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8" r:id="rId2"/>
    <p:sldId id="260" r:id="rId3"/>
    <p:sldId id="269" r:id="rId4"/>
    <p:sldId id="264" r:id="rId5"/>
    <p:sldId id="267" r:id="rId6"/>
    <p:sldId id="265" r:id="rId7"/>
    <p:sldId id="275" r:id="rId8"/>
    <p:sldId id="270" r:id="rId9"/>
    <p:sldId id="271" r:id="rId10"/>
    <p:sldId id="272" r:id="rId11"/>
    <p:sldId id="273"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6/18/2020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6/18/2020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6/18/2020</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6/18/2020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6/18/2020</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6/18/2020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6/18/2020</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6/18/2020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6/18/2020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6/18/2020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6/18/2020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6/18/2020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6/18/2020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6/18/2020</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Technical Drawing at Home</a:t>
            </a:r>
          </a:p>
        </p:txBody>
      </p:sp>
      <p:sp>
        <p:nvSpPr>
          <p:cNvPr id="3" name="Subtitle 2"/>
          <p:cNvSpPr>
            <a:spLocks noGrp="1"/>
          </p:cNvSpPr>
          <p:nvPr>
            <p:ph type="subTitle" idx="1"/>
          </p:nvPr>
        </p:nvSpPr>
        <p:spPr/>
        <p:txBody>
          <a:bodyPr>
            <a:normAutofit/>
          </a:bodyPr>
          <a:lstStyle/>
          <a:p>
            <a:r>
              <a:rPr lang="en-US" sz="3200" dirty="0"/>
              <a:t>Part 1: A Simple Title Block and Drawing Template</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 Scale</a:t>
            </a:r>
            <a:endParaRPr lang="en-CA" dirty="0"/>
          </a:p>
        </p:txBody>
      </p:sp>
      <p:sp>
        <p:nvSpPr>
          <p:cNvPr id="3" name="Text Placeholder 2"/>
          <p:cNvSpPr>
            <a:spLocks noGrp="1"/>
          </p:cNvSpPr>
          <p:nvPr>
            <p:ph type="body" sz="half" idx="2"/>
          </p:nvPr>
        </p:nvSpPr>
        <p:spPr>
          <a:xfrm>
            <a:off x="721567" y="2465293"/>
            <a:ext cx="4405126" cy="3711669"/>
          </a:xfrm>
        </p:spPr>
        <p:txBody>
          <a:bodyPr>
            <a:normAutofit fontScale="92500" lnSpcReduction="20000"/>
          </a:bodyPr>
          <a:lstStyle/>
          <a:p>
            <a:r>
              <a:rPr lang="en-US" sz="2400" dirty="0"/>
              <a:t>Since we have 36” x 48” we can choose a common factor for each of these.</a:t>
            </a:r>
          </a:p>
          <a:p>
            <a:r>
              <a:rPr lang="en-US" sz="2400" dirty="0"/>
              <a:t>Let’s try 6</a:t>
            </a:r>
          </a:p>
          <a:p>
            <a:r>
              <a:rPr lang="en-US" sz="2400" dirty="0"/>
              <a:t>36/6 = 6</a:t>
            </a:r>
          </a:p>
          <a:p>
            <a:r>
              <a:rPr lang="en-US" sz="2400" dirty="0"/>
              <a:t>48/6 = 8</a:t>
            </a:r>
          </a:p>
          <a:p>
            <a:r>
              <a:rPr lang="en-US" sz="2400" dirty="0"/>
              <a:t>Our tool board will be 8” x 6” on our drawing.</a:t>
            </a:r>
          </a:p>
          <a:p>
            <a:r>
              <a:rPr lang="en-US" sz="2400" dirty="0"/>
              <a:t>Scale: 1” = 6”</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9801" r="9801"/>
          <a:stretch>
            <a:fillRect/>
          </a:stretch>
        </p:blipFill>
        <p:spPr>
          <a:xfrm>
            <a:off x="5518150" y="1828800"/>
            <a:ext cx="5391150" cy="5029200"/>
          </a:xfrm>
        </p:spPr>
      </p:pic>
    </p:spTree>
    <p:extLst>
      <p:ext uri="{BB962C8B-B14F-4D97-AF65-F5344CB8AC3E}">
        <p14:creationId xmlns:p14="http://schemas.microsoft.com/office/powerpoint/2010/main" val="297591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 objects</a:t>
            </a:r>
            <a:endParaRPr lang="en-CA" dirty="0"/>
          </a:p>
        </p:txBody>
      </p:sp>
      <p:sp>
        <p:nvSpPr>
          <p:cNvPr id="3" name="Text Placeholder 2"/>
          <p:cNvSpPr>
            <a:spLocks noGrp="1"/>
          </p:cNvSpPr>
          <p:nvPr>
            <p:ph type="body" sz="half" idx="2"/>
          </p:nvPr>
        </p:nvSpPr>
        <p:spPr>
          <a:xfrm>
            <a:off x="752669" y="2465293"/>
            <a:ext cx="4374024" cy="3711669"/>
          </a:xfrm>
        </p:spPr>
        <p:txBody>
          <a:bodyPr/>
          <a:lstStyle/>
          <a:p>
            <a:r>
              <a:rPr lang="en-US" dirty="0"/>
              <a:t>Some tools will be too small in detail to be drawn to scale. </a:t>
            </a:r>
          </a:p>
          <a:p>
            <a:r>
              <a:rPr lang="en-US" dirty="0"/>
              <a:t>Others will be fine.</a:t>
            </a:r>
            <a:endParaRPr lang="en-CA"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15018" r="15018"/>
          <a:stretch>
            <a:fillRect/>
          </a:stretch>
        </p:blipFill>
        <p:spPr>
          <a:xfrm>
            <a:off x="5699125" y="1647825"/>
            <a:ext cx="5029200" cy="5391150"/>
          </a:xfrm>
        </p:spPr>
      </p:pic>
    </p:spTree>
    <p:extLst>
      <p:ext uri="{BB962C8B-B14F-4D97-AF65-F5344CB8AC3E}">
        <p14:creationId xmlns:p14="http://schemas.microsoft.com/office/powerpoint/2010/main" val="67223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Drawing the tools</a:t>
            </a:r>
            <a:endParaRPr lang="en-CA" dirty="0"/>
          </a:p>
        </p:txBody>
      </p:sp>
      <p:sp>
        <p:nvSpPr>
          <p:cNvPr id="3" name="Text Placeholder 2"/>
          <p:cNvSpPr>
            <a:spLocks noGrp="1"/>
          </p:cNvSpPr>
          <p:nvPr>
            <p:ph type="body" sz="half" idx="2"/>
          </p:nvPr>
        </p:nvSpPr>
        <p:spPr>
          <a:xfrm>
            <a:off x="553616" y="2465293"/>
            <a:ext cx="4573077" cy="3711669"/>
          </a:xfrm>
        </p:spPr>
        <p:txBody>
          <a:bodyPr/>
          <a:lstStyle/>
          <a:p>
            <a:r>
              <a:rPr lang="en-US" dirty="0"/>
              <a:t>Use your judgement as to which tools should be drawn to scale and which ones require a scaled zone.</a:t>
            </a:r>
          </a:p>
          <a:p>
            <a:r>
              <a:rPr lang="en-US" dirty="0"/>
              <a:t>For this drawing some small freehand components will be okay. (pliers, hammers) Make sure to keep them neat.</a:t>
            </a:r>
            <a:endParaRPr lang="en-CA"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5018" r="15018"/>
          <a:stretch>
            <a:fillRect/>
          </a:stretch>
        </p:blipFill>
        <p:spPr>
          <a:xfrm>
            <a:off x="5699125" y="1647825"/>
            <a:ext cx="5029200" cy="5391150"/>
          </a:xfrm>
        </p:spPr>
      </p:pic>
    </p:spTree>
    <p:extLst>
      <p:ext uri="{BB962C8B-B14F-4D97-AF65-F5344CB8AC3E}">
        <p14:creationId xmlns:p14="http://schemas.microsoft.com/office/powerpoint/2010/main" val="13020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Requirements for Drawing at Home</a:t>
            </a:r>
          </a:p>
        </p:txBody>
      </p:sp>
      <p:sp>
        <p:nvSpPr>
          <p:cNvPr id="14" name="Content Placeholder 2"/>
          <p:cNvSpPr>
            <a:spLocks noGrp="1"/>
          </p:cNvSpPr>
          <p:nvPr>
            <p:ph type="body" sz="half" idx="2"/>
          </p:nvPr>
        </p:nvSpPr>
        <p:spPr>
          <a:xfrm>
            <a:off x="839755" y="2465293"/>
            <a:ext cx="4286938" cy="3711669"/>
          </a:xfrm>
        </p:spPr>
        <p:txBody>
          <a:bodyPr>
            <a:normAutofit lnSpcReduction="10000"/>
          </a:bodyPr>
          <a:lstStyle/>
          <a:p>
            <a:r>
              <a:rPr lang="en-US" dirty="0"/>
              <a:t>A flat surface – not the dining room table</a:t>
            </a:r>
          </a:p>
          <a:p>
            <a:r>
              <a:rPr lang="en-US" dirty="0"/>
              <a:t>Paper</a:t>
            </a:r>
          </a:p>
          <a:p>
            <a:r>
              <a:rPr lang="en-US" dirty="0"/>
              <a:t>Masking tape or equivalent</a:t>
            </a:r>
          </a:p>
          <a:p>
            <a:r>
              <a:rPr lang="en-US" dirty="0"/>
              <a:t>A sharp pencil</a:t>
            </a:r>
          </a:p>
          <a:p>
            <a:r>
              <a:rPr lang="en-US" dirty="0"/>
              <a:t>Eraser</a:t>
            </a:r>
          </a:p>
          <a:p>
            <a:r>
              <a:rPr lang="en-US" dirty="0"/>
              <a:t>Ruler or tape measure</a:t>
            </a:r>
          </a:p>
          <a:p>
            <a:r>
              <a:rPr lang="en-US" dirty="0"/>
              <a:t>Straight Edge</a:t>
            </a:r>
          </a:p>
          <a:p>
            <a:endParaRPr lang="en-US" dirty="0"/>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l="15018" r="15018"/>
          <a:stretch>
            <a:fillRect/>
          </a:stretch>
        </p:blipFill>
        <p:spPr>
          <a:xfrm>
            <a:off x="6094476" y="1385497"/>
            <a:ext cx="5029200" cy="5391150"/>
          </a:xfrm>
        </p:spPr>
      </p:pic>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 straight Edge</a:t>
            </a:r>
          </a:p>
        </p:txBody>
      </p:sp>
      <p:sp>
        <p:nvSpPr>
          <p:cNvPr id="4" name="Text Placeholder 3"/>
          <p:cNvSpPr>
            <a:spLocks noGrp="1"/>
          </p:cNvSpPr>
          <p:nvPr>
            <p:ph type="body" sz="half" idx="2"/>
          </p:nvPr>
        </p:nvSpPr>
        <p:spPr>
          <a:xfrm>
            <a:off x="609600" y="2465293"/>
            <a:ext cx="4517093" cy="3711669"/>
          </a:xfrm>
        </p:spPr>
        <p:txBody>
          <a:bodyPr/>
          <a:lstStyle/>
          <a:p>
            <a:r>
              <a:rPr lang="en-US" dirty="0"/>
              <a:t>Do you need a longer straight edge. Your home is full of them. Get creative.</a:t>
            </a:r>
          </a:p>
          <a:p>
            <a:r>
              <a:rPr lang="en-US" dirty="0"/>
              <a:t>Don’t always count on a ruler. Many of them are not straight or have rough edges.</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9801" r="9801"/>
          <a:stretch>
            <a:fillRect/>
          </a:stretch>
        </p:blipFill>
        <p:spPr/>
      </p:pic>
    </p:spTree>
    <p:extLst>
      <p:ext uri="{BB962C8B-B14F-4D97-AF65-F5344CB8AC3E}">
        <p14:creationId xmlns:p14="http://schemas.microsoft.com/office/powerpoint/2010/main" val="373419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Drawing a Border</a:t>
            </a:r>
          </a:p>
        </p:txBody>
      </p:sp>
      <p:sp>
        <p:nvSpPr>
          <p:cNvPr id="3" name="Text Placeholder 2"/>
          <p:cNvSpPr>
            <a:spLocks noGrp="1"/>
          </p:cNvSpPr>
          <p:nvPr>
            <p:ph type="body" sz="half" idx="2"/>
          </p:nvPr>
        </p:nvSpPr>
        <p:spPr>
          <a:xfrm>
            <a:off x="622041" y="2465293"/>
            <a:ext cx="4504652" cy="3711669"/>
          </a:xfrm>
        </p:spPr>
        <p:txBody>
          <a:bodyPr/>
          <a:lstStyle/>
          <a:p>
            <a:r>
              <a:rPr lang="en-US" dirty="0"/>
              <a:t>We are going to keep this simple. Let’s first start by drawing a ¼” or 6mm border around the page. Place a mark in two spots measured in from each side and then draw your line through both marks on each side.</a:t>
            </a:r>
            <a:endParaRPr lang="en-CA" dirty="0"/>
          </a:p>
        </p:txBody>
      </p:sp>
      <p:pic>
        <p:nvPicPr>
          <p:cNvPr id="4" name="Picture Placeholder 3"/>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9801" r="9801"/>
          <a:stretch>
            <a:fillRect/>
          </a:stretch>
        </p:blipFill>
        <p:spPr/>
      </p:pic>
      <p:cxnSp>
        <p:nvCxnSpPr>
          <p:cNvPr id="8" name="Straight Arrow Connector 7"/>
          <p:cNvCxnSpPr/>
          <p:nvPr/>
        </p:nvCxnSpPr>
        <p:spPr>
          <a:xfrm flipV="1">
            <a:off x="9736111" y="3005528"/>
            <a:ext cx="839450" cy="3072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841043" y="5606321"/>
            <a:ext cx="839449" cy="1424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7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the Title Block</a:t>
            </a:r>
            <a:endParaRPr lang="en-CA"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9801" r="9801"/>
          <a:stretch>
            <a:fillRect/>
          </a:stretch>
        </p:blipFill>
        <p:spPr/>
      </p:pic>
      <p:sp>
        <p:nvSpPr>
          <p:cNvPr id="4" name="Text Placeholder 3"/>
          <p:cNvSpPr>
            <a:spLocks noGrp="1"/>
          </p:cNvSpPr>
          <p:nvPr>
            <p:ph type="body" sz="half" idx="2"/>
          </p:nvPr>
        </p:nvSpPr>
        <p:spPr>
          <a:xfrm>
            <a:off x="690465" y="2465293"/>
            <a:ext cx="4436228" cy="3711669"/>
          </a:xfrm>
        </p:spPr>
        <p:txBody>
          <a:bodyPr/>
          <a:lstStyle/>
          <a:p>
            <a:r>
              <a:rPr lang="en-US" dirty="0"/>
              <a:t>Draw another line up 12 mm or ½” up from and parallel to your existing bottom border. </a:t>
            </a:r>
            <a:endParaRPr lang="en-CA" dirty="0"/>
          </a:p>
          <a:p>
            <a:r>
              <a:rPr lang="en-US" dirty="0"/>
              <a:t>Measure the length of this space and then divide it into three.</a:t>
            </a: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in Your Drawing Information</a:t>
            </a:r>
          </a:p>
        </p:txBody>
      </p:sp>
      <p:sp>
        <p:nvSpPr>
          <p:cNvPr id="8" name="Text Placeholder 7"/>
          <p:cNvSpPr>
            <a:spLocks noGrp="1"/>
          </p:cNvSpPr>
          <p:nvPr>
            <p:ph type="body" sz="half" idx="2"/>
          </p:nvPr>
        </p:nvSpPr>
        <p:spPr>
          <a:xfrm>
            <a:off x="777551" y="2465293"/>
            <a:ext cx="4349142" cy="3711669"/>
          </a:xfrm>
        </p:spPr>
        <p:txBody>
          <a:bodyPr>
            <a:normAutofit/>
          </a:bodyPr>
          <a:lstStyle/>
          <a:p>
            <a:r>
              <a:rPr lang="en-US" dirty="0"/>
              <a:t>In the three boxes write in block letters the following titles: Name, Title, Scale. You can then insert your name, the drawing title and the scale you will use. Try to keep them neat. If you like, you can practice your block letters on another page.</a:t>
            </a:r>
            <a:endParaRPr lang="en-CA"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9801" r="9801"/>
          <a:stretch>
            <a:fillRect/>
          </a:stretch>
        </p:blipFill>
        <p:spPr/>
      </p:pic>
    </p:spTree>
    <p:extLst>
      <p:ext uri="{BB962C8B-B14F-4D97-AF65-F5344CB8AC3E}">
        <p14:creationId xmlns:p14="http://schemas.microsoft.com/office/powerpoint/2010/main" val="88830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Technical Drawing at Home</a:t>
            </a:r>
          </a:p>
        </p:txBody>
      </p:sp>
      <p:sp>
        <p:nvSpPr>
          <p:cNvPr id="3" name="Subtitle 2"/>
          <p:cNvSpPr>
            <a:spLocks noGrp="1"/>
          </p:cNvSpPr>
          <p:nvPr>
            <p:ph type="subTitle" idx="1"/>
          </p:nvPr>
        </p:nvSpPr>
        <p:spPr/>
        <p:txBody>
          <a:bodyPr>
            <a:normAutofit/>
          </a:bodyPr>
          <a:lstStyle/>
          <a:p>
            <a:r>
              <a:rPr lang="en-US" sz="3200" dirty="0"/>
              <a:t>Part 2: Producing a Scale Drawing</a:t>
            </a:r>
          </a:p>
        </p:txBody>
      </p:sp>
    </p:spTree>
    <p:extLst>
      <p:ext uri="{BB962C8B-B14F-4D97-AF65-F5344CB8AC3E}">
        <p14:creationId xmlns:p14="http://schemas.microsoft.com/office/powerpoint/2010/main" val="395781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Drawing to scale</a:t>
            </a:r>
            <a:endParaRPr lang="en-CA" dirty="0"/>
          </a:p>
        </p:txBody>
      </p:sp>
      <p:sp>
        <p:nvSpPr>
          <p:cNvPr id="3" name="Text Placeholder 2"/>
          <p:cNvSpPr>
            <a:spLocks noGrp="1"/>
          </p:cNvSpPr>
          <p:nvPr>
            <p:ph idx="1"/>
          </p:nvPr>
        </p:nvSpPr>
        <p:spPr/>
        <p:txBody>
          <a:bodyPr>
            <a:normAutofit/>
          </a:bodyPr>
          <a:lstStyle/>
          <a:p>
            <a:pPr marL="0" indent="0">
              <a:buNone/>
            </a:pPr>
            <a:r>
              <a:rPr lang="en-US" dirty="0"/>
              <a:t>Your drawing area on your template should be approximately 8 inches by 10 inches. For this example my tool board will have a plywood backing that is 3 feet by 4 feet. I would like to maximize my drawing area but still leave a bit of margin around my drawing so I will have to come up with the proper scale for it to fit.</a:t>
            </a:r>
          </a:p>
          <a:p>
            <a:pPr marL="0" indent="0">
              <a:buNone/>
            </a:pPr>
            <a:r>
              <a:rPr lang="en-US" dirty="0"/>
              <a:t>First, I am going to convert my dimensions to inches. That means my tool board is 36” by 48”. (3 x 12, 4 x 12)</a:t>
            </a:r>
          </a:p>
        </p:txBody>
      </p:sp>
    </p:spTree>
    <p:extLst>
      <p:ext uri="{BB962C8B-B14F-4D97-AF65-F5344CB8AC3E}">
        <p14:creationId xmlns:p14="http://schemas.microsoft.com/office/powerpoint/2010/main" val="421168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Choosing a Scale</a:t>
            </a:r>
            <a:endParaRPr lang="en-CA" dirty="0"/>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l="9801" r="9801"/>
          <a:stretch>
            <a:fillRect/>
          </a:stretch>
        </p:blipFill>
        <p:spPr/>
      </p:pic>
      <p:sp>
        <p:nvSpPr>
          <p:cNvPr id="9" name="Text Placeholder 8"/>
          <p:cNvSpPr>
            <a:spLocks noGrp="1"/>
          </p:cNvSpPr>
          <p:nvPr>
            <p:ph type="body" sz="half" idx="2"/>
          </p:nvPr>
        </p:nvSpPr>
        <p:spPr>
          <a:xfrm>
            <a:off x="491412" y="2465293"/>
            <a:ext cx="4623622" cy="3711669"/>
          </a:xfrm>
        </p:spPr>
        <p:txBody>
          <a:bodyPr/>
          <a:lstStyle/>
          <a:p>
            <a:r>
              <a:rPr lang="en-US" sz="2400" dirty="0"/>
              <a:t>If I choose the scale 1”=1’ or 1” on my drawing equals 1’ on my tool board, I will have a drawing that is 3” x 4” which will be too small on my drawing.</a:t>
            </a:r>
          </a:p>
          <a:p>
            <a:pPr marL="342900" indent="-342900">
              <a:buFont typeface="Arial" panose="020B0604020202020204" pitchFamily="34" charset="0"/>
              <a:buChar char="•"/>
            </a:pPr>
            <a:endParaRPr lang="en-CA" sz="1600" dirty="0"/>
          </a:p>
        </p:txBody>
      </p:sp>
    </p:spTree>
    <p:extLst>
      <p:ext uri="{BB962C8B-B14F-4D97-AF65-F5344CB8AC3E}">
        <p14:creationId xmlns:p14="http://schemas.microsoft.com/office/powerpoint/2010/main" val="255418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3678</TotalTime>
  <Words>506</Words>
  <Application>Microsoft Office PowerPoint</Application>
  <PresentationFormat>Widescreen</PresentationFormat>
  <Paragraphs>40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Educational subjects 16x9</vt:lpstr>
      <vt:lpstr>Technical Drawing at Home</vt:lpstr>
      <vt:lpstr>Requirements for Drawing at Home</vt:lpstr>
      <vt:lpstr>Use a straight Edge</vt:lpstr>
      <vt:lpstr>Drawing a Border</vt:lpstr>
      <vt:lpstr>Adding the Title Block</vt:lpstr>
      <vt:lpstr>Add in Your Drawing Information</vt:lpstr>
      <vt:lpstr>Technical Drawing at Home</vt:lpstr>
      <vt:lpstr>Drawing to scale</vt:lpstr>
      <vt:lpstr>Choosing a Scale</vt:lpstr>
      <vt:lpstr>Choosing a Scale</vt:lpstr>
      <vt:lpstr>Scaling objects</vt:lpstr>
      <vt:lpstr>Drawing the tools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Drawing at Home</dc:title>
  <dc:creator>Matt</dc:creator>
  <cp:lastModifiedBy>Paul Fraser</cp:lastModifiedBy>
  <cp:revision>24</cp:revision>
  <dcterms:created xsi:type="dcterms:W3CDTF">2020-06-09T17:30:21Z</dcterms:created>
  <dcterms:modified xsi:type="dcterms:W3CDTF">2020-06-18T09:59:02Z</dcterms:modified>
</cp:coreProperties>
</file>