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3"/>
  </p:notesMasterIdLst>
  <p:handoutMasterIdLst>
    <p:handoutMasterId r:id="rId14"/>
  </p:handoutMasterIdLst>
  <p:sldIdLst>
    <p:sldId id="256" r:id="rId5"/>
    <p:sldId id="257" r:id="rId6"/>
    <p:sldId id="262" r:id="rId7"/>
    <p:sldId id="267" r:id="rId8"/>
    <p:sldId id="268" r:id="rId9"/>
    <p:sldId id="269" r:id="rId10"/>
    <p:sldId id="270"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7" autoAdjust="0"/>
  </p:normalViewPr>
  <p:slideViewPr>
    <p:cSldViewPr snapToGrid="0">
      <p:cViewPr varScale="1">
        <p:scale>
          <a:sx n="64" d="100"/>
          <a:sy n="64" d="100"/>
        </p:scale>
        <p:origin x="900" y="66"/>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Understanding Canadian Copyright Laws</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The Importance Of Good B-Roll</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Setting The Stage For Success</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a:t>
          </a:r>
          <a:r>
            <a:rPr lang="en-US" b="1" dirty="0">
              <a:solidFill>
                <a:schemeClr val="bg1"/>
              </a:solidFill>
            </a:rPr>
            <a:t>Ingesting</a:t>
          </a:r>
          <a:r>
            <a:rPr lang="en-US" b="1" dirty="0"/>
            <a:t>, </a:t>
          </a:r>
          <a:r>
            <a:rPr lang="en-US" b="1" dirty="0">
              <a:solidFill>
                <a:schemeClr val="bg1"/>
              </a:solidFill>
            </a:rPr>
            <a:t>Editing and Exporting</a:t>
          </a:r>
          <a:endParaRPr lang="en-US" dirty="0">
            <a:solidFill>
              <a:schemeClr val="bg1"/>
            </a:solidFill>
          </a:endParaRP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 Shoot B-Roll</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2">
            <a:schemeClr val="accent2">
              <a:shade val="50000"/>
            </a:schemeClr>
          </a:lnRef>
          <a:fillRef idx="1">
            <a:schemeClr val="accent2"/>
          </a:fillRef>
          <a:effectRef idx="0">
            <a:schemeClr val="accent2"/>
          </a:effectRef>
          <a:fontRef idx="minor">
            <a:schemeClr val="lt1"/>
          </a:fontRef>
        </dgm:style>
      </dgm:prSet>
      <dgm:spPr>
        <a:prstGeom prst="rect">
          <a:avLst/>
        </a:prstGeom>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custLinFactNeighborX="-1893" custLinFactNeighborY="956"/>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Understanding Canadian Copyright Laws</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The Importance Of Good B-Roll</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Setting The Stage For Success</a:t>
          </a:r>
        </a:p>
      </dsp:txBody>
      <dsp:txXfrm>
        <a:off x="1150288" y="2494477"/>
        <a:ext cx="5641034" cy="995920"/>
      </dsp:txXfrm>
    </dsp:sp>
    <dsp:sp modelId="{C2FCE80A-DCA0-4D7F-8F72-19CB2337E588}">
      <dsp:nvSpPr>
        <dsp:cNvPr id="0" name=""/>
        <dsp:cNvSpPr/>
      </dsp:nvSpPr>
      <dsp:spPr>
        <a:xfrm>
          <a:off x="0" y="374889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a:t>
          </a:r>
          <a:r>
            <a:rPr lang="en-US" sz="1900" b="1" kern="1200" dirty="0">
              <a:solidFill>
                <a:schemeClr val="bg1"/>
              </a:solidFill>
            </a:rPr>
            <a:t>Ingesting</a:t>
          </a:r>
          <a:r>
            <a:rPr lang="en-US" sz="1900" b="1" kern="1200" dirty="0"/>
            <a:t>, </a:t>
          </a:r>
          <a:r>
            <a:rPr lang="en-US" sz="1900" b="1" kern="1200" dirty="0">
              <a:solidFill>
                <a:schemeClr val="bg1"/>
              </a:solidFill>
            </a:rPr>
            <a:t>Editing and Exporting</a:t>
          </a:r>
          <a:endParaRPr lang="en-US" sz="1900" kern="1200" dirty="0">
            <a:solidFill>
              <a:schemeClr val="bg1"/>
            </a:solidFill>
          </a:endParaRP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 Shoot B-Roll</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6/18/2020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6/18/2020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a:t>
            </a:fld>
            <a:endParaRPr lang="en-US" dirty="0"/>
          </a:p>
        </p:txBody>
      </p:sp>
    </p:spTree>
    <p:extLst>
      <p:ext uri="{BB962C8B-B14F-4D97-AF65-F5344CB8AC3E}">
        <p14:creationId xmlns:p14="http://schemas.microsoft.com/office/powerpoint/2010/main" val="135848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69654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54785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15480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141797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381691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415689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ic.gc.ca/eic/site/cipointernet-internetopic.nsf/vwapj/peter-comic-eng.pdf/$file/peter-comic-eng.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s://vimeo.com/70184320" TargetMode="External"/><Relationship Id="rId4" Type="http://schemas.openxmlformats.org/officeDocument/2006/relationships/hyperlink" Target="https://www.youtube.com/watch?v=ljNS5p3cq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vimeo.com/1359084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www.copibec.ca/en/nouvelle/274/what-is-the-public-domai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jpeg"/><Relationship Id="rId7" Type="http://schemas.openxmlformats.org/officeDocument/2006/relationships/hyperlink" Target="https://www.youtube.com/watch?v=_rdUXBad_LU&amp;list=PLpjK416fmKwRnRbv72ksHRYEknNSaAFkd&amp;index=9&amp;t=0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youtube.com/watch?v=6pgMtJHg9gg&amp;list=PLpjK416fmKwRnRbv72ksHRYEknNSaAFkd&amp;index=4&amp;t=0s" TargetMode="External"/><Relationship Id="rId5" Type="http://schemas.openxmlformats.org/officeDocument/2006/relationships/hyperlink" Target="https://www.youtube.com/watch?v=qe17meaudTI&amp;list=PLpjK416fmKwRnRbv72ksHRYEknNSaAFkd&amp;index=3&amp;t=0s" TargetMode="External"/><Relationship Id="rId4" Type="http://schemas.openxmlformats.org/officeDocument/2006/relationships/hyperlink" Target="https://www.youtube.com/watch?v=1PvjRIkwIl8&amp;list=PLpjK416fmKwRnRbv72ksHRYEknNSaAFkd&amp;index=2&amp;t=181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Shooting Stock Video</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1</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holding a camera&#10;&#10;Description automatically generated">
            <a:extLst>
              <a:ext uri="{FF2B5EF4-FFF2-40B4-BE49-F238E27FC236}">
                <a16:creationId xmlns:a16="http://schemas.microsoft.com/office/drawing/2014/main" id="{EC1388F8-E012-4972-8008-538260C74F1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784" r="12784"/>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&amp;</a:t>
            </a:r>
            <a:br>
              <a:rPr lang="en-US" dirty="0">
                <a:solidFill>
                  <a:schemeClr val="bg1"/>
                </a:solidFill>
              </a:rPr>
            </a:br>
            <a:r>
              <a:rPr lang="en-US" dirty="0">
                <a:solidFill>
                  <a:schemeClr val="bg1"/>
                </a:solidFill>
              </a:rPr>
              <a:t>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1027928511"/>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piece of paper&#10;&#10;Description automatically generated">
            <a:extLst>
              <a:ext uri="{FF2B5EF4-FFF2-40B4-BE49-F238E27FC236}">
                <a16:creationId xmlns:a16="http://schemas.microsoft.com/office/drawing/2014/main" id="{62CC872C-69B0-41B2-B874-72CFDAEEC39C}"/>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20975" r="20975"/>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741881"/>
            <a:ext cx="4982736" cy="572052"/>
          </a:xfrm>
        </p:spPr>
        <p:txBody>
          <a:bodyPr/>
          <a:lstStyle/>
          <a:p>
            <a:r>
              <a:rPr lang="en-US" sz="2300" dirty="0"/>
              <a:t>Understanding Canadian Copyright Laws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3923168"/>
          </a:xfrm>
        </p:spPr>
        <p:txBody>
          <a:bodyPr>
            <a:normAutofit/>
          </a:bodyPr>
          <a:lstStyle/>
          <a:p>
            <a:pPr marL="0" indent="0">
              <a:buNone/>
            </a:pPr>
            <a:r>
              <a:rPr lang="en-US" dirty="0"/>
              <a:t>Question:  Why Should I Care About 	Copyright Laws</a:t>
            </a:r>
          </a:p>
          <a:p>
            <a:pPr marL="0" indent="0">
              <a:buNone/>
            </a:pPr>
            <a:r>
              <a:rPr lang="en-US" dirty="0"/>
              <a:t>Answer: 	Whenever you create an original 	graphic design, video, audio 	project…. you automatically own 	the copyright to it.  Copyright is a 	way of giving protection to 	creators of original work, you are 	protected from others copying 	your work, distributing your work, 	displaying your work publicly….</a:t>
            </a:r>
          </a:p>
          <a:p>
            <a:pPr marL="0" indent="0">
              <a:buNone/>
            </a:pPr>
            <a:r>
              <a:rPr lang="en-US" dirty="0"/>
              <a:t> </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361476"/>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Exporting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421370"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earing glasses and smiling at the camera&#10;&#10;Description automatically generated">
            <a:extLst>
              <a:ext uri="{FF2B5EF4-FFF2-40B4-BE49-F238E27FC236}">
                <a16:creationId xmlns:a16="http://schemas.microsoft.com/office/drawing/2014/main" id="{F8A26923-FE57-4DA6-9AAB-D63A1C1335A0}"/>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741881"/>
            <a:ext cx="4982736" cy="572052"/>
          </a:xfrm>
        </p:spPr>
        <p:txBody>
          <a:bodyPr/>
          <a:lstStyle/>
          <a:p>
            <a:r>
              <a:rPr lang="en-US" sz="2300" dirty="0"/>
              <a:t>Understanding Canadian Copyright Laws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74710"/>
          </a:xfrm>
        </p:spPr>
        <p:txBody>
          <a:bodyPr>
            <a:normAutofit/>
          </a:bodyPr>
          <a:lstStyle/>
          <a:p>
            <a:pPr marL="0" indent="0">
              <a:buNone/>
            </a:pPr>
            <a:r>
              <a:rPr lang="en-US" dirty="0"/>
              <a:t>Question: Intellectual Property or 	Copyright is there a difference?</a:t>
            </a:r>
          </a:p>
          <a:p>
            <a:pPr marL="0" indent="0">
              <a:buNone/>
            </a:pPr>
            <a:r>
              <a:rPr lang="en-US" dirty="0"/>
              <a:t>Think of Intellectual property laws as an umbrella that protects the creator. There are four terms that fit under this umbrella, patents, trademarks, copyright and trade secrets. In this activity, we will only focus on Copyright, but it is important that you are aware the others exist.	</a:t>
            </a:r>
          </a:p>
          <a:p>
            <a:pPr marL="0" indent="0">
              <a:buNone/>
            </a:pPr>
            <a:r>
              <a:rPr lang="en-US" dirty="0"/>
              <a:t>	Read @ Learn – IP Peter’s Path </a:t>
            </a:r>
          </a:p>
          <a:p>
            <a:pPr lvl="2"/>
            <a:r>
              <a:rPr lang="en-US" dirty="0">
                <a:hlinkClick r:id="rId4"/>
              </a:rPr>
              <a:t>Protect Peter’s Innovation</a:t>
            </a:r>
            <a:endParaRPr lang="en-US" dirty="0"/>
          </a:p>
          <a:p>
            <a:pPr marL="457200" lvl="1" indent="0">
              <a:buNone/>
            </a:pPr>
            <a:endParaRPr lang="en-US" dirty="0"/>
          </a:p>
          <a:p>
            <a:pPr marL="0" indent="0">
              <a:buNone/>
            </a:pPr>
            <a:r>
              <a:rPr lang="en-US" noProof="1">
                <a:solidFill>
                  <a:schemeClr val="accent2">
                    <a:lumMod val="40000"/>
                    <a:lumOff val="60000"/>
                  </a:schemeClr>
                </a:solidFill>
              </a:rPr>
              <a:t>	 Think About It: What does 	copyright mean to you? </a:t>
            </a:r>
            <a:r>
              <a:rPr lang="en-US" sz="1200" noProof="1"/>
              <a:t>(1.1)</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361475"/>
            <a:ext cx="2552123" cy="36000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Exporting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0876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A9F0320C-A288-43FC-96E5-263CEFEEC7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7426341" y="5599614"/>
            <a:ext cx="254544" cy="266991"/>
          </a:xfrm>
          <a:prstGeom prst="rect">
            <a:avLst/>
          </a:prstGeom>
        </p:spPr>
      </p:pic>
    </p:spTree>
    <p:extLst>
      <p:ext uri="{BB962C8B-B14F-4D97-AF65-F5344CB8AC3E}">
        <p14:creationId xmlns:p14="http://schemas.microsoft.com/office/powerpoint/2010/main" val="810637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A person sitting at a table using a computer&#10;&#10;Description automatically generated">
            <a:extLst>
              <a:ext uri="{FF2B5EF4-FFF2-40B4-BE49-F238E27FC236}">
                <a16:creationId xmlns:a16="http://schemas.microsoft.com/office/drawing/2014/main" id="{2BB290ED-0759-4F9A-945E-55A05FEFE4A0}"/>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7447" r="17447"/>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741881"/>
            <a:ext cx="4982736" cy="572052"/>
          </a:xfrm>
        </p:spPr>
        <p:txBody>
          <a:bodyPr/>
          <a:lstStyle/>
          <a:p>
            <a:r>
              <a:rPr lang="en-US" sz="2300" dirty="0"/>
              <a:t>Understanding Canadian Copyright Laws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622066"/>
            <a:ext cx="4695826" cy="4586702"/>
          </a:xfrm>
        </p:spPr>
        <p:txBody>
          <a:bodyPr>
            <a:normAutofit fontScale="92500" lnSpcReduction="10000"/>
          </a:bodyPr>
          <a:lstStyle/>
          <a:p>
            <a:pPr marL="0" indent="0">
              <a:buNone/>
            </a:pPr>
            <a:r>
              <a:rPr lang="en-US" dirty="0"/>
              <a:t>Understanding Your Role In Protecting Copyright</a:t>
            </a:r>
          </a:p>
          <a:p>
            <a:pPr marL="0" indent="0">
              <a:buNone/>
            </a:pPr>
            <a:r>
              <a:rPr lang="en-US" dirty="0"/>
              <a:t>Technology has made it easy for individuals to download and copy creative content. For many, they are blissfully unaware that participating in these activities is illegal. The goal is by the end of this activity, you will have a better understanding of how to protect your work and avoid violating copyright laws in the future.</a:t>
            </a:r>
          </a:p>
          <a:p>
            <a:pPr marL="0" indent="0">
              <a:buNone/>
            </a:pPr>
            <a:r>
              <a:rPr lang="en-US" dirty="0"/>
              <a:t>	Watch @ Learn – ISEDC</a:t>
            </a:r>
          </a:p>
          <a:p>
            <a:pPr marL="914400" lvl="2" indent="0">
              <a:buNone/>
            </a:pPr>
            <a:r>
              <a:rPr lang="en-US" dirty="0">
                <a:hlinkClick r:id="rId4"/>
              </a:rPr>
              <a:t>What is copyright? Canada</a:t>
            </a:r>
            <a:endParaRPr lang="en-US" dirty="0"/>
          </a:p>
          <a:p>
            <a:pPr marL="0" indent="0">
              <a:buNone/>
            </a:pPr>
            <a:r>
              <a:rPr lang="en-US" dirty="0"/>
              <a:t>	</a:t>
            </a:r>
            <a:r>
              <a:rPr lang="en-US" dirty="0" err="1"/>
              <a:t>Watch@Learn</a:t>
            </a:r>
            <a:r>
              <a:rPr lang="en-US" dirty="0"/>
              <a:t> – Copyright</a:t>
            </a:r>
          </a:p>
          <a:p>
            <a:pPr marL="914400" lvl="2" indent="0">
              <a:buNone/>
            </a:pPr>
            <a:r>
              <a:rPr lang="en-US" dirty="0">
                <a:hlinkClick r:id="rId5"/>
              </a:rPr>
              <a:t>Copyright and Creativity</a:t>
            </a:r>
            <a:endParaRPr lang="en-US" dirty="0"/>
          </a:p>
          <a:p>
            <a:pPr marL="914400" lvl="2" indent="0">
              <a:buNone/>
            </a:pPr>
            <a:endParaRPr lang="en-US" dirty="0"/>
          </a:p>
          <a:p>
            <a:pPr marL="914400" lvl="2" indent="0">
              <a:buNone/>
            </a:pPr>
            <a:r>
              <a:rPr lang="en-US" noProof="1">
                <a:solidFill>
                  <a:schemeClr val="accent2">
                    <a:lumMod val="40000"/>
                    <a:lumOff val="60000"/>
                  </a:schemeClr>
                </a:solidFill>
              </a:rPr>
              <a:t>Think About It: What items do you think should be copyrighted </a:t>
            </a:r>
            <a:r>
              <a:rPr lang="en-US" sz="1050" noProof="1"/>
              <a:t>(1.2)</a:t>
            </a:r>
            <a:endParaRPr lang="en-US" dirty="0"/>
          </a:p>
          <a:p>
            <a:pPr marL="0" indent="0">
              <a:buNone/>
            </a:pP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361475"/>
            <a:ext cx="2552123" cy="36000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Exporting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0876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Idea">
            <a:extLst>
              <a:ext uri="{FF2B5EF4-FFF2-40B4-BE49-F238E27FC236}">
                <a16:creationId xmlns:a16="http://schemas.microsoft.com/office/drawing/2014/main" id="{72C8A368-7BAD-4FFE-8C68-0E277BEEAB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a:off x="7426341" y="5599614"/>
            <a:ext cx="254544" cy="266991"/>
          </a:xfrm>
          <a:prstGeom prst="rect">
            <a:avLst/>
          </a:prstGeom>
        </p:spPr>
      </p:pic>
    </p:spTree>
    <p:extLst>
      <p:ext uri="{BB962C8B-B14F-4D97-AF65-F5344CB8AC3E}">
        <p14:creationId xmlns:p14="http://schemas.microsoft.com/office/powerpoint/2010/main" val="199765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outdoor, man, fire&#10;&#10;Description automatically generated">
            <a:extLst>
              <a:ext uri="{FF2B5EF4-FFF2-40B4-BE49-F238E27FC236}">
                <a16:creationId xmlns:a16="http://schemas.microsoft.com/office/drawing/2014/main" id="{74CBC3CF-48E4-4099-9CFD-8785480DAD05}"/>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695" r="18695"/>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741881"/>
            <a:ext cx="4982736" cy="572052"/>
          </a:xfrm>
        </p:spPr>
        <p:txBody>
          <a:bodyPr/>
          <a:lstStyle/>
          <a:p>
            <a:r>
              <a:rPr lang="en-US" sz="2300" dirty="0"/>
              <a:t>Understanding Canadian Copyright Laws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3923168"/>
          </a:xfrm>
        </p:spPr>
        <p:txBody>
          <a:bodyPr>
            <a:normAutofit/>
          </a:bodyPr>
          <a:lstStyle/>
          <a:p>
            <a:pPr marL="0" indent="0">
              <a:buNone/>
            </a:pPr>
            <a:r>
              <a:rPr lang="en-US" dirty="0"/>
              <a:t>Understanding Creative Commons</a:t>
            </a:r>
          </a:p>
          <a:p>
            <a:pPr marL="0" indent="0">
              <a:buNone/>
            </a:pPr>
            <a:r>
              <a:rPr lang="en-US" dirty="0"/>
              <a:t>Ever see the term Creative Commons and wonder what it is? If you create work and wish to retain the license yourself but want others to use and benefit from it, you can submit for a Creative Commons license.</a:t>
            </a:r>
          </a:p>
          <a:p>
            <a:pPr marL="0" indent="0">
              <a:buNone/>
            </a:pPr>
            <a:endParaRPr lang="en-US" sz="1400" noProof="1"/>
          </a:p>
          <a:p>
            <a:pPr marL="0" indent="0">
              <a:buNone/>
            </a:pPr>
            <a:r>
              <a:rPr lang="en-US" dirty="0"/>
              <a:t>Watch @ Learn – </a:t>
            </a:r>
            <a:r>
              <a:rPr lang="en-US" dirty="0" err="1"/>
              <a:t>Wanna</a:t>
            </a:r>
            <a:r>
              <a:rPr lang="en-US" dirty="0"/>
              <a:t> Work together</a:t>
            </a:r>
          </a:p>
          <a:p>
            <a:pPr lvl="2"/>
            <a:r>
              <a:rPr lang="en-US" dirty="0">
                <a:hlinkClick r:id="rId4"/>
              </a:rPr>
              <a:t>Creative Commons</a:t>
            </a:r>
            <a:endParaRPr lang="en-US" dirty="0"/>
          </a:p>
          <a:p>
            <a:pPr marL="0" indent="0">
              <a:buNone/>
            </a:pP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361475"/>
            <a:ext cx="2552123" cy="36000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Exporting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0876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2688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computer&#10;&#10;Description automatically generated">
            <a:extLst>
              <a:ext uri="{FF2B5EF4-FFF2-40B4-BE49-F238E27FC236}">
                <a16:creationId xmlns:a16="http://schemas.microsoft.com/office/drawing/2014/main" id="{57B4B744-3D03-4B56-9551-1670614D6F7E}"/>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741881"/>
            <a:ext cx="4982736" cy="572052"/>
          </a:xfrm>
        </p:spPr>
        <p:txBody>
          <a:bodyPr/>
          <a:lstStyle/>
          <a:p>
            <a:r>
              <a:rPr lang="en-US" sz="2300" dirty="0"/>
              <a:t>Understanding Canadian Copyright Laws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3923168"/>
          </a:xfrm>
        </p:spPr>
        <p:txBody>
          <a:bodyPr>
            <a:normAutofit/>
          </a:bodyPr>
          <a:lstStyle/>
          <a:p>
            <a:pPr marL="0" indent="0">
              <a:buNone/>
            </a:pPr>
            <a:r>
              <a:rPr lang="en-US" dirty="0"/>
              <a:t>Understanding Public Domain</a:t>
            </a:r>
          </a:p>
          <a:p>
            <a:pPr marL="0" indent="0">
              <a:buNone/>
            </a:pPr>
            <a:r>
              <a:rPr lang="en-US" dirty="0"/>
              <a:t>Works that are part of the public domain are not protected by copyright laws. Public domain means that it belongs to the public and does not need to be licensed to use it.</a:t>
            </a:r>
          </a:p>
          <a:p>
            <a:pPr marL="0" indent="0">
              <a:buNone/>
            </a:pPr>
            <a:endParaRPr lang="en-US" sz="1400" noProof="1"/>
          </a:p>
          <a:p>
            <a:pPr marL="0" indent="0">
              <a:buNone/>
            </a:pPr>
            <a:r>
              <a:rPr lang="en-US" dirty="0" err="1"/>
              <a:t>Read@Learn</a:t>
            </a:r>
            <a:r>
              <a:rPr lang="en-US" dirty="0"/>
              <a:t> – What is The Public Domain</a:t>
            </a:r>
          </a:p>
          <a:p>
            <a:pPr lvl="2"/>
            <a:r>
              <a:rPr lang="en-US" dirty="0">
                <a:hlinkClick r:id="rId4"/>
              </a:rPr>
              <a:t>Copyright Act January 9, 2020</a:t>
            </a:r>
            <a:endParaRPr lang="en-US" dirty="0"/>
          </a:p>
          <a:p>
            <a:pPr marL="0" indent="0">
              <a:buNone/>
            </a:pP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361475"/>
            <a:ext cx="2552123" cy="36000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Exporting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0876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032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electronics, man, holding&#10;&#10;Description automatically generated">
            <a:extLst>
              <a:ext uri="{FF2B5EF4-FFF2-40B4-BE49-F238E27FC236}">
                <a16:creationId xmlns:a16="http://schemas.microsoft.com/office/drawing/2014/main" id="{ADFB893C-F4ED-4063-90E9-6B660C7DE88C}"/>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741881"/>
            <a:ext cx="4982736" cy="572052"/>
          </a:xfrm>
        </p:spPr>
        <p:txBody>
          <a:bodyPr/>
          <a:lstStyle/>
          <a:p>
            <a:r>
              <a:rPr lang="en-US" sz="2300" dirty="0"/>
              <a:t>Understanding Canadian Copyright Laws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614115"/>
            <a:ext cx="4695826" cy="4317558"/>
          </a:xfrm>
        </p:spPr>
        <p:txBody>
          <a:bodyPr>
            <a:normAutofit/>
          </a:bodyPr>
          <a:lstStyle/>
          <a:p>
            <a:pPr marL="0" indent="0">
              <a:buNone/>
            </a:pPr>
            <a:r>
              <a:rPr lang="en-US" noProof="1"/>
              <a:t>YouTube and Copyright</a:t>
            </a:r>
          </a:p>
          <a:p>
            <a:pPr marL="0" indent="0">
              <a:buNone/>
            </a:pPr>
            <a:r>
              <a:rPr lang="en-US" dirty="0"/>
              <a:t>Watch @ Learn – YouTube Creators</a:t>
            </a:r>
          </a:p>
          <a:p>
            <a:pPr lvl="1"/>
            <a:r>
              <a:rPr lang="en-US" noProof="1">
                <a:hlinkClick r:id="rId4"/>
              </a:rPr>
              <a:t>Fair Use</a:t>
            </a:r>
            <a:endParaRPr lang="en-US" dirty="0"/>
          </a:p>
          <a:p>
            <a:pPr marL="0" indent="0">
              <a:buNone/>
            </a:pPr>
            <a:r>
              <a:rPr lang="en-US" dirty="0"/>
              <a:t>Watch @ Learn – YouTube Creators</a:t>
            </a:r>
          </a:p>
          <a:p>
            <a:pPr lvl="1"/>
            <a:r>
              <a:rPr lang="en-US" dirty="0"/>
              <a:t> </a:t>
            </a:r>
            <a:r>
              <a:rPr lang="en-US" dirty="0">
                <a:hlinkClick r:id="rId5"/>
              </a:rPr>
              <a:t>Music and Copyright</a:t>
            </a:r>
            <a:endParaRPr lang="en-US" dirty="0"/>
          </a:p>
          <a:p>
            <a:pPr marL="0" indent="0">
              <a:buNone/>
            </a:pPr>
            <a:r>
              <a:rPr lang="en-US" dirty="0"/>
              <a:t>Watch @ Learn – YouTube Creators</a:t>
            </a:r>
          </a:p>
          <a:p>
            <a:pPr lvl="1"/>
            <a:r>
              <a:rPr lang="en-US" dirty="0"/>
              <a:t> </a:t>
            </a:r>
            <a:r>
              <a:rPr lang="en-US" dirty="0">
                <a:hlinkClick r:id="rId6"/>
              </a:rPr>
              <a:t>Copyright Permissions</a:t>
            </a:r>
            <a:endParaRPr lang="en-US" dirty="0"/>
          </a:p>
          <a:p>
            <a:pPr marL="0" indent="0">
              <a:buNone/>
            </a:pPr>
            <a:r>
              <a:rPr lang="en-US" dirty="0"/>
              <a:t>Watch @ Learn – YouTube Creators</a:t>
            </a:r>
          </a:p>
          <a:p>
            <a:pPr lvl="1"/>
            <a:r>
              <a:rPr lang="en-US" dirty="0">
                <a:hlinkClick r:id="rId7"/>
              </a:rPr>
              <a:t>Copyright FAQ</a:t>
            </a:r>
            <a:endParaRPr lang="en-US" dirty="0"/>
          </a:p>
          <a:p>
            <a:pPr marL="457200" lvl="1" indent="0">
              <a:buNone/>
            </a:pPr>
            <a:endParaRPr lang="en-US" noProof="1">
              <a:solidFill>
                <a:schemeClr val="accent2">
                  <a:lumMod val="40000"/>
                  <a:lumOff val="60000"/>
                </a:schemeClr>
              </a:solidFill>
            </a:endParaRPr>
          </a:p>
          <a:p>
            <a:pPr marL="457200" lvl="1" indent="0">
              <a:buNone/>
            </a:pPr>
            <a:r>
              <a:rPr lang="en-US" noProof="1">
                <a:solidFill>
                  <a:schemeClr val="accent2">
                    <a:lumMod val="40000"/>
                    <a:lumOff val="60000"/>
                  </a:schemeClr>
                </a:solidFill>
              </a:rPr>
              <a:t> Think About It: What have you learned that you did not know before </a:t>
            </a:r>
            <a:r>
              <a:rPr lang="en-US" sz="1400" noProof="1"/>
              <a:t>(Q1.3)</a:t>
            </a:r>
          </a:p>
          <a:p>
            <a:pPr marL="0" indent="0">
              <a:buNone/>
            </a:pP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361475"/>
            <a:ext cx="2552123" cy="36000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Exporting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2349946" y="620876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B10DB68-F109-46D5-86DE-1F432090E83F}"/>
              </a:ext>
            </a:extLst>
          </p:cNvPr>
          <p:cNvPicPr>
            <a:picLocks noChangeAspect="1"/>
          </p:cNvPicPr>
          <p:nvPr/>
        </p:nvPicPr>
        <p:blipFill>
          <a:blip r:embed="rId8"/>
          <a:stretch>
            <a:fillRect/>
          </a:stretch>
        </p:blipFill>
        <p:spPr>
          <a:xfrm>
            <a:off x="6969837" y="5112809"/>
            <a:ext cx="256054" cy="262151"/>
          </a:xfrm>
          <a:prstGeom prst="rect">
            <a:avLst/>
          </a:prstGeom>
        </p:spPr>
      </p:pic>
    </p:spTree>
    <p:extLst>
      <p:ext uri="{BB962C8B-B14F-4D97-AF65-F5344CB8AC3E}">
        <p14:creationId xmlns:p14="http://schemas.microsoft.com/office/powerpoint/2010/main" val="457445743"/>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purl.org/dc/elements/1.1/"/>
    <ds:schemaRef ds:uri="http://schemas.openxmlformats.org/package/2006/metadata/core-properties"/>
    <ds:schemaRef ds:uri="16c05727-aa75-4e4a-9b5f-8a80a1165891"/>
    <ds:schemaRef ds:uri="http://schemas.microsoft.com/office/2006/metadata/properties"/>
    <ds:schemaRef ds:uri="71af3243-3dd4-4a8d-8c0d-dd76da1f02a5"/>
    <ds:schemaRef ds:uri="http://purl.org/dc/term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657</Words>
  <Application>Microsoft Office PowerPoint</Application>
  <PresentationFormat>Widescreen</PresentationFormat>
  <Paragraphs>92</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Office Theme</vt:lpstr>
      <vt:lpstr>Shooting Stock Video</vt:lpstr>
      <vt:lpstr>Activities &amp; Assignment</vt:lpstr>
      <vt:lpstr>Understanding Canadian Copyright Laws</vt:lpstr>
      <vt:lpstr>Understanding Canadian Copyright Laws</vt:lpstr>
      <vt:lpstr>Understanding Canadian Copyright Laws</vt:lpstr>
      <vt:lpstr>Understanding Canadian Copyright Laws</vt:lpstr>
      <vt:lpstr>Understanding Canadian Copyright Laws</vt:lpstr>
      <vt:lpstr>Understanding Canadian Copyright Laws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2020-06-06T12:40:55Z</dcterms:created>
  <dcterms:modified xsi:type="dcterms:W3CDTF">2020-06-18T23:08:25Z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