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4"/>
  </p:notesMasterIdLst>
  <p:handoutMasterIdLst>
    <p:handoutMasterId r:id="rId15"/>
  </p:handoutMasterIdLst>
  <p:sldIdLst>
    <p:sldId id="256" r:id="rId5"/>
    <p:sldId id="257" r:id="rId6"/>
    <p:sldId id="264" r:id="rId7"/>
    <p:sldId id="267" r:id="rId8"/>
    <p:sldId id="268" r:id="rId9"/>
    <p:sldId id="269" r:id="rId10"/>
    <p:sldId id="270" r:id="rId11"/>
    <p:sldId id="271" r:id="rId12"/>
    <p:sldId id="27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712" autoAdjust="0"/>
  </p:normalViewPr>
  <p:slideViewPr>
    <p:cSldViewPr snapToGrid="0">
      <p:cViewPr varScale="1">
        <p:scale>
          <a:sx n="64" d="100"/>
          <a:sy n="64" d="100"/>
        </p:scale>
        <p:origin x="900" y="66"/>
      </p:cViewPr>
      <p:guideLst/>
    </p:cSldViewPr>
  </p:slideViewPr>
  <p:notesTextViewPr>
    <p:cViewPr>
      <p:scale>
        <a:sx n="1" d="1"/>
        <a:sy n="1" d="1"/>
      </p:scale>
      <p:origin x="0" y="0"/>
    </p:cViewPr>
  </p:notesTextViewPr>
  <p:notesViewPr>
    <p:cSldViewPr snapToGrid="0" showGuide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0269CC2-8DD6-4402-82F3-18F164A732FF}">
      <dgm:prSet/>
      <dgm:spPr/>
      <dgm:t>
        <a:bodyPr/>
        <a:lstStyle/>
        <a:p>
          <a:r>
            <a:rPr lang="en-US" dirty="0">
              <a:solidFill>
                <a:schemeClr val="bg1"/>
              </a:solidFill>
            </a:rPr>
            <a:t>Activity 1 – Understanding Canadian Copyright Laws</a:t>
          </a: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dgm:spPr/>
      <dgm:t>
        <a:bodyPr/>
        <a:lstStyle/>
        <a:p>
          <a:r>
            <a:rPr lang="en-US" dirty="0">
              <a:solidFill>
                <a:schemeClr val="bg1"/>
              </a:solidFill>
            </a:rPr>
            <a:t>Activity 2 – The Importance Of Good B-Roll</a:t>
          </a: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dgm:spPr/>
      <dgm:t>
        <a:bodyPr/>
        <a:lstStyle/>
        <a:p>
          <a:r>
            <a:rPr lang="en-US" dirty="0">
              <a:solidFill>
                <a:schemeClr val="bg1"/>
              </a:solidFill>
            </a:rPr>
            <a:t>Activity 3 – Setting The Stage For Success</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dgm:spPr/>
      <dgm:t>
        <a:bodyPr/>
        <a:lstStyle/>
        <a:p>
          <a:r>
            <a:rPr lang="en-US" dirty="0">
              <a:solidFill>
                <a:schemeClr val="bg1"/>
              </a:solidFill>
            </a:rPr>
            <a:t>Activity 4 – </a:t>
          </a:r>
          <a:r>
            <a:rPr lang="en-US" b="1" dirty="0">
              <a:solidFill>
                <a:schemeClr val="bg1"/>
              </a:solidFill>
            </a:rPr>
            <a:t>Ingesting</a:t>
          </a:r>
          <a:r>
            <a:rPr lang="en-US" b="1" dirty="0"/>
            <a:t>, </a:t>
          </a:r>
          <a:r>
            <a:rPr lang="en-US" b="1" dirty="0">
              <a:solidFill>
                <a:schemeClr val="bg1"/>
              </a:solidFill>
            </a:rPr>
            <a:t>Editing and Exporting</a:t>
          </a:r>
          <a:endParaRPr lang="en-US" dirty="0">
            <a:solidFill>
              <a:schemeClr val="bg1"/>
            </a:solidFill>
          </a:endParaRP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dgm:spPr/>
      <dgm:t>
        <a:bodyPr/>
        <a:lstStyle/>
        <a:p>
          <a:r>
            <a:rPr lang="en-US" dirty="0">
              <a:solidFill>
                <a:schemeClr val="bg1"/>
              </a:solidFill>
            </a:rPr>
            <a:t>Assignment – Shoot B-Roll</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tyle>
          <a:lnRef idx="0">
            <a:scrgbClr r="0" g="0" b="0"/>
          </a:lnRef>
          <a:fillRef idx="0">
            <a:scrgbClr r="0" g="0" b="0"/>
          </a:fillRef>
          <a:effectRef idx="0">
            <a:scrgbClr r="0" g="0" b="0"/>
          </a:effectRef>
          <a:fontRef idx="minor">
            <a:schemeClr val="lt1"/>
          </a:fontRef>
        </dgm:style>
      </dgm:prSet>
      <dgm:spPr>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erry"/>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tyle>
          <a:lnRef idx="2">
            <a:schemeClr val="accent2">
              <a:shade val="50000"/>
            </a:schemeClr>
          </a:lnRef>
          <a:fillRef idx="1">
            <a:schemeClr val="accent2"/>
          </a:fillRef>
          <a:effectRef idx="0">
            <a:schemeClr val="accent2"/>
          </a:effectRef>
          <a:fontRef idx="minor">
            <a:schemeClr val="lt1"/>
          </a:fontRef>
        </dgm:style>
      </dgm:prSet>
      <dgm:spPr>
        <a:xfrm>
          <a:off x="0" y="1249576"/>
          <a:ext cx="6791323" cy="995920"/>
        </a:xfrm>
        <a:prstGeom prst="rect">
          <a:avLst/>
        </a:prstGeom>
        <a:ln/>
      </dgm:spPr>
    </dgm:pt>
    <dgm:pt modelId="{FADE9C4E-BFE3-4374-BE2C-676ED238ACF2}" type="pres">
      <dgm:prSet presAssocID="{2B87ECDB-C552-42F6-9B52-6548A18B206B}" presName="iconRect" presStyleLbl="node1" presStyleIdx="1"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ducation"/>
        </a:ext>
      </dgm:extLst>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dgm: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D335376E-740A-4A47-BC5B-3381DE731CE0}" type="pres">
      <dgm:prSet presAssocID="{419DF63C-9792-4EF5-9125-1EEF4D07C33F}" presName="iconRect" presStyleLbl="node1" presStyleIdx="2" presStyleCnt="5"/>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Enrollment"/>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custLinFactNeighborX="-1893" custLinFactNeighborY="956"/>
      <dgm: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1B0B9210-632F-4BB5-B140-1FA20D3CF123}" type="pres">
      <dgm:prSet presAssocID="{1B1E513F-BEB7-483A-8F12-A8210AEF19E9}" presName="iconRect" presStyleLbl="node1" presStyleIdx="3"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axOutline"/>
        </a:ext>
      </dgm:extLst>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C21BED67-1F13-4312-815B-B5C34DAA27F9}" type="pres">
      <dgm:prSet presAssocID="{F4A56385-3827-49D1-B533-953BA75136B7}" presName="iconRect" presStyleLbl="node1" presStyleIdx="4" presStyleCnt="5"/>
      <dgm:spPr>
        <a:blipFill rotWithShape="1">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ooter"/>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1 – Understanding Canadian Copyright Laws</a:t>
          </a:r>
        </a:p>
      </dsp:txBody>
      <dsp:txXfrm>
        <a:off x="1150288" y="4675"/>
        <a:ext cx="5641034" cy="995920"/>
      </dsp:txXfrm>
    </dsp:sp>
    <dsp:sp modelId="{FA3369E0-5B38-4FDD-A9F5-22B9810A03F7}">
      <dsp:nvSpPr>
        <dsp:cNvPr id="0" name=""/>
        <dsp:cNvSpPr/>
      </dsp:nvSpPr>
      <dsp:spPr>
        <a:xfrm>
          <a:off x="0" y="1249576"/>
          <a:ext cx="6791323" cy="995920"/>
        </a:xfrm>
        <a:prstGeom prst="rect">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sp>
    <dsp:sp modelId="{FADE9C4E-BFE3-4374-BE2C-676ED238ACF2}">
      <dsp:nvSpPr>
        <dsp:cNvPr id="0" name=""/>
        <dsp:cNvSpPr/>
      </dsp:nvSpPr>
      <dsp:spPr>
        <a:xfrm>
          <a:off x="301265" y="1473658"/>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2 – The Importance Of Good B-Roll</a:t>
          </a:r>
        </a:p>
      </dsp:txBody>
      <dsp:txXfrm>
        <a:off x="1150288" y="1249576"/>
        <a:ext cx="5641034" cy="995920"/>
      </dsp:txXfrm>
    </dsp:sp>
    <dsp:sp modelId="{DB8ABDAA-976A-4A84-A3C3-277080E19DCA}">
      <dsp:nvSpPr>
        <dsp:cNvPr id="0" name=""/>
        <dsp:cNvSpPr/>
      </dsp:nvSpPr>
      <dsp: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D335376E-740A-4A47-BC5B-3381DE731CE0}">
      <dsp:nvSpPr>
        <dsp:cNvPr id="0" name=""/>
        <dsp:cNvSpPr/>
      </dsp:nvSpPr>
      <dsp:spPr>
        <a:xfrm>
          <a:off x="301265" y="2718559"/>
          <a:ext cx="547756" cy="547756"/>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3 – Setting The Stage For Success</a:t>
          </a:r>
        </a:p>
      </dsp:txBody>
      <dsp:txXfrm>
        <a:off x="1150288" y="2494477"/>
        <a:ext cx="5641034" cy="995920"/>
      </dsp:txXfrm>
    </dsp:sp>
    <dsp:sp modelId="{C2FCE80A-DCA0-4D7F-8F72-19CB2337E588}">
      <dsp:nvSpPr>
        <dsp:cNvPr id="0" name=""/>
        <dsp:cNvSpPr/>
      </dsp:nvSpPr>
      <dsp:spPr>
        <a:xfrm>
          <a:off x="0" y="374889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301265" y="3963460"/>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Activity 4 – </a:t>
          </a:r>
          <a:r>
            <a:rPr lang="en-US" sz="1900" b="1" kern="1200" dirty="0">
              <a:solidFill>
                <a:schemeClr val="bg1"/>
              </a:solidFill>
            </a:rPr>
            <a:t>Ingesting</a:t>
          </a:r>
          <a:r>
            <a:rPr lang="en-US" sz="1900" b="1" kern="1200" dirty="0"/>
            <a:t>, </a:t>
          </a:r>
          <a:r>
            <a:rPr lang="en-US" sz="1900" b="1" kern="1200" dirty="0">
              <a:solidFill>
                <a:schemeClr val="bg1"/>
              </a:solidFill>
            </a:rPr>
            <a:t>Editing and Exporting</a:t>
          </a:r>
          <a:endParaRPr lang="en-US" sz="1900" kern="1200" dirty="0">
            <a:solidFill>
              <a:schemeClr val="bg1"/>
            </a:solidFill>
          </a:endParaRPr>
        </a:p>
      </dsp:txBody>
      <dsp:txXfrm>
        <a:off x="1150288" y="3739377"/>
        <a:ext cx="5641034" cy="995920"/>
      </dsp:txXfrm>
    </dsp:sp>
    <dsp:sp modelId="{343A76ED-9DD6-4B0A-830E-16ED952B3D06}">
      <dsp:nvSpPr>
        <dsp:cNvPr id="0" name=""/>
        <dsp:cNvSpPr/>
      </dsp:nvSpPr>
      <dsp: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rotWithShape="1">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Assignment – Shoot B-Roll</a:t>
          </a:r>
        </a:p>
      </dsp:txBody>
      <dsp:txXfrm>
        <a:off x="1150288" y="4984278"/>
        <a:ext cx="5641034" cy="9959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16927-5E9C-4E77-85FE-EE4C81C1DE39}" type="datetimeFigureOut">
              <a:rPr lang="en-US" smtClean="0"/>
              <a:t>6/18/2020</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98B7E-6604-4F74-86DB-B30627D56244}" type="datetimeFigureOut">
              <a:rPr lang="en-US" smtClean="0"/>
              <a:t>6/18/2020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t>Image License - https://www.twenty20.com/photos/05abcd6e-025e-4f07-a05c-6734d34a6c74/?utm_t20_channel=bl</a:t>
            </a:r>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3</a:t>
            </a:fld>
            <a:endParaRPr lang="en-US" dirty="0"/>
          </a:p>
        </p:txBody>
      </p:sp>
    </p:spTree>
    <p:extLst>
      <p:ext uri="{BB962C8B-B14F-4D97-AF65-F5344CB8AC3E}">
        <p14:creationId xmlns:p14="http://schemas.microsoft.com/office/powerpoint/2010/main" val="2203937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t>Image License - https://www.twenty20.com/photos/05abcd6e-025e-4f07-a05c-6734d34a6c74/?utm_t20_channel=bl</a:t>
            </a:r>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4</a:t>
            </a:fld>
            <a:endParaRPr lang="en-US" dirty="0"/>
          </a:p>
        </p:txBody>
      </p:sp>
    </p:spTree>
    <p:extLst>
      <p:ext uri="{BB962C8B-B14F-4D97-AF65-F5344CB8AC3E}">
        <p14:creationId xmlns:p14="http://schemas.microsoft.com/office/powerpoint/2010/main" val="912065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t>Image License - https://www.twenty20.com/photos/05abcd6e-025e-4f07-a05c-6734d34a6c74/?utm_t20_channel=bl</a:t>
            </a:r>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5</a:t>
            </a:fld>
            <a:endParaRPr lang="en-US" dirty="0"/>
          </a:p>
        </p:txBody>
      </p:sp>
    </p:spTree>
    <p:extLst>
      <p:ext uri="{BB962C8B-B14F-4D97-AF65-F5344CB8AC3E}">
        <p14:creationId xmlns:p14="http://schemas.microsoft.com/office/powerpoint/2010/main" val="3691027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t>Image License - https://www.twenty20.com/photos/05abcd6e-025e-4f07-a05c-6734d34a6c74/?utm_t20_channel=bl</a:t>
            </a:r>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6</a:t>
            </a:fld>
            <a:endParaRPr lang="en-US" dirty="0"/>
          </a:p>
        </p:txBody>
      </p:sp>
    </p:spTree>
    <p:extLst>
      <p:ext uri="{BB962C8B-B14F-4D97-AF65-F5344CB8AC3E}">
        <p14:creationId xmlns:p14="http://schemas.microsoft.com/office/powerpoint/2010/main" val="1866094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t>Image License - https://www.twenty20.com/photos/05abcd6e-025e-4f07-a05c-6734d34a6c74/?utm_t20_channel=bl</a:t>
            </a:r>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7</a:t>
            </a:fld>
            <a:endParaRPr lang="en-US" dirty="0"/>
          </a:p>
        </p:txBody>
      </p:sp>
    </p:spTree>
    <p:extLst>
      <p:ext uri="{BB962C8B-B14F-4D97-AF65-F5344CB8AC3E}">
        <p14:creationId xmlns:p14="http://schemas.microsoft.com/office/powerpoint/2010/main" val="1803153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t>Image License - https://www.twenty20.com/photos/05abcd6e-025e-4f07-a05c-6734d34a6c74/?utm_t20_channel=bl</a:t>
            </a:r>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8</a:t>
            </a:fld>
            <a:endParaRPr lang="en-US" dirty="0"/>
          </a:p>
        </p:txBody>
      </p:sp>
    </p:spTree>
    <p:extLst>
      <p:ext uri="{BB962C8B-B14F-4D97-AF65-F5344CB8AC3E}">
        <p14:creationId xmlns:p14="http://schemas.microsoft.com/office/powerpoint/2010/main" val="516706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t>Image License - https://www.twenty20.com/photos/05abcd6e-025e-4f07-a05c-6734d34a6c74/?utm_t20_channel=bl</a:t>
            </a:r>
          </a:p>
          <a:p>
            <a:pPr algn="l"/>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9</a:t>
            </a:fld>
            <a:endParaRPr lang="en-US" dirty="0"/>
          </a:p>
        </p:txBody>
      </p:sp>
    </p:spTree>
    <p:extLst>
      <p:ext uri="{BB962C8B-B14F-4D97-AF65-F5344CB8AC3E}">
        <p14:creationId xmlns:p14="http://schemas.microsoft.com/office/powerpoint/2010/main" val="3839671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hyperlink" Target="https://www.youtube.com/watch?v=ghlNzMqSb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p:txBody>
          <a:bodyPr/>
          <a:lstStyle/>
          <a:p>
            <a:r>
              <a:rPr lang="en-US" dirty="0"/>
              <a:t>Shooting Stock Video</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nvPr>
        </p:nvSpPr>
        <p:spPr/>
        <p:txBody>
          <a:bodyPr/>
          <a:lstStyle/>
          <a:p>
            <a:r>
              <a:rPr lang="en-US" dirty="0"/>
              <a:t>Lesson and </a:t>
            </a:r>
            <a:r>
              <a:rPr lang="en-US"/>
              <a:t>Activity 2</a:t>
            </a:r>
            <a:endParaRPr lang="en-US" dirty="0"/>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a:lstStyle/>
          <a:p>
            <a:r>
              <a:rPr lang="en-US" dirty="0"/>
              <a:t>PAGE </a:t>
            </a:r>
            <a:fld id="{4A9B5881-4007-4345-955A-79C2656F0C49}" type="slidenum">
              <a:rPr lang="en-US" smtClean="0"/>
              <a:pPr/>
              <a:t>1</a:t>
            </a:fld>
            <a:endParaRPr lang="en-US" dirty="0"/>
          </a:p>
        </p:txBody>
      </p:sp>
      <p:pic>
        <p:nvPicPr>
          <p:cNvPr id="8" name="Picture Placeholder 7" descr="A person holding a camera&#10;&#10;Description automatically generated">
            <a:extLst>
              <a:ext uri="{FF2B5EF4-FFF2-40B4-BE49-F238E27FC236}">
                <a16:creationId xmlns:a16="http://schemas.microsoft.com/office/drawing/2014/main" id="{EC1388F8-E012-4972-8008-538260C74F1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784" r="12784"/>
          <a:stretch>
            <a:fillRect/>
          </a:stretch>
        </p:blipFill>
        <p:spPr/>
      </p:pic>
    </p:spTree>
    <p:extLst>
      <p:ext uri="{BB962C8B-B14F-4D97-AF65-F5344CB8AC3E}">
        <p14:creationId xmlns:p14="http://schemas.microsoft.com/office/powerpoint/2010/main" val="1136250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gradFill>
            <a:gsLst>
              <a:gs pos="1000">
                <a:schemeClr val="tx1">
                  <a:lumMod val="85000"/>
                  <a:lumOff val="15000"/>
                </a:schemeClr>
              </a:gs>
              <a:gs pos="100000">
                <a:schemeClr val="accent2">
                  <a:lumMod val="50000"/>
                </a:schemeClr>
              </a:gs>
            </a:gsLst>
          </a:gradFill>
        </p:spPr>
        <p:txBody>
          <a:bodyPr/>
          <a:lstStyle/>
          <a:p>
            <a:pPr algn="r"/>
            <a:r>
              <a:rPr lang="en-US" dirty="0">
                <a:solidFill>
                  <a:schemeClr val="bg1"/>
                </a:solidFill>
              </a:rPr>
              <a:t>Activities &amp;</a:t>
            </a:r>
            <a:br>
              <a:rPr lang="en-US" dirty="0">
                <a:solidFill>
                  <a:schemeClr val="bg1"/>
                </a:solidFill>
              </a:rPr>
            </a:br>
            <a:r>
              <a:rPr lang="en-US" dirty="0">
                <a:solidFill>
                  <a:schemeClr val="bg1"/>
                </a:solidFill>
              </a:rPr>
              <a:t>Assignment</a:t>
            </a: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1"/>
            <p:extLst>
              <p:ext uri="{D42A27DB-BD31-4B8C-83A1-F6EECF244321}">
                <p14:modId xmlns:p14="http://schemas.microsoft.com/office/powerpoint/2010/main" val="699801478"/>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2</a:t>
            </a:fld>
            <a:endParaRPr lang="en-US" dirty="0"/>
          </a:p>
        </p:txBody>
      </p:sp>
    </p:spTree>
    <p:extLst>
      <p:ext uri="{BB962C8B-B14F-4D97-AF65-F5344CB8AC3E}">
        <p14:creationId xmlns:p14="http://schemas.microsoft.com/office/powerpoint/2010/main" val="40803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long bridge over a body of water&#10;&#10;Description automatically generated">
            <a:extLst>
              <a:ext uri="{FF2B5EF4-FFF2-40B4-BE49-F238E27FC236}">
                <a16:creationId xmlns:a16="http://schemas.microsoft.com/office/drawing/2014/main" id="{83F46AA6-7573-4E8E-BC66-4615FEBBDA8C}"/>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8729" r="18729"/>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Importance of Good Stock</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442905"/>
          </a:xfrm>
        </p:spPr>
        <p:txBody>
          <a:bodyPr>
            <a:normAutofit/>
          </a:bodyPr>
          <a:lstStyle/>
          <a:p>
            <a:pPr marL="0" indent="0">
              <a:buNone/>
            </a:pPr>
            <a:r>
              <a:rPr lang="en-US" noProof="1"/>
              <a:t>Stock footage allows filmmakers the ease of using pre-recorded video for their films without the hassle of having to go out and shooting it. Below are examples of stock footage or B-Roll:</a:t>
            </a:r>
          </a:p>
          <a:p>
            <a:pPr marL="0" indent="0">
              <a:buNone/>
            </a:pPr>
            <a:endParaRPr lang="en-US" noProof="1"/>
          </a:p>
          <a:p>
            <a:pPr lvl="1"/>
            <a:r>
              <a:rPr lang="en-US" noProof="1"/>
              <a:t>Cat meowing at a squirrel </a:t>
            </a:r>
          </a:p>
          <a:p>
            <a:pPr lvl="1"/>
            <a:r>
              <a:rPr lang="en-US" noProof="1"/>
              <a:t>Snow boarder in a halfpipe</a:t>
            </a:r>
          </a:p>
          <a:p>
            <a:pPr lvl="1"/>
            <a:r>
              <a:rPr lang="en-US" noProof="1"/>
              <a:t>Door opening to a hallway</a:t>
            </a:r>
          </a:p>
          <a:p>
            <a:pPr lvl="1"/>
            <a:r>
              <a:rPr lang="en-US" noProof="1"/>
              <a:t>Clouds passing overhead</a:t>
            </a:r>
          </a:p>
          <a:p>
            <a:pPr marL="457200" lvl="1" indent="0">
              <a:buNone/>
            </a:pPr>
            <a:endParaRPr lang="en-US" noProof="1">
              <a:solidFill>
                <a:schemeClr val="accent2">
                  <a:lumMod val="40000"/>
                  <a:lumOff val="60000"/>
                </a:schemeClr>
              </a:solidFill>
            </a:endParaRPr>
          </a:p>
          <a:p>
            <a:pPr marL="457200" lvl="1" indent="0">
              <a:buNone/>
            </a:pPr>
            <a:r>
              <a:rPr lang="en-US" noProof="1">
                <a:solidFill>
                  <a:schemeClr val="accent2">
                    <a:lumMod val="40000"/>
                    <a:lumOff val="60000"/>
                  </a:schemeClr>
                </a:solidFill>
              </a:rPr>
              <a:t>Think About It: Think of some of your favorte indie movies? What are some shots that you think included stock footage? </a:t>
            </a:r>
            <a:r>
              <a:rPr lang="en-US" sz="1200" noProof="1"/>
              <a:t>(Q1.1)</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Canadian Copyright Laws</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Importance of Good B-Roll/Stock</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Setting The Stage For Success</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Ingesting Editing and Exploring</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descr="Idea">
            <a:extLst>
              <a:ext uri="{FF2B5EF4-FFF2-40B4-BE49-F238E27FC236}">
                <a16:creationId xmlns:a16="http://schemas.microsoft.com/office/drawing/2014/main" id="{BB874502-81C0-47A4-A061-C2F6D31D7A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6909360" y="5259248"/>
            <a:ext cx="254544" cy="266991"/>
          </a:xfrm>
          <a:prstGeom prst="rect">
            <a:avLst/>
          </a:prstGeom>
        </p:spPr>
      </p:pic>
    </p:spTree>
    <p:extLst>
      <p:ext uri="{BB962C8B-B14F-4D97-AF65-F5344CB8AC3E}">
        <p14:creationId xmlns:p14="http://schemas.microsoft.com/office/powerpoint/2010/main" val="3385031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large body of water with a city in the background&#10;&#10;Description automatically generated">
            <a:extLst>
              <a:ext uri="{FF2B5EF4-FFF2-40B4-BE49-F238E27FC236}">
                <a16:creationId xmlns:a16="http://schemas.microsoft.com/office/drawing/2014/main" id="{EDFB6DD5-695D-481D-97E4-E599A40345CB}"/>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8726" r="18726"/>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Importance of Good Stock</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442905"/>
          </a:xfrm>
        </p:spPr>
        <p:txBody>
          <a:bodyPr>
            <a:normAutofit/>
          </a:bodyPr>
          <a:lstStyle/>
          <a:p>
            <a:pPr marL="0" indent="0">
              <a:buNone/>
            </a:pPr>
            <a:r>
              <a:rPr lang="en-US" noProof="1"/>
              <a:t>Stock footage is typically short clips between 5 and 60 seconds filmed to represent a specific idea or concept. The result ensures that the work can be used in many different types of video productions, covering a wide variety of topics.</a:t>
            </a:r>
          </a:p>
          <a:p>
            <a:pPr marL="457200" indent="-457200">
              <a:buFont typeface="+mj-lt"/>
              <a:buAutoNum type="arabicPeriod"/>
            </a:pPr>
            <a:r>
              <a:rPr lang="en-US" noProof="1"/>
              <a:t>Man repairing a motherboard</a:t>
            </a:r>
          </a:p>
          <a:p>
            <a:pPr marL="457200" indent="-457200">
              <a:buFont typeface="+mj-lt"/>
              <a:buAutoNum type="arabicPeriod"/>
            </a:pPr>
            <a:r>
              <a:rPr lang="en-US" noProof="1"/>
              <a:t>Farmers taking a tour of the barn</a:t>
            </a:r>
          </a:p>
          <a:p>
            <a:pPr marL="457200" indent="-457200">
              <a:buFont typeface="+mj-lt"/>
              <a:buAutoNum type="arabicPeriod"/>
            </a:pPr>
            <a:r>
              <a:rPr lang="en-US" noProof="1"/>
              <a:t>Toronto timelapse from above</a:t>
            </a:r>
          </a:p>
          <a:p>
            <a:pPr marL="457200" lvl="1" indent="0">
              <a:buNone/>
            </a:pPr>
            <a:endParaRPr lang="en-US" noProof="1">
              <a:solidFill>
                <a:schemeClr val="accent2">
                  <a:lumMod val="40000"/>
                  <a:lumOff val="60000"/>
                </a:schemeClr>
              </a:solidFill>
            </a:endParaRPr>
          </a:p>
          <a:p>
            <a:pPr marL="457200" lvl="1" indent="0">
              <a:buNone/>
            </a:pPr>
            <a:r>
              <a:rPr lang="en-US" noProof="1">
                <a:solidFill>
                  <a:schemeClr val="accent2">
                    <a:lumMod val="40000"/>
                    <a:lumOff val="60000"/>
                  </a:schemeClr>
                </a:solidFill>
              </a:rPr>
              <a:t>Think About It: What types of equipment would you need to shoot these stock footage videos </a:t>
            </a:r>
            <a:r>
              <a:rPr lang="en-US" sz="1200" noProof="1"/>
              <a:t>(Q2.2)</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Canadian Copyright Laws</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Importance of Good B-Roll/Stock</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Setting The Stage For Success</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Ingesting Editing and Exploring</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descr="Idea">
            <a:extLst>
              <a:ext uri="{FF2B5EF4-FFF2-40B4-BE49-F238E27FC236}">
                <a16:creationId xmlns:a16="http://schemas.microsoft.com/office/drawing/2014/main" id="{BB874502-81C0-47A4-A061-C2F6D31D7A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6909359" y="5128619"/>
            <a:ext cx="254544" cy="266991"/>
          </a:xfrm>
          <a:prstGeom prst="rect">
            <a:avLst/>
          </a:prstGeom>
        </p:spPr>
      </p:pic>
    </p:spTree>
    <p:extLst>
      <p:ext uri="{BB962C8B-B14F-4D97-AF65-F5344CB8AC3E}">
        <p14:creationId xmlns:p14="http://schemas.microsoft.com/office/powerpoint/2010/main" val="3847697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cake, table, indoor&#10;&#10;Description automatically generated">
            <a:extLst>
              <a:ext uri="{FF2B5EF4-FFF2-40B4-BE49-F238E27FC236}">
                <a16:creationId xmlns:a16="http://schemas.microsoft.com/office/drawing/2014/main" id="{110274C2-1520-45FC-929B-5895D3B70AA8}"/>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8695" r="18695"/>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Importance of Good Stock</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442905"/>
          </a:xfrm>
        </p:spPr>
        <p:txBody>
          <a:bodyPr>
            <a:normAutofit/>
          </a:bodyPr>
          <a:lstStyle/>
          <a:p>
            <a:pPr marL="0" indent="0">
              <a:buNone/>
            </a:pPr>
            <a:r>
              <a:rPr lang="en-US" noProof="1"/>
              <a:t>Good stock footage is sought after by filmmakers primarily because it is a lot less expensive than having to send someone out onto location to shoot. It is thus saving the filmmaker production costs on things like transportation, accommodation, equipment rentals, hiring talent, etc. as well as saving time.</a:t>
            </a:r>
          </a:p>
          <a:p>
            <a:pPr marL="0" indent="0">
              <a:buNone/>
            </a:pPr>
            <a:r>
              <a:rPr lang="en-US" noProof="1"/>
              <a:t>Faster internet speeds allow stock footage for the immediate download of content, fitting perfectly into the filmmaker's workflow.</a:t>
            </a:r>
          </a:p>
          <a:p>
            <a:pPr marL="457200" lvl="1" indent="0">
              <a:buNone/>
            </a:pPr>
            <a:endParaRPr lang="en-US" noProof="1">
              <a:solidFill>
                <a:schemeClr val="accent2">
                  <a:lumMod val="40000"/>
                  <a:lumOff val="60000"/>
                </a:schemeClr>
              </a:solidFill>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5</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Canadian Copyright Laws</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Importance of Good B-Roll/Stock</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Setting The Stage For Success</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Ingesting Editing and Exploring</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486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icture containing indoor, table, sitting, bicycle&#10;&#10;Description automatically generated">
            <a:extLst>
              <a:ext uri="{FF2B5EF4-FFF2-40B4-BE49-F238E27FC236}">
                <a16:creationId xmlns:a16="http://schemas.microsoft.com/office/drawing/2014/main" id="{5444F6E4-1147-4D6F-B054-7737C48994B3}"/>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8708" r="18708"/>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Importance of Good Stock</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442905"/>
          </a:xfrm>
        </p:spPr>
        <p:txBody>
          <a:bodyPr>
            <a:normAutofit/>
          </a:bodyPr>
          <a:lstStyle/>
          <a:p>
            <a:pPr marL="0" indent="0">
              <a:buNone/>
            </a:pPr>
            <a:r>
              <a:rPr lang="en-US" noProof="1"/>
              <a:t>Stock video helps connect the scenes together, thus improving the filmmaker tell their story more effectively. An example of this is if a video requires snow between two different scenes. If your shooting in May and snow is not in the forecast stock video of snow, falling can be used to bridge the gap.</a:t>
            </a:r>
          </a:p>
          <a:p>
            <a:pPr marL="0" indent="0">
              <a:buNone/>
            </a:pPr>
            <a:r>
              <a:rPr lang="en-US" noProof="1"/>
              <a:t>Stock videos can also be used to provide context for the viewer, like establishing shots. An example of this is a wide shot of a speed boat coming into dock in Port Stanley, Ontario. This footage can tell the viewer the video is set in a beach town.</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6</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Canadian Copyright Laws</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Importance of Good B-Roll/Stock</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Setting The Stage For Success</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Ingesting Editing and Exploring</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1623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outdoor, water, beach, boat&#10;&#10;Description automatically generated">
            <a:extLst>
              <a:ext uri="{FF2B5EF4-FFF2-40B4-BE49-F238E27FC236}">
                <a16:creationId xmlns:a16="http://schemas.microsoft.com/office/drawing/2014/main" id="{3102ACAC-346D-4672-B320-53F587A23CE6}"/>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8714" r="18714"/>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Importance of Good Stock</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442905"/>
          </a:xfrm>
        </p:spPr>
        <p:txBody>
          <a:bodyPr>
            <a:normAutofit/>
          </a:bodyPr>
          <a:lstStyle/>
          <a:p>
            <a:pPr marL="0" indent="0">
              <a:buNone/>
            </a:pPr>
            <a:r>
              <a:rPr lang="en-US" noProof="1"/>
              <a:t>There are many advantages to having access to good stock footage. An example you that you may not have considered is access to animals or wildlife.</a:t>
            </a:r>
          </a:p>
          <a:p>
            <a:pPr marL="0" indent="0">
              <a:buNone/>
            </a:pPr>
            <a:r>
              <a:rPr lang="en-US" noProof="1"/>
              <a:t>As you can imagine capturing exciting footage of animals, fish, birds, etc. is incredibly challenging and requires a lot of time, expertise, and patience. Stock video provides the filmmaker access to the video that might otherwise be impossible to capture.</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7</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Canadian Copyright Laws</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Importance of Good B-Roll/Stock</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Setting The Stage For Success</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Ingesting Editing and Exploring</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737CAC5-BACB-44CC-92A9-998407166C7A}"/>
              </a:ext>
            </a:extLst>
          </p:cNvPr>
          <p:cNvSpPr/>
          <p:nvPr/>
        </p:nvSpPr>
        <p:spPr>
          <a:xfrm>
            <a:off x="7029738" y="4829743"/>
            <a:ext cx="6096000" cy="1200329"/>
          </a:xfrm>
          <a:prstGeom prst="rect">
            <a:avLst/>
          </a:prstGeom>
        </p:spPr>
        <p:txBody>
          <a:bodyPr>
            <a:spAutoFit/>
          </a:bodyPr>
          <a:lstStyle/>
          <a:p>
            <a:pPr lvl="1"/>
            <a:endParaRPr lang="en-US" noProof="1">
              <a:solidFill>
                <a:schemeClr val="accent2">
                  <a:lumMod val="40000"/>
                  <a:lumOff val="60000"/>
                </a:schemeClr>
              </a:solidFill>
            </a:endParaRPr>
          </a:p>
          <a:p>
            <a:pPr lvl="1"/>
            <a:r>
              <a:rPr lang="en-US" noProof="1">
                <a:solidFill>
                  <a:schemeClr val="accent2">
                    <a:lumMod val="40000"/>
                    <a:lumOff val="60000"/>
                  </a:schemeClr>
                </a:solidFill>
              </a:rPr>
              <a:t>Think About It:  Where could you locate </a:t>
            </a:r>
          </a:p>
          <a:p>
            <a:pPr lvl="1"/>
            <a:r>
              <a:rPr lang="en-US" noProof="1">
                <a:solidFill>
                  <a:schemeClr val="accent2">
                    <a:lumMod val="40000"/>
                    <a:lumOff val="60000"/>
                  </a:schemeClr>
                </a:solidFill>
              </a:rPr>
              <a:t>Canadian content that has been released </a:t>
            </a:r>
          </a:p>
          <a:p>
            <a:pPr lvl="1"/>
            <a:r>
              <a:rPr lang="en-US" noProof="1">
                <a:solidFill>
                  <a:schemeClr val="accent2">
                    <a:lumMod val="40000"/>
                    <a:lumOff val="60000"/>
                  </a:schemeClr>
                </a:solidFill>
              </a:rPr>
              <a:t>through public domain </a:t>
            </a:r>
            <a:r>
              <a:rPr lang="en-US" sz="1200" noProof="1">
                <a:solidFill>
                  <a:schemeClr val="bg1"/>
                </a:solidFill>
              </a:rPr>
              <a:t>(Q2.3)</a:t>
            </a:r>
          </a:p>
        </p:txBody>
      </p:sp>
      <p:pic>
        <p:nvPicPr>
          <p:cNvPr id="17" name="Graphic 16" descr="Idea">
            <a:extLst>
              <a:ext uri="{FF2B5EF4-FFF2-40B4-BE49-F238E27FC236}">
                <a16:creationId xmlns:a16="http://schemas.microsoft.com/office/drawing/2014/main" id="{0F637A40-A43E-4A12-A279-8EF4162BD7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7273296" y="5198570"/>
            <a:ext cx="254544" cy="266991"/>
          </a:xfrm>
          <a:prstGeom prst="rect">
            <a:avLst/>
          </a:prstGeom>
        </p:spPr>
      </p:pic>
    </p:spTree>
    <p:extLst>
      <p:ext uri="{BB962C8B-B14F-4D97-AF65-F5344CB8AC3E}">
        <p14:creationId xmlns:p14="http://schemas.microsoft.com/office/powerpoint/2010/main" val="1165273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lion lying in the grass&#10;&#10;Description automatically generated">
            <a:extLst>
              <a:ext uri="{FF2B5EF4-FFF2-40B4-BE49-F238E27FC236}">
                <a16:creationId xmlns:a16="http://schemas.microsoft.com/office/drawing/2014/main" id="{63B3BBFF-8B1C-4322-833A-AC0F2C4AC230}"/>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916" r="916"/>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Importance of Good Stock</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442905"/>
          </a:xfrm>
        </p:spPr>
        <p:txBody>
          <a:bodyPr>
            <a:normAutofit/>
          </a:bodyPr>
          <a:lstStyle/>
          <a:p>
            <a:pPr marL="0" indent="0">
              <a:buNone/>
            </a:pPr>
            <a:r>
              <a:rPr lang="en-US" noProof="1"/>
              <a:t>There are many advantages to having access to good stock footage. An example you that you may not have considered is access to animals or wildlife.  </a:t>
            </a:r>
          </a:p>
          <a:p>
            <a:pPr marL="0" indent="0">
              <a:buNone/>
            </a:pPr>
            <a:r>
              <a:rPr lang="en-US" noProof="1"/>
              <a:t>As you can imagine capturing exciting footage of animals, fish, birds, etc. is very challenging and requires a lot of time, expertise, and patience.  Stock video provides the filmmaker access to the video that might otherwise be impossible to capture. </a:t>
            </a:r>
            <a:endParaRPr lang="en-US" noProof="1">
              <a:solidFill>
                <a:schemeClr val="accent2">
                  <a:lumMod val="40000"/>
                  <a:lumOff val="60000"/>
                </a:schemeClr>
              </a:solidFill>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8</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Canadian Copyright Laws</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Importance of Good B-Roll/Stock</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Setting The Stage For Success</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Ingesting Editing and Exploring</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737CAC5-BACB-44CC-92A9-998407166C7A}"/>
              </a:ext>
            </a:extLst>
          </p:cNvPr>
          <p:cNvSpPr/>
          <p:nvPr/>
        </p:nvSpPr>
        <p:spPr>
          <a:xfrm>
            <a:off x="6833795" y="4829742"/>
            <a:ext cx="6096000" cy="1200329"/>
          </a:xfrm>
          <a:prstGeom prst="rect">
            <a:avLst/>
          </a:prstGeom>
        </p:spPr>
        <p:txBody>
          <a:bodyPr>
            <a:spAutoFit/>
          </a:bodyPr>
          <a:lstStyle/>
          <a:p>
            <a:pPr lvl="1"/>
            <a:endParaRPr lang="en-US" noProof="1">
              <a:solidFill>
                <a:schemeClr val="accent2">
                  <a:lumMod val="40000"/>
                  <a:lumOff val="60000"/>
                </a:schemeClr>
              </a:solidFill>
            </a:endParaRPr>
          </a:p>
          <a:p>
            <a:pPr lvl="1"/>
            <a:r>
              <a:rPr lang="en-US" noProof="1">
                <a:solidFill>
                  <a:schemeClr val="accent2">
                    <a:lumMod val="40000"/>
                    <a:lumOff val="60000"/>
                  </a:schemeClr>
                </a:solidFill>
              </a:rPr>
              <a:t>Think About It:  How could you capture </a:t>
            </a:r>
          </a:p>
          <a:p>
            <a:pPr lvl="1"/>
            <a:r>
              <a:rPr lang="en-US" noProof="1">
                <a:solidFill>
                  <a:schemeClr val="accent2">
                    <a:lumMod val="40000"/>
                    <a:lumOff val="60000"/>
                  </a:schemeClr>
                </a:solidFill>
              </a:rPr>
              <a:t>stockvideo of exotic animals or fish </a:t>
            </a:r>
          </a:p>
          <a:p>
            <a:pPr lvl="1"/>
            <a:r>
              <a:rPr lang="en-US" noProof="1">
                <a:solidFill>
                  <a:schemeClr val="accent2">
                    <a:lumMod val="40000"/>
                    <a:lumOff val="60000"/>
                  </a:schemeClr>
                </a:solidFill>
              </a:rPr>
              <a:t>in Ontario </a:t>
            </a:r>
            <a:r>
              <a:rPr lang="en-US" sz="1200" noProof="1">
                <a:solidFill>
                  <a:schemeClr val="bg1"/>
                </a:solidFill>
              </a:rPr>
              <a:t>(Q2.4)</a:t>
            </a:r>
            <a:r>
              <a:rPr lang="en-US" sz="1200" noProof="1"/>
              <a:t>)</a:t>
            </a:r>
          </a:p>
        </p:txBody>
      </p:sp>
      <p:pic>
        <p:nvPicPr>
          <p:cNvPr id="17" name="Graphic 16" descr="Idea">
            <a:extLst>
              <a:ext uri="{FF2B5EF4-FFF2-40B4-BE49-F238E27FC236}">
                <a16:creationId xmlns:a16="http://schemas.microsoft.com/office/drawing/2014/main" id="{0F637A40-A43E-4A12-A279-8EF4162BD7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7078291" y="5162915"/>
            <a:ext cx="254544" cy="266991"/>
          </a:xfrm>
          <a:prstGeom prst="rect">
            <a:avLst/>
          </a:prstGeom>
        </p:spPr>
      </p:pic>
    </p:spTree>
    <p:extLst>
      <p:ext uri="{BB962C8B-B14F-4D97-AF65-F5344CB8AC3E}">
        <p14:creationId xmlns:p14="http://schemas.microsoft.com/office/powerpoint/2010/main" val="505314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tanding next to a tree&#10;&#10;Description automatically generated">
            <a:extLst>
              <a:ext uri="{FF2B5EF4-FFF2-40B4-BE49-F238E27FC236}">
                <a16:creationId xmlns:a16="http://schemas.microsoft.com/office/drawing/2014/main" id="{D7542DFE-60EE-401C-8020-486B67155E07}"/>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8729" r="18729"/>
          <a:stretch>
            <a:fillRect/>
          </a:stretch>
        </p:blipFill>
        <p:spPr>
          <a:xfrm>
            <a:off x="0" y="0"/>
            <a:ext cx="6249555"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4" y="672632"/>
            <a:ext cx="4982736" cy="710552"/>
          </a:xfrm>
        </p:spPr>
        <p:txBody>
          <a:bodyPr/>
          <a:lstStyle/>
          <a:p>
            <a:r>
              <a:rPr lang="en-US" sz="3200" dirty="0"/>
              <a:t>Importance of Good Stock</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a:xfrm>
            <a:off x="6657974" y="1825625"/>
            <a:ext cx="4695826" cy="4442905"/>
          </a:xfrm>
        </p:spPr>
        <p:txBody>
          <a:bodyPr>
            <a:normAutofit/>
          </a:bodyPr>
          <a:lstStyle/>
          <a:p>
            <a:pPr marL="0" lvl="0" indent="0">
              <a:buClr>
                <a:srgbClr val="9F2936"/>
              </a:buClr>
              <a:buNone/>
            </a:pPr>
            <a:r>
              <a:rPr lang="en-US" dirty="0">
                <a:solidFill>
                  <a:prstClr val="white"/>
                </a:solidFill>
              </a:rPr>
              <a:t>Watch @ Learn – Adobe Creative Cloud</a:t>
            </a:r>
          </a:p>
          <a:p>
            <a:pPr lvl="1"/>
            <a:r>
              <a:rPr lang="en-US" dirty="0">
                <a:solidFill>
                  <a:prstClr val="white"/>
                </a:solidFill>
                <a:hlinkClick r:id="rId4"/>
              </a:rPr>
              <a:t>Why Consider Stock</a:t>
            </a:r>
            <a:endParaRPr lang="en-US" dirty="0">
              <a:solidFill>
                <a:prstClr val="white"/>
              </a:solidFill>
            </a:endParaRPr>
          </a:p>
          <a:p>
            <a:pPr marL="457200" lvl="1" indent="0">
              <a:buNone/>
            </a:pPr>
            <a:endParaRPr lang="en-US" noProof="1">
              <a:solidFill>
                <a:schemeClr val="accent2">
                  <a:lumMod val="40000"/>
                  <a:lumOff val="60000"/>
                </a:schemeClr>
              </a:solidFill>
            </a:endParaRP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9</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49304"/>
            <a:ext cx="2552123" cy="172171"/>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Canadian Copyright Laws</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Importance of Good B-Roll/Stock</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549305"/>
            <a:ext cx="2552123" cy="1721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Setting The Stage For Success</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Ingesting Editing and Exploring</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4902069" y="6176963"/>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737CAC5-BACB-44CC-92A9-998407166C7A}"/>
              </a:ext>
            </a:extLst>
          </p:cNvPr>
          <p:cNvSpPr/>
          <p:nvPr/>
        </p:nvSpPr>
        <p:spPr>
          <a:xfrm>
            <a:off x="6833795" y="4829742"/>
            <a:ext cx="6096000" cy="646331"/>
          </a:xfrm>
          <a:prstGeom prst="rect">
            <a:avLst/>
          </a:prstGeom>
        </p:spPr>
        <p:txBody>
          <a:bodyPr>
            <a:spAutoFit/>
          </a:bodyPr>
          <a:lstStyle/>
          <a:p>
            <a:pPr lvl="1"/>
            <a:r>
              <a:rPr lang="en-US" noProof="1">
                <a:solidFill>
                  <a:schemeClr val="accent2">
                    <a:lumMod val="40000"/>
                    <a:lumOff val="60000"/>
                  </a:schemeClr>
                </a:solidFill>
              </a:rPr>
              <a:t>Think About It:  What types of shots can you</a:t>
            </a:r>
          </a:p>
          <a:p>
            <a:pPr lvl="1"/>
            <a:r>
              <a:rPr lang="en-US" noProof="1">
                <a:solidFill>
                  <a:schemeClr val="accent2">
                    <a:lumMod val="40000"/>
                    <a:lumOff val="60000"/>
                  </a:schemeClr>
                </a:solidFill>
              </a:rPr>
              <a:t>get from stock footage </a:t>
            </a:r>
            <a:r>
              <a:rPr lang="en-US" sz="1200" noProof="1">
                <a:solidFill>
                  <a:schemeClr val="bg1"/>
                </a:solidFill>
              </a:rPr>
              <a:t>(Q2.5)</a:t>
            </a:r>
            <a:r>
              <a:rPr lang="en-US" sz="1200" noProof="1"/>
              <a:t>)</a:t>
            </a:r>
          </a:p>
        </p:txBody>
      </p:sp>
      <p:pic>
        <p:nvPicPr>
          <p:cNvPr id="17" name="Graphic 16" descr="Idea">
            <a:extLst>
              <a:ext uri="{FF2B5EF4-FFF2-40B4-BE49-F238E27FC236}">
                <a16:creationId xmlns:a16="http://schemas.microsoft.com/office/drawing/2014/main" id="{0F637A40-A43E-4A12-A279-8EF4162BD7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flipH="1">
            <a:off x="7029738" y="4885917"/>
            <a:ext cx="254544" cy="266991"/>
          </a:xfrm>
          <a:prstGeom prst="rect">
            <a:avLst/>
          </a:prstGeom>
        </p:spPr>
      </p:pic>
    </p:spTree>
    <p:extLst>
      <p:ext uri="{BB962C8B-B14F-4D97-AF65-F5344CB8AC3E}">
        <p14:creationId xmlns:p14="http://schemas.microsoft.com/office/powerpoint/2010/main" val="3697585343"/>
      </p:ext>
    </p:extLst>
  </p:cSld>
  <p:clrMapOvr>
    <a:masterClrMapping/>
  </p:clrMapOvr>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B7C387-AFDC-4FE3-A658-984B7F35F155}">
  <ds:schemaRefs>
    <ds:schemaRef ds:uri="http://schemas.microsoft.com/sharepoint/v3/contenttype/forms"/>
  </ds:schemaRefs>
</ds:datastoreItem>
</file>

<file path=customXml/itemProps3.xml><?xml version="1.0" encoding="utf-8"?>
<ds:datastoreItem xmlns:ds="http://schemas.openxmlformats.org/officeDocument/2006/customXml" ds:itemID="{F4E32C0B-4052-44CB-9341-8AD8B2CC4712}">
  <ds:schemaRefs>
    <ds:schemaRef ds:uri="http://purl.org/dc/elements/1.1/"/>
    <ds:schemaRef ds:uri="http://schemas.openxmlformats.org/package/2006/metadata/core-properties"/>
    <ds:schemaRef ds:uri="16c05727-aa75-4e4a-9b5f-8a80a1165891"/>
    <ds:schemaRef ds:uri="http://schemas.microsoft.com/office/2006/metadata/properties"/>
    <ds:schemaRef ds:uri="71af3243-3dd4-4a8d-8c0d-dd76da1f02a5"/>
    <ds:schemaRef ds:uri="http://purl.org/dc/terms/"/>
    <ds:schemaRef ds:uri="http://schemas.microsoft.com/office/2006/documentManagement/typ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Corporate teach a course</Template>
  <TotalTime>0</TotalTime>
  <Words>943</Words>
  <Application>Microsoft Office PowerPoint</Application>
  <PresentationFormat>Widescreen</PresentationFormat>
  <Paragraphs>100</Paragraphs>
  <Slides>9</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Wingdings</vt:lpstr>
      <vt:lpstr>Office Theme</vt:lpstr>
      <vt:lpstr>Shooting Stock Video</vt:lpstr>
      <vt:lpstr>Activities &amp; Assignment</vt:lpstr>
      <vt:lpstr>Importance of Good Stock</vt:lpstr>
      <vt:lpstr>Importance of Good Stock</vt:lpstr>
      <vt:lpstr>Importance of Good Stock</vt:lpstr>
      <vt:lpstr>Importance of Good Stock</vt:lpstr>
      <vt:lpstr>Importance of Good Stock</vt:lpstr>
      <vt:lpstr>Importance of Good Stock</vt:lpstr>
      <vt:lpstr>Importance of Good Stock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2020-06-06T12:40:55Z</dcterms:created>
  <dcterms:modified xsi:type="dcterms:W3CDTF">2020-06-18T23:11:17Z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