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4"/>
  </p:notesMasterIdLst>
  <p:handoutMasterIdLst>
    <p:handoutMasterId r:id="rId15"/>
  </p:handoutMasterIdLst>
  <p:sldIdLst>
    <p:sldId id="256" r:id="rId5"/>
    <p:sldId id="257" r:id="rId6"/>
    <p:sldId id="262" r:id="rId7"/>
    <p:sldId id="267" r:id="rId8"/>
    <p:sldId id="268" r:id="rId9"/>
    <p:sldId id="269" r:id="rId10"/>
    <p:sldId id="270" r:id="rId11"/>
    <p:sldId id="271" r:id="rId12"/>
    <p:sldId id="27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712" autoAdjust="0"/>
  </p:normalViewPr>
  <p:slideViewPr>
    <p:cSldViewPr snapToGrid="0">
      <p:cViewPr varScale="1">
        <p:scale>
          <a:sx n="64" d="100"/>
          <a:sy n="64" d="100"/>
        </p:scale>
        <p:origin x="900" y="66"/>
      </p:cViewPr>
      <p:guideLst/>
    </p:cSldViewPr>
  </p:slideViewPr>
  <p:notesTextViewPr>
    <p:cViewPr>
      <p:scale>
        <a:sx n="1" d="1"/>
        <a:sy n="1" d="1"/>
      </p:scale>
      <p:origin x="0" y="0"/>
    </p:cViewPr>
  </p:notesTextViewPr>
  <p:notesViewPr>
    <p:cSldViewPr snapToGrid="0" showGuides="1">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0269CC2-8DD6-4402-82F3-18F164A732FF}">
      <dgm:prSet/>
      <dgm:spPr/>
      <dgm:t>
        <a:bodyPr/>
        <a:lstStyle/>
        <a:p>
          <a:r>
            <a:rPr lang="en-US" dirty="0">
              <a:solidFill>
                <a:schemeClr val="bg1"/>
              </a:solidFill>
            </a:rPr>
            <a:t>Activity 1 – Understanding Canadian Copyright Laws</a:t>
          </a:r>
        </a:p>
      </dgm:t>
    </dgm:pt>
    <dgm:pt modelId="{4A8A3B18-A3DE-475C-8BF1-FB4B84DDA43B}" type="parTrans" cxnId="{813C1BD6-5A4A-43F4-8BF7-0645F72381AA}">
      <dgm:prSet/>
      <dgm:spPr/>
      <dgm:t>
        <a:bodyPr/>
        <a:lstStyle/>
        <a:p>
          <a:endParaRPr lang="en-US"/>
        </a:p>
      </dgm:t>
    </dgm:pt>
    <dgm:pt modelId="{2DAA2C1D-14F6-4BCA-B047-0B53ADD46F43}" type="sibTrans" cxnId="{813C1BD6-5A4A-43F4-8BF7-0645F72381AA}">
      <dgm:prSet/>
      <dgm:spPr/>
      <dgm:t>
        <a:bodyPr/>
        <a:lstStyle/>
        <a:p>
          <a:endParaRPr lang="en-US"/>
        </a:p>
      </dgm:t>
    </dgm:pt>
    <dgm:pt modelId="{2B87ECDB-C552-42F6-9B52-6548A18B206B}">
      <dgm:prSet/>
      <dgm:spPr/>
      <dgm:t>
        <a:bodyPr/>
        <a:lstStyle/>
        <a:p>
          <a:r>
            <a:rPr lang="en-US" dirty="0">
              <a:solidFill>
                <a:schemeClr val="bg1"/>
              </a:solidFill>
            </a:rPr>
            <a:t>Activity 2 – The Importance Of Good B-Roll</a:t>
          </a:r>
        </a:p>
      </dgm:t>
    </dgm:pt>
    <dgm:pt modelId="{0DC560D9-C62C-41BA-8D68-CB78933BFF0C}" type="parTrans" cxnId="{91AFA996-5E3B-401C-B400-E70DBD4A4AB6}">
      <dgm:prSet/>
      <dgm:spPr/>
      <dgm:t>
        <a:bodyPr/>
        <a:lstStyle/>
        <a:p>
          <a:endParaRPr lang="en-US"/>
        </a:p>
      </dgm:t>
    </dgm:pt>
    <dgm:pt modelId="{80EFB54F-1AC8-40D9-981D-4C85160A5799}" type="sibTrans" cxnId="{91AFA996-5E3B-401C-B400-E70DBD4A4AB6}">
      <dgm:prSet/>
      <dgm:spPr/>
      <dgm:t>
        <a:bodyPr/>
        <a:lstStyle/>
        <a:p>
          <a:endParaRPr lang="en-US"/>
        </a:p>
      </dgm:t>
    </dgm:pt>
    <dgm:pt modelId="{419DF63C-9792-4EF5-9125-1EEF4D07C33F}">
      <dgm:prSet/>
      <dgm:spPr/>
      <dgm:t>
        <a:bodyPr/>
        <a:lstStyle/>
        <a:p>
          <a:r>
            <a:rPr lang="en-US" dirty="0">
              <a:solidFill>
                <a:schemeClr val="bg1"/>
              </a:solidFill>
            </a:rPr>
            <a:t>Activity 3 – Setting The Stage For Success</a:t>
          </a:r>
        </a:p>
      </dgm:t>
    </dgm:pt>
    <dgm:pt modelId="{2B95E8EF-82FE-4F54-970D-D55C9AD8EC00}" type="parTrans" cxnId="{024B121E-3EE5-42C9-97D1-5E0D27C29DC3}">
      <dgm:prSet/>
      <dgm:spPr/>
      <dgm:t>
        <a:bodyPr/>
        <a:lstStyle/>
        <a:p>
          <a:endParaRPr lang="en-US"/>
        </a:p>
      </dgm:t>
    </dgm:pt>
    <dgm:pt modelId="{EA8773AB-BB82-4BF6-944E-80CD2086CE93}" type="sibTrans" cxnId="{024B121E-3EE5-42C9-97D1-5E0D27C29DC3}">
      <dgm:prSet/>
      <dgm:spPr/>
      <dgm:t>
        <a:bodyPr/>
        <a:lstStyle/>
        <a:p>
          <a:endParaRPr lang="en-US"/>
        </a:p>
      </dgm:t>
    </dgm:pt>
    <dgm:pt modelId="{1B1E513F-BEB7-483A-8F12-A8210AEF19E9}">
      <dgm:prSet/>
      <dgm:spPr/>
      <dgm:t>
        <a:bodyPr/>
        <a:lstStyle/>
        <a:p>
          <a:r>
            <a:rPr lang="en-US" dirty="0">
              <a:solidFill>
                <a:schemeClr val="bg1"/>
              </a:solidFill>
            </a:rPr>
            <a:t>Activity 4 – </a:t>
          </a:r>
          <a:r>
            <a:rPr lang="en-US" b="1" dirty="0">
              <a:solidFill>
                <a:schemeClr val="bg1"/>
              </a:solidFill>
            </a:rPr>
            <a:t>Ingesting</a:t>
          </a:r>
          <a:r>
            <a:rPr lang="en-US" b="1" dirty="0"/>
            <a:t>, </a:t>
          </a:r>
          <a:r>
            <a:rPr lang="en-US" b="1" dirty="0">
              <a:solidFill>
                <a:schemeClr val="bg1"/>
              </a:solidFill>
            </a:rPr>
            <a:t>Editing and Exporting</a:t>
          </a:r>
          <a:endParaRPr lang="en-US" dirty="0">
            <a:solidFill>
              <a:schemeClr val="bg1"/>
            </a:solidFill>
          </a:endParaRPr>
        </a:p>
      </dgm:t>
    </dgm:pt>
    <dgm:pt modelId="{DB284026-3063-4705-B72C-ADE04469BE6D}" type="parTrans" cxnId="{9CD469EF-CF99-411A-B4B3-5B2C59AF684C}">
      <dgm:prSet/>
      <dgm:spPr/>
      <dgm:t>
        <a:bodyPr/>
        <a:lstStyle/>
        <a:p>
          <a:endParaRPr lang="en-US"/>
        </a:p>
      </dgm:t>
    </dgm:pt>
    <dgm:pt modelId="{D99C9B80-BA48-46B7-8B67-372E2AFD9E86}" type="sibTrans" cxnId="{9CD469EF-CF99-411A-B4B3-5B2C59AF684C}">
      <dgm:prSet/>
      <dgm:spPr/>
      <dgm:t>
        <a:bodyPr/>
        <a:lstStyle/>
        <a:p>
          <a:endParaRPr lang="en-US"/>
        </a:p>
      </dgm:t>
    </dgm:pt>
    <dgm:pt modelId="{F4A56385-3827-49D1-B533-953BA75136B7}">
      <dgm:prSet/>
      <dgm:spPr/>
      <dgm:t>
        <a:bodyPr/>
        <a:lstStyle/>
        <a:p>
          <a:r>
            <a:rPr lang="en-US" dirty="0">
              <a:solidFill>
                <a:schemeClr val="bg1"/>
              </a:solidFill>
            </a:rPr>
            <a:t>Assignment – Shoot B-Roll</a:t>
          </a:r>
        </a:p>
      </dgm:t>
    </dgm:pt>
    <dgm:pt modelId="{5C6E35C5-B6D6-42D4-9FF2-63E3FEC1E45F}" type="parTrans" cxnId="{D572C096-14C8-487B-ABCD-6354192B80BA}">
      <dgm:prSet/>
      <dgm:spPr/>
      <dgm:t>
        <a:bodyPr/>
        <a:lstStyle/>
        <a:p>
          <a:endParaRPr lang="en-US"/>
        </a:p>
      </dgm:t>
    </dgm:pt>
    <dgm:pt modelId="{E866DA3A-B427-429E-A892-4812B432ED79}" type="sibTrans" cxnId="{D572C096-14C8-487B-ABCD-6354192B80BA}">
      <dgm:prSet/>
      <dgm:spPr/>
      <dgm:t>
        <a:bodyPr/>
        <a:lstStyle/>
        <a:p>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5">
        <dgm:style>
          <a:lnRef idx="0">
            <a:scrgbClr r="0" g="0" b="0"/>
          </a:lnRef>
          <a:fillRef idx="0">
            <a:scrgbClr r="0" g="0" b="0"/>
          </a:fillRef>
          <a:effectRef idx="0">
            <a:scrgbClr r="0" g="0" b="0"/>
          </a:effectRef>
          <a:fontRef idx="minor">
            <a:schemeClr val="lt1"/>
          </a:fontRef>
        </dgm:style>
      </dgm:prSet>
      <dgm:spPr>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dgm:spPr>
    </dgm:pt>
    <dgm:pt modelId="{B52E1101-E263-4511-8D8F-5A215C912C41}" type="pres">
      <dgm:prSet presAssocID="{30269CC2-8DD6-4402-82F3-18F164A732FF}"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erry"/>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5">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5">
        <dgm:style>
          <a:lnRef idx="0">
            <a:scrgbClr r="0" g="0" b="0"/>
          </a:lnRef>
          <a:fillRef idx="0">
            <a:scrgbClr r="0" g="0" b="0"/>
          </a:fillRef>
          <a:effectRef idx="0">
            <a:scrgbClr r="0" g="0" b="0"/>
          </a:effectRef>
          <a:fontRef idx="minor">
            <a:schemeClr val="lt1"/>
          </a:fontRef>
        </dgm:style>
      </dgm:prSet>
      <dgm:spPr>
        <a:xfrm>
          <a:off x="0" y="1249576"/>
          <a:ext cx="6791323" cy="99592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dgm:spPr>
    </dgm:pt>
    <dgm:pt modelId="{FADE9C4E-BFE3-4374-BE2C-676ED238ACF2}" type="pres">
      <dgm:prSet presAssocID="{2B87ECDB-C552-42F6-9B52-6548A18B206B}" presName="iconRect" presStyleLbl="node1" presStyleIdx="1"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ducation"/>
        </a:ext>
      </dgm:extLst>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5">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5"/>
      <dgm:spPr>
        <a:xfrm>
          <a:off x="0" y="2494477"/>
          <a:ext cx="6791323" cy="995920"/>
        </a:xfrm>
        <a:prstGeom prst="rect">
          <a:avLst/>
        </a:prstGeom>
        <a:solidFill>
          <a:schemeClr val="accent2"/>
        </a:solidFill>
        <a:ln>
          <a:noFill/>
        </a:ln>
        <a:effectLst/>
      </dgm:spPr>
    </dgm:pt>
    <dgm:pt modelId="{D335376E-740A-4A47-BC5B-3381DE731CE0}" type="pres">
      <dgm:prSet presAssocID="{419DF63C-9792-4EF5-9125-1EEF4D07C33F}" presName="iconRect" presStyleLbl="node1" presStyleIdx="2" presStyleCnt="5"/>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Enrollment"/>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5">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5" custLinFactNeighborX="-1893" custLinFactNeighborY="956"/>
      <dgm: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1B0B9210-632F-4BB5-B140-1FA20D3CF123}" type="pres">
      <dgm:prSet presAssocID="{1B1E513F-BEB7-483A-8F12-A8210AEF19E9}" presName="iconRect" presStyleLbl="node1" presStyleIdx="3"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axOutline"/>
        </a:ext>
      </dgm:extLst>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5">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5"/>
      <dgm: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C21BED67-1F13-4312-815B-B5C34DAA27F9}" type="pres">
      <dgm:prSet presAssocID="{F4A56385-3827-49D1-B533-953BA75136B7}" presName="iconRect" presStyleLbl="node1" presStyleIdx="4" presStyleCnt="5"/>
      <dgm:spPr>
        <a:blipFill rotWithShape="1">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ooter"/>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5">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4675"/>
          <a:ext cx="6791323" cy="99592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B52E1101-E263-4511-8D8F-5A215C912C41}">
      <dsp:nvSpPr>
        <dsp:cNvPr id="0" name=""/>
        <dsp:cNvSpPr/>
      </dsp:nvSpPr>
      <dsp:spPr>
        <a:xfrm>
          <a:off x="301265" y="228757"/>
          <a:ext cx="547756" cy="54775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1150288" y="4675"/>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1 – Understanding Canadian Copyright Laws</a:t>
          </a:r>
        </a:p>
      </dsp:txBody>
      <dsp:txXfrm>
        <a:off x="1150288" y="4675"/>
        <a:ext cx="5641034" cy="995920"/>
      </dsp:txXfrm>
    </dsp:sp>
    <dsp:sp modelId="{FA3369E0-5B38-4FDD-A9F5-22B9810A03F7}">
      <dsp:nvSpPr>
        <dsp:cNvPr id="0" name=""/>
        <dsp:cNvSpPr/>
      </dsp:nvSpPr>
      <dsp:spPr>
        <a:xfrm>
          <a:off x="0" y="1249576"/>
          <a:ext cx="6791323" cy="99592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FADE9C4E-BFE3-4374-BE2C-676ED238ACF2}">
      <dsp:nvSpPr>
        <dsp:cNvPr id="0" name=""/>
        <dsp:cNvSpPr/>
      </dsp:nvSpPr>
      <dsp:spPr>
        <a:xfrm>
          <a:off x="301265" y="1473658"/>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1150288" y="1249576"/>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2 – The Importance Of Good B-Roll</a:t>
          </a:r>
        </a:p>
      </dsp:txBody>
      <dsp:txXfrm>
        <a:off x="1150288" y="1249576"/>
        <a:ext cx="5641034" cy="995920"/>
      </dsp:txXfrm>
    </dsp:sp>
    <dsp:sp modelId="{DB8ABDAA-976A-4A84-A3C3-277080E19DCA}">
      <dsp:nvSpPr>
        <dsp:cNvPr id="0" name=""/>
        <dsp:cNvSpPr/>
      </dsp:nvSpPr>
      <dsp:spPr>
        <a:xfrm>
          <a:off x="0" y="2494477"/>
          <a:ext cx="6791323" cy="995920"/>
        </a:xfrm>
        <a:prstGeom prst="rect">
          <a:avLst/>
        </a:prstGeom>
        <a:solidFill>
          <a:schemeClr val="accent2"/>
        </a:solidFill>
        <a:ln>
          <a:noFill/>
        </a:ln>
        <a:effectLst/>
      </dsp:spPr>
      <dsp:style>
        <a:lnRef idx="0">
          <a:scrgbClr r="0" g="0" b="0"/>
        </a:lnRef>
        <a:fillRef idx="1">
          <a:scrgbClr r="0" g="0" b="0"/>
        </a:fillRef>
        <a:effectRef idx="0">
          <a:scrgbClr r="0" g="0" b="0"/>
        </a:effectRef>
        <a:fontRef idx="minor"/>
      </dsp:style>
    </dsp:sp>
    <dsp:sp modelId="{D335376E-740A-4A47-BC5B-3381DE731CE0}">
      <dsp:nvSpPr>
        <dsp:cNvPr id="0" name=""/>
        <dsp:cNvSpPr/>
      </dsp:nvSpPr>
      <dsp:spPr>
        <a:xfrm>
          <a:off x="301265" y="2718559"/>
          <a:ext cx="547756" cy="547756"/>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1150288" y="24944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3 – Setting The Stage For Success</a:t>
          </a:r>
        </a:p>
      </dsp:txBody>
      <dsp:txXfrm>
        <a:off x="1150288" y="2494477"/>
        <a:ext cx="5641034" cy="995920"/>
      </dsp:txXfrm>
    </dsp:sp>
    <dsp:sp modelId="{C2FCE80A-DCA0-4D7F-8F72-19CB2337E588}">
      <dsp:nvSpPr>
        <dsp:cNvPr id="0" name=""/>
        <dsp:cNvSpPr/>
      </dsp:nvSpPr>
      <dsp:spPr>
        <a:xfrm>
          <a:off x="0" y="374889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1B0B9210-632F-4BB5-B140-1FA20D3CF123}">
      <dsp:nvSpPr>
        <dsp:cNvPr id="0" name=""/>
        <dsp:cNvSpPr/>
      </dsp:nvSpPr>
      <dsp:spPr>
        <a:xfrm>
          <a:off x="301265" y="3963460"/>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1150288" y="37393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4 – </a:t>
          </a:r>
          <a:r>
            <a:rPr lang="en-US" sz="1900" b="1" kern="1200" dirty="0">
              <a:solidFill>
                <a:schemeClr val="bg1"/>
              </a:solidFill>
            </a:rPr>
            <a:t>Ingesting</a:t>
          </a:r>
          <a:r>
            <a:rPr lang="en-US" sz="1900" b="1" kern="1200" dirty="0"/>
            <a:t>, </a:t>
          </a:r>
          <a:r>
            <a:rPr lang="en-US" sz="1900" b="1" kern="1200" dirty="0">
              <a:solidFill>
                <a:schemeClr val="bg1"/>
              </a:solidFill>
            </a:rPr>
            <a:t>Editing and Exporting</a:t>
          </a:r>
          <a:endParaRPr lang="en-US" sz="1900" kern="1200" dirty="0">
            <a:solidFill>
              <a:schemeClr val="bg1"/>
            </a:solidFill>
          </a:endParaRPr>
        </a:p>
      </dsp:txBody>
      <dsp:txXfrm>
        <a:off x="1150288" y="3739377"/>
        <a:ext cx="5641034" cy="995920"/>
      </dsp:txXfrm>
    </dsp:sp>
    <dsp:sp modelId="{343A76ED-9DD6-4B0A-830E-16ED952B3D06}">
      <dsp:nvSpPr>
        <dsp:cNvPr id="0" name=""/>
        <dsp:cNvSpPr/>
      </dsp:nvSpPr>
      <dsp: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301265" y="5208360"/>
          <a:ext cx="547756" cy="547756"/>
        </a:xfrm>
        <a:prstGeom prst="rect">
          <a:avLst/>
        </a:prstGeom>
        <a:blipFill rotWithShape="1">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1150288" y="4984278"/>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Assignment – Shoot B-Roll</a:t>
          </a:r>
        </a:p>
      </dsp:txBody>
      <dsp:txXfrm>
        <a:off x="1150288" y="4984278"/>
        <a:ext cx="5641034" cy="9959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416927-5E9C-4E77-85FE-EE4C81C1DE39}" type="datetimeFigureOut">
              <a:rPr lang="en-US" smtClean="0"/>
              <a:t>6/18/2020</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98B7E-6604-4F74-86DB-B30627D56244}" type="datetimeFigureOut">
              <a:rPr lang="en-US" smtClean="0"/>
              <a:t>6/18/2020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a:t>Image License - https://www.twenty20.com/photos/05abcd6e-025e-4f07-a05c-6734d34a6c74/?utm_t20_channel=bl</a:t>
            </a:r>
          </a:p>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3</a:t>
            </a:fld>
            <a:endParaRPr lang="en-US" dirty="0"/>
          </a:p>
        </p:txBody>
      </p:sp>
    </p:spTree>
    <p:extLst>
      <p:ext uri="{BB962C8B-B14F-4D97-AF65-F5344CB8AC3E}">
        <p14:creationId xmlns:p14="http://schemas.microsoft.com/office/powerpoint/2010/main" val="2696547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a:t>Image License - https://www.twenty20.com/photos/05abcd6e-025e-4f07-a05c-6734d34a6c74/?utm_t20_channel=bl</a:t>
            </a:r>
          </a:p>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4</a:t>
            </a:fld>
            <a:endParaRPr lang="en-US" dirty="0"/>
          </a:p>
        </p:txBody>
      </p:sp>
    </p:spTree>
    <p:extLst>
      <p:ext uri="{BB962C8B-B14F-4D97-AF65-F5344CB8AC3E}">
        <p14:creationId xmlns:p14="http://schemas.microsoft.com/office/powerpoint/2010/main" val="15564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a:t>Image License - https://www.twenty20.com/photos/05abcd6e-025e-4f07-a05c-6734d34a6c74/?utm_t20_channel=bl</a:t>
            </a:r>
          </a:p>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5</a:t>
            </a:fld>
            <a:endParaRPr lang="en-US" dirty="0"/>
          </a:p>
        </p:txBody>
      </p:sp>
    </p:spTree>
    <p:extLst>
      <p:ext uri="{BB962C8B-B14F-4D97-AF65-F5344CB8AC3E}">
        <p14:creationId xmlns:p14="http://schemas.microsoft.com/office/powerpoint/2010/main" val="1438601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a:t>Image License - https://www.twenty20.com/photos/05abcd6e-025e-4f07-a05c-6734d34a6c74/?utm_t20_channel=bl</a:t>
            </a:r>
          </a:p>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6</a:t>
            </a:fld>
            <a:endParaRPr lang="en-US" dirty="0"/>
          </a:p>
        </p:txBody>
      </p:sp>
    </p:spTree>
    <p:extLst>
      <p:ext uri="{BB962C8B-B14F-4D97-AF65-F5344CB8AC3E}">
        <p14:creationId xmlns:p14="http://schemas.microsoft.com/office/powerpoint/2010/main" val="996891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a:t>Image License - https://www.twenty20.com/photos/05abcd6e-025e-4f07-a05c-6734d34a6c74/?utm_t20_channel=bl</a:t>
            </a:r>
          </a:p>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7</a:t>
            </a:fld>
            <a:endParaRPr lang="en-US" dirty="0"/>
          </a:p>
        </p:txBody>
      </p:sp>
    </p:spTree>
    <p:extLst>
      <p:ext uri="{BB962C8B-B14F-4D97-AF65-F5344CB8AC3E}">
        <p14:creationId xmlns:p14="http://schemas.microsoft.com/office/powerpoint/2010/main" val="3561584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a:t>Image License - https://www.twenty20.com/photos/05abcd6e-025e-4f07-a05c-6734d34a6c74/?utm_t20_channel=bl</a:t>
            </a:r>
          </a:p>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8</a:t>
            </a:fld>
            <a:endParaRPr lang="en-US" dirty="0"/>
          </a:p>
        </p:txBody>
      </p:sp>
    </p:spTree>
    <p:extLst>
      <p:ext uri="{BB962C8B-B14F-4D97-AF65-F5344CB8AC3E}">
        <p14:creationId xmlns:p14="http://schemas.microsoft.com/office/powerpoint/2010/main" val="2429588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a:t>Image License - https://www.twenty20.com/photos/05abcd6e-025e-4f07-a05c-6734d34a6c74/?utm_t20_channel=bl</a:t>
            </a:r>
          </a:p>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9</a:t>
            </a:fld>
            <a:endParaRPr lang="en-US" dirty="0"/>
          </a:p>
        </p:txBody>
      </p:sp>
    </p:spTree>
    <p:extLst>
      <p:ext uri="{BB962C8B-B14F-4D97-AF65-F5344CB8AC3E}">
        <p14:creationId xmlns:p14="http://schemas.microsoft.com/office/powerpoint/2010/main" val="3120922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64634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9214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10553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2767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985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79790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1604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449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spTree>
    <p:extLst>
      <p:ext uri="{BB962C8B-B14F-4D97-AF65-F5344CB8AC3E}">
        <p14:creationId xmlns:p14="http://schemas.microsoft.com/office/powerpoint/2010/main" val="361005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66598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hyperlink" Target="https://www.youtube.com/watch?v=wAJrCKWG14E" TargetMode="External"/><Relationship Id="rId4" Type="http://schemas.openxmlformats.org/officeDocument/2006/relationships/hyperlink" Target="https://www.youtube.com/watch?v=DzS-yEn40eA&amp;t=293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p:txBody>
          <a:bodyPr/>
          <a:lstStyle/>
          <a:p>
            <a:r>
              <a:rPr lang="en-US" dirty="0"/>
              <a:t>Shooting Stock Video</a:t>
            </a:r>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half" idx="2"/>
          </p:nvPr>
        </p:nvSpPr>
        <p:spPr/>
        <p:txBody>
          <a:bodyPr/>
          <a:lstStyle/>
          <a:p>
            <a:r>
              <a:rPr lang="en-US" dirty="0"/>
              <a:t>Lesson and Activity 3</a:t>
            </a:r>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nvPr>
        </p:nvSpPr>
        <p:spPr/>
        <p:txBody>
          <a:bodyPr/>
          <a:lstStyle/>
          <a:p>
            <a:r>
              <a:rPr lang="en-US" dirty="0"/>
              <a:t>PAGE </a:t>
            </a:r>
            <a:fld id="{4A9B5881-4007-4345-955A-79C2656F0C49}" type="slidenum">
              <a:rPr lang="en-US" smtClean="0"/>
              <a:pPr/>
              <a:t>1</a:t>
            </a:fld>
            <a:endParaRPr lang="en-US" dirty="0"/>
          </a:p>
        </p:txBody>
      </p:sp>
      <p:pic>
        <p:nvPicPr>
          <p:cNvPr id="8" name="Picture Placeholder 7" descr="A person holding a camera&#10;&#10;Description automatically generated">
            <a:extLst>
              <a:ext uri="{FF2B5EF4-FFF2-40B4-BE49-F238E27FC236}">
                <a16:creationId xmlns:a16="http://schemas.microsoft.com/office/drawing/2014/main" id="{EC1388F8-E012-4972-8008-538260C74F1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784" r="12784"/>
          <a:stretch>
            <a:fillRect/>
          </a:stretch>
        </p:blipFill>
        <p:spPr/>
      </p:pic>
    </p:spTree>
    <p:extLst>
      <p:ext uri="{BB962C8B-B14F-4D97-AF65-F5344CB8AC3E}">
        <p14:creationId xmlns:p14="http://schemas.microsoft.com/office/powerpoint/2010/main" val="1136250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gradFill>
            <a:gsLst>
              <a:gs pos="1000">
                <a:schemeClr val="tx1">
                  <a:lumMod val="85000"/>
                  <a:lumOff val="15000"/>
                </a:schemeClr>
              </a:gs>
              <a:gs pos="100000">
                <a:schemeClr val="accent2">
                  <a:lumMod val="50000"/>
                </a:schemeClr>
              </a:gs>
            </a:gsLst>
          </a:gradFill>
        </p:spPr>
        <p:txBody>
          <a:bodyPr/>
          <a:lstStyle/>
          <a:p>
            <a:pPr algn="r"/>
            <a:r>
              <a:rPr lang="en-US" dirty="0">
                <a:solidFill>
                  <a:schemeClr val="bg1"/>
                </a:solidFill>
              </a:rPr>
              <a:t>Activities &amp;</a:t>
            </a:r>
            <a:br>
              <a:rPr lang="en-US" dirty="0">
                <a:solidFill>
                  <a:schemeClr val="bg1"/>
                </a:solidFill>
              </a:rPr>
            </a:br>
            <a:r>
              <a:rPr lang="en-US" dirty="0">
                <a:solidFill>
                  <a:schemeClr val="bg1"/>
                </a:solidFill>
              </a:rPr>
              <a:t>Assignment</a:t>
            </a:r>
          </a:p>
        </p:txBody>
      </p:sp>
      <p:graphicFrame>
        <p:nvGraphicFramePr>
          <p:cNvPr id="10" name="Content Placeholder 2" descr="List Content Placeholder">
            <a:extLst>
              <a:ext uri="{FF2B5EF4-FFF2-40B4-BE49-F238E27FC236}">
                <a16:creationId xmlns:a16="http://schemas.microsoft.com/office/drawing/2014/main" id="{4DBF5C5D-E8C1-4EFB-87B6-B4245AB407AE}"/>
              </a:ext>
            </a:extLst>
          </p:cNvPr>
          <p:cNvGraphicFramePr>
            <a:graphicFrameLocks noGrp="1"/>
          </p:cNvGraphicFramePr>
          <p:nvPr>
            <p:ph idx="1"/>
            <p:extLst>
              <p:ext uri="{D42A27DB-BD31-4B8C-83A1-F6EECF244321}">
                <p14:modId xmlns:p14="http://schemas.microsoft.com/office/powerpoint/2010/main" val="2552099243"/>
              </p:ext>
            </p:extLst>
          </p:nvPr>
        </p:nvGraphicFramePr>
        <p:xfrm>
          <a:off x="4562476" y="365125"/>
          <a:ext cx="6791323" cy="598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p:txBody>
          <a:bodyPr/>
          <a:lstStyle/>
          <a:p>
            <a:r>
              <a:rPr lang="en-US" dirty="0"/>
              <a:t>PAGE </a:t>
            </a:r>
            <a:fld id="{4A9B5881-4007-4345-955A-79C2656F0C49}" type="slidenum">
              <a:rPr lang="en-US" smtClean="0"/>
              <a:pPr/>
              <a:t>2</a:t>
            </a:fld>
            <a:endParaRPr lang="en-US" dirty="0"/>
          </a:p>
        </p:txBody>
      </p:sp>
    </p:spTree>
    <p:extLst>
      <p:ext uri="{BB962C8B-B14F-4D97-AF65-F5344CB8AC3E}">
        <p14:creationId xmlns:p14="http://schemas.microsoft.com/office/powerpoint/2010/main" val="408033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bridge over a body of water&#10;&#10;Description automatically generated">
            <a:extLst>
              <a:ext uri="{FF2B5EF4-FFF2-40B4-BE49-F238E27FC236}">
                <a16:creationId xmlns:a16="http://schemas.microsoft.com/office/drawing/2014/main" id="{2F2E798B-3FFA-491F-816C-1CF3E94FE2C5}"/>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8726" r="18726"/>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Setting The Stage For Success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3923168"/>
          </a:xfrm>
        </p:spPr>
        <p:txBody>
          <a:bodyPr>
            <a:normAutofit/>
          </a:bodyPr>
          <a:lstStyle/>
          <a:p>
            <a:pPr marL="0" indent="0">
              <a:buNone/>
            </a:pPr>
            <a:r>
              <a:rPr lang="en-US" noProof="1"/>
              <a:t>There are many things that you can do to set yourself up for success in the creation of a stock video.</a:t>
            </a:r>
          </a:p>
          <a:p>
            <a:pPr marL="0" indent="0">
              <a:buNone/>
            </a:pPr>
            <a:r>
              <a:rPr lang="en-US" noProof="1"/>
              <a:t>Although gear is important, it is not necessary that you go out and spend thousands of dollars on equipment. As you will experience in the assignment, a mobile device will the correct settings is all that you need to get started.</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3</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57255"/>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Canadian Copyright Laws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57846"/>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Importance Of Good B-Roll</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432605"/>
            <a:ext cx="2552123" cy="2888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Setting The Stage For Success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b="1" dirty="0">
                <a:solidFill>
                  <a:schemeClr val="bg1"/>
                </a:solidFill>
              </a:rPr>
              <a:t>Ingesting</a:t>
            </a:r>
            <a:r>
              <a:rPr lang="en-US" sz="1200" b="1" dirty="0"/>
              <a:t>, </a:t>
            </a:r>
            <a:r>
              <a:rPr lang="en-US" sz="1200" b="1" dirty="0">
                <a:solidFill>
                  <a:schemeClr val="bg1"/>
                </a:solidFill>
              </a:rPr>
              <a:t>Editing and Exporting</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454192" y="6148625"/>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3842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sitting, black, table, computer&#10;&#10;Description automatically generated">
            <a:extLst>
              <a:ext uri="{FF2B5EF4-FFF2-40B4-BE49-F238E27FC236}">
                <a16:creationId xmlns:a16="http://schemas.microsoft.com/office/drawing/2014/main" id="{048907D3-A584-4064-807E-172ACB4796CB}"/>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9500" r="19500"/>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Setting The Stage For Success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685677"/>
            <a:ext cx="4695826" cy="4365266"/>
          </a:xfrm>
        </p:spPr>
        <p:txBody>
          <a:bodyPr>
            <a:normAutofit fontScale="92500" lnSpcReduction="20000"/>
          </a:bodyPr>
          <a:lstStyle/>
          <a:p>
            <a:pPr marL="0" indent="0">
              <a:buNone/>
            </a:pPr>
            <a:r>
              <a:rPr lang="en-US" noProof="1"/>
              <a:t>Resolution </a:t>
            </a:r>
          </a:p>
          <a:p>
            <a:pPr marL="0" indent="0">
              <a:buNone/>
            </a:pPr>
            <a:r>
              <a:rPr lang="en-US" noProof="1"/>
              <a:t>Setting up your mobile device or camera to shoot the highest resolution or shooting at different resolutions provides the user with different options.  </a:t>
            </a:r>
          </a:p>
          <a:p>
            <a:pPr marL="0" indent="0">
              <a:buNone/>
            </a:pPr>
            <a:r>
              <a:rPr lang="en-US" noProof="1"/>
              <a:t>Resolutions to consider shooting in</a:t>
            </a:r>
          </a:p>
          <a:p>
            <a:pPr marL="0" indent="0">
              <a:buNone/>
            </a:pPr>
            <a:endParaRPr lang="en-US" noProof="1"/>
          </a:p>
          <a:p>
            <a:pPr lvl="1"/>
            <a:r>
              <a:rPr lang="en-US" noProof="1"/>
              <a:t>4096x2304</a:t>
            </a:r>
          </a:p>
          <a:p>
            <a:pPr lvl="1"/>
            <a:r>
              <a:rPr lang="en-US" noProof="1"/>
              <a:t>4096x2160</a:t>
            </a:r>
          </a:p>
          <a:p>
            <a:pPr lvl="1"/>
            <a:r>
              <a:rPr lang="en-US" noProof="1"/>
              <a:t>3840x2160</a:t>
            </a:r>
          </a:p>
          <a:p>
            <a:pPr lvl="1"/>
            <a:r>
              <a:rPr lang="en-US" noProof="1"/>
              <a:t>2048x1080</a:t>
            </a:r>
          </a:p>
          <a:p>
            <a:pPr lvl="1"/>
            <a:r>
              <a:rPr lang="en-US" noProof="1"/>
              <a:t>1920x1080</a:t>
            </a:r>
          </a:p>
          <a:p>
            <a:pPr lvl="1"/>
            <a:r>
              <a:rPr lang="en-US" noProof="1"/>
              <a:t>1280x720</a:t>
            </a:r>
          </a:p>
          <a:p>
            <a:pPr lvl="1"/>
            <a:endParaRPr lang="en-US" noProof="1"/>
          </a:p>
          <a:p>
            <a:pPr marL="457200" lvl="1" indent="0">
              <a:buNone/>
            </a:pPr>
            <a:r>
              <a:rPr lang="en-US" noProof="1">
                <a:solidFill>
                  <a:schemeClr val="accent2">
                    <a:lumMod val="40000"/>
                    <a:lumOff val="60000"/>
                  </a:schemeClr>
                </a:solidFill>
              </a:rPr>
              <a:t>	Think About It: What are some other 	resoutions? </a:t>
            </a:r>
            <a:r>
              <a:rPr lang="en-US" sz="1200" noProof="1"/>
              <a:t>(Q3.1)</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4</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Canadian Copyright Laws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57846"/>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Importance Of Good B-Roll</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432605"/>
            <a:ext cx="2552123" cy="2888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Setting The Stage For Success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b="1" dirty="0">
                <a:solidFill>
                  <a:schemeClr val="bg1"/>
                </a:solidFill>
              </a:rPr>
              <a:t>Ingesting</a:t>
            </a:r>
            <a:r>
              <a:rPr lang="en-US" sz="1200" b="1" dirty="0"/>
              <a:t>, </a:t>
            </a:r>
            <a:r>
              <a:rPr lang="en-US" sz="1200" b="1" dirty="0">
                <a:solidFill>
                  <a:schemeClr val="bg1"/>
                </a:solidFill>
              </a:rPr>
              <a:t>Editing and Exporting</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454192" y="6148625"/>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Idea">
            <a:extLst>
              <a:ext uri="{FF2B5EF4-FFF2-40B4-BE49-F238E27FC236}">
                <a16:creationId xmlns:a16="http://schemas.microsoft.com/office/drawing/2014/main" id="{1D3C61F5-781F-43D3-AFBB-F3259D197F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7398344" y="5426765"/>
            <a:ext cx="254544" cy="266991"/>
          </a:xfrm>
          <a:prstGeom prst="rect">
            <a:avLst/>
          </a:prstGeom>
        </p:spPr>
      </p:pic>
    </p:spTree>
    <p:extLst>
      <p:ext uri="{BB962C8B-B14F-4D97-AF65-F5344CB8AC3E}">
        <p14:creationId xmlns:p14="http://schemas.microsoft.com/office/powerpoint/2010/main" val="930606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itting at a desk&#10;&#10;Description automatically generated">
            <a:extLst>
              <a:ext uri="{FF2B5EF4-FFF2-40B4-BE49-F238E27FC236}">
                <a16:creationId xmlns:a16="http://schemas.microsoft.com/office/drawing/2014/main" id="{EEA04163-D13C-4D96-AE5A-0B36588D7031}"/>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8729" r="18729"/>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Setting The Stage For Success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130588"/>
          </a:xfrm>
        </p:spPr>
        <p:txBody>
          <a:bodyPr>
            <a:normAutofit lnSpcReduction="10000"/>
          </a:bodyPr>
          <a:lstStyle/>
          <a:p>
            <a:pPr marL="0" indent="0">
              <a:buNone/>
            </a:pPr>
            <a:r>
              <a:rPr lang="en-US" noProof="1"/>
              <a:t>Ever hear the term aspect ratio and wonder how it impacts your video. It is essential to know that aspect ratio and resolution are related to the width and height of the image on the screen. </a:t>
            </a:r>
          </a:p>
          <a:p>
            <a:pPr marL="0" indent="0">
              <a:buNone/>
            </a:pPr>
            <a:r>
              <a:rPr lang="en-US" noProof="1"/>
              <a:t>Using the wrong aspect ratio can result in the work content not fitting correctly on the screen (think black bars).When shooting stock, think of shooting in different aspect ratios.</a:t>
            </a:r>
          </a:p>
          <a:p>
            <a:pPr marL="0" indent="0">
              <a:buNone/>
            </a:pPr>
            <a:r>
              <a:rPr lang="en-US" noProof="1"/>
              <a:t>Some video aspect ratios include</a:t>
            </a:r>
          </a:p>
          <a:p>
            <a:pPr lvl="1"/>
            <a:r>
              <a:rPr lang="en-US" noProof="1"/>
              <a:t>4:3 (Classic tv screens)</a:t>
            </a:r>
          </a:p>
          <a:p>
            <a:pPr lvl="1"/>
            <a:r>
              <a:rPr lang="en-US" noProof="1"/>
              <a:t>16:9 (Widescreen)</a:t>
            </a:r>
          </a:p>
          <a:p>
            <a:pPr lvl="1"/>
            <a:r>
              <a:rPr lang="en-US" noProof="1"/>
              <a:t>21:9 (Cinemascope)</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5</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57255"/>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Canadian Copyright Laws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57846"/>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Importance Of Good B-Roll</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432605"/>
            <a:ext cx="2552123" cy="2888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Setting The Stage For Success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b="1" dirty="0">
                <a:solidFill>
                  <a:schemeClr val="bg1"/>
                </a:solidFill>
              </a:rPr>
              <a:t>Ingesting</a:t>
            </a:r>
            <a:r>
              <a:rPr lang="en-US" sz="1200" b="1" dirty="0"/>
              <a:t>, </a:t>
            </a:r>
            <a:r>
              <a:rPr lang="en-US" sz="1200" b="1" dirty="0">
                <a:solidFill>
                  <a:schemeClr val="bg1"/>
                </a:solidFill>
              </a:rPr>
              <a:t>Editing and Exporting</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454192" y="6148625"/>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9076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that is standing in the grass&#10;&#10;Description automatically generated">
            <a:extLst>
              <a:ext uri="{FF2B5EF4-FFF2-40B4-BE49-F238E27FC236}">
                <a16:creationId xmlns:a16="http://schemas.microsoft.com/office/drawing/2014/main" id="{8368C79D-E5CA-41E8-BC34-7B71BBE0C9D8}"/>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8729" r="18729"/>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Setting The Stage For Success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225318"/>
          </a:xfrm>
        </p:spPr>
        <p:txBody>
          <a:bodyPr>
            <a:normAutofit lnSpcReduction="10000"/>
          </a:bodyPr>
          <a:lstStyle/>
          <a:p>
            <a:pPr marL="0" indent="0">
              <a:buNone/>
            </a:pPr>
            <a:r>
              <a:rPr lang="en-US" noProof="1"/>
              <a:t>The FPS (Frames Per Second) for your stock video is an important choice you will need to make prior to shooting.</a:t>
            </a:r>
          </a:p>
          <a:p>
            <a:pPr marL="0" indent="0">
              <a:buNone/>
            </a:pPr>
            <a:r>
              <a:rPr lang="en-US" noProof="1"/>
              <a:t>Options depend on the tool you are using but you may be able to choose.</a:t>
            </a:r>
          </a:p>
          <a:p>
            <a:pPr marL="0" indent="0">
              <a:buNone/>
            </a:pPr>
            <a:endParaRPr lang="en-US" noProof="1"/>
          </a:p>
          <a:p>
            <a:pPr lvl="1"/>
            <a:r>
              <a:rPr lang="en-US" noProof="1"/>
              <a:t>24 FPS</a:t>
            </a:r>
          </a:p>
          <a:p>
            <a:pPr lvl="1"/>
            <a:r>
              <a:rPr lang="en-US" noProof="1"/>
              <a:t>30 FPS</a:t>
            </a:r>
          </a:p>
          <a:p>
            <a:pPr lvl="1"/>
            <a:r>
              <a:rPr lang="en-US" noProof="1"/>
              <a:t>60 FPS</a:t>
            </a:r>
          </a:p>
          <a:p>
            <a:pPr lvl="1"/>
            <a:r>
              <a:rPr lang="en-US" noProof="1"/>
              <a:t>120 FPS</a:t>
            </a:r>
          </a:p>
          <a:p>
            <a:pPr lvl="1"/>
            <a:r>
              <a:rPr lang="en-US" noProof="1"/>
              <a:t>240 FPS</a:t>
            </a:r>
          </a:p>
          <a:p>
            <a:pPr marL="0" indent="0">
              <a:buNone/>
            </a:pPr>
            <a:r>
              <a:rPr lang="en-US" noProof="1">
                <a:solidFill>
                  <a:schemeClr val="accent2">
                    <a:lumMod val="40000"/>
                    <a:lumOff val="60000"/>
                  </a:schemeClr>
                </a:solidFill>
              </a:rPr>
              <a:t>	Think About It: What is the 	purpose of setting your frame 	rate </a:t>
            </a:r>
            <a:r>
              <a:rPr lang="en-US" sz="1400" noProof="1"/>
              <a:t>(Q3.2)</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6</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57255"/>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Canadian Copyright Laws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57846"/>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Importance Of Good B-Roll</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432605"/>
            <a:ext cx="2552123" cy="2888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Setting The Stage For Success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b="1" dirty="0">
                <a:solidFill>
                  <a:schemeClr val="bg1"/>
                </a:solidFill>
              </a:rPr>
              <a:t>Ingesting</a:t>
            </a:r>
            <a:r>
              <a:rPr lang="en-US" sz="1200" b="1" dirty="0"/>
              <a:t>, </a:t>
            </a:r>
            <a:r>
              <a:rPr lang="en-US" sz="1200" b="1" dirty="0">
                <a:solidFill>
                  <a:schemeClr val="bg1"/>
                </a:solidFill>
              </a:rPr>
              <a:t>Editing and Exporting</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454192" y="6148625"/>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Idea">
            <a:extLst>
              <a:ext uri="{FF2B5EF4-FFF2-40B4-BE49-F238E27FC236}">
                <a16:creationId xmlns:a16="http://schemas.microsoft.com/office/drawing/2014/main" id="{A97C5421-4D71-4D90-8834-72B56DE96C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7362079" y="5135890"/>
            <a:ext cx="254544" cy="266991"/>
          </a:xfrm>
          <a:prstGeom prst="rect">
            <a:avLst/>
          </a:prstGeom>
        </p:spPr>
      </p:pic>
    </p:spTree>
    <p:extLst>
      <p:ext uri="{BB962C8B-B14F-4D97-AF65-F5344CB8AC3E}">
        <p14:creationId xmlns:p14="http://schemas.microsoft.com/office/powerpoint/2010/main" val="1638996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in a red dress&#10;&#10;Description automatically generated">
            <a:extLst>
              <a:ext uri="{FF2B5EF4-FFF2-40B4-BE49-F238E27FC236}">
                <a16:creationId xmlns:a16="http://schemas.microsoft.com/office/drawing/2014/main" id="{02E0BACE-3D80-48D4-93BF-2305C17FC8CF}"/>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t="11930" b="11930"/>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Setting The Stage For Success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225318"/>
          </a:xfrm>
        </p:spPr>
        <p:txBody>
          <a:bodyPr>
            <a:normAutofit/>
          </a:bodyPr>
          <a:lstStyle/>
          <a:p>
            <a:pPr marL="0" indent="0">
              <a:buNone/>
            </a:pPr>
            <a:r>
              <a:rPr lang="en-US" noProof="1">
                <a:solidFill>
                  <a:schemeClr val="accent2">
                    <a:lumMod val="40000"/>
                    <a:lumOff val="60000"/>
                  </a:schemeClr>
                </a:solidFill>
              </a:rPr>
              <a:t>		</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7</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57255"/>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Canadian Copyright Laws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57846"/>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Importance Of Good B-Roll</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432605"/>
            <a:ext cx="2552123" cy="2888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Setting The Stage For Success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b="1" dirty="0">
                <a:solidFill>
                  <a:schemeClr val="bg1"/>
                </a:solidFill>
              </a:rPr>
              <a:t>Ingesting</a:t>
            </a:r>
            <a:r>
              <a:rPr lang="en-US" sz="1200" b="1" dirty="0"/>
              <a:t>, </a:t>
            </a:r>
            <a:r>
              <a:rPr lang="en-US" sz="1200" b="1" dirty="0">
                <a:solidFill>
                  <a:schemeClr val="bg1"/>
                </a:solidFill>
              </a:rPr>
              <a:t>Editing and Exporting</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454192" y="6148625"/>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3">
            <a:extLst>
              <a:ext uri="{FF2B5EF4-FFF2-40B4-BE49-F238E27FC236}">
                <a16:creationId xmlns:a16="http://schemas.microsoft.com/office/drawing/2014/main" id="{B01FD27A-D793-404A-B70C-8106E4443CCC}"/>
              </a:ext>
            </a:extLst>
          </p:cNvPr>
          <p:cNvSpPr txBox="1">
            <a:spLocks/>
          </p:cNvSpPr>
          <p:nvPr/>
        </p:nvSpPr>
        <p:spPr>
          <a:xfrm>
            <a:off x="6657974" y="1825625"/>
            <a:ext cx="4695826" cy="389136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1"/>
              <a:t>When shooting stock video, every element needs planning. The creator must carefully scope out the scene to avoid distracting elements; these elements could be colours, movement, or unwanted inclusions into the scene.  </a:t>
            </a:r>
          </a:p>
          <a:p>
            <a:pPr marL="0" indent="0">
              <a:buNone/>
            </a:pPr>
            <a:r>
              <a:rPr lang="en-US" noProof="1"/>
              <a:t>An example is an individual standing in front of a lamp post due to the compression of the lens; it appears the lamp post is growing out of the individual's head.</a:t>
            </a:r>
          </a:p>
          <a:p>
            <a:pPr marL="0" indent="0">
              <a:buNone/>
            </a:pPr>
            <a:r>
              <a:rPr lang="en-US" noProof="1">
                <a:solidFill>
                  <a:schemeClr val="accent2">
                    <a:lumMod val="40000"/>
                    <a:lumOff val="60000"/>
                  </a:schemeClr>
                </a:solidFill>
              </a:rPr>
              <a:t>	Think About It: What are some 	ways that you can ensure the 	viewer only sees what you want 	them to see </a:t>
            </a:r>
            <a:r>
              <a:rPr lang="en-US" sz="1200" noProof="1"/>
              <a:t>(Q3.3)</a:t>
            </a:r>
          </a:p>
        </p:txBody>
      </p:sp>
      <p:pic>
        <p:nvPicPr>
          <p:cNvPr id="15" name="Graphic 14" descr="Idea">
            <a:extLst>
              <a:ext uri="{FF2B5EF4-FFF2-40B4-BE49-F238E27FC236}">
                <a16:creationId xmlns:a16="http://schemas.microsoft.com/office/drawing/2014/main" id="{3DEA42DD-A92A-4225-9383-E8982187AA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7354127" y="4412321"/>
            <a:ext cx="254544" cy="266991"/>
          </a:xfrm>
          <a:prstGeom prst="rect">
            <a:avLst/>
          </a:prstGeom>
        </p:spPr>
      </p:pic>
    </p:spTree>
    <p:extLst>
      <p:ext uri="{BB962C8B-B14F-4D97-AF65-F5344CB8AC3E}">
        <p14:creationId xmlns:p14="http://schemas.microsoft.com/office/powerpoint/2010/main" val="1336142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water, outdoor, man, ocean&#10;&#10;Description automatically generated">
            <a:extLst>
              <a:ext uri="{FF2B5EF4-FFF2-40B4-BE49-F238E27FC236}">
                <a16:creationId xmlns:a16="http://schemas.microsoft.com/office/drawing/2014/main" id="{9917BF7F-EA28-4277-97BD-9F24B8029A86}"/>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8729" r="18729"/>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Setting The Stage For Success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225318"/>
          </a:xfrm>
        </p:spPr>
        <p:txBody>
          <a:bodyPr>
            <a:normAutofit/>
          </a:bodyPr>
          <a:lstStyle/>
          <a:p>
            <a:pPr marL="0" indent="0">
              <a:buNone/>
            </a:pPr>
            <a:r>
              <a:rPr lang="en-US" noProof="1">
                <a:solidFill>
                  <a:schemeClr val="accent2">
                    <a:lumMod val="40000"/>
                    <a:lumOff val="60000"/>
                  </a:schemeClr>
                </a:solidFill>
              </a:rPr>
              <a:t>		</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8</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57255"/>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Canadian Copyright Laws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57846"/>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Importance Of Good B-Roll</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432605"/>
            <a:ext cx="2552123" cy="2888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Setting The Stage For Success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b="1" dirty="0">
                <a:solidFill>
                  <a:schemeClr val="bg1"/>
                </a:solidFill>
              </a:rPr>
              <a:t>Ingesting</a:t>
            </a:r>
            <a:r>
              <a:rPr lang="en-US" sz="1200" b="1" dirty="0"/>
              <a:t>, </a:t>
            </a:r>
            <a:r>
              <a:rPr lang="en-US" sz="1200" b="1" dirty="0">
                <a:solidFill>
                  <a:schemeClr val="bg1"/>
                </a:solidFill>
              </a:rPr>
              <a:t>Editing and Exporting</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454192" y="6148625"/>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3">
            <a:extLst>
              <a:ext uri="{FF2B5EF4-FFF2-40B4-BE49-F238E27FC236}">
                <a16:creationId xmlns:a16="http://schemas.microsoft.com/office/drawing/2014/main" id="{B01FD27A-D793-404A-B70C-8106E4443CCC}"/>
              </a:ext>
            </a:extLst>
          </p:cNvPr>
          <p:cNvSpPr txBox="1">
            <a:spLocks/>
          </p:cNvSpPr>
          <p:nvPr/>
        </p:nvSpPr>
        <p:spPr>
          <a:xfrm>
            <a:off x="6657974" y="1825625"/>
            <a:ext cx="4695826" cy="3891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1"/>
              <a:t>We know that the inclusion of good audio is as important as quality footage.  </a:t>
            </a:r>
          </a:p>
          <a:p>
            <a:pPr marL="0" indent="0">
              <a:buNone/>
            </a:pPr>
            <a:r>
              <a:rPr lang="en-US" noProof="1"/>
              <a:t>Audio in stock, however, plays a different role.  When creating stock video, it is essential if you are going to include audio (and I would argue that you do not) that you keep your audio to only ambient sounds. </a:t>
            </a:r>
          </a:p>
          <a:p>
            <a:pPr marL="0" indent="0">
              <a:buNone/>
            </a:pPr>
            <a:r>
              <a:rPr lang="en-US" noProof="1"/>
              <a:t>An example of successful audio inclusion would be a beach scene with the sound of waves crashing on the beach.</a:t>
            </a:r>
            <a:endParaRPr lang="en-US" sz="1200" noProof="1"/>
          </a:p>
        </p:txBody>
      </p:sp>
    </p:spTree>
    <p:extLst>
      <p:ext uri="{BB962C8B-B14F-4D97-AF65-F5344CB8AC3E}">
        <p14:creationId xmlns:p14="http://schemas.microsoft.com/office/powerpoint/2010/main" val="3826461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person, indoor, electronics, man&#10;&#10;Description automatically generated">
            <a:extLst>
              <a:ext uri="{FF2B5EF4-FFF2-40B4-BE49-F238E27FC236}">
                <a16:creationId xmlns:a16="http://schemas.microsoft.com/office/drawing/2014/main" id="{FF9E7559-3A43-49AE-B3F9-1008E5D05167}"/>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8305" r="18305"/>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Setting The Stage For Success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225318"/>
          </a:xfrm>
        </p:spPr>
        <p:txBody>
          <a:bodyPr>
            <a:normAutofit/>
          </a:bodyPr>
          <a:lstStyle/>
          <a:p>
            <a:pPr marL="0" indent="0">
              <a:buNone/>
            </a:pPr>
            <a:r>
              <a:rPr lang="en-US" noProof="1">
                <a:solidFill>
                  <a:schemeClr val="accent2">
                    <a:lumMod val="40000"/>
                    <a:lumOff val="60000"/>
                  </a:schemeClr>
                </a:solidFill>
              </a:rPr>
              <a:t>		</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9</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57255"/>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Canadian Copyright Laws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57846"/>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Importance Of Good B-Roll</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432605"/>
            <a:ext cx="2552123" cy="2888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Setting The Stage For Success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b="1" dirty="0">
                <a:solidFill>
                  <a:schemeClr val="bg1"/>
                </a:solidFill>
              </a:rPr>
              <a:t>Ingesting</a:t>
            </a:r>
            <a:r>
              <a:rPr lang="en-US" sz="1200" b="1" dirty="0"/>
              <a:t>, </a:t>
            </a:r>
            <a:r>
              <a:rPr lang="en-US" sz="1200" b="1" dirty="0">
                <a:solidFill>
                  <a:schemeClr val="bg1"/>
                </a:solidFill>
              </a:rPr>
              <a:t>Editing and Exporting</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454192" y="6148625"/>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3">
            <a:extLst>
              <a:ext uri="{FF2B5EF4-FFF2-40B4-BE49-F238E27FC236}">
                <a16:creationId xmlns:a16="http://schemas.microsoft.com/office/drawing/2014/main" id="{B01FD27A-D793-404A-B70C-8106E4443CCC}"/>
              </a:ext>
            </a:extLst>
          </p:cNvPr>
          <p:cNvSpPr txBox="1">
            <a:spLocks/>
          </p:cNvSpPr>
          <p:nvPr/>
        </p:nvSpPr>
        <p:spPr>
          <a:xfrm>
            <a:off x="6657974" y="1825625"/>
            <a:ext cx="4695826" cy="3891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1"/>
              <a:t>There are many components required to create stock successfully, and you have successfully learned about some of them.</a:t>
            </a:r>
          </a:p>
          <a:p>
            <a:pPr marL="0" indent="0">
              <a:buNone/>
            </a:pPr>
            <a:r>
              <a:rPr lang="en-US" dirty="0"/>
              <a:t>Watch @ Learn – Adobe Creative Cloud</a:t>
            </a:r>
          </a:p>
          <a:p>
            <a:pPr lvl="1"/>
            <a:r>
              <a:rPr lang="en-US" dirty="0">
                <a:hlinkClick r:id="rId4"/>
              </a:rPr>
              <a:t>How to Shoot Stock Video</a:t>
            </a:r>
            <a:endParaRPr lang="en-US" dirty="0"/>
          </a:p>
          <a:p>
            <a:pPr marL="0" indent="0">
              <a:buNone/>
            </a:pPr>
            <a:r>
              <a:rPr lang="en-US" dirty="0"/>
              <a:t>Watch @ Learn – Adobe Creative Cloud</a:t>
            </a:r>
          </a:p>
          <a:p>
            <a:pPr lvl="1"/>
            <a:r>
              <a:rPr lang="en-US" dirty="0">
                <a:hlinkClick r:id="rId5"/>
              </a:rPr>
              <a:t>Make Passive Income with Stock</a:t>
            </a:r>
            <a:endParaRPr lang="en-US" dirty="0"/>
          </a:p>
          <a:p>
            <a:pPr marL="0" indent="0">
              <a:buFont typeface="Wingdings" panose="05000000000000000000" pitchFamily="2" charset="2"/>
              <a:buNone/>
            </a:pPr>
            <a:endParaRPr lang="en-US" sz="1200" noProof="1"/>
          </a:p>
        </p:txBody>
      </p:sp>
      <p:pic>
        <p:nvPicPr>
          <p:cNvPr id="15" name="Graphic 14" descr="Idea">
            <a:extLst>
              <a:ext uri="{FF2B5EF4-FFF2-40B4-BE49-F238E27FC236}">
                <a16:creationId xmlns:a16="http://schemas.microsoft.com/office/drawing/2014/main" id="{82A0E2CB-A1D4-4D3E-B9D2-8914D9F275A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flipH="1">
            <a:off x="7342495" y="4627006"/>
            <a:ext cx="254544" cy="266991"/>
          </a:xfrm>
          <a:prstGeom prst="rect">
            <a:avLst/>
          </a:prstGeom>
        </p:spPr>
      </p:pic>
      <p:sp>
        <p:nvSpPr>
          <p:cNvPr id="2" name="Rectangle 1">
            <a:extLst>
              <a:ext uri="{FF2B5EF4-FFF2-40B4-BE49-F238E27FC236}">
                <a16:creationId xmlns:a16="http://schemas.microsoft.com/office/drawing/2014/main" id="{0FAE973E-B639-4A60-AC0B-C4A96EFEBD5D}"/>
              </a:ext>
            </a:extLst>
          </p:cNvPr>
          <p:cNvSpPr/>
          <p:nvPr/>
        </p:nvSpPr>
        <p:spPr>
          <a:xfrm>
            <a:off x="7597039" y="4575835"/>
            <a:ext cx="3909340" cy="1200329"/>
          </a:xfrm>
          <a:prstGeom prst="rect">
            <a:avLst/>
          </a:prstGeom>
        </p:spPr>
        <p:txBody>
          <a:bodyPr wrap="none">
            <a:spAutoFit/>
          </a:bodyPr>
          <a:lstStyle/>
          <a:p>
            <a:r>
              <a:rPr lang="en-US" noProof="1">
                <a:solidFill>
                  <a:schemeClr val="accent2">
                    <a:lumMod val="40000"/>
                    <a:lumOff val="60000"/>
                  </a:schemeClr>
                </a:solidFill>
              </a:rPr>
              <a:t>Think About It: There are hundreds </a:t>
            </a:r>
          </a:p>
          <a:p>
            <a:r>
              <a:rPr lang="en-US" noProof="1">
                <a:solidFill>
                  <a:schemeClr val="accent2">
                    <a:lumMod val="40000"/>
                    <a:lumOff val="60000"/>
                  </a:schemeClr>
                </a:solidFill>
              </a:rPr>
              <a:t>of stock video sites out there, including </a:t>
            </a:r>
          </a:p>
          <a:p>
            <a:r>
              <a:rPr lang="en-US" noProof="1">
                <a:solidFill>
                  <a:schemeClr val="accent2">
                    <a:lumMod val="40000"/>
                    <a:lumOff val="60000"/>
                  </a:schemeClr>
                </a:solidFill>
              </a:rPr>
              <a:t>opportunities to create stock for your </a:t>
            </a:r>
          </a:p>
          <a:p>
            <a:r>
              <a:rPr lang="en-US" noProof="1">
                <a:solidFill>
                  <a:schemeClr val="accent2">
                    <a:lumMod val="40000"/>
                    <a:lumOff val="60000"/>
                  </a:schemeClr>
                </a:solidFill>
              </a:rPr>
              <a:t>own projects and school </a:t>
            </a:r>
            <a:r>
              <a:rPr lang="en-US" sz="1400" noProof="1">
                <a:solidFill>
                  <a:schemeClr val="bg1"/>
                </a:solidFill>
              </a:rPr>
              <a:t>(Q3.4)</a:t>
            </a:r>
            <a:endParaRPr lang="en-CA" sz="1400" dirty="0">
              <a:solidFill>
                <a:schemeClr val="bg1"/>
              </a:solidFill>
            </a:endParaRPr>
          </a:p>
        </p:txBody>
      </p:sp>
    </p:spTree>
    <p:extLst>
      <p:ext uri="{BB962C8B-B14F-4D97-AF65-F5344CB8AC3E}">
        <p14:creationId xmlns:p14="http://schemas.microsoft.com/office/powerpoint/2010/main" val="4119787523"/>
      </p:ext>
    </p:extLst>
  </p:cSld>
  <p:clrMapOvr>
    <a:masterClrMapping/>
  </p:clrMapOvr>
</p:sld>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Corporate_Teach a Course_Win32_SB - v2" id="{AAA48AC2-5F99-4B13-8624-B64D50F70391}" vid="{7E93EDBA-CDC2-40D2-AD59-7619D791F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766BD6-F648-49AA-B7EC-13E75CECB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4E32C0B-4052-44CB-9341-8AD8B2CC4712}">
  <ds:schemaRefs>
    <ds:schemaRef ds:uri="http://purl.org/dc/elements/1.1/"/>
    <ds:schemaRef ds:uri="http://schemas.openxmlformats.org/package/2006/metadata/core-properties"/>
    <ds:schemaRef ds:uri="16c05727-aa75-4e4a-9b5f-8a80a1165891"/>
    <ds:schemaRef ds:uri="http://schemas.microsoft.com/office/2006/metadata/properties"/>
    <ds:schemaRef ds:uri="71af3243-3dd4-4a8d-8c0d-dd76da1f02a5"/>
    <ds:schemaRef ds:uri="http://purl.org/dc/terms/"/>
    <ds:schemaRef ds:uri="http://schemas.microsoft.com/office/2006/documentManagement/typ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EBB7C387-AFDC-4FE3-A658-984B7F35F1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Corporate teach a course</Template>
  <TotalTime>0</TotalTime>
  <Words>917</Words>
  <Application>Microsoft Office PowerPoint</Application>
  <PresentationFormat>Widescreen</PresentationFormat>
  <Paragraphs>113</Paragraphs>
  <Slides>9</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Wingdings</vt:lpstr>
      <vt:lpstr>Office Theme</vt:lpstr>
      <vt:lpstr>Shooting Stock Video</vt:lpstr>
      <vt:lpstr>Activities &amp; Assignment</vt:lpstr>
      <vt:lpstr>Setting The Stage For Success</vt:lpstr>
      <vt:lpstr>Setting The Stage For Success</vt:lpstr>
      <vt:lpstr>Setting The Stage For Success</vt:lpstr>
      <vt:lpstr>Setting The Stage For Success</vt:lpstr>
      <vt:lpstr>Setting The Stage For Success</vt:lpstr>
      <vt:lpstr>Setting The Stage For Success</vt:lpstr>
      <vt:lpstr>Setting The Stage For Success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2020-06-06T12:40:55Z</dcterms:created>
  <dcterms:modified xsi:type="dcterms:W3CDTF">2020-06-18T23:14:54Z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