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9b6d052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9b6d052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99aa22fad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99aa22f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9abbedbf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9abbedb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99aa22fad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99aa22fa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8beb9f6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8beb9f6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8beb9f6e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8beb9f6e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99aa22fad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99aa22fad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8beb9f6e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8beb9f6e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99aa22fad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99aa22fa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99aa22fad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99aa22fa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99aa22fad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99aa22fa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andscapeontario.com" TargetMode="External"/><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missouribotanicalgarden.org/gardens-gardening/your-garden/help-for-the-home-gardener/sustainable-gardening.aspx" TargetMode="External"/><Relationship Id="rId5" Type="http://schemas.openxmlformats.org/officeDocument/2006/relationships/hyperlink" Target="https://thepracticalplanter.com/plants-and-mental-health/" TargetMode="External"/><Relationship Id="rId4" Type="http://schemas.openxmlformats.org/officeDocument/2006/relationships/hyperlink" Target="https://foodsecurecanada.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DQuKg15MJr2S7TBeJ9wH-6HiZzAo7sX_HYCzQpdhOzc/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s://www.pexels.com/" TargetMode="External"/><Relationship Id="rId4" Type="http://schemas.openxmlformats.org/officeDocument/2006/relationships/hyperlink" Target="https://pixaba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7ZYlN5C0aVM" TargetMode="External"/><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gardeningknowhow.com/garden-how-to/projects/garden-upcycling-ideas.htm" TargetMode="External"/><Relationship Id="rId5" Type="http://schemas.openxmlformats.org/officeDocument/2006/relationships/hyperlink" Target="https://balconygardenweb.com/latest-diy-upcycled-garden-projects-ideas/" TargetMode="External"/><Relationship Id="rId4" Type="http://schemas.openxmlformats.org/officeDocument/2006/relationships/hyperlink" Target="https://recyclenation.com/2015/05/17-upcycled-garden-idea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05NIgHNzW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Growing Plants During a Pandemic</a:t>
            </a:r>
            <a:endParaRPr>
              <a:solidFill>
                <a:schemeClr val="accent3"/>
              </a:solidFill>
            </a:endParaRPr>
          </a:p>
        </p:txBody>
      </p:sp>
      <p:sp>
        <p:nvSpPr>
          <p:cNvPr id="87" name="Google Shape;87;p13"/>
          <p:cNvSpPr txBox="1">
            <a:spLocks noGrp="1"/>
          </p:cNvSpPr>
          <p:nvPr>
            <p:ph type="subTitle" idx="1"/>
          </p:nvPr>
        </p:nvSpPr>
        <p:spPr>
          <a:xfrm>
            <a:off x="729450" y="2822650"/>
            <a:ext cx="3842400" cy="179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b="1">
                <a:solidFill>
                  <a:schemeClr val="dk1"/>
                </a:solidFill>
              </a:rPr>
              <a:t>Limited resources - Maximum Growth</a:t>
            </a:r>
            <a:endParaRPr sz="1800" b="1">
              <a:solidFill>
                <a:schemeClr val="dk1"/>
              </a:solidFill>
            </a:endParaRPr>
          </a:p>
          <a:p>
            <a:pPr marL="457200" lvl="0" indent="-342900" algn="l" rtl="0">
              <a:spcBef>
                <a:spcPts val="0"/>
              </a:spcBef>
              <a:spcAft>
                <a:spcPts val="0"/>
              </a:spcAft>
              <a:buClr>
                <a:schemeClr val="dk1"/>
              </a:buClr>
              <a:buSzPts val="1800"/>
              <a:buChar char="●"/>
            </a:pPr>
            <a:r>
              <a:rPr lang="en" sz="1800" b="1">
                <a:solidFill>
                  <a:schemeClr val="dk1"/>
                </a:solidFill>
              </a:rPr>
              <a:t>Upcycling - Repurposing - Reusing</a:t>
            </a:r>
            <a:endParaRPr sz="1800" b="1">
              <a:solidFill>
                <a:schemeClr val="dk1"/>
              </a:solidFill>
            </a:endParaRPr>
          </a:p>
          <a:p>
            <a:pPr marL="457200" lvl="0" indent="-342900" algn="l" rtl="0">
              <a:spcBef>
                <a:spcPts val="0"/>
              </a:spcBef>
              <a:spcAft>
                <a:spcPts val="0"/>
              </a:spcAft>
              <a:buClr>
                <a:schemeClr val="dk1"/>
              </a:buClr>
              <a:buSzPts val="1800"/>
              <a:buChar char="●"/>
            </a:pPr>
            <a:r>
              <a:rPr lang="en" sz="1800" b="1">
                <a:solidFill>
                  <a:schemeClr val="dk1"/>
                </a:solidFill>
              </a:rPr>
              <a:t>Plants for Mental Health</a:t>
            </a:r>
            <a:endParaRPr sz="1800" b="1">
              <a:solidFill>
                <a:schemeClr val="dk1"/>
              </a:solidFill>
            </a:endParaRPr>
          </a:p>
        </p:txBody>
      </p:sp>
      <p:pic>
        <p:nvPicPr>
          <p:cNvPr id="88" name="Google Shape;88;p13"/>
          <p:cNvPicPr preferRelativeResize="0"/>
          <p:nvPr/>
        </p:nvPicPr>
        <p:blipFill>
          <a:blip r:embed="rId3">
            <a:alphaModFix/>
          </a:blip>
          <a:stretch>
            <a:fillRect/>
          </a:stretch>
        </p:blipFill>
        <p:spPr>
          <a:xfrm>
            <a:off x="4799525" y="2429091"/>
            <a:ext cx="3618025" cy="2409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Additional Resources</a:t>
            </a:r>
            <a:endParaRPr>
              <a:solidFill>
                <a:schemeClr val="accent3"/>
              </a:solidFill>
            </a:endParaRPr>
          </a:p>
        </p:txBody>
      </p:sp>
      <p:sp>
        <p:nvSpPr>
          <p:cNvPr id="154" name="Google Shape;154;p22"/>
          <p:cNvSpPr txBox="1">
            <a:spLocks noGrp="1"/>
          </p:cNvSpPr>
          <p:nvPr>
            <p:ph type="body" idx="1"/>
          </p:nvPr>
        </p:nvSpPr>
        <p:spPr>
          <a:xfrm>
            <a:off x="729450" y="2042400"/>
            <a:ext cx="3786900" cy="26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2"/>
                </a:solidFill>
              </a:rPr>
              <a:t>Check out these links for more ideas</a:t>
            </a:r>
            <a:endParaRPr sz="1500" b="1">
              <a:solidFill>
                <a:schemeClr val="accent2"/>
              </a:solidFill>
            </a:endParaRPr>
          </a:p>
          <a:p>
            <a:pPr marL="0" lvl="0" indent="0" algn="l" rtl="0">
              <a:spcBef>
                <a:spcPts val="1600"/>
              </a:spcBef>
              <a:spcAft>
                <a:spcPts val="0"/>
              </a:spcAft>
              <a:buNone/>
            </a:pPr>
            <a:r>
              <a:rPr lang="en" sz="1400" b="1" u="sng">
                <a:solidFill>
                  <a:srgbClr val="FFFFFF"/>
                </a:solidFill>
                <a:hlinkClick r:id="rId3"/>
              </a:rPr>
              <a:t>Landscape Ontario</a:t>
            </a:r>
            <a:endParaRPr sz="1400" b="1">
              <a:solidFill>
                <a:srgbClr val="FFFFFF"/>
              </a:solidFill>
            </a:endParaRPr>
          </a:p>
          <a:p>
            <a:pPr marL="0" lvl="0" indent="0" algn="l" rtl="0">
              <a:spcBef>
                <a:spcPts val="1600"/>
              </a:spcBef>
              <a:spcAft>
                <a:spcPts val="0"/>
              </a:spcAft>
              <a:buNone/>
            </a:pPr>
            <a:r>
              <a:rPr lang="en" sz="1400" b="1" u="sng">
                <a:solidFill>
                  <a:srgbClr val="FFFFFF"/>
                </a:solidFill>
                <a:hlinkClick r:id="rId4"/>
              </a:rPr>
              <a:t>Food Secure Canada</a:t>
            </a:r>
            <a:endParaRPr sz="1400" b="1">
              <a:solidFill>
                <a:srgbClr val="FFFFFF"/>
              </a:solidFill>
            </a:endParaRPr>
          </a:p>
          <a:p>
            <a:pPr marL="0" lvl="0" indent="0" algn="l" rtl="0">
              <a:spcBef>
                <a:spcPts val="1600"/>
              </a:spcBef>
              <a:spcAft>
                <a:spcPts val="0"/>
              </a:spcAft>
              <a:buNone/>
            </a:pPr>
            <a:r>
              <a:rPr lang="en" sz="1400" b="1" u="sng">
                <a:solidFill>
                  <a:srgbClr val="FFFFFF"/>
                </a:solidFill>
                <a:hlinkClick r:id="rId5"/>
              </a:rPr>
              <a:t>Gardening For Mental Health</a:t>
            </a:r>
            <a:endParaRPr sz="1400" b="1">
              <a:solidFill>
                <a:srgbClr val="FFFFFF"/>
              </a:solidFill>
            </a:endParaRPr>
          </a:p>
          <a:p>
            <a:pPr marL="0" lvl="0" indent="0" algn="l" rtl="0">
              <a:spcBef>
                <a:spcPts val="1600"/>
              </a:spcBef>
              <a:spcAft>
                <a:spcPts val="1600"/>
              </a:spcAft>
              <a:buNone/>
            </a:pPr>
            <a:r>
              <a:rPr lang="en" sz="1400" b="1" u="sng">
                <a:solidFill>
                  <a:schemeClr val="lt1"/>
                </a:solidFill>
                <a:hlinkClick r:id="rId6"/>
              </a:rPr>
              <a:t>Sustainable Gardening</a:t>
            </a:r>
            <a:endParaRPr sz="1400" b="1">
              <a:solidFill>
                <a:srgbClr val="FFFFFF"/>
              </a:solidFill>
            </a:endParaRPr>
          </a:p>
        </p:txBody>
      </p:sp>
      <p:pic>
        <p:nvPicPr>
          <p:cNvPr id="155" name="Google Shape;155;p22"/>
          <p:cNvPicPr preferRelativeResize="0"/>
          <p:nvPr/>
        </p:nvPicPr>
        <p:blipFill>
          <a:blip r:embed="rId7">
            <a:alphaModFix/>
          </a:blip>
          <a:stretch>
            <a:fillRect/>
          </a:stretch>
        </p:blipFill>
        <p:spPr>
          <a:xfrm>
            <a:off x="4572000" y="1519375"/>
            <a:ext cx="4322850" cy="28790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2611400" y="639450"/>
            <a:ext cx="38835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accent3"/>
                </a:solidFill>
              </a:rPr>
              <a:t>The Design Process</a:t>
            </a:r>
            <a:endParaRPr sz="3000">
              <a:solidFill>
                <a:schemeClr val="accent3"/>
              </a:solidFill>
            </a:endParaRPr>
          </a:p>
        </p:txBody>
      </p:sp>
      <p:sp>
        <p:nvSpPr>
          <p:cNvPr id="161" name="Google Shape;161;p23"/>
          <p:cNvSpPr txBox="1">
            <a:spLocks noGrp="1"/>
          </p:cNvSpPr>
          <p:nvPr>
            <p:ph type="body" idx="1"/>
          </p:nvPr>
        </p:nvSpPr>
        <p:spPr>
          <a:xfrm>
            <a:off x="729425" y="1379625"/>
            <a:ext cx="3435600" cy="354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While thinking of an item that you would like to build, follow the steps in the Design Process and illustrate each step into your google sites webpage. Your creation should be an item that can be used for growing or somehow used in a garden. </a:t>
            </a:r>
            <a:endParaRPr sz="1400" b="1">
              <a:solidFill>
                <a:srgbClr val="FFFFFF"/>
              </a:solidFill>
            </a:endParaRPr>
          </a:p>
          <a:p>
            <a:pPr marL="0" lvl="0" indent="0" algn="l" rtl="0">
              <a:spcBef>
                <a:spcPts val="1600"/>
              </a:spcBef>
              <a:spcAft>
                <a:spcPts val="0"/>
              </a:spcAft>
              <a:buNone/>
            </a:pPr>
            <a:endParaRPr>
              <a:solidFill>
                <a:srgbClr val="38761D"/>
              </a:solidFill>
            </a:endParaRPr>
          </a:p>
          <a:p>
            <a:pPr marL="0" lvl="0" indent="0" algn="l" rtl="0">
              <a:spcBef>
                <a:spcPts val="1600"/>
              </a:spcBef>
              <a:spcAft>
                <a:spcPts val="0"/>
              </a:spcAft>
              <a:buNone/>
            </a:pPr>
            <a:r>
              <a:rPr lang="en" sz="1800" u="sng">
                <a:solidFill>
                  <a:schemeClr val="dk1"/>
                </a:solidFill>
                <a:hlinkClick r:id="rId3"/>
              </a:rPr>
              <a:t>Example: Design Process</a:t>
            </a:r>
            <a:endParaRPr sz="1800">
              <a:solidFill>
                <a:schemeClr val="dk1"/>
              </a:solidFill>
            </a:endParaRPr>
          </a:p>
          <a:p>
            <a:pPr marL="0" lvl="0" indent="0" algn="l" rtl="0">
              <a:spcBef>
                <a:spcPts val="1600"/>
              </a:spcBef>
              <a:spcAft>
                <a:spcPts val="0"/>
              </a:spcAft>
              <a:buNone/>
            </a:pPr>
            <a:r>
              <a:rPr lang="en" sz="1400" b="1">
                <a:solidFill>
                  <a:srgbClr val="FFFFFF"/>
                </a:solidFill>
              </a:rPr>
              <a:t>Include pictures, descriptions and/or sketches.</a:t>
            </a:r>
            <a:endParaRPr sz="1400" b="1">
              <a:solidFill>
                <a:srgbClr val="FFFFFF"/>
              </a:solidFill>
            </a:endParaRPr>
          </a:p>
          <a:p>
            <a:pPr marL="0" lvl="0" indent="0" algn="l" rtl="0">
              <a:spcBef>
                <a:spcPts val="1600"/>
              </a:spcBef>
              <a:spcAft>
                <a:spcPts val="1600"/>
              </a:spcAft>
              <a:buNone/>
            </a:pPr>
            <a:r>
              <a:rPr lang="en" sz="1400" b="1">
                <a:solidFill>
                  <a:srgbClr val="FFFFFF"/>
                </a:solidFill>
              </a:rPr>
              <a:t>Have fun with this project!</a:t>
            </a:r>
            <a:endParaRPr sz="1400" b="1">
              <a:solidFill>
                <a:srgbClr val="FFFFFF"/>
              </a:solidFill>
            </a:endParaRPr>
          </a:p>
        </p:txBody>
      </p:sp>
      <p:pic>
        <p:nvPicPr>
          <p:cNvPr id="162" name="Google Shape;162;p23"/>
          <p:cNvPicPr preferRelativeResize="0"/>
          <p:nvPr/>
        </p:nvPicPr>
        <p:blipFill>
          <a:blip r:embed="rId4">
            <a:alphaModFix/>
          </a:blip>
          <a:stretch>
            <a:fillRect/>
          </a:stretch>
        </p:blipFill>
        <p:spPr>
          <a:xfrm>
            <a:off x="4409550" y="1379625"/>
            <a:ext cx="4008600" cy="3412600"/>
          </a:xfrm>
          <a:prstGeom prst="rect">
            <a:avLst/>
          </a:prstGeom>
          <a:noFill/>
          <a:ln>
            <a:noFill/>
          </a:ln>
        </p:spPr>
      </p:pic>
      <p:sp>
        <p:nvSpPr>
          <p:cNvPr id="163" name="Google Shape;163;p23"/>
          <p:cNvSpPr/>
          <p:nvPr/>
        </p:nvSpPr>
        <p:spPr>
          <a:xfrm>
            <a:off x="870225" y="3084675"/>
            <a:ext cx="339600" cy="427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1464525" y="3084675"/>
            <a:ext cx="339600" cy="427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2030525" y="3084675"/>
            <a:ext cx="339600" cy="427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Bibliography</a:t>
            </a:r>
            <a:endParaRPr>
              <a:solidFill>
                <a:schemeClr val="accent3"/>
              </a:solidFill>
            </a:endParaRPr>
          </a:p>
        </p:txBody>
      </p:sp>
      <p:sp>
        <p:nvSpPr>
          <p:cNvPr id="171" name="Google Shape;171;p24"/>
          <p:cNvSpPr txBox="1">
            <a:spLocks noGrp="1"/>
          </p:cNvSpPr>
          <p:nvPr>
            <p:ph type="body" idx="1"/>
          </p:nvPr>
        </p:nvSpPr>
        <p:spPr>
          <a:xfrm>
            <a:off x="729450" y="1853850"/>
            <a:ext cx="3786900" cy="27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2"/>
                </a:solidFill>
              </a:rPr>
              <a:t>Images in the presentation were selected from the following three royalty free websites:</a:t>
            </a:r>
            <a:endParaRPr sz="1500" b="1">
              <a:solidFill>
                <a:schemeClr val="accent2"/>
              </a:solidFill>
            </a:endParaRPr>
          </a:p>
          <a:p>
            <a:pPr marL="0" lvl="0" indent="0" algn="l" rtl="0">
              <a:lnSpc>
                <a:spcPct val="140000"/>
              </a:lnSpc>
              <a:spcBef>
                <a:spcPts val="1600"/>
              </a:spcBef>
              <a:spcAft>
                <a:spcPts val="0"/>
              </a:spcAft>
              <a:buNone/>
            </a:pPr>
            <a:r>
              <a:rPr lang="en" sz="1400">
                <a:solidFill>
                  <a:srgbClr val="FFFFFF"/>
                </a:solidFill>
                <a:latin typeface="Arial"/>
                <a:ea typeface="Arial"/>
                <a:cs typeface="Arial"/>
                <a:sym typeface="Arial"/>
              </a:rPr>
              <a:t>1. </a:t>
            </a:r>
            <a:r>
              <a:rPr lang="en" sz="1400" u="sng">
                <a:solidFill>
                  <a:srgbClr val="FFFFFF"/>
                </a:solidFill>
                <a:latin typeface="Arial"/>
                <a:ea typeface="Arial"/>
                <a:cs typeface="Arial"/>
                <a:sym typeface="Arial"/>
                <a:hlinkClick r:id="rId3"/>
              </a:rPr>
              <a:t>https://unsplash.com/</a:t>
            </a:r>
            <a:endParaRPr sz="1400" u="sng">
              <a:solidFill>
                <a:srgbClr val="FFFFFF"/>
              </a:solidFill>
              <a:latin typeface="Arial"/>
              <a:ea typeface="Arial"/>
              <a:cs typeface="Arial"/>
              <a:sym typeface="Arial"/>
            </a:endParaRPr>
          </a:p>
          <a:p>
            <a:pPr marL="0" lvl="0" indent="0" algn="l" rtl="0">
              <a:lnSpc>
                <a:spcPct val="14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40000"/>
              </a:lnSpc>
              <a:spcBef>
                <a:spcPts val="0"/>
              </a:spcBef>
              <a:spcAft>
                <a:spcPts val="0"/>
              </a:spcAft>
              <a:buNone/>
            </a:pPr>
            <a:r>
              <a:rPr lang="en" sz="1400">
                <a:solidFill>
                  <a:srgbClr val="FFFFFF"/>
                </a:solidFill>
                <a:latin typeface="Arial"/>
                <a:ea typeface="Arial"/>
                <a:cs typeface="Arial"/>
                <a:sym typeface="Arial"/>
              </a:rPr>
              <a:t>2. </a:t>
            </a:r>
            <a:r>
              <a:rPr lang="en" sz="1400" u="sng">
                <a:solidFill>
                  <a:srgbClr val="FFFFFF"/>
                </a:solidFill>
                <a:latin typeface="Arial"/>
                <a:ea typeface="Arial"/>
                <a:cs typeface="Arial"/>
                <a:sym typeface="Arial"/>
                <a:hlinkClick r:id="rId4"/>
              </a:rPr>
              <a:t>https://pixabay.com/</a:t>
            </a:r>
            <a:endParaRPr sz="1400" u="sng">
              <a:solidFill>
                <a:srgbClr val="FFFFFF"/>
              </a:solidFill>
              <a:latin typeface="Arial"/>
              <a:ea typeface="Arial"/>
              <a:cs typeface="Arial"/>
              <a:sym typeface="Arial"/>
            </a:endParaRPr>
          </a:p>
          <a:p>
            <a:pPr marL="0" lvl="0" indent="0" algn="l" rtl="0">
              <a:lnSpc>
                <a:spcPct val="14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40000"/>
              </a:lnSpc>
              <a:spcBef>
                <a:spcPts val="0"/>
              </a:spcBef>
              <a:spcAft>
                <a:spcPts val="0"/>
              </a:spcAft>
              <a:buNone/>
            </a:pPr>
            <a:r>
              <a:rPr lang="en" sz="1400">
                <a:solidFill>
                  <a:srgbClr val="FFFFFF"/>
                </a:solidFill>
                <a:latin typeface="Arial"/>
                <a:ea typeface="Arial"/>
                <a:cs typeface="Arial"/>
                <a:sym typeface="Arial"/>
              </a:rPr>
              <a:t>3 </a:t>
            </a:r>
            <a:r>
              <a:rPr lang="en" sz="1400" u="sng">
                <a:solidFill>
                  <a:srgbClr val="FFFFFF"/>
                </a:solidFill>
                <a:latin typeface="Arial"/>
                <a:ea typeface="Arial"/>
                <a:cs typeface="Arial"/>
                <a:sym typeface="Arial"/>
                <a:hlinkClick r:id="rId5"/>
              </a:rPr>
              <a:t>https://www.pexels.com/</a:t>
            </a:r>
            <a:endParaRPr sz="1400" u="sng">
              <a:solidFill>
                <a:srgbClr val="FFFFFF"/>
              </a:solidFill>
              <a:latin typeface="Arial"/>
              <a:ea typeface="Arial"/>
              <a:cs typeface="Arial"/>
              <a:sym typeface="Arial"/>
            </a:endParaRPr>
          </a:p>
          <a:p>
            <a:pPr marL="0" lvl="0" indent="0" algn="l" rtl="0">
              <a:spcBef>
                <a:spcPts val="0"/>
              </a:spcBef>
              <a:spcAft>
                <a:spcPts val="1600"/>
              </a:spcAft>
              <a:buNone/>
            </a:pPr>
            <a:endParaRPr sz="1400" b="1">
              <a:solidFill>
                <a:srgbClr val="FFFFFF"/>
              </a:solidFill>
            </a:endParaRPr>
          </a:p>
        </p:txBody>
      </p:sp>
      <p:pic>
        <p:nvPicPr>
          <p:cNvPr id="172" name="Google Shape;172;p24"/>
          <p:cNvPicPr preferRelativeResize="0"/>
          <p:nvPr/>
        </p:nvPicPr>
        <p:blipFill>
          <a:blip r:embed="rId6">
            <a:alphaModFix/>
          </a:blip>
          <a:stretch>
            <a:fillRect/>
          </a:stretch>
        </p:blipFill>
        <p:spPr>
          <a:xfrm>
            <a:off x="4681275" y="1544888"/>
            <a:ext cx="4322850" cy="28790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Covid 19</a:t>
            </a:r>
            <a:endParaRPr>
              <a:solidFill>
                <a:schemeClr val="accent3"/>
              </a:solidFill>
            </a:endParaRPr>
          </a:p>
        </p:txBody>
      </p:sp>
      <p:sp>
        <p:nvSpPr>
          <p:cNvPr id="94" name="Google Shape;94;p14"/>
          <p:cNvSpPr txBox="1">
            <a:spLocks noGrp="1"/>
          </p:cNvSpPr>
          <p:nvPr>
            <p:ph type="body" idx="1"/>
          </p:nvPr>
        </p:nvSpPr>
        <p:spPr>
          <a:xfrm>
            <a:off x="729450" y="1899000"/>
            <a:ext cx="4338900" cy="2541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b="1">
                <a:solidFill>
                  <a:srgbClr val="FFFFFF"/>
                </a:solidFill>
              </a:rPr>
              <a:t>Covid 19 has impacted our daily lives in an unimaginable number of ways,  across the entire planet.  One thing is certain, as life changes,  we need to change with it. </a:t>
            </a:r>
            <a:r>
              <a:rPr lang="en" sz="1500" b="1">
                <a:solidFill>
                  <a:schemeClr val="lt1"/>
                </a:solidFill>
              </a:rPr>
              <a:t> WE MUST ADAPT! </a:t>
            </a:r>
            <a:r>
              <a:rPr lang="en" sz="1500" b="1">
                <a:solidFill>
                  <a:srgbClr val="FFFFFF"/>
                </a:solidFill>
              </a:rPr>
              <a:t>We must find solutions to current problems and rethink the way we do things. It is amazing how resourceful humanity is… especially during times of crisis.</a:t>
            </a:r>
            <a:endParaRPr sz="1500" b="1">
              <a:solidFill>
                <a:srgbClr val="FFFFFF"/>
              </a:solidFill>
            </a:endParaRPr>
          </a:p>
        </p:txBody>
      </p:sp>
      <p:pic>
        <p:nvPicPr>
          <p:cNvPr id="95" name="Google Shape;95;p14"/>
          <p:cNvPicPr preferRelativeResize="0"/>
          <p:nvPr/>
        </p:nvPicPr>
        <p:blipFill>
          <a:blip r:embed="rId3">
            <a:alphaModFix/>
          </a:blip>
          <a:stretch>
            <a:fillRect/>
          </a:stretch>
        </p:blipFill>
        <p:spPr>
          <a:xfrm>
            <a:off x="5459100" y="1139100"/>
            <a:ext cx="2741875" cy="3427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subTitle" idx="1"/>
          </p:nvPr>
        </p:nvSpPr>
        <p:spPr>
          <a:xfrm>
            <a:off x="728100" y="1932000"/>
            <a:ext cx="3843900" cy="2798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500" b="1">
                <a:solidFill>
                  <a:srgbClr val="FFFFFF"/>
                </a:solidFill>
              </a:rPr>
              <a:t>Plants are  essential to life regardless of a pandemic. They are a vital component of our food chain that we can not live without. With potential threats to our national and global supply chain, growing food at home may become the new normal. Also, the nurturing nature of caring for plants is healthy for us, helping to calm us during times of stress.</a:t>
            </a:r>
            <a:endParaRPr sz="1500"/>
          </a:p>
        </p:txBody>
      </p:sp>
      <p:pic>
        <p:nvPicPr>
          <p:cNvPr id="101" name="Google Shape;101;p15"/>
          <p:cNvPicPr preferRelativeResize="0"/>
          <p:nvPr/>
        </p:nvPicPr>
        <p:blipFill>
          <a:blip r:embed="rId3">
            <a:alphaModFix/>
          </a:blip>
          <a:stretch>
            <a:fillRect/>
          </a:stretch>
        </p:blipFill>
        <p:spPr>
          <a:xfrm>
            <a:off x="4707700" y="1441663"/>
            <a:ext cx="3695225" cy="2727075"/>
          </a:xfrm>
          <a:prstGeom prst="rect">
            <a:avLst/>
          </a:prstGeom>
          <a:noFill/>
          <a:ln>
            <a:noFill/>
          </a:ln>
        </p:spPr>
      </p:pic>
      <p:sp>
        <p:nvSpPr>
          <p:cNvPr id="102" name="Google Shape;102;p15"/>
          <p:cNvSpPr txBox="1"/>
          <p:nvPr/>
        </p:nvSpPr>
        <p:spPr>
          <a:xfrm>
            <a:off x="728100" y="1304700"/>
            <a:ext cx="3614700" cy="6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accent3"/>
                </a:solidFill>
                <a:latin typeface="Raleway"/>
                <a:ea typeface="Raleway"/>
                <a:cs typeface="Raleway"/>
                <a:sym typeface="Raleway"/>
              </a:rPr>
              <a:t>Plants are Essential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06"/>
        <p:cNvGrpSpPr/>
        <p:nvPr/>
      </p:nvGrpSpPr>
      <p:grpSpPr>
        <a:xfrm>
          <a:off x="0" y="0"/>
          <a:ext cx="0" cy="0"/>
          <a:chOff x="0" y="0"/>
          <a:chExt cx="0" cy="0"/>
        </a:xfrm>
      </p:grpSpPr>
      <p:sp>
        <p:nvSpPr>
          <p:cNvPr id="107" name="Google Shape;107;p16"/>
          <p:cNvSpPr txBox="1">
            <a:spLocks noGrp="1"/>
          </p:cNvSpPr>
          <p:nvPr>
            <p:ph type="subTitle" idx="1"/>
          </p:nvPr>
        </p:nvSpPr>
        <p:spPr>
          <a:xfrm>
            <a:off x="728100" y="2100825"/>
            <a:ext cx="3843900" cy="249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FFFFFF"/>
                </a:solidFill>
              </a:rPr>
              <a:t>For those with the benefit of having a yard out front and/or back, growing plants may come a little easier. For those who live in a high rise,  growing on balconies and/or indoors is challenging but entirely doable. To keep costs at a bare minimum, it is essential to recycle and reuse items in clever and creative ways.  This repurposing of objects for growing is known as Upcycle Gardening.  </a:t>
            </a:r>
            <a:endParaRPr sz="1400" b="1">
              <a:solidFill>
                <a:srgbClr val="FFFFFF"/>
              </a:solidFill>
            </a:endParaRPr>
          </a:p>
          <a:p>
            <a:pPr marL="0" lvl="0" indent="0" algn="l" rtl="0">
              <a:spcBef>
                <a:spcPts val="1600"/>
              </a:spcBef>
              <a:spcAft>
                <a:spcPts val="0"/>
              </a:spcAft>
              <a:buNone/>
            </a:pPr>
            <a:endParaRPr/>
          </a:p>
        </p:txBody>
      </p:sp>
      <p:sp>
        <p:nvSpPr>
          <p:cNvPr id="108" name="Google Shape;108;p16"/>
          <p:cNvSpPr txBox="1"/>
          <p:nvPr/>
        </p:nvSpPr>
        <p:spPr>
          <a:xfrm>
            <a:off x="728100" y="1467775"/>
            <a:ext cx="48795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accent3"/>
                </a:solidFill>
                <a:latin typeface="Raleway"/>
                <a:ea typeface="Raleway"/>
                <a:cs typeface="Raleway"/>
                <a:sym typeface="Raleway"/>
              </a:rPr>
              <a:t>Where do you live?</a:t>
            </a:r>
            <a:endParaRPr/>
          </a:p>
        </p:txBody>
      </p:sp>
      <p:pic>
        <p:nvPicPr>
          <p:cNvPr id="109" name="Google Shape;109;p16"/>
          <p:cNvPicPr preferRelativeResize="0"/>
          <p:nvPr/>
        </p:nvPicPr>
        <p:blipFill>
          <a:blip r:embed="rId3">
            <a:alphaModFix/>
          </a:blip>
          <a:stretch>
            <a:fillRect/>
          </a:stretch>
        </p:blipFill>
        <p:spPr>
          <a:xfrm>
            <a:off x="5419500" y="917675"/>
            <a:ext cx="3051275" cy="3749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Upcycle Gardening</a:t>
            </a:r>
            <a:endParaRPr>
              <a:solidFill>
                <a:schemeClr val="accent3"/>
              </a:solidFill>
            </a:endParaRPr>
          </a:p>
        </p:txBody>
      </p:sp>
      <p:sp>
        <p:nvSpPr>
          <p:cNvPr id="115" name="Google Shape;115;p17"/>
          <p:cNvSpPr txBox="1">
            <a:spLocks noGrp="1"/>
          </p:cNvSpPr>
          <p:nvPr>
            <p:ph type="body" idx="1"/>
          </p:nvPr>
        </p:nvSpPr>
        <p:spPr>
          <a:xfrm>
            <a:off x="729450" y="2078875"/>
            <a:ext cx="5455200" cy="2976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FFFFFF"/>
                </a:solidFill>
              </a:rPr>
              <a:t>Try to imagine all the things that go to a landfill everyday. Think about how you can reuse, repurpose or UPCYCLE items which are commonly thrown out but could be useful for growing. These re-imagined items can be used to grow plants both outdoors and in. </a:t>
            </a:r>
            <a:endParaRPr sz="1400">
              <a:solidFill>
                <a:srgbClr val="FFFFFF"/>
              </a:solidFill>
            </a:endParaRPr>
          </a:p>
          <a:p>
            <a:pPr marL="0" lvl="0" indent="0" algn="l" rtl="0">
              <a:lnSpc>
                <a:spcPct val="100000"/>
              </a:lnSpc>
              <a:spcBef>
                <a:spcPts val="1600"/>
              </a:spcBef>
              <a:spcAft>
                <a:spcPts val="0"/>
              </a:spcAft>
              <a:buNone/>
            </a:pPr>
            <a:r>
              <a:rPr lang="en" sz="1400">
                <a:solidFill>
                  <a:srgbClr val="FFFFFF"/>
                </a:solidFill>
              </a:rPr>
              <a:t>Here is a small list of gardening related items you could make:</a:t>
            </a:r>
            <a:endParaRPr sz="1400">
              <a:solidFill>
                <a:srgbClr val="FFFFFF"/>
              </a:solidFill>
            </a:endParaRPr>
          </a:p>
          <a:p>
            <a:pPr marL="457200" lvl="0" indent="-317500" algn="l" rtl="0">
              <a:lnSpc>
                <a:spcPct val="100000"/>
              </a:lnSpc>
              <a:spcBef>
                <a:spcPts val="1600"/>
              </a:spcBef>
              <a:spcAft>
                <a:spcPts val="0"/>
              </a:spcAft>
              <a:buClr>
                <a:srgbClr val="FFFFFF"/>
              </a:buClr>
              <a:buSzPts val="1400"/>
              <a:buChar char="●"/>
            </a:pPr>
            <a:r>
              <a:rPr lang="en" sz="1400" b="1">
                <a:solidFill>
                  <a:srgbClr val="FFFFFF"/>
                </a:solidFill>
              </a:rPr>
              <a:t>Garden ornaments</a:t>
            </a:r>
            <a:endParaRPr sz="1400" b="1">
              <a:solidFill>
                <a:srgbClr val="FFFFFF"/>
              </a:solidFill>
            </a:endParaRPr>
          </a:p>
          <a:p>
            <a:pPr marL="457200" lvl="0" indent="-317500" algn="l" rtl="0">
              <a:lnSpc>
                <a:spcPct val="100000"/>
              </a:lnSpc>
              <a:spcBef>
                <a:spcPts val="0"/>
              </a:spcBef>
              <a:spcAft>
                <a:spcPts val="0"/>
              </a:spcAft>
              <a:buClr>
                <a:srgbClr val="FFFFFF"/>
              </a:buClr>
              <a:buSzPts val="1400"/>
              <a:buChar char="●"/>
            </a:pPr>
            <a:r>
              <a:rPr lang="en" sz="1400" b="1">
                <a:solidFill>
                  <a:srgbClr val="FFFFFF"/>
                </a:solidFill>
              </a:rPr>
              <a:t>Planters</a:t>
            </a:r>
            <a:endParaRPr sz="1400" b="1">
              <a:solidFill>
                <a:srgbClr val="FFFFFF"/>
              </a:solidFill>
            </a:endParaRPr>
          </a:p>
          <a:p>
            <a:pPr marL="457200" lvl="0" indent="-317500" algn="l" rtl="0">
              <a:lnSpc>
                <a:spcPct val="100000"/>
              </a:lnSpc>
              <a:spcBef>
                <a:spcPts val="0"/>
              </a:spcBef>
              <a:spcAft>
                <a:spcPts val="0"/>
              </a:spcAft>
              <a:buClr>
                <a:srgbClr val="FFFFFF"/>
              </a:buClr>
              <a:buSzPts val="1400"/>
              <a:buChar char="●"/>
            </a:pPr>
            <a:r>
              <a:rPr lang="en" sz="1400" b="1">
                <a:solidFill>
                  <a:srgbClr val="FFFFFF"/>
                </a:solidFill>
              </a:rPr>
              <a:t>Planting tables</a:t>
            </a:r>
            <a:endParaRPr sz="1400" b="1">
              <a:solidFill>
                <a:srgbClr val="FFFFFF"/>
              </a:solidFill>
            </a:endParaRPr>
          </a:p>
          <a:p>
            <a:pPr marL="457200" lvl="0" indent="-317500" algn="l" rtl="0">
              <a:lnSpc>
                <a:spcPct val="100000"/>
              </a:lnSpc>
              <a:spcBef>
                <a:spcPts val="0"/>
              </a:spcBef>
              <a:spcAft>
                <a:spcPts val="0"/>
              </a:spcAft>
              <a:buClr>
                <a:srgbClr val="FFFFFF"/>
              </a:buClr>
              <a:buSzPts val="1400"/>
              <a:buChar char="●"/>
            </a:pPr>
            <a:r>
              <a:rPr lang="en" sz="1400" b="1">
                <a:solidFill>
                  <a:srgbClr val="FFFFFF"/>
                </a:solidFill>
              </a:rPr>
              <a:t>Raised garden beds</a:t>
            </a:r>
            <a:endParaRPr sz="1400" b="1">
              <a:solidFill>
                <a:srgbClr val="FFFFFF"/>
              </a:solidFill>
            </a:endParaRPr>
          </a:p>
          <a:p>
            <a:pPr marL="457200" lvl="0" indent="-317500" algn="l" rtl="0">
              <a:lnSpc>
                <a:spcPct val="100000"/>
              </a:lnSpc>
              <a:spcBef>
                <a:spcPts val="0"/>
              </a:spcBef>
              <a:spcAft>
                <a:spcPts val="0"/>
              </a:spcAft>
              <a:buClr>
                <a:srgbClr val="FFFFFF"/>
              </a:buClr>
              <a:buSzPts val="1400"/>
              <a:buChar char="●"/>
            </a:pPr>
            <a:r>
              <a:rPr lang="en" sz="1400" b="1">
                <a:solidFill>
                  <a:srgbClr val="FFFFFF"/>
                </a:solidFill>
              </a:rPr>
              <a:t>Bee hotels</a:t>
            </a:r>
            <a:endParaRPr sz="1400" b="1">
              <a:solidFill>
                <a:srgbClr val="FFFFFF"/>
              </a:solidFill>
            </a:endParaRPr>
          </a:p>
          <a:p>
            <a:pPr marL="0" lvl="0" indent="0" algn="l" rtl="0">
              <a:spcBef>
                <a:spcPts val="1600"/>
              </a:spcBef>
              <a:spcAft>
                <a:spcPts val="1600"/>
              </a:spcAft>
              <a:buNone/>
            </a:pPr>
            <a:endParaRPr/>
          </a:p>
        </p:txBody>
      </p:sp>
      <p:pic>
        <p:nvPicPr>
          <p:cNvPr id="116" name="Google Shape;116;p17"/>
          <p:cNvPicPr preferRelativeResize="0"/>
          <p:nvPr/>
        </p:nvPicPr>
        <p:blipFill>
          <a:blip r:embed="rId3">
            <a:alphaModFix/>
          </a:blip>
          <a:stretch>
            <a:fillRect/>
          </a:stretch>
        </p:blipFill>
        <p:spPr>
          <a:xfrm>
            <a:off x="6184650" y="1108575"/>
            <a:ext cx="2280700" cy="341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Upcycle Gardening</a:t>
            </a:r>
            <a:endParaRPr>
              <a:solidFill>
                <a:schemeClr val="accent3"/>
              </a:solidFill>
            </a:endParaRPr>
          </a:p>
        </p:txBody>
      </p:sp>
      <p:sp>
        <p:nvSpPr>
          <p:cNvPr id="122" name="Google Shape;122;p18"/>
          <p:cNvSpPr txBox="1">
            <a:spLocks noGrp="1"/>
          </p:cNvSpPr>
          <p:nvPr>
            <p:ph type="body" idx="1"/>
          </p:nvPr>
        </p:nvSpPr>
        <p:spPr>
          <a:xfrm>
            <a:off x="729450" y="2078875"/>
            <a:ext cx="5455200" cy="380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a:solidFill>
                  <a:srgbClr val="FFFFFF"/>
                </a:solidFill>
              </a:rPr>
              <a:t>A few examples of clever growing opportunities.</a:t>
            </a:r>
            <a:endParaRPr/>
          </a:p>
        </p:txBody>
      </p:sp>
      <p:pic>
        <p:nvPicPr>
          <p:cNvPr id="123" name="Google Shape;123;p18"/>
          <p:cNvPicPr preferRelativeResize="0"/>
          <p:nvPr/>
        </p:nvPicPr>
        <p:blipFill>
          <a:blip r:embed="rId3">
            <a:alphaModFix/>
          </a:blip>
          <a:stretch>
            <a:fillRect/>
          </a:stretch>
        </p:blipFill>
        <p:spPr>
          <a:xfrm>
            <a:off x="6499850" y="1241025"/>
            <a:ext cx="2241074" cy="3439226"/>
          </a:xfrm>
          <a:prstGeom prst="rect">
            <a:avLst/>
          </a:prstGeom>
          <a:noFill/>
          <a:ln>
            <a:noFill/>
          </a:ln>
        </p:spPr>
      </p:pic>
      <p:pic>
        <p:nvPicPr>
          <p:cNvPr id="124" name="Google Shape;124;p18"/>
          <p:cNvPicPr preferRelativeResize="0"/>
          <p:nvPr/>
        </p:nvPicPr>
        <p:blipFill>
          <a:blip r:embed="rId4">
            <a:alphaModFix/>
          </a:blip>
          <a:stretch>
            <a:fillRect/>
          </a:stretch>
        </p:blipFill>
        <p:spPr>
          <a:xfrm>
            <a:off x="3850038" y="2982025"/>
            <a:ext cx="2547350" cy="1698226"/>
          </a:xfrm>
          <a:prstGeom prst="rect">
            <a:avLst/>
          </a:prstGeom>
          <a:noFill/>
          <a:ln>
            <a:noFill/>
          </a:ln>
        </p:spPr>
      </p:pic>
      <p:pic>
        <p:nvPicPr>
          <p:cNvPr id="125" name="Google Shape;125;p18"/>
          <p:cNvPicPr preferRelativeResize="0"/>
          <p:nvPr/>
        </p:nvPicPr>
        <p:blipFill>
          <a:blip r:embed="rId5">
            <a:alphaModFix/>
          </a:blip>
          <a:stretch>
            <a:fillRect/>
          </a:stretch>
        </p:blipFill>
        <p:spPr>
          <a:xfrm>
            <a:off x="584007" y="2571750"/>
            <a:ext cx="3163594" cy="2108501"/>
          </a:xfrm>
          <a:prstGeom prst="rect">
            <a:avLst/>
          </a:prstGeom>
          <a:noFill/>
          <a:ln>
            <a:noFill/>
          </a:ln>
        </p:spPr>
      </p:pic>
      <p:pic>
        <p:nvPicPr>
          <p:cNvPr id="126" name="Google Shape;126;p18"/>
          <p:cNvPicPr preferRelativeResize="0"/>
          <p:nvPr/>
        </p:nvPicPr>
        <p:blipFill>
          <a:blip r:embed="rId6">
            <a:alphaModFix/>
          </a:blip>
          <a:stretch>
            <a:fillRect/>
          </a:stretch>
        </p:blipFill>
        <p:spPr>
          <a:xfrm>
            <a:off x="4916244" y="1241025"/>
            <a:ext cx="1481150" cy="16192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Upcycling ideas</a:t>
            </a:r>
            <a:endParaRPr>
              <a:solidFill>
                <a:schemeClr val="accent3"/>
              </a:solidFill>
            </a:endParaRPr>
          </a:p>
        </p:txBody>
      </p:sp>
      <p:sp>
        <p:nvSpPr>
          <p:cNvPr id="132" name="Google Shape;132;p19"/>
          <p:cNvSpPr txBox="1">
            <a:spLocks noGrp="1"/>
          </p:cNvSpPr>
          <p:nvPr>
            <p:ph type="body" idx="1"/>
          </p:nvPr>
        </p:nvSpPr>
        <p:spPr>
          <a:xfrm>
            <a:off x="729450" y="2042400"/>
            <a:ext cx="37869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2"/>
                </a:solidFill>
              </a:rPr>
              <a:t>Check out these links for more ideas</a:t>
            </a:r>
            <a:endParaRPr sz="1500" b="1">
              <a:solidFill>
                <a:schemeClr val="accent2"/>
              </a:solidFill>
            </a:endParaRPr>
          </a:p>
          <a:p>
            <a:pPr marL="0" lvl="0" indent="0" algn="l" rtl="0">
              <a:spcBef>
                <a:spcPts val="1600"/>
              </a:spcBef>
              <a:spcAft>
                <a:spcPts val="0"/>
              </a:spcAft>
              <a:buNone/>
            </a:pPr>
            <a:r>
              <a:rPr lang="en" sz="1400" b="1" u="sng">
                <a:solidFill>
                  <a:srgbClr val="FFFFFF"/>
                </a:solidFill>
                <a:hlinkClick r:id="rId3"/>
              </a:rPr>
              <a:t>Youtube</a:t>
            </a:r>
            <a:endParaRPr sz="1400" b="1">
              <a:solidFill>
                <a:srgbClr val="FFFFFF"/>
              </a:solidFill>
            </a:endParaRPr>
          </a:p>
          <a:p>
            <a:pPr marL="0" lvl="0" indent="0" algn="l" rtl="0">
              <a:spcBef>
                <a:spcPts val="1600"/>
              </a:spcBef>
              <a:spcAft>
                <a:spcPts val="0"/>
              </a:spcAft>
              <a:buNone/>
            </a:pPr>
            <a:r>
              <a:rPr lang="en" sz="1400" b="1" u="sng">
                <a:solidFill>
                  <a:srgbClr val="FFFFFF"/>
                </a:solidFill>
              </a:rPr>
              <a:t>R</a:t>
            </a:r>
            <a:r>
              <a:rPr lang="en" sz="1400" b="1" u="sng">
                <a:solidFill>
                  <a:srgbClr val="FFFFFF"/>
                </a:solidFill>
                <a:hlinkClick r:id="rId4"/>
              </a:rPr>
              <a:t>ecycle Nation</a:t>
            </a:r>
            <a:endParaRPr sz="1400" b="1">
              <a:solidFill>
                <a:srgbClr val="FFFFFF"/>
              </a:solidFill>
            </a:endParaRPr>
          </a:p>
          <a:p>
            <a:pPr marL="0" lvl="0" indent="0" algn="l" rtl="0">
              <a:spcBef>
                <a:spcPts val="1600"/>
              </a:spcBef>
              <a:spcAft>
                <a:spcPts val="0"/>
              </a:spcAft>
              <a:buNone/>
            </a:pPr>
            <a:r>
              <a:rPr lang="en" sz="1400" b="1" u="sng">
                <a:solidFill>
                  <a:srgbClr val="FFFFFF"/>
                </a:solidFill>
                <a:hlinkClick r:id="rId5"/>
              </a:rPr>
              <a:t>Balcony Garden Web</a:t>
            </a:r>
            <a:endParaRPr sz="1400" b="1">
              <a:solidFill>
                <a:srgbClr val="FFFFFF"/>
              </a:solidFill>
            </a:endParaRPr>
          </a:p>
          <a:p>
            <a:pPr marL="0" lvl="0" indent="0" algn="l" rtl="0">
              <a:spcBef>
                <a:spcPts val="1600"/>
              </a:spcBef>
              <a:spcAft>
                <a:spcPts val="1600"/>
              </a:spcAft>
              <a:buNone/>
            </a:pPr>
            <a:r>
              <a:rPr lang="en" sz="1400" b="1" u="sng">
                <a:solidFill>
                  <a:srgbClr val="FFFFFF"/>
                </a:solidFill>
                <a:hlinkClick r:id="rId6"/>
              </a:rPr>
              <a:t>Gardening Know How</a:t>
            </a:r>
            <a:endParaRPr sz="1400" b="1">
              <a:solidFill>
                <a:srgbClr val="FFFFFF"/>
              </a:solidFill>
            </a:endParaRPr>
          </a:p>
        </p:txBody>
      </p:sp>
      <p:pic>
        <p:nvPicPr>
          <p:cNvPr id="133" name="Google Shape;133;p19"/>
          <p:cNvPicPr preferRelativeResize="0"/>
          <p:nvPr/>
        </p:nvPicPr>
        <p:blipFill>
          <a:blip r:embed="rId7">
            <a:alphaModFix/>
          </a:blip>
          <a:stretch>
            <a:fillRect/>
          </a:stretch>
        </p:blipFill>
        <p:spPr>
          <a:xfrm>
            <a:off x="5699500" y="1318650"/>
            <a:ext cx="2527711" cy="298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727650" y="1290350"/>
            <a:ext cx="3048300" cy="7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1155CC"/>
                </a:solidFill>
              </a:rPr>
              <a:t>G</a:t>
            </a:r>
            <a:r>
              <a:rPr lang="en" sz="3600">
                <a:solidFill>
                  <a:srgbClr val="FF0000"/>
                </a:solidFill>
              </a:rPr>
              <a:t>o</a:t>
            </a:r>
            <a:r>
              <a:rPr lang="en" sz="3600">
                <a:solidFill>
                  <a:srgbClr val="FF9900"/>
                </a:solidFill>
              </a:rPr>
              <a:t>o</a:t>
            </a:r>
            <a:r>
              <a:rPr lang="en" sz="3600">
                <a:solidFill>
                  <a:srgbClr val="0000FF"/>
                </a:solidFill>
              </a:rPr>
              <a:t>g</a:t>
            </a:r>
            <a:r>
              <a:rPr lang="en" sz="3600">
                <a:solidFill>
                  <a:srgbClr val="38761D"/>
                </a:solidFill>
              </a:rPr>
              <a:t>l</a:t>
            </a:r>
            <a:r>
              <a:rPr lang="en" sz="3600">
                <a:solidFill>
                  <a:srgbClr val="CC0000"/>
                </a:solidFill>
              </a:rPr>
              <a:t>e</a:t>
            </a:r>
            <a:r>
              <a:rPr lang="en" sz="3600"/>
              <a:t> </a:t>
            </a:r>
            <a:r>
              <a:rPr lang="en" sz="3600">
                <a:solidFill>
                  <a:srgbClr val="FFFFFF"/>
                </a:solidFill>
              </a:rPr>
              <a:t>Sites</a:t>
            </a:r>
            <a:endParaRPr sz="3600">
              <a:solidFill>
                <a:srgbClr val="FFFFFF"/>
              </a:solidFill>
            </a:endParaRPr>
          </a:p>
        </p:txBody>
      </p:sp>
      <p:sp>
        <p:nvSpPr>
          <p:cNvPr id="139" name="Google Shape;139;p20"/>
          <p:cNvSpPr txBox="1">
            <a:spLocks noGrp="1"/>
          </p:cNvSpPr>
          <p:nvPr>
            <p:ph type="body" idx="1"/>
          </p:nvPr>
        </p:nvSpPr>
        <p:spPr>
          <a:xfrm>
            <a:off x="654175" y="2343975"/>
            <a:ext cx="3316200" cy="2322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FFFFFF"/>
              </a:buClr>
              <a:buSzPts val="1500"/>
              <a:buChar char="●"/>
            </a:pPr>
            <a:r>
              <a:rPr lang="en" sz="1500" b="1">
                <a:solidFill>
                  <a:srgbClr val="FFFFFF"/>
                </a:solidFill>
              </a:rPr>
              <a:t>Create a google site webpage</a:t>
            </a:r>
            <a:endParaRPr sz="1500" b="1">
              <a:solidFill>
                <a:srgbClr val="FFFFFF"/>
              </a:solidFill>
            </a:endParaRPr>
          </a:p>
          <a:p>
            <a:pPr marL="457200" lvl="0" indent="-323850" algn="l" rtl="0">
              <a:spcBef>
                <a:spcPts val="0"/>
              </a:spcBef>
              <a:spcAft>
                <a:spcPts val="0"/>
              </a:spcAft>
              <a:buClr>
                <a:srgbClr val="FFFFFF"/>
              </a:buClr>
              <a:buSzPts val="1500"/>
              <a:buChar char="●"/>
            </a:pPr>
            <a:r>
              <a:rPr lang="en" sz="1500" b="1" u="sng">
                <a:solidFill>
                  <a:srgbClr val="FFFFFF"/>
                </a:solidFill>
                <a:hlinkClick r:id="rId3"/>
              </a:rPr>
              <a:t>Google Sites Tutorial</a:t>
            </a:r>
            <a:endParaRPr sz="1500" b="1">
              <a:solidFill>
                <a:srgbClr val="FFFFFF"/>
              </a:solidFill>
            </a:endParaRPr>
          </a:p>
          <a:p>
            <a:pPr marL="457200" lvl="0" indent="-323850" algn="l" rtl="0">
              <a:spcBef>
                <a:spcPts val="0"/>
              </a:spcBef>
              <a:spcAft>
                <a:spcPts val="0"/>
              </a:spcAft>
              <a:buClr>
                <a:srgbClr val="FFFFFF"/>
              </a:buClr>
              <a:buSzPts val="1500"/>
              <a:buChar char="●"/>
            </a:pPr>
            <a:r>
              <a:rPr lang="en" sz="1500" b="1">
                <a:solidFill>
                  <a:srgbClr val="FFFFFF"/>
                </a:solidFill>
              </a:rPr>
              <a:t>Use your name, class code and teachers name</a:t>
            </a:r>
            <a:endParaRPr sz="1500" b="1">
              <a:solidFill>
                <a:srgbClr val="FFFFFF"/>
              </a:solidFill>
            </a:endParaRPr>
          </a:p>
          <a:p>
            <a:pPr marL="457200" lvl="0" indent="-323850" algn="l" rtl="0">
              <a:spcBef>
                <a:spcPts val="0"/>
              </a:spcBef>
              <a:spcAft>
                <a:spcPts val="0"/>
              </a:spcAft>
              <a:buClr>
                <a:srgbClr val="FFFFFF"/>
              </a:buClr>
              <a:buSzPts val="1500"/>
              <a:buChar char="●"/>
            </a:pPr>
            <a:r>
              <a:rPr lang="en" sz="1500" b="1">
                <a:solidFill>
                  <a:srgbClr val="FFFFFF"/>
                </a:solidFill>
              </a:rPr>
              <a:t>Google sites is how you will present and share your project with your teacher</a:t>
            </a:r>
            <a:endParaRPr sz="1500" b="1">
              <a:solidFill>
                <a:srgbClr val="FFFFFF"/>
              </a:solidFill>
            </a:endParaRPr>
          </a:p>
        </p:txBody>
      </p:sp>
      <p:pic>
        <p:nvPicPr>
          <p:cNvPr id="140" name="Google Shape;140;p20"/>
          <p:cNvPicPr preferRelativeResize="0"/>
          <p:nvPr/>
        </p:nvPicPr>
        <p:blipFill>
          <a:blip r:embed="rId4">
            <a:alphaModFix/>
          </a:blip>
          <a:stretch>
            <a:fillRect/>
          </a:stretch>
        </p:blipFill>
        <p:spPr>
          <a:xfrm>
            <a:off x="4560918" y="2584125"/>
            <a:ext cx="4171983" cy="2322900"/>
          </a:xfrm>
          <a:prstGeom prst="rect">
            <a:avLst/>
          </a:prstGeom>
          <a:noFill/>
          <a:ln>
            <a:noFill/>
          </a:ln>
        </p:spPr>
      </p:pic>
      <p:pic>
        <p:nvPicPr>
          <p:cNvPr id="141" name="Google Shape;141;p20"/>
          <p:cNvPicPr preferRelativeResize="0"/>
          <p:nvPr/>
        </p:nvPicPr>
        <p:blipFill>
          <a:blip r:embed="rId5">
            <a:alphaModFix/>
          </a:blip>
          <a:stretch>
            <a:fillRect/>
          </a:stretch>
        </p:blipFill>
        <p:spPr>
          <a:xfrm>
            <a:off x="3970400" y="771906"/>
            <a:ext cx="4762500" cy="1572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526900" y="1218300"/>
            <a:ext cx="7889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Questions</a:t>
            </a:r>
            <a:endParaRPr>
              <a:solidFill>
                <a:schemeClr val="accent3"/>
              </a:solidFill>
            </a:endParaRPr>
          </a:p>
        </p:txBody>
      </p:sp>
      <p:sp>
        <p:nvSpPr>
          <p:cNvPr id="147" name="Google Shape;147;p21"/>
          <p:cNvSpPr txBox="1">
            <a:spLocks noGrp="1"/>
          </p:cNvSpPr>
          <p:nvPr>
            <p:ph type="body" idx="1"/>
          </p:nvPr>
        </p:nvSpPr>
        <p:spPr>
          <a:xfrm>
            <a:off x="526900" y="1753500"/>
            <a:ext cx="5733000" cy="314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chemeClr val="accent2"/>
                </a:solidFill>
              </a:rPr>
              <a:t>Answer these questions in your webpage. Each question should have its own page or two with headings/titles.</a:t>
            </a:r>
            <a:endParaRPr sz="1600" b="1" i="1">
              <a:solidFill>
                <a:schemeClr val="accent2"/>
              </a:solidFill>
            </a:endParaRPr>
          </a:p>
          <a:p>
            <a:pPr marL="457200" marR="762000" lvl="0" indent="-317500" algn="l" rtl="0">
              <a:spcBef>
                <a:spcPts val="1600"/>
              </a:spcBef>
              <a:spcAft>
                <a:spcPts val="0"/>
              </a:spcAft>
              <a:buClr>
                <a:srgbClr val="FFFFFF"/>
              </a:buClr>
              <a:buSzPts val="1400"/>
              <a:buAutoNum type="arabicPeriod"/>
            </a:pPr>
            <a:r>
              <a:rPr lang="en" sz="1400" b="1">
                <a:solidFill>
                  <a:srgbClr val="FFFFFF"/>
                </a:solidFill>
              </a:rPr>
              <a:t>What are some of the challenges we face while gardening during a pandemic? What lessons could we learn?</a:t>
            </a:r>
            <a:endParaRPr sz="1400" b="1">
              <a:solidFill>
                <a:srgbClr val="FFFFFF"/>
              </a:solidFill>
            </a:endParaRPr>
          </a:p>
          <a:p>
            <a:pPr marL="457200" marR="762000" lvl="0" indent="-317500" algn="l" rtl="0">
              <a:spcBef>
                <a:spcPts val="0"/>
              </a:spcBef>
              <a:spcAft>
                <a:spcPts val="0"/>
              </a:spcAft>
              <a:buClr>
                <a:srgbClr val="FFFFFF"/>
              </a:buClr>
              <a:buSzPts val="1400"/>
              <a:buAutoNum type="arabicPeriod"/>
            </a:pPr>
            <a:r>
              <a:rPr lang="en" sz="1400" b="1">
                <a:solidFill>
                  <a:srgbClr val="FFFFFF"/>
                </a:solidFill>
              </a:rPr>
              <a:t>What is sustainable gardening?</a:t>
            </a:r>
            <a:endParaRPr sz="1400" b="1">
              <a:solidFill>
                <a:srgbClr val="FFFFFF"/>
              </a:solidFill>
            </a:endParaRPr>
          </a:p>
          <a:p>
            <a:pPr marL="457200" marR="762000" lvl="0" indent="-317500" algn="l" rtl="0">
              <a:spcBef>
                <a:spcPts val="0"/>
              </a:spcBef>
              <a:spcAft>
                <a:spcPts val="0"/>
              </a:spcAft>
              <a:buClr>
                <a:srgbClr val="FFFFFF"/>
              </a:buClr>
              <a:buSzPts val="1400"/>
              <a:buAutoNum type="arabicPeriod"/>
            </a:pPr>
            <a:r>
              <a:rPr lang="en" sz="1400" b="1">
                <a:solidFill>
                  <a:srgbClr val="FFFFFF"/>
                </a:solidFill>
              </a:rPr>
              <a:t>Re-thinking gardening at home, where does most of our food come from and why is this a concern?</a:t>
            </a:r>
            <a:endParaRPr sz="1400" b="1">
              <a:solidFill>
                <a:srgbClr val="FFFFFF"/>
              </a:solidFill>
            </a:endParaRPr>
          </a:p>
          <a:p>
            <a:pPr marL="457200" marR="762000" lvl="0" indent="-317500" algn="l" rtl="0">
              <a:spcBef>
                <a:spcPts val="0"/>
              </a:spcBef>
              <a:spcAft>
                <a:spcPts val="0"/>
              </a:spcAft>
              <a:buClr>
                <a:srgbClr val="FFFFFF"/>
              </a:buClr>
              <a:buSzPts val="1400"/>
              <a:buAutoNum type="arabicPeriod"/>
            </a:pPr>
            <a:r>
              <a:rPr lang="en" sz="1400" b="1">
                <a:solidFill>
                  <a:srgbClr val="FFFFFF"/>
                </a:solidFill>
              </a:rPr>
              <a:t>What is Upcycle gardening?</a:t>
            </a:r>
            <a:endParaRPr sz="1400" b="1">
              <a:solidFill>
                <a:srgbClr val="FFFFFF"/>
              </a:solidFill>
            </a:endParaRPr>
          </a:p>
          <a:p>
            <a:pPr marL="457200" marR="762000" lvl="0" indent="-317500" algn="l" rtl="0">
              <a:spcBef>
                <a:spcPts val="0"/>
              </a:spcBef>
              <a:spcAft>
                <a:spcPts val="0"/>
              </a:spcAft>
              <a:buClr>
                <a:srgbClr val="FFFFFF"/>
              </a:buClr>
              <a:buSzPts val="1400"/>
              <a:buAutoNum type="arabicPeriod"/>
            </a:pPr>
            <a:r>
              <a:rPr lang="en" sz="1400" b="1">
                <a:solidFill>
                  <a:srgbClr val="FFFFFF"/>
                </a:solidFill>
              </a:rPr>
              <a:t>How does growing plants and gardening help our mental health?</a:t>
            </a:r>
            <a:endParaRPr sz="1400" b="1">
              <a:solidFill>
                <a:srgbClr val="FFFFFF"/>
              </a:solidFill>
            </a:endParaRPr>
          </a:p>
          <a:p>
            <a:pPr marL="457200" lvl="0" indent="0" algn="l" rtl="0">
              <a:spcBef>
                <a:spcPts val="1000"/>
              </a:spcBef>
              <a:spcAft>
                <a:spcPts val="1600"/>
              </a:spcAft>
              <a:buNone/>
            </a:pPr>
            <a:endParaRPr sz="1400"/>
          </a:p>
        </p:txBody>
      </p:sp>
      <p:pic>
        <p:nvPicPr>
          <p:cNvPr id="148" name="Google Shape;148;p21"/>
          <p:cNvPicPr preferRelativeResize="0"/>
          <p:nvPr/>
        </p:nvPicPr>
        <p:blipFill>
          <a:blip r:embed="rId3">
            <a:alphaModFix/>
          </a:blip>
          <a:stretch>
            <a:fillRect/>
          </a:stretch>
        </p:blipFill>
        <p:spPr>
          <a:xfrm>
            <a:off x="5896225" y="977700"/>
            <a:ext cx="2759925" cy="367620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On-screen Show (16:9)</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Raleway</vt:lpstr>
      <vt:lpstr>Arial</vt:lpstr>
      <vt:lpstr>Lato</vt:lpstr>
      <vt:lpstr>Streamline</vt:lpstr>
      <vt:lpstr>Growing Plants During a Pandemic</vt:lpstr>
      <vt:lpstr>Covid 19</vt:lpstr>
      <vt:lpstr>PowerPoint Presentation</vt:lpstr>
      <vt:lpstr>PowerPoint Presentation</vt:lpstr>
      <vt:lpstr>Upcycle Gardening</vt:lpstr>
      <vt:lpstr>Upcycle Gardening</vt:lpstr>
      <vt:lpstr>Upcycling ideas</vt:lpstr>
      <vt:lpstr>Google Sites</vt:lpstr>
      <vt:lpstr>Questions</vt:lpstr>
      <vt:lpstr>Additional Resources</vt:lpstr>
      <vt:lpstr>The Design Process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Plants During a Pandemic</dc:title>
  <dc:creator>Paul Fraser</dc:creator>
  <cp:lastModifiedBy>Paul Fraser</cp:lastModifiedBy>
  <cp:revision>1</cp:revision>
  <dcterms:modified xsi:type="dcterms:W3CDTF">2020-06-19T12:18:24Z</dcterms:modified>
</cp:coreProperties>
</file>