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5143500" type="screen16x9"/>
  <p:notesSz cx="6858000" cy="9144000"/>
  <p:embeddedFontLst>
    <p:embeddedFont>
      <p:font typeface="Montserrat" panose="020B0604020202020204" charset="0"/>
      <p:regular r:id="rId33"/>
      <p:bold r:id="rId34"/>
      <p:italic r:id="rId35"/>
      <p:boldItalic r:id="rId36"/>
    </p:embeddedFont>
    <p:embeddedFont>
      <p:font typeface="Oswald" panose="020B0604020202020204" charset="0"/>
      <p:regular r:id="rId37"/>
      <p:bold r:id="rId38"/>
    </p:embeddedFont>
    <p:embeddedFont>
      <p:font typeface="Playfair Display"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9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8279c314f7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8279c314f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8279c314f7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8279c314f7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8279c314f7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8279c314f7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8279c314f7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8279c314f7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8279c314f7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8279c314f7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8279c314f7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8279c314f7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8279c314f7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8279c314f7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8279c314f7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8279c314f7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8279c314f7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8279c314f7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8279c314f7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8279c314f7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82644233b2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82644233b2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8279c314f7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8279c314f7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279c314f7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279c314f7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8279c314f7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8279c314f7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8279c314f7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8279c314f7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8279c314f7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8279c314f7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8279c314f7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8279c314f7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279c314f7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279c314f7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8279c314f7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8279c314f7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8279c314f7_0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8279c314f7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8279c314f7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8279c314f7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82644233b2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82644233b2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8279c314f7_0_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8279c314f7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82644233b2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82644233b2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82644233b2_0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82644233b2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82644233b2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82644233b2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82644233b2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82644233b2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8279c314f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8279c314f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8279c314f7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8279c314f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358475" y="0"/>
            <a:ext cx="385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44250" y="1403850"/>
            <a:ext cx="8455500" cy="21468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6800"/>
              <a:buFont typeface="Playfair Display"/>
              <a:buNone/>
              <a:defRPr sz="6800" b="1">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sz="6800" b="1">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sz="6800" b="1">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sz="6800" b="1">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sz="6800" b="1">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sz="6800" b="1">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sz="6800" b="1">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sz="6800" b="1">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sz="6800" b="1">
                <a:latin typeface="Playfair Display"/>
                <a:ea typeface="Playfair Display"/>
                <a:cs typeface="Playfair Display"/>
                <a:sym typeface="Playfair Display"/>
              </a:defRPr>
            </a:lvl9pPr>
          </a:lstStyle>
          <a:p>
            <a:endParaRPr/>
          </a:p>
        </p:txBody>
      </p:sp>
      <p:sp>
        <p:nvSpPr>
          <p:cNvPr id="13" name="Google Shape;13;p2"/>
          <p:cNvSpPr txBox="1">
            <a:spLocks noGrp="1"/>
          </p:cNvSpPr>
          <p:nvPr>
            <p:ph type="subTitle" idx="1"/>
          </p:nvPr>
        </p:nvSpPr>
        <p:spPr>
          <a:xfrm>
            <a:off x="344250" y="3550650"/>
            <a:ext cx="4910100" cy="577800"/>
          </a:xfrm>
          <a:prstGeom prst="rect">
            <a:avLst/>
          </a:prstGeom>
          <a:solidFill>
            <a:schemeClr val="dk2"/>
          </a:solidFill>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9pPr>
          </a:lstStyle>
          <a:p>
            <a:endParaRPr/>
          </a:p>
        </p:txBody>
      </p:sp>
      <p:sp>
        <p:nvSpPr>
          <p:cNvPr id="14" name="Google Shape;14;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999925"/>
            <a:ext cx="8520600" cy="2146200"/>
          </a:xfrm>
          <a:prstGeom prst="rect">
            <a:avLst/>
          </a:prstGeom>
        </p:spPr>
        <p:txBody>
          <a:bodyPr spcFirstLastPara="1" wrap="square" lIns="91425" tIns="91425" rIns="91425" bIns="91425" anchor="b" anchorCtr="0">
            <a:no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highlight>
                  <a:schemeClr val="dk1"/>
                </a:highlight>
              </a:defRPr>
            </a:lvl1pPr>
            <a:lvl2pPr marL="914400" lvl="1" indent="-317500" algn="ctr">
              <a:spcBef>
                <a:spcPts val="1600"/>
              </a:spcBef>
              <a:spcAft>
                <a:spcPts val="0"/>
              </a:spcAft>
              <a:buSzPts val="1400"/>
              <a:buChar char="○"/>
              <a:defRPr>
                <a:highlight>
                  <a:schemeClr val="dk1"/>
                </a:highlight>
              </a:defRPr>
            </a:lvl2pPr>
            <a:lvl3pPr marL="1371600" lvl="2" indent="-317500" algn="ctr">
              <a:spcBef>
                <a:spcPts val="1600"/>
              </a:spcBef>
              <a:spcAft>
                <a:spcPts val="0"/>
              </a:spcAft>
              <a:buSzPts val="1400"/>
              <a:buChar char="■"/>
              <a:defRPr>
                <a:highlight>
                  <a:schemeClr val="dk1"/>
                </a:highlight>
              </a:defRPr>
            </a:lvl3pPr>
            <a:lvl4pPr marL="1828800" lvl="3" indent="-317500" algn="ctr">
              <a:spcBef>
                <a:spcPts val="1600"/>
              </a:spcBef>
              <a:spcAft>
                <a:spcPts val="0"/>
              </a:spcAft>
              <a:buSzPts val="1400"/>
              <a:buChar char="●"/>
              <a:defRPr>
                <a:highlight>
                  <a:schemeClr val="dk1"/>
                </a:highlight>
              </a:defRPr>
            </a:lvl4pPr>
            <a:lvl5pPr marL="2286000" lvl="4" indent="-317500" algn="ctr">
              <a:spcBef>
                <a:spcPts val="1600"/>
              </a:spcBef>
              <a:spcAft>
                <a:spcPts val="0"/>
              </a:spcAft>
              <a:buSzPts val="1400"/>
              <a:buChar char="○"/>
              <a:defRPr>
                <a:highlight>
                  <a:schemeClr val="dk1"/>
                </a:highlight>
              </a:defRPr>
            </a:lvl5pPr>
            <a:lvl6pPr marL="2743200" lvl="5" indent="-317500" algn="ctr">
              <a:spcBef>
                <a:spcPts val="1600"/>
              </a:spcBef>
              <a:spcAft>
                <a:spcPts val="0"/>
              </a:spcAft>
              <a:buSzPts val="1400"/>
              <a:buChar char="■"/>
              <a:defRPr>
                <a:highlight>
                  <a:schemeClr val="dk1"/>
                </a:highlight>
              </a:defRPr>
            </a:lvl6pPr>
            <a:lvl7pPr marL="3200400" lvl="6" indent="-317500" algn="ctr">
              <a:spcBef>
                <a:spcPts val="1600"/>
              </a:spcBef>
              <a:spcAft>
                <a:spcPts val="0"/>
              </a:spcAft>
              <a:buSzPts val="1400"/>
              <a:buChar char="●"/>
              <a:defRPr>
                <a:highlight>
                  <a:schemeClr val="dk1"/>
                </a:highlight>
              </a:defRPr>
            </a:lvl7pPr>
            <a:lvl8pPr marL="3657600" lvl="7" indent="-317500" algn="ctr">
              <a:spcBef>
                <a:spcPts val="1600"/>
              </a:spcBef>
              <a:spcAft>
                <a:spcPts val="0"/>
              </a:spcAft>
              <a:buSzPts val="1400"/>
              <a:buChar char="○"/>
              <a:defRPr>
                <a:highlight>
                  <a:schemeClr val="dk1"/>
                </a:highlight>
              </a:defRPr>
            </a:lvl8pPr>
            <a:lvl9pPr marL="4114800" lvl="8" indent="-317500" algn="ctr">
              <a:spcBef>
                <a:spcPts val="1600"/>
              </a:spcBef>
              <a:spcAft>
                <a:spcPts val="1600"/>
              </a:spcAft>
              <a:buSzPts val="1400"/>
              <a:buChar char="■"/>
              <a:defRPr>
                <a:highlight>
                  <a:schemeClr val="dk1"/>
                </a:highlight>
              </a:defRPr>
            </a:lvl9pPr>
          </a:lstStyle>
          <a:p>
            <a:endParaRPr/>
          </a:p>
        </p:txBody>
      </p:sp>
      <p:sp>
        <p:nvSpPr>
          <p:cNvPr id="51" name="Google Shape;51;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5"/>
        </a:solidFill>
        <a:effectLst/>
      </p:bgPr>
    </p:bg>
    <p:spTree>
      <p:nvGrpSpPr>
        <p:cNvPr id="1"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344250" y="1403850"/>
            <a:ext cx="8455500" cy="21468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4800"/>
              <a:buFont typeface="Playfair Display"/>
              <a:buNone/>
              <a:defRPr sz="4800" b="1">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sz="4800" b="1">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sz="4800" b="1">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sz="4800" b="1">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sz="4800" b="1">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sz="4800" b="1">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sz="4800" b="1">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sz="4800" b="1">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sz="4800" b="1">
                <a:latin typeface="Playfair Display"/>
                <a:ea typeface="Playfair Display"/>
                <a:cs typeface="Playfair Display"/>
                <a:sym typeface="Playfair Display"/>
              </a:defRPr>
            </a:lvl9pPr>
          </a:lstStyle>
          <a:p>
            <a:endParaRPr/>
          </a:p>
        </p:txBody>
      </p:sp>
      <p:sp>
        <p:nvSpPr>
          <p:cNvPr id="18" name="Google Shape;18;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1" name="Google Shape;21;p4"/>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5"/>
          <p:cNvSpPr txBox="1">
            <a:spLocks noGrp="1"/>
          </p:cNvSpPr>
          <p:nvPr>
            <p:ph type="body" idx="1"/>
          </p:nvPr>
        </p:nvSpPr>
        <p:spPr>
          <a:xfrm>
            <a:off x="311700" y="1234050"/>
            <a:ext cx="3999900" cy="3334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4832400" y="1234050"/>
            <a:ext cx="3999900" cy="3334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0" name="Google Shape;30;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a:endParaRPr/>
          </a:p>
        </p:txBody>
      </p:sp>
      <p:sp>
        <p:nvSpPr>
          <p:cNvPr id="37" name="Google Shape;3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9"/>
          <p:cNvSpPr txBox="1">
            <a:spLocks noGrp="1"/>
          </p:cNvSpPr>
          <p:nvPr>
            <p:ph type="title"/>
          </p:nvPr>
        </p:nvSpPr>
        <p:spPr>
          <a:xfrm>
            <a:off x="265500" y="1081675"/>
            <a:ext cx="4045200" cy="1786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highlight>
                  <a:schemeClr val="lt1"/>
                </a:highlight>
              </a:defRPr>
            </a:lvl1pPr>
            <a:lvl2pPr marL="914400" lvl="1" indent="-317500">
              <a:spcBef>
                <a:spcPts val="1600"/>
              </a:spcBef>
              <a:spcAft>
                <a:spcPts val="0"/>
              </a:spcAft>
              <a:buSzPts val="1400"/>
              <a:buChar char="○"/>
              <a:defRPr>
                <a:highlight>
                  <a:schemeClr val="lt1"/>
                </a:highlight>
              </a:defRPr>
            </a:lvl2pPr>
            <a:lvl3pPr marL="1371600" lvl="2" indent="-317500">
              <a:spcBef>
                <a:spcPts val="1600"/>
              </a:spcBef>
              <a:spcAft>
                <a:spcPts val="0"/>
              </a:spcAft>
              <a:buSzPts val="1400"/>
              <a:buChar char="■"/>
              <a:defRPr>
                <a:highlight>
                  <a:schemeClr val="lt1"/>
                </a:highlight>
              </a:defRPr>
            </a:lvl3pPr>
            <a:lvl4pPr marL="1828800" lvl="3" indent="-317500">
              <a:spcBef>
                <a:spcPts val="1600"/>
              </a:spcBef>
              <a:spcAft>
                <a:spcPts val="0"/>
              </a:spcAft>
              <a:buSzPts val="1400"/>
              <a:buChar char="●"/>
              <a:defRPr>
                <a:highlight>
                  <a:schemeClr val="lt1"/>
                </a:highlight>
              </a:defRPr>
            </a:lvl4pPr>
            <a:lvl5pPr marL="2286000" lvl="4" indent="-317500">
              <a:spcBef>
                <a:spcPts val="1600"/>
              </a:spcBef>
              <a:spcAft>
                <a:spcPts val="0"/>
              </a:spcAft>
              <a:buSzPts val="1400"/>
              <a:buChar char="○"/>
              <a:defRPr>
                <a:highlight>
                  <a:schemeClr val="lt1"/>
                </a:highlight>
              </a:defRPr>
            </a:lvl5pPr>
            <a:lvl6pPr marL="2743200" lvl="5" indent="-317500">
              <a:spcBef>
                <a:spcPts val="1600"/>
              </a:spcBef>
              <a:spcAft>
                <a:spcPts val="0"/>
              </a:spcAft>
              <a:buSzPts val="1400"/>
              <a:buChar char="■"/>
              <a:defRPr>
                <a:highlight>
                  <a:schemeClr val="lt1"/>
                </a:highlight>
              </a:defRPr>
            </a:lvl6pPr>
            <a:lvl7pPr marL="3200400" lvl="6" indent="-317500">
              <a:spcBef>
                <a:spcPts val="1600"/>
              </a:spcBef>
              <a:spcAft>
                <a:spcPts val="0"/>
              </a:spcAft>
              <a:buSzPts val="1400"/>
              <a:buChar char="●"/>
              <a:defRPr>
                <a:highlight>
                  <a:schemeClr val="lt1"/>
                </a:highlight>
              </a:defRPr>
            </a:lvl7pPr>
            <a:lvl8pPr marL="3657600" lvl="7" indent="-317500">
              <a:spcBef>
                <a:spcPts val="1600"/>
              </a:spcBef>
              <a:spcAft>
                <a:spcPts val="0"/>
              </a:spcAft>
              <a:buSzPts val="1400"/>
              <a:buChar char="○"/>
              <a:defRPr>
                <a:highlight>
                  <a:schemeClr val="lt1"/>
                </a:highlight>
              </a:defRPr>
            </a:lvl8pPr>
            <a:lvl9pPr marL="4114800" lvl="8" indent="-317500">
              <a:spcBef>
                <a:spcPts val="1600"/>
              </a:spcBef>
              <a:spcAft>
                <a:spcPts val="1600"/>
              </a:spcAft>
              <a:buSzPts val="1400"/>
              <a:buChar char="■"/>
              <a:defRPr>
                <a:highlight>
                  <a:schemeClr val="lt1"/>
                </a:highlight>
              </a:defRPr>
            </a:lvl9pPr>
          </a:lstStyle>
          <a:p>
            <a:endParaRPr/>
          </a:p>
        </p:txBody>
      </p:sp>
      <p:sp>
        <p:nvSpPr>
          <p:cNvPr id="44" name="Google Shape;4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highlight>
                  <a:schemeClr val="dk1"/>
                </a:highlight>
              </a:defRPr>
            </a:lvl1pPr>
          </a:lstStyle>
          <a:p>
            <a:endParaRPr/>
          </a:p>
        </p:txBody>
      </p:sp>
      <p:sp>
        <p:nvSpPr>
          <p:cNvPr id="47" name="Google Shape;47;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op">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marL="914400" lvl="1"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marL="1371600" lvl="2"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marL="1828800" lvl="3"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marL="2286000" lvl="4"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marL="2743200" lvl="5"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marL="3200400" lvl="6"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marL="3657600" lvl="7"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marL="4114800" lvl="8" indent="-317500">
              <a:lnSpc>
                <a:spcPct val="115000"/>
              </a:lnSpc>
              <a:spcBef>
                <a:spcPts val="1600"/>
              </a:spcBef>
              <a:spcAft>
                <a:spcPts val="160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_J5XUZ9tAg4"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3"/>
          <p:cNvSpPr txBox="1">
            <a:spLocks noGrp="1"/>
          </p:cNvSpPr>
          <p:nvPr>
            <p:ph type="ctr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Properties of the Hair and Scalp</a:t>
            </a:r>
            <a:endParaRPr/>
          </a:p>
        </p:txBody>
      </p:sp>
      <p:sp>
        <p:nvSpPr>
          <p:cNvPr id="59" name="Google Shape;59;p13"/>
          <p:cNvSpPr txBox="1">
            <a:spLocks noGrp="1"/>
          </p:cNvSpPr>
          <p:nvPr>
            <p:ph type="subTitle" idx="1"/>
          </p:nvPr>
        </p:nvSpPr>
        <p:spPr>
          <a:xfrm>
            <a:off x="344250" y="3550650"/>
            <a:ext cx="49101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Hair pigment</a:t>
            </a:r>
            <a:endParaRPr/>
          </a:p>
        </p:txBody>
      </p:sp>
      <p:sp>
        <p:nvSpPr>
          <p:cNvPr id="115" name="Google Shape;115;p22"/>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Melanin are tiny grains of pigment in the cortex to give hair it’s natural colour.</a:t>
            </a:r>
            <a:endParaRPr/>
          </a:p>
          <a:p>
            <a:pPr marL="0" lvl="0" indent="0" algn="l" rtl="0">
              <a:spcBef>
                <a:spcPts val="1600"/>
              </a:spcBef>
              <a:spcAft>
                <a:spcPts val="0"/>
              </a:spcAft>
              <a:buNone/>
            </a:pPr>
            <a:r>
              <a:rPr lang="en"/>
              <a:t>There are two types of melanin: </a:t>
            </a:r>
            <a:endParaRPr/>
          </a:p>
          <a:p>
            <a:pPr marL="0" lvl="0" indent="0" algn="l" rtl="0">
              <a:spcBef>
                <a:spcPts val="1600"/>
              </a:spcBef>
              <a:spcAft>
                <a:spcPts val="0"/>
              </a:spcAft>
              <a:buNone/>
            </a:pPr>
            <a:r>
              <a:rPr lang="en"/>
              <a:t>Eumelanin provides dark brown to black colour to hair</a:t>
            </a:r>
            <a:endParaRPr/>
          </a:p>
          <a:p>
            <a:pPr marL="0" lvl="0" indent="0" algn="l" rtl="0">
              <a:spcBef>
                <a:spcPts val="1600"/>
              </a:spcBef>
              <a:spcAft>
                <a:spcPts val="0"/>
              </a:spcAft>
              <a:buNone/>
            </a:pPr>
            <a:r>
              <a:rPr lang="en"/>
              <a:t>Pheomelanin which provides natural colour ranging from red, ginger, yellow to blonde tones</a:t>
            </a:r>
            <a:endParaRPr/>
          </a:p>
          <a:p>
            <a:pPr marL="0" lvl="0" indent="0" algn="l" rtl="0">
              <a:spcBef>
                <a:spcPts val="1600"/>
              </a:spcBef>
              <a:spcAft>
                <a:spcPts val="1600"/>
              </a:spcAft>
              <a:buNone/>
            </a:pPr>
            <a:r>
              <a:rPr lang="en"/>
              <a:t>All natural hair colours have both eumelanin and pheomelanin except for albinos.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Wave patterns</a:t>
            </a:r>
            <a:endParaRPr/>
          </a:p>
        </p:txBody>
      </p:sp>
      <p:sp>
        <p:nvSpPr>
          <p:cNvPr id="121" name="Google Shape;121;p23"/>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Wave patterns are result of genetics! </a:t>
            </a:r>
            <a:endParaRPr/>
          </a:p>
          <a:p>
            <a:pPr marL="0" lvl="0" indent="0" algn="l" rtl="0">
              <a:spcBef>
                <a:spcPts val="1600"/>
              </a:spcBef>
              <a:spcAft>
                <a:spcPts val="0"/>
              </a:spcAft>
              <a:buNone/>
            </a:pPr>
            <a:r>
              <a:rPr lang="en"/>
              <a:t>There are two theories: One that the cross section of the hair determines your curl pattern. It is true that cross sections of straight hair tend to be round and curly hair tends to be more oval but modern microscopes have shown that cross sections of hair can be almost any shape</a:t>
            </a:r>
            <a:endParaRPr/>
          </a:p>
          <a:p>
            <a:pPr marL="0" lvl="0" indent="0" algn="l" rtl="0">
              <a:spcBef>
                <a:spcPts val="1600"/>
              </a:spcBef>
              <a:spcAft>
                <a:spcPts val="1600"/>
              </a:spcAft>
              <a:buNone/>
            </a:pPr>
            <a:r>
              <a:rPr lang="en"/>
              <a:t>Another theory suggests one side grows faster than the other causing it to curl but this theory has yet to be proven.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Hair Growth</a:t>
            </a:r>
            <a:endParaRPr/>
          </a:p>
        </p:txBody>
      </p:sp>
      <p:sp>
        <p:nvSpPr>
          <p:cNvPr id="127" name="Google Shape;127;p24"/>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Vellus hair also known lanugo hair is short, fine, non pigmented and downy hair that appears on the body. Women have 55% more vellus hair than men and it helps to absorb perspiration</a:t>
            </a:r>
            <a:endParaRPr/>
          </a:p>
          <a:p>
            <a:pPr marL="0" lvl="0" indent="0" algn="l" rtl="0">
              <a:spcBef>
                <a:spcPts val="1600"/>
              </a:spcBef>
              <a:spcAft>
                <a:spcPts val="0"/>
              </a:spcAft>
              <a:buNone/>
            </a:pPr>
            <a:r>
              <a:rPr lang="en"/>
              <a:t>Terminal hair is long, coarse, pigmented hair found commonly on your head, arms, and legs. </a:t>
            </a:r>
            <a:endParaRPr/>
          </a:p>
          <a:p>
            <a:pPr marL="0" lvl="0" indent="0" algn="l" rtl="0">
              <a:spcBef>
                <a:spcPts val="1600"/>
              </a:spcBef>
              <a:spcAft>
                <a:spcPts val="1600"/>
              </a:spcAft>
              <a:buNone/>
            </a:pPr>
            <a:r>
              <a:rPr lang="en"/>
              <a:t>All hair follicles are capable of growing both vellus and terminal hair depending on hormones , genetics and age.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cuticle</a:t>
            </a:r>
            <a:endParaRPr/>
          </a:p>
        </p:txBody>
      </p:sp>
      <p:sp>
        <p:nvSpPr>
          <p:cNvPr id="133" name="Google Shape;133;p25"/>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cuticle is the outermost layer of the hair. It consists of a single overlapping layer of transparent scale like cells that look like shingles on a roof. </a:t>
            </a:r>
            <a:endParaRPr/>
          </a:p>
          <a:p>
            <a:pPr marL="0" lvl="0" indent="0" algn="l" rtl="0">
              <a:spcBef>
                <a:spcPts val="1600"/>
              </a:spcBef>
              <a:spcAft>
                <a:spcPts val="0"/>
              </a:spcAft>
              <a:buNone/>
            </a:pPr>
            <a:r>
              <a:rPr lang="en"/>
              <a:t>The cuticle protects your hair and can give it the appearance of shiny and smooth hair when closed as well as it can feel like silk.</a:t>
            </a:r>
            <a:endParaRPr/>
          </a:p>
          <a:p>
            <a:pPr marL="0" lvl="0" indent="0" algn="l" rtl="0">
              <a:spcBef>
                <a:spcPts val="1600"/>
              </a:spcBef>
              <a:spcAft>
                <a:spcPts val="1600"/>
              </a:spcAft>
              <a:buNone/>
            </a:pPr>
            <a:r>
              <a:rPr lang="en"/>
              <a:t>To make changes in the cortex to either perm or colour the hair a stylist must use an alkaline product to swell the cuticle and allow to expose the cortex</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cortex… The meat and potatoes of the hair</a:t>
            </a:r>
            <a:endParaRPr/>
          </a:p>
        </p:txBody>
      </p:sp>
      <p:sp>
        <p:nvSpPr>
          <p:cNvPr id="139" name="Google Shape;139;p26"/>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cortex layer of the hair makes up 90% of the weight of the hair. It houses all your polypeptide chains, bonds and melanin. This is where serious change happens in the hair.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medulla </a:t>
            </a:r>
            <a:endParaRPr/>
          </a:p>
        </p:txBody>
      </p:sp>
      <p:sp>
        <p:nvSpPr>
          <p:cNvPr id="145" name="Google Shape;145;p27"/>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bit of a mystery is the medulla…</a:t>
            </a:r>
            <a:endParaRPr/>
          </a:p>
          <a:p>
            <a:pPr marL="0" lvl="0" indent="0" algn="l" rtl="0">
              <a:spcBef>
                <a:spcPts val="1600"/>
              </a:spcBef>
              <a:spcAft>
                <a:spcPts val="0"/>
              </a:spcAft>
              <a:buNone/>
            </a:pPr>
            <a:r>
              <a:rPr lang="en"/>
              <a:t>There is no known function and it does not come into play for salon services but fun facts about the medulla are:</a:t>
            </a:r>
            <a:endParaRPr/>
          </a:p>
          <a:p>
            <a:pPr marL="0" lvl="0" indent="0" algn="l" rtl="0">
              <a:spcBef>
                <a:spcPts val="1600"/>
              </a:spcBef>
              <a:spcAft>
                <a:spcPts val="0"/>
              </a:spcAft>
              <a:buNone/>
            </a:pPr>
            <a:r>
              <a:rPr lang="en"/>
              <a:t>Blondes and people with fine hair commonly don’t have a medulla</a:t>
            </a:r>
            <a:endParaRPr/>
          </a:p>
          <a:p>
            <a:pPr marL="0" lvl="0" indent="0" algn="l" rtl="0">
              <a:spcBef>
                <a:spcPts val="1600"/>
              </a:spcBef>
              <a:spcAft>
                <a:spcPts val="0"/>
              </a:spcAft>
              <a:buNone/>
            </a:pPr>
            <a:r>
              <a:rPr lang="en"/>
              <a:t>Male beards have a medulla </a:t>
            </a:r>
            <a:endParaRPr/>
          </a:p>
          <a:p>
            <a:pPr marL="0" lvl="0" indent="0" algn="l" rtl="0">
              <a:spcBef>
                <a:spcPts val="1600"/>
              </a:spcBef>
              <a:spcAft>
                <a:spcPts val="1600"/>
              </a:spcAft>
              <a:buNone/>
            </a:pPr>
            <a:r>
              <a:rPr lang="en"/>
              <a:t>Animals have a medulla and its ratio is larger than found on human hair.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three phases of hair growth</a:t>
            </a:r>
            <a:endParaRPr/>
          </a:p>
        </p:txBody>
      </p:sp>
      <p:sp>
        <p:nvSpPr>
          <p:cNvPr id="151" name="Google Shape;151;p28"/>
          <p:cNvSpPr txBox="1">
            <a:spLocks noGrp="1"/>
          </p:cNvSpPr>
          <p:nvPr>
            <p:ph type="body" idx="1"/>
          </p:nvPr>
        </p:nvSpPr>
        <p:spPr>
          <a:xfrm>
            <a:off x="311700" y="1071150"/>
            <a:ext cx="8520600" cy="349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Anagen also known as the growth phase. Your hair is in this phase for 90% of its life. This phase can last up to 10 years but commonly lasts between three and five years. Hair grows 1.25 cms in one month. Do the math… How long could you hair be if it had a three year life span and how long would it be if you had a six year life span excluding the catagen or telogen phase? </a:t>
            </a:r>
            <a:endParaRPr/>
          </a:p>
          <a:p>
            <a:pPr marL="0" lvl="0" indent="0" algn="l" rtl="0">
              <a:spcBef>
                <a:spcPts val="1600"/>
              </a:spcBef>
              <a:spcAft>
                <a:spcPts val="0"/>
              </a:spcAft>
              <a:buNone/>
            </a:pPr>
            <a:r>
              <a:rPr lang="en"/>
              <a:t>Catagen is a brief stage also a transition phase, the follicle canal shrinks and detaches from the dermal papilla. This phase last one to two weeks</a:t>
            </a:r>
            <a:endParaRPr/>
          </a:p>
          <a:p>
            <a:pPr marL="0" lvl="0" indent="0" algn="l" rtl="0">
              <a:spcBef>
                <a:spcPts val="1600"/>
              </a:spcBef>
              <a:spcAft>
                <a:spcPts val="0"/>
              </a:spcAft>
              <a:buNone/>
            </a:pPr>
            <a:r>
              <a:rPr lang="en"/>
              <a:t>The telogen phase also known as the resting phase. It is the final stage. The last 3 to 6 months. As this phase ends the anagen begins again...</a:t>
            </a:r>
            <a:endParaRPr/>
          </a:p>
          <a:p>
            <a:pPr marL="0" lvl="0" indent="0" algn="l" rtl="0">
              <a:spcBef>
                <a:spcPts val="1600"/>
              </a:spcBef>
              <a:spcAft>
                <a:spcPts val="160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Other growth patterns</a:t>
            </a:r>
            <a:endParaRPr/>
          </a:p>
        </p:txBody>
      </p:sp>
      <p:sp>
        <p:nvSpPr>
          <p:cNvPr id="157" name="Google Shape;157;p29"/>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Cowlicks- Hair growing up away from the scalp</a:t>
            </a:r>
            <a:endParaRPr/>
          </a:p>
          <a:p>
            <a:pPr marL="0" lvl="0" indent="0" algn="l" rtl="0">
              <a:spcBef>
                <a:spcPts val="1600"/>
              </a:spcBef>
              <a:spcAft>
                <a:spcPts val="0"/>
              </a:spcAft>
              <a:buNone/>
            </a:pPr>
            <a:r>
              <a:rPr lang="en"/>
              <a:t>Stream- Hair growing down (this is the one you want) </a:t>
            </a:r>
            <a:endParaRPr/>
          </a:p>
          <a:p>
            <a:pPr marL="0" lvl="0" indent="0" algn="l" rtl="0">
              <a:spcBef>
                <a:spcPts val="1600"/>
              </a:spcBef>
              <a:spcAft>
                <a:spcPts val="0"/>
              </a:spcAft>
              <a:buNone/>
            </a:pPr>
            <a:r>
              <a:rPr lang="en"/>
              <a:t>Whorls- Hair growing in a circular direction</a:t>
            </a:r>
            <a:endParaRPr/>
          </a:p>
          <a:p>
            <a:pPr marL="0" lvl="0" indent="0" algn="l" rtl="0">
              <a:spcBef>
                <a:spcPts val="1600"/>
              </a:spcBef>
              <a:spcAft>
                <a:spcPts val="1600"/>
              </a:spcAft>
              <a:buNone/>
            </a:pPr>
            <a:r>
              <a:rPr lang="en"/>
              <a:t>What growth patterns do you have?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Abnormal hair loss- Alopecia </a:t>
            </a:r>
            <a:endParaRPr/>
          </a:p>
        </p:txBody>
      </p:sp>
      <p:sp>
        <p:nvSpPr>
          <p:cNvPr id="163" name="Google Shape;163;p30"/>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Androgenic alopecia- male pattern baldness. Terminal hair turns into vellus hair. This is a result of genetics, age and hormonal changes. This can happen to women as well.</a:t>
            </a:r>
            <a:endParaRPr/>
          </a:p>
          <a:p>
            <a:pPr marL="0" lvl="0" indent="0" algn="l" rtl="0">
              <a:spcBef>
                <a:spcPts val="1600"/>
              </a:spcBef>
              <a:spcAft>
                <a:spcPts val="0"/>
              </a:spcAft>
              <a:buNone/>
            </a:pPr>
            <a:r>
              <a:rPr lang="en"/>
              <a:t>Alopecia areata - Hair loss from an autoimmune disorder. White blood cells stop hair growth during the anagen phase. This can happen in small patches or all over your whole body. (Alopecia totalis)</a:t>
            </a:r>
            <a:endParaRPr/>
          </a:p>
          <a:p>
            <a:pPr marL="0" lvl="0" indent="0" algn="l" rtl="0">
              <a:spcBef>
                <a:spcPts val="1600"/>
              </a:spcBef>
              <a:spcAft>
                <a:spcPts val="1600"/>
              </a:spcAft>
              <a:buNone/>
            </a:pPr>
            <a:r>
              <a:rPr lang="en"/>
              <a:t>Postpartum alopecia is a temporary hair loss experience after having a baby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Treatment of alopecia</a:t>
            </a:r>
            <a:endParaRPr/>
          </a:p>
        </p:txBody>
      </p:sp>
      <p:sp>
        <p:nvSpPr>
          <p:cNvPr id="169" name="Google Shape;169;p31"/>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a good opportunity for you to research. Check your sources! </a:t>
            </a:r>
            <a:endParaRPr/>
          </a:p>
          <a:p>
            <a:pPr marL="0" lvl="0" indent="0" algn="l" rtl="0">
              <a:spcBef>
                <a:spcPts val="1600"/>
              </a:spcBef>
              <a:spcAft>
                <a:spcPts val="0"/>
              </a:spcAft>
              <a:buNone/>
            </a:pPr>
            <a:r>
              <a:rPr lang="en"/>
              <a:t>How do you treat each of the different types of alopecia? </a:t>
            </a:r>
            <a:endParaRPr/>
          </a:p>
          <a:p>
            <a:pPr marL="0" lvl="0" indent="0" algn="l" rtl="0">
              <a:spcBef>
                <a:spcPts val="1600"/>
              </a:spcBef>
              <a:spcAft>
                <a:spcPts val="0"/>
              </a:spcAft>
              <a:buNone/>
            </a:pPr>
            <a:r>
              <a:rPr lang="en"/>
              <a:t>*Androgenic</a:t>
            </a:r>
            <a:endParaRPr/>
          </a:p>
          <a:p>
            <a:pPr marL="0" lvl="0" indent="0" algn="l" rtl="0">
              <a:spcBef>
                <a:spcPts val="1600"/>
              </a:spcBef>
              <a:spcAft>
                <a:spcPts val="0"/>
              </a:spcAft>
              <a:buNone/>
            </a:pPr>
            <a:r>
              <a:rPr lang="en"/>
              <a:t>*Postpartum </a:t>
            </a:r>
            <a:endParaRPr/>
          </a:p>
          <a:p>
            <a:pPr marL="0" lvl="0" indent="0" algn="l" rtl="0">
              <a:spcBef>
                <a:spcPts val="1600"/>
              </a:spcBef>
              <a:spcAft>
                <a:spcPts val="1600"/>
              </a:spcAft>
              <a:buNone/>
            </a:pPr>
            <a:r>
              <a:rPr lang="en"/>
              <a:t>*Areata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structure of the hair...</a:t>
            </a:r>
            <a:endParaRPr/>
          </a:p>
        </p:txBody>
      </p:sp>
      <p:sp>
        <p:nvSpPr>
          <p:cNvPr id="65" name="Google Shape;65;p14"/>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Epidermis is the first layer of the skin</a:t>
            </a:r>
            <a:endParaRPr/>
          </a:p>
          <a:p>
            <a:pPr marL="0" lvl="0" indent="0" algn="l" rtl="0">
              <a:spcBef>
                <a:spcPts val="1600"/>
              </a:spcBef>
              <a:spcAft>
                <a:spcPts val="0"/>
              </a:spcAft>
              <a:buNone/>
            </a:pPr>
            <a:r>
              <a:rPr lang="en"/>
              <a:t>The hair follicle houses the hair</a:t>
            </a:r>
            <a:endParaRPr/>
          </a:p>
          <a:p>
            <a:pPr marL="0" lvl="0" indent="0" algn="l" rtl="0">
              <a:spcBef>
                <a:spcPts val="1600"/>
              </a:spcBef>
              <a:spcAft>
                <a:spcPts val="0"/>
              </a:spcAft>
              <a:buNone/>
            </a:pPr>
            <a:r>
              <a:rPr lang="en"/>
              <a:t>Sebaceous glands secrete sebum this keeps</a:t>
            </a:r>
            <a:endParaRPr/>
          </a:p>
          <a:p>
            <a:pPr marL="0" lvl="0" indent="0" algn="l" rtl="0">
              <a:spcBef>
                <a:spcPts val="1600"/>
              </a:spcBef>
              <a:spcAft>
                <a:spcPts val="0"/>
              </a:spcAft>
              <a:buNone/>
            </a:pPr>
            <a:r>
              <a:rPr lang="en"/>
              <a:t>Hair and skin from drying out</a:t>
            </a:r>
            <a:endParaRPr/>
          </a:p>
          <a:p>
            <a:pPr marL="0" lvl="0" indent="0" algn="l" rtl="0">
              <a:spcBef>
                <a:spcPts val="1600"/>
              </a:spcBef>
              <a:spcAft>
                <a:spcPts val="0"/>
              </a:spcAft>
              <a:buNone/>
            </a:pPr>
            <a:r>
              <a:rPr lang="en"/>
              <a:t>Your arrector pili muscles give you goose </a:t>
            </a:r>
            <a:endParaRPr/>
          </a:p>
          <a:p>
            <a:pPr marL="0" lvl="0" indent="0" algn="l" rtl="0">
              <a:spcBef>
                <a:spcPts val="1600"/>
              </a:spcBef>
              <a:spcAft>
                <a:spcPts val="0"/>
              </a:spcAft>
              <a:buNone/>
            </a:pPr>
            <a:r>
              <a:rPr lang="en"/>
              <a:t>bumps</a:t>
            </a:r>
            <a:endParaRPr/>
          </a:p>
          <a:p>
            <a:pPr marL="0" lvl="0" indent="0" algn="l" rtl="0">
              <a:spcBef>
                <a:spcPts val="1600"/>
              </a:spcBef>
              <a:spcAft>
                <a:spcPts val="160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Disorders of the Hair</a:t>
            </a:r>
            <a:endParaRPr/>
          </a:p>
        </p:txBody>
      </p:sp>
      <p:sp>
        <p:nvSpPr>
          <p:cNvPr id="175" name="Google Shape;175;p32"/>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Find the term for the following definitions or conditions:</a:t>
            </a:r>
            <a:endParaRPr/>
          </a:p>
          <a:p>
            <a:pPr marL="457200" lvl="0" indent="-342900" algn="l" rtl="0">
              <a:spcBef>
                <a:spcPts val="1600"/>
              </a:spcBef>
              <a:spcAft>
                <a:spcPts val="0"/>
              </a:spcAft>
              <a:buSzPts val="1800"/>
              <a:buAutoNum type="arabicPeriod"/>
            </a:pPr>
            <a:r>
              <a:rPr lang="en"/>
              <a:t>A variety of of canities, characterized by alternating band of gray and pigmented hair.</a:t>
            </a:r>
            <a:endParaRPr/>
          </a:p>
          <a:p>
            <a:pPr marL="457200" lvl="0" indent="-342900" algn="l" rtl="0">
              <a:spcBef>
                <a:spcPts val="0"/>
              </a:spcBef>
              <a:spcAft>
                <a:spcPts val="0"/>
              </a:spcAft>
              <a:buSzPts val="1800"/>
              <a:buAutoNum type="arabicPeriod"/>
            </a:pPr>
            <a:r>
              <a:rPr lang="en"/>
              <a:t>A condition also known as hirsuties, growth of terminal hair where vellus hair is usually found</a:t>
            </a:r>
            <a:endParaRPr/>
          </a:p>
          <a:p>
            <a:pPr marL="457200" lvl="0" indent="-342900" algn="l" rtl="0">
              <a:spcBef>
                <a:spcPts val="0"/>
              </a:spcBef>
              <a:spcAft>
                <a:spcPts val="0"/>
              </a:spcAft>
              <a:buSzPts val="1800"/>
              <a:buAutoNum type="arabicPeriod"/>
            </a:pPr>
            <a:r>
              <a:rPr lang="en"/>
              <a:t>Technical term for split ends</a:t>
            </a:r>
            <a:endParaRPr/>
          </a:p>
          <a:p>
            <a:pPr marL="457200" lvl="0" indent="-342900" algn="l" rtl="0">
              <a:spcBef>
                <a:spcPts val="0"/>
              </a:spcBef>
              <a:spcAft>
                <a:spcPts val="0"/>
              </a:spcAft>
              <a:buSzPts val="1800"/>
              <a:buAutoNum type="arabicPeriod"/>
            </a:pPr>
            <a:r>
              <a:rPr lang="en"/>
              <a:t>Technical term for brittle hair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Disorders of the scalp</a:t>
            </a:r>
            <a:endParaRPr/>
          </a:p>
        </p:txBody>
      </p:sp>
      <p:sp>
        <p:nvSpPr>
          <p:cNvPr id="181" name="Google Shape;181;p33"/>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biggest one is a result of a fungus called malassezia…called Pityriasis </a:t>
            </a:r>
            <a:endParaRPr/>
          </a:p>
          <a:p>
            <a:pPr marL="0" lvl="0" indent="0" algn="l" rtl="0">
              <a:spcBef>
                <a:spcPts val="1600"/>
              </a:spcBef>
              <a:spcAft>
                <a:spcPts val="0"/>
              </a:spcAft>
              <a:buNone/>
            </a:pPr>
            <a:r>
              <a:rPr lang="en"/>
              <a:t>Dandruff is caused by this fungus but also by the shedding of dead skin cells </a:t>
            </a:r>
            <a:endParaRPr/>
          </a:p>
          <a:p>
            <a:pPr marL="0" lvl="0" indent="0" algn="l" rtl="0">
              <a:spcBef>
                <a:spcPts val="1600"/>
              </a:spcBef>
              <a:spcAft>
                <a:spcPts val="0"/>
              </a:spcAft>
              <a:buNone/>
            </a:pPr>
            <a:r>
              <a:rPr lang="en"/>
              <a:t>Stress, hormones, age, and poor hygiene can affect this condition</a:t>
            </a:r>
            <a:endParaRPr/>
          </a:p>
          <a:p>
            <a:pPr marL="0" lvl="0" indent="0" algn="l" rtl="0">
              <a:spcBef>
                <a:spcPts val="1600"/>
              </a:spcBef>
              <a:spcAft>
                <a:spcPts val="0"/>
              </a:spcAft>
              <a:buNone/>
            </a:pPr>
            <a:r>
              <a:rPr lang="en"/>
              <a:t>Research the definitions of both types of dandruff and how you can treat both types</a:t>
            </a:r>
            <a:endParaRPr/>
          </a:p>
          <a:p>
            <a:pPr marL="0" lvl="0" indent="0" algn="l" rtl="0">
              <a:spcBef>
                <a:spcPts val="1600"/>
              </a:spcBef>
              <a:spcAft>
                <a:spcPts val="0"/>
              </a:spcAft>
              <a:buNone/>
            </a:pPr>
            <a:r>
              <a:rPr lang="en"/>
              <a:t> “Pityriasis capitis and pityriasis steatoides”</a:t>
            </a:r>
            <a:endParaRPr/>
          </a:p>
          <a:p>
            <a:pPr marL="0" lvl="0" indent="0" algn="l" rtl="0">
              <a:spcBef>
                <a:spcPts val="1600"/>
              </a:spcBef>
              <a:spcAft>
                <a:spcPts val="160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Fungal Infections</a:t>
            </a:r>
            <a:endParaRPr/>
          </a:p>
        </p:txBody>
      </p:sp>
      <p:sp>
        <p:nvSpPr>
          <p:cNvPr id="187" name="Google Shape;187;p34"/>
          <p:cNvSpPr txBox="1">
            <a:spLocks noGrp="1"/>
          </p:cNvSpPr>
          <p:nvPr>
            <p:ph type="body" idx="1"/>
          </p:nvPr>
        </p:nvSpPr>
        <p:spPr>
          <a:xfrm>
            <a:off x="311700" y="1234075"/>
            <a:ext cx="8520600" cy="367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Tinea is the technical term for ringworm. It is characterized by itching, scales and sometimes painful circular lesions. Pediculosis capitis is the technical term for head lice. </a:t>
            </a:r>
            <a:endParaRPr/>
          </a:p>
          <a:p>
            <a:pPr marL="0" lvl="0" indent="0" algn="l" rtl="0">
              <a:spcBef>
                <a:spcPts val="1600"/>
              </a:spcBef>
              <a:spcAft>
                <a:spcPts val="1600"/>
              </a:spcAft>
              <a:buNone/>
            </a:pPr>
            <a:endParaRPr/>
          </a:p>
        </p:txBody>
      </p:sp>
      <p:pic>
        <p:nvPicPr>
          <p:cNvPr id="188" name="Google Shape;188;p34"/>
          <p:cNvPicPr preferRelativeResize="0"/>
          <p:nvPr/>
        </p:nvPicPr>
        <p:blipFill>
          <a:blip r:embed="rId3">
            <a:alphaModFix/>
          </a:blip>
          <a:stretch>
            <a:fillRect/>
          </a:stretch>
        </p:blipFill>
        <p:spPr>
          <a:xfrm>
            <a:off x="2924600" y="2208350"/>
            <a:ext cx="4829175" cy="2769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Parasitic Infections</a:t>
            </a:r>
            <a:endParaRPr/>
          </a:p>
        </p:txBody>
      </p:sp>
      <p:sp>
        <p:nvSpPr>
          <p:cNvPr id="194" name="Google Shape;194;p35"/>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Scabies is a highly contagious skin disease that is caused by a parasite called a mite. It burrows under the skin. Blisters and inflamed like pimples with pus form on the scalp. It is itchy! </a:t>
            </a:r>
            <a:endParaRPr/>
          </a:p>
          <a:p>
            <a:pPr marL="0" lvl="0" indent="0" algn="l" rtl="0">
              <a:spcBef>
                <a:spcPts val="1600"/>
              </a:spcBef>
              <a:spcAft>
                <a:spcPts val="160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Staphylococcus infections</a:t>
            </a:r>
            <a:endParaRPr/>
          </a:p>
        </p:txBody>
      </p:sp>
      <p:sp>
        <p:nvSpPr>
          <p:cNvPr id="200" name="Google Shape;200;p36"/>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Lastly we have bacterial infections, there are two common staph infections they are a furuncle (a boil) and a carbuncle a larger boil.</a:t>
            </a:r>
            <a:endParaRPr/>
          </a:p>
          <a:p>
            <a:pPr marL="0" lvl="0" indent="0" algn="l" rtl="0">
              <a:spcBef>
                <a:spcPts val="1600"/>
              </a:spcBef>
              <a:spcAft>
                <a:spcPts val="0"/>
              </a:spcAft>
              <a:buNone/>
            </a:pPr>
            <a:endParaRPr/>
          </a:p>
          <a:p>
            <a:pPr marL="0" lvl="0" indent="0" algn="l" rtl="0">
              <a:spcBef>
                <a:spcPts val="1600"/>
              </a:spcBef>
              <a:spcAft>
                <a:spcPts val="0"/>
              </a:spcAft>
              <a:buClr>
                <a:schemeClr val="dk2"/>
              </a:buClr>
              <a:buSzPts val="1100"/>
              <a:buFont typeface="Arial"/>
              <a:buNone/>
            </a:pPr>
            <a:r>
              <a:rPr lang="en"/>
              <a:t>We have to be very diligent to avoid the spread of fungal, bacterial and parasitic infections by taking the proper cleaning, sanitation and disinfecting measures in the salon/classroom. Do not treat anyone with these infections! </a:t>
            </a:r>
            <a:endParaRPr/>
          </a:p>
          <a:p>
            <a:pPr marL="0" lvl="0" indent="0" algn="l" rtl="0">
              <a:spcBef>
                <a:spcPts val="1600"/>
              </a:spcBef>
              <a:spcAft>
                <a:spcPts val="16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Analysis of the hair</a:t>
            </a:r>
            <a:endParaRPr/>
          </a:p>
        </p:txBody>
      </p:sp>
      <p:sp>
        <p:nvSpPr>
          <p:cNvPr id="206" name="Google Shape;206;p37"/>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Texture</a:t>
            </a:r>
            <a:endParaRPr/>
          </a:p>
          <a:p>
            <a:pPr marL="457200" lvl="0" indent="-342900" algn="l" rtl="0">
              <a:spcBef>
                <a:spcPts val="0"/>
              </a:spcBef>
              <a:spcAft>
                <a:spcPts val="0"/>
              </a:spcAft>
              <a:buSzPts val="1800"/>
              <a:buChar char="●"/>
            </a:pPr>
            <a:r>
              <a:rPr lang="en"/>
              <a:t>Density</a:t>
            </a:r>
            <a:endParaRPr/>
          </a:p>
          <a:p>
            <a:pPr marL="457200" lvl="0" indent="-342900" algn="l" rtl="0">
              <a:spcBef>
                <a:spcPts val="0"/>
              </a:spcBef>
              <a:spcAft>
                <a:spcPts val="0"/>
              </a:spcAft>
              <a:buSzPts val="1800"/>
              <a:buChar char="●"/>
            </a:pPr>
            <a:r>
              <a:rPr lang="en"/>
              <a:t>Elasticity</a:t>
            </a:r>
            <a:endParaRPr/>
          </a:p>
          <a:p>
            <a:pPr marL="457200" lvl="0" indent="-342900" algn="l" rtl="0">
              <a:spcBef>
                <a:spcPts val="0"/>
              </a:spcBef>
              <a:spcAft>
                <a:spcPts val="0"/>
              </a:spcAft>
              <a:buSzPts val="1800"/>
              <a:buChar char="●"/>
            </a:pPr>
            <a:r>
              <a:rPr lang="en"/>
              <a:t>Porosity</a:t>
            </a:r>
            <a:endParaRPr/>
          </a:p>
          <a:p>
            <a:pPr marL="457200" lvl="0" indent="0" algn="l" rtl="0">
              <a:spcBef>
                <a:spcPts val="1600"/>
              </a:spcBef>
              <a:spcAft>
                <a:spcPts val="1600"/>
              </a:spcAft>
              <a:buNone/>
            </a:pPr>
            <a:r>
              <a:rPr lang="en"/>
              <a:t>It is important for a hairdresser to know how to analyze the hair for these properties, it can affect the success of our services.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Texture</a:t>
            </a:r>
            <a:endParaRPr/>
          </a:p>
        </p:txBody>
      </p:sp>
      <p:sp>
        <p:nvSpPr>
          <p:cNvPr id="212" name="Google Shape;212;p38"/>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Texture is determining the diameter of each individual hair shaft. To determine whether your client has fine, average or coarse hair, you take one individual hair at the crown (this is used as it usually represents the average hair on the head) and roll it between your fingers. It is hard with limited experience to know when you roll an individual hair whether you are feeling fine, average or coarse but usually fine hair you can not feel or barely feel but coarse hair is quite noticeable.</a:t>
            </a:r>
            <a:endParaRPr/>
          </a:p>
          <a:p>
            <a:pPr marL="0" lvl="0" indent="0" algn="l" rtl="0">
              <a:spcBef>
                <a:spcPts val="1600"/>
              </a:spcBef>
              <a:spcAft>
                <a:spcPts val="1600"/>
              </a:spcAft>
              <a:buNone/>
            </a:pPr>
            <a:r>
              <a:rPr lang="en"/>
              <a:t>Is your hair fine, average or coarse?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Porosity</a:t>
            </a:r>
            <a:endParaRPr/>
          </a:p>
        </p:txBody>
      </p:sp>
      <p:sp>
        <p:nvSpPr>
          <p:cNvPr id="218" name="Google Shape;218;p39"/>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Porosity is the ability for hair to absorb moisture and retain it. You can analyze whether your client has resistant hair ( a tight cuticle) porous hair (slightly raised cuticle) or highly porous hair that looks like the cuticle is blow out (rough and fuzzy looking). Another test you can do is to cut a piece of hair off your client or yourself and put it in some water. If it floats it has good porosity. If it sinks to the bottom it is highly porous. </a:t>
            </a:r>
            <a:endParaRPr/>
          </a:p>
          <a:p>
            <a:pPr marL="0" lvl="0" indent="0" algn="l" rtl="0">
              <a:spcBef>
                <a:spcPts val="1600"/>
              </a:spcBef>
              <a:spcAft>
                <a:spcPts val="1600"/>
              </a:spcAft>
              <a:buNone/>
            </a:pPr>
            <a:r>
              <a:rPr lang="en"/>
              <a:t>Is your hair resistant, slightly porous, porous or overly porous? Remember porosity may be different on various parts of your head.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Elasticity</a:t>
            </a:r>
            <a:endParaRPr/>
          </a:p>
        </p:txBody>
      </p:sp>
      <p:sp>
        <p:nvSpPr>
          <p:cNvPr id="224" name="Google Shape;224;p40"/>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the ability for your hair to stretch and then return to its original shape. As we lose our elasticity, hair will break. This is when your side bonds have become weaken or broken. Hair will stretch up to 50% more when wet then dry so if combing out your hair when it is wet is difficult you may have poor elasticity. </a:t>
            </a:r>
            <a:endParaRPr/>
          </a:p>
          <a:p>
            <a:pPr marL="0" lvl="0" indent="0" algn="l" rtl="0">
              <a:spcBef>
                <a:spcPts val="1600"/>
              </a:spcBef>
              <a:spcAft>
                <a:spcPts val="1600"/>
              </a:spcAft>
              <a:buNone/>
            </a:pPr>
            <a:r>
              <a:rPr lang="en"/>
              <a:t>Does your hair have good elasticity called normal or low elasticity where it breaks?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Density</a:t>
            </a:r>
            <a:endParaRPr/>
          </a:p>
        </p:txBody>
      </p:sp>
      <p:sp>
        <p:nvSpPr>
          <p:cNvPr id="230" name="Google Shape;230;p41"/>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Density is the amount of hairs per square centimetre on your head. I think of it as the population. My hair is more like Sebringville or maybe Mitchell but others with lots of hair are more like Toronto. Sometimes coarse hair tricks you into thinking that you have high density. Something to keep in mind is Blondes (140,000 per 2.5 cm squared) have the highest density and red heads have the least (80,000 per 2.5 cm squared) You may think  my friend is a redhead and she has super thick hair. She probably has coarse hair… </a:t>
            </a:r>
            <a:endParaRPr/>
          </a:p>
          <a:p>
            <a:pPr marL="0" lvl="0" indent="0" algn="l" rtl="0">
              <a:spcBef>
                <a:spcPts val="1600"/>
              </a:spcBef>
              <a:spcAft>
                <a:spcPts val="0"/>
              </a:spcAft>
              <a:buNone/>
            </a:pPr>
            <a:r>
              <a:rPr lang="en"/>
              <a:t>Do you have high, average or low density? </a:t>
            </a:r>
            <a:endParaRPr/>
          </a:p>
          <a:p>
            <a:pPr marL="0" lvl="0" indent="0" algn="l" rtl="0">
              <a:spcBef>
                <a:spcPts val="1600"/>
              </a:spcBef>
              <a:spcAft>
                <a:spcPts val="16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Stuctures continued..</a:t>
            </a:r>
            <a:endParaRPr/>
          </a:p>
        </p:txBody>
      </p:sp>
      <p:sp>
        <p:nvSpPr>
          <p:cNvPr id="71" name="Google Shape;71;p15"/>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hair bulb is thickened and a club liked structure it fits over the Dermal Papilla. It is like the mother of the hair as it feeds the hair.</a:t>
            </a:r>
            <a:endParaRPr/>
          </a:p>
          <a:p>
            <a:pPr marL="0" lvl="0" indent="0" algn="l" rtl="0">
              <a:spcBef>
                <a:spcPts val="1600"/>
              </a:spcBef>
              <a:spcAft>
                <a:spcPts val="0"/>
              </a:spcAft>
              <a:buNone/>
            </a:pPr>
            <a:endParaRPr/>
          </a:p>
          <a:p>
            <a:pPr marL="0" lvl="0" indent="0" algn="l" rtl="0">
              <a:spcBef>
                <a:spcPts val="1600"/>
              </a:spcBef>
              <a:spcAft>
                <a:spcPts val="1600"/>
              </a:spcAft>
              <a:buNone/>
            </a:pPr>
            <a:r>
              <a:rPr lang="en"/>
              <a:t>Did you know you have hair all over your whole body except the ____________ and ________________________?  (google it, if you do not know)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 the analysis of your hair</a:t>
            </a:r>
            <a:endParaRPr/>
          </a:p>
        </p:txBody>
      </p:sp>
      <p:sp>
        <p:nvSpPr>
          <p:cNvPr id="236" name="Google Shape;236;p42"/>
          <p:cNvSpPr txBox="1"/>
          <p:nvPr/>
        </p:nvSpPr>
        <p:spPr>
          <a:xfrm>
            <a:off x="900425" y="1751500"/>
            <a:ext cx="7141800" cy="193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Playfair Display"/>
                <a:ea typeface="Playfair Display"/>
                <a:cs typeface="Playfair Display"/>
                <a:sym typeface="Playfair Display"/>
              </a:rPr>
              <a:t>Here is a video to help you with the analysis </a:t>
            </a:r>
            <a:endParaRPr>
              <a:latin typeface="Playfair Display"/>
              <a:ea typeface="Playfair Display"/>
              <a:cs typeface="Playfair Display"/>
              <a:sym typeface="Playfair Display"/>
            </a:endParaRPr>
          </a:p>
          <a:p>
            <a:pPr marL="0" lvl="0" indent="0" algn="l" rtl="0">
              <a:spcBef>
                <a:spcPts val="0"/>
              </a:spcBef>
              <a:spcAft>
                <a:spcPts val="0"/>
              </a:spcAft>
              <a:buNone/>
            </a:pPr>
            <a:r>
              <a:rPr lang="en" sz="1100" u="sng">
                <a:solidFill>
                  <a:schemeClr val="hlink"/>
                </a:solidFill>
                <a:hlinkClick r:id="rId3"/>
              </a:rPr>
              <a:t>https://www.youtube.com/watch?v=_J5XUZ9tAg4</a:t>
            </a:r>
            <a:endParaRPr>
              <a:latin typeface="Playfair Display"/>
              <a:ea typeface="Playfair Display"/>
              <a:cs typeface="Playfair Display"/>
              <a:sym typeface="Playfair Displ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Hair is made up of Amino Acids… </a:t>
            </a:r>
            <a:endParaRPr/>
          </a:p>
        </p:txBody>
      </p:sp>
      <p:sp>
        <p:nvSpPr>
          <p:cNvPr id="77" name="Google Shape;77;p16"/>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Hair is composed of 90% protein. Living cells begin their journey upward through the hair follicle. They mature in a process called keratinization. As the cells move up the follicle they fill up with a fibrous protein called keratin. By the time they emerge to the scalp, they have lost their nucleus and are no longer living. </a:t>
            </a:r>
            <a:endParaRPr/>
          </a:p>
          <a:p>
            <a:pPr marL="0" lvl="0" indent="0" algn="l" rtl="0">
              <a:spcBef>
                <a:spcPts val="1600"/>
              </a:spcBef>
              <a:spcAft>
                <a:spcPts val="1600"/>
              </a:spcAft>
              <a:buNone/>
            </a:pPr>
            <a:r>
              <a:rPr lang="en"/>
              <a:t>Protein is made up of a long chain of amino acids which then turn into elements… SO COOL RIGHT?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elements that make up hair...</a:t>
            </a:r>
            <a:endParaRPr/>
          </a:p>
        </p:txBody>
      </p:sp>
      <p:sp>
        <p:nvSpPr>
          <p:cNvPr id="83" name="Google Shape;83;p17"/>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These elements are: (whew no wonder hair stinks when it is burned) </a:t>
            </a:r>
            <a:endParaRPr/>
          </a:p>
          <a:p>
            <a:pPr marL="0" lvl="0" indent="0" algn="l" rtl="0">
              <a:spcBef>
                <a:spcPts val="1600"/>
              </a:spcBef>
              <a:spcAft>
                <a:spcPts val="0"/>
              </a:spcAft>
              <a:buNone/>
            </a:pPr>
            <a:r>
              <a:rPr lang="en"/>
              <a:t>Carbon - 51%</a:t>
            </a:r>
            <a:endParaRPr/>
          </a:p>
          <a:p>
            <a:pPr marL="0" lvl="0" indent="0" algn="l" rtl="0">
              <a:spcBef>
                <a:spcPts val="1600"/>
              </a:spcBef>
              <a:spcAft>
                <a:spcPts val="0"/>
              </a:spcAft>
              <a:buNone/>
            </a:pPr>
            <a:r>
              <a:rPr lang="en"/>
              <a:t>Oxygen - 21%</a:t>
            </a:r>
            <a:endParaRPr/>
          </a:p>
          <a:p>
            <a:pPr marL="0" lvl="0" indent="0" algn="l" rtl="0">
              <a:spcBef>
                <a:spcPts val="1600"/>
              </a:spcBef>
              <a:spcAft>
                <a:spcPts val="0"/>
              </a:spcAft>
              <a:buNone/>
            </a:pPr>
            <a:r>
              <a:rPr lang="en"/>
              <a:t>Nitrogen - 17%</a:t>
            </a:r>
            <a:endParaRPr/>
          </a:p>
          <a:p>
            <a:pPr marL="0" lvl="0" indent="0" algn="l" rtl="0">
              <a:spcBef>
                <a:spcPts val="1600"/>
              </a:spcBef>
              <a:spcAft>
                <a:spcPts val="0"/>
              </a:spcAft>
              <a:buNone/>
            </a:pPr>
            <a:r>
              <a:rPr lang="en"/>
              <a:t>Hydrogen - 6%</a:t>
            </a:r>
            <a:endParaRPr/>
          </a:p>
          <a:p>
            <a:pPr marL="0" lvl="0" indent="0" algn="l" rtl="0">
              <a:spcBef>
                <a:spcPts val="1600"/>
              </a:spcBef>
              <a:spcAft>
                <a:spcPts val="1600"/>
              </a:spcAft>
              <a:buNone/>
            </a:pPr>
            <a:r>
              <a:rPr lang="en"/>
              <a:t>Sulfur - 5%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Understanding hair structure </a:t>
            </a:r>
            <a:endParaRPr/>
          </a:p>
        </p:txBody>
      </p:sp>
      <p:sp>
        <p:nvSpPr>
          <p:cNvPr id="89" name="Google Shape;89;p18"/>
          <p:cNvSpPr txBox="1">
            <a:spLocks noGrp="1"/>
          </p:cNvSpPr>
          <p:nvPr>
            <p:ph type="body" idx="1"/>
          </p:nvPr>
        </p:nvSpPr>
        <p:spPr>
          <a:xfrm>
            <a:off x="0" y="1165323"/>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So then these proteins that are made up of long chains of amino acids are joined end to end like pop beads. The pop beads are joined by a peptide bond also known as an end bond this is now called a polypeptide chain. They intertwine in a spiral shape called a helix.  Then all these polypeptide chains are linked like rungs of a ladder across from each other by side bonds. Confusing right?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story of bonds...</a:t>
            </a:r>
            <a:endParaRPr/>
          </a:p>
        </p:txBody>
      </p:sp>
      <p:sp>
        <p:nvSpPr>
          <p:cNvPr id="95" name="Google Shape;95;p19"/>
          <p:cNvSpPr txBox="1">
            <a:spLocks noGrp="1"/>
          </p:cNvSpPr>
          <p:nvPr>
            <p:ph type="body" idx="1"/>
          </p:nvPr>
        </p:nvSpPr>
        <p:spPr>
          <a:xfrm>
            <a:off x="428134" y="1017723"/>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bonds are important to hairdressers, there are three! First we have weak physical hydrogen bond, these bonds are broken by heat and water. We use these in styling hair. There are lots of these bonds.</a:t>
            </a:r>
            <a:endParaRPr/>
          </a:p>
          <a:p>
            <a:pPr marL="0" lvl="0" indent="0" algn="l" rtl="0">
              <a:spcBef>
                <a:spcPts val="1600"/>
              </a:spcBef>
              <a:spcAft>
                <a:spcPts val="0"/>
              </a:spcAft>
              <a:buNone/>
            </a:pPr>
            <a:r>
              <a:rPr lang="en"/>
              <a:t>Secondly we have another weak physical bond called a salt bond. This is broken by changes in pH. We will come to pH later in more depth but alkaline or acidic solutions can break these bonds. Again pretty abundant in the hair. </a:t>
            </a:r>
            <a:endParaRPr/>
          </a:p>
          <a:p>
            <a:pPr marL="0" lvl="0" indent="0" algn="l" rtl="0">
              <a:spcBef>
                <a:spcPts val="1600"/>
              </a:spcBef>
              <a:spcAft>
                <a:spcPts val="1600"/>
              </a:spcAft>
              <a:buNone/>
            </a:pPr>
            <a:r>
              <a:rPr lang="en"/>
              <a:t>Lastly we have a disulfide bond. It is a strong chemical bond that is broken by chemicals such as a perm solution. There are less disulfide bonds in your hair but they are stronger so still make up ⅓ of the strength of your hair.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Potential Hydrogen</a:t>
            </a:r>
            <a:endParaRPr/>
          </a:p>
        </p:txBody>
      </p:sp>
      <p:sp>
        <p:nvSpPr>
          <p:cNvPr id="101" name="Google Shape;101;p20"/>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pH is important to hairdressers because of salt bonds and solutions too high in alkaline or too low in acidic can damage the hair. </a:t>
            </a:r>
            <a:endParaRPr/>
          </a:p>
          <a:p>
            <a:pPr marL="0" lvl="0" indent="0" algn="l" rtl="0">
              <a:spcBef>
                <a:spcPts val="1600"/>
              </a:spcBef>
              <a:spcAft>
                <a:spcPts val="0"/>
              </a:spcAft>
              <a:buNone/>
            </a:pPr>
            <a:r>
              <a:rPr lang="en"/>
              <a:t>An ion is an atom or molecule that carries an electric charge. A positive charge is a cation and anion is a negative charge. A pH measures the ions. Fun fact only products that contain water can have a pH</a:t>
            </a:r>
            <a:endParaRPr/>
          </a:p>
          <a:p>
            <a:pPr marL="0" lvl="0" indent="0" algn="l" rtl="0">
              <a:spcBef>
                <a:spcPts val="1600"/>
              </a:spcBef>
              <a:spcAft>
                <a:spcPts val="0"/>
              </a:spcAft>
              <a:buNone/>
            </a:pPr>
            <a:r>
              <a:rPr lang="en"/>
              <a:t>Pure water has a neutral pH (it contains the same number of anions and cations). Blood is slightly alkaline with a 7.35 or 7.45 pH measurement. </a:t>
            </a:r>
            <a:endParaRPr/>
          </a:p>
          <a:p>
            <a:pPr marL="0" lvl="0" indent="0" algn="l" rtl="0">
              <a:spcBef>
                <a:spcPts val="1600"/>
              </a:spcBef>
              <a:spcAft>
                <a:spcPts val="1600"/>
              </a:spcAft>
              <a:buNone/>
            </a:pPr>
            <a:r>
              <a:rPr lang="en"/>
              <a:t>Hair and skin are around 4.5 to 5.5 on the pH scale.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scale </a:t>
            </a:r>
            <a:endParaRPr/>
          </a:p>
        </p:txBody>
      </p:sp>
      <p:sp>
        <p:nvSpPr>
          <p:cNvPr id="107" name="Google Shape;107;p21"/>
          <p:cNvSpPr txBox="1">
            <a:spLocks noGrp="1"/>
          </p:cNvSpPr>
          <p:nvPr>
            <p:ph type="body" idx="1"/>
          </p:nvPr>
        </p:nvSpPr>
        <p:spPr>
          <a:xfrm>
            <a:off x="311700" y="1189638"/>
            <a:ext cx="8520600" cy="2650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Hair is 4.5 to 5.5 </a:t>
            </a:r>
            <a:endParaRPr/>
          </a:p>
        </p:txBody>
      </p:sp>
      <p:sp>
        <p:nvSpPr>
          <p:cNvPr id="108" name="Google Shape;108;p21"/>
          <p:cNvSpPr txBox="1"/>
          <p:nvPr/>
        </p:nvSpPr>
        <p:spPr>
          <a:xfrm>
            <a:off x="718450" y="3958050"/>
            <a:ext cx="7053900" cy="75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Playfair Display"/>
                <a:ea typeface="Playfair Display"/>
                <a:cs typeface="Playfair Display"/>
                <a:sym typeface="Playfair Display"/>
              </a:rPr>
              <a:t>*Hair lightener is 8.5 to 10.5 when mixed with developer which is acidic 4.5 to 5.5. What do you think it is before it is mixed? Too alkaline for your hair, that is for sure.</a:t>
            </a:r>
            <a:endParaRPr>
              <a:latin typeface="Playfair Display"/>
              <a:ea typeface="Playfair Display"/>
              <a:cs typeface="Playfair Display"/>
              <a:sym typeface="Playfair Display"/>
            </a:endParaRPr>
          </a:p>
        </p:txBody>
      </p:sp>
      <p:pic>
        <p:nvPicPr>
          <p:cNvPr id="109" name="Google Shape;109;p21"/>
          <p:cNvPicPr preferRelativeResize="0"/>
          <p:nvPr/>
        </p:nvPicPr>
        <p:blipFill>
          <a:blip r:embed="rId3">
            <a:alphaModFix/>
          </a:blip>
          <a:stretch>
            <a:fillRect/>
          </a:stretch>
        </p:blipFill>
        <p:spPr>
          <a:xfrm>
            <a:off x="2418000" y="1314850"/>
            <a:ext cx="5241324" cy="2525600"/>
          </a:xfrm>
          <a:prstGeom prst="rect">
            <a:avLst/>
          </a:prstGeom>
          <a:noFill/>
          <a:ln>
            <a:noFill/>
          </a:ln>
        </p:spPr>
      </p:pic>
    </p:spTree>
  </p:cSld>
  <p:clrMapOvr>
    <a:masterClrMapping/>
  </p:clrMapOvr>
</p:sld>
</file>

<file path=ppt/theme/theme1.xml><?xml version="1.0" encoding="utf-8"?>
<a:theme xmlns:a="http://schemas.openxmlformats.org/drawingml/2006/main"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F9D58"/>
      </a:accent4>
      <a:accent5>
        <a:srgbClr val="01AFD1"/>
      </a:accent5>
      <a:accent6>
        <a:srgbClr val="9C27B0"/>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2124</Words>
  <Application>Microsoft Office PowerPoint</Application>
  <PresentationFormat>On-screen Show (16:9)</PresentationFormat>
  <Paragraphs>122</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Playfair Display</vt:lpstr>
      <vt:lpstr>Arial</vt:lpstr>
      <vt:lpstr>Montserrat</vt:lpstr>
      <vt:lpstr>Oswald</vt:lpstr>
      <vt:lpstr>Pop</vt:lpstr>
      <vt:lpstr>Properties of the Hair and Scalp</vt:lpstr>
      <vt:lpstr>The structure of the hair...</vt:lpstr>
      <vt:lpstr>Stuctures continued..</vt:lpstr>
      <vt:lpstr>Hair is made up of Amino Acids… </vt:lpstr>
      <vt:lpstr>The elements that make up hair...</vt:lpstr>
      <vt:lpstr>Understanding hair structure </vt:lpstr>
      <vt:lpstr>The story of bonds...</vt:lpstr>
      <vt:lpstr>Potential Hydrogen</vt:lpstr>
      <vt:lpstr>The scale </vt:lpstr>
      <vt:lpstr>Hair pigment</vt:lpstr>
      <vt:lpstr>Wave patterns</vt:lpstr>
      <vt:lpstr>Hair Growth</vt:lpstr>
      <vt:lpstr>The cuticle</vt:lpstr>
      <vt:lpstr>The cortex… The meat and potatoes of the hair</vt:lpstr>
      <vt:lpstr>The medulla </vt:lpstr>
      <vt:lpstr>The three phases of hair growth</vt:lpstr>
      <vt:lpstr>Other growth patterns</vt:lpstr>
      <vt:lpstr>Abnormal hair loss- Alopecia </vt:lpstr>
      <vt:lpstr>Treatment of alopecia</vt:lpstr>
      <vt:lpstr>Disorders of the Hair</vt:lpstr>
      <vt:lpstr>Disorders of the scalp</vt:lpstr>
      <vt:lpstr>Fungal Infections</vt:lpstr>
      <vt:lpstr>Parasitic Infections</vt:lpstr>
      <vt:lpstr>Staphylococcus infections</vt:lpstr>
      <vt:lpstr>Analysis of the hair</vt:lpstr>
      <vt:lpstr>Texture</vt:lpstr>
      <vt:lpstr>Porosity</vt:lpstr>
      <vt:lpstr>Elasticity</vt:lpstr>
      <vt:lpstr>Density</vt:lpstr>
      <vt:lpstr>Do the analysis of your hair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Properties of the Hair and Scalp</dc:title>
  <cp:lastModifiedBy>Paul Fraser</cp:lastModifiedBy>
  <cp:revision>1</cp:revision>
  <dcterms:modified xsi:type="dcterms:W3CDTF">2020-06-19T12:32:44Z</dcterms:modified>
</cp:coreProperties>
</file>