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335" r:id="rId5"/>
    <p:sldId id="334" r:id="rId6"/>
    <p:sldId id="333" r:id="rId7"/>
    <p:sldId id="305" r:id="rId8"/>
    <p:sldId id="258" r:id="rId9"/>
    <p:sldId id="259" r:id="rId10"/>
    <p:sldId id="304" r:id="rId11"/>
    <p:sldId id="275" r:id="rId12"/>
    <p:sldId id="300" r:id="rId13"/>
    <p:sldId id="301" r:id="rId14"/>
    <p:sldId id="278" r:id="rId15"/>
    <p:sldId id="330" r:id="rId16"/>
    <p:sldId id="302" r:id="rId17"/>
    <p:sldId id="260" r:id="rId18"/>
    <p:sldId id="261" r:id="rId19"/>
    <p:sldId id="316" r:id="rId20"/>
    <p:sldId id="315" r:id="rId21"/>
    <p:sldId id="319" r:id="rId22"/>
    <p:sldId id="318" r:id="rId23"/>
    <p:sldId id="329" r:id="rId24"/>
    <p:sldId id="263" r:id="rId25"/>
    <p:sldId id="290" r:id="rId26"/>
    <p:sldId id="291" r:id="rId27"/>
    <p:sldId id="292" r:id="rId28"/>
    <p:sldId id="298" r:id="rId29"/>
    <p:sldId id="322" r:id="rId30"/>
    <p:sldId id="285" r:id="rId31"/>
    <p:sldId id="323" r:id="rId32"/>
    <p:sldId id="262" r:id="rId33"/>
    <p:sldId id="294" r:id="rId34"/>
    <p:sldId id="331" r:id="rId35"/>
    <p:sldId id="299" r:id="rId36"/>
    <p:sldId id="306" r:id="rId37"/>
    <p:sldId id="271" r:id="rId38"/>
    <p:sldId id="324" r:id="rId39"/>
    <p:sldId id="264" r:id="rId40"/>
    <p:sldId id="309" r:id="rId41"/>
    <p:sldId id="332" r:id="rId42"/>
    <p:sldId id="310" r:id="rId43"/>
    <p:sldId id="311" r:id="rId44"/>
    <p:sldId id="312" r:id="rId45"/>
    <p:sldId id="326" r:id="rId46"/>
    <p:sldId id="327" r:id="rId47"/>
    <p:sldId id="265" r:id="rId48"/>
    <p:sldId id="268" r:id="rId49"/>
    <p:sldId id="274" r:id="rId50"/>
    <p:sldId id="328" r:id="rId51"/>
    <p:sldId id="320"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91D41A-56E1-851E-9C8C-3642BAF8F709}" v="21" dt="2020-06-09T20:50:14.876"/>
    <p1510:client id="{23A8AD48-C809-9F95-4EF5-3F5280E801D0}" v="19" dt="2020-06-18T16:59:37.780"/>
    <p1510:client id="{391CFDBD-82E3-8192-180C-D20B1D6A049E}" v="27" dt="2020-06-15T18:05:50.065"/>
    <p1510:client id="{3F2DDD6D-EEED-FD78-83C4-E80702BFBCB6}" v="2005" dt="2020-06-11T20:28:39.229"/>
    <p1510:client id="{439C03E7-2083-D45C-831B-A90462204497}" v="487" dt="2020-06-16T14:14:50.734"/>
    <p1510:client id="{48DD856F-1EB8-5B97-A230-C01EA594387C}" v="6" dt="2020-06-16T21:56:00.552"/>
    <p1510:client id="{5BBE83CF-9B64-2242-AD68-6601E0E24738}" v="36" dt="2020-06-17T00:59:37.280"/>
    <p1510:client id="{616769EE-ED3A-7375-1E1E-A76F92D3996F}" v="4651" dt="2020-06-10T19:27:37.399"/>
    <p1510:client id="{72FF3A98-9A94-23B9-B9CB-63F5176EFABF}" v="76" dt="2020-06-05T15:28:34.527"/>
    <p1510:client id="{7BB4D1C3-41B7-437C-A1F3-EBBD7AFC4D0D}" v="28" dt="2020-06-12T17:33:26.216"/>
    <p1510:client id="{8EEFA4ED-0D38-82EF-5105-0C1B04A1BFD9}" v="763" dt="2020-06-06T18:18:18.915"/>
    <p1510:client id="{98248230-3165-1C33-1483-0D60EFCD3D2D}" v="2816" dt="2020-06-16T20:37:44.131"/>
    <p1510:client id="{9EBF83D9-AA9D-7F27-2AFD-827A5E368BD7}" v="4069" dt="2020-06-05T04:51:30.026"/>
    <p1510:client id="{A42BF732-E429-EEA6-C110-40C850F9A7AA}" v="6524" dt="2020-06-10T04:00:25.434"/>
    <p1510:client id="{A6EC1AC2-EF62-BDBA-C303-77CF6C774EDC}" v="896" dt="2020-06-16T20:32:31.698"/>
    <p1510:client id="{BBB589BD-F16F-9171-48BC-73E083D8CE43}" v="2752" dt="2020-06-06T01:06:01.055"/>
    <p1510:client id="{C58ADE4C-DFED-2EE7-BD2C-7559AE33584F}" v="407" dt="2020-06-14T04:17:39.422"/>
    <p1510:client id="{CEE9487A-1038-C640-3555-7369EA9877AF}" v="8" dt="2020-06-16T04:08:43.981"/>
    <p1510:client id="{D653B79B-E5FA-BF1E-32BA-3C1B3CB2FA67}" v="1724" dt="2020-06-11T00:21:27.742"/>
    <p1510:client id="{F095BB0E-D44F-3BE6-150C-BA4ECF547F50}" v="3620" dt="2020-06-14T03:51:36.486"/>
    <p1510:client id="{F2E93CAB-65BC-E4C4-DC4F-D7C78789E0A0}" v="3995" dt="2020-06-10T22:29:24.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9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886CBF-A7CE-45BF-9D86-10C299F55F0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6EE89F6-EB77-4FEF-A1F9-DBEF1A2AADA5}">
      <dgm:prSet/>
      <dgm:spPr/>
      <dgm:t>
        <a:bodyPr/>
        <a:lstStyle/>
        <a:p>
          <a:pPr>
            <a:lnSpc>
              <a:spcPct val="100000"/>
            </a:lnSpc>
          </a:pPr>
          <a:r>
            <a:rPr lang="en-CA"/>
            <a:t>Part of the Specialist High Skills Major Program (SHSM) is working on a </a:t>
          </a:r>
          <a:r>
            <a:rPr lang="en-CA">
              <a:latin typeface="Calibri Light" panose="020F0302020204030204"/>
            </a:rPr>
            <a:t>Sector-Partnered</a:t>
          </a:r>
          <a:r>
            <a:rPr lang="en-CA"/>
            <a:t> Contextualized Experience (SPCE)</a:t>
          </a:r>
          <a:endParaRPr lang="en-US"/>
        </a:p>
      </dgm:t>
    </dgm:pt>
    <dgm:pt modelId="{C674596E-68C2-404E-AF7E-72E588E637A2}" type="parTrans" cxnId="{1BA2F223-B1CA-4FCC-9744-4738FF1DEBC1}">
      <dgm:prSet/>
      <dgm:spPr/>
      <dgm:t>
        <a:bodyPr/>
        <a:lstStyle/>
        <a:p>
          <a:endParaRPr lang="en-US"/>
        </a:p>
      </dgm:t>
    </dgm:pt>
    <dgm:pt modelId="{A33D88CD-0821-4009-ABB5-73FF57862901}" type="sibTrans" cxnId="{1BA2F223-B1CA-4FCC-9744-4738FF1DEBC1}">
      <dgm:prSet/>
      <dgm:spPr/>
      <dgm:t>
        <a:bodyPr/>
        <a:lstStyle/>
        <a:p>
          <a:endParaRPr lang="en-US"/>
        </a:p>
      </dgm:t>
    </dgm:pt>
    <dgm:pt modelId="{61B264D1-A810-496B-AEFF-B95CF78779EC}">
      <dgm:prSet/>
      <dgm:spPr/>
      <dgm:t>
        <a:bodyPr/>
        <a:lstStyle/>
        <a:p>
          <a:pPr>
            <a:lnSpc>
              <a:spcPct val="100000"/>
            </a:lnSpc>
          </a:pPr>
          <a:r>
            <a:rPr lang="en-CA"/>
            <a:t>Math literacy is part of every pathway, and we are going to explore how math is used in varying workplaces as well as how our attitude toward math and math problem solving may need to change</a:t>
          </a:r>
          <a:endParaRPr lang="en-US"/>
        </a:p>
      </dgm:t>
    </dgm:pt>
    <dgm:pt modelId="{632F712D-2547-4EE5-ACD5-71B09AE9D7EF}" type="parTrans" cxnId="{2768605C-566B-4FC6-B058-0F3D8C7E7DDC}">
      <dgm:prSet/>
      <dgm:spPr/>
      <dgm:t>
        <a:bodyPr/>
        <a:lstStyle/>
        <a:p>
          <a:endParaRPr lang="en-US"/>
        </a:p>
      </dgm:t>
    </dgm:pt>
    <dgm:pt modelId="{4B9A3171-5D0E-4750-97C2-3BFFE33A275E}" type="sibTrans" cxnId="{2768605C-566B-4FC6-B058-0F3D8C7E7DDC}">
      <dgm:prSet/>
      <dgm:spPr/>
      <dgm:t>
        <a:bodyPr/>
        <a:lstStyle/>
        <a:p>
          <a:endParaRPr lang="en-US"/>
        </a:p>
      </dgm:t>
    </dgm:pt>
    <dgm:pt modelId="{73A2B030-9A3D-4D37-8CEF-93F5C2CA0D0D}">
      <dgm:prSet/>
      <dgm:spPr/>
      <dgm:t>
        <a:bodyPr/>
        <a:lstStyle/>
        <a:p>
          <a:pPr>
            <a:lnSpc>
              <a:spcPct val="100000"/>
            </a:lnSpc>
          </a:pPr>
          <a:r>
            <a:rPr lang="en-CA"/>
            <a:t>In this SPCE you will have the opportunity to work on a math activity that you may face when working in your pathway or studying in college, university, or </a:t>
          </a:r>
          <a:r>
            <a:rPr lang="en-CA">
              <a:latin typeface="Calibri Light" panose="020F0302020204030204"/>
            </a:rPr>
            <a:t>an</a:t>
          </a:r>
          <a:r>
            <a:rPr lang="en-CA"/>
            <a:t> apprenticeship</a:t>
          </a:r>
          <a:endParaRPr lang="en-US"/>
        </a:p>
      </dgm:t>
    </dgm:pt>
    <dgm:pt modelId="{6B2A6610-A69C-4795-AD46-17004146856B}" type="parTrans" cxnId="{3AE1FF20-98FA-49A2-88E1-11F1A4A9C31E}">
      <dgm:prSet/>
      <dgm:spPr/>
      <dgm:t>
        <a:bodyPr/>
        <a:lstStyle/>
        <a:p>
          <a:endParaRPr lang="en-US"/>
        </a:p>
      </dgm:t>
    </dgm:pt>
    <dgm:pt modelId="{7888C288-693D-43EF-8EB7-39391B772E2B}" type="sibTrans" cxnId="{3AE1FF20-98FA-49A2-88E1-11F1A4A9C31E}">
      <dgm:prSet/>
      <dgm:spPr/>
      <dgm:t>
        <a:bodyPr/>
        <a:lstStyle/>
        <a:p>
          <a:endParaRPr lang="en-US"/>
        </a:p>
      </dgm:t>
    </dgm:pt>
    <dgm:pt modelId="{E7538B08-8D51-4056-923F-9465E3423821}" type="pres">
      <dgm:prSet presAssocID="{65886CBF-A7CE-45BF-9D86-10C299F55F09}" presName="root" presStyleCnt="0">
        <dgm:presLayoutVars>
          <dgm:dir/>
          <dgm:resizeHandles val="exact"/>
        </dgm:presLayoutVars>
      </dgm:prSet>
      <dgm:spPr/>
    </dgm:pt>
    <dgm:pt modelId="{221475D6-D4BF-4B8B-8DAD-96A01CD3440B}" type="pres">
      <dgm:prSet presAssocID="{86EE89F6-EB77-4FEF-A1F9-DBEF1A2AADA5}" presName="compNode" presStyleCnt="0"/>
      <dgm:spPr/>
    </dgm:pt>
    <dgm:pt modelId="{BDDA19D5-421C-4625-AB0F-2A1E59370F35}" type="pres">
      <dgm:prSet presAssocID="{86EE89F6-EB77-4FEF-A1F9-DBEF1A2AADA5}" presName="bgRect" presStyleLbl="bgShp" presStyleIdx="0" presStyleCnt="3"/>
      <dgm:spPr/>
    </dgm:pt>
    <dgm:pt modelId="{6DC2F80B-D4FB-4FE1-BA41-6B6B067DC555}" type="pres">
      <dgm:prSet presAssocID="{86EE89F6-EB77-4FEF-A1F9-DBEF1A2AADA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elder"/>
        </a:ext>
      </dgm:extLst>
    </dgm:pt>
    <dgm:pt modelId="{7218EAD1-9510-468E-ABA0-8F992B9EF569}" type="pres">
      <dgm:prSet presAssocID="{86EE89F6-EB77-4FEF-A1F9-DBEF1A2AADA5}" presName="spaceRect" presStyleCnt="0"/>
      <dgm:spPr/>
    </dgm:pt>
    <dgm:pt modelId="{11AE786A-F55B-46C2-BAF5-37ABEEAD1AB0}" type="pres">
      <dgm:prSet presAssocID="{86EE89F6-EB77-4FEF-A1F9-DBEF1A2AADA5}" presName="parTx" presStyleLbl="revTx" presStyleIdx="0" presStyleCnt="3">
        <dgm:presLayoutVars>
          <dgm:chMax val="0"/>
          <dgm:chPref val="0"/>
        </dgm:presLayoutVars>
      </dgm:prSet>
      <dgm:spPr/>
    </dgm:pt>
    <dgm:pt modelId="{EEA47E66-09E6-47A3-86A1-FBCFF5E72C14}" type="pres">
      <dgm:prSet presAssocID="{A33D88CD-0821-4009-ABB5-73FF57862901}" presName="sibTrans" presStyleCnt="0"/>
      <dgm:spPr/>
    </dgm:pt>
    <dgm:pt modelId="{91EE396A-F97B-4F9E-B153-B65ACF7B594B}" type="pres">
      <dgm:prSet presAssocID="{61B264D1-A810-496B-AEFF-B95CF78779EC}" presName="compNode" presStyleCnt="0"/>
      <dgm:spPr/>
    </dgm:pt>
    <dgm:pt modelId="{C94F1052-7C9C-496C-BDA0-D146C98E1DC0}" type="pres">
      <dgm:prSet presAssocID="{61B264D1-A810-496B-AEFF-B95CF78779EC}" presName="bgRect" presStyleLbl="bgShp" presStyleIdx="1" presStyleCnt="3"/>
      <dgm:spPr/>
    </dgm:pt>
    <dgm:pt modelId="{C55E3458-DA15-4BCE-B99E-CFA409C582E4}" type="pres">
      <dgm:prSet presAssocID="{61B264D1-A810-496B-AEFF-B95CF78779E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F03B1744-2CB8-4602-BEF3-7870ACE58BF7}" type="pres">
      <dgm:prSet presAssocID="{61B264D1-A810-496B-AEFF-B95CF78779EC}" presName="spaceRect" presStyleCnt="0"/>
      <dgm:spPr/>
    </dgm:pt>
    <dgm:pt modelId="{0D54E825-6881-446E-BFBF-90195BFC6FF1}" type="pres">
      <dgm:prSet presAssocID="{61B264D1-A810-496B-AEFF-B95CF78779EC}" presName="parTx" presStyleLbl="revTx" presStyleIdx="1" presStyleCnt="3">
        <dgm:presLayoutVars>
          <dgm:chMax val="0"/>
          <dgm:chPref val="0"/>
        </dgm:presLayoutVars>
      </dgm:prSet>
      <dgm:spPr/>
    </dgm:pt>
    <dgm:pt modelId="{6FF8BA3D-AB71-4E82-B339-D9DB38BC2047}" type="pres">
      <dgm:prSet presAssocID="{4B9A3171-5D0E-4750-97C2-3BFFE33A275E}" presName="sibTrans" presStyleCnt="0"/>
      <dgm:spPr/>
    </dgm:pt>
    <dgm:pt modelId="{0F60B1B2-6AD5-443A-A5BF-6DF2C3F10D78}" type="pres">
      <dgm:prSet presAssocID="{73A2B030-9A3D-4D37-8CEF-93F5C2CA0D0D}" presName="compNode" presStyleCnt="0"/>
      <dgm:spPr/>
    </dgm:pt>
    <dgm:pt modelId="{E4C85E8E-0C5A-40B5-B3E7-BFCD736D1CC8}" type="pres">
      <dgm:prSet presAssocID="{73A2B030-9A3D-4D37-8CEF-93F5C2CA0D0D}" presName="bgRect" presStyleLbl="bgShp" presStyleIdx="2" presStyleCnt="3"/>
      <dgm:spPr/>
    </dgm:pt>
    <dgm:pt modelId="{FC1CF902-3610-41A2-99E6-9D3540118C7F}" type="pres">
      <dgm:prSet presAssocID="{73A2B030-9A3D-4D37-8CEF-93F5C2CA0D0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6FAD3F14-3538-4B50-B7E9-63EBA2A23F9A}" type="pres">
      <dgm:prSet presAssocID="{73A2B030-9A3D-4D37-8CEF-93F5C2CA0D0D}" presName="spaceRect" presStyleCnt="0"/>
      <dgm:spPr/>
    </dgm:pt>
    <dgm:pt modelId="{F7B075F1-267F-4170-8211-1CE5AE30BEA0}" type="pres">
      <dgm:prSet presAssocID="{73A2B030-9A3D-4D37-8CEF-93F5C2CA0D0D}" presName="parTx" presStyleLbl="revTx" presStyleIdx="2" presStyleCnt="3">
        <dgm:presLayoutVars>
          <dgm:chMax val="0"/>
          <dgm:chPref val="0"/>
        </dgm:presLayoutVars>
      </dgm:prSet>
      <dgm:spPr/>
    </dgm:pt>
  </dgm:ptLst>
  <dgm:cxnLst>
    <dgm:cxn modelId="{3AE1FF20-98FA-49A2-88E1-11F1A4A9C31E}" srcId="{65886CBF-A7CE-45BF-9D86-10C299F55F09}" destId="{73A2B030-9A3D-4D37-8CEF-93F5C2CA0D0D}" srcOrd="2" destOrd="0" parTransId="{6B2A6610-A69C-4795-AD46-17004146856B}" sibTransId="{7888C288-693D-43EF-8EB7-39391B772E2B}"/>
    <dgm:cxn modelId="{1BA2F223-B1CA-4FCC-9744-4738FF1DEBC1}" srcId="{65886CBF-A7CE-45BF-9D86-10C299F55F09}" destId="{86EE89F6-EB77-4FEF-A1F9-DBEF1A2AADA5}" srcOrd="0" destOrd="0" parTransId="{C674596E-68C2-404E-AF7E-72E588E637A2}" sibTransId="{A33D88CD-0821-4009-ABB5-73FF57862901}"/>
    <dgm:cxn modelId="{2768605C-566B-4FC6-B058-0F3D8C7E7DDC}" srcId="{65886CBF-A7CE-45BF-9D86-10C299F55F09}" destId="{61B264D1-A810-496B-AEFF-B95CF78779EC}" srcOrd="1" destOrd="0" parTransId="{632F712D-2547-4EE5-ACD5-71B09AE9D7EF}" sibTransId="{4B9A3171-5D0E-4750-97C2-3BFFE33A275E}"/>
    <dgm:cxn modelId="{36CE3349-0649-423C-B211-914E4AAF8B4B}" type="presOf" srcId="{86EE89F6-EB77-4FEF-A1F9-DBEF1A2AADA5}" destId="{11AE786A-F55B-46C2-BAF5-37ABEEAD1AB0}" srcOrd="0" destOrd="0" presId="urn:microsoft.com/office/officeart/2018/2/layout/IconVerticalSolidList"/>
    <dgm:cxn modelId="{18BB085A-E860-4876-A732-BA6A3CCE6644}" type="presOf" srcId="{65886CBF-A7CE-45BF-9D86-10C299F55F09}" destId="{E7538B08-8D51-4056-923F-9465E3423821}" srcOrd="0" destOrd="0" presId="urn:microsoft.com/office/officeart/2018/2/layout/IconVerticalSolidList"/>
    <dgm:cxn modelId="{C7E63D9D-EF83-4383-AA2F-E6ACBF17F6E8}" type="presOf" srcId="{61B264D1-A810-496B-AEFF-B95CF78779EC}" destId="{0D54E825-6881-446E-BFBF-90195BFC6FF1}" srcOrd="0" destOrd="0" presId="urn:microsoft.com/office/officeart/2018/2/layout/IconVerticalSolidList"/>
    <dgm:cxn modelId="{BE7E6DE0-8AF2-441A-BF16-253691DA82BD}" type="presOf" srcId="{73A2B030-9A3D-4D37-8CEF-93F5C2CA0D0D}" destId="{F7B075F1-267F-4170-8211-1CE5AE30BEA0}" srcOrd="0" destOrd="0" presId="urn:microsoft.com/office/officeart/2018/2/layout/IconVerticalSolidList"/>
    <dgm:cxn modelId="{0FA3D208-F779-4193-982F-2EEC583B3E2B}" type="presParOf" srcId="{E7538B08-8D51-4056-923F-9465E3423821}" destId="{221475D6-D4BF-4B8B-8DAD-96A01CD3440B}" srcOrd="0" destOrd="0" presId="urn:microsoft.com/office/officeart/2018/2/layout/IconVerticalSolidList"/>
    <dgm:cxn modelId="{9D4A3479-2B73-470D-BE41-FAB76E1DE9F8}" type="presParOf" srcId="{221475D6-D4BF-4B8B-8DAD-96A01CD3440B}" destId="{BDDA19D5-421C-4625-AB0F-2A1E59370F35}" srcOrd="0" destOrd="0" presId="urn:microsoft.com/office/officeart/2018/2/layout/IconVerticalSolidList"/>
    <dgm:cxn modelId="{C14C12F0-C7A9-456D-8F03-633D90729C0B}" type="presParOf" srcId="{221475D6-D4BF-4B8B-8DAD-96A01CD3440B}" destId="{6DC2F80B-D4FB-4FE1-BA41-6B6B067DC555}" srcOrd="1" destOrd="0" presId="urn:microsoft.com/office/officeart/2018/2/layout/IconVerticalSolidList"/>
    <dgm:cxn modelId="{2721EC79-4172-4099-82A2-4A11801CF55F}" type="presParOf" srcId="{221475D6-D4BF-4B8B-8DAD-96A01CD3440B}" destId="{7218EAD1-9510-468E-ABA0-8F992B9EF569}" srcOrd="2" destOrd="0" presId="urn:microsoft.com/office/officeart/2018/2/layout/IconVerticalSolidList"/>
    <dgm:cxn modelId="{CC85C00C-75E6-4732-A5C1-1E9EEE48780F}" type="presParOf" srcId="{221475D6-D4BF-4B8B-8DAD-96A01CD3440B}" destId="{11AE786A-F55B-46C2-BAF5-37ABEEAD1AB0}" srcOrd="3" destOrd="0" presId="urn:microsoft.com/office/officeart/2018/2/layout/IconVerticalSolidList"/>
    <dgm:cxn modelId="{78AC1FBD-F110-4906-A571-771DEE061910}" type="presParOf" srcId="{E7538B08-8D51-4056-923F-9465E3423821}" destId="{EEA47E66-09E6-47A3-86A1-FBCFF5E72C14}" srcOrd="1" destOrd="0" presId="urn:microsoft.com/office/officeart/2018/2/layout/IconVerticalSolidList"/>
    <dgm:cxn modelId="{7F22BC8B-C902-4548-AC53-0715F0062D6B}" type="presParOf" srcId="{E7538B08-8D51-4056-923F-9465E3423821}" destId="{91EE396A-F97B-4F9E-B153-B65ACF7B594B}" srcOrd="2" destOrd="0" presId="urn:microsoft.com/office/officeart/2018/2/layout/IconVerticalSolidList"/>
    <dgm:cxn modelId="{103A2670-7D4D-4529-9A8D-B64E85CA64CB}" type="presParOf" srcId="{91EE396A-F97B-4F9E-B153-B65ACF7B594B}" destId="{C94F1052-7C9C-496C-BDA0-D146C98E1DC0}" srcOrd="0" destOrd="0" presId="urn:microsoft.com/office/officeart/2018/2/layout/IconVerticalSolidList"/>
    <dgm:cxn modelId="{21771B2C-1536-47A5-9A57-E3E3A9E5DEF1}" type="presParOf" srcId="{91EE396A-F97B-4F9E-B153-B65ACF7B594B}" destId="{C55E3458-DA15-4BCE-B99E-CFA409C582E4}" srcOrd="1" destOrd="0" presId="urn:microsoft.com/office/officeart/2018/2/layout/IconVerticalSolidList"/>
    <dgm:cxn modelId="{05F6D103-0BAD-4A73-B9BB-3CDB426D32F3}" type="presParOf" srcId="{91EE396A-F97B-4F9E-B153-B65ACF7B594B}" destId="{F03B1744-2CB8-4602-BEF3-7870ACE58BF7}" srcOrd="2" destOrd="0" presId="urn:microsoft.com/office/officeart/2018/2/layout/IconVerticalSolidList"/>
    <dgm:cxn modelId="{87720428-1C23-4789-8C79-26629D70728D}" type="presParOf" srcId="{91EE396A-F97B-4F9E-B153-B65ACF7B594B}" destId="{0D54E825-6881-446E-BFBF-90195BFC6FF1}" srcOrd="3" destOrd="0" presId="urn:microsoft.com/office/officeart/2018/2/layout/IconVerticalSolidList"/>
    <dgm:cxn modelId="{E6ABD5EB-394A-4803-B244-BA1A0C3EB6BC}" type="presParOf" srcId="{E7538B08-8D51-4056-923F-9465E3423821}" destId="{6FF8BA3D-AB71-4E82-B339-D9DB38BC2047}" srcOrd="3" destOrd="0" presId="urn:microsoft.com/office/officeart/2018/2/layout/IconVerticalSolidList"/>
    <dgm:cxn modelId="{F0C46E3F-B5EB-42D1-B50F-66252379C8CF}" type="presParOf" srcId="{E7538B08-8D51-4056-923F-9465E3423821}" destId="{0F60B1B2-6AD5-443A-A5BF-6DF2C3F10D78}" srcOrd="4" destOrd="0" presId="urn:microsoft.com/office/officeart/2018/2/layout/IconVerticalSolidList"/>
    <dgm:cxn modelId="{8E456869-4A81-4DE1-A5F3-A6327F3D6FAA}" type="presParOf" srcId="{0F60B1B2-6AD5-443A-A5BF-6DF2C3F10D78}" destId="{E4C85E8E-0C5A-40B5-B3E7-BFCD736D1CC8}" srcOrd="0" destOrd="0" presId="urn:microsoft.com/office/officeart/2018/2/layout/IconVerticalSolidList"/>
    <dgm:cxn modelId="{2033EABE-9501-4C20-BDEB-DB47FA9EBB5F}" type="presParOf" srcId="{0F60B1B2-6AD5-443A-A5BF-6DF2C3F10D78}" destId="{FC1CF902-3610-41A2-99E6-9D3540118C7F}" srcOrd="1" destOrd="0" presId="urn:microsoft.com/office/officeart/2018/2/layout/IconVerticalSolidList"/>
    <dgm:cxn modelId="{4D5F5E62-4C58-43E3-821C-B07F6868CF2B}" type="presParOf" srcId="{0F60B1B2-6AD5-443A-A5BF-6DF2C3F10D78}" destId="{6FAD3F14-3538-4B50-B7E9-63EBA2A23F9A}" srcOrd="2" destOrd="0" presId="urn:microsoft.com/office/officeart/2018/2/layout/IconVerticalSolidList"/>
    <dgm:cxn modelId="{7B01800A-5346-4FB4-85CD-B0A1025F89C8}" type="presParOf" srcId="{0F60B1B2-6AD5-443A-A5BF-6DF2C3F10D78}" destId="{F7B075F1-267F-4170-8211-1CE5AE30BEA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E129D7-0B38-4EB4-92DA-E0589B2B4694}" type="doc">
      <dgm:prSet loTypeId="urn:microsoft.com/office/officeart/2018/2/layout/IconLabelDescriptionList" loCatId="icon" qsTypeId="urn:microsoft.com/office/officeart/2005/8/quickstyle/simple1" qsCatId="simple" csTypeId="urn:microsoft.com/office/officeart/2018/5/colors/Iconchunking_neutralbg_accent3_2" csCatId="accent3" phldr="1"/>
      <dgm:spPr/>
      <dgm:t>
        <a:bodyPr/>
        <a:lstStyle/>
        <a:p>
          <a:endParaRPr lang="en-US"/>
        </a:p>
      </dgm:t>
    </dgm:pt>
    <dgm:pt modelId="{6E366DF1-BA04-42E1-AE86-5332737813A0}">
      <dgm:prSet/>
      <dgm:spPr/>
      <dgm:t>
        <a:bodyPr/>
        <a:lstStyle/>
        <a:p>
          <a:pPr>
            <a:lnSpc>
              <a:spcPct val="100000"/>
            </a:lnSpc>
            <a:defRPr b="1"/>
          </a:pPr>
          <a:r>
            <a:rPr lang="en-US"/>
            <a:t>Choose</a:t>
          </a:r>
        </a:p>
      </dgm:t>
    </dgm:pt>
    <dgm:pt modelId="{270EC2E6-E803-4DD1-8232-C67054492E7E}" type="parTrans" cxnId="{EDFC2EB9-3575-453F-9C29-3E4E5DAE2B11}">
      <dgm:prSet/>
      <dgm:spPr/>
      <dgm:t>
        <a:bodyPr/>
        <a:lstStyle/>
        <a:p>
          <a:endParaRPr lang="en-US"/>
        </a:p>
      </dgm:t>
    </dgm:pt>
    <dgm:pt modelId="{3185AE35-3742-49DB-9084-5F15E68796B2}" type="sibTrans" cxnId="{EDFC2EB9-3575-453F-9C29-3E4E5DAE2B11}">
      <dgm:prSet/>
      <dgm:spPr/>
      <dgm:t>
        <a:bodyPr/>
        <a:lstStyle/>
        <a:p>
          <a:endParaRPr lang="en-US"/>
        </a:p>
      </dgm:t>
    </dgm:pt>
    <dgm:pt modelId="{78FCEC11-574B-4162-9FFE-629E5D76A868}">
      <dgm:prSet/>
      <dgm:spPr/>
      <dgm:t>
        <a:bodyPr/>
        <a:lstStyle/>
        <a:p>
          <a:pPr>
            <a:lnSpc>
              <a:spcPct val="100000"/>
            </a:lnSpc>
          </a:pPr>
          <a:r>
            <a:rPr lang="en-US"/>
            <a:t>Choose an individual to interview preferably in a field that you are considering as your pathway.  </a:t>
          </a:r>
        </a:p>
      </dgm:t>
    </dgm:pt>
    <dgm:pt modelId="{EE8F66DC-5A6B-4551-BE69-28D812E0059B}" type="parTrans" cxnId="{24FE8DC4-0C68-4A51-9B42-6BE208E6571F}">
      <dgm:prSet/>
      <dgm:spPr/>
      <dgm:t>
        <a:bodyPr/>
        <a:lstStyle/>
        <a:p>
          <a:endParaRPr lang="en-US"/>
        </a:p>
      </dgm:t>
    </dgm:pt>
    <dgm:pt modelId="{958B3856-EA9F-4B83-89ED-C561C40073BE}" type="sibTrans" cxnId="{24FE8DC4-0C68-4A51-9B42-6BE208E6571F}">
      <dgm:prSet/>
      <dgm:spPr/>
      <dgm:t>
        <a:bodyPr/>
        <a:lstStyle/>
        <a:p>
          <a:endParaRPr lang="en-US"/>
        </a:p>
      </dgm:t>
    </dgm:pt>
    <dgm:pt modelId="{566DE5B5-DED6-48D9-8895-7D2BAAC0C516}">
      <dgm:prSet/>
      <dgm:spPr/>
      <dgm:t>
        <a:bodyPr/>
        <a:lstStyle/>
        <a:p>
          <a:pPr>
            <a:lnSpc>
              <a:spcPct val="100000"/>
            </a:lnSpc>
            <a:defRPr b="1"/>
          </a:pPr>
          <a:r>
            <a:rPr lang="en-US"/>
            <a:t>Set up</a:t>
          </a:r>
        </a:p>
      </dgm:t>
    </dgm:pt>
    <dgm:pt modelId="{FBECA3EE-A206-4DE4-A308-6DAB3EEA29C5}" type="parTrans" cxnId="{8299003A-FEAA-4B7C-B6F0-C9343A3E68A9}">
      <dgm:prSet/>
      <dgm:spPr/>
      <dgm:t>
        <a:bodyPr/>
        <a:lstStyle/>
        <a:p>
          <a:endParaRPr lang="en-US"/>
        </a:p>
      </dgm:t>
    </dgm:pt>
    <dgm:pt modelId="{8C125AB1-5B3B-451D-870C-F0FF5D5A210E}" type="sibTrans" cxnId="{8299003A-FEAA-4B7C-B6F0-C9343A3E68A9}">
      <dgm:prSet/>
      <dgm:spPr/>
      <dgm:t>
        <a:bodyPr/>
        <a:lstStyle/>
        <a:p>
          <a:endParaRPr lang="en-US"/>
        </a:p>
      </dgm:t>
    </dgm:pt>
    <dgm:pt modelId="{5DEF3CA1-52C7-4FDA-822E-7764C892B1C9}">
      <dgm:prSet/>
      <dgm:spPr/>
      <dgm:t>
        <a:bodyPr/>
        <a:lstStyle/>
        <a:p>
          <a:pPr>
            <a:lnSpc>
              <a:spcPct val="100000"/>
            </a:lnSpc>
          </a:pPr>
          <a:r>
            <a:rPr lang="en-US"/>
            <a:t>Set up a date and time that works for you and your interviewee.</a:t>
          </a:r>
        </a:p>
      </dgm:t>
    </dgm:pt>
    <dgm:pt modelId="{226B6694-4B86-4D03-B543-4D8251221546}" type="parTrans" cxnId="{5A6A3535-B7BB-42B9-AF61-EFA771DE3B40}">
      <dgm:prSet/>
      <dgm:spPr/>
      <dgm:t>
        <a:bodyPr/>
        <a:lstStyle/>
        <a:p>
          <a:endParaRPr lang="en-US"/>
        </a:p>
      </dgm:t>
    </dgm:pt>
    <dgm:pt modelId="{23E8EB28-3856-4677-ADB8-7961044178EC}" type="sibTrans" cxnId="{5A6A3535-B7BB-42B9-AF61-EFA771DE3B40}">
      <dgm:prSet/>
      <dgm:spPr/>
      <dgm:t>
        <a:bodyPr/>
        <a:lstStyle/>
        <a:p>
          <a:endParaRPr lang="en-US"/>
        </a:p>
      </dgm:t>
    </dgm:pt>
    <dgm:pt modelId="{422AD804-A4AF-467E-BE5C-A3842B262F17}">
      <dgm:prSet/>
      <dgm:spPr/>
      <dgm:t>
        <a:bodyPr/>
        <a:lstStyle/>
        <a:p>
          <a:pPr>
            <a:lnSpc>
              <a:spcPct val="100000"/>
            </a:lnSpc>
            <a:defRPr b="1"/>
          </a:pPr>
          <a:r>
            <a:rPr lang="en-US"/>
            <a:t>Formulate</a:t>
          </a:r>
        </a:p>
      </dgm:t>
    </dgm:pt>
    <dgm:pt modelId="{AA9EA5E8-B63E-49D0-A450-2C213D47505A}" type="parTrans" cxnId="{34D470F6-54D8-457C-BF6E-838F256C7CDA}">
      <dgm:prSet/>
      <dgm:spPr/>
      <dgm:t>
        <a:bodyPr/>
        <a:lstStyle/>
        <a:p>
          <a:endParaRPr lang="en-US"/>
        </a:p>
      </dgm:t>
    </dgm:pt>
    <dgm:pt modelId="{8CA69BE1-E716-4917-A154-8F3628ECC7A0}" type="sibTrans" cxnId="{34D470F6-54D8-457C-BF6E-838F256C7CDA}">
      <dgm:prSet/>
      <dgm:spPr/>
      <dgm:t>
        <a:bodyPr/>
        <a:lstStyle/>
        <a:p>
          <a:endParaRPr lang="en-US"/>
        </a:p>
      </dgm:t>
    </dgm:pt>
    <dgm:pt modelId="{893A94F0-0033-4C85-8D89-E7177C718524}">
      <dgm:prSet/>
      <dgm:spPr/>
      <dgm:t>
        <a:bodyPr/>
        <a:lstStyle/>
        <a:p>
          <a:pPr>
            <a:lnSpc>
              <a:spcPct val="100000"/>
            </a:lnSpc>
          </a:pPr>
          <a:r>
            <a:rPr lang="en-US"/>
            <a:t>Formulate 5-7 questions that focus on math in the workplace.</a:t>
          </a:r>
        </a:p>
      </dgm:t>
    </dgm:pt>
    <dgm:pt modelId="{80D1C044-9676-43E0-98C1-221913F122EF}" type="parTrans" cxnId="{7A674D83-330C-4A4E-AAAE-4ADDB42C36E8}">
      <dgm:prSet/>
      <dgm:spPr/>
      <dgm:t>
        <a:bodyPr/>
        <a:lstStyle/>
        <a:p>
          <a:endParaRPr lang="en-US"/>
        </a:p>
      </dgm:t>
    </dgm:pt>
    <dgm:pt modelId="{0C8CE76F-47BA-4FCD-837D-C3B356EB2C36}" type="sibTrans" cxnId="{7A674D83-330C-4A4E-AAAE-4ADDB42C36E8}">
      <dgm:prSet/>
      <dgm:spPr/>
      <dgm:t>
        <a:bodyPr/>
        <a:lstStyle/>
        <a:p>
          <a:endParaRPr lang="en-US"/>
        </a:p>
      </dgm:t>
    </dgm:pt>
    <dgm:pt modelId="{6E616CA4-13D2-4BCC-84CE-7DEA8FF6D370}" type="pres">
      <dgm:prSet presAssocID="{F0E129D7-0B38-4EB4-92DA-E0589B2B4694}" presName="root" presStyleCnt="0">
        <dgm:presLayoutVars>
          <dgm:dir/>
          <dgm:resizeHandles val="exact"/>
        </dgm:presLayoutVars>
      </dgm:prSet>
      <dgm:spPr/>
    </dgm:pt>
    <dgm:pt modelId="{85D2E264-0096-4A05-92F9-232EBE6D718F}" type="pres">
      <dgm:prSet presAssocID="{6E366DF1-BA04-42E1-AE86-5332737813A0}" presName="compNode" presStyleCnt="0"/>
      <dgm:spPr/>
    </dgm:pt>
    <dgm:pt modelId="{B9F21469-A816-48A5-8145-59078B5F322A}" type="pres">
      <dgm:prSet presAssocID="{6E366DF1-BA04-42E1-AE86-5332737813A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Network"/>
        </a:ext>
      </dgm:extLst>
    </dgm:pt>
    <dgm:pt modelId="{476CFD71-07FA-470F-867D-8B594FAEA042}" type="pres">
      <dgm:prSet presAssocID="{6E366DF1-BA04-42E1-AE86-5332737813A0}" presName="iconSpace" presStyleCnt="0"/>
      <dgm:spPr/>
    </dgm:pt>
    <dgm:pt modelId="{5D5C7A3F-28AD-446A-A5AF-76A08A367224}" type="pres">
      <dgm:prSet presAssocID="{6E366DF1-BA04-42E1-AE86-5332737813A0}" presName="parTx" presStyleLbl="revTx" presStyleIdx="0" presStyleCnt="6">
        <dgm:presLayoutVars>
          <dgm:chMax val="0"/>
          <dgm:chPref val="0"/>
        </dgm:presLayoutVars>
      </dgm:prSet>
      <dgm:spPr/>
    </dgm:pt>
    <dgm:pt modelId="{1C09E089-4944-4B3A-AF40-F891CDBF787C}" type="pres">
      <dgm:prSet presAssocID="{6E366DF1-BA04-42E1-AE86-5332737813A0}" presName="txSpace" presStyleCnt="0"/>
      <dgm:spPr/>
    </dgm:pt>
    <dgm:pt modelId="{02052792-0FFF-4E48-98FC-F1B78552218E}" type="pres">
      <dgm:prSet presAssocID="{6E366DF1-BA04-42E1-AE86-5332737813A0}" presName="desTx" presStyleLbl="revTx" presStyleIdx="1" presStyleCnt="6">
        <dgm:presLayoutVars/>
      </dgm:prSet>
      <dgm:spPr/>
    </dgm:pt>
    <dgm:pt modelId="{38A7D115-490B-44D8-9E9C-56D4CB454FC6}" type="pres">
      <dgm:prSet presAssocID="{3185AE35-3742-49DB-9084-5F15E68796B2}" presName="sibTrans" presStyleCnt="0"/>
      <dgm:spPr/>
    </dgm:pt>
    <dgm:pt modelId="{97733694-063F-41B7-B46E-4B55D5666198}" type="pres">
      <dgm:prSet presAssocID="{566DE5B5-DED6-48D9-8895-7D2BAAC0C516}" presName="compNode" presStyleCnt="0"/>
      <dgm:spPr/>
    </dgm:pt>
    <dgm:pt modelId="{14A9E304-B2D3-4E4E-8DF4-2A9882370209}" type="pres">
      <dgm:prSet presAssocID="{566DE5B5-DED6-48D9-8895-7D2BAAC0C51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larm Clock"/>
        </a:ext>
      </dgm:extLst>
    </dgm:pt>
    <dgm:pt modelId="{401D21A9-7FEB-4F53-8DBB-8E44EA016C2A}" type="pres">
      <dgm:prSet presAssocID="{566DE5B5-DED6-48D9-8895-7D2BAAC0C516}" presName="iconSpace" presStyleCnt="0"/>
      <dgm:spPr/>
    </dgm:pt>
    <dgm:pt modelId="{B6D79FAD-258C-4310-89D4-FF0476244647}" type="pres">
      <dgm:prSet presAssocID="{566DE5B5-DED6-48D9-8895-7D2BAAC0C516}" presName="parTx" presStyleLbl="revTx" presStyleIdx="2" presStyleCnt="6">
        <dgm:presLayoutVars>
          <dgm:chMax val="0"/>
          <dgm:chPref val="0"/>
        </dgm:presLayoutVars>
      </dgm:prSet>
      <dgm:spPr/>
    </dgm:pt>
    <dgm:pt modelId="{C0B2235C-BF17-48DE-B8A0-96AD0D05A512}" type="pres">
      <dgm:prSet presAssocID="{566DE5B5-DED6-48D9-8895-7D2BAAC0C516}" presName="txSpace" presStyleCnt="0"/>
      <dgm:spPr/>
    </dgm:pt>
    <dgm:pt modelId="{FCFEBF8D-7400-4C4B-A837-3160407DF384}" type="pres">
      <dgm:prSet presAssocID="{566DE5B5-DED6-48D9-8895-7D2BAAC0C516}" presName="desTx" presStyleLbl="revTx" presStyleIdx="3" presStyleCnt="6">
        <dgm:presLayoutVars/>
      </dgm:prSet>
      <dgm:spPr/>
    </dgm:pt>
    <dgm:pt modelId="{E6CDA957-1BA2-44FF-BB3E-118D62B8A74F}" type="pres">
      <dgm:prSet presAssocID="{8C125AB1-5B3B-451D-870C-F0FF5D5A210E}" presName="sibTrans" presStyleCnt="0"/>
      <dgm:spPr/>
    </dgm:pt>
    <dgm:pt modelId="{9C7C7A88-4B07-47C9-925F-0FD4E78F59D8}" type="pres">
      <dgm:prSet presAssocID="{422AD804-A4AF-467E-BE5C-A3842B262F17}" presName="compNode" presStyleCnt="0"/>
      <dgm:spPr/>
    </dgm:pt>
    <dgm:pt modelId="{AAC29899-1117-4371-8121-8005A7F98FC3}" type="pres">
      <dgm:prSet presAssocID="{422AD804-A4AF-467E-BE5C-A3842B262F1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0C7F4739-56B8-4686-974E-1BCF94E2CD57}" type="pres">
      <dgm:prSet presAssocID="{422AD804-A4AF-467E-BE5C-A3842B262F17}" presName="iconSpace" presStyleCnt="0"/>
      <dgm:spPr/>
    </dgm:pt>
    <dgm:pt modelId="{861E53E8-4B34-43D7-9278-F426231C3F62}" type="pres">
      <dgm:prSet presAssocID="{422AD804-A4AF-467E-BE5C-A3842B262F17}" presName="parTx" presStyleLbl="revTx" presStyleIdx="4" presStyleCnt="6">
        <dgm:presLayoutVars>
          <dgm:chMax val="0"/>
          <dgm:chPref val="0"/>
        </dgm:presLayoutVars>
      </dgm:prSet>
      <dgm:spPr/>
    </dgm:pt>
    <dgm:pt modelId="{9D375491-9308-47B2-98EF-BBF74818DAB2}" type="pres">
      <dgm:prSet presAssocID="{422AD804-A4AF-467E-BE5C-A3842B262F17}" presName="txSpace" presStyleCnt="0"/>
      <dgm:spPr/>
    </dgm:pt>
    <dgm:pt modelId="{7CE6E860-EAA2-4D30-97E3-56052DC1E9B5}" type="pres">
      <dgm:prSet presAssocID="{422AD804-A4AF-467E-BE5C-A3842B262F17}" presName="desTx" presStyleLbl="revTx" presStyleIdx="5" presStyleCnt="6">
        <dgm:presLayoutVars/>
      </dgm:prSet>
      <dgm:spPr/>
    </dgm:pt>
  </dgm:ptLst>
  <dgm:cxnLst>
    <dgm:cxn modelId="{5A6A3535-B7BB-42B9-AF61-EFA771DE3B40}" srcId="{566DE5B5-DED6-48D9-8895-7D2BAAC0C516}" destId="{5DEF3CA1-52C7-4FDA-822E-7764C892B1C9}" srcOrd="0" destOrd="0" parTransId="{226B6694-4B86-4D03-B543-4D8251221546}" sibTransId="{23E8EB28-3856-4677-ADB8-7961044178EC}"/>
    <dgm:cxn modelId="{8299003A-FEAA-4B7C-B6F0-C9343A3E68A9}" srcId="{F0E129D7-0B38-4EB4-92DA-E0589B2B4694}" destId="{566DE5B5-DED6-48D9-8895-7D2BAAC0C516}" srcOrd="1" destOrd="0" parTransId="{FBECA3EE-A206-4DE4-A308-6DAB3EEA29C5}" sibTransId="{8C125AB1-5B3B-451D-870C-F0FF5D5A210E}"/>
    <dgm:cxn modelId="{FC782A41-82C5-4B85-A074-C2E97A90239B}" type="presOf" srcId="{422AD804-A4AF-467E-BE5C-A3842B262F17}" destId="{861E53E8-4B34-43D7-9278-F426231C3F62}" srcOrd="0" destOrd="0" presId="urn:microsoft.com/office/officeart/2018/2/layout/IconLabelDescriptionList"/>
    <dgm:cxn modelId="{05D34864-62D8-4673-AB7A-ED7BC7BB5CA0}" type="presOf" srcId="{566DE5B5-DED6-48D9-8895-7D2BAAC0C516}" destId="{B6D79FAD-258C-4310-89D4-FF0476244647}" srcOrd="0" destOrd="0" presId="urn:microsoft.com/office/officeart/2018/2/layout/IconLabelDescriptionList"/>
    <dgm:cxn modelId="{7A674D83-330C-4A4E-AAAE-4ADDB42C36E8}" srcId="{422AD804-A4AF-467E-BE5C-A3842B262F17}" destId="{893A94F0-0033-4C85-8D89-E7177C718524}" srcOrd="0" destOrd="0" parTransId="{80D1C044-9676-43E0-98C1-221913F122EF}" sibTransId="{0C8CE76F-47BA-4FCD-837D-C3B356EB2C36}"/>
    <dgm:cxn modelId="{323A1D86-065B-4204-B5B3-45887123FFF3}" type="presOf" srcId="{78FCEC11-574B-4162-9FFE-629E5D76A868}" destId="{02052792-0FFF-4E48-98FC-F1B78552218E}" srcOrd="0" destOrd="0" presId="urn:microsoft.com/office/officeart/2018/2/layout/IconLabelDescriptionList"/>
    <dgm:cxn modelId="{EDFC2EB9-3575-453F-9C29-3E4E5DAE2B11}" srcId="{F0E129D7-0B38-4EB4-92DA-E0589B2B4694}" destId="{6E366DF1-BA04-42E1-AE86-5332737813A0}" srcOrd="0" destOrd="0" parTransId="{270EC2E6-E803-4DD1-8232-C67054492E7E}" sibTransId="{3185AE35-3742-49DB-9084-5F15E68796B2}"/>
    <dgm:cxn modelId="{7ED6F3C1-1730-42B8-AC38-5EDA46FDA6EC}" type="presOf" srcId="{6E366DF1-BA04-42E1-AE86-5332737813A0}" destId="{5D5C7A3F-28AD-446A-A5AF-76A08A367224}" srcOrd="0" destOrd="0" presId="urn:microsoft.com/office/officeart/2018/2/layout/IconLabelDescriptionList"/>
    <dgm:cxn modelId="{24FE8DC4-0C68-4A51-9B42-6BE208E6571F}" srcId="{6E366DF1-BA04-42E1-AE86-5332737813A0}" destId="{78FCEC11-574B-4162-9FFE-629E5D76A868}" srcOrd="0" destOrd="0" parTransId="{EE8F66DC-5A6B-4551-BE69-28D812E0059B}" sibTransId="{958B3856-EA9F-4B83-89ED-C561C40073BE}"/>
    <dgm:cxn modelId="{93753BCC-4E52-4C59-AEB0-B5FF71887F2A}" type="presOf" srcId="{5DEF3CA1-52C7-4FDA-822E-7764C892B1C9}" destId="{FCFEBF8D-7400-4C4B-A837-3160407DF384}" srcOrd="0" destOrd="0" presId="urn:microsoft.com/office/officeart/2018/2/layout/IconLabelDescriptionList"/>
    <dgm:cxn modelId="{1A3A6DDF-A91F-4909-B191-0DC405BBD6DE}" type="presOf" srcId="{893A94F0-0033-4C85-8D89-E7177C718524}" destId="{7CE6E860-EAA2-4D30-97E3-56052DC1E9B5}" srcOrd="0" destOrd="0" presId="urn:microsoft.com/office/officeart/2018/2/layout/IconLabelDescriptionList"/>
    <dgm:cxn modelId="{34D470F6-54D8-457C-BF6E-838F256C7CDA}" srcId="{F0E129D7-0B38-4EB4-92DA-E0589B2B4694}" destId="{422AD804-A4AF-467E-BE5C-A3842B262F17}" srcOrd="2" destOrd="0" parTransId="{AA9EA5E8-B63E-49D0-A450-2C213D47505A}" sibTransId="{8CA69BE1-E716-4917-A154-8F3628ECC7A0}"/>
    <dgm:cxn modelId="{9CB2EAFC-ED6D-4A0A-89F5-CEE10F32C3D1}" type="presOf" srcId="{F0E129D7-0B38-4EB4-92DA-E0589B2B4694}" destId="{6E616CA4-13D2-4BCC-84CE-7DEA8FF6D370}" srcOrd="0" destOrd="0" presId="urn:microsoft.com/office/officeart/2018/2/layout/IconLabelDescriptionList"/>
    <dgm:cxn modelId="{33E9A885-7D8E-428B-BDC9-D8459F906AAD}" type="presParOf" srcId="{6E616CA4-13D2-4BCC-84CE-7DEA8FF6D370}" destId="{85D2E264-0096-4A05-92F9-232EBE6D718F}" srcOrd="0" destOrd="0" presId="urn:microsoft.com/office/officeart/2018/2/layout/IconLabelDescriptionList"/>
    <dgm:cxn modelId="{239C28B8-B725-4539-83EC-45901A87E334}" type="presParOf" srcId="{85D2E264-0096-4A05-92F9-232EBE6D718F}" destId="{B9F21469-A816-48A5-8145-59078B5F322A}" srcOrd="0" destOrd="0" presId="urn:microsoft.com/office/officeart/2018/2/layout/IconLabelDescriptionList"/>
    <dgm:cxn modelId="{262DAF2C-0E54-4D48-A8EC-29A13116F64E}" type="presParOf" srcId="{85D2E264-0096-4A05-92F9-232EBE6D718F}" destId="{476CFD71-07FA-470F-867D-8B594FAEA042}" srcOrd="1" destOrd="0" presId="urn:microsoft.com/office/officeart/2018/2/layout/IconLabelDescriptionList"/>
    <dgm:cxn modelId="{8E041C6B-02DF-4C0A-B850-383B2693C18E}" type="presParOf" srcId="{85D2E264-0096-4A05-92F9-232EBE6D718F}" destId="{5D5C7A3F-28AD-446A-A5AF-76A08A367224}" srcOrd="2" destOrd="0" presId="urn:microsoft.com/office/officeart/2018/2/layout/IconLabelDescriptionList"/>
    <dgm:cxn modelId="{55A84347-D60D-4858-9CE0-8DEEA4232C20}" type="presParOf" srcId="{85D2E264-0096-4A05-92F9-232EBE6D718F}" destId="{1C09E089-4944-4B3A-AF40-F891CDBF787C}" srcOrd="3" destOrd="0" presId="urn:microsoft.com/office/officeart/2018/2/layout/IconLabelDescriptionList"/>
    <dgm:cxn modelId="{A036182A-8D9B-4578-8542-BBE0A2A01E4C}" type="presParOf" srcId="{85D2E264-0096-4A05-92F9-232EBE6D718F}" destId="{02052792-0FFF-4E48-98FC-F1B78552218E}" srcOrd="4" destOrd="0" presId="urn:microsoft.com/office/officeart/2018/2/layout/IconLabelDescriptionList"/>
    <dgm:cxn modelId="{9BFFE628-EB43-447D-B1E6-300D2CF44673}" type="presParOf" srcId="{6E616CA4-13D2-4BCC-84CE-7DEA8FF6D370}" destId="{38A7D115-490B-44D8-9E9C-56D4CB454FC6}" srcOrd="1" destOrd="0" presId="urn:microsoft.com/office/officeart/2018/2/layout/IconLabelDescriptionList"/>
    <dgm:cxn modelId="{EC132E74-85AE-4E6E-8280-0D6AEFAECFF0}" type="presParOf" srcId="{6E616CA4-13D2-4BCC-84CE-7DEA8FF6D370}" destId="{97733694-063F-41B7-B46E-4B55D5666198}" srcOrd="2" destOrd="0" presId="urn:microsoft.com/office/officeart/2018/2/layout/IconLabelDescriptionList"/>
    <dgm:cxn modelId="{E4E07DC1-387D-4252-ACC9-C5DB318B1F33}" type="presParOf" srcId="{97733694-063F-41B7-B46E-4B55D5666198}" destId="{14A9E304-B2D3-4E4E-8DF4-2A9882370209}" srcOrd="0" destOrd="0" presId="urn:microsoft.com/office/officeart/2018/2/layout/IconLabelDescriptionList"/>
    <dgm:cxn modelId="{55E5DF47-92AD-42B4-854C-EC2D3FAF67B2}" type="presParOf" srcId="{97733694-063F-41B7-B46E-4B55D5666198}" destId="{401D21A9-7FEB-4F53-8DBB-8E44EA016C2A}" srcOrd="1" destOrd="0" presId="urn:microsoft.com/office/officeart/2018/2/layout/IconLabelDescriptionList"/>
    <dgm:cxn modelId="{F93504AE-A70B-4A65-8609-B2831620735A}" type="presParOf" srcId="{97733694-063F-41B7-B46E-4B55D5666198}" destId="{B6D79FAD-258C-4310-89D4-FF0476244647}" srcOrd="2" destOrd="0" presId="urn:microsoft.com/office/officeart/2018/2/layout/IconLabelDescriptionList"/>
    <dgm:cxn modelId="{D284446F-8E4F-4787-BA58-0E54E2825F01}" type="presParOf" srcId="{97733694-063F-41B7-B46E-4B55D5666198}" destId="{C0B2235C-BF17-48DE-B8A0-96AD0D05A512}" srcOrd="3" destOrd="0" presId="urn:microsoft.com/office/officeart/2018/2/layout/IconLabelDescriptionList"/>
    <dgm:cxn modelId="{F6146D7A-3E16-4CDE-921E-28C9C5A477F9}" type="presParOf" srcId="{97733694-063F-41B7-B46E-4B55D5666198}" destId="{FCFEBF8D-7400-4C4B-A837-3160407DF384}" srcOrd="4" destOrd="0" presId="urn:microsoft.com/office/officeart/2018/2/layout/IconLabelDescriptionList"/>
    <dgm:cxn modelId="{A8FAA9A9-198A-493D-82A7-AA81B545DE6F}" type="presParOf" srcId="{6E616CA4-13D2-4BCC-84CE-7DEA8FF6D370}" destId="{E6CDA957-1BA2-44FF-BB3E-118D62B8A74F}" srcOrd="3" destOrd="0" presId="urn:microsoft.com/office/officeart/2018/2/layout/IconLabelDescriptionList"/>
    <dgm:cxn modelId="{0466A580-7B50-4265-8D13-88A316CFCCED}" type="presParOf" srcId="{6E616CA4-13D2-4BCC-84CE-7DEA8FF6D370}" destId="{9C7C7A88-4B07-47C9-925F-0FD4E78F59D8}" srcOrd="4" destOrd="0" presId="urn:microsoft.com/office/officeart/2018/2/layout/IconLabelDescriptionList"/>
    <dgm:cxn modelId="{71DCABAC-7B04-4B89-AFAF-93014E428FB7}" type="presParOf" srcId="{9C7C7A88-4B07-47C9-925F-0FD4E78F59D8}" destId="{AAC29899-1117-4371-8121-8005A7F98FC3}" srcOrd="0" destOrd="0" presId="urn:microsoft.com/office/officeart/2018/2/layout/IconLabelDescriptionList"/>
    <dgm:cxn modelId="{06E02D04-9681-4B13-9A9E-C7F3064F8A0A}" type="presParOf" srcId="{9C7C7A88-4B07-47C9-925F-0FD4E78F59D8}" destId="{0C7F4739-56B8-4686-974E-1BCF94E2CD57}" srcOrd="1" destOrd="0" presId="urn:microsoft.com/office/officeart/2018/2/layout/IconLabelDescriptionList"/>
    <dgm:cxn modelId="{1D053178-B225-4746-8E7C-D58CDD644882}" type="presParOf" srcId="{9C7C7A88-4B07-47C9-925F-0FD4E78F59D8}" destId="{861E53E8-4B34-43D7-9278-F426231C3F62}" srcOrd="2" destOrd="0" presId="urn:microsoft.com/office/officeart/2018/2/layout/IconLabelDescriptionList"/>
    <dgm:cxn modelId="{E193D51A-5CA3-44FA-BE97-736726245822}" type="presParOf" srcId="{9C7C7A88-4B07-47C9-925F-0FD4E78F59D8}" destId="{9D375491-9308-47B2-98EF-BBF74818DAB2}" srcOrd="3" destOrd="0" presId="urn:microsoft.com/office/officeart/2018/2/layout/IconLabelDescriptionList"/>
    <dgm:cxn modelId="{BAA11789-E1E7-4D8C-BDF9-F17E74AB193C}" type="presParOf" srcId="{9C7C7A88-4B07-47C9-925F-0FD4E78F59D8}" destId="{7CE6E860-EAA2-4D30-97E3-56052DC1E9B5}"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52C662-9566-49ED-840E-886450B26F86}"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0EA8A110-09A7-43B3-9159-9CB6CBE81A67}">
      <dgm:prSet phldr="0"/>
      <dgm:spPr/>
      <dgm:t>
        <a:bodyPr/>
        <a:lstStyle/>
        <a:p>
          <a:pPr rtl="0"/>
          <a:r>
            <a:rPr lang="en-US" b="1" i="0" u="none" strike="noStrike" cap="none" baseline="0" noProof="0" dirty="0">
              <a:solidFill>
                <a:schemeClr val="tx1"/>
              </a:solidFill>
              <a:latin typeface="Calibri"/>
              <a:cs typeface="Calibri Light"/>
            </a:rPr>
            <a:t>What are the main units for measurement used in this sector?</a:t>
          </a:r>
          <a:endParaRPr lang="en-US" b="1" i="0" u="none" strike="noStrike" cap="none" baseline="0" noProof="0" dirty="0">
            <a:solidFill>
              <a:srgbClr val="010000"/>
            </a:solidFill>
            <a:latin typeface="Calibri"/>
            <a:cs typeface="Calibri Light"/>
          </a:endParaRPr>
        </a:p>
      </dgm:t>
    </dgm:pt>
    <dgm:pt modelId="{75B4C7CB-61D0-4138-BF4E-D922D93D4510}" type="parTrans" cxnId="{F2E953A8-4C62-4BE2-A45C-C1BAFACD52D2}">
      <dgm:prSet/>
      <dgm:spPr/>
      <dgm:t>
        <a:bodyPr/>
        <a:lstStyle/>
        <a:p>
          <a:endParaRPr lang="en-US"/>
        </a:p>
      </dgm:t>
    </dgm:pt>
    <dgm:pt modelId="{536ADB8C-F209-4DDB-973E-62B7C90A5AAD}" type="sibTrans" cxnId="{F2E953A8-4C62-4BE2-A45C-C1BAFACD52D2}">
      <dgm:prSet/>
      <dgm:spPr/>
      <dgm:t>
        <a:bodyPr/>
        <a:lstStyle/>
        <a:p>
          <a:endParaRPr lang="en-US"/>
        </a:p>
      </dgm:t>
    </dgm:pt>
    <dgm:pt modelId="{9306577B-3A24-4F77-BA2E-A69010815CB9}">
      <dgm:prSet phldr="0"/>
      <dgm:spPr/>
      <dgm:t>
        <a:bodyPr/>
        <a:lstStyle/>
        <a:p>
          <a:pPr rtl="0"/>
          <a:r>
            <a:rPr lang="en-US" b="1" dirty="0">
              <a:latin typeface="Calibri"/>
              <a:cs typeface="Calibri"/>
            </a:rPr>
            <a:t>Where do you see the use of numbers in your work?</a:t>
          </a:r>
        </a:p>
      </dgm:t>
    </dgm:pt>
    <dgm:pt modelId="{85E97039-FCA4-4A77-A74F-FD3126957799}" type="parTrans" cxnId="{82178A7D-FA03-4163-93FF-9A494584653C}">
      <dgm:prSet/>
      <dgm:spPr/>
      <dgm:t>
        <a:bodyPr/>
        <a:lstStyle/>
        <a:p>
          <a:endParaRPr lang="en-US"/>
        </a:p>
      </dgm:t>
    </dgm:pt>
    <dgm:pt modelId="{49EE73B7-E3B8-4E94-B37A-F183A26DF9AE}" type="sibTrans" cxnId="{82178A7D-FA03-4163-93FF-9A494584653C}">
      <dgm:prSet/>
      <dgm:spPr/>
      <dgm:t>
        <a:bodyPr/>
        <a:lstStyle/>
        <a:p>
          <a:endParaRPr lang="en-US"/>
        </a:p>
      </dgm:t>
    </dgm:pt>
    <dgm:pt modelId="{0192F3C6-047F-4B40-B998-9183F5AD54BE}">
      <dgm:prSet/>
      <dgm:spPr/>
      <dgm:t>
        <a:bodyPr/>
        <a:lstStyle/>
        <a:p>
          <a:r>
            <a:rPr lang="en-US" b="1" dirty="0">
              <a:latin typeface="Calibri"/>
              <a:cs typeface="Calibri"/>
            </a:rPr>
            <a:t>Do you have math related advice for students who are considering this field?  </a:t>
          </a:r>
        </a:p>
      </dgm:t>
    </dgm:pt>
    <dgm:pt modelId="{02D34A50-5D42-40F8-B457-FFC19C3D7185}" type="parTrans" cxnId="{DBEF4094-AB83-4F5D-A414-D875D8CFD0B8}">
      <dgm:prSet/>
      <dgm:spPr/>
      <dgm:t>
        <a:bodyPr/>
        <a:lstStyle/>
        <a:p>
          <a:endParaRPr lang="en-US"/>
        </a:p>
      </dgm:t>
    </dgm:pt>
    <dgm:pt modelId="{EE617CBB-7FE5-4538-A977-76314024ED9C}" type="sibTrans" cxnId="{DBEF4094-AB83-4F5D-A414-D875D8CFD0B8}">
      <dgm:prSet/>
      <dgm:spPr/>
      <dgm:t>
        <a:bodyPr/>
        <a:lstStyle/>
        <a:p>
          <a:endParaRPr lang="en-US"/>
        </a:p>
      </dgm:t>
    </dgm:pt>
    <dgm:pt modelId="{594247E2-B52D-4E46-87F6-98EF4930F6EF}">
      <dgm:prSet/>
      <dgm:spPr/>
      <dgm:t>
        <a:bodyPr/>
        <a:lstStyle/>
        <a:p>
          <a:r>
            <a:rPr lang="en-US" b="1" dirty="0">
              <a:latin typeface="Calibri"/>
              <a:cs typeface="Calibri"/>
            </a:rPr>
            <a:t>What kind of tools or resources do use to support your work related to math?</a:t>
          </a:r>
        </a:p>
      </dgm:t>
    </dgm:pt>
    <dgm:pt modelId="{63A1DBE1-A6A9-43F0-BF56-4A9E1277B439}" type="parTrans" cxnId="{0E5BB764-AF61-4C7B-A1E8-3A0348F61556}">
      <dgm:prSet/>
      <dgm:spPr/>
      <dgm:t>
        <a:bodyPr/>
        <a:lstStyle/>
        <a:p>
          <a:endParaRPr lang="en-US"/>
        </a:p>
      </dgm:t>
    </dgm:pt>
    <dgm:pt modelId="{32449829-CEB1-4D8C-860C-76096DC5F2BC}" type="sibTrans" cxnId="{0E5BB764-AF61-4C7B-A1E8-3A0348F61556}">
      <dgm:prSet/>
      <dgm:spPr/>
      <dgm:t>
        <a:bodyPr/>
        <a:lstStyle/>
        <a:p>
          <a:endParaRPr lang="en-US"/>
        </a:p>
      </dgm:t>
    </dgm:pt>
    <dgm:pt modelId="{64AB9099-344B-405C-A81D-42E5F20392AC}">
      <dgm:prSet/>
      <dgm:spPr/>
      <dgm:t>
        <a:bodyPr/>
        <a:lstStyle/>
        <a:p>
          <a:r>
            <a:rPr lang="en-US" b="1" dirty="0">
              <a:latin typeface="Calibri"/>
              <a:cs typeface="Calibri"/>
            </a:rPr>
            <a:t>Can you provide an example of a math problem you encounter in your work?  </a:t>
          </a:r>
        </a:p>
      </dgm:t>
    </dgm:pt>
    <dgm:pt modelId="{1565732B-1B72-4564-907B-1D92A39EFD37}" type="parTrans" cxnId="{57868602-1A03-4655-A98B-521B383FAAB1}">
      <dgm:prSet/>
      <dgm:spPr/>
      <dgm:t>
        <a:bodyPr/>
        <a:lstStyle/>
        <a:p>
          <a:endParaRPr lang="en-US"/>
        </a:p>
      </dgm:t>
    </dgm:pt>
    <dgm:pt modelId="{99663425-CD83-4F14-8D71-BD909C74F65B}" type="sibTrans" cxnId="{57868602-1A03-4655-A98B-521B383FAAB1}">
      <dgm:prSet/>
      <dgm:spPr/>
      <dgm:t>
        <a:bodyPr/>
        <a:lstStyle/>
        <a:p>
          <a:endParaRPr lang="en-US"/>
        </a:p>
      </dgm:t>
    </dgm:pt>
    <dgm:pt modelId="{CF5307A1-31B3-4F6B-B600-46213827C9EA}">
      <dgm:prSet/>
      <dgm:spPr/>
      <dgm:t>
        <a:bodyPr/>
        <a:lstStyle/>
        <a:p>
          <a:r>
            <a:rPr lang="en-US" b="1" dirty="0">
              <a:latin typeface="Calibri"/>
              <a:cs typeface="Calibri"/>
            </a:rPr>
            <a:t>Did you learn the math skills required on the job?  </a:t>
          </a:r>
        </a:p>
      </dgm:t>
    </dgm:pt>
    <dgm:pt modelId="{46FF7E27-9A7B-49AB-B3A6-318B6AB355A9}" type="parTrans" cxnId="{B7549D29-7CB5-42AD-B4C4-CAF4C89EBDD1}">
      <dgm:prSet/>
      <dgm:spPr/>
      <dgm:t>
        <a:bodyPr/>
        <a:lstStyle/>
        <a:p>
          <a:endParaRPr lang="en-US"/>
        </a:p>
      </dgm:t>
    </dgm:pt>
    <dgm:pt modelId="{B864F3DE-38A4-4F96-ADB7-E0056D8B4699}" type="sibTrans" cxnId="{B7549D29-7CB5-42AD-B4C4-CAF4C89EBDD1}">
      <dgm:prSet/>
      <dgm:spPr/>
      <dgm:t>
        <a:bodyPr/>
        <a:lstStyle/>
        <a:p>
          <a:endParaRPr lang="en-US"/>
        </a:p>
      </dgm:t>
    </dgm:pt>
    <dgm:pt modelId="{EF5A65EF-C3CE-42F9-A48F-03782EED8A04}" type="pres">
      <dgm:prSet presAssocID="{BA52C662-9566-49ED-840E-886450B26F86}" presName="diagram" presStyleCnt="0">
        <dgm:presLayoutVars>
          <dgm:dir/>
          <dgm:resizeHandles val="exact"/>
        </dgm:presLayoutVars>
      </dgm:prSet>
      <dgm:spPr/>
    </dgm:pt>
    <dgm:pt modelId="{DE9EB220-E409-4A9F-8AC7-397936D05CF8}" type="pres">
      <dgm:prSet presAssocID="{0EA8A110-09A7-43B3-9159-9CB6CBE81A67}" presName="node" presStyleLbl="node1" presStyleIdx="0" presStyleCnt="6">
        <dgm:presLayoutVars>
          <dgm:bulletEnabled val="1"/>
        </dgm:presLayoutVars>
      </dgm:prSet>
      <dgm:spPr/>
    </dgm:pt>
    <dgm:pt modelId="{F0E950F0-509F-42C6-A986-CFB44E7B444A}" type="pres">
      <dgm:prSet presAssocID="{536ADB8C-F209-4DDB-973E-62B7C90A5AAD}" presName="sibTrans" presStyleCnt="0"/>
      <dgm:spPr/>
    </dgm:pt>
    <dgm:pt modelId="{EE3B6BB9-5D12-436D-B80D-E3CF0E88344F}" type="pres">
      <dgm:prSet presAssocID="{9306577B-3A24-4F77-BA2E-A69010815CB9}" presName="node" presStyleLbl="node1" presStyleIdx="1" presStyleCnt="6">
        <dgm:presLayoutVars>
          <dgm:bulletEnabled val="1"/>
        </dgm:presLayoutVars>
      </dgm:prSet>
      <dgm:spPr/>
    </dgm:pt>
    <dgm:pt modelId="{AC0866A8-9028-43CD-A3C0-57AC02565120}" type="pres">
      <dgm:prSet presAssocID="{49EE73B7-E3B8-4E94-B37A-F183A26DF9AE}" presName="sibTrans" presStyleCnt="0"/>
      <dgm:spPr/>
    </dgm:pt>
    <dgm:pt modelId="{53EF2E6F-CD59-4AEC-BDE4-009990669A0B}" type="pres">
      <dgm:prSet presAssocID="{0192F3C6-047F-4B40-B998-9183F5AD54BE}" presName="node" presStyleLbl="node1" presStyleIdx="2" presStyleCnt="6">
        <dgm:presLayoutVars>
          <dgm:bulletEnabled val="1"/>
        </dgm:presLayoutVars>
      </dgm:prSet>
      <dgm:spPr/>
    </dgm:pt>
    <dgm:pt modelId="{05B74626-A822-4F8C-9173-E2E55F99C9AA}" type="pres">
      <dgm:prSet presAssocID="{EE617CBB-7FE5-4538-A977-76314024ED9C}" presName="sibTrans" presStyleCnt="0"/>
      <dgm:spPr/>
    </dgm:pt>
    <dgm:pt modelId="{C7040F7B-C781-4B03-AA9D-7E993E822606}" type="pres">
      <dgm:prSet presAssocID="{594247E2-B52D-4E46-87F6-98EF4930F6EF}" presName="node" presStyleLbl="node1" presStyleIdx="3" presStyleCnt="6">
        <dgm:presLayoutVars>
          <dgm:bulletEnabled val="1"/>
        </dgm:presLayoutVars>
      </dgm:prSet>
      <dgm:spPr/>
    </dgm:pt>
    <dgm:pt modelId="{E471563C-CB01-46CC-BC9F-B835079DC817}" type="pres">
      <dgm:prSet presAssocID="{32449829-CEB1-4D8C-860C-76096DC5F2BC}" presName="sibTrans" presStyleCnt="0"/>
      <dgm:spPr/>
    </dgm:pt>
    <dgm:pt modelId="{55F04A45-CEC5-47FB-9137-AFF8A70CBADE}" type="pres">
      <dgm:prSet presAssocID="{64AB9099-344B-405C-A81D-42E5F20392AC}" presName="node" presStyleLbl="node1" presStyleIdx="4" presStyleCnt="6">
        <dgm:presLayoutVars>
          <dgm:bulletEnabled val="1"/>
        </dgm:presLayoutVars>
      </dgm:prSet>
      <dgm:spPr/>
    </dgm:pt>
    <dgm:pt modelId="{B3CB4AD0-0AE0-4D5F-B593-978E9B207101}" type="pres">
      <dgm:prSet presAssocID="{99663425-CD83-4F14-8D71-BD909C74F65B}" presName="sibTrans" presStyleCnt="0"/>
      <dgm:spPr/>
    </dgm:pt>
    <dgm:pt modelId="{26F4C68C-04A9-4A5B-BB46-5DD9B863A066}" type="pres">
      <dgm:prSet presAssocID="{CF5307A1-31B3-4F6B-B600-46213827C9EA}" presName="node" presStyleLbl="node1" presStyleIdx="5" presStyleCnt="6">
        <dgm:presLayoutVars>
          <dgm:bulletEnabled val="1"/>
        </dgm:presLayoutVars>
      </dgm:prSet>
      <dgm:spPr/>
    </dgm:pt>
  </dgm:ptLst>
  <dgm:cxnLst>
    <dgm:cxn modelId="{57868602-1A03-4655-A98B-521B383FAAB1}" srcId="{BA52C662-9566-49ED-840E-886450B26F86}" destId="{64AB9099-344B-405C-A81D-42E5F20392AC}" srcOrd="4" destOrd="0" parTransId="{1565732B-1B72-4564-907B-1D92A39EFD37}" sibTransId="{99663425-CD83-4F14-8D71-BD909C74F65B}"/>
    <dgm:cxn modelId="{BC6A5A07-E1AA-43F2-8F84-9CFC73A69F18}" type="presOf" srcId="{9306577B-3A24-4F77-BA2E-A69010815CB9}" destId="{EE3B6BB9-5D12-436D-B80D-E3CF0E88344F}" srcOrd="0" destOrd="0" presId="urn:microsoft.com/office/officeart/2005/8/layout/default"/>
    <dgm:cxn modelId="{F96FB81B-92FE-43A3-B490-296FE921CAE1}" type="presOf" srcId="{64AB9099-344B-405C-A81D-42E5F20392AC}" destId="{55F04A45-CEC5-47FB-9137-AFF8A70CBADE}" srcOrd="0" destOrd="0" presId="urn:microsoft.com/office/officeart/2005/8/layout/default"/>
    <dgm:cxn modelId="{B7549D29-7CB5-42AD-B4C4-CAF4C89EBDD1}" srcId="{BA52C662-9566-49ED-840E-886450B26F86}" destId="{CF5307A1-31B3-4F6B-B600-46213827C9EA}" srcOrd="5" destOrd="0" parTransId="{46FF7E27-9A7B-49AB-B3A6-318B6AB355A9}" sibTransId="{B864F3DE-38A4-4F96-ADB7-E0056D8B4699}"/>
    <dgm:cxn modelId="{BD29BF33-B66C-42BD-8879-47EEDDF8E01B}" type="presOf" srcId="{BA52C662-9566-49ED-840E-886450B26F86}" destId="{EF5A65EF-C3CE-42F9-A48F-03782EED8A04}" srcOrd="0" destOrd="0" presId="urn:microsoft.com/office/officeart/2005/8/layout/default"/>
    <dgm:cxn modelId="{37FF193F-9F58-458E-93D3-0B50BA1FA79F}" type="presOf" srcId="{0EA8A110-09A7-43B3-9159-9CB6CBE81A67}" destId="{DE9EB220-E409-4A9F-8AC7-397936D05CF8}" srcOrd="0" destOrd="0" presId="urn:microsoft.com/office/officeart/2005/8/layout/default"/>
    <dgm:cxn modelId="{0E5BB764-AF61-4C7B-A1E8-3A0348F61556}" srcId="{BA52C662-9566-49ED-840E-886450B26F86}" destId="{594247E2-B52D-4E46-87F6-98EF4930F6EF}" srcOrd="3" destOrd="0" parTransId="{63A1DBE1-A6A9-43F0-BF56-4A9E1277B439}" sibTransId="{32449829-CEB1-4D8C-860C-76096DC5F2BC}"/>
    <dgm:cxn modelId="{98EB546E-0689-4F6A-8616-33715C7E02B2}" type="presOf" srcId="{0192F3C6-047F-4B40-B998-9183F5AD54BE}" destId="{53EF2E6F-CD59-4AEC-BDE4-009990669A0B}" srcOrd="0" destOrd="0" presId="urn:microsoft.com/office/officeart/2005/8/layout/default"/>
    <dgm:cxn modelId="{D121597D-3CD2-4073-A3DE-F5AE2D7E604A}" type="presOf" srcId="{594247E2-B52D-4E46-87F6-98EF4930F6EF}" destId="{C7040F7B-C781-4B03-AA9D-7E993E822606}" srcOrd="0" destOrd="0" presId="urn:microsoft.com/office/officeart/2005/8/layout/default"/>
    <dgm:cxn modelId="{82178A7D-FA03-4163-93FF-9A494584653C}" srcId="{BA52C662-9566-49ED-840E-886450B26F86}" destId="{9306577B-3A24-4F77-BA2E-A69010815CB9}" srcOrd="1" destOrd="0" parTransId="{85E97039-FCA4-4A77-A74F-FD3126957799}" sibTransId="{49EE73B7-E3B8-4E94-B37A-F183A26DF9AE}"/>
    <dgm:cxn modelId="{DBEF4094-AB83-4F5D-A414-D875D8CFD0B8}" srcId="{BA52C662-9566-49ED-840E-886450B26F86}" destId="{0192F3C6-047F-4B40-B998-9183F5AD54BE}" srcOrd="2" destOrd="0" parTransId="{02D34A50-5D42-40F8-B457-FFC19C3D7185}" sibTransId="{EE617CBB-7FE5-4538-A977-76314024ED9C}"/>
    <dgm:cxn modelId="{0A1022A1-8F13-4B31-ABB4-823413581A85}" type="presOf" srcId="{CF5307A1-31B3-4F6B-B600-46213827C9EA}" destId="{26F4C68C-04A9-4A5B-BB46-5DD9B863A066}" srcOrd="0" destOrd="0" presId="urn:microsoft.com/office/officeart/2005/8/layout/default"/>
    <dgm:cxn modelId="{F2E953A8-4C62-4BE2-A45C-C1BAFACD52D2}" srcId="{BA52C662-9566-49ED-840E-886450B26F86}" destId="{0EA8A110-09A7-43B3-9159-9CB6CBE81A67}" srcOrd="0" destOrd="0" parTransId="{75B4C7CB-61D0-4138-BF4E-D922D93D4510}" sibTransId="{536ADB8C-F209-4DDB-973E-62B7C90A5AAD}"/>
    <dgm:cxn modelId="{DA4E9214-9744-404D-94E2-2EFA992433D4}" type="presParOf" srcId="{EF5A65EF-C3CE-42F9-A48F-03782EED8A04}" destId="{DE9EB220-E409-4A9F-8AC7-397936D05CF8}" srcOrd="0" destOrd="0" presId="urn:microsoft.com/office/officeart/2005/8/layout/default"/>
    <dgm:cxn modelId="{C76FC2D1-4C18-4889-92B3-9F2E0698095B}" type="presParOf" srcId="{EF5A65EF-C3CE-42F9-A48F-03782EED8A04}" destId="{F0E950F0-509F-42C6-A986-CFB44E7B444A}" srcOrd="1" destOrd="0" presId="urn:microsoft.com/office/officeart/2005/8/layout/default"/>
    <dgm:cxn modelId="{F2CBD8E6-C887-42D0-8F7C-485FF07CCD55}" type="presParOf" srcId="{EF5A65EF-C3CE-42F9-A48F-03782EED8A04}" destId="{EE3B6BB9-5D12-436D-B80D-E3CF0E88344F}" srcOrd="2" destOrd="0" presId="urn:microsoft.com/office/officeart/2005/8/layout/default"/>
    <dgm:cxn modelId="{68CF8374-0F24-456D-87AB-86304FDE0A8A}" type="presParOf" srcId="{EF5A65EF-C3CE-42F9-A48F-03782EED8A04}" destId="{AC0866A8-9028-43CD-A3C0-57AC02565120}" srcOrd="3" destOrd="0" presId="urn:microsoft.com/office/officeart/2005/8/layout/default"/>
    <dgm:cxn modelId="{A341970C-940E-43FD-9F13-E7DB0DD98017}" type="presParOf" srcId="{EF5A65EF-C3CE-42F9-A48F-03782EED8A04}" destId="{53EF2E6F-CD59-4AEC-BDE4-009990669A0B}" srcOrd="4" destOrd="0" presId="urn:microsoft.com/office/officeart/2005/8/layout/default"/>
    <dgm:cxn modelId="{14D1020E-037E-4DC1-8504-D785B5DC111D}" type="presParOf" srcId="{EF5A65EF-C3CE-42F9-A48F-03782EED8A04}" destId="{05B74626-A822-4F8C-9173-E2E55F99C9AA}" srcOrd="5" destOrd="0" presId="urn:microsoft.com/office/officeart/2005/8/layout/default"/>
    <dgm:cxn modelId="{FABE39CD-6282-4311-B31A-EA59D5B47CD5}" type="presParOf" srcId="{EF5A65EF-C3CE-42F9-A48F-03782EED8A04}" destId="{C7040F7B-C781-4B03-AA9D-7E993E822606}" srcOrd="6" destOrd="0" presId="urn:microsoft.com/office/officeart/2005/8/layout/default"/>
    <dgm:cxn modelId="{9B6015C8-CE37-4B21-BE02-FF560C6E1798}" type="presParOf" srcId="{EF5A65EF-C3CE-42F9-A48F-03782EED8A04}" destId="{E471563C-CB01-46CC-BC9F-B835079DC817}" srcOrd="7" destOrd="0" presId="urn:microsoft.com/office/officeart/2005/8/layout/default"/>
    <dgm:cxn modelId="{84EF9F43-8837-4556-BCB5-843FDA8CDA21}" type="presParOf" srcId="{EF5A65EF-C3CE-42F9-A48F-03782EED8A04}" destId="{55F04A45-CEC5-47FB-9137-AFF8A70CBADE}" srcOrd="8" destOrd="0" presId="urn:microsoft.com/office/officeart/2005/8/layout/default"/>
    <dgm:cxn modelId="{18A3E498-71C6-4B2C-ACD5-F83238B8D351}" type="presParOf" srcId="{EF5A65EF-C3CE-42F9-A48F-03782EED8A04}" destId="{B3CB4AD0-0AE0-4D5F-B593-978E9B207101}" srcOrd="9" destOrd="0" presId="urn:microsoft.com/office/officeart/2005/8/layout/default"/>
    <dgm:cxn modelId="{ACE49DFE-D900-402F-B2B4-E99C31B7D967}" type="presParOf" srcId="{EF5A65EF-C3CE-42F9-A48F-03782EED8A04}" destId="{26F4C68C-04A9-4A5B-BB46-5DD9B863A06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18BF83-8A53-4C56-98E0-28D54B45F883}" type="doc">
      <dgm:prSet loTypeId="urn:microsoft.com/office/officeart/2008/layout/LinedList" loCatId="list" qsTypeId="urn:microsoft.com/office/officeart/2005/8/quickstyle/simple2" qsCatId="simple" csTypeId="urn:microsoft.com/office/officeart/2005/8/colors/colorful2" csCatId="colorful" phldr="1"/>
      <dgm:spPr/>
      <dgm:t>
        <a:bodyPr/>
        <a:lstStyle/>
        <a:p>
          <a:endParaRPr lang="en-US"/>
        </a:p>
      </dgm:t>
    </dgm:pt>
    <dgm:pt modelId="{149DC6D8-6324-44F2-A409-8C12E649BAEA}">
      <dgm:prSet/>
      <dgm:spPr/>
      <dgm:t>
        <a:bodyPr/>
        <a:lstStyle/>
        <a:p>
          <a:r>
            <a:rPr lang="en-US"/>
            <a:t>Preparation is the most important first step.</a:t>
          </a:r>
        </a:p>
      </dgm:t>
    </dgm:pt>
    <dgm:pt modelId="{2E6CABA4-E370-478A-914B-4DE90A4E5B28}" type="parTrans" cxnId="{4E212268-A857-480F-A587-AEA847912D3E}">
      <dgm:prSet/>
      <dgm:spPr/>
      <dgm:t>
        <a:bodyPr/>
        <a:lstStyle/>
        <a:p>
          <a:endParaRPr lang="en-US"/>
        </a:p>
      </dgm:t>
    </dgm:pt>
    <dgm:pt modelId="{00374CEA-3904-46C0-A7D8-FA14CDD1D26E}" type="sibTrans" cxnId="{4E212268-A857-480F-A587-AEA847912D3E}">
      <dgm:prSet/>
      <dgm:spPr/>
      <dgm:t>
        <a:bodyPr/>
        <a:lstStyle/>
        <a:p>
          <a:endParaRPr lang="en-US"/>
        </a:p>
      </dgm:t>
    </dgm:pt>
    <dgm:pt modelId="{BBA3A36F-5796-485A-842C-551E18C270AE}">
      <dgm:prSet/>
      <dgm:spPr/>
      <dgm:t>
        <a:bodyPr/>
        <a:lstStyle/>
        <a:p>
          <a:r>
            <a:rPr lang="en-US"/>
            <a:t>Record yourself beforehand using your phone or computer</a:t>
          </a:r>
        </a:p>
      </dgm:t>
    </dgm:pt>
    <dgm:pt modelId="{D9394680-0E26-4F50-94D7-84E84524232E}" type="parTrans" cxnId="{88D8B454-AEC1-4660-B527-540B008AA07D}">
      <dgm:prSet/>
      <dgm:spPr/>
      <dgm:t>
        <a:bodyPr/>
        <a:lstStyle/>
        <a:p>
          <a:endParaRPr lang="en-US"/>
        </a:p>
      </dgm:t>
    </dgm:pt>
    <dgm:pt modelId="{5D491E4A-C56F-4017-9017-6D2030A0D00F}" type="sibTrans" cxnId="{88D8B454-AEC1-4660-B527-540B008AA07D}">
      <dgm:prSet/>
      <dgm:spPr/>
      <dgm:t>
        <a:bodyPr/>
        <a:lstStyle/>
        <a:p>
          <a:endParaRPr lang="en-US"/>
        </a:p>
      </dgm:t>
    </dgm:pt>
    <dgm:pt modelId="{34CE2113-C282-48A6-9B2D-AA47F84055B3}">
      <dgm:prSet/>
      <dgm:spPr/>
      <dgm:t>
        <a:bodyPr/>
        <a:lstStyle/>
        <a:p>
          <a:r>
            <a:rPr lang="en-US"/>
            <a:t>Check your Tech (plug in </a:t>
          </a:r>
          <a:r>
            <a:rPr lang="en-US">
              <a:latin typeface="Calibri Light" panose="020F0302020204030204"/>
            </a:rPr>
            <a:t>your </a:t>
          </a:r>
          <a:r>
            <a:rPr lang="en-US"/>
            <a:t>computer,</a:t>
          </a:r>
          <a:r>
            <a:rPr lang="en-US">
              <a:latin typeface="Calibri Light" panose="020F0302020204030204"/>
            </a:rPr>
            <a:t> close browsers, check</a:t>
          </a:r>
          <a:r>
            <a:rPr lang="en-US"/>
            <a:t> settings, turn off phone, etc...)</a:t>
          </a:r>
        </a:p>
      </dgm:t>
    </dgm:pt>
    <dgm:pt modelId="{4EF68B6E-94FE-4F6D-AA63-E033166FCA19}" type="parTrans" cxnId="{AEF9432C-0552-4F54-A1A5-6BBCEFA229F1}">
      <dgm:prSet/>
      <dgm:spPr/>
      <dgm:t>
        <a:bodyPr/>
        <a:lstStyle/>
        <a:p>
          <a:endParaRPr lang="en-US"/>
        </a:p>
      </dgm:t>
    </dgm:pt>
    <dgm:pt modelId="{955E5075-7FE7-4B18-B526-DF71356FAD4B}" type="sibTrans" cxnId="{AEF9432C-0552-4F54-A1A5-6BBCEFA229F1}">
      <dgm:prSet/>
      <dgm:spPr/>
      <dgm:t>
        <a:bodyPr/>
        <a:lstStyle/>
        <a:p>
          <a:endParaRPr lang="en-US"/>
        </a:p>
      </dgm:t>
    </dgm:pt>
    <dgm:pt modelId="{C0861CDA-5940-4106-982A-2155DCAE0CFC}">
      <dgm:prSet/>
      <dgm:spPr/>
      <dgm:t>
        <a:bodyPr/>
        <a:lstStyle/>
        <a:p>
          <a:r>
            <a:rPr lang="en-US"/>
            <a:t>Control your setting as much as possible</a:t>
          </a:r>
        </a:p>
      </dgm:t>
    </dgm:pt>
    <dgm:pt modelId="{8B2534B3-AF5D-4B7C-A0DA-8E9466550477}" type="parTrans" cxnId="{750AE904-BE0A-4E8F-A817-FFD7755B7548}">
      <dgm:prSet/>
      <dgm:spPr/>
      <dgm:t>
        <a:bodyPr/>
        <a:lstStyle/>
        <a:p>
          <a:endParaRPr lang="en-US"/>
        </a:p>
      </dgm:t>
    </dgm:pt>
    <dgm:pt modelId="{F7513AB8-52CB-40FC-B82D-4FBC8A8CA4D0}" type="sibTrans" cxnId="{750AE904-BE0A-4E8F-A817-FFD7755B7548}">
      <dgm:prSet/>
      <dgm:spPr/>
      <dgm:t>
        <a:bodyPr/>
        <a:lstStyle/>
        <a:p>
          <a:endParaRPr lang="en-US"/>
        </a:p>
      </dgm:t>
    </dgm:pt>
    <dgm:pt modelId="{3EEA9AAD-0A4F-49FB-811E-02ADB371257C}">
      <dgm:prSet/>
      <dgm:spPr/>
      <dgm:t>
        <a:bodyPr/>
        <a:lstStyle/>
        <a:p>
          <a:r>
            <a:rPr lang="en-US"/>
            <a:t>Watch the video of a professional reporter dealing with real life and stay calm and interview on!</a:t>
          </a:r>
        </a:p>
      </dgm:t>
    </dgm:pt>
    <dgm:pt modelId="{7141AD86-1682-4453-99AD-60E5036B02B0}" type="parTrans" cxnId="{9AF7B994-68C8-4C6C-977E-510547CC2717}">
      <dgm:prSet/>
      <dgm:spPr/>
      <dgm:t>
        <a:bodyPr/>
        <a:lstStyle/>
        <a:p>
          <a:endParaRPr lang="en-US"/>
        </a:p>
      </dgm:t>
    </dgm:pt>
    <dgm:pt modelId="{E21EB8B0-9BDF-43F8-B559-6A819A6EF590}" type="sibTrans" cxnId="{9AF7B994-68C8-4C6C-977E-510547CC2717}">
      <dgm:prSet/>
      <dgm:spPr/>
      <dgm:t>
        <a:bodyPr/>
        <a:lstStyle/>
        <a:p>
          <a:endParaRPr lang="en-US"/>
        </a:p>
      </dgm:t>
    </dgm:pt>
    <dgm:pt modelId="{88BAC1B5-B048-43E3-80BD-020133585C17}" type="pres">
      <dgm:prSet presAssocID="{EA18BF83-8A53-4C56-98E0-28D54B45F883}" presName="vert0" presStyleCnt="0">
        <dgm:presLayoutVars>
          <dgm:dir/>
          <dgm:animOne val="branch"/>
          <dgm:animLvl val="lvl"/>
        </dgm:presLayoutVars>
      </dgm:prSet>
      <dgm:spPr/>
    </dgm:pt>
    <dgm:pt modelId="{3DC99912-2CD8-411C-B979-E2875B4AFF67}" type="pres">
      <dgm:prSet presAssocID="{149DC6D8-6324-44F2-A409-8C12E649BAEA}" presName="thickLine" presStyleLbl="alignNode1" presStyleIdx="0" presStyleCnt="5"/>
      <dgm:spPr/>
    </dgm:pt>
    <dgm:pt modelId="{A4BDD493-F1A8-40BC-9DEE-37AD924A55FE}" type="pres">
      <dgm:prSet presAssocID="{149DC6D8-6324-44F2-A409-8C12E649BAEA}" presName="horz1" presStyleCnt="0"/>
      <dgm:spPr/>
    </dgm:pt>
    <dgm:pt modelId="{9355DC8B-03A1-417B-9AB3-6B60DA619922}" type="pres">
      <dgm:prSet presAssocID="{149DC6D8-6324-44F2-A409-8C12E649BAEA}" presName="tx1" presStyleLbl="revTx" presStyleIdx="0" presStyleCnt="5"/>
      <dgm:spPr/>
    </dgm:pt>
    <dgm:pt modelId="{B58C569B-79FB-4CC0-B364-1F7337B985C5}" type="pres">
      <dgm:prSet presAssocID="{149DC6D8-6324-44F2-A409-8C12E649BAEA}" presName="vert1" presStyleCnt="0"/>
      <dgm:spPr/>
    </dgm:pt>
    <dgm:pt modelId="{BD386029-6278-4156-AAEE-3B7D59CA55D8}" type="pres">
      <dgm:prSet presAssocID="{BBA3A36F-5796-485A-842C-551E18C270AE}" presName="thickLine" presStyleLbl="alignNode1" presStyleIdx="1" presStyleCnt="5"/>
      <dgm:spPr/>
    </dgm:pt>
    <dgm:pt modelId="{C2E9FD76-903B-4DD9-B910-ED14809347C4}" type="pres">
      <dgm:prSet presAssocID="{BBA3A36F-5796-485A-842C-551E18C270AE}" presName="horz1" presStyleCnt="0"/>
      <dgm:spPr/>
    </dgm:pt>
    <dgm:pt modelId="{EABF7E89-2F0E-46B1-BFFA-E53B71F63679}" type="pres">
      <dgm:prSet presAssocID="{BBA3A36F-5796-485A-842C-551E18C270AE}" presName="tx1" presStyleLbl="revTx" presStyleIdx="1" presStyleCnt="5"/>
      <dgm:spPr/>
    </dgm:pt>
    <dgm:pt modelId="{7DA8046D-A258-422C-9F7E-B5E499E86650}" type="pres">
      <dgm:prSet presAssocID="{BBA3A36F-5796-485A-842C-551E18C270AE}" presName="vert1" presStyleCnt="0"/>
      <dgm:spPr/>
    </dgm:pt>
    <dgm:pt modelId="{0FF1DE06-918F-4676-88EA-F2A9FCC98479}" type="pres">
      <dgm:prSet presAssocID="{34CE2113-C282-48A6-9B2D-AA47F84055B3}" presName="thickLine" presStyleLbl="alignNode1" presStyleIdx="2" presStyleCnt="5"/>
      <dgm:spPr/>
    </dgm:pt>
    <dgm:pt modelId="{4245CAB9-3988-4C5D-A07E-EE3ED2459361}" type="pres">
      <dgm:prSet presAssocID="{34CE2113-C282-48A6-9B2D-AA47F84055B3}" presName="horz1" presStyleCnt="0"/>
      <dgm:spPr/>
    </dgm:pt>
    <dgm:pt modelId="{B668CA42-8BB4-4CB2-A4DB-4142E7A7A3C5}" type="pres">
      <dgm:prSet presAssocID="{34CE2113-C282-48A6-9B2D-AA47F84055B3}" presName="tx1" presStyleLbl="revTx" presStyleIdx="2" presStyleCnt="5"/>
      <dgm:spPr/>
    </dgm:pt>
    <dgm:pt modelId="{3892D638-0414-40D0-87DF-36B9E407EDEE}" type="pres">
      <dgm:prSet presAssocID="{34CE2113-C282-48A6-9B2D-AA47F84055B3}" presName="vert1" presStyleCnt="0"/>
      <dgm:spPr/>
    </dgm:pt>
    <dgm:pt modelId="{3A961937-92E1-434D-9396-8F3AE4F6A5DE}" type="pres">
      <dgm:prSet presAssocID="{C0861CDA-5940-4106-982A-2155DCAE0CFC}" presName="thickLine" presStyleLbl="alignNode1" presStyleIdx="3" presStyleCnt="5"/>
      <dgm:spPr/>
    </dgm:pt>
    <dgm:pt modelId="{8F0FDB4C-6ECA-419C-83A4-2E532677176B}" type="pres">
      <dgm:prSet presAssocID="{C0861CDA-5940-4106-982A-2155DCAE0CFC}" presName="horz1" presStyleCnt="0"/>
      <dgm:spPr/>
    </dgm:pt>
    <dgm:pt modelId="{046EF5BA-0F06-4651-A6E5-AE830FC2F6E4}" type="pres">
      <dgm:prSet presAssocID="{C0861CDA-5940-4106-982A-2155DCAE0CFC}" presName="tx1" presStyleLbl="revTx" presStyleIdx="3" presStyleCnt="5"/>
      <dgm:spPr/>
    </dgm:pt>
    <dgm:pt modelId="{DD945AA7-3312-4CB9-A713-5D367D0CADF7}" type="pres">
      <dgm:prSet presAssocID="{C0861CDA-5940-4106-982A-2155DCAE0CFC}" presName="vert1" presStyleCnt="0"/>
      <dgm:spPr/>
    </dgm:pt>
    <dgm:pt modelId="{BA8E687A-A237-4C48-BA0D-5A6DA9C05FFB}" type="pres">
      <dgm:prSet presAssocID="{3EEA9AAD-0A4F-49FB-811E-02ADB371257C}" presName="thickLine" presStyleLbl="alignNode1" presStyleIdx="4" presStyleCnt="5"/>
      <dgm:spPr/>
    </dgm:pt>
    <dgm:pt modelId="{943F06FE-8DCC-455A-96E7-4B005D1BD787}" type="pres">
      <dgm:prSet presAssocID="{3EEA9AAD-0A4F-49FB-811E-02ADB371257C}" presName="horz1" presStyleCnt="0"/>
      <dgm:spPr/>
    </dgm:pt>
    <dgm:pt modelId="{94887DB0-72DA-4F62-9E2F-C398407B68C2}" type="pres">
      <dgm:prSet presAssocID="{3EEA9AAD-0A4F-49FB-811E-02ADB371257C}" presName="tx1" presStyleLbl="revTx" presStyleIdx="4" presStyleCnt="5"/>
      <dgm:spPr/>
    </dgm:pt>
    <dgm:pt modelId="{1F0B84B4-849D-4550-B64A-362D40309B96}" type="pres">
      <dgm:prSet presAssocID="{3EEA9AAD-0A4F-49FB-811E-02ADB371257C}" presName="vert1" presStyleCnt="0"/>
      <dgm:spPr/>
    </dgm:pt>
  </dgm:ptLst>
  <dgm:cxnLst>
    <dgm:cxn modelId="{750AE904-BE0A-4E8F-A817-FFD7755B7548}" srcId="{EA18BF83-8A53-4C56-98E0-28D54B45F883}" destId="{C0861CDA-5940-4106-982A-2155DCAE0CFC}" srcOrd="3" destOrd="0" parTransId="{8B2534B3-AF5D-4B7C-A0DA-8E9466550477}" sibTransId="{F7513AB8-52CB-40FC-B82D-4FBC8A8CA4D0}"/>
    <dgm:cxn modelId="{72E31E0E-B7DE-480C-828C-297D7B82B1ED}" type="presOf" srcId="{34CE2113-C282-48A6-9B2D-AA47F84055B3}" destId="{B668CA42-8BB4-4CB2-A4DB-4142E7A7A3C5}" srcOrd="0" destOrd="0" presId="urn:microsoft.com/office/officeart/2008/layout/LinedList"/>
    <dgm:cxn modelId="{AEF9432C-0552-4F54-A1A5-6BBCEFA229F1}" srcId="{EA18BF83-8A53-4C56-98E0-28D54B45F883}" destId="{34CE2113-C282-48A6-9B2D-AA47F84055B3}" srcOrd="2" destOrd="0" parTransId="{4EF68B6E-94FE-4F6D-AA63-E033166FCA19}" sibTransId="{955E5075-7FE7-4B18-B526-DF71356FAD4B}"/>
    <dgm:cxn modelId="{1E8A823E-258D-4DD5-811C-76A42B231F91}" type="presOf" srcId="{BBA3A36F-5796-485A-842C-551E18C270AE}" destId="{EABF7E89-2F0E-46B1-BFFA-E53B71F63679}" srcOrd="0" destOrd="0" presId="urn:microsoft.com/office/officeart/2008/layout/LinedList"/>
    <dgm:cxn modelId="{4E212268-A857-480F-A587-AEA847912D3E}" srcId="{EA18BF83-8A53-4C56-98E0-28D54B45F883}" destId="{149DC6D8-6324-44F2-A409-8C12E649BAEA}" srcOrd="0" destOrd="0" parTransId="{2E6CABA4-E370-478A-914B-4DE90A4E5B28}" sibTransId="{00374CEA-3904-46C0-A7D8-FA14CDD1D26E}"/>
    <dgm:cxn modelId="{88D8B454-AEC1-4660-B527-540B008AA07D}" srcId="{EA18BF83-8A53-4C56-98E0-28D54B45F883}" destId="{BBA3A36F-5796-485A-842C-551E18C270AE}" srcOrd="1" destOrd="0" parTransId="{D9394680-0E26-4F50-94D7-84E84524232E}" sibTransId="{5D491E4A-C56F-4017-9017-6D2030A0D00F}"/>
    <dgm:cxn modelId="{4249EE84-CD32-4663-AC93-3C70AE110ACC}" type="presOf" srcId="{EA18BF83-8A53-4C56-98E0-28D54B45F883}" destId="{88BAC1B5-B048-43E3-80BD-020133585C17}" srcOrd="0" destOrd="0" presId="urn:microsoft.com/office/officeart/2008/layout/LinedList"/>
    <dgm:cxn modelId="{CE145893-4946-4E2D-8CA0-6F9FE7E343D7}" type="presOf" srcId="{149DC6D8-6324-44F2-A409-8C12E649BAEA}" destId="{9355DC8B-03A1-417B-9AB3-6B60DA619922}" srcOrd="0" destOrd="0" presId="urn:microsoft.com/office/officeart/2008/layout/LinedList"/>
    <dgm:cxn modelId="{9AF7B994-68C8-4C6C-977E-510547CC2717}" srcId="{EA18BF83-8A53-4C56-98E0-28D54B45F883}" destId="{3EEA9AAD-0A4F-49FB-811E-02ADB371257C}" srcOrd="4" destOrd="0" parTransId="{7141AD86-1682-4453-99AD-60E5036B02B0}" sibTransId="{E21EB8B0-9BDF-43F8-B559-6A819A6EF590}"/>
    <dgm:cxn modelId="{9A33AAB2-ED16-4E8C-AA1C-6CF5A0A048E1}" type="presOf" srcId="{C0861CDA-5940-4106-982A-2155DCAE0CFC}" destId="{046EF5BA-0F06-4651-A6E5-AE830FC2F6E4}" srcOrd="0" destOrd="0" presId="urn:microsoft.com/office/officeart/2008/layout/LinedList"/>
    <dgm:cxn modelId="{D06182C9-EC9C-45C6-BF21-DFF6C44D87A2}" type="presOf" srcId="{3EEA9AAD-0A4F-49FB-811E-02ADB371257C}" destId="{94887DB0-72DA-4F62-9E2F-C398407B68C2}" srcOrd="0" destOrd="0" presId="urn:microsoft.com/office/officeart/2008/layout/LinedList"/>
    <dgm:cxn modelId="{E27BBE0F-9D48-4902-94F6-C25EC299DD0F}" type="presParOf" srcId="{88BAC1B5-B048-43E3-80BD-020133585C17}" destId="{3DC99912-2CD8-411C-B979-E2875B4AFF67}" srcOrd="0" destOrd="0" presId="urn:microsoft.com/office/officeart/2008/layout/LinedList"/>
    <dgm:cxn modelId="{996967C3-934E-4DC7-86F0-94E8065CE5D3}" type="presParOf" srcId="{88BAC1B5-B048-43E3-80BD-020133585C17}" destId="{A4BDD493-F1A8-40BC-9DEE-37AD924A55FE}" srcOrd="1" destOrd="0" presId="urn:microsoft.com/office/officeart/2008/layout/LinedList"/>
    <dgm:cxn modelId="{A4F35E67-B91F-4E8B-B07E-F318999D7070}" type="presParOf" srcId="{A4BDD493-F1A8-40BC-9DEE-37AD924A55FE}" destId="{9355DC8B-03A1-417B-9AB3-6B60DA619922}" srcOrd="0" destOrd="0" presId="urn:microsoft.com/office/officeart/2008/layout/LinedList"/>
    <dgm:cxn modelId="{A525611B-15A8-489F-9340-69F9AECAF52C}" type="presParOf" srcId="{A4BDD493-F1A8-40BC-9DEE-37AD924A55FE}" destId="{B58C569B-79FB-4CC0-B364-1F7337B985C5}" srcOrd="1" destOrd="0" presId="urn:microsoft.com/office/officeart/2008/layout/LinedList"/>
    <dgm:cxn modelId="{F0F9A9C0-B9CA-46C2-B90E-F8A204FF21AE}" type="presParOf" srcId="{88BAC1B5-B048-43E3-80BD-020133585C17}" destId="{BD386029-6278-4156-AAEE-3B7D59CA55D8}" srcOrd="2" destOrd="0" presId="urn:microsoft.com/office/officeart/2008/layout/LinedList"/>
    <dgm:cxn modelId="{9DCA9083-EFD8-4596-9070-35CFA8A0486B}" type="presParOf" srcId="{88BAC1B5-B048-43E3-80BD-020133585C17}" destId="{C2E9FD76-903B-4DD9-B910-ED14809347C4}" srcOrd="3" destOrd="0" presId="urn:microsoft.com/office/officeart/2008/layout/LinedList"/>
    <dgm:cxn modelId="{AF19D37A-8D52-4106-99F9-37900E705374}" type="presParOf" srcId="{C2E9FD76-903B-4DD9-B910-ED14809347C4}" destId="{EABF7E89-2F0E-46B1-BFFA-E53B71F63679}" srcOrd="0" destOrd="0" presId="urn:microsoft.com/office/officeart/2008/layout/LinedList"/>
    <dgm:cxn modelId="{0AB66A23-DA71-447B-9DF5-4C544D3595BF}" type="presParOf" srcId="{C2E9FD76-903B-4DD9-B910-ED14809347C4}" destId="{7DA8046D-A258-422C-9F7E-B5E499E86650}" srcOrd="1" destOrd="0" presId="urn:microsoft.com/office/officeart/2008/layout/LinedList"/>
    <dgm:cxn modelId="{6B5E36A3-6F80-4498-B306-27589831CC07}" type="presParOf" srcId="{88BAC1B5-B048-43E3-80BD-020133585C17}" destId="{0FF1DE06-918F-4676-88EA-F2A9FCC98479}" srcOrd="4" destOrd="0" presId="urn:microsoft.com/office/officeart/2008/layout/LinedList"/>
    <dgm:cxn modelId="{99919DC9-9339-4721-974A-88E744EB4604}" type="presParOf" srcId="{88BAC1B5-B048-43E3-80BD-020133585C17}" destId="{4245CAB9-3988-4C5D-A07E-EE3ED2459361}" srcOrd="5" destOrd="0" presId="urn:microsoft.com/office/officeart/2008/layout/LinedList"/>
    <dgm:cxn modelId="{4CAD7999-FCEA-4A68-BF59-ACB42F11E1E8}" type="presParOf" srcId="{4245CAB9-3988-4C5D-A07E-EE3ED2459361}" destId="{B668CA42-8BB4-4CB2-A4DB-4142E7A7A3C5}" srcOrd="0" destOrd="0" presId="urn:microsoft.com/office/officeart/2008/layout/LinedList"/>
    <dgm:cxn modelId="{58D76E90-EA8D-43D4-BF6C-F211F78EEF96}" type="presParOf" srcId="{4245CAB9-3988-4C5D-A07E-EE3ED2459361}" destId="{3892D638-0414-40D0-87DF-36B9E407EDEE}" srcOrd="1" destOrd="0" presId="urn:microsoft.com/office/officeart/2008/layout/LinedList"/>
    <dgm:cxn modelId="{BA8E38BC-EA72-4356-A5CA-9789B60DB092}" type="presParOf" srcId="{88BAC1B5-B048-43E3-80BD-020133585C17}" destId="{3A961937-92E1-434D-9396-8F3AE4F6A5DE}" srcOrd="6" destOrd="0" presId="urn:microsoft.com/office/officeart/2008/layout/LinedList"/>
    <dgm:cxn modelId="{B0E28629-F03D-4020-A644-1981586C3015}" type="presParOf" srcId="{88BAC1B5-B048-43E3-80BD-020133585C17}" destId="{8F0FDB4C-6ECA-419C-83A4-2E532677176B}" srcOrd="7" destOrd="0" presId="urn:microsoft.com/office/officeart/2008/layout/LinedList"/>
    <dgm:cxn modelId="{9CB39153-5661-44A4-94DA-AF493BEC11CD}" type="presParOf" srcId="{8F0FDB4C-6ECA-419C-83A4-2E532677176B}" destId="{046EF5BA-0F06-4651-A6E5-AE830FC2F6E4}" srcOrd="0" destOrd="0" presId="urn:microsoft.com/office/officeart/2008/layout/LinedList"/>
    <dgm:cxn modelId="{A1FB32D5-C176-4204-BE70-B6E9E6AB1510}" type="presParOf" srcId="{8F0FDB4C-6ECA-419C-83A4-2E532677176B}" destId="{DD945AA7-3312-4CB9-A713-5D367D0CADF7}" srcOrd="1" destOrd="0" presId="urn:microsoft.com/office/officeart/2008/layout/LinedList"/>
    <dgm:cxn modelId="{B300F364-E415-4F62-B8B8-AEFC726D57E1}" type="presParOf" srcId="{88BAC1B5-B048-43E3-80BD-020133585C17}" destId="{BA8E687A-A237-4C48-BA0D-5A6DA9C05FFB}" srcOrd="8" destOrd="0" presId="urn:microsoft.com/office/officeart/2008/layout/LinedList"/>
    <dgm:cxn modelId="{5E9A89BD-1CAC-43A9-AC79-F6E0F5897A8B}" type="presParOf" srcId="{88BAC1B5-B048-43E3-80BD-020133585C17}" destId="{943F06FE-8DCC-455A-96E7-4B005D1BD787}" srcOrd="9" destOrd="0" presId="urn:microsoft.com/office/officeart/2008/layout/LinedList"/>
    <dgm:cxn modelId="{935B7C76-7EE6-4521-BB18-9D8147691C12}" type="presParOf" srcId="{943F06FE-8DCC-455A-96E7-4B005D1BD787}" destId="{94887DB0-72DA-4F62-9E2F-C398407B68C2}" srcOrd="0" destOrd="0" presId="urn:microsoft.com/office/officeart/2008/layout/LinedList"/>
    <dgm:cxn modelId="{64A48253-B960-4493-A2BF-3FF67364D2CB}" type="presParOf" srcId="{943F06FE-8DCC-455A-96E7-4B005D1BD787}" destId="{1F0B84B4-849D-4550-B64A-362D40309B9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4C255A-514C-4FB2-928D-0AB21A2E6C4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94631639-E759-4570-A18F-0142A2B64526}">
      <dgm:prSet/>
      <dgm:spPr/>
      <dgm:t>
        <a:bodyPr/>
        <a:lstStyle/>
        <a:p>
          <a:pPr>
            <a:defRPr cap="all"/>
          </a:pPr>
          <a:r>
            <a:rPr lang="en-US"/>
            <a:t>It's now time to conduct your interview.</a:t>
          </a:r>
        </a:p>
      </dgm:t>
    </dgm:pt>
    <dgm:pt modelId="{072C7DB0-DE57-4F37-8229-E3D34F7BD699}" type="parTrans" cxnId="{EE7F92D2-93B8-479B-939E-B42CB601E465}">
      <dgm:prSet/>
      <dgm:spPr/>
      <dgm:t>
        <a:bodyPr/>
        <a:lstStyle/>
        <a:p>
          <a:endParaRPr lang="en-US"/>
        </a:p>
      </dgm:t>
    </dgm:pt>
    <dgm:pt modelId="{8A84ED06-2F1A-408A-8AA9-EC80EB51F603}" type="sibTrans" cxnId="{EE7F92D2-93B8-479B-939E-B42CB601E465}">
      <dgm:prSet/>
      <dgm:spPr/>
      <dgm:t>
        <a:bodyPr/>
        <a:lstStyle/>
        <a:p>
          <a:endParaRPr lang="en-US"/>
        </a:p>
      </dgm:t>
    </dgm:pt>
    <dgm:pt modelId="{BB251DB9-D55B-4B18-82A8-D9F8A7E61B2B}">
      <dgm:prSet/>
      <dgm:spPr/>
      <dgm:t>
        <a:bodyPr/>
        <a:lstStyle/>
        <a:p>
          <a:pPr>
            <a:defRPr cap="all"/>
          </a:pPr>
          <a:r>
            <a:rPr lang="en-US"/>
            <a:t>Ask your teacher if you require further clarification.</a:t>
          </a:r>
        </a:p>
      </dgm:t>
    </dgm:pt>
    <dgm:pt modelId="{37CFE456-0A89-4F6B-93E8-70C7C6A6FE28}" type="parTrans" cxnId="{760022E6-7532-4CD3-87C6-73F959BAC13E}">
      <dgm:prSet/>
      <dgm:spPr/>
      <dgm:t>
        <a:bodyPr/>
        <a:lstStyle/>
        <a:p>
          <a:endParaRPr lang="en-US"/>
        </a:p>
      </dgm:t>
    </dgm:pt>
    <dgm:pt modelId="{A36C7D0D-3BFA-4751-B37B-93A16C4C5BFF}" type="sibTrans" cxnId="{760022E6-7532-4CD3-87C6-73F959BAC13E}">
      <dgm:prSet/>
      <dgm:spPr/>
      <dgm:t>
        <a:bodyPr/>
        <a:lstStyle/>
        <a:p>
          <a:endParaRPr lang="en-US"/>
        </a:p>
      </dgm:t>
    </dgm:pt>
    <dgm:pt modelId="{248AD080-4479-4293-9533-5276ACB63E60}" type="pres">
      <dgm:prSet presAssocID="{ED4C255A-514C-4FB2-928D-0AB21A2E6C42}" presName="diagram" presStyleCnt="0">
        <dgm:presLayoutVars>
          <dgm:dir/>
          <dgm:resizeHandles val="exact"/>
        </dgm:presLayoutVars>
      </dgm:prSet>
      <dgm:spPr/>
    </dgm:pt>
    <dgm:pt modelId="{60C517AB-2C9E-4E5D-A1BF-4A1A478FE0EA}" type="pres">
      <dgm:prSet presAssocID="{94631639-E759-4570-A18F-0142A2B64526}" presName="node" presStyleLbl="node1" presStyleIdx="0" presStyleCnt="2">
        <dgm:presLayoutVars>
          <dgm:bulletEnabled val="1"/>
        </dgm:presLayoutVars>
      </dgm:prSet>
      <dgm:spPr/>
    </dgm:pt>
    <dgm:pt modelId="{D5A0A0AA-0F09-40C2-A6D3-6421BC0A2C35}" type="pres">
      <dgm:prSet presAssocID="{8A84ED06-2F1A-408A-8AA9-EC80EB51F603}" presName="sibTrans" presStyleCnt="0"/>
      <dgm:spPr/>
    </dgm:pt>
    <dgm:pt modelId="{A7CD518C-2E19-4092-BA74-0681246D1CFE}" type="pres">
      <dgm:prSet presAssocID="{BB251DB9-D55B-4B18-82A8-D9F8A7E61B2B}" presName="node" presStyleLbl="node1" presStyleIdx="1" presStyleCnt="2">
        <dgm:presLayoutVars>
          <dgm:bulletEnabled val="1"/>
        </dgm:presLayoutVars>
      </dgm:prSet>
      <dgm:spPr/>
    </dgm:pt>
  </dgm:ptLst>
  <dgm:cxnLst>
    <dgm:cxn modelId="{A4262623-BBDA-4FED-9B96-AEDE68B6AB91}" type="presOf" srcId="{ED4C255A-514C-4FB2-928D-0AB21A2E6C42}" destId="{248AD080-4479-4293-9533-5276ACB63E60}" srcOrd="0" destOrd="0" presId="urn:microsoft.com/office/officeart/2005/8/layout/default"/>
    <dgm:cxn modelId="{62265B8F-2EC0-4CC3-A6ED-4320E1FFD1AA}" type="presOf" srcId="{94631639-E759-4570-A18F-0142A2B64526}" destId="{60C517AB-2C9E-4E5D-A1BF-4A1A478FE0EA}" srcOrd="0" destOrd="0" presId="urn:microsoft.com/office/officeart/2005/8/layout/default"/>
    <dgm:cxn modelId="{EE7F92D2-93B8-479B-939E-B42CB601E465}" srcId="{ED4C255A-514C-4FB2-928D-0AB21A2E6C42}" destId="{94631639-E759-4570-A18F-0142A2B64526}" srcOrd="0" destOrd="0" parTransId="{072C7DB0-DE57-4F37-8229-E3D34F7BD699}" sibTransId="{8A84ED06-2F1A-408A-8AA9-EC80EB51F603}"/>
    <dgm:cxn modelId="{760022E6-7532-4CD3-87C6-73F959BAC13E}" srcId="{ED4C255A-514C-4FB2-928D-0AB21A2E6C42}" destId="{BB251DB9-D55B-4B18-82A8-D9F8A7E61B2B}" srcOrd="1" destOrd="0" parTransId="{37CFE456-0A89-4F6B-93E8-70C7C6A6FE28}" sibTransId="{A36C7D0D-3BFA-4751-B37B-93A16C4C5BFF}"/>
    <dgm:cxn modelId="{4DFA0BF5-6867-4B49-B0D0-FFB6DB27AF45}" type="presOf" srcId="{BB251DB9-D55B-4B18-82A8-D9F8A7E61B2B}" destId="{A7CD518C-2E19-4092-BA74-0681246D1CFE}" srcOrd="0" destOrd="0" presId="urn:microsoft.com/office/officeart/2005/8/layout/default"/>
    <dgm:cxn modelId="{0CAC00EA-7D4A-421A-AA4A-92D867010025}" type="presParOf" srcId="{248AD080-4479-4293-9533-5276ACB63E60}" destId="{60C517AB-2C9E-4E5D-A1BF-4A1A478FE0EA}" srcOrd="0" destOrd="0" presId="urn:microsoft.com/office/officeart/2005/8/layout/default"/>
    <dgm:cxn modelId="{51C512D8-CACA-4233-9919-4D426E0B0F86}" type="presParOf" srcId="{248AD080-4479-4293-9533-5276ACB63E60}" destId="{D5A0A0AA-0F09-40C2-A6D3-6421BC0A2C35}" srcOrd="1" destOrd="0" presId="urn:microsoft.com/office/officeart/2005/8/layout/default"/>
    <dgm:cxn modelId="{8C8FDFE2-3459-423D-A770-127A3648A1C7}" type="presParOf" srcId="{248AD080-4479-4293-9533-5276ACB63E60}" destId="{A7CD518C-2E19-4092-BA74-0681246D1CFE}"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A19D5-421C-4625-AB0F-2A1E59370F35}">
      <dsp:nvSpPr>
        <dsp:cNvPr id="0" name=""/>
        <dsp:cNvSpPr/>
      </dsp:nvSpPr>
      <dsp:spPr>
        <a:xfrm>
          <a:off x="0" y="600"/>
          <a:ext cx="5886291" cy="140457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C2F80B-D4FB-4FE1-BA41-6B6B067DC555}">
      <dsp:nvSpPr>
        <dsp:cNvPr id="0" name=""/>
        <dsp:cNvSpPr/>
      </dsp:nvSpPr>
      <dsp:spPr>
        <a:xfrm>
          <a:off x="424883" y="316629"/>
          <a:ext cx="772515" cy="7725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1AE786A-F55B-46C2-BAF5-37ABEEAD1AB0}">
      <dsp:nvSpPr>
        <dsp:cNvPr id="0" name=""/>
        <dsp:cNvSpPr/>
      </dsp:nvSpPr>
      <dsp:spPr>
        <a:xfrm>
          <a:off x="1622283" y="600"/>
          <a:ext cx="4264007" cy="1404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651" tIns="148651" rIns="148651" bIns="148651" numCol="1" spcCol="1270" anchor="ctr" anchorCtr="0">
          <a:noAutofit/>
        </a:bodyPr>
        <a:lstStyle/>
        <a:p>
          <a:pPr marL="0" lvl="0" indent="0" algn="l" defTabSz="622300">
            <a:lnSpc>
              <a:spcPct val="100000"/>
            </a:lnSpc>
            <a:spcBef>
              <a:spcPct val="0"/>
            </a:spcBef>
            <a:spcAft>
              <a:spcPct val="35000"/>
            </a:spcAft>
            <a:buNone/>
          </a:pPr>
          <a:r>
            <a:rPr lang="en-CA" sz="1400" kern="1200"/>
            <a:t>Part of the Specialist High Skills Major Program (SHSM) is working on a </a:t>
          </a:r>
          <a:r>
            <a:rPr lang="en-CA" sz="1400" kern="1200">
              <a:latin typeface="Calibri Light" panose="020F0302020204030204"/>
            </a:rPr>
            <a:t>Sector-Partnered</a:t>
          </a:r>
          <a:r>
            <a:rPr lang="en-CA" sz="1400" kern="1200"/>
            <a:t> Contextualized Experience (SPCE)</a:t>
          </a:r>
          <a:endParaRPr lang="en-US" sz="1400" kern="1200"/>
        </a:p>
      </dsp:txBody>
      <dsp:txXfrm>
        <a:off x="1622283" y="600"/>
        <a:ext cx="4264007" cy="1404574"/>
      </dsp:txXfrm>
    </dsp:sp>
    <dsp:sp modelId="{C94F1052-7C9C-496C-BDA0-D146C98E1DC0}">
      <dsp:nvSpPr>
        <dsp:cNvPr id="0" name=""/>
        <dsp:cNvSpPr/>
      </dsp:nvSpPr>
      <dsp:spPr>
        <a:xfrm>
          <a:off x="0" y="1756318"/>
          <a:ext cx="5886291" cy="140457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5E3458-DA15-4BCE-B99E-CFA409C582E4}">
      <dsp:nvSpPr>
        <dsp:cNvPr id="0" name=""/>
        <dsp:cNvSpPr/>
      </dsp:nvSpPr>
      <dsp:spPr>
        <a:xfrm>
          <a:off x="424883" y="2072347"/>
          <a:ext cx="772515" cy="7725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54E825-6881-446E-BFBF-90195BFC6FF1}">
      <dsp:nvSpPr>
        <dsp:cNvPr id="0" name=""/>
        <dsp:cNvSpPr/>
      </dsp:nvSpPr>
      <dsp:spPr>
        <a:xfrm>
          <a:off x="1622283" y="1756318"/>
          <a:ext cx="4264007" cy="1404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651" tIns="148651" rIns="148651" bIns="148651" numCol="1" spcCol="1270" anchor="ctr" anchorCtr="0">
          <a:noAutofit/>
        </a:bodyPr>
        <a:lstStyle/>
        <a:p>
          <a:pPr marL="0" lvl="0" indent="0" algn="l" defTabSz="622300">
            <a:lnSpc>
              <a:spcPct val="100000"/>
            </a:lnSpc>
            <a:spcBef>
              <a:spcPct val="0"/>
            </a:spcBef>
            <a:spcAft>
              <a:spcPct val="35000"/>
            </a:spcAft>
            <a:buNone/>
          </a:pPr>
          <a:r>
            <a:rPr lang="en-CA" sz="1400" kern="1200"/>
            <a:t>Math literacy is part of every pathway, and we are going to explore how math is used in varying workplaces as well as how our attitude toward math and math problem solving may need to change</a:t>
          </a:r>
          <a:endParaRPr lang="en-US" sz="1400" kern="1200"/>
        </a:p>
      </dsp:txBody>
      <dsp:txXfrm>
        <a:off x="1622283" y="1756318"/>
        <a:ext cx="4264007" cy="1404574"/>
      </dsp:txXfrm>
    </dsp:sp>
    <dsp:sp modelId="{E4C85E8E-0C5A-40B5-B3E7-BFCD736D1CC8}">
      <dsp:nvSpPr>
        <dsp:cNvPr id="0" name=""/>
        <dsp:cNvSpPr/>
      </dsp:nvSpPr>
      <dsp:spPr>
        <a:xfrm>
          <a:off x="0" y="3512036"/>
          <a:ext cx="5886291" cy="140457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1CF902-3610-41A2-99E6-9D3540118C7F}">
      <dsp:nvSpPr>
        <dsp:cNvPr id="0" name=""/>
        <dsp:cNvSpPr/>
      </dsp:nvSpPr>
      <dsp:spPr>
        <a:xfrm>
          <a:off x="424883" y="3828065"/>
          <a:ext cx="772515" cy="7725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7B075F1-267F-4170-8211-1CE5AE30BEA0}">
      <dsp:nvSpPr>
        <dsp:cNvPr id="0" name=""/>
        <dsp:cNvSpPr/>
      </dsp:nvSpPr>
      <dsp:spPr>
        <a:xfrm>
          <a:off x="1622283" y="3512036"/>
          <a:ext cx="4264007" cy="1404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651" tIns="148651" rIns="148651" bIns="148651" numCol="1" spcCol="1270" anchor="ctr" anchorCtr="0">
          <a:noAutofit/>
        </a:bodyPr>
        <a:lstStyle/>
        <a:p>
          <a:pPr marL="0" lvl="0" indent="0" algn="l" defTabSz="622300">
            <a:lnSpc>
              <a:spcPct val="100000"/>
            </a:lnSpc>
            <a:spcBef>
              <a:spcPct val="0"/>
            </a:spcBef>
            <a:spcAft>
              <a:spcPct val="35000"/>
            </a:spcAft>
            <a:buNone/>
          </a:pPr>
          <a:r>
            <a:rPr lang="en-CA" sz="1400" kern="1200"/>
            <a:t>In this SPCE you will have the opportunity to work on a math activity that you may face when working in your pathway or studying in college, university, or </a:t>
          </a:r>
          <a:r>
            <a:rPr lang="en-CA" sz="1400" kern="1200">
              <a:latin typeface="Calibri Light" panose="020F0302020204030204"/>
            </a:rPr>
            <a:t>an</a:t>
          </a:r>
          <a:r>
            <a:rPr lang="en-CA" sz="1400" kern="1200"/>
            <a:t> apprenticeship</a:t>
          </a:r>
          <a:endParaRPr lang="en-US" sz="1400" kern="1200"/>
        </a:p>
      </dsp:txBody>
      <dsp:txXfrm>
        <a:off x="1622283" y="3512036"/>
        <a:ext cx="4264007" cy="14045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21469-A816-48A5-8145-59078B5F322A}">
      <dsp:nvSpPr>
        <dsp:cNvPr id="0" name=""/>
        <dsp:cNvSpPr/>
      </dsp:nvSpPr>
      <dsp:spPr>
        <a:xfrm>
          <a:off x="5775" y="655440"/>
          <a:ext cx="1110374" cy="11103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D5C7A3F-28AD-446A-A5AF-76A08A367224}">
      <dsp:nvSpPr>
        <dsp:cNvPr id="0" name=""/>
        <dsp:cNvSpPr/>
      </dsp:nvSpPr>
      <dsp:spPr>
        <a:xfrm>
          <a:off x="5775" y="1887213"/>
          <a:ext cx="3172499" cy="47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a:t>Choose</a:t>
          </a:r>
        </a:p>
      </dsp:txBody>
      <dsp:txXfrm>
        <a:off x="5775" y="1887213"/>
        <a:ext cx="3172499" cy="475875"/>
      </dsp:txXfrm>
    </dsp:sp>
    <dsp:sp modelId="{02052792-0FFF-4E48-98FC-F1B78552218E}">
      <dsp:nvSpPr>
        <dsp:cNvPr id="0" name=""/>
        <dsp:cNvSpPr/>
      </dsp:nvSpPr>
      <dsp:spPr>
        <a:xfrm>
          <a:off x="5775" y="2419553"/>
          <a:ext cx="3172499" cy="1059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Choose an individual to interview preferably in a field that you are considering as your pathway.  </a:t>
          </a:r>
        </a:p>
      </dsp:txBody>
      <dsp:txXfrm>
        <a:off x="5775" y="2419553"/>
        <a:ext cx="3172499" cy="1059105"/>
      </dsp:txXfrm>
    </dsp:sp>
    <dsp:sp modelId="{14A9E304-B2D3-4E4E-8DF4-2A9882370209}">
      <dsp:nvSpPr>
        <dsp:cNvPr id="0" name=""/>
        <dsp:cNvSpPr/>
      </dsp:nvSpPr>
      <dsp:spPr>
        <a:xfrm>
          <a:off x="3733462" y="655440"/>
          <a:ext cx="1110374" cy="11103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6D79FAD-258C-4310-89D4-FF0476244647}">
      <dsp:nvSpPr>
        <dsp:cNvPr id="0" name=""/>
        <dsp:cNvSpPr/>
      </dsp:nvSpPr>
      <dsp:spPr>
        <a:xfrm>
          <a:off x="3733462" y="1887213"/>
          <a:ext cx="3172499" cy="47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a:t>Set up</a:t>
          </a:r>
        </a:p>
      </dsp:txBody>
      <dsp:txXfrm>
        <a:off x="3733462" y="1887213"/>
        <a:ext cx="3172499" cy="475875"/>
      </dsp:txXfrm>
    </dsp:sp>
    <dsp:sp modelId="{FCFEBF8D-7400-4C4B-A837-3160407DF384}">
      <dsp:nvSpPr>
        <dsp:cNvPr id="0" name=""/>
        <dsp:cNvSpPr/>
      </dsp:nvSpPr>
      <dsp:spPr>
        <a:xfrm>
          <a:off x="3733462" y="2419553"/>
          <a:ext cx="3172499" cy="1059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Set up a date and time that works for you and your interviewee.</a:t>
          </a:r>
        </a:p>
      </dsp:txBody>
      <dsp:txXfrm>
        <a:off x="3733462" y="2419553"/>
        <a:ext cx="3172499" cy="1059105"/>
      </dsp:txXfrm>
    </dsp:sp>
    <dsp:sp modelId="{AAC29899-1117-4371-8121-8005A7F98FC3}">
      <dsp:nvSpPr>
        <dsp:cNvPr id="0" name=""/>
        <dsp:cNvSpPr/>
      </dsp:nvSpPr>
      <dsp:spPr>
        <a:xfrm>
          <a:off x="7461150" y="655440"/>
          <a:ext cx="1110374" cy="11103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61E53E8-4B34-43D7-9278-F426231C3F62}">
      <dsp:nvSpPr>
        <dsp:cNvPr id="0" name=""/>
        <dsp:cNvSpPr/>
      </dsp:nvSpPr>
      <dsp:spPr>
        <a:xfrm>
          <a:off x="7461150" y="1887213"/>
          <a:ext cx="3172499" cy="47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a:t>Formulate</a:t>
          </a:r>
        </a:p>
      </dsp:txBody>
      <dsp:txXfrm>
        <a:off x="7461150" y="1887213"/>
        <a:ext cx="3172499" cy="475875"/>
      </dsp:txXfrm>
    </dsp:sp>
    <dsp:sp modelId="{7CE6E860-EAA2-4D30-97E3-56052DC1E9B5}">
      <dsp:nvSpPr>
        <dsp:cNvPr id="0" name=""/>
        <dsp:cNvSpPr/>
      </dsp:nvSpPr>
      <dsp:spPr>
        <a:xfrm>
          <a:off x="7461150" y="2419553"/>
          <a:ext cx="3172499" cy="1059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Formulate 5-7 questions that focus on math in the workplace.</a:t>
          </a:r>
        </a:p>
      </dsp:txBody>
      <dsp:txXfrm>
        <a:off x="7461150" y="2419553"/>
        <a:ext cx="3172499" cy="1059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EB220-E409-4A9F-8AC7-397936D05CF8}">
      <dsp:nvSpPr>
        <dsp:cNvPr id="0" name=""/>
        <dsp:cNvSpPr/>
      </dsp:nvSpPr>
      <dsp:spPr>
        <a:xfrm>
          <a:off x="618333" y="3126"/>
          <a:ext cx="3097111" cy="185826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i="0" u="none" strike="noStrike" kern="1200" cap="none" baseline="0" noProof="0" dirty="0">
              <a:solidFill>
                <a:schemeClr val="tx1"/>
              </a:solidFill>
              <a:latin typeface="Calibri"/>
              <a:cs typeface="Calibri Light"/>
            </a:rPr>
            <a:t>What are the main units for measurement used in this sector?</a:t>
          </a:r>
          <a:endParaRPr lang="en-US" sz="2400" b="1" i="0" u="none" strike="noStrike" kern="1200" cap="none" baseline="0" noProof="0" dirty="0">
            <a:solidFill>
              <a:srgbClr val="010000"/>
            </a:solidFill>
            <a:latin typeface="Calibri"/>
            <a:cs typeface="Calibri Light"/>
          </a:endParaRPr>
        </a:p>
      </dsp:txBody>
      <dsp:txXfrm>
        <a:off x="618333" y="3126"/>
        <a:ext cx="3097111" cy="1858267"/>
      </dsp:txXfrm>
    </dsp:sp>
    <dsp:sp modelId="{EE3B6BB9-5D12-436D-B80D-E3CF0E88344F}">
      <dsp:nvSpPr>
        <dsp:cNvPr id="0" name=""/>
        <dsp:cNvSpPr/>
      </dsp:nvSpPr>
      <dsp:spPr>
        <a:xfrm>
          <a:off x="4025156" y="3126"/>
          <a:ext cx="3097111" cy="1858267"/>
        </a:xfrm>
        <a:prstGeom prst="rect">
          <a:avLst/>
        </a:prstGeom>
        <a:solidFill>
          <a:schemeClr val="accent2">
            <a:hueOff val="-622030"/>
            <a:satOff val="-3291"/>
            <a:lumOff val="-125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latin typeface="Calibri"/>
              <a:cs typeface="Calibri"/>
            </a:rPr>
            <a:t>Where do you see the use of numbers in your work?</a:t>
          </a:r>
        </a:p>
      </dsp:txBody>
      <dsp:txXfrm>
        <a:off x="4025156" y="3126"/>
        <a:ext cx="3097111" cy="1858267"/>
      </dsp:txXfrm>
    </dsp:sp>
    <dsp:sp modelId="{53EF2E6F-CD59-4AEC-BDE4-009990669A0B}">
      <dsp:nvSpPr>
        <dsp:cNvPr id="0" name=""/>
        <dsp:cNvSpPr/>
      </dsp:nvSpPr>
      <dsp:spPr>
        <a:xfrm>
          <a:off x="7431979" y="3126"/>
          <a:ext cx="3097111" cy="1858267"/>
        </a:xfrm>
        <a:prstGeom prst="rect">
          <a:avLst/>
        </a:prstGeom>
        <a:solidFill>
          <a:schemeClr val="accent2">
            <a:hueOff val="-1244059"/>
            <a:satOff val="-6581"/>
            <a:lumOff val="-251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a:cs typeface="Calibri"/>
            </a:rPr>
            <a:t>Do you have math related advice for students who are considering this field?  </a:t>
          </a:r>
        </a:p>
      </dsp:txBody>
      <dsp:txXfrm>
        <a:off x="7431979" y="3126"/>
        <a:ext cx="3097111" cy="1858267"/>
      </dsp:txXfrm>
    </dsp:sp>
    <dsp:sp modelId="{C7040F7B-C781-4B03-AA9D-7E993E822606}">
      <dsp:nvSpPr>
        <dsp:cNvPr id="0" name=""/>
        <dsp:cNvSpPr/>
      </dsp:nvSpPr>
      <dsp:spPr>
        <a:xfrm>
          <a:off x="618333" y="2171105"/>
          <a:ext cx="3097111" cy="1858267"/>
        </a:xfrm>
        <a:prstGeom prst="rect">
          <a:avLst/>
        </a:prstGeom>
        <a:solidFill>
          <a:schemeClr val="accent2">
            <a:hueOff val="-1866089"/>
            <a:satOff val="-9872"/>
            <a:lumOff val="-376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a:cs typeface="Calibri"/>
            </a:rPr>
            <a:t>What kind of tools or resources do use to support your work related to math?</a:t>
          </a:r>
        </a:p>
      </dsp:txBody>
      <dsp:txXfrm>
        <a:off x="618333" y="2171105"/>
        <a:ext cx="3097111" cy="1858267"/>
      </dsp:txXfrm>
    </dsp:sp>
    <dsp:sp modelId="{55F04A45-CEC5-47FB-9137-AFF8A70CBADE}">
      <dsp:nvSpPr>
        <dsp:cNvPr id="0" name=""/>
        <dsp:cNvSpPr/>
      </dsp:nvSpPr>
      <dsp:spPr>
        <a:xfrm>
          <a:off x="4025156" y="2171105"/>
          <a:ext cx="3097111" cy="1858267"/>
        </a:xfrm>
        <a:prstGeom prst="rect">
          <a:avLst/>
        </a:prstGeom>
        <a:solidFill>
          <a:schemeClr val="accent2">
            <a:hueOff val="-2488118"/>
            <a:satOff val="-13162"/>
            <a:lumOff val="-501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a:cs typeface="Calibri"/>
            </a:rPr>
            <a:t>Can you provide an example of a math problem you encounter in your work?  </a:t>
          </a:r>
        </a:p>
      </dsp:txBody>
      <dsp:txXfrm>
        <a:off x="4025156" y="2171105"/>
        <a:ext cx="3097111" cy="1858267"/>
      </dsp:txXfrm>
    </dsp:sp>
    <dsp:sp modelId="{26F4C68C-04A9-4A5B-BB46-5DD9B863A066}">
      <dsp:nvSpPr>
        <dsp:cNvPr id="0" name=""/>
        <dsp:cNvSpPr/>
      </dsp:nvSpPr>
      <dsp:spPr>
        <a:xfrm>
          <a:off x="7431979" y="2171105"/>
          <a:ext cx="3097111" cy="1858267"/>
        </a:xfrm>
        <a:prstGeom prst="rec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a:cs typeface="Calibri"/>
            </a:rPr>
            <a:t>Did you learn the math skills required on the job?  </a:t>
          </a:r>
        </a:p>
      </dsp:txBody>
      <dsp:txXfrm>
        <a:off x="7431979" y="2171105"/>
        <a:ext cx="3097111" cy="18582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99912-2CD8-411C-B979-E2875B4AFF67}">
      <dsp:nvSpPr>
        <dsp:cNvPr id="0" name=""/>
        <dsp:cNvSpPr/>
      </dsp:nvSpPr>
      <dsp:spPr>
        <a:xfrm>
          <a:off x="0" y="518"/>
          <a:ext cx="5753099"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355DC8B-03A1-417B-9AB3-6B60DA619922}">
      <dsp:nvSpPr>
        <dsp:cNvPr id="0" name=""/>
        <dsp:cNvSpPr/>
      </dsp:nvSpPr>
      <dsp:spPr>
        <a:xfrm>
          <a:off x="0" y="518"/>
          <a:ext cx="5753099" cy="84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Preparation is the most important first step.</a:t>
          </a:r>
        </a:p>
      </dsp:txBody>
      <dsp:txXfrm>
        <a:off x="0" y="518"/>
        <a:ext cx="5753099" cy="848999"/>
      </dsp:txXfrm>
    </dsp:sp>
    <dsp:sp modelId="{BD386029-6278-4156-AAEE-3B7D59CA55D8}">
      <dsp:nvSpPr>
        <dsp:cNvPr id="0" name=""/>
        <dsp:cNvSpPr/>
      </dsp:nvSpPr>
      <dsp:spPr>
        <a:xfrm>
          <a:off x="0" y="849517"/>
          <a:ext cx="5753099" cy="0"/>
        </a:xfrm>
        <a:prstGeom prst="line">
          <a:avLst/>
        </a:prstGeom>
        <a:solidFill>
          <a:schemeClr val="accent2">
            <a:hueOff val="-777537"/>
            <a:satOff val="-4113"/>
            <a:lumOff val="-1568"/>
            <a:alphaOff val="0"/>
          </a:schemeClr>
        </a:solidFill>
        <a:ln w="19050" cap="rnd" cmpd="sng" algn="ctr">
          <a:solidFill>
            <a:schemeClr val="accent2">
              <a:hueOff val="-777537"/>
              <a:satOff val="-4113"/>
              <a:lumOff val="-156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ABF7E89-2F0E-46B1-BFFA-E53B71F63679}">
      <dsp:nvSpPr>
        <dsp:cNvPr id="0" name=""/>
        <dsp:cNvSpPr/>
      </dsp:nvSpPr>
      <dsp:spPr>
        <a:xfrm>
          <a:off x="0" y="849517"/>
          <a:ext cx="5753099" cy="84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Record yourself beforehand using your phone or computer</a:t>
          </a:r>
        </a:p>
      </dsp:txBody>
      <dsp:txXfrm>
        <a:off x="0" y="849517"/>
        <a:ext cx="5753099" cy="848999"/>
      </dsp:txXfrm>
    </dsp:sp>
    <dsp:sp modelId="{0FF1DE06-918F-4676-88EA-F2A9FCC98479}">
      <dsp:nvSpPr>
        <dsp:cNvPr id="0" name=""/>
        <dsp:cNvSpPr/>
      </dsp:nvSpPr>
      <dsp:spPr>
        <a:xfrm>
          <a:off x="0" y="1698516"/>
          <a:ext cx="5753099" cy="0"/>
        </a:xfrm>
        <a:prstGeom prst="line">
          <a:avLst/>
        </a:prstGeom>
        <a:solidFill>
          <a:schemeClr val="accent2">
            <a:hueOff val="-1555074"/>
            <a:satOff val="-8227"/>
            <a:lumOff val="-3137"/>
            <a:alphaOff val="0"/>
          </a:schemeClr>
        </a:solidFill>
        <a:ln w="19050" cap="rnd" cmpd="sng" algn="ctr">
          <a:solidFill>
            <a:schemeClr val="accent2">
              <a:hueOff val="-1555074"/>
              <a:satOff val="-8227"/>
              <a:lumOff val="-313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668CA42-8BB4-4CB2-A4DB-4142E7A7A3C5}">
      <dsp:nvSpPr>
        <dsp:cNvPr id="0" name=""/>
        <dsp:cNvSpPr/>
      </dsp:nvSpPr>
      <dsp:spPr>
        <a:xfrm>
          <a:off x="0" y="1698516"/>
          <a:ext cx="5753099" cy="84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Check your Tech (plug in </a:t>
          </a:r>
          <a:r>
            <a:rPr lang="en-US" sz="2000" kern="1200">
              <a:latin typeface="Calibri Light" panose="020F0302020204030204"/>
            </a:rPr>
            <a:t>your </a:t>
          </a:r>
          <a:r>
            <a:rPr lang="en-US" sz="2000" kern="1200"/>
            <a:t>computer,</a:t>
          </a:r>
          <a:r>
            <a:rPr lang="en-US" sz="2000" kern="1200">
              <a:latin typeface="Calibri Light" panose="020F0302020204030204"/>
            </a:rPr>
            <a:t> close browsers, check</a:t>
          </a:r>
          <a:r>
            <a:rPr lang="en-US" sz="2000" kern="1200"/>
            <a:t> settings, turn off phone, etc...)</a:t>
          </a:r>
        </a:p>
      </dsp:txBody>
      <dsp:txXfrm>
        <a:off x="0" y="1698516"/>
        <a:ext cx="5753099" cy="848999"/>
      </dsp:txXfrm>
    </dsp:sp>
    <dsp:sp modelId="{3A961937-92E1-434D-9396-8F3AE4F6A5DE}">
      <dsp:nvSpPr>
        <dsp:cNvPr id="0" name=""/>
        <dsp:cNvSpPr/>
      </dsp:nvSpPr>
      <dsp:spPr>
        <a:xfrm>
          <a:off x="0" y="2547516"/>
          <a:ext cx="5753099" cy="0"/>
        </a:xfrm>
        <a:prstGeom prst="line">
          <a:avLst/>
        </a:prstGeom>
        <a:solidFill>
          <a:schemeClr val="accent2">
            <a:hueOff val="-2332611"/>
            <a:satOff val="-12340"/>
            <a:lumOff val="-4705"/>
            <a:alphaOff val="0"/>
          </a:schemeClr>
        </a:solidFill>
        <a:ln w="19050" cap="rnd" cmpd="sng" algn="ctr">
          <a:solidFill>
            <a:schemeClr val="accent2">
              <a:hueOff val="-2332611"/>
              <a:satOff val="-12340"/>
              <a:lumOff val="-4705"/>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46EF5BA-0F06-4651-A6E5-AE830FC2F6E4}">
      <dsp:nvSpPr>
        <dsp:cNvPr id="0" name=""/>
        <dsp:cNvSpPr/>
      </dsp:nvSpPr>
      <dsp:spPr>
        <a:xfrm>
          <a:off x="0" y="2547516"/>
          <a:ext cx="5753099" cy="84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Control your setting as much as possible</a:t>
          </a:r>
        </a:p>
      </dsp:txBody>
      <dsp:txXfrm>
        <a:off x="0" y="2547516"/>
        <a:ext cx="5753099" cy="848999"/>
      </dsp:txXfrm>
    </dsp:sp>
    <dsp:sp modelId="{BA8E687A-A237-4C48-BA0D-5A6DA9C05FFB}">
      <dsp:nvSpPr>
        <dsp:cNvPr id="0" name=""/>
        <dsp:cNvSpPr/>
      </dsp:nvSpPr>
      <dsp:spPr>
        <a:xfrm>
          <a:off x="0" y="3396515"/>
          <a:ext cx="5753099" cy="0"/>
        </a:xfrm>
        <a:prstGeom prst="line">
          <a:avLst/>
        </a:prstGeom>
        <a:solidFill>
          <a:schemeClr val="accent2">
            <a:hueOff val="-3110148"/>
            <a:satOff val="-16453"/>
            <a:lumOff val="-6274"/>
            <a:alphaOff val="0"/>
          </a:schemeClr>
        </a:solidFill>
        <a:ln w="19050" cap="rnd" cmpd="sng" algn="ctr">
          <a:solidFill>
            <a:schemeClr val="accent2">
              <a:hueOff val="-3110148"/>
              <a:satOff val="-16453"/>
              <a:lumOff val="-627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4887DB0-72DA-4F62-9E2F-C398407B68C2}">
      <dsp:nvSpPr>
        <dsp:cNvPr id="0" name=""/>
        <dsp:cNvSpPr/>
      </dsp:nvSpPr>
      <dsp:spPr>
        <a:xfrm>
          <a:off x="0" y="3396515"/>
          <a:ext cx="5753099" cy="84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Watch the video of a professional reporter dealing with real life and stay calm and interview on!</a:t>
          </a:r>
        </a:p>
      </dsp:txBody>
      <dsp:txXfrm>
        <a:off x="0" y="3396515"/>
        <a:ext cx="5753099" cy="8489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517AB-2C9E-4E5D-A1BF-4A1A478FE0EA}">
      <dsp:nvSpPr>
        <dsp:cNvPr id="0" name=""/>
        <dsp:cNvSpPr/>
      </dsp:nvSpPr>
      <dsp:spPr>
        <a:xfrm>
          <a:off x="1236" y="245406"/>
          <a:ext cx="4823310" cy="289398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defRPr cap="all"/>
          </a:pPr>
          <a:r>
            <a:rPr lang="en-US" sz="4500" kern="1200"/>
            <a:t>It's now time to conduct your interview.</a:t>
          </a:r>
        </a:p>
      </dsp:txBody>
      <dsp:txXfrm>
        <a:off x="1236" y="245406"/>
        <a:ext cx="4823310" cy="2893986"/>
      </dsp:txXfrm>
    </dsp:sp>
    <dsp:sp modelId="{A7CD518C-2E19-4092-BA74-0681246D1CFE}">
      <dsp:nvSpPr>
        <dsp:cNvPr id="0" name=""/>
        <dsp:cNvSpPr/>
      </dsp:nvSpPr>
      <dsp:spPr>
        <a:xfrm>
          <a:off x="5306878" y="245406"/>
          <a:ext cx="4823310" cy="2893986"/>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defRPr cap="all"/>
          </a:pPr>
          <a:r>
            <a:rPr lang="en-US" sz="4500" kern="1200"/>
            <a:t>Ask your teacher if you require further clarification.</a:t>
          </a:r>
        </a:p>
      </dsp:txBody>
      <dsp:txXfrm>
        <a:off x="5306878" y="245406"/>
        <a:ext cx="4823310" cy="289398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6/19/2020</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6/19/2020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6/19/2020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6/19/2020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6/19/2020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6/19/2020</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video" Target="https://www.youtube.com/embed/I64CQp6z0P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6" Type="http://schemas.openxmlformats.org/officeDocument/2006/relationships/hyperlink" Target="https://unsplash.com/photos/qxvOokGBU2U" TargetMode="External"/><Relationship Id="rId5" Type="http://schemas.openxmlformats.org/officeDocument/2006/relationships/hyperlink" Target="https://asiasociety.org/education/understanding-world-through-math" TargetMode="Externa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7.jpeg"/><Relationship Id="rId7" Type="http://schemas.openxmlformats.org/officeDocument/2006/relationships/diagramColors" Target="../diagrams/colors4.xml"/><Relationship Id="rId2" Type="http://schemas.openxmlformats.org/officeDocument/2006/relationships/slideLayout" Target="../slideLayouts/slideLayout4.xml"/><Relationship Id="rId1" Type="http://schemas.openxmlformats.org/officeDocument/2006/relationships/video" Target="https://www.youtube.com/embed/Mh4f9AYRCZY?feature=oembed" TargetMode="Externa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hyperlink" Target="https://www.youtube.com/watch?v=Mh4f9AYRCZY" TargetMode="Externa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youtu.be/xRbvA5hkBm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hyperlink" Target="https://www.ontario.ca/page/small-business-enterprise-centre-locations"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youtu.be/KD0MzbjDDM4"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S_tXa0ON_GE"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www.uprivermedia.ca/"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youtu.be/VYVD8zNmiWg"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facebook.com/SweetLOTW/"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www.ontario.ca/page/small-business-enterprise-centre-locations"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ontario.ca/page/start-summer-company-students" TargetMode="External"/><Relationship Id="rId5" Type="http://schemas.openxmlformats.org/officeDocument/2006/relationships/hyperlink" Target="https://youtu.be/ILzxMlEmz1c" TargetMode="Externa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47idd9MIhV4?feature=oembed" TargetMode="External"/><Relationship Id="rId5" Type="http://schemas.openxmlformats.org/officeDocument/2006/relationships/image" Target="../media/image32.jpeg"/><Relationship Id="rId4" Type="http://schemas.openxmlformats.org/officeDocument/2006/relationships/hyperlink" Target="https://www.youtube.com/watch?v=47idd9MIhV4&amp;feature=youtu.b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hyperlink" Target="https://www.bdc.ca/en/articles-tools/entrepreneur-toolkit/business-assessments/pages/self-assessment-test-your-entrepreneurial-potential.aspx" TargetMode="Externa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hyperlink" Target="https://www.youtube.com/watch?v=w28idSfNBNc" TargetMode="Externa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hyperlink" Target="https://www.maa.org/programs/faculty-and-departments/curriculum-department-guidelines-recommendations/teaching-and-learning/examining-how-mathematics-is-used-in-the-workplac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8.xml"/><Relationship Id="rId1" Type="http://schemas.openxmlformats.org/officeDocument/2006/relationships/video" Target="https://www.youtube.com/embed/ytVneQUA5-c" TargetMode="External"/><Relationship Id="rId6" Type="http://schemas.openxmlformats.org/officeDocument/2006/relationships/hyperlink" Target="https://www.ted.com/talks/dan_finkel_5_ways_to_share_math_with_kids?utm_ca" TargetMode="External"/><Relationship Id="rId5" Type="http://schemas.openxmlformats.org/officeDocument/2006/relationships/image" Target="../media/image15.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4BF1-81C4-4755-9191-DAD5069AC4B4}"/>
              </a:ext>
            </a:extLst>
          </p:cNvPr>
          <p:cNvSpPr>
            <a:spLocks noGrp="1"/>
          </p:cNvSpPr>
          <p:nvPr>
            <p:ph type="title"/>
          </p:nvPr>
        </p:nvSpPr>
        <p:spPr>
          <a:xfrm>
            <a:off x="4955458" y="3168"/>
            <a:ext cx="6593075" cy="1686831"/>
          </a:xfrm>
        </p:spPr>
        <p:txBody>
          <a:bodyPr>
            <a:normAutofit/>
          </a:bodyPr>
          <a:lstStyle/>
          <a:p>
            <a:r>
              <a:rPr lang="en-US" b="1">
                <a:cs typeface="Calibri Light"/>
              </a:rPr>
              <a:t>OCTE Math Literacy SPCE: Teacher information</a:t>
            </a:r>
            <a:endParaRPr lang="en-US" b="1"/>
          </a:p>
        </p:txBody>
      </p:sp>
      <p:pic>
        <p:nvPicPr>
          <p:cNvPr id="7" name="Picture 4">
            <a:extLst>
              <a:ext uri="{FF2B5EF4-FFF2-40B4-BE49-F238E27FC236}">
                <a16:creationId xmlns:a16="http://schemas.microsoft.com/office/drawing/2014/main" id="{CA30DE2B-05CF-466A-B74E-93C2C2B3FB49}"/>
              </a:ext>
            </a:extLst>
          </p:cNvPr>
          <p:cNvPicPr>
            <a:picLocks noChangeAspect="1"/>
          </p:cNvPicPr>
          <p:nvPr/>
        </p:nvPicPr>
        <p:blipFill rotWithShape="1">
          <a:blip r:embed="rId3"/>
          <a:srcRect l="17189" r="38057" b="9"/>
          <a:stretch/>
        </p:blipFill>
        <p:spPr>
          <a:xfrm>
            <a:off x="20" y="975"/>
            <a:ext cx="4635988" cy="6858000"/>
          </a:xfrm>
          <a:prstGeom prst="rect">
            <a:avLst/>
          </a:prstGeom>
        </p:spPr>
      </p:pic>
      <p:pic>
        <p:nvPicPr>
          <p:cNvPr id="4" name="Picture 4">
            <a:extLst>
              <a:ext uri="{FF2B5EF4-FFF2-40B4-BE49-F238E27FC236}">
                <a16:creationId xmlns:a16="http://schemas.microsoft.com/office/drawing/2014/main" id="{44EFCA9C-3A85-4293-A31B-7D8BF84CB713}"/>
              </a:ext>
            </a:extLst>
          </p:cNvPr>
          <p:cNvPicPr>
            <a:picLocks noChangeAspect="1"/>
          </p:cNvPicPr>
          <p:nvPr/>
        </p:nvPicPr>
        <p:blipFill rotWithShape="1">
          <a:blip r:embed="rId3"/>
          <a:srcRect l="17189" r="38057" b="9"/>
          <a:stretch/>
        </p:blipFill>
        <p:spPr>
          <a:xfrm>
            <a:off x="20" y="975"/>
            <a:ext cx="4635988" cy="6858000"/>
          </a:xfrm>
          <a:prstGeom prst="rect">
            <a:avLst/>
          </a:prstGeom>
        </p:spPr>
      </p:pic>
      <p:sp>
        <p:nvSpPr>
          <p:cNvPr id="3" name="Content Placeholder 2">
            <a:extLst>
              <a:ext uri="{FF2B5EF4-FFF2-40B4-BE49-F238E27FC236}">
                <a16:creationId xmlns:a16="http://schemas.microsoft.com/office/drawing/2014/main" id="{07633C2E-E896-47F3-95DB-850662EC19FB}"/>
              </a:ext>
            </a:extLst>
          </p:cNvPr>
          <p:cNvSpPr>
            <a:spLocks noGrp="1"/>
          </p:cNvSpPr>
          <p:nvPr>
            <p:ph idx="1"/>
          </p:nvPr>
        </p:nvSpPr>
        <p:spPr>
          <a:xfrm>
            <a:off x="4955458" y="2251587"/>
            <a:ext cx="6593075" cy="3972232"/>
          </a:xfrm>
        </p:spPr>
        <p:txBody>
          <a:bodyPr>
            <a:noAutofit/>
          </a:bodyPr>
          <a:lstStyle/>
          <a:p>
            <a:pPr>
              <a:lnSpc>
                <a:spcPct val="90000"/>
              </a:lnSpc>
              <a:buFont typeface="Wingdings"/>
              <a:buChar char="q"/>
            </a:pPr>
            <a:r>
              <a:rPr lang="en-US" sz="2000">
                <a:cs typeface="Calibri"/>
              </a:rPr>
              <a:t>Teachers should check all the links and resources prior to using the Math Literacy SPCE with your students.</a:t>
            </a:r>
          </a:p>
          <a:p>
            <a:pPr>
              <a:lnSpc>
                <a:spcPct val="90000"/>
              </a:lnSpc>
              <a:buFont typeface="Wingdings"/>
              <a:buChar char="q"/>
            </a:pPr>
            <a:r>
              <a:rPr lang="en-US" sz="2000">
                <a:cs typeface="Calibri"/>
              </a:rPr>
              <a:t>Teachers are welcome to change or delete modules to better suit student needs.</a:t>
            </a:r>
          </a:p>
          <a:p>
            <a:pPr>
              <a:lnSpc>
                <a:spcPct val="90000"/>
              </a:lnSpc>
              <a:buFont typeface="Wingdings"/>
              <a:buChar char="q"/>
            </a:pPr>
            <a:r>
              <a:rPr lang="en-US" sz="2000">
                <a:cs typeface="Calibri"/>
              </a:rPr>
              <a:t>This is designed as a fully contained 6-hour SPCE, but please edit as needed or consider approaching this SPCE over several days in smaller sections.</a:t>
            </a:r>
          </a:p>
          <a:p>
            <a:pPr>
              <a:lnSpc>
                <a:spcPct val="90000"/>
              </a:lnSpc>
              <a:buFont typeface="Wingdings"/>
              <a:buChar char="q"/>
            </a:pPr>
            <a:r>
              <a:rPr lang="en-US" sz="2000">
                <a:cs typeface="Calibri"/>
              </a:rPr>
              <a:t>Consider adding information specific to your SHSM programs including community partners.</a:t>
            </a:r>
          </a:p>
          <a:p>
            <a:pPr>
              <a:lnSpc>
                <a:spcPct val="90000"/>
              </a:lnSpc>
              <a:buFont typeface="Wingdings"/>
              <a:buChar char="q"/>
            </a:pPr>
            <a:r>
              <a:rPr lang="en-US" sz="2000">
                <a:cs typeface="Calibri"/>
              </a:rPr>
              <a:t>In Module 5, note that the assessment is two part and please direct students to complete part one, part two, or both if time and interest allow.</a:t>
            </a:r>
          </a:p>
          <a:p>
            <a:pPr>
              <a:lnSpc>
                <a:spcPct val="90000"/>
              </a:lnSpc>
              <a:buFont typeface="Wingdings"/>
              <a:buChar char="q"/>
            </a:pPr>
            <a:r>
              <a:rPr lang="en-US" sz="2000">
                <a:cs typeface="Calibri"/>
              </a:rPr>
              <a:t>At the end of each module, students will submit work to their teacher for assessment.  Please review the process for submitting work.</a:t>
            </a:r>
          </a:p>
          <a:p>
            <a:pPr>
              <a:lnSpc>
                <a:spcPct val="90000"/>
              </a:lnSpc>
            </a:pPr>
            <a:endParaRPr lang="en-US" sz="2000">
              <a:cs typeface="Calibri"/>
            </a:endParaRPr>
          </a:p>
        </p:txBody>
      </p:sp>
      <p:pic>
        <p:nvPicPr>
          <p:cNvPr id="8" name="Picture 5" descr="A close up of a sign&#10;&#10;Description generated with very high confidence">
            <a:extLst>
              <a:ext uri="{FF2B5EF4-FFF2-40B4-BE49-F238E27FC236}">
                <a16:creationId xmlns:a16="http://schemas.microsoft.com/office/drawing/2014/main" id="{6DA4CCAF-0C08-4262-9E3B-1696C27D2860}"/>
              </a:ext>
            </a:extLst>
          </p:cNvPr>
          <p:cNvPicPr>
            <a:picLocks noChangeAspect="1"/>
          </p:cNvPicPr>
          <p:nvPr/>
        </p:nvPicPr>
        <p:blipFill>
          <a:blip r:embed="rId4"/>
          <a:stretch>
            <a:fillRect/>
          </a:stretch>
        </p:blipFill>
        <p:spPr>
          <a:xfrm>
            <a:off x="9115425" y="6230991"/>
            <a:ext cx="2926557" cy="507892"/>
          </a:xfrm>
          <a:prstGeom prst="rect">
            <a:avLst/>
          </a:prstGeom>
        </p:spPr>
      </p:pic>
    </p:spTree>
    <p:extLst>
      <p:ext uri="{BB962C8B-B14F-4D97-AF65-F5344CB8AC3E}">
        <p14:creationId xmlns:p14="http://schemas.microsoft.com/office/powerpoint/2010/main" val="1626348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a:t>Math Literacy Questions</a:t>
            </a:r>
          </a:p>
        </p:txBody>
      </p:sp>
      <p:sp>
        <p:nvSpPr>
          <p:cNvPr id="3" name="Content Placeholder 2"/>
          <p:cNvSpPr>
            <a:spLocks noGrp="1"/>
          </p:cNvSpPr>
          <p:nvPr>
            <p:ph idx="1"/>
          </p:nvPr>
        </p:nvSpPr>
        <p:spPr>
          <a:xfrm>
            <a:off x="176982" y="2188592"/>
            <a:ext cx="11690554" cy="4433777"/>
          </a:xfrm>
        </p:spPr>
        <p:txBody>
          <a:bodyPr>
            <a:normAutofit lnSpcReduction="10000"/>
          </a:bodyPr>
          <a:lstStyle/>
          <a:p>
            <a:r>
              <a:rPr lang="en-CA" sz="2400"/>
              <a:t>In his </a:t>
            </a:r>
            <a:r>
              <a:rPr lang="en-CA" sz="2400" err="1"/>
              <a:t>TEDtalk</a:t>
            </a:r>
            <a:r>
              <a:rPr lang="en-CA" sz="2400"/>
              <a:t>, Dan </a:t>
            </a:r>
            <a:r>
              <a:rPr lang="en-CA" sz="2400" err="1"/>
              <a:t>Finkel</a:t>
            </a:r>
            <a:r>
              <a:rPr lang="en-CA" sz="2400"/>
              <a:t> talks about how important math is in our lives.  Do you agree or disagree with his belief?  Please explain in a few sentences.</a:t>
            </a:r>
          </a:p>
          <a:p>
            <a:r>
              <a:rPr lang="en-CA" sz="2400"/>
              <a:t>He uses an example of numbers with coloured circles surrounding as a problem that we can explore with mathematical reasoning. Did you find yourself trying to figure out the problem?  If not, why?  If so, what do you think is the solution?  Explain how it felt to not know the answer at the end of the </a:t>
            </a:r>
            <a:r>
              <a:rPr lang="en-CA" sz="2400" err="1"/>
              <a:t>TEDtalk</a:t>
            </a:r>
            <a:r>
              <a:rPr lang="en-CA" sz="2400"/>
              <a:t>.</a:t>
            </a:r>
          </a:p>
          <a:p>
            <a:r>
              <a:rPr lang="en-CA" sz="2400"/>
              <a:t>Do you identify as an individual who enjoys math or a person that would say they do not?  Has this belief inhibited or enhanced your ability to use or discover mathematical solutions in your life?  Explain.</a:t>
            </a:r>
          </a:p>
          <a:p>
            <a:r>
              <a:rPr lang="en-CA" sz="2400"/>
              <a:t>Finally, if you were to approach math literacy as a critical job skill for your pathway, how would that change the way you approach math education?  </a:t>
            </a:r>
          </a:p>
          <a:p>
            <a:endParaRPr lang="en-CA"/>
          </a:p>
        </p:txBody>
      </p:sp>
    </p:spTree>
    <p:extLst>
      <p:ext uri="{BB962C8B-B14F-4D97-AF65-F5344CB8AC3E}">
        <p14:creationId xmlns:p14="http://schemas.microsoft.com/office/powerpoint/2010/main" val="1767879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0" name="Rectangle 9">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1" y="533400"/>
            <a:ext cx="10820400" cy="1177092"/>
          </a:xfrm>
        </p:spPr>
        <p:txBody>
          <a:bodyPr vert="horz" lIns="91440" tIns="45720" rIns="91440" bIns="45720" rtlCol="0" anchor="b">
            <a:normAutofit/>
          </a:bodyPr>
          <a:lstStyle/>
          <a:p>
            <a:pPr algn="ctr"/>
            <a:r>
              <a:rPr lang="en-US" sz="4400" b="1" cap="all"/>
              <a:t>Problem-Based Learning</a:t>
            </a:r>
            <a:endParaRPr lang="en-US" b="1">
              <a:cs typeface="Calibri Light" panose="020F0302020204030204"/>
            </a:endParaRPr>
          </a:p>
        </p:txBody>
      </p:sp>
      <p:cxnSp>
        <p:nvCxnSpPr>
          <p:cNvPr id="12" name="Straight Connector 11">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85801" y="2019040"/>
            <a:ext cx="10820400" cy="4434225"/>
          </a:xfrm>
        </p:spPr>
        <p:txBody>
          <a:bodyPr vert="horz" lIns="91440" tIns="45720" rIns="91440" bIns="45720" rtlCol="0" anchor="t">
            <a:normAutofit/>
          </a:bodyPr>
          <a:lstStyle/>
          <a:p>
            <a:pPr marL="342900" indent="-342900">
              <a:lnSpc>
                <a:spcPct val="90000"/>
              </a:lnSpc>
              <a:buFont typeface="Arial"/>
              <a:buChar char="•"/>
            </a:pPr>
            <a:r>
              <a:rPr lang="en-US" sz="2400"/>
              <a:t>Problem-based learning is both engaging and motivating because you are working to solve an issue and you as an individual have ownership over your own learning </a:t>
            </a:r>
            <a:endParaRPr lang="en-US" sz="2400">
              <a:cs typeface="Calibri"/>
            </a:endParaRPr>
          </a:p>
          <a:p>
            <a:pPr marL="342900" indent="-342900">
              <a:lnSpc>
                <a:spcPct val="90000"/>
              </a:lnSpc>
              <a:buFont typeface="Arial"/>
              <a:buChar char="•"/>
            </a:pPr>
            <a:r>
              <a:rPr lang="en-US" sz="2400"/>
              <a:t>Problem-based learning allows you to tap into your previous knowledge, listen to the knowledge of others, learn from the resources provided, and build a foundation of new knowledge that will help you solve a problem </a:t>
            </a:r>
            <a:endParaRPr lang="en-US" sz="2400">
              <a:cs typeface="Calibri"/>
            </a:endParaRPr>
          </a:p>
          <a:p>
            <a:pPr marL="342900" indent="-342900">
              <a:lnSpc>
                <a:spcPct val="90000"/>
              </a:lnSpc>
              <a:buFont typeface="Arial"/>
              <a:buChar char="•"/>
            </a:pPr>
            <a:r>
              <a:rPr lang="en-US" sz="2400"/>
              <a:t>Finally, problem-based learning allows you to be self-directed—you get to decide how you approach a problem, what you decide to do when/if things don’t work out, how you will pivot to solve the issue, and what constitutes a path for your learning.</a:t>
            </a:r>
            <a:endParaRPr lang="en-US" sz="2400">
              <a:cs typeface="Calibri"/>
            </a:endParaRPr>
          </a:p>
          <a:p>
            <a:pPr>
              <a:lnSpc>
                <a:spcPct val="90000"/>
              </a:lnSpc>
              <a:buFont typeface="Arial"/>
              <a:buChar char="•"/>
            </a:pPr>
            <a:endParaRPr lang="en-US" sz="2400">
              <a:cs typeface="Calibri"/>
            </a:endParaRPr>
          </a:p>
          <a:p>
            <a:pPr>
              <a:lnSpc>
                <a:spcPct val="90000"/>
              </a:lnSpc>
            </a:pPr>
            <a:r>
              <a:rPr lang="en-US" sz="1000"/>
              <a:t>Source: Savery, J. R. (2015). Overview of problem-based learning: Definitions and distinctions. </a:t>
            </a:r>
            <a:r>
              <a:rPr lang="en-US" sz="1000" i="1"/>
              <a:t>Essential readings in problem-based learning: Exploring and extending the legacy of Howard S. Barrows</a:t>
            </a:r>
            <a:r>
              <a:rPr lang="en-US" sz="1000"/>
              <a:t>, </a:t>
            </a:r>
            <a:r>
              <a:rPr lang="en-US" sz="1000" i="1"/>
              <a:t>9</a:t>
            </a:r>
            <a:r>
              <a:rPr lang="en-US" sz="1000"/>
              <a:t>, 5-15.</a:t>
            </a:r>
            <a:endParaRPr lang="en-US" sz="1000">
              <a:cs typeface="Calibri" panose="020F0502020204030204"/>
            </a:endParaRPr>
          </a:p>
          <a:p>
            <a:pPr marL="342900" indent="-342900">
              <a:lnSpc>
                <a:spcPct val="90000"/>
              </a:lnSpc>
              <a:buFont typeface="Arial"/>
              <a:buChar char="•"/>
            </a:pPr>
            <a:endParaRPr lang="en-US" sz="1700"/>
          </a:p>
        </p:txBody>
      </p:sp>
    </p:spTree>
    <p:extLst>
      <p:ext uri="{BB962C8B-B14F-4D97-AF65-F5344CB8AC3E}">
        <p14:creationId xmlns:p14="http://schemas.microsoft.com/office/powerpoint/2010/main" val="2595374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FD320-9681-48FD-93E3-8C10881A2E8B}"/>
              </a:ext>
            </a:extLst>
          </p:cNvPr>
          <p:cNvSpPr>
            <a:spLocks noGrp="1"/>
          </p:cNvSpPr>
          <p:nvPr>
            <p:ph type="title"/>
          </p:nvPr>
        </p:nvSpPr>
        <p:spPr>
          <a:xfrm>
            <a:off x="490655" y="572429"/>
            <a:ext cx="10131425" cy="1456267"/>
          </a:xfrm>
        </p:spPr>
        <p:txBody>
          <a:bodyPr/>
          <a:lstStyle/>
          <a:p>
            <a:r>
              <a:rPr lang="en-CA" sz="4400" b="1">
                <a:ea typeface="+mj-lt"/>
                <a:cs typeface="+mj-lt"/>
              </a:rPr>
              <a:t>THE FUN OF PROBLEM-BASED MATH</a:t>
            </a:r>
            <a:endParaRPr lang="en-US" sz="4400" b="1">
              <a:ea typeface="+mj-lt"/>
              <a:cs typeface="+mj-lt"/>
            </a:endParaRPr>
          </a:p>
          <a:p>
            <a:endParaRPr lang="en-US" b="1">
              <a:cs typeface="Calibri Light"/>
            </a:endParaRPr>
          </a:p>
        </p:txBody>
      </p:sp>
      <p:sp>
        <p:nvSpPr>
          <p:cNvPr id="3" name="Content Placeholder 2">
            <a:extLst>
              <a:ext uri="{FF2B5EF4-FFF2-40B4-BE49-F238E27FC236}">
                <a16:creationId xmlns:a16="http://schemas.microsoft.com/office/drawing/2014/main" id="{F263ABA9-3CAD-4194-B7FF-9ED7EA046BA9}"/>
              </a:ext>
            </a:extLst>
          </p:cNvPr>
          <p:cNvSpPr>
            <a:spLocks noGrp="1"/>
          </p:cNvSpPr>
          <p:nvPr>
            <p:ph sz="half" idx="1"/>
          </p:nvPr>
        </p:nvSpPr>
        <p:spPr>
          <a:xfrm>
            <a:off x="304804" y="2225701"/>
            <a:ext cx="5450674" cy="3649134"/>
          </a:xfrm>
        </p:spPr>
        <p:txBody>
          <a:bodyPr vert="horz" lIns="91440" tIns="45720" rIns="91440" bIns="45720" rtlCol="0" anchor="ctr">
            <a:noAutofit/>
          </a:bodyPr>
          <a:lstStyle/>
          <a:p>
            <a:r>
              <a:rPr lang="en-CA" sz="2200">
                <a:ea typeface="+mn-lt"/>
                <a:cs typeface="+mn-lt"/>
              </a:rPr>
              <a:t>In this TED talk, a comic/artist/math-lover looks at exploratory math.  When given a problem, how can you use math to solve it?  And, what are the larger issues that arise from approaching problems with math-based design? </a:t>
            </a:r>
            <a:endParaRPr lang="en-US" sz="2200">
              <a:ea typeface="+mn-lt"/>
              <a:cs typeface="+mn-lt"/>
            </a:endParaRPr>
          </a:p>
          <a:p>
            <a:r>
              <a:rPr lang="en-CA" sz="2200">
                <a:ea typeface="+mn-lt"/>
                <a:cs typeface="+mn-lt"/>
              </a:rPr>
              <a:t>Please watch the video and then answer the questions on the following slide.</a:t>
            </a:r>
            <a:endParaRPr lang="en-US" sz="2200">
              <a:ea typeface="+mn-lt"/>
              <a:cs typeface="+mn-lt"/>
            </a:endParaRPr>
          </a:p>
          <a:p>
            <a:endParaRPr lang="en-US" sz="2200">
              <a:cs typeface="Calibri"/>
            </a:endParaRPr>
          </a:p>
        </p:txBody>
      </p:sp>
      <p:sp>
        <p:nvSpPr>
          <p:cNvPr id="4" name="Content Placeholder 3">
            <a:extLst>
              <a:ext uri="{FF2B5EF4-FFF2-40B4-BE49-F238E27FC236}">
                <a16:creationId xmlns:a16="http://schemas.microsoft.com/office/drawing/2014/main" id="{C46FC2D9-7A7D-41A2-8194-E16CAB756657}"/>
              </a:ext>
            </a:extLst>
          </p:cNvPr>
          <p:cNvSpPr>
            <a:spLocks noGrp="1"/>
          </p:cNvSpPr>
          <p:nvPr>
            <p:ph sz="half" idx="2"/>
          </p:nvPr>
        </p:nvSpPr>
        <p:spPr/>
        <p:txBody>
          <a:bodyPr/>
          <a:lstStyle/>
          <a:p>
            <a:pPr>
              <a:spcAft>
                <a:spcPts val="0"/>
              </a:spcAft>
            </a:pPr>
            <a:r>
              <a:rPr lang="en-CA">
                <a:ea typeface="+mn-lt"/>
                <a:cs typeface="+mn-lt"/>
              </a:rPr>
              <a:t>Source:</a:t>
            </a:r>
            <a:endParaRPr lang="en-US">
              <a:ea typeface="+mn-lt"/>
              <a:cs typeface="+mn-lt"/>
            </a:endParaRPr>
          </a:p>
          <a:p>
            <a:pPr>
              <a:spcAft>
                <a:spcPts val="0"/>
              </a:spcAft>
            </a:pPr>
            <a:r>
              <a:rPr lang="en-CA">
                <a:ea typeface="+mn-lt"/>
                <a:cs typeface="+mn-lt"/>
              </a:rPr>
              <a:t>http//www.youtube.com/watch?v=I64CQp6z0Pk</a:t>
            </a:r>
            <a:endParaRPr lang="en-US"/>
          </a:p>
        </p:txBody>
      </p:sp>
      <p:pic>
        <p:nvPicPr>
          <p:cNvPr id="6" name="I64CQp6z0Pk">
            <a:extLst>
              <a:ext uri="{FF2B5EF4-FFF2-40B4-BE49-F238E27FC236}">
                <a16:creationId xmlns:a16="http://schemas.microsoft.com/office/drawing/2014/main" id="{80EAE9A3-939F-416A-8AA0-81EFBE7E1979}"/>
              </a:ext>
            </a:extLst>
          </p:cNvPr>
          <p:cNvPicPr>
            <a:picLocks noRot="1" noChangeAspect="1"/>
          </p:cNvPicPr>
          <p:nvPr>
            <a:videoFile r:link="rId1"/>
          </p:nvPr>
        </p:nvPicPr>
        <p:blipFill>
          <a:blip r:embed="rId3"/>
          <a:stretch>
            <a:fillRect/>
          </a:stretch>
        </p:blipFill>
        <p:spPr>
          <a:xfrm>
            <a:off x="5779491" y="2151559"/>
            <a:ext cx="6039660" cy="3309028"/>
          </a:xfrm>
          <a:prstGeom prst="rect">
            <a:avLst/>
          </a:prstGeom>
        </p:spPr>
      </p:pic>
      <p:sp>
        <p:nvSpPr>
          <p:cNvPr id="7" name="TextBox 6">
            <a:extLst>
              <a:ext uri="{FF2B5EF4-FFF2-40B4-BE49-F238E27FC236}">
                <a16:creationId xmlns:a16="http://schemas.microsoft.com/office/drawing/2014/main" id="{5E032660-A608-4FED-B4B5-E0D4AC3DFA38}"/>
              </a:ext>
            </a:extLst>
          </p:cNvPr>
          <p:cNvSpPr txBox="1"/>
          <p:nvPr/>
        </p:nvSpPr>
        <p:spPr>
          <a:xfrm>
            <a:off x="7797606" y="6489755"/>
            <a:ext cx="439729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200">
                <a:solidFill>
                  <a:srgbClr val="FFFFFF"/>
                </a:solidFill>
                <a:latin typeface="Calibri"/>
                <a:ea typeface="Segoe UI"/>
                <a:cs typeface="Segoe UI"/>
              </a:rPr>
              <a:t>                 Source:</a:t>
            </a:r>
            <a:r>
              <a:rPr lang="en-US" sz="1200">
                <a:solidFill>
                  <a:srgbClr val="FFFFFF"/>
                </a:solidFill>
                <a:latin typeface="Calibri"/>
                <a:ea typeface="Segoe UI"/>
                <a:cs typeface="Segoe UI"/>
              </a:rPr>
              <a:t>​  </a:t>
            </a:r>
            <a:r>
              <a:rPr lang="en-CA" sz="1200">
                <a:solidFill>
                  <a:srgbClr val="FFFFFF"/>
                </a:solidFill>
                <a:latin typeface="Calibri"/>
                <a:ea typeface="Segoe UI"/>
                <a:cs typeface="Segoe UI"/>
              </a:rPr>
              <a:t>http//www.youtube.com/watch?v=I64CQp6z0Pk</a:t>
            </a:r>
            <a:endParaRPr lang="en-CA" sz="1200">
              <a:cs typeface="Segoe UI"/>
            </a:endParaRPr>
          </a:p>
        </p:txBody>
      </p:sp>
      <p:sp>
        <p:nvSpPr>
          <p:cNvPr id="5" name="TextBox 4">
            <a:extLst>
              <a:ext uri="{FF2B5EF4-FFF2-40B4-BE49-F238E27FC236}">
                <a16:creationId xmlns:a16="http://schemas.microsoft.com/office/drawing/2014/main" id="{BC4749BE-3B50-4C27-8A45-A5A464E2537C}"/>
              </a:ext>
            </a:extLst>
          </p:cNvPr>
          <p:cNvSpPr txBox="1"/>
          <p:nvPr/>
        </p:nvSpPr>
        <p:spPr>
          <a:xfrm>
            <a:off x="5757798" y="5611660"/>
            <a:ext cx="60104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If time is limited, students can learn about problem-based math by watchinghe  3:00-9:00 mark of the TEDtalk</a:t>
            </a:r>
          </a:p>
        </p:txBody>
      </p:sp>
    </p:spTree>
    <p:extLst>
      <p:ext uri="{BB962C8B-B14F-4D97-AF65-F5344CB8AC3E}">
        <p14:creationId xmlns:p14="http://schemas.microsoft.com/office/powerpoint/2010/main" val="1637512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7865806" y="643463"/>
            <a:ext cx="3706762" cy="1608124"/>
          </a:xfrm>
        </p:spPr>
        <p:txBody>
          <a:bodyPr vert="horz" lIns="91440" tIns="45720" rIns="91440" bIns="45720" rtlCol="0" anchor="ctr">
            <a:normAutofit/>
          </a:bodyPr>
          <a:lstStyle/>
          <a:p>
            <a:r>
              <a:rPr lang="en-US" sz="3600" b="1"/>
              <a:t>Problem-Based Mathematics</a:t>
            </a:r>
          </a:p>
        </p:txBody>
      </p:sp>
      <p:pic>
        <p:nvPicPr>
          <p:cNvPr id="5" name="Picture Placeholder 4"/>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3555" r="22930" b="-2"/>
          <a:stretch/>
        </p:blipFill>
        <p:spPr>
          <a:xfrm>
            <a:off x="20" y="975"/>
            <a:ext cx="7552924" cy="6858000"/>
          </a:xfrm>
          <a:prstGeom prst="rect">
            <a:avLst/>
          </a:prstGeom>
        </p:spPr>
      </p:pic>
      <p:sp>
        <p:nvSpPr>
          <p:cNvPr id="4" name="Text Placeholder 3"/>
          <p:cNvSpPr>
            <a:spLocks noGrp="1"/>
          </p:cNvSpPr>
          <p:nvPr>
            <p:ph type="body" sz="half" idx="2"/>
          </p:nvPr>
        </p:nvSpPr>
        <p:spPr>
          <a:xfrm>
            <a:off x="7865806" y="2251587"/>
            <a:ext cx="3706762" cy="3972232"/>
          </a:xfrm>
        </p:spPr>
        <p:txBody>
          <a:bodyPr vert="horz" lIns="91440" tIns="45720" rIns="91440" bIns="45720" rtlCol="0" anchor="ctr">
            <a:normAutofit/>
          </a:bodyPr>
          <a:lstStyle/>
          <a:p>
            <a:pPr marL="342900" indent="-342900">
              <a:buFont typeface="Arial"/>
              <a:buChar char="•"/>
            </a:pPr>
            <a:r>
              <a:rPr lang="en-US" sz="2000"/>
              <a:t>How is problem-based math different than our common perception of math?</a:t>
            </a:r>
          </a:p>
          <a:p>
            <a:pPr marL="342900" indent="-342900">
              <a:buFont typeface="Arial"/>
              <a:buChar char="•"/>
            </a:pPr>
            <a:r>
              <a:rPr lang="en-US" sz="2000"/>
              <a:t>Randall Munroe has a unique approach to problem-based math.  What did you find intriguing about his approach?  Did you identify with his interest in solving problems or not?  Explain.</a:t>
            </a:r>
          </a:p>
          <a:p>
            <a:pPr marL="342900" indent="-342900">
              <a:buFont typeface="Arial"/>
              <a:buChar char="•"/>
            </a:pPr>
            <a:endParaRPr lang="en-US" sz="2000"/>
          </a:p>
        </p:txBody>
      </p:sp>
      <p:sp>
        <p:nvSpPr>
          <p:cNvPr id="6" name="TextBox 5"/>
          <p:cNvSpPr txBox="1"/>
          <p:nvPr/>
        </p:nvSpPr>
        <p:spPr>
          <a:xfrm>
            <a:off x="8239282" y="6068425"/>
            <a:ext cx="4401879" cy="246221"/>
          </a:xfrm>
          <a:prstGeom prst="rect">
            <a:avLst/>
          </a:prstGeom>
          <a:noFill/>
        </p:spPr>
        <p:txBody>
          <a:bodyPr wrap="square" rtlCol="0">
            <a:spAutoFit/>
          </a:bodyPr>
          <a:lstStyle/>
          <a:p>
            <a:pPr>
              <a:spcAft>
                <a:spcPts val="600"/>
              </a:spcAft>
            </a:pPr>
            <a:r>
              <a:rPr lang="en-CA" sz="1000"/>
              <a:t>Image Source: https://unsplash.com/photos/IwRPMHU1PpE</a:t>
            </a:r>
          </a:p>
        </p:txBody>
      </p:sp>
    </p:spTree>
    <p:extLst>
      <p:ext uri="{BB962C8B-B14F-4D97-AF65-F5344CB8AC3E}">
        <p14:creationId xmlns:p14="http://schemas.microsoft.com/office/powerpoint/2010/main" val="2692380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8" name="Picture 1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21">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type="pic" idx="1"/>
          </p:nvPr>
        </p:nvPicPr>
        <p:blipFill rotWithShape="1">
          <a:blip r:embed="rId4">
            <a:alphaModFix amt="20000"/>
          </a:blip>
          <a:srcRect t="7865" b="7865"/>
          <a:stretch/>
        </p:blipFill>
        <p:spPr>
          <a:xfrm>
            <a:off x="20" y="10"/>
            <a:ext cx="12191980" cy="6857990"/>
          </a:xfrm>
          <a:prstGeom prst="rect">
            <a:avLst/>
          </a:prstGeom>
        </p:spPr>
      </p:pic>
      <p:pic>
        <p:nvPicPr>
          <p:cNvPr id="21" name="Picture 23">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9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10131425" cy="1456267"/>
          </a:xfrm>
        </p:spPr>
        <p:txBody>
          <a:bodyPr vert="horz" lIns="91440" tIns="45720" rIns="91440" bIns="45720" rtlCol="0" anchor="ctr">
            <a:normAutofit/>
          </a:bodyPr>
          <a:lstStyle/>
          <a:p>
            <a:r>
              <a:rPr lang="en-US" sz="3600" b="1"/>
              <a:t>Module 1: Assessment</a:t>
            </a:r>
          </a:p>
        </p:txBody>
      </p:sp>
      <p:sp>
        <p:nvSpPr>
          <p:cNvPr id="4" name="Text Placeholder 3"/>
          <p:cNvSpPr>
            <a:spLocks noGrp="1"/>
          </p:cNvSpPr>
          <p:nvPr>
            <p:ph type="body" sz="half" idx="2"/>
          </p:nvPr>
        </p:nvSpPr>
        <p:spPr>
          <a:xfrm>
            <a:off x="685801" y="5699051"/>
            <a:ext cx="10131425" cy="1467293"/>
          </a:xfrm>
        </p:spPr>
        <p:txBody>
          <a:bodyPr vert="horz" lIns="91440" tIns="45720" rIns="91440" bIns="45720" rtlCol="0" anchor="ctr">
            <a:normAutofit/>
          </a:bodyPr>
          <a:lstStyle/>
          <a:p>
            <a:r>
              <a:rPr lang="en-US" sz="1000"/>
              <a:t>Image Source:</a:t>
            </a:r>
          </a:p>
          <a:p>
            <a:r>
              <a:rPr lang="en-US" sz="1000"/>
              <a:t>https://unsplash.com/photos/fteR0e2BzKo</a:t>
            </a:r>
          </a:p>
        </p:txBody>
      </p:sp>
      <p:sp>
        <p:nvSpPr>
          <p:cNvPr id="8" name="TextBox 7"/>
          <p:cNvSpPr txBox="1"/>
          <p:nvPr/>
        </p:nvSpPr>
        <p:spPr>
          <a:xfrm>
            <a:off x="765544" y="1938867"/>
            <a:ext cx="10611293" cy="4093428"/>
          </a:xfrm>
          <a:prstGeom prst="rect">
            <a:avLst/>
          </a:prstGeom>
          <a:noFill/>
        </p:spPr>
        <p:txBody>
          <a:bodyPr wrap="square" rtlCol="0" anchor="t">
            <a:spAutoFit/>
          </a:bodyPr>
          <a:lstStyle/>
          <a:p>
            <a:endParaRPr lang="en-CA" sz="2000"/>
          </a:p>
          <a:p>
            <a:pPr marL="342900" indent="-342900">
              <a:buFont typeface="Wingdings" panose="05000000000000000000" pitchFamily="2" charset="2"/>
              <a:buChar char="ü"/>
            </a:pPr>
            <a:r>
              <a:rPr lang="en-CA" sz="2400"/>
              <a:t>Submit your answers to the Math Literacy Questions to your SHSM Lead Teacher</a:t>
            </a:r>
            <a:endParaRPr lang="en-CA" sz="2400">
              <a:cs typeface="Calibri"/>
            </a:endParaRPr>
          </a:p>
          <a:p>
            <a:pPr marL="342900" indent="-342900">
              <a:buFont typeface="Wingdings" panose="05000000000000000000" pitchFamily="2" charset="2"/>
              <a:buChar char="ü"/>
            </a:pPr>
            <a:r>
              <a:rPr lang="en-CA" sz="2400"/>
              <a:t>Submit your answers to the Problem-based Math Questions to your SHSM Lead Teacher</a:t>
            </a:r>
            <a:endParaRPr lang="en-CA" sz="2400">
              <a:cs typeface="Calibri"/>
            </a:endParaRPr>
          </a:p>
          <a:p>
            <a:pPr marL="285750" indent="-285750">
              <a:buFont typeface="Arial" panose="020B0604020202020204" pitchFamily="34" charset="0"/>
              <a:buChar char="•"/>
            </a:pPr>
            <a:endParaRPr lang="en-CA" sz="2400"/>
          </a:p>
          <a:p>
            <a:pPr marL="342900" indent="-342900">
              <a:buFont typeface="Wingdings" panose="05000000000000000000" pitchFamily="2" charset="2"/>
              <a:buChar char="ü"/>
            </a:pPr>
            <a:r>
              <a:rPr lang="en-CA" sz="2400" b="1"/>
              <a:t>Answer the following reflective question:</a:t>
            </a:r>
            <a:endParaRPr lang="en-CA" sz="2400" b="1">
              <a:cs typeface="Calibri"/>
            </a:endParaRPr>
          </a:p>
          <a:p>
            <a:pPr marL="285750" indent="-285750">
              <a:buFont typeface="Arial" panose="020B0604020202020204" pitchFamily="34" charset="0"/>
              <a:buChar char="•"/>
            </a:pPr>
            <a:endParaRPr lang="en-CA" sz="2400"/>
          </a:p>
          <a:p>
            <a:r>
              <a:rPr lang="en-CA" sz="2400"/>
              <a:t>Now that you understand that math literacy encompasses an understanding of problem-based learning, exploration, and play, does that alter your approach when dealing with mathematical problems?  How can you see a new approach and understanding to math working for you in a 	workplace or learning setting?</a:t>
            </a:r>
            <a:endParaRPr lang="en-CA" sz="2400">
              <a:cs typeface="Calibri"/>
            </a:endParaRPr>
          </a:p>
        </p:txBody>
      </p:sp>
    </p:spTree>
    <p:extLst>
      <p:ext uri="{BB962C8B-B14F-4D97-AF65-F5344CB8AC3E}">
        <p14:creationId xmlns:p14="http://schemas.microsoft.com/office/powerpoint/2010/main" val="3337114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18">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799" y="1150076"/>
            <a:ext cx="3659389" cy="4557849"/>
          </a:xfrm>
        </p:spPr>
        <p:txBody>
          <a:bodyPr vert="horz" lIns="91440" tIns="45720" rIns="91440" bIns="45720" rtlCol="0" anchor="ctr">
            <a:normAutofit/>
          </a:bodyPr>
          <a:lstStyle/>
          <a:p>
            <a:pPr algn="r"/>
            <a:r>
              <a:rPr lang="en-US" sz="3600" b="1" cap="all"/>
              <a:t>Module 2: Practical Exploration of Problem-Based Math</a:t>
            </a:r>
          </a:p>
        </p:txBody>
      </p:sp>
      <p:cxnSp>
        <p:nvCxnSpPr>
          <p:cNvPr id="21" name="Straight Connector 20">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988658" y="1150076"/>
            <a:ext cx="6517543" cy="4557849"/>
          </a:xfrm>
        </p:spPr>
        <p:txBody>
          <a:bodyPr vert="horz" lIns="91440" tIns="45720" rIns="91440" bIns="45720" rtlCol="0" anchor="ctr">
            <a:normAutofit/>
          </a:bodyPr>
          <a:lstStyle/>
          <a:p>
            <a:r>
              <a:rPr lang="en-US" sz="2400"/>
              <a:t>In this module, students will explore some practical applications to problem-based learning and make the connection to math as an exploratory subject. </a:t>
            </a:r>
          </a:p>
        </p:txBody>
      </p:sp>
    </p:spTree>
    <p:extLst>
      <p:ext uri="{BB962C8B-B14F-4D97-AF65-F5344CB8AC3E}">
        <p14:creationId xmlns:p14="http://schemas.microsoft.com/office/powerpoint/2010/main" val="3595019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766916"/>
            <a:ext cx="7053653" cy="786581"/>
          </a:xfrm>
        </p:spPr>
        <p:txBody>
          <a:bodyPr>
            <a:noAutofit/>
          </a:bodyPr>
          <a:lstStyle/>
          <a:p>
            <a:r>
              <a:rPr lang="en-CA" sz="3600" b="1"/>
              <a:t>A Series of Practical Math Tasks</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6074" r="26074"/>
          <a:stretch>
            <a:fillRect/>
          </a:stretch>
        </p:blipFill>
        <p:spPr>
          <a:xfrm>
            <a:off x="7641164" y="894735"/>
            <a:ext cx="3280974" cy="4572000"/>
          </a:xfrm>
        </p:spPr>
      </p:pic>
      <p:sp>
        <p:nvSpPr>
          <p:cNvPr id="4" name="Text Placeholder 3"/>
          <p:cNvSpPr>
            <a:spLocks noGrp="1"/>
          </p:cNvSpPr>
          <p:nvPr>
            <p:ph type="body" sz="half" idx="2"/>
          </p:nvPr>
        </p:nvSpPr>
        <p:spPr>
          <a:xfrm>
            <a:off x="685800" y="1750142"/>
            <a:ext cx="6164653" cy="4336026"/>
          </a:xfrm>
        </p:spPr>
        <p:txBody>
          <a:bodyPr>
            <a:normAutofit/>
          </a:bodyPr>
          <a:lstStyle/>
          <a:p>
            <a:pPr marL="342900" indent="-342900">
              <a:buFont typeface="Arial" panose="020B0604020202020204" pitchFamily="34" charset="0"/>
              <a:buChar char="•"/>
            </a:pPr>
            <a:r>
              <a:rPr lang="en-CA" sz="2400"/>
              <a:t>You will be given 3 practical math tasks to complete using only your problem solving and general math skills.</a:t>
            </a:r>
          </a:p>
          <a:p>
            <a:pPr marL="342900" indent="-342900">
              <a:buFont typeface="Arial" panose="020B0604020202020204" pitchFamily="34" charset="0"/>
              <a:buChar char="•"/>
            </a:pPr>
            <a:r>
              <a:rPr lang="en-CA" sz="2400"/>
              <a:t>For each task, take some time to think of a creative approach to the task and how you can complete it.</a:t>
            </a:r>
          </a:p>
          <a:p>
            <a:pPr marL="342900" indent="-342900">
              <a:buFont typeface="Arial" panose="020B0604020202020204" pitchFamily="34" charset="0"/>
              <a:buChar char="•"/>
            </a:pPr>
            <a:r>
              <a:rPr lang="en-CA" sz="2400"/>
              <a:t>Consider how you can use some problem-based learning strategies and math literacy skills to approach each practical problem.</a:t>
            </a:r>
          </a:p>
        </p:txBody>
      </p:sp>
      <p:sp>
        <p:nvSpPr>
          <p:cNvPr id="6" name="TextBox 5"/>
          <p:cNvSpPr txBox="1"/>
          <p:nvPr/>
        </p:nvSpPr>
        <p:spPr>
          <a:xfrm>
            <a:off x="7570958" y="5877952"/>
            <a:ext cx="3755923" cy="246221"/>
          </a:xfrm>
          <a:prstGeom prst="rect">
            <a:avLst/>
          </a:prstGeom>
          <a:noFill/>
        </p:spPr>
        <p:txBody>
          <a:bodyPr wrap="square" rtlCol="0">
            <a:spAutoFit/>
          </a:bodyPr>
          <a:lstStyle/>
          <a:p>
            <a:r>
              <a:rPr lang="en-CA" sz="1000"/>
              <a:t>Image Source: https://unsplash.com/photos/jvBXiynINGE</a:t>
            </a:r>
          </a:p>
        </p:txBody>
      </p:sp>
    </p:spTree>
    <p:extLst>
      <p:ext uri="{BB962C8B-B14F-4D97-AF65-F5344CB8AC3E}">
        <p14:creationId xmlns:p14="http://schemas.microsoft.com/office/powerpoint/2010/main" val="2786799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0" name="Rectangle 9">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1" y="533400"/>
            <a:ext cx="10820400" cy="1177092"/>
          </a:xfrm>
        </p:spPr>
        <p:txBody>
          <a:bodyPr vert="horz" lIns="91440" tIns="45720" rIns="91440" bIns="45720" rtlCol="0" anchor="b">
            <a:normAutofit/>
          </a:bodyPr>
          <a:lstStyle/>
          <a:p>
            <a:pPr algn="ctr"/>
            <a:r>
              <a:rPr lang="en-US" sz="4400" cap="all"/>
              <a:t>Practical Math Task #1: Estimating </a:t>
            </a:r>
          </a:p>
        </p:txBody>
      </p:sp>
      <p:cxnSp>
        <p:nvCxnSpPr>
          <p:cNvPr id="12" name="Straight Connector 11">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85801" y="1906614"/>
            <a:ext cx="10820400" cy="4883930"/>
          </a:xfrm>
        </p:spPr>
        <p:txBody>
          <a:bodyPr vert="horz" lIns="91440" tIns="45720" rIns="91440" bIns="45720" rtlCol="0" anchor="t">
            <a:normAutofit/>
          </a:bodyPr>
          <a:lstStyle/>
          <a:p>
            <a:pPr marL="342900" indent="-342900">
              <a:lnSpc>
                <a:spcPct val="90000"/>
              </a:lnSpc>
              <a:buFont typeface="Arial"/>
              <a:buChar char="•"/>
            </a:pPr>
            <a:r>
              <a:rPr lang="en-US" sz="2400"/>
              <a:t>You are going to choose one drawer in your house.  It can be a dresser drawer, kitchen drawer, or any other kind of drawer.</a:t>
            </a:r>
            <a:endParaRPr lang="en-US" sz="2400">
              <a:cs typeface="Calibri"/>
            </a:endParaRPr>
          </a:p>
          <a:p>
            <a:pPr marL="342900" indent="-342900">
              <a:lnSpc>
                <a:spcPct val="90000"/>
              </a:lnSpc>
              <a:buFont typeface="Arial"/>
              <a:buChar char="•"/>
            </a:pPr>
            <a:r>
              <a:rPr lang="en-US" sz="2400"/>
              <a:t>Next, you are going to choose a unit of measurement.  You can choose a tissue box, a pencil, a sock, whatever you like.</a:t>
            </a:r>
            <a:endParaRPr lang="en-US" sz="2400">
              <a:cs typeface="Calibri"/>
            </a:endParaRPr>
          </a:p>
          <a:p>
            <a:pPr marL="342900" indent="-342900">
              <a:lnSpc>
                <a:spcPct val="90000"/>
              </a:lnSpc>
              <a:buFont typeface="Arial"/>
              <a:buChar char="•"/>
            </a:pPr>
            <a:r>
              <a:rPr lang="en-US" sz="2400"/>
              <a:t>Look at your drawer and your unit of measurement and estimate how many of that unit you think will fit in the drawer.  Write down your estimate.</a:t>
            </a:r>
            <a:endParaRPr lang="en-US" sz="2400">
              <a:cs typeface="Calibri"/>
            </a:endParaRPr>
          </a:p>
          <a:p>
            <a:pPr marL="342900" indent="-342900">
              <a:lnSpc>
                <a:spcPct val="90000"/>
              </a:lnSpc>
              <a:buFont typeface="Arial"/>
              <a:buChar char="•"/>
            </a:pPr>
            <a:r>
              <a:rPr lang="en-US" sz="2400"/>
              <a:t>Now, see if you are right.  If you have enough of your unit of measurement (a small sports sock, for example) fill the drawer with them and see how many fit.  If you don’t have many items of the unit you choose to measure with, how else can you figure out how many units would fit into your drawer of choice?  How might you work with  that item and your math skills to figure this out?  Write down the answer to how many items fit in your drawer.</a:t>
            </a:r>
            <a:endParaRPr lang="en-US" sz="2400">
              <a:cs typeface="Calibri"/>
            </a:endParaRPr>
          </a:p>
        </p:txBody>
      </p:sp>
    </p:spTree>
    <p:extLst>
      <p:ext uri="{BB962C8B-B14F-4D97-AF65-F5344CB8AC3E}">
        <p14:creationId xmlns:p14="http://schemas.microsoft.com/office/powerpoint/2010/main" val="4271165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0" name="Rectangle 9">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1" y="533400"/>
            <a:ext cx="10820400" cy="1177092"/>
          </a:xfrm>
        </p:spPr>
        <p:txBody>
          <a:bodyPr vert="horz" lIns="91440" tIns="45720" rIns="91440" bIns="45720" rtlCol="0" anchor="b">
            <a:normAutofit/>
          </a:bodyPr>
          <a:lstStyle/>
          <a:p>
            <a:pPr algn="ctr"/>
            <a:r>
              <a:rPr lang="en-US" sz="4100" b="1" cap="all"/>
              <a:t>Practical Math Task #2: Logic &amp; Reasoning</a:t>
            </a:r>
          </a:p>
        </p:txBody>
      </p:sp>
      <p:cxnSp>
        <p:nvCxnSpPr>
          <p:cNvPr id="12" name="Straight Connector 11">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85801" y="2243892"/>
            <a:ext cx="10820400" cy="3547308"/>
          </a:xfrm>
        </p:spPr>
        <p:txBody>
          <a:bodyPr vert="horz" lIns="91440" tIns="45720" rIns="91440" bIns="45720" rtlCol="0" anchor="t">
            <a:normAutofit/>
          </a:bodyPr>
          <a:lstStyle/>
          <a:p>
            <a:pPr marL="342900" indent="-342900">
              <a:buFont typeface="Arial"/>
              <a:buChar char="•"/>
            </a:pPr>
            <a:r>
              <a:rPr lang="en-US" sz="2400"/>
              <a:t>A person needs to cross a river in a rowboat with a fox, a chicken and a bag of corn</a:t>
            </a:r>
            <a:endParaRPr lang="en-US" sz="2400">
              <a:cs typeface="Calibri"/>
            </a:endParaRPr>
          </a:p>
          <a:p>
            <a:pPr marL="342900" indent="-342900">
              <a:buFont typeface="Arial"/>
              <a:buChar char="•"/>
            </a:pPr>
            <a:r>
              <a:rPr lang="en-US" sz="2400"/>
              <a:t>She/he/they can only take one animal/item across at a time but can’t leave the fox with the chicken (it will eat the chicken) or the chicken with the corn (it will eat the corn). </a:t>
            </a:r>
            <a:endParaRPr lang="en-US" sz="2400">
              <a:cs typeface="Calibri"/>
            </a:endParaRPr>
          </a:p>
          <a:p>
            <a:pPr marL="342900" indent="-342900">
              <a:buFont typeface="Arial"/>
              <a:buChar char="•"/>
            </a:pPr>
            <a:r>
              <a:rPr lang="en-US" sz="2400"/>
              <a:t>How does she/he/they safely get all the animals/items to the other side of the river?</a:t>
            </a:r>
            <a:endParaRPr lang="en-US" sz="2400">
              <a:cs typeface="Calibri"/>
            </a:endParaRPr>
          </a:p>
        </p:txBody>
      </p:sp>
    </p:spTree>
    <p:extLst>
      <p:ext uri="{BB962C8B-B14F-4D97-AF65-F5344CB8AC3E}">
        <p14:creationId xmlns:p14="http://schemas.microsoft.com/office/powerpoint/2010/main" val="801372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0" name="Rectangle 9">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1" y="533400"/>
            <a:ext cx="10820400" cy="1177092"/>
          </a:xfrm>
        </p:spPr>
        <p:txBody>
          <a:bodyPr vert="horz" lIns="91440" tIns="45720" rIns="91440" bIns="45720" rtlCol="0" anchor="b">
            <a:normAutofit/>
          </a:bodyPr>
          <a:lstStyle/>
          <a:p>
            <a:pPr algn="ctr"/>
            <a:r>
              <a:rPr lang="en-US" sz="4400" b="1" cap="all"/>
              <a:t>Practical Math Task #3: Distribution </a:t>
            </a:r>
          </a:p>
        </p:txBody>
      </p:sp>
      <p:cxnSp>
        <p:nvCxnSpPr>
          <p:cNvPr id="12" name="Straight Connector 11">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85801" y="2243892"/>
            <a:ext cx="10820400" cy="4209373"/>
          </a:xfrm>
        </p:spPr>
        <p:txBody>
          <a:bodyPr vert="horz" lIns="91440" tIns="45720" rIns="91440" bIns="45720" rtlCol="0" anchor="t">
            <a:normAutofit/>
          </a:bodyPr>
          <a:lstStyle/>
          <a:p>
            <a:pPr marL="342900" indent="-342900">
              <a:buFont typeface="Arial"/>
              <a:buChar char="•"/>
            </a:pPr>
            <a:r>
              <a:rPr lang="en-US" sz="2400"/>
              <a:t> Choose a store-bought food item that is liquid-based in your home (for example, a can of soup, a container of hummus, or a jar of hot sauce).  Note the unit of measurement (ounces, milliliters, cups, etc.) to indicate the total volume of the item</a:t>
            </a:r>
            <a:endParaRPr lang="en-US" sz="2400">
              <a:cs typeface="Calibri"/>
            </a:endParaRPr>
          </a:p>
          <a:p>
            <a:pPr marL="342900" indent="-342900">
              <a:buFont typeface="Arial"/>
              <a:buChar char="•"/>
            </a:pPr>
            <a:r>
              <a:rPr lang="en-US" sz="2400"/>
              <a:t>Consider the number of people in your household and divide the product into equally sized portions (you only need to write the calculation not actually divide it).  What portion would everyone get?</a:t>
            </a:r>
            <a:endParaRPr lang="en-US" sz="2400">
              <a:cs typeface="Calibri"/>
            </a:endParaRPr>
          </a:p>
          <a:p>
            <a:pPr marL="342900" indent="-342900">
              <a:buFont typeface="Arial"/>
              <a:buChar char="•"/>
            </a:pPr>
            <a:r>
              <a:rPr lang="en-US" sz="2400"/>
              <a:t>Look at the food label on the product and the portion size that is indicated on that label.  Is the portion size similar to the equal division amount you calculated?  Or is it significantly more or less?  </a:t>
            </a:r>
            <a:endParaRPr lang="en-US" sz="2400">
              <a:cs typeface="Calibri"/>
            </a:endParaRPr>
          </a:p>
        </p:txBody>
      </p:sp>
    </p:spTree>
    <p:extLst>
      <p:ext uri="{BB962C8B-B14F-4D97-AF65-F5344CB8AC3E}">
        <p14:creationId xmlns:p14="http://schemas.microsoft.com/office/powerpoint/2010/main" val="4156137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BEEABB-BF52-4A7F-AA6B-E68988198075}"/>
              </a:ext>
            </a:extLst>
          </p:cNvPr>
          <p:cNvSpPr>
            <a:spLocks noGrp="1"/>
          </p:cNvSpPr>
          <p:nvPr>
            <p:ph type="title"/>
          </p:nvPr>
        </p:nvSpPr>
        <p:spPr>
          <a:xfrm>
            <a:off x="4793026" y="-4237"/>
            <a:ext cx="4516677" cy="1608124"/>
          </a:xfrm>
        </p:spPr>
        <p:txBody>
          <a:bodyPr>
            <a:normAutofit/>
          </a:bodyPr>
          <a:lstStyle/>
          <a:p>
            <a:pPr algn="r"/>
            <a:r>
              <a:rPr lang="en-US" b="1">
                <a:cs typeface="Calibri Light"/>
              </a:rPr>
              <a:t>Acknowledgements</a:t>
            </a:r>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A98E710-FBEA-463D-837E-7C1697EF61F4}"/>
              </a:ext>
            </a:extLst>
          </p:cNvPr>
          <p:cNvSpPr>
            <a:spLocks noGrp="1"/>
          </p:cNvSpPr>
          <p:nvPr>
            <p:ph idx="1"/>
          </p:nvPr>
        </p:nvSpPr>
        <p:spPr>
          <a:xfrm>
            <a:off x="5124464" y="1926343"/>
            <a:ext cx="6076396" cy="3972232"/>
          </a:xfrm>
        </p:spPr>
        <p:txBody>
          <a:bodyPr>
            <a:noAutofit/>
          </a:bodyPr>
          <a:lstStyle/>
          <a:p>
            <a:pPr marL="0" indent="0">
              <a:buNone/>
            </a:pPr>
            <a:r>
              <a:rPr lang="en-US" sz="2200" dirty="0">
                <a:cs typeface="Calibri"/>
              </a:rPr>
              <a:t>We would like to thank all the contributors for this project including:</a:t>
            </a:r>
          </a:p>
          <a:p>
            <a:r>
              <a:rPr lang="en-US" sz="2200" dirty="0">
                <a:cs typeface="Calibri"/>
              </a:rPr>
              <a:t>Allyson Pele, Manager of the Northwest Business Centre</a:t>
            </a:r>
          </a:p>
          <a:p>
            <a:r>
              <a:rPr lang="en-US" sz="2200" dirty="0">
                <a:ea typeface="+mn-lt"/>
                <a:cs typeface="+mn-lt"/>
              </a:rPr>
              <a:t>Alexis </a:t>
            </a:r>
            <a:r>
              <a:rPr lang="en-US" sz="2200" dirty="0" err="1">
                <a:ea typeface="+mn-lt"/>
                <a:cs typeface="+mn-lt"/>
              </a:rPr>
              <a:t>Pernsky</a:t>
            </a:r>
            <a:r>
              <a:rPr lang="en-US" sz="2200" dirty="0">
                <a:ea typeface="+mn-lt"/>
                <a:cs typeface="+mn-lt"/>
              </a:rPr>
              <a:t>, Owner and Operator of </a:t>
            </a:r>
            <a:r>
              <a:rPr lang="en-US" sz="2200" i="1" dirty="0">
                <a:ea typeface="+mn-lt"/>
                <a:cs typeface="+mn-lt"/>
              </a:rPr>
              <a:t>Sweet</a:t>
            </a:r>
            <a:r>
              <a:rPr lang="en-US" sz="2200" dirty="0">
                <a:ea typeface="+mn-lt"/>
                <a:cs typeface="+mn-lt"/>
              </a:rPr>
              <a:t>, Lake of the Woods Chocolate Shop</a:t>
            </a:r>
          </a:p>
          <a:p>
            <a:r>
              <a:rPr lang="en-US" sz="2200" dirty="0">
                <a:cs typeface="Calibri"/>
              </a:rPr>
              <a:t>Matthew Kennedy, Owner and Operator of </a:t>
            </a:r>
            <a:r>
              <a:rPr lang="en-US" sz="2200" i="1" dirty="0">
                <a:cs typeface="Calibri"/>
              </a:rPr>
              <a:t>Upriver Media</a:t>
            </a:r>
          </a:p>
          <a:p>
            <a:r>
              <a:rPr lang="en-US" sz="2200" dirty="0">
                <a:cs typeface="Calibri"/>
              </a:rPr>
              <a:t>Pauline Martin, Math Area Leader at Keewatin Patricia District School Board</a:t>
            </a:r>
          </a:p>
          <a:p>
            <a:pPr>
              <a:spcAft>
                <a:spcPts val="0"/>
              </a:spcAft>
            </a:pPr>
            <a:r>
              <a:rPr lang="en-US" sz="2200" dirty="0">
                <a:cs typeface="Calibri"/>
              </a:rPr>
              <a:t>Summer Company Entrepreneurs:  Morgan Shepherd, Kaden </a:t>
            </a:r>
            <a:r>
              <a:rPr lang="en-US" sz="2200" dirty="0" err="1">
                <a:cs typeface="Calibri"/>
              </a:rPr>
              <a:t>Kanakakeesic</a:t>
            </a:r>
            <a:r>
              <a:rPr lang="en-US" sz="2200" dirty="0">
                <a:cs typeface="Calibri"/>
              </a:rPr>
              <a:t>, Ellie </a:t>
            </a:r>
            <a:r>
              <a:rPr lang="en-US" sz="2200" dirty="0" err="1">
                <a:cs typeface="Calibri"/>
              </a:rPr>
              <a:t>Petsnick</a:t>
            </a:r>
            <a:r>
              <a:rPr lang="en-US" sz="2200" dirty="0">
                <a:cs typeface="Calibri"/>
              </a:rPr>
              <a:t> and Cole Forsyth</a:t>
            </a:r>
          </a:p>
          <a:p>
            <a:endParaRPr lang="en-US" sz="2200">
              <a:cs typeface="Calibri"/>
            </a:endParaRPr>
          </a:p>
        </p:txBody>
      </p:sp>
      <p:pic>
        <p:nvPicPr>
          <p:cNvPr id="12" name="Picture 4" descr="A picture containing indoor, sitting, pair, small&#10;&#10;Description generated with very high confidence">
            <a:extLst>
              <a:ext uri="{FF2B5EF4-FFF2-40B4-BE49-F238E27FC236}">
                <a16:creationId xmlns:a16="http://schemas.microsoft.com/office/drawing/2014/main" id="{8C62F1D0-864E-4270-928D-197D1632BC58}"/>
              </a:ext>
            </a:extLst>
          </p:cNvPr>
          <p:cNvPicPr>
            <a:picLocks noChangeAspect="1"/>
          </p:cNvPicPr>
          <p:nvPr/>
        </p:nvPicPr>
        <p:blipFill rotWithShape="1">
          <a:blip r:embed="rId3"/>
          <a:srcRect l="17189" r="38057" b="9"/>
          <a:stretch/>
        </p:blipFill>
        <p:spPr>
          <a:xfrm>
            <a:off x="20" y="975"/>
            <a:ext cx="4635988" cy="6858000"/>
          </a:xfrm>
          <a:prstGeom prst="rect">
            <a:avLst/>
          </a:prstGeom>
        </p:spPr>
      </p:pic>
      <p:pic>
        <p:nvPicPr>
          <p:cNvPr id="4" name="Picture 5" descr="A close up of a sign&#10;&#10;Description generated with very high confidence">
            <a:extLst>
              <a:ext uri="{FF2B5EF4-FFF2-40B4-BE49-F238E27FC236}">
                <a16:creationId xmlns:a16="http://schemas.microsoft.com/office/drawing/2014/main" id="{53BFEEDA-DD36-4DE7-878B-2E50EFE48503}"/>
              </a:ext>
            </a:extLst>
          </p:cNvPr>
          <p:cNvPicPr>
            <a:picLocks noChangeAspect="1"/>
          </p:cNvPicPr>
          <p:nvPr/>
        </p:nvPicPr>
        <p:blipFill>
          <a:blip r:embed="rId4"/>
          <a:stretch>
            <a:fillRect/>
          </a:stretch>
        </p:blipFill>
        <p:spPr>
          <a:xfrm>
            <a:off x="9115425" y="6230991"/>
            <a:ext cx="2926557" cy="507892"/>
          </a:xfrm>
          <a:prstGeom prst="rect">
            <a:avLst/>
          </a:prstGeom>
        </p:spPr>
      </p:pic>
    </p:spTree>
    <p:extLst>
      <p:ext uri="{BB962C8B-B14F-4D97-AF65-F5344CB8AC3E}">
        <p14:creationId xmlns:p14="http://schemas.microsoft.com/office/powerpoint/2010/main" val="3227388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8" name="Picture 1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21">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type="pic" idx="1"/>
          </p:nvPr>
        </p:nvPicPr>
        <p:blipFill rotWithShape="1">
          <a:blip r:embed="rId4">
            <a:alphaModFix amt="20000"/>
          </a:blip>
          <a:srcRect t="7865" b="7865"/>
          <a:stretch/>
        </p:blipFill>
        <p:spPr>
          <a:xfrm>
            <a:off x="20" y="10"/>
            <a:ext cx="12191980" cy="6857990"/>
          </a:xfrm>
          <a:prstGeom prst="rect">
            <a:avLst/>
          </a:prstGeom>
        </p:spPr>
      </p:pic>
      <p:pic>
        <p:nvPicPr>
          <p:cNvPr id="21" name="Picture 23">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9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367991"/>
            <a:ext cx="10131425" cy="1233242"/>
          </a:xfrm>
        </p:spPr>
        <p:txBody>
          <a:bodyPr vert="horz" lIns="91440" tIns="45720" rIns="91440" bIns="45720" rtlCol="0" anchor="ctr">
            <a:normAutofit/>
          </a:bodyPr>
          <a:lstStyle/>
          <a:p>
            <a:r>
              <a:rPr lang="en-US" sz="3600" b="1"/>
              <a:t>Module 2: Assessment</a:t>
            </a:r>
          </a:p>
        </p:txBody>
      </p:sp>
      <p:sp>
        <p:nvSpPr>
          <p:cNvPr id="4" name="Text Placeholder 3"/>
          <p:cNvSpPr>
            <a:spLocks noGrp="1"/>
          </p:cNvSpPr>
          <p:nvPr>
            <p:ph type="body" sz="half" idx="2"/>
          </p:nvPr>
        </p:nvSpPr>
        <p:spPr>
          <a:xfrm>
            <a:off x="685801" y="5699051"/>
            <a:ext cx="10131425" cy="1467293"/>
          </a:xfrm>
        </p:spPr>
        <p:txBody>
          <a:bodyPr vert="horz" lIns="91440" tIns="45720" rIns="91440" bIns="45720" rtlCol="0" anchor="ctr">
            <a:normAutofit/>
          </a:bodyPr>
          <a:lstStyle/>
          <a:p>
            <a:r>
              <a:rPr lang="en-US" sz="1000"/>
              <a:t>Image Source:</a:t>
            </a:r>
          </a:p>
          <a:p>
            <a:r>
              <a:rPr lang="en-US" sz="1000"/>
              <a:t>https://unsplash.com/photos/fteR0e2BzKo</a:t>
            </a:r>
          </a:p>
        </p:txBody>
      </p:sp>
      <p:sp>
        <p:nvSpPr>
          <p:cNvPr id="8" name="TextBox 7"/>
          <p:cNvSpPr txBox="1"/>
          <p:nvPr/>
        </p:nvSpPr>
        <p:spPr>
          <a:xfrm>
            <a:off x="644739" y="1508306"/>
            <a:ext cx="10611293" cy="5519460"/>
          </a:xfrm>
          <a:prstGeom prst="rect">
            <a:avLst/>
          </a:prstGeom>
          <a:noFill/>
        </p:spPr>
        <p:txBody>
          <a:bodyPr wrap="square" rtlCol="0" anchor="t">
            <a:spAutoFit/>
          </a:bodyPr>
          <a:lstStyle/>
          <a:p>
            <a:pPr>
              <a:spcAft>
                <a:spcPts val="1000"/>
              </a:spcAft>
            </a:pPr>
            <a:r>
              <a:rPr lang="en-CA" sz="2400">
                <a:ea typeface="+mn-lt"/>
                <a:cs typeface="+mn-lt"/>
              </a:rPr>
              <a:t>Consider the 3 practical math tasks that you completed in this module and submit:</a:t>
            </a:r>
            <a:endParaRPr lang="en-US" sz="2400">
              <a:ea typeface="+mn-lt"/>
              <a:cs typeface="+mn-lt"/>
            </a:endParaRPr>
          </a:p>
          <a:p>
            <a:pPr marL="285750" indent="-285750">
              <a:buFont typeface="Wingdings,Sans-Serif"/>
              <a:buChar char="ü"/>
            </a:pPr>
            <a:r>
              <a:rPr lang="en-CA" sz="2400">
                <a:ea typeface="+mn-lt"/>
                <a:cs typeface="+mn-lt"/>
              </a:rPr>
              <a:t>Math Estimate Work</a:t>
            </a:r>
            <a:endParaRPr lang="en-US" sz="2400">
              <a:ea typeface="+mn-lt"/>
              <a:cs typeface="+mn-lt"/>
            </a:endParaRPr>
          </a:p>
          <a:p>
            <a:pPr marL="285750" indent="-285750">
              <a:buFont typeface="Wingdings,Sans-Serif"/>
              <a:buChar char="ü"/>
            </a:pPr>
            <a:r>
              <a:rPr lang="en-CA" sz="2400">
                <a:ea typeface="+mn-lt"/>
                <a:cs typeface="+mn-lt"/>
              </a:rPr>
              <a:t>Math Logic and Reasoning Work</a:t>
            </a:r>
            <a:endParaRPr lang="en-US" sz="2400">
              <a:ea typeface="+mn-lt"/>
              <a:cs typeface="+mn-lt"/>
            </a:endParaRPr>
          </a:p>
          <a:p>
            <a:pPr marL="285750" indent="-285750">
              <a:buFont typeface="Wingdings,Sans-Serif"/>
              <a:buChar char="ü"/>
            </a:pPr>
            <a:r>
              <a:rPr lang="en-CA" sz="2400">
                <a:ea typeface="+mn-lt"/>
                <a:cs typeface="+mn-lt"/>
              </a:rPr>
              <a:t>Math Distribution Work</a:t>
            </a:r>
            <a:endParaRPr lang="en-US" sz="2400">
              <a:ea typeface="+mn-lt"/>
              <a:cs typeface="+mn-lt"/>
            </a:endParaRPr>
          </a:p>
          <a:p>
            <a:pPr marL="285750" indent="-285750">
              <a:buFont typeface="Wingdings,Sans-Serif"/>
              <a:buChar char="ü"/>
            </a:pPr>
            <a:endParaRPr lang="en-CA" sz="2400">
              <a:ea typeface="+mn-lt"/>
              <a:cs typeface="+mn-lt"/>
            </a:endParaRPr>
          </a:p>
          <a:p>
            <a:r>
              <a:rPr lang="en-CA" sz="2400">
                <a:ea typeface="+mn-lt"/>
                <a:cs typeface="+mn-lt"/>
              </a:rPr>
              <a:t>Answer the following question and submit all of your assessment work to your SHSM Lead Teacher:</a:t>
            </a:r>
            <a:endParaRPr lang="en-US" sz="2400">
              <a:ea typeface="+mn-lt"/>
              <a:cs typeface="+mn-lt"/>
            </a:endParaRPr>
          </a:p>
          <a:p>
            <a:endParaRPr lang="en-CA" sz="2400">
              <a:ea typeface="+mn-lt"/>
              <a:cs typeface="+mn-lt"/>
            </a:endParaRPr>
          </a:p>
          <a:p>
            <a:r>
              <a:rPr lang="en-CA" sz="2400">
                <a:ea typeface="+mn-lt"/>
                <a:cs typeface="+mn-lt"/>
              </a:rPr>
              <a:t>Did you enjoy the practical math tasks?  Why or why not?  Were any of the tasks frustrating or particularly easy to complete?  Explain with specific reference to one of the tasks how these tasks connect to your previous math knowledge and problem-solving skills.</a:t>
            </a:r>
            <a:endParaRPr lang="en-US" sz="2400">
              <a:ea typeface="+mn-lt"/>
              <a:cs typeface="+mn-lt"/>
            </a:endParaRPr>
          </a:p>
          <a:p>
            <a:pPr>
              <a:spcAft>
                <a:spcPts val="1000"/>
              </a:spcAft>
            </a:pPr>
            <a:endParaRPr lang="en-CA" sz="2400">
              <a:ea typeface="+mn-lt"/>
              <a:cs typeface="+mn-lt"/>
            </a:endParaRPr>
          </a:p>
          <a:p>
            <a:endParaRPr lang="en-CA" sz="2400">
              <a:cs typeface="Calibri"/>
            </a:endParaRPr>
          </a:p>
        </p:txBody>
      </p:sp>
    </p:spTree>
    <p:extLst>
      <p:ext uri="{BB962C8B-B14F-4D97-AF65-F5344CB8AC3E}">
        <p14:creationId xmlns:p14="http://schemas.microsoft.com/office/powerpoint/2010/main" val="644558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23" name="Rectangle 22">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799" y="1150076"/>
            <a:ext cx="3659389" cy="4557849"/>
          </a:xfrm>
        </p:spPr>
        <p:txBody>
          <a:bodyPr vert="horz" lIns="91440" tIns="45720" rIns="91440" bIns="45720" rtlCol="0" anchor="ctr">
            <a:normAutofit/>
          </a:bodyPr>
          <a:lstStyle/>
          <a:p>
            <a:pPr algn="r"/>
            <a:r>
              <a:rPr lang="en-US" sz="3600" cap="all"/>
              <a:t>  Module 3: </a:t>
            </a:r>
            <a:br>
              <a:rPr lang="en-US" sz="3600" cap="all"/>
            </a:br>
            <a:r>
              <a:rPr lang="en-US" sz="3600" cap="all"/>
              <a:t>Math in the Workplace</a:t>
            </a:r>
          </a:p>
        </p:txBody>
      </p:sp>
      <p:cxnSp>
        <p:nvCxnSpPr>
          <p:cNvPr id="25" name="Straight Connector 24">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988658" y="1150076"/>
            <a:ext cx="6517543" cy="4557849"/>
          </a:xfrm>
        </p:spPr>
        <p:txBody>
          <a:bodyPr vert="horz" lIns="91440" tIns="45720" rIns="91440" bIns="45720" rtlCol="0" anchor="ctr">
            <a:normAutofit/>
          </a:bodyPr>
          <a:lstStyle/>
          <a:p>
            <a:pPr>
              <a:buFont typeface="Arial"/>
              <a:buChar char="•"/>
            </a:pPr>
            <a:endParaRPr lang="en-US"/>
          </a:p>
          <a:p>
            <a:pPr>
              <a:buFont typeface="Arial"/>
              <a:buChar char="•"/>
            </a:pPr>
            <a:endParaRPr lang="en-US"/>
          </a:p>
          <a:p>
            <a:r>
              <a:rPr lang="en-US" sz="2400"/>
              <a:t>In this module, students will conduct an oral interview to inquire about the importance of math in a field of interest.  They will have the opportunity to identify and reflect upon math skills that are highly desired in many workplaces including problem solving and analytical skills.  Students will be encouraged to choose a job sector related to their pathway of interest as a reach ahead opportunity.</a:t>
            </a:r>
            <a:endParaRPr lang="en-US" sz="2400">
              <a:cs typeface="Calibri"/>
            </a:endParaRPr>
          </a:p>
          <a:p>
            <a:pPr>
              <a:buFont typeface="Arial"/>
              <a:buChar char="•"/>
            </a:pPr>
            <a:endParaRPr lang="en-US" sz="2400">
              <a:cs typeface="Calibri"/>
            </a:endParaRPr>
          </a:p>
        </p:txBody>
      </p:sp>
    </p:spTree>
    <p:extLst>
      <p:ext uri="{BB962C8B-B14F-4D97-AF65-F5344CB8AC3E}">
        <p14:creationId xmlns:p14="http://schemas.microsoft.com/office/powerpoint/2010/main" val="3789010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B7AB2D56-C14C-4778-AD08-6FEAF76CE8F1}"/>
              </a:ext>
            </a:extLst>
          </p:cNvPr>
          <p:cNvSpPr>
            <a:spLocks noGrp="1"/>
          </p:cNvSpPr>
          <p:nvPr>
            <p:ph type="title"/>
          </p:nvPr>
        </p:nvSpPr>
        <p:spPr>
          <a:xfrm>
            <a:off x="6400800" y="609600"/>
            <a:ext cx="5147730" cy="1641987"/>
          </a:xfrm>
        </p:spPr>
        <p:txBody>
          <a:bodyPr vert="horz" lIns="91440" tIns="45720" rIns="91440" bIns="45720" rtlCol="0" anchor="ctr">
            <a:normAutofit/>
          </a:bodyPr>
          <a:lstStyle/>
          <a:p>
            <a:pPr algn="ctr"/>
            <a:r>
              <a:rPr lang="en-US" sz="3600" b="1"/>
              <a:t>WHAT DOES MATH TELL US ABOUT THE WORLD?</a:t>
            </a:r>
            <a:endParaRPr lang="en-US" b="1">
              <a:cs typeface="Calibri Light" panose="020F0302020204030204"/>
            </a:endParaRPr>
          </a:p>
          <a:p>
            <a:endParaRPr lang="en-US" sz="3600">
              <a:cs typeface="Calibri Light" panose="020F0302020204030204"/>
            </a:endParaRPr>
          </a:p>
        </p:txBody>
      </p:sp>
      <p:pic>
        <p:nvPicPr>
          <p:cNvPr id="6" name="Picture 3" descr="A picture containing table, wine, white, glasses&#10;&#10;Description generated with very high confidence">
            <a:extLst>
              <a:ext uri="{FF2B5EF4-FFF2-40B4-BE49-F238E27FC236}">
                <a16:creationId xmlns:a16="http://schemas.microsoft.com/office/drawing/2014/main" id="{021CD76C-E519-40FB-AA45-9B1CFAA84DFE}"/>
              </a:ext>
            </a:extLst>
          </p:cNvPr>
          <p:cNvPicPr>
            <a:picLocks noChangeAspect="1"/>
          </p:cNvPicPr>
          <p:nvPr/>
        </p:nvPicPr>
        <p:blipFill rotWithShape="1">
          <a:blip r:embed="rId4"/>
          <a:srcRect t="7560" b="19314"/>
          <a:stretch/>
        </p:blipFill>
        <p:spPr>
          <a:xfrm>
            <a:off x="20" y="975"/>
            <a:ext cx="6095980" cy="6858000"/>
          </a:xfrm>
          <a:prstGeom prst="rect">
            <a:avLst/>
          </a:prstGeom>
        </p:spPr>
      </p:pic>
      <p:sp>
        <p:nvSpPr>
          <p:cNvPr id="4" name="Text Placeholder 3">
            <a:extLst>
              <a:ext uri="{FF2B5EF4-FFF2-40B4-BE49-F238E27FC236}">
                <a16:creationId xmlns:a16="http://schemas.microsoft.com/office/drawing/2014/main" id="{B41E95EE-5304-45D1-9D77-00C43736CF16}"/>
              </a:ext>
            </a:extLst>
          </p:cNvPr>
          <p:cNvSpPr>
            <a:spLocks noGrp="1"/>
          </p:cNvSpPr>
          <p:nvPr>
            <p:ph type="body" sz="half" idx="2"/>
          </p:nvPr>
        </p:nvSpPr>
        <p:spPr>
          <a:xfrm>
            <a:off x="6177776" y="2788395"/>
            <a:ext cx="5928314" cy="3647227"/>
          </a:xfrm>
        </p:spPr>
        <p:txBody>
          <a:bodyPr vert="horz" lIns="91440" tIns="45720" rIns="91440" bIns="45720" rtlCol="0" anchor="ctr">
            <a:noAutofit/>
          </a:bodyPr>
          <a:lstStyle/>
          <a:p>
            <a:pPr>
              <a:buFont typeface="Arial"/>
              <a:buChar char="•"/>
            </a:pPr>
            <a:endParaRPr lang="en-US" sz="2000">
              <a:cs typeface="Calibri"/>
            </a:endParaRPr>
          </a:p>
          <a:p>
            <a:pPr>
              <a:buFont typeface="Arial"/>
              <a:buChar char="•"/>
            </a:pPr>
            <a:r>
              <a:rPr lang="en-US" sz="2000"/>
              <a:t>The body of knowledge and practice known as mathematics is derived from the contributions of thinkers throughout the ages and across the </a:t>
            </a:r>
            <a:r>
              <a:rPr lang="en-US" sz="2000" b="1"/>
              <a:t>globe</a:t>
            </a:r>
            <a:r>
              <a:rPr lang="en-US" sz="2000"/>
              <a:t>. It gives </a:t>
            </a:r>
            <a:r>
              <a:rPr lang="en-US" sz="2000" b="1"/>
              <a:t>us</a:t>
            </a:r>
            <a:r>
              <a:rPr lang="en-US" sz="2000"/>
              <a:t> a way to understand patterns, to quantify relationships, and to predict the future. </a:t>
            </a:r>
            <a:r>
              <a:rPr lang="en-US" sz="2000" b="1"/>
              <a:t>Math</a:t>
            </a:r>
            <a:r>
              <a:rPr lang="en-US" sz="2000"/>
              <a:t> helps </a:t>
            </a:r>
            <a:r>
              <a:rPr lang="en-US" sz="2000" b="1"/>
              <a:t>us</a:t>
            </a:r>
            <a:r>
              <a:rPr lang="en-US" sz="2000"/>
              <a:t> understand the </a:t>
            </a:r>
            <a:r>
              <a:rPr lang="en-US" sz="2000" b="1"/>
              <a:t>world</a:t>
            </a:r>
            <a:r>
              <a:rPr lang="en-US" sz="2000"/>
              <a:t> — and we use the </a:t>
            </a:r>
            <a:r>
              <a:rPr lang="en-US" sz="2000" b="1"/>
              <a:t>world</a:t>
            </a:r>
            <a:r>
              <a:rPr lang="en-US" sz="2000"/>
              <a:t> to understand </a:t>
            </a:r>
            <a:r>
              <a:rPr lang="en-US" sz="2000" b="1"/>
              <a:t>math</a:t>
            </a:r>
            <a:r>
              <a:rPr lang="en-US" sz="2000"/>
              <a:t>.</a:t>
            </a:r>
            <a:endParaRPr lang="en-US" sz="2000">
              <a:cs typeface="Calibri"/>
            </a:endParaRPr>
          </a:p>
          <a:p>
            <a:r>
              <a:rPr lang="en-US" sz="2000">
                <a:hlinkClick r:id="rId5"/>
              </a:rPr>
              <a:t>https://asiasociety.org/education/understanding-world-through-math</a:t>
            </a:r>
            <a:endParaRPr lang="en-US" sz="2000">
              <a:cs typeface="Calibri"/>
            </a:endParaRPr>
          </a:p>
          <a:p>
            <a:pPr>
              <a:buFont typeface="Arial"/>
              <a:buChar char="•"/>
            </a:pPr>
            <a:endParaRPr lang="en-US" sz="2400"/>
          </a:p>
          <a:p>
            <a:pPr>
              <a:buFont typeface="Arial"/>
              <a:buChar char="•"/>
            </a:pPr>
            <a:endParaRPr lang="en-US" sz="2400"/>
          </a:p>
          <a:p>
            <a:pPr>
              <a:buFont typeface="Arial"/>
              <a:buChar char="•"/>
            </a:pPr>
            <a:endParaRPr lang="en-US" sz="2400"/>
          </a:p>
        </p:txBody>
      </p:sp>
      <p:sp>
        <p:nvSpPr>
          <p:cNvPr id="7" name="TextBox 6">
            <a:extLst>
              <a:ext uri="{FF2B5EF4-FFF2-40B4-BE49-F238E27FC236}">
                <a16:creationId xmlns:a16="http://schemas.microsoft.com/office/drawing/2014/main" id="{923B7132-71FF-47D0-9B67-DA8987572CA4}"/>
              </a:ext>
            </a:extLst>
          </p:cNvPr>
          <p:cNvSpPr txBox="1"/>
          <p:nvPr/>
        </p:nvSpPr>
        <p:spPr>
          <a:xfrm>
            <a:off x="6132624" y="6296285"/>
            <a:ext cx="4490224"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200">
                <a:ea typeface="+mn-lt"/>
                <a:cs typeface="+mn-lt"/>
              </a:rPr>
              <a:t> </a:t>
            </a:r>
            <a:r>
              <a:rPr lang="en-US" sz="1200">
                <a:hlinkClick r:id="rId6"/>
              </a:rPr>
              <a:t>https://unsplash.com/photos/qxvOokGBU2U</a:t>
            </a:r>
            <a:endParaRPr lang="en-US" sz="1200">
              <a:ea typeface="+mn-lt"/>
              <a:cs typeface="+mn-lt"/>
            </a:endParaRPr>
          </a:p>
          <a:p>
            <a:pPr algn="l">
              <a:spcAft>
                <a:spcPts val="600"/>
              </a:spcAft>
            </a:pPr>
            <a:endParaRPr lang="en-US"/>
          </a:p>
        </p:txBody>
      </p:sp>
    </p:spTree>
    <p:extLst>
      <p:ext uri="{BB962C8B-B14F-4D97-AF65-F5344CB8AC3E}">
        <p14:creationId xmlns:p14="http://schemas.microsoft.com/office/powerpoint/2010/main" val="463315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2EC8A-4F3B-4CC7-9DC1-E9AA03256388}"/>
              </a:ext>
            </a:extLst>
          </p:cNvPr>
          <p:cNvSpPr>
            <a:spLocks noGrp="1"/>
          </p:cNvSpPr>
          <p:nvPr>
            <p:ph type="title"/>
          </p:nvPr>
        </p:nvSpPr>
        <p:spPr>
          <a:xfrm>
            <a:off x="685801" y="609600"/>
            <a:ext cx="10131425" cy="1456267"/>
          </a:xfrm>
        </p:spPr>
        <p:txBody>
          <a:bodyPr>
            <a:normAutofit/>
          </a:bodyPr>
          <a:lstStyle/>
          <a:p>
            <a:r>
              <a:rPr lang="en-US" sz="4400" b="1">
                <a:cs typeface="Calibri Light"/>
              </a:rPr>
              <a:t>Pathway interview</a:t>
            </a:r>
            <a:endParaRPr lang="en-US" b="1"/>
          </a:p>
        </p:txBody>
      </p:sp>
      <p:graphicFrame>
        <p:nvGraphicFramePr>
          <p:cNvPr id="23" name="Content Placeholder 2">
            <a:extLst>
              <a:ext uri="{FF2B5EF4-FFF2-40B4-BE49-F238E27FC236}">
                <a16:creationId xmlns:a16="http://schemas.microsoft.com/office/drawing/2014/main" id="{BB6E4E36-759F-4B04-A193-A8F3A2B18E43}"/>
              </a:ext>
            </a:extLst>
          </p:cNvPr>
          <p:cNvGraphicFramePr>
            <a:graphicFrameLocks noGrp="1"/>
          </p:cNvGraphicFramePr>
          <p:nvPr>
            <p:ph idx="1"/>
            <p:extLst>
              <p:ext uri="{D42A27DB-BD31-4B8C-83A1-F6EECF244321}">
                <p14:modId xmlns:p14="http://schemas.microsoft.com/office/powerpoint/2010/main" val="1342935944"/>
              </p:ext>
            </p:extLst>
          </p:nvPr>
        </p:nvGraphicFramePr>
        <p:xfrm>
          <a:off x="792101" y="1869392"/>
          <a:ext cx="10639425" cy="4134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0" name="TextBox 59">
            <a:extLst>
              <a:ext uri="{FF2B5EF4-FFF2-40B4-BE49-F238E27FC236}">
                <a16:creationId xmlns:a16="http://schemas.microsoft.com/office/drawing/2014/main" id="{D698D9EE-7D68-43DC-BB15-1393C7C7A0AD}"/>
              </a:ext>
            </a:extLst>
          </p:cNvPr>
          <p:cNvSpPr txBox="1"/>
          <p:nvPr/>
        </p:nvSpPr>
        <p:spPr>
          <a:xfrm>
            <a:off x="2977376" y="5709424"/>
            <a:ext cx="584695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cs typeface="Calibri"/>
              </a:rPr>
              <a:t>(Complete attached permission form if necessary)</a:t>
            </a:r>
            <a:endParaRPr lang="en-US" sz="2200">
              <a:ea typeface="+mn-lt"/>
              <a:cs typeface="+mn-lt"/>
            </a:endParaRPr>
          </a:p>
          <a:p>
            <a:pPr marL="285750" indent="-285750" algn="ctr">
              <a:buFont typeface="Arial,Sans-Serif"/>
              <a:buChar char="•"/>
            </a:pPr>
            <a:endParaRPr lang="en-US" sz="2200">
              <a:ea typeface="+mn-lt"/>
              <a:cs typeface="+mn-lt"/>
            </a:endParaRPr>
          </a:p>
          <a:p>
            <a:pPr algn="l"/>
            <a:endParaRPr lang="en-US" sz="2200">
              <a:cs typeface="Calibri"/>
            </a:endParaRPr>
          </a:p>
        </p:txBody>
      </p:sp>
    </p:spTree>
    <p:extLst>
      <p:ext uri="{BB962C8B-B14F-4D97-AF65-F5344CB8AC3E}">
        <p14:creationId xmlns:p14="http://schemas.microsoft.com/office/powerpoint/2010/main" val="2144567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214-7E87-44EC-825C-B3361739A8DD}"/>
              </a:ext>
            </a:extLst>
          </p:cNvPr>
          <p:cNvSpPr>
            <a:spLocks noGrp="1"/>
          </p:cNvSpPr>
          <p:nvPr>
            <p:ph type="title"/>
          </p:nvPr>
        </p:nvSpPr>
        <p:spPr>
          <a:xfrm>
            <a:off x="685801" y="609600"/>
            <a:ext cx="10131425" cy="1456267"/>
          </a:xfrm>
        </p:spPr>
        <p:txBody>
          <a:bodyPr>
            <a:normAutofit/>
          </a:bodyPr>
          <a:lstStyle/>
          <a:p>
            <a:r>
              <a:rPr lang="en-US" sz="4400" b="1" dirty="0">
                <a:ea typeface="+mj-lt"/>
                <a:cs typeface="+mj-lt"/>
              </a:rPr>
              <a:t>Sample Questions</a:t>
            </a:r>
            <a:endParaRPr lang="en-US" sz="4400" b="1" dirty="0">
              <a:cs typeface="Calibri Light"/>
            </a:endParaRPr>
          </a:p>
          <a:p>
            <a:endParaRPr lang="en-US" b="1">
              <a:cs typeface="Calibri Light"/>
            </a:endParaRPr>
          </a:p>
        </p:txBody>
      </p:sp>
      <p:graphicFrame>
        <p:nvGraphicFramePr>
          <p:cNvPr id="24" name="Content Placeholder 2">
            <a:extLst>
              <a:ext uri="{FF2B5EF4-FFF2-40B4-BE49-F238E27FC236}">
                <a16:creationId xmlns:a16="http://schemas.microsoft.com/office/drawing/2014/main" id="{AEDF79F2-E4EF-467F-ADB7-FCFA79DA81A9}"/>
              </a:ext>
            </a:extLst>
          </p:cNvPr>
          <p:cNvGraphicFramePr>
            <a:graphicFrameLocks noGrp="1"/>
          </p:cNvGraphicFramePr>
          <p:nvPr>
            <p:ph idx="1"/>
            <p:extLst>
              <p:ext uri="{D42A27DB-BD31-4B8C-83A1-F6EECF244321}">
                <p14:modId xmlns:p14="http://schemas.microsoft.com/office/powerpoint/2010/main" val="1503674393"/>
              </p:ext>
            </p:extLst>
          </p:nvPr>
        </p:nvGraphicFramePr>
        <p:xfrm>
          <a:off x="801547" y="2065268"/>
          <a:ext cx="11147425" cy="4032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0668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EB169-56A4-4433-8F06-DE843FA38F73}"/>
              </a:ext>
            </a:extLst>
          </p:cNvPr>
          <p:cNvSpPr>
            <a:spLocks noGrp="1"/>
          </p:cNvSpPr>
          <p:nvPr>
            <p:ph type="title"/>
          </p:nvPr>
        </p:nvSpPr>
        <p:spPr/>
        <p:txBody>
          <a:bodyPr/>
          <a:lstStyle/>
          <a:p>
            <a:r>
              <a:rPr lang="en-US" sz="4400" b="1">
                <a:ea typeface="+mj-lt"/>
                <a:cs typeface="+mj-lt"/>
              </a:rPr>
              <a:t>VIDEO INTERVIEW GUIDE: TIPS FOR A SUCCESSFUL INTERVIEW</a:t>
            </a:r>
          </a:p>
          <a:p>
            <a:endParaRPr lang="en-US" b="1">
              <a:cs typeface="Calibri Light"/>
            </a:endParaRPr>
          </a:p>
        </p:txBody>
      </p:sp>
      <p:pic>
        <p:nvPicPr>
          <p:cNvPr id="18" name="Picture 18">
            <a:hlinkClick r:id="" action="ppaction://media"/>
            <a:extLst>
              <a:ext uri="{FF2B5EF4-FFF2-40B4-BE49-F238E27FC236}">
                <a16:creationId xmlns:a16="http://schemas.microsoft.com/office/drawing/2014/main" id="{8CD277C4-AE48-4F4C-B240-A12ECB7CC39B}"/>
              </a:ext>
            </a:extLst>
          </p:cNvPr>
          <p:cNvPicPr>
            <a:picLocks noGrp="1" noRot="1" noChangeAspect="1"/>
          </p:cNvPicPr>
          <p:nvPr>
            <p:ph sz="half" idx="2"/>
            <a:videoFile r:link="rId1"/>
          </p:nvPr>
        </p:nvPicPr>
        <p:blipFill>
          <a:blip r:embed="rId3"/>
          <a:stretch>
            <a:fillRect/>
          </a:stretch>
        </p:blipFill>
        <p:spPr>
          <a:xfrm>
            <a:off x="6906806" y="2279747"/>
            <a:ext cx="4572000" cy="3429000"/>
          </a:xfrm>
        </p:spPr>
      </p:pic>
      <p:graphicFrame>
        <p:nvGraphicFramePr>
          <p:cNvPr id="6" name="Diagram 5">
            <a:extLst>
              <a:ext uri="{FF2B5EF4-FFF2-40B4-BE49-F238E27FC236}">
                <a16:creationId xmlns:a16="http://schemas.microsoft.com/office/drawing/2014/main" id="{3921131C-989A-45A6-8E1D-84A4C22ED8E2}"/>
              </a:ext>
            </a:extLst>
          </p:cNvPr>
          <p:cNvGraphicFramePr/>
          <p:nvPr>
            <p:extLst>
              <p:ext uri="{D42A27DB-BD31-4B8C-83A1-F6EECF244321}">
                <p14:modId xmlns:p14="http://schemas.microsoft.com/office/powerpoint/2010/main" val="3165926802"/>
              </p:ext>
            </p:extLst>
          </p:nvPr>
        </p:nvGraphicFramePr>
        <p:xfrm>
          <a:off x="547650" y="2278980"/>
          <a:ext cx="5753099" cy="42460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Box 14">
            <a:extLst>
              <a:ext uri="{FF2B5EF4-FFF2-40B4-BE49-F238E27FC236}">
                <a16:creationId xmlns:a16="http://schemas.microsoft.com/office/drawing/2014/main" id="{FA487F0A-B0DF-45B2-88CF-95659613C0B4}"/>
              </a:ext>
            </a:extLst>
          </p:cNvPr>
          <p:cNvSpPr txBox="1"/>
          <p:nvPr/>
        </p:nvSpPr>
        <p:spPr>
          <a:xfrm>
            <a:off x="6257693" y="5811644"/>
            <a:ext cx="58562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ea typeface="+mn-lt"/>
                <a:cs typeface="+mn-lt"/>
                <a:hlinkClick r:id="rId9"/>
              </a:rPr>
              <a:t>Source:  youtube</a:t>
            </a:r>
            <a:r>
              <a:rPr lang="en-US" sz="2000">
                <a:ea typeface="+mn-lt"/>
                <a:cs typeface="+mn-lt"/>
              </a:rPr>
              <a:t>  </a:t>
            </a:r>
          </a:p>
          <a:p>
            <a:pPr algn="ctr"/>
            <a:r>
              <a:rPr lang="en-US" sz="2000">
                <a:ea typeface="+mn-lt"/>
                <a:cs typeface="+mn-lt"/>
              </a:rPr>
              <a:t>Beware of background distractions!</a:t>
            </a:r>
            <a:endParaRPr lang="en-US" sz="2000">
              <a:cs typeface="Calibri" panose="020F0502020204030204"/>
            </a:endParaRPr>
          </a:p>
        </p:txBody>
      </p:sp>
    </p:spTree>
    <p:extLst>
      <p:ext uri="{BB962C8B-B14F-4D97-AF65-F5344CB8AC3E}">
        <p14:creationId xmlns:p14="http://schemas.microsoft.com/office/powerpoint/2010/main" val="2480756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818C8189-1976-4352-8A7B-433E72A7CA09}"/>
              </a:ext>
            </a:extLst>
          </p:cNvPr>
          <p:cNvGraphicFramePr>
            <a:graphicFrameLocks noGrp="1"/>
          </p:cNvGraphicFramePr>
          <p:nvPr>
            <p:ph idx="1"/>
            <p:extLst>
              <p:ext uri="{D42A27DB-BD31-4B8C-83A1-F6EECF244321}">
                <p14:modId xmlns:p14="http://schemas.microsoft.com/office/powerpoint/2010/main" val="1757881817"/>
              </p:ext>
            </p:extLst>
          </p:nvPr>
        </p:nvGraphicFramePr>
        <p:xfrm>
          <a:off x="1029629" y="1635107"/>
          <a:ext cx="10131425" cy="3384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8288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9" name="Picture 108">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extBox 1">
            <a:extLst>
              <a:ext uri="{FF2B5EF4-FFF2-40B4-BE49-F238E27FC236}">
                <a16:creationId xmlns:a16="http://schemas.microsoft.com/office/drawing/2014/main" id="{E5DE6D65-E3B4-44C9-AA03-AE2B5F2A66F2}"/>
              </a:ext>
            </a:extLst>
          </p:cNvPr>
          <p:cNvSpPr txBox="1"/>
          <p:nvPr/>
        </p:nvSpPr>
        <p:spPr>
          <a:xfrm>
            <a:off x="177078" y="196482"/>
            <a:ext cx="11847266" cy="96556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nSpc>
                <a:spcPct val="90000"/>
              </a:lnSpc>
              <a:spcBef>
                <a:spcPct val="0"/>
              </a:spcBef>
              <a:spcAft>
                <a:spcPts val="600"/>
              </a:spcAft>
            </a:pPr>
            <a:endParaRPr lang="en-US" sz="3600" b="1" cap="all">
              <a:ln w="3175" cmpd="sng">
                <a:noFill/>
              </a:ln>
              <a:latin typeface="+mj-lt"/>
              <a:ea typeface="+mj-ea"/>
              <a:cs typeface="Calibri Light"/>
            </a:endParaRPr>
          </a:p>
          <a:p>
            <a:pPr>
              <a:lnSpc>
                <a:spcPct val="90000"/>
              </a:lnSpc>
              <a:spcBef>
                <a:spcPct val="0"/>
              </a:spcBef>
              <a:spcAft>
                <a:spcPts val="600"/>
              </a:spcAft>
            </a:pPr>
            <a:r>
              <a:rPr lang="en-US" sz="3600" b="1" cap="all">
                <a:ln w="3175" cmpd="sng">
                  <a:noFill/>
                </a:ln>
                <a:latin typeface="+mj-lt"/>
                <a:ea typeface="+mj-ea"/>
                <a:cs typeface="+mj-cs"/>
              </a:rPr>
              <a:t>    Complete the following interview reflection chart</a:t>
            </a:r>
            <a:endParaRPr lang="en-US" sz="3600" b="1" cap="all">
              <a:ln w="3175" cmpd="sng">
                <a:noFill/>
              </a:ln>
              <a:latin typeface="+mj-lt"/>
              <a:ea typeface="+mj-ea"/>
              <a:cs typeface="Calibri Light" panose="020F0302020204030204"/>
            </a:endParaRPr>
          </a:p>
        </p:txBody>
      </p:sp>
      <p:graphicFrame>
        <p:nvGraphicFramePr>
          <p:cNvPr id="3" name="Table 3">
            <a:extLst>
              <a:ext uri="{FF2B5EF4-FFF2-40B4-BE49-F238E27FC236}">
                <a16:creationId xmlns:a16="http://schemas.microsoft.com/office/drawing/2014/main" id="{7D19108D-492D-44F4-9BD6-EEB82E6C80FC}"/>
              </a:ext>
            </a:extLst>
          </p:cNvPr>
          <p:cNvGraphicFramePr>
            <a:graphicFrameLocks noGrp="1"/>
          </p:cNvGraphicFramePr>
          <p:nvPr>
            <p:extLst>
              <p:ext uri="{D42A27DB-BD31-4B8C-83A1-F6EECF244321}">
                <p14:modId xmlns:p14="http://schemas.microsoft.com/office/powerpoint/2010/main" val="1915850890"/>
              </p:ext>
            </p:extLst>
          </p:nvPr>
        </p:nvGraphicFramePr>
        <p:xfrm>
          <a:off x="406400" y="1485900"/>
          <a:ext cx="11410850" cy="5162644"/>
        </p:xfrm>
        <a:graphic>
          <a:graphicData uri="http://schemas.openxmlformats.org/drawingml/2006/table">
            <a:tbl>
              <a:tblPr firstRow="1" bandRow="1">
                <a:tableStyleId>{8799B23B-EC83-4686-B30A-512413B5E67A}</a:tableStyleId>
              </a:tblPr>
              <a:tblGrid>
                <a:gridCol w="3898009">
                  <a:extLst>
                    <a:ext uri="{9D8B030D-6E8A-4147-A177-3AD203B41FA5}">
                      <a16:colId xmlns:a16="http://schemas.microsoft.com/office/drawing/2014/main" val="2248826252"/>
                    </a:ext>
                  </a:extLst>
                </a:gridCol>
                <a:gridCol w="3705385">
                  <a:extLst>
                    <a:ext uri="{9D8B030D-6E8A-4147-A177-3AD203B41FA5}">
                      <a16:colId xmlns:a16="http://schemas.microsoft.com/office/drawing/2014/main" val="3165668290"/>
                    </a:ext>
                  </a:extLst>
                </a:gridCol>
                <a:gridCol w="3807456">
                  <a:extLst>
                    <a:ext uri="{9D8B030D-6E8A-4147-A177-3AD203B41FA5}">
                      <a16:colId xmlns:a16="http://schemas.microsoft.com/office/drawing/2014/main" val="449233941"/>
                    </a:ext>
                  </a:extLst>
                </a:gridCol>
              </a:tblGrid>
              <a:tr h="1237488">
                <a:tc>
                  <a:txBody>
                    <a:bodyPr/>
                    <a:lstStyle/>
                    <a:p>
                      <a:pPr lvl="0">
                        <a:buNone/>
                      </a:pPr>
                      <a:r>
                        <a:rPr lang="en-US" sz="1800" b="0"/>
                        <a:t>What did you know about the importance of math in this field that was confirmed?</a:t>
                      </a:r>
                      <a:endParaRPr lang="en-US" sz="1800" b="0" kern="1200">
                        <a:solidFill>
                          <a:schemeClr val="dk1"/>
                        </a:solidFill>
                        <a:latin typeface="+mn-lt"/>
                        <a:ea typeface="+mn-ea"/>
                        <a:cs typeface="+mn-cs"/>
                      </a:endParaRPr>
                    </a:p>
                  </a:txBody>
                  <a:tcPr marL="72909" marR="72909" marT="36454" marB="36454"/>
                </a:tc>
                <a:tc>
                  <a:txBody>
                    <a:bodyPr/>
                    <a:lstStyle/>
                    <a:p>
                      <a:pPr lvl="0">
                        <a:buNone/>
                      </a:pPr>
                      <a:r>
                        <a:rPr lang="en-US" sz="1800" b="0"/>
                        <a:t>What did you learn from the interview?</a:t>
                      </a:r>
                    </a:p>
                  </a:txBody>
                  <a:tcPr marL="72909" marR="72909" marT="36454" marB="36454"/>
                </a:tc>
                <a:tc>
                  <a:txBody>
                    <a:bodyPr/>
                    <a:lstStyle/>
                    <a:p>
                      <a:pPr lvl="0">
                        <a:buNone/>
                      </a:pPr>
                      <a:r>
                        <a:rPr lang="en-US" sz="1800" b="0"/>
                        <a:t>How does this make you think about what you still have learn?  How does this impact your future decisions?</a:t>
                      </a:r>
                    </a:p>
                  </a:txBody>
                  <a:tcPr marL="72909" marR="72909" marT="36454" marB="36454"/>
                </a:tc>
                <a:extLst>
                  <a:ext uri="{0D108BD9-81ED-4DB2-BD59-A6C34878D82A}">
                    <a16:rowId xmlns:a16="http://schemas.microsoft.com/office/drawing/2014/main" val="14943396"/>
                  </a:ext>
                </a:extLst>
              </a:tr>
              <a:tr h="2958369">
                <a:tc>
                  <a:txBody>
                    <a:bodyPr/>
                    <a:lstStyle/>
                    <a:p>
                      <a:pPr lvl="0">
                        <a:buNone/>
                      </a:pPr>
                      <a:endParaRPr lang="en-US" sz="1800" b="0" kern="1200">
                        <a:solidFill>
                          <a:schemeClr val="dk1"/>
                        </a:solidFill>
                      </a:endParaRPr>
                    </a:p>
                    <a:p>
                      <a:pPr lvl="0">
                        <a:buNone/>
                      </a:pPr>
                      <a:endParaRPr lang="en-US" sz="1800" b="0" kern="1200">
                        <a:solidFill>
                          <a:schemeClr val="dk1"/>
                        </a:solidFill>
                      </a:endParaRPr>
                    </a:p>
                    <a:p>
                      <a:pPr lvl="0">
                        <a:buNone/>
                      </a:pPr>
                      <a:endParaRPr lang="en-US" sz="1800" b="0" kern="1200">
                        <a:solidFill>
                          <a:schemeClr val="dk1"/>
                        </a:solidFill>
                      </a:endParaRPr>
                    </a:p>
                    <a:p>
                      <a:pPr lvl="0">
                        <a:buNone/>
                      </a:pPr>
                      <a:endParaRPr lang="en-US" sz="1800" b="0" kern="1200">
                        <a:solidFill>
                          <a:schemeClr val="dk1"/>
                        </a:solidFill>
                      </a:endParaRPr>
                    </a:p>
                    <a:p>
                      <a:pPr lvl="0">
                        <a:buNone/>
                      </a:pPr>
                      <a:endParaRPr lang="en-US" sz="1800" b="0" kern="1200">
                        <a:solidFill>
                          <a:schemeClr val="dk1"/>
                        </a:solidFill>
                      </a:endParaRPr>
                    </a:p>
                    <a:p>
                      <a:pPr lvl="0">
                        <a:buNone/>
                      </a:pPr>
                      <a:endParaRPr lang="en-US" sz="1800" b="0" kern="1200">
                        <a:solidFill>
                          <a:schemeClr val="dk1"/>
                        </a:solidFill>
                      </a:endParaRPr>
                    </a:p>
                    <a:p>
                      <a:pPr lvl="0">
                        <a:buNone/>
                      </a:pPr>
                      <a:endParaRPr lang="en-US" sz="1800" b="0" kern="1200">
                        <a:solidFill>
                          <a:schemeClr val="dk1"/>
                        </a:solidFill>
                      </a:endParaRPr>
                    </a:p>
                    <a:p>
                      <a:pPr lvl="0">
                        <a:buNone/>
                      </a:pPr>
                      <a:endParaRPr lang="en-US" sz="1800" b="0" kern="1200">
                        <a:solidFill>
                          <a:schemeClr val="dk1"/>
                        </a:solidFill>
                      </a:endParaRPr>
                    </a:p>
                    <a:p>
                      <a:pPr lvl="0">
                        <a:buNone/>
                      </a:pPr>
                      <a:endParaRPr lang="en-US" sz="1800" b="0" kern="1200">
                        <a:solidFill>
                          <a:schemeClr val="dk1"/>
                        </a:solidFill>
                      </a:endParaRPr>
                    </a:p>
                    <a:p>
                      <a:pPr lvl="0">
                        <a:buNone/>
                      </a:pPr>
                      <a:endParaRPr lang="en-US" sz="1800" b="0" kern="1200">
                        <a:solidFill>
                          <a:schemeClr val="dk1"/>
                        </a:solidFill>
                        <a:latin typeface="+mn-lt"/>
                        <a:ea typeface="+mn-ea"/>
                        <a:cs typeface="+mn-cs"/>
                      </a:endParaRPr>
                    </a:p>
                  </a:txBody>
                  <a:tcPr marL="72909" marR="72909" marT="36454" marB="36454"/>
                </a:tc>
                <a:tc>
                  <a:txBody>
                    <a:bodyPr/>
                    <a:lstStyle/>
                    <a:p>
                      <a:pPr lvl="0">
                        <a:buNone/>
                      </a:pPr>
                      <a:endParaRPr lang="en-US" sz="1800" b="0"/>
                    </a:p>
                  </a:txBody>
                  <a:tcPr marL="72909" marR="72909" marT="36454" marB="36454"/>
                </a:tc>
                <a:tc>
                  <a:txBody>
                    <a:bodyPr/>
                    <a:lstStyle/>
                    <a:p>
                      <a:pPr lvl="0">
                        <a:buNone/>
                      </a:pPr>
                      <a:endParaRPr lang="en-US" sz="1800" b="0"/>
                    </a:p>
                  </a:txBody>
                  <a:tcPr marL="72909" marR="72909" marT="36454" marB="36454"/>
                </a:tc>
                <a:extLst>
                  <a:ext uri="{0D108BD9-81ED-4DB2-BD59-A6C34878D82A}">
                    <a16:rowId xmlns:a16="http://schemas.microsoft.com/office/drawing/2014/main" val="2089786753"/>
                  </a:ext>
                </a:extLst>
              </a:tr>
              <a:tr h="966787">
                <a:tc gridSpan="3">
                  <a:txBody>
                    <a:bodyPr/>
                    <a:lstStyle/>
                    <a:p>
                      <a:pPr lvl="0">
                        <a:buNone/>
                      </a:pPr>
                      <a:r>
                        <a:rPr lang="en-US" sz="1800" b="0" kern="1200">
                          <a:solidFill>
                            <a:schemeClr val="tx1"/>
                          </a:solidFill>
                          <a:latin typeface="+mn-lt"/>
                          <a:ea typeface="+mn-ea"/>
                          <a:cs typeface="+mn-cs"/>
                        </a:rPr>
                        <a:t>Who did you Interview?  Briefly describe their workplace and experience.</a:t>
                      </a:r>
                      <a:endParaRPr lang="en-US" sz="1800" b="0" kern="1200">
                        <a:solidFill>
                          <a:schemeClr val="dk1"/>
                        </a:solidFill>
                        <a:latin typeface="+mn-lt"/>
                        <a:ea typeface="+mn-ea"/>
                        <a:cs typeface="+mn-cs"/>
                      </a:endParaRPr>
                    </a:p>
                  </a:txBody>
                  <a:tcPr marL="72909" marR="72909" marT="36454" marB="36454"/>
                </a:tc>
                <a:tc hMerge="1">
                  <a:txBody>
                    <a:bodyPr/>
                    <a:lstStyle/>
                    <a:p>
                      <a:endParaRPr lang="en-US"/>
                    </a:p>
                  </a:txBody>
                  <a:tcPr marL="72909" marR="72909" marT="36454" marB="36454"/>
                </a:tc>
                <a:tc hMerge="1">
                  <a:txBody>
                    <a:bodyPr/>
                    <a:lstStyle/>
                    <a:p>
                      <a:endParaRPr lang="en-US"/>
                    </a:p>
                  </a:txBody>
                  <a:tcPr marL="72909" marR="72909" marT="36454" marB="36454"/>
                </a:tc>
                <a:extLst>
                  <a:ext uri="{0D108BD9-81ED-4DB2-BD59-A6C34878D82A}">
                    <a16:rowId xmlns:a16="http://schemas.microsoft.com/office/drawing/2014/main" val="2429981348"/>
                  </a:ext>
                </a:extLst>
              </a:tr>
            </a:tbl>
          </a:graphicData>
        </a:graphic>
      </p:graphicFrame>
    </p:spTree>
    <p:extLst>
      <p:ext uri="{BB962C8B-B14F-4D97-AF65-F5344CB8AC3E}">
        <p14:creationId xmlns:p14="http://schemas.microsoft.com/office/powerpoint/2010/main" val="4273506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8" name="Picture 1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21">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type="pic" idx="1"/>
          </p:nvPr>
        </p:nvPicPr>
        <p:blipFill rotWithShape="1">
          <a:blip r:embed="rId4">
            <a:alphaModFix amt="20000"/>
          </a:blip>
          <a:srcRect t="7865" b="7865"/>
          <a:stretch/>
        </p:blipFill>
        <p:spPr>
          <a:xfrm>
            <a:off x="20" y="10"/>
            <a:ext cx="12191980" cy="6857990"/>
          </a:xfrm>
          <a:prstGeom prst="rect">
            <a:avLst/>
          </a:prstGeom>
        </p:spPr>
      </p:pic>
      <p:pic>
        <p:nvPicPr>
          <p:cNvPr id="21" name="Picture 23">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9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10131425" cy="1456267"/>
          </a:xfrm>
        </p:spPr>
        <p:txBody>
          <a:bodyPr vert="horz" lIns="91440" tIns="45720" rIns="91440" bIns="45720" rtlCol="0" anchor="ctr">
            <a:normAutofit/>
          </a:bodyPr>
          <a:lstStyle/>
          <a:p>
            <a:r>
              <a:rPr lang="en-US" sz="3600" b="1"/>
              <a:t>Module 3: Assessment</a:t>
            </a:r>
          </a:p>
        </p:txBody>
      </p:sp>
      <p:sp>
        <p:nvSpPr>
          <p:cNvPr id="4" name="Text Placeholder 3"/>
          <p:cNvSpPr>
            <a:spLocks noGrp="1"/>
          </p:cNvSpPr>
          <p:nvPr>
            <p:ph type="body" sz="half" idx="2"/>
          </p:nvPr>
        </p:nvSpPr>
        <p:spPr>
          <a:xfrm>
            <a:off x="847166" y="5618369"/>
            <a:ext cx="10131425" cy="1467293"/>
          </a:xfrm>
        </p:spPr>
        <p:txBody>
          <a:bodyPr vert="horz" lIns="91440" tIns="45720" rIns="91440" bIns="45720" rtlCol="0" anchor="ctr">
            <a:normAutofit/>
          </a:bodyPr>
          <a:lstStyle/>
          <a:p>
            <a:r>
              <a:rPr lang="en-US" sz="1000"/>
              <a:t>Image Source:</a:t>
            </a:r>
          </a:p>
          <a:p>
            <a:r>
              <a:rPr lang="en-US" sz="1000"/>
              <a:t>https://unsplash.com/photos/fteR0e2BzKo</a:t>
            </a:r>
          </a:p>
        </p:txBody>
      </p:sp>
      <p:sp>
        <p:nvSpPr>
          <p:cNvPr id="8" name="TextBox 7"/>
          <p:cNvSpPr txBox="1"/>
          <p:nvPr/>
        </p:nvSpPr>
        <p:spPr>
          <a:xfrm>
            <a:off x="765544" y="2065867"/>
            <a:ext cx="10611293" cy="4154984"/>
          </a:xfrm>
          <a:prstGeom prst="rect">
            <a:avLst/>
          </a:prstGeom>
          <a:noFill/>
        </p:spPr>
        <p:txBody>
          <a:bodyPr wrap="square" rtlCol="0" anchor="t">
            <a:spAutoFit/>
          </a:bodyPr>
          <a:lstStyle/>
          <a:p>
            <a:pPr marL="342900" indent="-342900">
              <a:buFont typeface="Wingdings" panose="05000000000000000000" pitchFamily="2" charset="2"/>
              <a:buChar char="ü"/>
            </a:pPr>
            <a:r>
              <a:rPr lang="en-CA" sz="2400">
                <a:cs typeface="Calibri"/>
              </a:rPr>
              <a:t>Contact an employer </a:t>
            </a:r>
          </a:p>
          <a:p>
            <a:pPr marL="342900" indent="-342900">
              <a:buFont typeface="Wingdings" panose="05000000000000000000" pitchFamily="2" charset="2"/>
              <a:buChar char="ü"/>
            </a:pPr>
            <a:r>
              <a:rPr lang="en-CA" sz="2400">
                <a:cs typeface="Calibri"/>
              </a:rPr>
              <a:t>Formulate questions</a:t>
            </a:r>
          </a:p>
          <a:p>
            <a:pPr marL="342900" indent="-342900">
              <a:buFont typeface="Wingdings" panose="05000000000000000000" pitchFamily="2" charset="2"/>
              <a:buChar char="ü"/>
            </a:pPr>
            <a:r>
              <a:rPr lang="en-CA" sz="2400">
                <a:cs typeface="Calibri"/>
              </a:rPr>
              <a:t>Prepare for the interview</a:t>
            </a:r>
          </a:p>
          <a:p>
            <a:pPr marL="342900" indent="-342900">
              <a:buFont typeface="Wingdings" panose="05000000000000000000" pitchFamily="2" charset="2"/>
              <a:buChar char="ü"/>
            </a:pPr>
            <a:r>
              <a:rPr lang="en-CA" sz="2400">
                <a:cs typeface="Calibri"/>
              </a:rPr>
              <a:t>Conduct the interview</a:t>
            </a:r>
          </a:p>
          <a:p>
            <a:endParaRPr lang="en-CA" sz="2400">
              <a:cs typeface="Calibri"/>
            </a:endParaRPr>
          </a:p>
          <a:p>
            <a:pPr marL="342900" indent="-342900">
              <a:buFont typeface="Wingdings" panose="05000000000000000000" pitchFamily="2" charset="2"/>
              <a:buChar char="ü"/>
            </a:pPr>
            <a:r>
              <a:rPr lang="en-CA" sz="2400">
                <a:cs typeface="Calibri"/>
              </a:rPr>
              <a:t>Record what you learned from the interview about math literacy in your chosen pathways and how that knowledge may impact your future decisions </a:t>
            </a:r>
          </a:p>
          <a:p>
            <a:pPr marL="342900" indent="-342900">
              <a:buFont typeface="Wingdings" panose="05000000000000000000" pitchFamily="2" charset="2"/>
              <a:buChar char="ü"/>
            </a:pPr>
            <a:endParaRPr lang="en-CA" sz="2400">
              <a:cs typeface="Calibri"/>
            </a:endParaRPr>
          </a:p>
          <a:p>
            <a:pPr marL="342900" indent="-342900">
              <a:buFont typeface="Wingdings" panose="05000000000000000000" pitchFamily="2" charset="2"/>
              <a:buChar char="ü"/>
            </a:pPr>
            <a:r>
              <a:rPr lang="en-CA" sz="2400">
                <a:cs typeface="Calibri"/>
              </a:rPr>
              <a:t>Submit your interview reflection chart to your SHSM lead teacher</a:t>
            </a:r>
          </a:p>
          <a:p>
            <a:pPr marL="285750" indent="-285750">
              <a:buFont typeface="Arial" panose="020B0604020202020204" pitchFamily="34" charset="0"/>
              <a:buChar char="•"/>
            </a:pPr>
            <a:endParaRPr lang="en-CA" sz="2400">
              <a:cs typeface="Calibri"/>
            </a:endParaRPr>
          </a:p>
          <a:p>
            <a:pPr marL="342900" indent="-342900">
              <a:buFont typeface="Wingdings" panose="05000000000000000000" pitchFamily="2" charset="2"/>
              <a:buChar char="ü"/>
            </a:pPr>
            <a:endParaRPr lang="en-CA" sz="2400" b="1">
              <a:cs typeface="Calibri"/>
            </a:endParaRPr>
          </a:p>
        </p:txBody>
      </p:sp>
    </p:spTree>
    <p:extLst>
      <p:ext uri="{BB962C8B-B14F-4D97-AF65-F5344CB8AC3E}">
        <p14:creationId xmlns:p14="http://schemas.microsoft.com/office/powerpoint/2010/main" val="3009778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18">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799" y="1150076"/>
            <a:ext cx="3659389" cy="4557849"/>
          </a:xfrm>
        </p:spPr>
        <p:txBody>
          <a:bodyPr vert="horz" lIns="91440" tIns="45720" rIns="91440" bIns="45720" rtlCol="0" anchor="ctr">
            <a:normAutofit/>
          </a:bodyPr>
          <a:lstStyle/>
          <a:p>
            <a:pPr algn="r"/>
            <a:r>
              <a:rPr lang="en-US" sz="3600" b="1" cap="all"/>
              <a:t>Module 4: Math Conversion Exercise</a:t>
            </a:r>
          </a:p>
        </p:txBody>
      </p:sp>
      <p:cxnSp>
        <p:nvCxnSpPr>
          <p:cNvPr id="21" name="Straight Connector 20">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988658" y="1150076"/>
            <a:ext cx="6517543" cy="4557849"/>
          </a:xfrm>
        </p:spPr>
        <p:txBody>
          <a:bodyPr vert="horz" lIns="91440" tIns="45720" rIns="91440" bIns="45720" rtlCol="0" anchor="ctr">
            <a:normAutofit/>
          </a:bodyPr>
          <a:lstStyle/>
          <a:p>
            <a:r>
              <a:rPr lang="en-US" sz="2400">
                <a:cs typeface="Calibri"/>
              </a:rPr>
              <a:t>In this module, students will recognize that conversions apply to all sectors.  Students will consider where problems related to math exist in their pathway and use a conversion chart to explain their approach to problem solving.</a:t>
            </a:r>
            <a:endParaRPr lang="en-US"/>
          </a:p>
        </p:txBody>
      </p:sp>
    </p:spTree>
    <p:extLst>
      <p:ext uri="{BB962C8B-B14F-4D97-AF65-F5344CB8AC3E}">
        <p14:creationId xmlns:p14="http://schemas.microsoft.com/office/powerpoint/2010/main" val="2965618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3" name="Picture 3" descr="A close up of a cell phone&#10;&#10;Description generated with very high confidence">
            <a:extLst>
              <a:ext uri="{FF2B5EF4-FFF2-40B4-BE49-F238E27FC236}">
                <a16:creationId xmlns:a16="http://schemas.microsoft.com/office/drawing/2014/main" id="{F6CB3089-ABD3-4DE1-9423-903037889EF3}"/>
              </a:ext>
            </a:extLst>
          </p:cNvPr>
          <p:cNvPicPr>
            <a:picLocks noChangeAspect="1"/>
          </p:cNvPicPr>
          <p:nvPr/>
        </p:nvPicPr>
        <p:blipFill rotWithShape="1">
          <a:blip r:embed="rId3"/>
          <a:srcRect t="22226" r="-1" b="13815"/>
          <a:stretch/>
        </p:blipFill>
        <p:spPr>
          <a:xfrm>
            <a:off x="2059997" y="975"/>
            <a:ext cx="8041842" cy="6858000"/>
          </a:xfrm>
          <a:prstGeom prst="rect">
            <a:avLst/>
          </a:prstGeom>
        </p:spPr>
      </p:pic>
      <p:pic>
        <p:nvPicPr>
          <p:cNvPr id="4" name="Picture 4" descr="A picture containing clock&#10;&#10;Description generated with very high confidence">
            <a:extLst>
              <a:ext uri="{FF2B5EF4-FFF2-40B4-BE49-F238E27FC236}">
                <a16:creationId xmlns:a16="http://schemas.microsoft.com/office/drawing/2014/main" id="{7626039F-852B-442D-8065-E48F89CCF75B}"/>
              </a:ext>
            </a:extLst>
          </p:cNvPr>
          <p:cNvPicPr>
            <a:picLocks noChangeAspect="1"/>
          </p:cNvPicPr>
          <p:nvPr/>
        </p:nvPicPr>
        <p:blipFill rotWithShape="1">
          <a:blip r:embed="rId4"/>
          <a:srcRect t="5863" b="19137"/>
          <a:stretch/>
        </p:blipFill>
        <p:spPr>
          <a:xfrm>
            <a:off x="20" y="10"/>
            <a:ext cx="12191980" cy="6857990"/>
          </a:xfrm>
          <a:custGeom>
            <a:avLst/>
            <a:gdLst/>
            <a:ahLst/>
            <a:cxnLst/>
            <a:rect l="l" t="t" r="r" b="b"/>
            <a:pathLst>
              <a:path w="12192000" h="6858000">
                <a:moveTo>
                  <a:pt x="6090347" y="706999"/>
                </a:moveTo>
                <a:cubicBezTo>
                  <a:pt x="4588386" y="706999"/>
                  <a:pt x="3370806" y="1924579"/>
                  <a:pt x="3370806" y="3426541"/>
                </a:cubicBezTo>
                <a:cubicBezTo>
                  <a:pt x="3370806" y="4928503"/>
                  <a:pt x="4588386" y="6146083"/>
                  <a:pt x="6090347" y="6146083"/>
                </a:cubicBezTo>
                <a:cubicBezTo>
                  <a:pt x="7592308" y="6146083"/>
                  <a:pt x="8809888" y="4928503"/>
                  <a:pt x="8809888" y="3426541"/>
                </a:cubicBezTo>
                <a:cubicBezTo>
                  <a:pt x="8809888" y="1924579"/>
                  <a:pt x="7592308" y="706999"/>
                  <a:pt x="6090347" y="706999"/>
                </a:cubicBezTo>
                <a:close/>
                <a:moveTo>
                  <a:pt x="6082303" y="247854"/>
                </a:moveTo>
                <a:cubicBezTo>
                  <a:pt x="7836802" y="247854"/>
                  <a:pt x="9259104" y="1671227"/>
                  <a:pt x="9259104" y="3427045"/>
                </a:cubicBezTo>
                <a:cubicBezTo>
                  <a:pt x="9259104" y="5182864"/>
                  <a:pt x="7836802" y="6606237"/>
                  <a:pt x="6082303" y="6606237"/>
                </a:cubicBezTo>
                <a:cubicBezTo>
                  <a:pt x="4327804" y="6606237"/>
                  <a:pt x="2905501" y="5182864"/>
                  <a:pt x="2905501" y="3427045"/>
                </a:cubicBezTo>
                <a:cubicBezTo>
                  <a:pt x="2905501" y="1671227"/>
                  <a:pt x="4327804" y="247854"/>
                  <a:pt x="6082303" y="247854"/>
                </a:cubicBezTo>
                <a:close/>
                <a:moveTo>
                  <a:pt x="7947654" y="0"/>
                </a:moveTo>
                <a:lnTo>
                  <a:pt x="12192000" y="0"/>
                </a:lnTo>
                <a:lnTo>
                  <a:pt x="12192000" y="6858000"/>
                </a:lnTo>
                <a:lnTo>
                  <a:pt x="7923439" y="6858000"/>
                </a:lnTo>
                <a:lnTo>
                  <a:pt x="7938929" y="6850061"/>
                </a:lnTo>
                <a:cubicBezTo>
                  <a:pt x="9153123" y="6189975"/>
                  <a:pt x="9977382" y="4902578"/>
                  <a:pt x="9977382" y="3422520"/>
                </a:cubicBezTo>
                <a:cubicBezTo>
                  <a:pt x="9977382" y="2009738"/>
                  <a:pt x="9226353" y="772500"/>
                  <a:pt x="8102044" y="88839"/>
                </a:cubicBezTo>
                <a:close/>
                <a:moveTo>
                  <a:pt x="0" y="0"/>
                </a:moveTo>
                <a:lnTo>
                  <a:pt x="4216953" y="0"/>
                </a:lnTo>
                <a:lnTo>
                  <a:pt x="4062563" y="88839"/>
                </a:lnTo>
                <a:cubicBezTo>
                  <a:pt x="2938253" y="772500"/>
                  <a:pt x="2187224" y="2009738"/>
                  <a:pt x="2187224" y="3422520"/>
                </a:cubicBezTo>
                <a:cubicBezTo>
                  <a:pt x="2187224" y="4902578"/>
                  <a:pt x="3011483" y="6189975"/>
                  <a:pt x="4225677" y="6850061"/>
                </a:cubicBezTo>
                <a:lnTo>
                  <a:pt x="4241167" y="6858000"/>
                </a:lnTo>
                <a:lnTo>
                  <a:pt x="0" y="6858000"/>
                </a:lnTo>
                <a:close/>
              </a:path>
            </a:pathLst>
          </a:custGeom>
          <a:ln w="60325" cmpd="dbl">
            <a:solidFill>
              <a:schemeClr val="tx1"/>
            </a:solidFill>
          </a:ln>
        </p:spPr>
      </p:pic>
      <p:pic>
        <p:nvPicPr>
          <p:cNvPr id="18" name="Picture 20">
            <a:extLst>
              <a:ext uri="{FF2B5EF4-FFF2-40B4-BE49-F238E27FC236}">
                <a16:creationId xmlns:a16="http://schemas.microsoft.com/office/drawing/2014/main" id="{19C7F06A-1310-42E3-8232-1082DC7922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13495" y="0"/>
            <a:ext cx="12188825" cy="6856214"/>
          </a:xfrm>
          <a:prstGeom prst="rect">
            <a:avLst/>
          </a:prstGeom>
        </p:spPr>
      </p:pic>
      <p:sp>
        <p:nvSpPr>
          <p:cNvPr id="23" name="Rounded Rectangle 6">
            <a:extLst>
              <a:ext uri="{FF2B5EF4-FFF2-40B4-BE49-F238E27FC236}">
                <a16:creationId xmlns:a16="http://schemas.microsoft.com/office/drawing/2014/main" id="{185F813D-FC7D-4AAE-A980-A379292C4F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oundRect">
            <a:avLst>
              <a:gd name="adj" fmla="val 8234"/>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 name="Title 1"/>
          <p:cNvSpPr>
            <a:spLocks noGrp="1"/>
          </p:cNvSpPr>
          <p:nvPr>
            <p:ph type="ctrTitle"/>
          </p:nvPr>
        </p:nvSpPr>
        <p:spPr>
          <a:xfrm>
            <a:off x="1918758" y="2278493"/>
            <a:ext cx="8354484" cy="1473025"/>
          </a:xfrm>
        </p:spPr>
        <p:txBody>
          <a:bodyPr>
            <a:normAutofit/>
          </a:bodyPr>
          <a:lstStyle/>
          <a:p>
            <a:pPr algn="ctr"/>
            <a:r>
              <a:rPr lang="en-CA"/>
              <a:t>OCTE Math Literacy SPCE</a:t>
            </a:r>
          </a:p>
        </p:txBody>
      </p:sp>
      <p:pic>
        <p:nvPicPr>
          <p:cNvPr id="5" name="Picture 5" descr="A close up of a sign&#10;&#10;Description generated with very high confidence">
            <a:extLst>
              <a:ext uri="{FF2B5EF4-FFF2-40B4-BE49-F238E27FC236}">
                <a16:creationId xmlns:a16="http://schemas.microsoft.com/office/drawing/2014/main" id="{0C101253-4C16-4A8B-BEE5-ED28157DFECF}"/>
              </a:ext>
            </a:extLst>
          </p:cNvPr>
          <p:cNvPicPr>
            <a:picLocks noChangeAspect="1"/>
          </p:cNvPicPr>
          <p:nvPr/>
        </p:nvPicPr>
        <p:blipFill>
          <a:blip r:embed="rId6"/>
          <a:stretch>
            <a:fillRect/>
          </a:stretch>
        </p:blipFill>
        <p:spPr>
          <a:xfrm>
            <a:off x="3733800" y="5897617"/>
            <a:ext cx="4724400" cy="841266"/>
          </a:xfrm>
          <a:prstGeom prst="rect">
            <a:avLst/>
          </a:prstGeom>
        </p:spPr>
      </p:pic>
    </p:spTree>
    <p:extLst>
      <p:ext uri="{BB962C8B-B14F-4D97-AF65-F5344CB8AC3E}">
        <p14:creationId xmlns:p14="http://schemas.microsoft.com/office/powerpoint/2010/main" val="511110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7281-5514-4E1C-9F13-A6EDB3FD9B92}"/>
              </a:ext>
            </a:extLst>
          </p:cNvPr>
          <p:cNvSpPr>
            <a:spLocks noGrp="1"/>
          </p:cNvSpPr>
          <p:nvPr>
            <p:ph type="title"/>
          </p:nvPr>
        </p:nvSpPr>
        <p:spPr>
          <a:xfrm>
            <a:off x="612643" y="689010"/>
            <a:ext cx="10828375" cy="1456267"/>
          </a:xfrm>
        </p:spPr>
        <p:txBody>
          <a:bodyPr>
            <a:normAutofit/>
          </a:bodyPr>
          <a:lstStyle/>
          <a:p>
            <a:r>
              <a:rPr lang="en-US" b="1">
                <a:cs typeface="Calibri Light"/>
              </a:rPr>
              <a:t>IDENTIFY Conversions by sector</a:t>
            </a:r>
          </a:p>
        </p:txBody>
      </p:sp>
      <p:sp>
        <p:nvSpPr>
          <p:cNvPr id="3" name="TextBox 2">
            <a:extLst>
              <a:ext uri="{FF2B5EF4-FFF2-40B4-BE49-F238E27FC236}">
                <a16:creationId xmlns:a16="http://schemas.microsoft.com/office/drawing/2014/main" id="{CED2889C-EFC4-4ED6-B92C-B921B77F98E1}"/>
              </a:ext>
            </a:extLst>
          </p:cNvPr>
          <p:cNvSpPr txBox="1"/>
          <p:nvPr/>
        </p:nvSpPr>
        <p:spPr>
          <a:xfrm>
            <a:off x="551052" y="2855187"/>
            <a:ext cx="1122392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cs typeface="Calibri"/>
              </a:rPr>
              <a:t>Consider the numbers and conversions in the chart on the next slide  In the last column, indicate which sector relates to the math problem  (health and wellness, transportation, construction or hospitality and tourism).</a:t>
            </a:r>
          </a:p>
        </p:txBody>
      </p:sp>
    </p:spTree>
    <p:extLst>
      <p:ext uri="{BB962C8B-B14F-4D97-AF65-F5344CB8AC3E}">
        <p14:creationId xmlns:p14="http://schemas.microsoft.com/office/powerpoint/2010/main" val="2857571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E830005-9737-416C-AB6E-1CA5A50424CF}"/>
              </a:ext>
            </a:extLst>
          </p:cNvPr>
          <p:cNvGraphicFramePr>
            <a:graphicFrameLocks noGrp="1"/>
          </p:cNvGraphicFramePr>
          <p:nvPr>
            <p:ph idx="1"/>
            <p:extLst>
              <p:ext uri="{D42A27DB-BD31-4B8C-83A1-F6EECF244321}">
                <p14:modId xmlns:p14="http://schemas.microsoft.com/office/powerpoint/2010/main" val="2257245810"/>
              </p:ext>
            </p:extLst>
          </p:nvPr>
        </p:nvGraphicFramePr>
        <p:xfrm>
          <a:off x="152400" y="25400"/>
          <a:ext cx="11955626" cy="6921352"/>
        </p:xfrm>
        <a:graphic>
          <a:graphicData uri="http://schemas.openxmlformats.org/drawingml/2006/table">
            <a:tbl>
              <a:tblPr firstRow="1" bandRow="1">
                <a:noFill/>
                <a:tableStyleId>{5C22544A-7EE6-4342-B048-85BDC9FD1C3A}</a:tableStyleId>
              </a:tblPr>
              <a:tblGrid>
                <a:gridCol w="1809748">
                  <a:extLst>
                    <a:ext uri="{9D8B030D-6E8A-4147-A177-3AD203B41FA5}">
                      <a16:colId xmlns:a16="http://schemas.microsoft.com/office/drawing/2014/main" val="1171155173"/>
                    </a:ext>
                  </a:extLst>
                </a:gridCol>
                <a:gridCol w="2224316">
                  <a:extLst>
                    <a:ext uri="{9D8B030D-6E8A-4147-A177-3AD203B41FA5}">
                      <a16:colId xmlns:a16="http://schemas.microsoft.com/office/drawing/2014/main" val="1106885044"/>
                    </a:ext>
                  </a:extLst>
                </a:gridCol>
                <a:gridCol w="2228850">
                  <a:extLst>
                    <a:ext uri="{9D8B030D-6E8A-4147-A177-3AD203B41FA5}">
                      <a16:colId xmlns:a16="http://schemas.microsoft.com/office/drawing/2014/main" val="3190869633"/>
                    </a:ext>
                  </a:extLst>
                </a:gridCol>
                <a:gridCol w="3771161">
                  <a:extLst>
                    <a:ext uri="{9D8B030D-6E8A-4147-A177-3AD203B41FA5}">
                      <a16:colId xmlns:a16="http://schemas.microsoft.com/office/drawing/2014/main" val="3200827262"/>
                    </a:ext>
                  </a:extLst>
                </a:gridCol>
                <a:gridCol w="1921551">
                  <a:extLst>
                    <a:ext uri="{9D8B030D-6E8A-4147-A177-3AD203B41FA5}">
                      <a16:colId xmlns:a16="http://schemas.microsoft.com/office/drawing/2014/main" val="4199601591"/>
                    </a:ext>
                  </a:extLst>
                </a:gridCol>
              </a:tblGrid>
              <a:tr h="907014">
                <a:tc>
                  <a:txBody>
                    <a:bodyPr/>
                    <a:lstStyle/>
                    <a:p>
                      <a:r>
                        <a:rPr lang="en-US" sz="1700" b="1">
                          <a:solidFill>
                            <a:srgbClr val="FFFFFF"/>
                          </a:solidFill>
                        </a:rPr>
                        <a:t>Numbers</a:t>
                      </a:r>
                    </a:p>
                  </a:txBody>
                  <a:tcPr marL="141606" marR="84963" marT="84963" marB="84963">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1700" b="1">
                          <a:solidFill>
                            <a:srgbClr val="FFFFFF"/>
                          </a:solidFill>
                        </a:rPr>
                        <a:t>Units</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1700" b="1">
                          <a:solidFill>
                            <a:srgbClr val="FFFFFF"/>
                          </a:solidFill>
                        </a:rPr>
                        <a:t>What is this Measured for</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lvl="0">
                        <a:buNone/>
                      </a:pPr>
                      <a:r>
                        <a:rPr lang="en-US" sz="1700" b="1" i="0" u="none" strike="noStrike" noProof="0">
                          <a:solidFill>
                            <a:srgbClr val="FFFFFF"/>
                          </a:solidFill>
                          <a:latin typeface="Calibri"/>
                        </a:rPr>
                        <a:t>Conversions (What are conversions that relate this number to others in the list?)</a:t>
                      </a:r>
                      <a:endParaRPr lang="en-US" sz="1700" b="1">
                        <a:solidFill>
                          <a:srgbClr val="FFFFFF"/>
                        </a:solidFill>
                      </a:endParaRP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1700" b="1">
                          <a:solidFill>
                            <a:srgbClr val="FFFFFF"/>
                          </a:solidFill>
                        </a:rPr>
                        <a:t> Sector where you commonly find this conversion?</a:t>
                      </a:r>
                    </a:p>
                  </a:txBody>
                  <a:tcPr marL="141606" marR="84963" marT="84963" marB="84963">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463692923"/>
                  </a:ext>
                </a:extLst>
              </a:tr>
              <a:tr h="1128729">
                <a:tc>
                  <a:txBody>
                    <a:bodyPr/>
                    <a:lstStyle/>
                    <a:p>
                      <a:r>
                        <a:rPr lang="en-US" sz="1700">
                          <a:solidFill>
                            <a:schemeClr val="tx1">
                              <a:lumMod val="85000"/>
                              <a:lumOff val="15000"/>
                            </a:schemeClr>
                          </a:solidFill>
                        </a:rPr>
                        <a:t>A repair takes 2 hours and 17 minutes</a:t>
                      </a:r>
                    </a:p>
                  </a:txBody>
                  <a:tcPr marL="141606" marR="84963" marT="84963" marB="84963">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700">
                          <a:solidFill>
                            <a:schemeClr val="tx1">
                              <a:lumMod val="85000"/>
                              <a:lumOff val="15000"/>
                            </a:schemeClr>
                          </a:solidFill>
                        </a:rPr>
                        <a:t>Time in hours and minutes for calculating shop hours on a job</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700">
                          <a:solidFill>
                            <a:schemeClr val="tx1">
                              <a:lumMod val="85000"/>
                              <a:lumOff val="15000"/>
                            </a:schemeClr>
                          </a:solidFill>
                        </a:rPr>
                        <a:t>Billing a client for a repair at $75/hr.</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700">
                          <a:solidFill>
                            <a:schemeClr val="tx1">
                              <a:lumMod val="85000"/>
                              <a:lumOff val="15000"/>
                            </a:schemeClr>
                          </a:solidFill>
                        </a:rPr>
                        <a:t>2 hours, 17 minutes</a:t>
                      </a:r>
                    </a:p>
                    <a:p>
                      <a:pPr lvl="0">
                        <a:buNone/>
                      </a:pPr>
                      <a:r>
                        <a:rPr lang="en-US" sz="1700">
                          <a:solidFill>
                            <a:schemeClr val="tx1">
                              <a:lumMod val="85000"/>
                              <a:lumOff val="15000"/>
                            </a:schemeClr>
                          </a:solidFill>
                        </a:rPr>
                        <a:t>17/60 = 0.283</a:t>
                      </a:r>
                    </a:p>
                    <a:p>
                      <a:pPr lvl="0">
                        <a:buNone/>
                      </a:pPr>
                      <a:r>
                        <a:rPr lang="en-US" sz="1700">
                          <a:solidFill>
                            <a:schemeClr val="tx1">
                              <a:lumMod val="85000"/>
                              <a:lumOff val="15000"/>
                            </a:schemeClr>
                          </a:solidFill>
                        </a:rPr>
                        <a:t>Billing = 2.283 X $75 </a:t>
                      </a:r>
                    </a:p>
                    <a:p>
                      <a:pPr lvl="0">
                        <a:buNone/>
                      </a:pPr>
                      <a:r>
                        <a:rPr lang="en-US" sz="1700">
                          <a:solidFill>
                            <a:schemeClr val="tx1">
                              <a:lumMod val="85000"/>
                              <a:lumOff val="15000"/>
                            </a:schemeClr>
                          </a:solidFill>
                        </a:rPr>
                        <a:t>= $171.25</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endParaRPr lang="en-US" sz="1700">
                        <a:solidFill>
                          <a:schemeClr val="tx1">
                            <a:lumMod val="85000"/>
                            <a:lumOff val="15000"/>
                          </a:schemeClr>
                        </a:solidFill>
                      </a:endParaRPr>
                    </a:p>
                  </a:txBody>
                  <a:tcPr marL="141606" marR="84963" marT="84963" marB="84963">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2944627726"/>
                  </a:ext>
                </a:extLst>
              </a:tr>
              <a:tr h="1370598">
                <a:tc>
                  <a:txBody>
                    <a:bodyPr/>
                    <a:lstStyle/>
                    <a:p>
                      <a:r>
                        <a:rPr lang="en-US" sz="1700">
                          <a:solidFill>
                            <a:schemeClr val="tx1">
                              <a:lumMod val="85000"/>
                              <a:lumOff val="15000"/>
                            </a:schemeClr>
                          </a:solidFill>
                        </a:rPr>
                        <a:t>A garage roof is 24 feet by 12 feet on each side</a:t>
                      </a:r>
                    </a:p>
                  </a:txBody>
                  <a:tcPr marL="141606" marR="84963" marT="84963" marB="84963">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700">
                          <a:solidFill>
                            <a:schemeClr val="tx1">
                              <a:lumMod val="85000"/>
                              <a:lumOff val="15000"/>
                            </a:schemeClr>
                          </a:solidFill>
                        </a:rPr>
                        <a:t>Feet </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700">
                          <a:solidFill>
                            <a:schemeClr val="tx1">
                              <a:lumMod val="85000"/>
                              <a:lumOff val="15000"/>
                            </a:schemeClr>
                          </a:solidFill>
                        </a:rPr>
                        <a:t>Determine the quantity of shingles required</a:t>
                      </a:r>
                    </a:p>
                    <a:p>
                      <a:pPr lvl="0">
                        <a:buNone/>
                      </a:pPr>
                      <a:r>
                        <a:rPr lang="en-US" sz="1700">
                          <a:solidFill>
                            <a:schemeClr val="tx1">
                              <a:lumMod val="85000"/>
                              <a:lumOff val="15000"/>
                            </a:schemeClr>
                          </a:solidFill>
                        </a:rPr>
                        <a:t>L X W = A (square feet)</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700">
                          <a:solidFill>
                            <a:schemeClr val="tx1">
                              <a:lumMod val="85000"/>
                              <a:lumOff val="15000"/>
                            </a:schemeClr>
                          </a:solidFill>
                        </a:rPr>
                        <a:t>1 bundle of shingles covers 32 sq. ft</a:t>
                      </a:r>
                    </a:p>
                    <a:p>
                      <a:pPr lvl="0">
                        <a:buNone/>
                      </a:pPr>
                      <a:r>
                        <a:rPr lang="en-US" sz="1700">
                          <a:solidFill>
                            <a:schemeClr val="tx1">
                              <a:lumMod val="85000"/>
                              <a:lumOff val="15000"/>
                            </a:schemeClr>
                          </a:solidFill>
                        </a:rPr>
                        <a:t>24 X 12 = 288 (X 2 sides) = 576 sq. feet</a:t>
                      </a:r>
                    </a:p>
                    <a:p>
                      <a:pPr lvl="0">
                        <a:buNone/>
                      </a:pPr>
                      <a:r>
                        <a:rPr lang="en-US" sz="1700">
                          <a:solidFill>
                            <a:schemeClr val="tx1">
                              <a:lumMod val="85000"/>
                              <a:lumOff val="15000"/>
                            </a:schemeClr>
                          </a:solidFill>
                        </a:rPr>
                        <a:t>576 sq. ft/ 32 sq. ft = 18 bundles</a:t>
                      </a:r>
                    </a:p>
                    <a:p>
                      <a:pPr lvl="0">
                        <a:buNone/>
                      </a:pPr>
                      <a:endParaRPr lang="en-US" sz="1700">
                        <a:solidFill>
                          <a:schemeClr val="tx1">
                            <a:lumMod val="85000"/>
                            <a:lumOff val="15000"/>
                          </a:schemeClr>
                        </a:solidFill>
                      </a:endParaRP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endParaRPr lang="en-US" sz="1700">
                        <a:solidFill>
                          <a:schemeClr val="tx1">
                            <a:lumMod val="85000"/>
                            <a:lumOff val="15000"/>
                          </a:schemeClr>
                        </a:solidFill>
                      </a:endParaRPr>
                    </a:p>
                  </a:txBody>
                  <a:tcPr marL="141606" marR="84963" marT="84963" marB="84963">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3622029461"/>
                  </a:ext>
                </a:extLst>
              </a:tr>
              <a:tr h="1612469">
                <a:tc>
                  <a:txBody>
                    <a:bodyPr/>
                    <a:lstStyle/>
                    <a:p>
                      <a:r>
                        <a:rPr lang="en-US" sz="1700">
                          <a:solidFill>
                            <a:schemeClr val="tx1">
                              <a:lumMod val="85000"/>
                              <a:lumOff val="15000"/>
                            </a:schemeClr>
                          </a:solidFill>
                        </a:rPr>
                        <a:t>A patient requires </a:t>
                      </a:r>
                    </a:p>
                    <a:p>
                      <a:pPr lvl="0">
                        <a:buNone/>
                      </a:pPr>
                      <a:r>
                        <a:rPr lang="en-US" sz="1700">
                          <a:solidFill>
                            <a:schemeClr val="tx1">
                              <a:lumMod val="85000"/>
                              <a:lumOff val="15000"/>
                            </a:schemeClr>
                          </a:solidFill>
                        </a:rPr>
                        <a:t>35 mg of medication per 100 pounds</a:t>
                      </a:r>
                    </a:p>
                  </a:txBody>
                  <a:tcPr marL="141606" marR="84963" marT="84963" marB="84963">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700">
                          <a:solidFill>
                            <a:schemeClr val="tx1">
                              <a:lumMod val="85000"/>
                              <a:lumOff val="15000"/>
                            </a:schemeClr>
                          </a:solidFill>
                        </a:rPr>
                        <a:t>Milligrams (mass), converted to milliliters (volume), prescribed by mass of a patient (specified ratio)</a:t>
                      </a:r>
                    </a:p>
                    <a:p>
                      <a:pPr lvl="0">
                        <a:buNone/>
                      </a:pPr>
                      <a:r>
                        <a:rPr lang="en-US" sz="1700">
                          <a:solidFill>
                            <a:schemeClr val="tx1">
                              <a:lumMod val="85000"/>
                              <a:lumOff val="15000"/>
                            </a:schemeClr>
                          </a:solidFill>
                        </a:rPr>
                        <a:t>1mg =1ml</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lvl="0">
                        <a:buNone/>
                      </a:pPr>
                      <a:r>
                        <a:rPr lang="en-US" sz="1700">
                          <a:solidFill>
                            <a:schemeClr val="tx1">
                              <a:lumMod val="85000"/>
                              <a:lumOff val="15000"/>
                            </a:schemeClr>
                          </a:solidFill>
                        </a:rPr>
                        <a:t>How much should be given to a patient who weighs 145pounds?</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700">
                          <a:solidFill>
                            <a:schemeClr val="tx1">
                              <a:lumMod val="85000"/>
                              <a:lumOff val="15000"/>
                            </a:schemeClr>
                          </a:solidFill>
                        </a:rPr>
                        <a:t>35mg per 100pds</a:t>
                      </a:r>
                    </a:p>
                    <a:p>
                      <a:pPr lvl="0">
                        <a:buNone/>
                      </a:pPr>
                      <a:r>
                        <a:rPr lang="en-US" sz="1700">
                          <a:solidFill>
                            <a:schemeClr val="tx1">
                              <a:lumMod val="85000"/>
                              <a:lumOff val="15000"/>
                            </a:schemeClr>
                          </a:solidFill>
                        </a:rPr>
                        <a:t>35/100 = .35mg/pd</a:t>
                      </a:r>
                    </a:p>
                    <a:p>
                      <a:pPr lvl="0">
                        <a:buNone/>
                      </a:pPr>
                      <a:r>
                        <a:rPr lang="en-US" sz="1700">
                          <a:solidFill>
                            <a:schemeClr val="tx1">
                              <a:lumMod val="85000"/>
                              <a:lumOff val="15000"/>
                            </a:schemeClr>
                          </a:solidFill>
                        </a:rPr>
                        <a:t>Dosage is 145 X .35 = 50.75ml</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lvl="0" algn="l">
                        <a:lnSpc>
                          <a:spcPct val="100000"/>
                        </a:lnSpc>
                        <a:spcBef>
                          <a:spcPts val="0"/>
                        </a:spcBef>
                        <a:spcAft>
                          <a:spcPts val="0"/>
                        </a:spcAft>
                        <a:buNone/>
                      </a:pPr>
                      <a:endParaRPr lang="en-US" sz="1700" b="0" i="0" u="none" strike="noStrike" noProof="0">
                        <a:solidFill>
                          <a:schemeClr val="tx1">
                            <a:lumMod val="85000"/>
                            <a:lumOff val="15000"/>
                          </a:schemeClr>
                        </a:solidFill>
                        <a:latin typeface="Calibri"/>
                      </a:endParaRPr>
                    </a:p>
                    <a:p>
                      <a:pPr lvl="0">
                        <a:buNone/>
                      </a:pPr>
                      <a:endParaRPr lang="en-US" sz="1700">
                        <a:solidFill>
                          <a:schemeClr val="tx1">
                            <a:lumMod val="85000"/>
                            <a:lumOff val="15000"/>
                          </a:schemeClr>
                        </a:solidFill>
                      </a:endParaRPr>
                    </a:p>
                  </a:txBody>
                  <a:tcPr marL="141606" marR="84963" marT="84963" marB="84963">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561776809"/>
                  </a:ext>
                </a:extLst>
              </a:tr>
              <a:tr h="1672936">
                <a:tc>
                  <a:txBody>
                    <a:bodyPr/>
                    <a:lstStyle/>
                    <a:p>
                      <a:r>
                        <a:rPr lang="en-US" sz="1700">
                          <a:solidFill>
                            <a:schemeClr val="tx1">
                              <a:lumMod val="85000"/>
                              <a:lumOff val="15000"/>
                            </a:schemeClr>
                          </a:solidFill>
                        </a:rPr>
                        <a:t>Sold 250 gourmet brownies/week</a:t>
                      </a:r>
                    </a:p>
                  </a:txBody>
                  <a:tcPr marL="141606" marR="84963" marT="84963" marB="84963">
                    <a:lnL w="12700" cmpd="sng">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r>
                        <a:rPr lang="en-US" sz="1700">
                          <a:solidFill>
                            <a:schemeClr val="tx1">
                              <a:lumMod val="85000"/>
                              <a:lumOff val="15000"/>
                            </a:schemeClr>
                          </a:solidFill>
                        </a:rPr>
                        <a:t>Cost to produce is $2.00/brownie</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lvl="0">
                        <a:buNone/>
                      </a:pPr>
                      <a:r>
                        <a:rPr lang="en-US" sz="1700">
                          <a:solidFill>
                            <a:schemeClr val="tx1">
                              <a:lumMod val="85000"/>
                              <a:lumOff val="15000"/>
                            </a:schemeClr>
                          </a:solidFill>
                        </a:rPr>
                        <a:t>Determine a price for a profit margin of 125%</a:t>
                      </a:r>
                      <a:endParaRPr lang="en-US" sz="1700"/>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r>
                        <a:rPr lang="en-US" sz="1700">
                          <a:solidFill>
                            <a:schemeClr val="tx1">
                              <a:lumMod val="85000"/>
                              <a:lumOff val="15000"/>
                            </a:schemeClr>
                          </a:solidFill>
                        </a:rPr>
                        <a:t>Determine Price  $2.00 X 1.25 = 2.50</a:t>
                      </a:r>
                    </a:p>
                    <a:p>
                      <a:pPr lvl="0">
                        <a:buNone/>
                      </a:pPr>
                      <a:r>
                        <a:rPr lang="en-US" sz="1700">
                          <a:solidFill>
                            <a:schemeClr val="tx1">
                              <a:lumMod val="85000"/>
                              <a:lumOff val="15000"/>
                            </a:schemeClr>
                          </a:solidFill>
                        </a:rPr>
                        <a:t>Cost + Profit = $4.50 </a:t>
                      </a:r>
                    </a:p>
                    <a:p>
                      <a:pPr lvl="0">
                        <a:buNone/>
                      </a:pPr>
                      <a:r>
                        <a:rPr lang="en-US" sz="1700">
                          <a:solidFill>
                            <a:schemeClr val="tx1">
                              <a:lumMod val="85000"/>
                              <a:lumOff val="15000"/>
                            </a:schemeClr>
                          </a:solidFill>
                        </a:rPr>
                        <a:t>Sale price = $4.50 X 250/week = $1125</a:t>
                      </a:r>
                    </a:p>
                    <a:p>
                      <a:pPr lvl="0">
                        <a:buNone/>
                      </a:pPr>
                      <a:r>
                        <a:rPr lang="en-US" sz="1700">
                          <a:solidFill>
                            <a:schemeClr val="tx1">
                              <a:lumMod val="85000"/>
                              <a:lumOff val="15000"/>
                            </a:schemeClr>
                          </a:solidFill>
                        </a:rPr>
                        <a:t>Cost per week = $500.00</a:t>
                      </a:r>
                    </a:p>
                    <a:p>
                      <a:pPr lvl="0">
                        <a:buNone/>
                      </a:pPr>
                      <a:r>
                        <a:rPr lang="en-US" sz="1700">
                          <a:solidFill>
                            <a:schemeClr val="tx1">
                              <a:lumMod val="85000"/>
                              <a:lumOff val="15000"/>
                            </a:schemeClr>
                          </a:solidFill>
                        </a:rPr>
                        <a:t>Sales – Cost = $625.00</a:t>
                      </a:r>
                    </a:p>
                  </a:txBody>
                  <a:tcPr marL="141606" marR="84963" marT="84963" marB="84963">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endParaRPr lang="en-US" sz="1700">
                        <a:solidFill>
                          <a:schemeClr val="tx1">
                            <a:lumMod val="85000"/>
                            <a:lumOff val="15000"/>
                          </a:schemeClr>
                        </a:solidFill>
                      </a:endParaRPr>
                    </a:p>
                  </a:txBody>
                  <a:tcPr marL="141606" marR="84963" marT="84963" marB="84963">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extLst>
                  <a:ext uri="{0D108BD9-81ED-4DB2-BD59-A6C34878D82A}">
                    <a16:rowId xmlns:a16="http://schemas.microsoft.com/office/drawing/2014/main" val="1548240980"/>
                  </a:ext>
                </a:extLst>
              </a:tr>
            </a:tbl>
          </a:graphicData>
        </a:graphic>
      </p:graphicFrame>
    </p:spTree>
    <p:extLst>
      <p:ext uri="{BB962C8B-B14F-4D97-AF65-F5344CB8AC3E}">
        <p14:creationId xmlns:p14="http://schemas.microsoft.com/office/powerpoint/2010/main" val="1267397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874D5-C9ED-47A1-B2F1-CE6FEE9391E3}"/>
              </a:ext>
            </a:extLst>
          </p:cNvPr>
          <p:cNvSpPr>
            <a:spLocks noGrp="1"/>
          </p:cNvSpPr>
          <p:nvPr>
            <p:ph type="title"/>
          </p:nvPr>
        </p:nvSpPr>
        <p:spPr>
          <a:xfrm>
            <a:off x="314094" y="609600"/>
            <a:ext cx="10503132" cy="1446975"/>
          </a:xfrm>
        </p:spPr>
        <p:txBody>
          <a:bodyPr>
            <a:normAutofit/>
          </a:bodyPr>
          <a:lstStyle/>
          <a:p>
            <a:r>
              <a:rPr lang="en-US" sz="4400" b="1">
                <a:cs typeface="Calibri Light"/>
              </a:rPr>
              <a:t>Example Conversion problem #1</a:t>
            </a:r>
            <a:endParaRPr lang="en-US" b="1"/>
          </a:p>
        </p:txBody>
      </p:sp>
      <p:sp>
        <p:nvSpPr>
          <p:cNvPr id="5" name="TextBox 4">
            <a:extLst>
              <a:ext uri="{FF2B5EF4-FFF2-40B4-BE49-F238E27FC236}">
                <a16:creationId xmlns:a16="http://schemas.microsoft.com/office/drawing/2014/main" id="{5C76B2FC-F89F-477A-95E3-F776D309E415}"/>
              </a:ext>
            </a:extLst>
          </p:cNvPr>
          <p:cNvSpPr txBox="1"/>
          <p:nvPr/>
        </p:nvSpPr>
        <p:spPr>
          <a:xfrm>
            <a:off x="779363" y="1878957"/>
            <a:ext cx="66882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cs typeface="Calibri"/>
            </a:endParaRPr>
          </a:p>
        </p:txBody>
      </p:sp>
      <p:sp>
        <p:nvSpPr>
          <p:cNvPr id="7" name="Content Placeholder 6">
            <a:extLst>
              <a:ext uri="{FF2B5EF4-FFF2-40B4-BE49-F238E27FC236}">
                <a16:creationId xmlns:a16="http://schemas.microsoft.com/office/drawing/2014/main" id="{4D0074E9-54BA-4576-9BCD-FE4E15316D31}"/>
              </a:ext>
            </a:extLst>
          </p:cNvPr>
          <p:cNvSpPr>
            <a:spLocks noGrp="1"/>
          </p:cNvSpPr>
          <p:nvPr>
            <p:ph idx="1"/>
          </p:nvPr>
        </p:nvSpPr>
        <p:spPr>
          <a:xfrm>
            <a:off x="388436" y="1835173"/>
            <a:ext cx="10131425" cy="2349025"/>
          </a:xfrm>
        </p:spPr>
        <p:txBody>
          <a:bodyPr>
            <a:normAutofit lnSpcReduction="10000"/>
          </a:bodyPr>
          <a:lstStyle/>
          <a:p>
            <a:pPr marL="0" indent="0">
              <a:buNone/>
            </a:pPr>
            <a:r>
              <a:rPr lang="en-US" sz="2000">
                <a:cs typeface="Calibri"/>
              </a:rPr>
              <a:t>A spray can of brake cleaner costs $8.00. If one can lasts for 11 brake jobs and a shop does 43 brake jobs a week, how much does it cost per week for brake cleaner? </a:t>
            </a:r>
            <a:r>
              <a:rPr lang="en-US" sz="2000" u="sng">
                <a:cs typeface="Calibri"/>
              </a:rPr>
              <a:t>Estimate</a:t>
            </a:r>
            <a:r>
              <a:rPr lang="en-US" sz="2000">
                <a:cs typeface="Calibri"/>
              </a:rPr>
              <a:t> how many cans the shop owner should buy per year to ensure there is just enough brake cleaner? </a:t>
            </a:r>
            <a:endParaRPr lang="en-US" sz="2000">
              <a:ea typeface="+mn-lt"/>
              <a:cs typeface="+mn-lt"/>
            </a:endParaRPr>
          </a:p>
          <a:p>
            <a:pPr marL="0" indent="0">
              <a:buNone/>
            </a:pPr>
            <a:endParaRPr lang="en-US">
              <a:cs typeface="Calibri" panose="020F0502020204030204"/>
            </a:endParaRPr>
          </a:p>
          <a:p>
            <a:endParaRPr lang="en-US">
              <a:cs typeface="Calibri" panose="020F0502020204030204"/>
            </a:endParaRPr>
          </a:p>
          <a:p>
            <a:pPr marL="0" indent="0">
              <a:buNone/>
            </a:pPr>
            <a:br>
              <a:rPr lang="en-US"/>
            </a:br>
            <a:endParaRPr lang="en-US">
              <a:cs typeface="Calibri"/>
            </a:endParaRPr>
          </a:p>
        </p:txBody>
      </p:sp>
      <p:graphicFrame>
        <p:nvGraphicFramePr>
          <p:cNvPr id="3" name="Table 4">
            <a:extLst>
              <a:ext uri="{FF2B5EF4-FFF2-40B4-BE49-F238E27FC236}">
                <a16:creationId xmlns:a16="http://schemas.microsoft.com/office/drawing/2014/main" id="{5FFF1F15-B774-4A24-ACB0-921F2E6A0FDA}"/>
              </a:ext>
            </a:extLst>
          </p:cNvPr>
          <p:cNvGraphicFramePr>
            <a:graphicFrameLocks/>
          </p:cNvGraphicFramePr>
          <p:nvPr>
            <p:extLst>
              <p:ext uri="{D42A27DB-BD31-4B8C-83A1-F6EECF244321}">
                <p14:modId xmlns:p14="http://schemas.microsoft.com/office/powerpoint/2010/main" val="3824409752"/>
              </p:ext>
            </p:extLst>
          </p:nvPr>
        </p:nvGraphicFramePr>
        <p:xfrm>
          <a:off x="381000" y="2936487"/>
          <a:ext cx="11595560" cy="2977144"/>
        </p:xfrm>
        <a:graphic>
          <a:graphicData uri="http://schemas.openxmlformats.org/drawingml/2006/table">
            <a:tbl>
              <a:tblPr firstRow="1" bandRow="1">
                <a:noFill/>
                <a:tableStyleId>{5C22544A-7EE6-4342-B048-85BDC9FD1C3A}</a:tableStyleId>
              </a:tblPr>
              <a:tblGrid>
                <a:gridCol w="2341756">
                  <a:extLst>
                    <a:ext uri="{9D8B030D-6E8A-4147-A177-3AD203B41FA5}">
                      <a16:colId xmlns:a16="http://schemas.microsoft.com/office/drawing/2014/main" val="1660204725"/>
                    </a:ext>
                  </a:extLst>
                </a:gridCol>
                <a:gridCol w="2499731">
                  <a:extLst>
                    <a:ext uri="{9D8B030D-6E8A-4147-A177-3AD203B41FA5}">
                      <a16:colId xmlns:a16="http://schemas.microsoft.com/office/drawing/2014/main" val="1599994270"/>
                    </a:ext>
                  </a:extLst>
                </a:gridCol>
                <a:gridCol w="2759926">
                  <a:extLst>
                    <a:ext uri="{9D8B030D-6E8A-4147-A177-3AD203B41FA5}">
                      <a16:colId xmlns:a16="http://schemas.microsoft.com/office/drawing/2014/main" val="1605376810"/>
                    </a:ext>
                  </a:extLst>
                </a:gridCol>
                <a:gridCol w="3994147">
                  <a:extLst>
                    <a:ext uri="{9D8B030D-6E8A-4147-A177-3AD203B41FA5}">
                      <a16:colId xmlns:a16="http://schemas.microsoft.com/office/drawing/2014/main" val="873833610"/>
                    </a:ext>
                  </a:extLst>
                </a:gridCol>
              </a:tblGrid>
              <a:tr h="464286">
                <a:tc>
                  <a:txBody>
                    <a:bodyPr/>
                    <a:lstStyle/>
                    <a:p>
                      <a:r>
                        <a:rPr lang="en-US" sz="2000" b="1">
                          <a:solidFill>
                            <a:srgbClr val="FFFFFF"/>
                          </a:solidFill>
                        </a:rPr>
                        <a:t>Number</a:t>
                      </a:r>
                    </a:p>
                  </a:txBody>
                  <a:tcPr marL="224477" marR="134686" marT="134686" marB="134686">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2000" b="1">
                          <a:solidFill>
                            <a:srgbClr val="FFFFFF"/>
                          </a:solidFill>
                        </a:rPr>
                        <a:t>Units</a:t>
                      </a: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2000" b="1">
                          <a:solidFill>
                            <a:srgbClr val="FFFFFF"/>
                          </a:solidFill>
                        </a:rPr>
                        <a:t>What is this measured for</a:t>
                      </a: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2000" b="1">
                          <a:solidFill>
                            <a:srgbClr val="FFFFFF"/>
                          </a:solidFill>
                        </a:rPr>
                        <a:t>What are the conversions that relate to this number</a:t>
                      </a:r>
                    </a:p>
                  </a:txBody>
                  <a:tcPr marL="224477" marR="134686" marT="134686" marB="134686">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3533518189"/>
                  </a:ext>
                </a:extLst>
              </a:tr>
              <a:tr h="762347">
                <a:tc>
                  <a:txBody>
                    <a:bodyPr/>
                    <a:lstStyle/>
                    <a:p>
                      <a:pPr marL="285750" lvl="0" indent="-285750">
                        <a:buFont typeface="Arial"/>
                        <a:buChar char="•"/>
                      </a:pPr>
                      <a:r>
                        <a:rPr lang="en-US" sz="2000" b="0">
                          <a:solidFill>
                            <a:schemeClr val="tx1">
                              <a:lumMod val="85000"/>
                              <a:lumOff val="15000"/>
                            </a:schemeClr>
                          </a:solidFill>
                        </a:rPr>
                        <a:t>11 brake jobs/can</a:t>
                      </a:r>
                    </a:p>
                    <a:p>
                      <a:pPr marL="285750" lvl="0" indent="-285750">
                        <a:buFont typeface="Arial"/>
                        <a:buChar char="•"/>
                      </a:pPr>
                      <a:r>
                        <a:rPr lang="en-US" sz="2000" b="0">
                          <a:solidFill>
                            <a:schemeClr val="tx1">
                              <a:lumMod val="85000"/>
                              <a:lumOff val="15000"/>
                            </a:schemeClr>
                          </a:solidFill>
                        </a:rPr>
                        <a:t>43 brake jobs/week</a:t>
                      </a:r>
                    </a:p>
                    <a:p>
                      <a:pPr marL="285750" lvl="0" indent="-285750">
                        <a:buFont typeface="Arial"/>
                        <a:buChar char="•"/>
                      </a:pPr>
                      <a:r>
                        <a:rPr lang="en-US" sz="2000" b="0">
                          <a:solidFill>
                            <a:schemeClr val="tx1">
                              <a:lumMod val="85000"/>
                              <a:lumOff val="15000"/>
                            </a:schemeClr>
                          </a:solidFill>
                        </a:rPr>
                        <a:t>$8.00/can</a:t>
                      </a:r>
                    </a:p>
                  </a:txBody>
                  <a:tcPr marL="224477" marR="134686" marT="134686" marB="134686">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285750" lvl="0" indent="-285750">
                        <a:buFont typeface="Arial"/>
                        <a:buChar char="•"/>
                      </a:pPr>
                      <a:r>
                        <a:rPr lang="en-US" sz="2000" b="0">
                          <a:solidFill>
                            <a:schemeClr val="tx1">
                              <a:lumMod val="85000"/>
                              <a:lumOff val="15000"/>
                            </a:schemeClr>
                          </a:solidFill>
                        </a:rPr>
                        <a:t>Number of brake jobs</a:t>
                      </a:r>
                    </a:p>
                    <a:p>
                      <a:pPr marL="285750" lvl="0" indent="-285750">
                        <a:buFont typeface="Arial"/>
                        <a:buChar char="•"/>
                      </a:pPr>
                      <a:r>
                        <a:rPr lang="en-US" sz="2000" b="0">
                          <a:solidFill>
                            <a:schemeClr val="tx1">
                              <a:lumMod val="85000"/>
                              <a:lumOff val="15000"/>
                            </a:schemeClr>
                          </a:solidFill>
                        </a:rPr>
                        <a:t>Number of cans</a:t>
                      </a:r>
                    </a:p>
                    <a:p>
                      <a:pPr marL="0" lvl="0" indent="0">
                        <a:buNone/>
                      </a:pPr>
                      <a:endParaRPr lang="en-US" sz="2000" b="0">
                        <a:solidFill>
                          <a:schemeClr val="tx1">
                            <a:lumMod val="85000"/>
                            <a:lumOff val="15000"/>
                          </a:schemeClr>
                        </a:solidFill>
                      </a:endParaRP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285750" lvl="0" indent="-285750">
                        <a:buFont typeface="Arial"/>
                        <a:buChar char="•"/>
                      </a:pPr>
                      <a:r>
                        <a:rPr lang="en-US" sz="2000" b="0">
                          <a:solidFill>
                            <a:schemeClr val="tx1">
                              <a:lumMod val="85000"/>
                              <a:lumOff val="15000"/>
                            </a:schemeClr>
                          </a:solidFill>
                        </a:rPr>
                        <a:t>Cost per week</a:t>
                      </a:r>
                    </a:p>
                    <a:p>
                      <a:pPr marL="285750" lvl="0" indent="-285750">
                        <a:buFont typeface="Arial"/>
                        <a:buChar char="•"/>
                      </a:pPr>
                      <a:r>
                        <a:rPr lang="en-US" sz="2000" b="0">
                          <a:solidFill>
                            <a:schemeClr val="tx1">
                              <a:lumMod val="85000"/>
                              <a:lumOff val="15000"/>
                            </a:schemeClr>
                          </a:solidFill>
                        </a:rPr>
                        <a:t>Inventory required/year</a:t>
                      </a:r>
                    </a:p>
                    <a:p>
                      <a:pPr marL="0" lvl="0" indent="0">
                        <a:buNone/>
                      </a:pPr>
                      <a:r>
                        <a:rPr lang="en-US" sz="2000" b="0">
                          <a:solidFill>
                            <a:schemeClr val="tx1">
                              <a:lumMod val="85000"/>
                              <a:lumOff val="15000"/>
                            </a:schemeClr>
                          </a:solidFill>
                        </a:rPr>
                        <a:t>     </a:t>
                      </a: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285750" lvl="0" indent="-285750">
                        <a:buFont typeface="Arial"/>
                        <a:buChar char="•"/>
                      </a:pPr>
                      <a:r>
                        <a:rPr lang="en-US" sz="2000" b="0">
                          <a:solidFill>
                            <a:schemeClr val="tx1">
                              <a:lumMod val="85000"/>
                              <a:lumOff val="15000"/>
                            </a:schemeClr>
                          </a:solidFill>
                        </a:rPr>
                        <a:t>$8.00/11 jobs =.73/cost per job</a:t>
                      </a:r>
                    </a:p>
                    <a:p>
                      <a:pPr marL="285750" lvl="0" indent="-285750">
                        <a:buFont typeface="Arial"/>
                        <a:buChar char="•"/>
                      </a:pPr>
                      <a:r>
                        <a:rPr lang="en-US" sz="2000" b="0">
                          <a:solidFill>
                            <a:schemeClr val="tx1">
                              <a:lumMod val="85000"/>
                              <a:lumOff val="15000"/>
                            </a:schemeClr>
                          </a:solidFill>
                        </a:rPr>
                        <a:t>43/11 = 3.91 cans/week = 4 cans</a:t>
                      </a:r>
                    </a:p>
                    <a:p>
                      <a:pPr marL="285750" lvl="0" indent="-285750">
                        <a:buFont typeface="Arial"/>
                        <a:buChar char="•"/>
                      </a:pPr>
                      <a:r>
                        <a:rPr lang="en-US" sz="2000" b="0">
                          <a:solidFill>
                            <a:schemeClr val="tx1">
                              <a:lumMod val="85000"/>
                              <a:lumOff val="15000"/>
                            </a:schemeClr>
                          </a:solidFill>
                        </a:rPr>
                        <a:t>.73 X 43 = 31.39/cost per week</a:t>
                      </a:r>
                    </a:p>
                    <a:p>
                      <a:pPr marL="285750" lvl="0" indent="-285750">
                        <a:buFont typeface="Arial"/>
                        <a:buChar char="•"/>
                      </a:pPr>
                      <a:r>
                        <a:rPr lang="en-US" sz="2000" b="0">
                          <a:solidFill>
                            <a:schemeClr val="tx1">
                              <a:lumMod val="85000"/>
                              <a:lumOff val="15000"/>
                            </a:schemeClr>
                          </a:solidFill>
                        </a:rPr>
                        <a:t>52 weeks X 4 cans = 208 cans per year</a:t>
                      </a:r>
                    </a:p>
                  </a:txBody>
                  <a:tcPr marL="224477" marR="134686" marT="134686" marB="134686">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37190862"/>
                  </a:ext>
                </a:extLst>
              </a:tr>
            </a:tbl>
          </a:graphicData>
        </a:graphic>
      </p:graphicFrame>
      <p:sp>
        <p:nvSpPr>
          <p:cNvPr id="4" name="TextBox 3">
            <a:extLst>
              <a:ext uri="{FF2B5EF4-FFF2-40B4-BE49-F238E27FC236}">
                <a16:creationId xmlns:a16="http://schemas.microsoft.com/office/drawing/2014/main" id="{1711445B-2BB2-4794-B12C-6C3C3A16677F}"/>
              </a:ext>
            </a:extLst>
          </p:cNvPr>
          <p:cNvSpPr txBox="1"/>
          <p:nvPr/>
        </p:nvSpPr>
        <p:spPr>
          <a:xfrm>
            <a:off x="366807" y="6127376"/>
            <a:ext cx="1147482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There are different ways to solve this problem.  </a:t>
            </a:r>
            <a:r>
              <a:rPr lang="en-US" sz="2400">
                <a:ea typeface="+mn-lt"/>
                <a:cs typeface="+mn-lt"/>
                <a:hlinkClick r:id="rId2"/>
              </a:rPr>
              <a:t>Watch Ms. Martin Solves for X</a:t>
            </a:r>
            <a:endParaRPr lang="en-US" sz="2400">
              <a:cs typeface="Calibri"/>
            </a:endParaRPr>
          </a:p>
          <a:p>
            <a:pPr algn="ctr"/>
            <a:endParaRPr lang="en-US" sz="2400">
              <a:cs typeface="Calibri"/>
            </a:endParaRPr>
          </a:p>
        </p:txBody>
      </p:sp>
    </p:spTree>
    <p:extLst>
      <p:ext uri="{BB962C8B-B14F-4D97-AF65-F5344CB8AC3E}">
        <p14:creationId xmlns:p14="http://schemas.microsoft.com/office/powerpoint/2010/main" val="2895645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A05F-2FAF-41E9-8A9D-80E17C2B9524}"/>
              </a:ext>
            </a:extLst>
          </p:cNvPr>
          <p:cNvSpPr>
            <a:spLocks noGrp="1"/>
          </p:cNvSpPr>
          <p:nvPr>
            <p:ph type="title"/>
          </p:nvPr>
        </p:nvSpPr>
        <p:spPr>
          <a:xfrm>
            <a:off x="822658" y="193964"/>
            <a:ext cx="10410205" cy="1456267"/>
          </a:xfrm>
        </p:spPr>
        <p:txBody>
          <a:bodyPr>
            <a:normAutofit/>
          </a:bodyPr>
          <a:lstStyle/>
          <a:p>
            <a:r>
              <a:rPr lang="en-US" sz="4400" b="1">
                <a:cs typeface="Calibri Light"/>
              </a:rPr>
              <a:t>Example conversion Problem #2</a:t>
            </a:r>
            <a:endParaRPr lang="en-US" sz="4400" b="1"/>
          </a:p>
        </p:txBody>
      </p:sp>
      <p:sp>
        <p:nvSpPr>
          <p:cNvPr id="3" name="Content Placeholder 2">
            <a:extLst>
              <a:ext uri="{FF2B5EF4-FFF2-40B4-BE49-F238E27FC236}">
                <a16:creationId xmlns:a16="http://schemas.microsoft.com/office/drawing/2014/main" id="{5D15A224-6CF1-48E2-8BEC-1E8D6EF50097}"/>
              </a:ext>
            </a:extLst>
          </p:cNvPr>
          <p:cNvSpPr>
            <a:spLocks noGrp="1"/>
          </p:cNvSpPr>
          <p:nvPr>
            <p:ph sz="half" idx="1"/>
          </p:nvPr>
        </p:nvSpPr>
        <p:spPr>
          <a:xfrm>
            <a:off x="836513" y="1396625"/>
            <a:ext cx="10533773" cy="1418891"/>
          </a:xfrm>
        </p:spPr>
        <p:txBody>
          <a:bodyPr>
            <a:normAutofit/>
          </a:bodyPr>
          <a:lstStyle/>
          <a:p>
            <a:pPr marL="0" indent="0">
              <a:buNone/>
            </a:pPr>
            <a:r>
              <a:rPr lang="en-US" sz="2400">
                <a:cs typeface="Calibri"/>
              </a:rPr>
              <a:t>You are building a 20ft wall and you have a wall stud every 16 inches.  The first stud is at 0 inches.  How many more studs will be required?  If each stud costs $4.82, what would the cost be for the studs?</a:t>
            </a:r>
          </a:p>
        </p:txBody>
      </p:sp>
      <p:graphicFrame>
        <p:nvGraphicFramePr>
          <p:cNvPr id="12" name="Table 4">
            <a:extLst>
              <a:ext uri="{FF2B5EF4-FFF2-40B4-BE49-F238E27FC236}">
                <a16:creationId xmlns:a16="http://schemas.microsoft.com/office/drawing/2014/main" id="{8BBFF856-96F9-42D7-A0DC-AF62C33496EA}"/>
              </a:ext>
            </a:extLst>
          </p:cNvPr>
          <p:cNvGraphicFramePr>
            <a:graphicFrameLocks/>
          </p:cNvGraphicFramePr>
          <p:nvPr>
            <p:extLst>
              <p:ext uri="{D42A27DB-BD31-4B8C-83A1-F6EECF244321}">
                <p14:modId xmlns:p14="http://schemas.microsoft.com/office/powerpoint/2010/main" val="684169257"/>
              </p:ext>
            </p:extLst>
          </p:nvPr>
        </p:nvGraphicFramePr>
        <p:xfrm>
          <a:off x="405113" y="3055541"/>
          <a:ext cx="11420443" cy="2885704"/>
        </p:xfrm>
        <a:graphic>
          <a:graphicData uri="http://schemas.openxmlformats.org/drawingml/2006/table">
            <a:tbl>
              <a:tblPr firstRow="1" bandRow="1">
                <a:noFill/>
                <a:tableStyleId>{5C22544A-7EE6-4342-B048-85BDC9FD1C3A}</a:tableStyleId>
              </a:tblPr>
              <a:tblGrid>
                <a:gridCol w="2234693">
                  <a:extLst>
                    <a:ext uri="{9D8B030D-6E8A-4147-A177-3AD203B41FA5}">
                      <a16:colId xmlns:a16="http://schemas.microsoft.com/office/drawing/2014/main" val="1660204725"/>
                    </a:ext>
                  </a:extLst>
                </a:gridCol>
                <a:gridCol w="1768320">
                  <a:extLst>
                    <a:ext uri="{9D8B030D-6E8A-4147-A177-3AD203B41FA5}">
                      <a16:colId xmlns:a16="http://schemas.microsoft.com/office/drawing/2014/main" val="1599994270"/>
                    </a:ext>
                  </a:extLst>
                </a:gridCol>
                <a:gridCol w="3167441">
                  <a:extLst>
                    <a:ext uri="{9D8B030D-6E8A-4147-A177-3AD203B41FA5}">
                      <a16:colId xmlns:a16="http://schemas.microsoft.com/office/drawing/2014/main" val="1605376810"/>
                    </a:ext>
                  </a:extLst>
                </a:gridCol>
                <a:gridCol w="4249989">
                  <a:extLst>
                    <a:ext uri="{9D8B030D-6E8A-4147-A177-3AD203B41FA5}">
                      <a16:colId xmlns:a16="http://schemas.microsoft.com/office/drawing/2014/main" val="873833610"/>
                    </a:ext>
                  </a:extLst>
                </a:gridCol>
              </a:tblGrid>
              <a:tr h="709575">
                <a:tc>
                  <a:txBody>
                    <a:bodyPr/>
                    <a:lstStyle/>
                    <a:p>
                      <a:r>
                        <a:rPr lang="en-US" sz="2200" b="1">
                          <a:solidFill>
                            <a:srgbClr val="FFFFFF"/>
                          </a:solidFill>
                        </a:rPr>
                        <a:t>Number</a:t>
                      </a:r>
                    </a:p>
                  </a:txBody>
                  <a:tcPr marL="224477" marR="134686" marT="134686" marB="134686">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2200" b="1">
                          <a:solidFill>
                            <a:srgbClr val="FFFFFF"/>
                          </a:solidFill>
                        </a:rPr>
                        <a:t>Units</a:t>
                      </a: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2200" b="1">
                          <a:solidFill>
                            <a:srgbClr val="FFFFFF"/>
                          </a:solidFill>
                        </a:rPr>
                        <a:t>What is this measured for</a:t>
                      </a: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2200" b="1">
                          <a:solidFill>
                            <a:srgbClr val="FFFFFF"/>
                          </a:solidFill>
                        </a:rPr>
                        <a:t>What are the conversions that relate to this number</a:t>
                      </a:r>
                    </a:p>
                  </a:txBody>
                  <a:tcPr marL="224477" marR="134686" marT="134686" marB="134686">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3533518189"/>
                  </a:ext>
                </a:extLst>
              </a:tr>
              <a:tr h="879473">
                <a:tc>
                  <a:txBody>
                    <a:bodyPr/>
                    <a:lstStyle/>
                    <a:p>
                      <a:pPr marL="285750" lvl="0" indent="-285750">
                        <a:buFont typeface="Arial"/>
                        <a:buChar char="•"/>
                      </a:pPr>
                      <a:r>
                        <a:rPr lang="en-US" sz="2200" b="0">
                          <a:solidFill>
                            <a:schemeClr val="tx1">
                              <a:lumMod val="85000"/>
                              <a:lumOff val="15000"/>
                            </a:schemeClr>
                          </a:solidFill>
                        </a:rPr>
                        <a:t>20 ft. wall with studs every 16 in.</a:t>
                      </a:r>
                    </a:p>
                  </a:txBody>
                  <a:tcPr marL="224477" marR="134686" marT="134686" marB="134686">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285750" lvl="0" indent="-285750">
                        <a:buFont typeface="Arial"/>
                        <a:buChar char="•"/>
                      </a:pPr>
                      <a:r>
                        <a:rPr lang="en-US" sz="2200" b="0">
                          <a:solidFill>
                            <a:schemeClr val="tx1">
                              <a:lumMod val="85000"/>
                              <a:lumOff val="15000"/>
                            </a:schemeClr>
                          </a:solidFill>
                        </a:rPr>
                        <a:t>Inches "</a:t>
                      </a:r>
                    </a:p>
                    <a:p>
                      <a:pPr marL="285750" lvl="0" indent="-285750">
                        <a:buFont typeface="Arial"/>
                        <a:buChar char="•"/>
                      </a:pPr>
                      <a:r>
                        <a:rPr lang="en-US" sz="2200" b="0">
                          <a:solidFill>
                            <a:schemeClr val="tx1">
                              <a:lumMod val="85000"/>
                              <a:lumOff val="15000"/>
                            </a:schemeClr>
                          </a:solidFill>
                        </a:rPr>
                        <a:t>Feet '</a:t>
                      </a: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285750" lvl="0" indent="-285750">
                        <a:buFont typeface="Arial"/>
                        <a:buChar char="•"/>
                      </a:pPr>
                      <a:r>
                        <a:rPr lang="en-US" sz="2200" b="0">
                          <a:solidFill>
                            <a:schemeClr val="tx1">
                              <a:lumMod val="85000"/>
                              <a:lumOff val="15000"/>
                            </a:schemeClr>
                          </a:solidFill>
                        </a:rPr>
                        <a:t>How many studs</a:t>
                      </a:r>
                    </a:p>
                    <a:p>
                      <a:pPr marL="285750" lvl="0" indent="-285750">
                        <a:buFont typeface="Arial"/>
                        <a:buChar char="•"/>
                      </a:pPr>
                      <a:r>
                        <a:rPr lang="en-US" sz="2200" b="0">
                          <a:solidFill>
                            <a:schemeClr val="tx1">
                              <a:lumMod val="85000"/>
                              <a:lumOff val="15000"/>
                            </a:schemeClr>
                          </a:solidFill>
                        </a:rPr>
                        <a:t>Cost</a:t>
                      </a: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285750" lvl="0" indent="-285750">
                        <a:buFont typeface="Arial"/>
                        <a:buChar char="•"/>
                      </a:pPr>
                      <a:r>
                        <a:rPr lang="en-US" sz="2200" b="0">
                          <a:solidFill>
                            <a:schemeClr val="tx1">
                              <a:lumMod val="85000"/>
                              <a:lumOff val="15000"/>
                            </a:schemeClr>
                          </a:solidFill>
                        </a:rPr>
                        <a:t>20'  X 12"  = 240"</a:t>
                      </a:r>
                    </a:p>
                    <a:p>
                      <a:pPr marL="285750" lvl="0" indent="-285750">
                        <a:buFont typeface="Arial"/>
                        <a:buChar char="•"/>
                      </a:pPr>
                      <a:r>
                        <a:rPr lang="en-US" sz="2200" b="0">
                          <a:solidFill>
                            <a:schemeClr val="tx1">
                              <a:lumMod val="85000"/>
                              <a:lumOff val="15000"/>
                            </a:schemeClr>
                          </a:solidFill>
                        </a:rPr>
                        <a:t>240"/16" = 15 studs (plus 1 at 0 inches)</a:t>
                      </a:r>
                    </a:p>
                    <a:p>
                      <a:pPr marL="285750" lvl="0" indent="-285750">
                        <a:buFont typeface="Arial"/>
                        <a:buChar char="•"/>
                      </a:pPr>
                      <a:r>
                        <a:rPr lang="en-US" sz="2200" b="0">
                          <a:solidFill>
                            <a:schemeClr val="tx1">
                              <a:lumMod val="85000"/>
                              <a:lumOff val="15000"/>
                            </a:schemeClr>
                          </a:solidFill>
                        </a:rPr>
                        <a:t>16 studs X $4.82 = $77.12</a:t>
                      </a:r>
                    </a:p>
                    <a:p>
                      <a:pPr marL="285750" lvl="0" indent="-285750">
                        <a:buFont typeface="Arial"/>
                        <a:buChar char="•"/>
                      </a:pPr>
                      <a:endParaRPr lang="en-US" sz="2200" b="0">
                        <a:solidFill>
                          <a:schemeClr val="tx1">
                            <a:lumMod val="85000"/>
                            <a:lumOff val="15000"/>
                          </a:schemeClr>
                        </a:solidFill>
                      </a:endParaRPr>
                    </a:p>
                  </a:txBody>
                  <a:tcPr marL="224477" marR="134686" marT="134686" marB="134686">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37190862"/>
                  </a:ext>
                </a:extLst>
              </a:tr>
            </a:tbl>
          </a:graphicData>
        </a:graphic>
      </p:graphicFrame>
      <p:sp>
        <p:nvSpPr>
          <p:cNvPr id="4" name="TextBox 3">
            <a:extLst>
              <a:ext uri="{FF2B5EF4-FFF2-40B4-BE49-F238E27FC236}">
                <a16:creationId xmlns:a16="http://schemas.microsoft.com/office/drawing/2014/main" id="{BF128F67-9E6C-4902-9FC7-26C677EC3320}"/>
              </a:ext>
            </a:extLst>
          </p:cNvPr>
          <p:cNvSpPr txBox="1"/>
          <p:nvPr/>
        </p:nvSpPr>
        <p:spPr>
          <a:xfrm>
            <a:off x="334140" y="6272034"/>
            <a:ext cx="1140310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Write the steps to solve this problem.  Include a diagram illustrating your steps.</a:t>
            </a:r>
            <a:endParaRPr lang="en-US" sz="2400"/>
          </a:p>
        </p:txBody>
      </p:sp>
    </p:spTree>
    <p:extLst>
      <p:ext uri="{BB962C8B-B14F-4D97-AF65-F5344CB8AC3E}">
        <p14:creationId xmlns:p14="http://schemas.microsoft.com/office/powerpoint/2010/main" val="2444182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18">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1" y="533400"/>
            <a:ext cx="10820400" cy="1177092"/>
          </a:xfrm>
        </p:spPr>
        <p:txBody>
          <a:bodyPr vert="horz" lIns="91440" tIns="45720" rIns="91440" bIns="45720" rtlCol="0" anchor="b">
            <a:normAutofit/>
          </a:bodyPr>
          <a:lstStyle/>
          <a:p>
            <a:r>
              <a:rPr lang="en-US" sz="4400" b="1" cap="all">
                <a:cs typeface="Calibri Light"/>
              </a:rPr>
              <a:t>Pathway problem solving</a:t>
            </a:r>
            <a:endParaRPr lang="en-US" b="1"/>
          </a:p>
        </p:txBody>
      </p:sp>
      <p:cxnSp>
        <p:nvCxnSpPr>
          <p:cNvPr id="21" name="Straight Connector 20">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85801" y="2243892"/>
            <a:ext cx="10820400" cy="3547308"/>
          </a:xfrm>
        </p:spPr>
        <p:txBody>
          <a:bodyPr vert="horz" lIns="91440" tIns="45720" rIns="91440" bIns="45720" rtlCol="0" anchor="t">
            <a:normAutofit/>
          </a:bodyPr>
          <a:lstStyle/>
          <a:p>
            <a:pPr>
              <a:buFont typeface="Arial"/>
              <a:buChar char="•"/>
            </a:pPr>
            <a:r>
              <a:rPr lang="en-US" sz="2400"/>
              <a:t>Create a list of at least three problems involving math for your pathway.  </a:t>
            </a:r>
          </a:p>
          <a:p>
            <a:pPr>
              <a:buFont typeface="Arial"/>
              <a:buChar char="•"/>
            </a:pPr>
            <a:r>
              <a:rPr lang="en-US" sz="2400"/>
              <a:t>Choose </a:t>
            </a:r>
            <a:r>
              <a:rPr lang="en-US" sz="2400" u="sng"/>
              <a:t>one</a:t>
            </a:r>
            <a:r>
              <a:rPr lang="en-US" sz="2400"/>
              <a:t> of the problems and explain your solution by completing a chart that includes numbers, units, measurement and conversion.  </a:t>
            </a:r>
          </a:p>
          <a:p>
            <a:pPr>
              <a:buFont typeface="Arial"/>
              <a:buChar char="•"/>
            </a:pPr>
            <a:r>
              <a:rPr lang="en-US" sz="2400"/>
              <a:t>Be prepared to share and explain the problem and the conversions required to find a solution.</a:t>
            </a:r>
          </a:p>
          <a:p>
            <a:pPr>
              <a:buFont typeface="Arial"/>
              <a:buChar char="•"/>
            </a:pPr>
            <a:endParaRPr lang="en-US" sz="2400">
              <a:cs typeface="Calibri"/>
            </a:endParaRPr>
          </a:p>
        </p:txBody>
      </p:sp>
      <p:graphicFrame>
        <p:nvGraphicFramePr>
          <p:cNvPr id="4" name="Table 4">
            <a:extLst>
              <a:ext uri="{FF2B5EF4-FFF2-40B4-BE49-F238E27FC236}">
                <a16:creationId xmlns:a16="http://schemas.microsoft.com/office/drawing/2014/main" id="{7B7F869A-F122-4B4E-9E7A-BEA76F537CA4}"/>
              </a:ext>
            </a:extLst>
          </p:cNvPr>
          <p:cNvGraphicFramePr>
            <a:graphicFrameLocks/>
          </p:cNvGraphicFramePr>
          <p:nvPr>
            <p:extLst>
              <p:ext uri="{D42A27DB-BD31-4B8C-83A1-F6EECF244321}">
                <p14:modId xmlns:p14="http://schemas.microsoft.com/office/powerpoint/2010/main" val="673411482"/>
              </p:ext>
            </p:extLst>
          </p:nvPr>
        </p:nvGraphicFramePr>
        <p:xfrm>
          <a:off x="732153" y="4633371"/>
          <a:ext cx="10734796" cy="1757944"/>
        </p:xfrm>
        <a:graphic>
          <a:graphicData uri="http://schemas.openxmlformats.org/drawingml/2006/table">
            <a:tbl>
              <a:tblPr firstRow="1" bandRow="1">
                <a:noFill/>
                <a:tableStyleId>{5C22544A-7EE6-4342-B048-85BDC9FD1C3A}</a:tableStyleId>
              </a:tblPr>
              <a:tblGrid>
                <a:gridCol w="2100529">
                  <a:extLst>
                    <a:ext uri="{9D8B030D-6E8A-4147-A177-3AD203B41FA5}">
                      <a16:colId xmlns:a16="http://schemas.microsoft.com/office/drawing/2014/main" val="1660204725"/>
                    </a:ext>
                  </a:extLst>
                </a:gridCol>
                <a:gridCol w="1662156">
                  <a:extLst>
                    <a:ext uri="{9D8B030D-6E8A-4147-A177-3AD203B41FA5}">
                      <a16:colId xmlns:a16="http://schemas.microsoft.com/office/drawing/2014/main" val="1599994270"/>
                    </a:ext>
                  </a:extLst>
                </a:gridCol>
                <a:gridCol w="2977278">
                  <a:extLst>
                    <a:ext uri="{9D8B030D-6E8A-4147-A177-3AD203B41FA5}">
                      <a16:colId xmlns:a16="http://schemas.microsoft.com/office/drawing/2014/main" val="1605376810"/>
                    </a:ext>
                  </a:extLst>
                </a:gridCol>
                <a:gridCol w="3994833">
                  <a:extLst>
                    <a:ext uri="{9D8B030D-6E8A-4147-A177-3AD203B41FA5}">
                      <a16:colId xmlns:a16="http://schemas.microsoft.com/office/drawing/2014/main" val="873833610"/>
                    </a:ext>
                  </a:extLst>
                </a:gridCol>
              </a:tblGrid>
              <a:tr h="632958">
                <a:tc>
                  <a:txBody>
                    <a:bodyPr/>
                    <a:lstStyle/>
                    <a:p>
                      <a:r>
                        <a:rPr lang="en-US" sz="2000" b="1">
                          <a:solidFill>
                            <a:srgbClr val="FFFFFF"/>
                          </a:solidFill>
                        </a:rPr>
                        <a:t>Number</a:t>
                      </a:r>
                    </a:p>
                  </a:txBody>
                  <a:tcPr marL="224477" marR="134686" marT="134686" marB="134686">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2000" b="1">
                          <a:solidFill>
                            <a:srgbClr val="FFFFFF"/>
                          </a:solidFill>
                        </a:rPr>
                        <a:t>Units</a:t>
                      </a: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2000" b="1">
                          <a:solidFill>
                            <a:srgbClr val="FFFFFF"/>
                          </a:solidFill>
                        </a:rPr>
                        <a:t>What is this measured for</a:t>
                      </a: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2000" b="1">
                          <a:solidFill>
                            <a:srgbClr val="FFFFFF"/>
                          </a:solidFill>
                        </a:rPr>
                        <a:t>What are the conversions that relate to this number?</a:t>
                      </a:r>
                    </a:p>
                  </a:txBody>
                  <a:tcPr marL="224477" marR="134686" marT="134686" marB="134686">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3533518189"/>
                  </a:ext>
                </a:extLst>
              </a:tr>
              <a:tr h="742358">
                <a:tc>
                  <a:txBody>
                    <a:bodyPr/>
                    <a:lstStyle/>
                    <a:p>
                      <a:pPr lvl="0">
                        <a:buNone/>
                      </a:pPr>
                      <a:endParaRPr lang="en-US" sz="2000" b="0">
                        <a:solidFill>
                          <a:schemeClr val="tx1">
                            <a:lumMod val="85000"/>
                            <a:lumOff val="15000"/>
                          </a:schemeClr>
                        </a:solidFill>
                      </a:endParaRPr>
                    </a:p>
                    <a:p>
                      <a:pPr lvl="0">
                        <a:buNone/>
                      </a:pPr>
                      <a:endParaRPr lang="en-US" sz="2000" b="0">
                        <a:solidFill>
                          <a:schemeClr val="tx1">
                            <a:lumMod val="85000"/>
                            <a:lumOff val="15000"/>
                          </a:schemeClr>
                        </a:solidFill>
                      </a:endParaRPr>
                    </a:p>
                  </a:txBody>
                  <a:tcPr marL="224477" marR="134686" marT="134686" marB="134686">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lvl="0">
                        <a:buNone/>
                      </a:pPr>
                      <a:endParaRPr lang="en-US" sz="2000" b="0">
                        <a:solidFill>
                          <a:schemeClr val="tx1">
                            <a:lumMod val="85000"/>
                            <a:lumOff val="15000"/>
                          </a:schemeClr>
                        </a:solidFill>
                      </a:endParaRPr>
                    </a:p>
                    <a:p>
                      <a:pPr lvl="0">
                        <a:buNone/>
                      </a:pPr>
                      <a:endParaRPr lang="en-US" sz="2000" b="0">
                        <a:solidFill>
                          <a:schemeClr val="tx1">
                            <a:lumMod val="85000"/>
                            <a:lumOff val="15000"/>
                          </a:schemeClr>
                        </a:solidFill>
                      </a:endParaRP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285750" lvl="0" indent="-285750">
                        <a:buFont typeface="Arial"/>
                        <a:buChar char="•"/>
                      </a:pPr>
                      <a:endParaRPr lang="en-US" sz="2000" b="0">
                        <a:solidFill>
                          <a:schemeClr val="tx1">
                            <a:lumMod val="85000"/>
                            <a:lumOff val="15000"/>
                          </a:schemeClr>
                        </a:solidFill>
                      </a:endParaRPr>
                    </a:p>
                    <a:p>
                      <a:pPr marL="285750" lvl="0" indent="-285750">
                        <a:buFont typeface="Arial"/>
                        <a:buChar char="•"/>
                      </a:pPr>
                      <a:endParaRPr lang="en-US" sz="2000" b="0">
                        <a:solidFill>
                          <a:schemeClr val="tx1">
                            <a:lumMod val="85000"/>
                            <a:lumOff val="15000"/>
                          </a:schemeClr>
                        </a:solidFill>
                      </a:endParaRPr>
                    </a:p>
                  </a:txBody>
                  <a:tcPr marL="224477" marR="134686" marT="134686" marB="134686">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lvl="0">
                        <a:buNone/>
                      </a:pPr>
                      <a:endParaRPr lang="en-US" sz="2000" b="0">
                        <a:solidFill>
                          <a:schemeClr val="tx1">
                            <a:lumMod val="85000"/>
                            <a:lumOff val="15000"/>
                          </a:schemeClr>
                        </a:solidFill>
                      </a:endParaRPr>
                    </a:p>
                    <a:p>
                      <a:pPr lvl="0">
                        <a:buNone/>
                      </a:pPr>
                      <a:endParaRPr lang="en-US" sz="2000" b="0">
                        <a:solidFill>
                          <a:schemeClr val="tx1">
                            <a:lumMod val="85000"/>
                            <a:lumOff val="15000"/>
                          </a:schemeClr>
                        </a:solidFill>
                      </a:endParaRPr>
                    </a:p>
                  </a:txBody>
                  <a:tcPr marL="224477" marR="134686" marT="134686" marB="134686">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37190862"/>
                  </a:ext>
                </a:extLst>
              </a:tr>
            </a:tbl>
          </a:graphicData>
        </a:graphic>
      </p:graphicFrame>
    </p:spTree>
    <p:extLst>
      <p:ext uri="{BB962C8B-B14F-4D97-AF65-F5344CB8AC3E}">
        <p14:creationId xmlns:p14="http://schemas.microsoft.com/office/powerpoint/2010/main" val="3812642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8" name="Picture 1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21">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type="pic" idx="1"/>
          </p:nvPr>
        </p:nvPicPr>
        <p:blipFill rotWithShape="1">
          <a:blip r:embed="rId4">
            <a:alphaModFix amt="20000"/>
          </a:blip>
          <a:srcRect t="7865" b="7865"/>
          <a:stretch/>
        </p:blipFill>
        <p:spPr>
          <a:xfrm>
            <a:off x="20" y="10"/>
            <a:ext cx="12191980" cy="6857990"/>
          </a:xfrm>
          <a:prstGeom prst="rect">
            <a:avLst/>
          </a:prstGeom>
        </p:spPr>
      </p:pic>
      <p:pic>
        <p:nvPicPr>
          <p:cNvPr id="21" name="Picture 23">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9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10131425" cy="1456267"/>
          </a:xfrm>
        </p:spPr>
        <p:txBody>
          <a:bodyPr vert="horz" lIns="91440" tIns="45720" rIns="91440" bIns="45720" rtlCol="0" anchor="ctr">
            <a:normAutofit/>
          </a:bodyPr>
          <a:lstStyle/>
          <a:p>
            <a:r>
              <a:rPr lang="en-US" sz="3600" b="1"/>
              <a:t>Module 4: Assessment</a:t>
            </a:r>
          </a:p>
        </p:txBody>
      </p:sp>
      <p:sp>
        <p:nvSpPr>
          <p:cNvPr id="4" name="Text Placeholder 3"/>
          <p:cNvSpPr>
            <a:spLocks noGrp="1"/>
          </p:cNvSpPr>
          <p:nvPr>
            <p:ph type="body" sz="half" idx="2"/>
          </p:nvPr>
        </p:nvSpPr>
        <p:spPr>
          <a:xfrm>
            <a:off x="685801" y="5699051"/>
            <a:ext cx="10131425" cy="1467293"/>
          </a:xfrm>
        </p:spPr>
        <p:txBody>
          <a:bodyPr vert="horz" lIns="91440" tIns="45720" rIns="91440" bIns="45720" rtlCol="0" anchor="ctr">
            <a:normAutofit/>
          </a:bodyPr>
          <a:lstStyle/>
          <a:p>
            <a:r>
              <a:rPr lang="en-US" sz="1000"/>
              <a:t>Image Source:</a:t>
            </a:r>
          </a:p>
          <a:p>
            <a:r>
              <a:rPr lang="en-US" sz="1000"/>
              <a:t>https://unsplash.com/photos/fteR0e2BzKo</a:t>
            </a:r>
          </a:p>
        </p:txBody>
      </p:sp>
      <p:sp>
        <p:nvSpPr>
          <p:cNvPr id="8" name="TextBox 7"/>
          <p:cNvSpPr txBox="1"/>
          <p:nvPr/>
        </p:nvSpPr>
        <p:spPr>
          <a:xfrm>
            <a:off x="765544" y="2065867"/>
            <a:ext cx="10611293" cy="3354765"/>
          </a:xfrm>
          <a:prstGeom prst="rect">
            <a:avLst/>
          </a:prstGeom>
          <a:noFill/>
        </p:spPr>
        <p:txBody>
          <a:bodyPr wrap="square" rtlCol="0" anchor="t">
            <a:spAutoFit/>
          </a:bodyPr>
          <a:lstStyle/>
          <a:p>
            <a:endParaRPr lang="en-CA" sz="2000"/>
          </a:p>
          <a:p>
            <a:pPr marL="342900" indent="-342900">
              <a:buFont typeface="Wingdings" panose="05000000000000000000" pitchFamily="2" charset="2"/>
              <a:buChar char="ü"/>
            </a:pPr>
            <a:r>
              <a:rPr lang="en-CA" sz="2400">
                <a:cs typeface="Calibri"/>
              </a:rPr>
              <a:t>Connect conversion problems to sectors</a:t>
            </a:r>
          </a:p>
          <a:p>
            <a:pPr marL="342900" indent="-342900">
              <a:buFont typeface="Wingdings" panose="05000000000000000000" pitchFamily="2" charset="2"/>
              <a:buChar char="ü"/>
            </a:pPr>
            <a:r>
              <a:rPr lang="en-CA" sz="2400">
                <a:cs typeface="Calibri"/>
              </a:rPr>
              <a:t>Review the examples provided and Ms. Martin's problem-solving video</a:t>
            </a:r>
          </a:p>
          <a:p>
            <a:pPr marL="342900" indent="-342900">
              <a:buFont typeface="Wingdings" panose="05000000000000000000" pitchFamily="2" charset="2"/>
              <a:buChar char="ü"/>
            </a:pPr>
            <a:r>
              <a:rPr lang="en-CA" sz="2400">
                <a:cs typeface="Calibri"/>
              </a:rPr>
              <a:t>Create your own problems for your pathway</a:t>
            </a:r>
          </a:p>
          <a:p>
            <a:endParaRPr lang="en-CA" sz="2400">
              <a:cs typeface="Calibri"/>
            </a:endParaRPr>
          </a:p>
          <a:p>
            <a:endParaRPr lang="en-CA" sz="2400">
              <a:cs typeface="Calibri"/>
            </a:endParaRPr>
          </a:p>
          <a:p>
            <a:pPr marL="342900" indent="-342900">
              <a:buFont typeface="Wingdings" panose="05000000000000000000" pitchFamily="2" charset="2"/>
              <a:buChar char="ü"/>
            </a:pPr>
            <a:r>
              <a:rPr lang="en-CA" sz="2400">
                <a:cs typeface="Calibri"/>
              </a:rPr>
              <a:t>Share one problem with your SHSM lead teacher and include the numbers, units, measurements and conversions in the chart format provided.</a:t>
            </a:r>
          </a:p>
          <a:p>
            <a:pPr marL="285750" indent="-285750">
              <a:buFont typeface="Arial" panose="020B0604020202020204" pitchFamily="34" charset="0"/>
              <a:buChar char="•"/>
            </a:pPr>
            <a:endParaRPr lang="en-CA" sz="2400">
              <a:cs typeface="Calibri"/>
            </a:endParaRPr>
          </a:p>
        </p:txBody>
      </p:sp>
    </p:spTree>
    <p:extLst>
      <p:ext uri="{BB962C8B-B14F-4D97-AF65-F5344CB8AC3E}">
        <p14:creationId xmlns:p14="http://schemas.microsoft.com/office/powerpoint/2010/main" val="1244634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28" name="Rectangle 2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799" y="1150076"/>
            <a:ext cx="3659389" cy="4557849"/>
          </a:xfrm>
        </p:spPr>
        <p:txBody>
          <a:bodyPr vert="horz" lIns="91440" tIns="45720" rIns="91440" bIns="45720" rtlCol="0" anchor="ctr">
            <a:normAutofit/>
          </a:bodyPr>
          <a:lstStyle/>
          <a:p>
            <a:pPr algn="r"/>
            <a:r>
              <a:rPr lang="en-US" sz="3600" b="1" cap="all"/>
              <a:t>Module 5: SHSM Community Partner Connecting Math to the Workplace</a:t>
            </a:r>
          </a:p>
        </p:txBody>
      </p:sp>
      <p:cxnSp>
        <p:nvCxnSpPr>
          <p:cNvPr id="30" name="Straight Connector 2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988658" y="1467576"/>
            <a:ext cx="6517543" cy="4240349"/>
          </a:xfrm>
        </p:spPr>
        <p:txBody>
          <a:bodyPr vert="horz" lIns="91440" tIns="45720" rIns="91440" bIns="45720" rtlCol="0" anchor="ctr">
            <a:noAutofit/>
          </a:bodyPr>
          <a:lstStyle/>
          <a:p>
            <a:r>
              <a:rPr lang="en-US" sz="2400"/>
              <a:t>In this module, students will hear from business owners about the importance of math and the passion that is needed to be an entrepreneur. Students will learn from Allyson Pele from the Northwest Business Centre and the Government of Ontario's Small Business Enterprise Centre network and other business owners and entrepreneurs in Ontario. Finally, students will be asked to complete an entrepreneurship self-assessment quiz and create a 60 second business pitch.</a:t>
            </a:r>
            <a:endParaRPr lang="en-US" sz="2400">
              <a:cs typeface="Calibri"/>
            </a:endParaRPr>
          </a:p>
        </p:txBody>
      </p:sp>
    </p:spTree>
    <p:extLst>
      <p:ext uri="{BB962C8B-B14F-4D97-AF65-F5344CB8AC3E}">
        <p14:creationId xmlns:p14="http://schemas.microsoft.com/office/powerpoint/2010/main" val="2790491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5DE18-D300-4E4E-8946-039FB35AABC1}"/>
              </a:ext>
            </a:extLst>
          </p:cNvPr>
          <p:cNvSpPr>
            <a:spLocks noGrp="1"/>
          </p:cNvSpPr>
          <p:nvPr>
            <p:ph type="title"/>
          </p:nvPr>
        </p:nvSpPr>
        <p:spPr>
          <a:xfrm>
            <a:off x="407897" y="502024"/>
            <a:ext cx="7268382" cy="1563843"/>
          </a:xfrm>
        </p:spPr>
        <p:txBody>
          <a:bodyPr>
            <a:normAutofit/>
          </a:bodyPr>
          <a:lstStyle/>
          <a:p>
            <a:r>
              <a:rPr lang="en-US" b="1">
                <a:ea typeface="+mj-lt"/>
                <a:cs typeface="+mj-lt"/>
              </a:rPr>
              <a:t>SMALL BUSINESS ENTERPRISE CEntre</a:t>
            </a:r>
            <a:endParaRPr lang="en-US" b="1"/>
          </a:p>
          <a:p>
            <a:endParaRPr lang="en-US" b="1">
              <a:cs typeface="Calibri Light"/>
            </a:endParaRPr>
          </a:p>
        </p:txBody>
      </p:sp>
      <p:sp>
        <p:nvSpPr>
          <p:cNvPr id="3" name="Content Placeholder 2">
            <a:extLst>
              <a:ext uri="{FF2B5EF4-FFF2-40B4-BE49-F238E27FC236}">
                <a16:creationId xmlns:a16="http://schemas.microsoft.com/office/drawing/2014/main" id="{64B54265-ACDE-4099-9441-07E02A39AD01}"/>
              </a:ext>
            </a:extLst>
          </p:cNvPr>
          <p:cNvSpPr>
            <a:spLocks noGrp="1"/>
          </p:cNvSpPr>
          <p:nvPr>
            <p:ph idx="1"/>
          </p:nvPr>
        </p:nvSpPr>
        <p:spPr>
          <a:xfrm>
            <a:off x="140823" y="1452332"/>
            <a:ext cx="7929530" cy="5254642"/>
          </a:xfrm>
        </p:spPr>
        <p:txBody>
          <a:bodyPr vert="horz" lIns="91440" tIns="45720" rIns="91440" bIns="45720" rtlCol="0">
            <a:normAutofit lnSpcReduction="10000"/>
          </a:bodyPr>
          <a:lstStyle/>
          <a:p>
            <a:pPr>
              <a:lnSpc>
                <a:spcPct val="90000"/>
              </a:lnSpc>
            </a:pPr>
            <a:r>
              <a:rPr lang="en-US" sz="2400">
                <a:ea typeface="+mn-lt"/>
                <a:cs typeface="+mn-lt"/>
              </a:rPr>
              <a:t>Funded through the Government of Ontario, Small Business Enterprise </a:t>
            </a:r>
            <a:r>
              <a:rPr lang="en-US" sz="2400" err="1">
                <a:ea typeface="+mn-lt"/>
                <a:cs typeface="+mn-lt"/>
              </a:rPr>
              <a:t>Centres</a:t>
            </a:r>
            <a:r>
              <a:rPr lang="en-US" sz="2400">
                <a:ea typeface="+mn-lt"/>
                <a:cs typeface="+mn-lt"/>
              </a:rPr>
              <a:t> (SBECs), offer entrepreneurs all the tools they need to start and grow their businesses.  These </a:t>
            </a:r>
            <a:r>
              <a:rPr lang="en-US" sz="2400" err="1">
                <a:ea typeface="+mn-lt"/>
                <a:cs typeface="+mn-lt"/>
              </a:rPr>
              <a:t>centres</a:t>
            </a:r>
            <a:r>
              <a:rPr lang="en-US" sz="2400">
                <a:ea typeface="+mn-lt"/>
                <a:cs typeface="+mn-lt"/>
              </a:rPr>
              <a:t> can help start or grow a business and offer free business consultations, resources and much more.  Over 50 </a:t>
            </a:r>
            <a:r>
              <a:rPr lang="en-US" sz="2400" err="1">
                <a:ea typeface="+mn-lt"/>
                <a:cs typeface="+mn-lt"/>
              </a:rPr>
              <a:t>centres</a:t>
            </a:r>
            <a:r>
              <a:rPr lang="en-US" sz="2400">
                <a:ea typeface="+mn-lt"/>
                <a:cs typeface="+mn-lt"/>
              </a:rPr>
              <a:t> are located across the province. </a:t>
            </a:r>
            <a:r>
              <a:rPr lang="en-US" sz="2400">
                <a:cs typeface="Calibri"/>
              </a:rPr>
              <a:t>  Here is a </a:t>
            </a:r>
            <a:r>
              <a:rPr lang="en-US" sz="2400">
                <a:cs typeface="Calibri"/>
                <a:hlinkClick r:id="rId3"/>
              </a:rPr>
              <a:t>List of SBEC's</a:t>
            </a:r>
            <a:endParaRPr lang="en-US" sz="2400">
              <a:ea typeface="+mn-lt"/>
              <a:cs typeface="+mn-lt"/>
            </a:endParaRPr>
          </a:p>
          <a:p>
            <a:pPr>
              <a:lnSpc>
                <a:spcPct val="90000"/>
              </a:lnSpc>
            </a:pPr>
            <a:endParaRPr lang="en-US" sz="2400">
              <a:ea typeface="+mn-lt"/>
              <a:cs typeface="+mn-lt"/>
            </a:endParaRPr>
          </a:p>
          <a:p>
            <a:pPr>
              <a:lnSpc>
                <a:spcPct val="90000"/>
              </a:lnSpc>
            </a:pPr>
            <a:r>
              <a:rPr lang="en-US" sz="2400">
                <a:ea typeface="+mn-lt"/>
                <a:cs typeface="+mn-lt"/>
              </a:rPr>
              <a:t>Allyson Pele is the Manager of the Northwest Business Centre, which is the SBEC that services the Kenora and Rainy River Districts in the Northwest part of the province.  Click on the following link to learn more about entrepreneurship, the importance of math literacy and what it takes to be an entrepreneur.  </a:t>
            </a:r>
            <a:r>
              <a:rPr lang="en-US" sz="2400">
                <a:ea typeface="+mn-lt"/>
                <a:cs typeface="+mn-lt"/>
                <a:hlinkClick r:id="rId4"/>
              </a:rPr>
              <a:t>Click here to hear from Allyson and what to expect in this module.</a:t>
            </a:r>
            <a:endParaRPr lang="en-US" sz="2400">
              <a:ea typeface="+mn-lt"/>
              <a:cs typeface="+mn-lt"/>
            </a:endParaRPr>
          </a:p>
          <a:p>
            <a:pPr>
              <a:lnSpc>
                <a:spcPct val="90000"/>
              </a:lnSpc>
            </a:pPr>
            <a:endParaRPr lang="en-US" sz="2400">
              <a:cs typeface="Calibri"/>
            </a:endParaRPr>
          </a:p>
        </p:txBody>
      </p:sp>
      <p:pic>
        <p:nvPicPr>
          <p:cNvPr id="5" name="Picture 5" descr="A wooden table&#10;&#10;Description generated with high confidence">
            <a:extLst>
              <a:ext uri="{FF2B5EF4-FFF2-40B4-BE49-F238E27FC236}">
                <a16:creationId xmlns:a16="http://schemas.microsoft.com/office/drawing/2014/main" id="{F816BA80-266E-4E86-A416-E5BF82F781BB}"/>
              </a:ext>
            </a:extLst>
          </p:cNvPr>
          <p:cNvPicPr>
            <a:picLocks noChangeAspect="1"/>
          </p:cNvPicPr>
          <p:nvPr/>
        </p:nvPicPr>
        <p:blipFill rotWithShape="1">
          <a:blip r:embed="rId5"/>
          <a:srcRect l="24223" r="15664" b="-1"/>
          <a:stretch/>
        </p:blipFill>
        <p:spPr>
          <a:xfrm>
            <a:off x="8379830" y="1232647"/>
            <a:ext cx="3445714" cy="480059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76499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FAFC5-3B1B-4E4D-B674-F58D4537B441}"/>
              </a:ext>
            </a:extLst>
          </p:cNvPr>
          <p:cNvSpPr>
            <a:spLocks noGrp="1"/>
          </p:cNvSpPr>
          <p:nvPr>
            <p:ph type="title"/>
          </p:nvPr>
        </p:nvSpPr>
        <p:spPr>
          <a:xfrm>
            <a:off x="537118" y="200722"/>
            <a:ext cx="6282267" cy="1437681"/>
          </a:xfrm>
        </p:spPr>
        <p:txBody>
          <a:bodyPr>
            <a:normAutofit/>
          </a:bodyPr>
          <a:lstStyle/>
          <a:p>
            <a:pPr>
              <a:lnSpc>
                <a:spcPct val="90000"/>
              </a:lnSpc>
            </a:pPr>
            <a:r>
              <a:rPr lang="en-US" b="1">
                <a:cs typeface="Calibri Light"/>
              </a:rPr>
              <a:t>Entrepreneurs speaking about math literacy</a:t>
            </a:r>
            <a:endParaRPr lang="en-US" b="1"/>
          </a:p>
        </p:txBody>
      </p:sp>
      <p:sp>
        <p:nvSpPr>
          <p:cNvPr id="3" name="Content Placeholder 2">
            <a:extLst>
              <a:ext uri="{FF2B5EF4-FFF2-40B4-BE49-F238E27FC236}">
                <a16:creationId xmlns:a16="http://schemas.microsoft.com/office/drawing/2014/main" id="{38B1EF79-36CF-4679-B570-6A1B00EB514F}"/>
              </a:ext>
            </a:extLst>
          </p:cNvPr>
          <p:cNvSpPr>
            <a:spLocks noGrp="1"/>
          </p:cNvSpPr>
          <p:nvPr>
            <p:ph idx="1"/>
          </p:nvPr>
        </p:nvSpPr>
        <p:spPr>
          <a:xfrm>
            <a:off x="150181" y="2024247"/>
            <a:ext cx="7412618" cy="4734164"/>
          </a:xfrm>
        </p:spPr>
        <p:txBody>
          <a:bodyPr vert="horz" lIns="91440" tIns="45720" rIns="91440" bIns="45720" rtlCol="0" anchor="ctr">
            <a:noAutofit/>
          </a:bodyPr>
          <a:lstStyle/>
          <a:p>
            <a:pPr>
              <a:lnSpc>
                <a:spcPct val="90000"/>
              </a:lnSpc>
            </a:pPr>
            <a:r>
              <a:rPr lang="en-US" sz="2400">
                <a:cs typeface="Calibri"/>
              </a:rPr>
              <a:t>Watch the video links for Matt and Alexis below and reflect on three areas where these entrepreneurs use math literacy when operating their businesses.</a:t>
            </a:r>
          </a:p>
          <a:p>
            <a:pPr marL="0" indent="0">
              <a:lnSpc>
                <a:spcPct val="90000"/>
              </a:lnSpc>
              <a:buNone/>
            </a:pPr>
            <a:r>
              <a:rPr lang="en-US" sz="2400">
                <a:cs typeface="Calibri"/>
              </a:rPr>
              <a:t>1.  Matt Kennedy, owner and operator of Upriver Media Inc.,  is based in Kenora, Ontario and specializes in creating engaging video content for digital advertising.  Matt studied filmmaking and received his MFA in Film Production and Creative Writing.  His films have screened in theatres around the globe, including the premiers at the prestigious Toronto International Film Festival and Sundance International Film Festivals.  </a:t>
            </a:r>
            <a:endParaRPr lang="en-US" sz="2400">
              <a:ea typeface="+mn-lt"/>
              <a:cs typeface="+mn-lt"/>
            </a:endParaRPr>
          </a:p>
          <a:p>
            <a:pPr>
              <a:lnSpc>
                <a:spcPct val="90000"/>
              </a:lnSpc>
            </a:pPr>
            <a:r>
              <a:rPr lang="en-US" sz="2400">
                <a:ea typeface="+mn-lt"/>
                <a:cs typeface="+mn-lt"/>
                <a:hlinkClick r:id="rId3"/>
              </a:rPr>
              <a:t>Link to Matt's Video</a:t>
            </a:r>
            <a:endParaRPr lang="en-US" sz="2400">
              <a:cs typeface="Calibri"/>
            </a:endParaRPr>
          </a:p>
          <a:p>
            <a:pPr>
              <a:lnSpc>
                <a:spcPct val="90000"/>
              </a:lnSpc>
            </a:pPr>
            <a:r>
              <a:rPr lang="en-US" sz="2400">
                <a:ea typeface="+mn-lt"/>
                <a:cs typeface="+mn-lt"/>
              </a:rPr>
              <a:t>Learn more and check out Matt’s website: </a:t>
            </a:r>
            <a:r>
              <a:rPr lang="en-US" sz="2400">
                <a:ea typeface="+mn-lt"/>
                <a:cs typeface="+mn-lt"/>
                <a:hlinkClick r:id="rId4"/>
              </a:rPr>
              <a:t>https://www.uprivermedia.ca/</a:t>
            </a:r>
            <a:r>
              <a:rPr lang="en-US" sz="2400">
                <a:ea typeface="+mn-lt"/>
                <a:cs typeface="+mn-lt"/>
              </a:rPr>
              <a:t> </a:t>
            </a:r>
            <a:endParaRPr lang="en-US" sz="2400">
              <a:cs typeface="Calibri"/>
            </a:endParaRPr>
          </a:p>
          <a:p>
            <a:pPr marL="0" indent="0">
              <a:lnSpc>
                <a:spcPct val="90000"/>
              </a:lnSpc>
              <a:buNone/>
            </a:pPr>
            <a:endParaRPr lang="en-US" sz="2400">
              <a:cs typeface="Calibri"/>
            </a:endParaRPr>
          </a:p>
        </p:txBody>
      </p:sp>
      <p:pic>
        <p:nvPicPr>
          <p:cNvPr id="5" name="Picture 5">
            <a:extLst>
              <a:ext uri="{FF2B5EF4-FFF2-40B4-BE49-F238E27FC236}">
                <a16:creationId xmlns:a16="http://schemas.microsoft.com/office/drawing/2014/main" id="{1F65E3C7-B441-4501-8902-828895E5550D}"/>
              </a:ext>
            </a:extLst>
          </p:cNvPr>
          <p:cNvPicPr>
            <a:picLocks noChangeAspect="1"/>
          </p:cNvPicPr>
          <p:nvPr/>
        </p:nvPicPr>
        <p:blipFill rotWithShape="1">
          <a:blip r:embed="rId5"/>
          <a:srcRect l="28905" r="27763" b="1"/>
          <a:stretch/>
        </p:blipFill>
        <p:spPr>
          <a:xfrm>
            <a:off x="7563227" y="3151909"/>
            <a:ext cx="3487278" cy="1749421"/>
          </a:xfrm>
          <a:custGeom>
            <a:avLst/>
            <a:gdLst/>
            <a:ahLst/>
            <a:cxnLst/>
            <a:rect l="l" t="t" r="r" b="b"/>
            <a:pathLst>
              <a:path w="3445714" h="1749420">
                <a:moveTo>
                  <a:pt x="150922" y="0"/>
                </a:moveTo>
                <a:lnTo>
                  <a:pt x="3294792" y="0"/>
                </a:lnTo>
                <a:cubicBezTo>
                  <a:pt x="3378144" y="0"/>
                  <a:pt x="3445714" y="67570"/>
                  <a:pt x="3445714" y="150922"/>
                </a:cubicBezTo>
                <a:lnTo>
                  <a:pt x="3445714" y="1749420"/>
                </a:lnTo>
                <a:lnTo>
                  <a:pt x="0" y="1749420"/>
                </a:lnTo>
                <a:lnTo>
                  <a:pt x="0" y="150922"/>
                </a:lnTo>
                <a:cubicBezTo>
                  <a:pt x="0" y="67570"/>
                  <a:pt x="67570" y="0"/>
                  <a:pt x="150922" y="0"/>
                </a:cubicBezTo>
                <a:close/>
              </a:path>
            </a:pathLst>
          </a:custGeom>
          <a:ln w="50800" cap="sq" cmpd="dbl">
            <a:noFill/>
            <a:miter lim="800000"/>
          </a:ln>
          <a:effectLst/>
        </p:spPr>
      </p:pic>
      <p:sp>
        <p:nvSpPr>
          <p:cNvPr id="11" name="Freeform 28">
            <a:extLst>
              <a:ext uri="{FF2B5EF4-FFF2-40B4-BE49-F238E27FC236}">
                <a16:creationId xmlns:a16="http://schemas.microsoft.com/office/drawing/2014/main" id="{97DF05CF-6E4F-4B80-9F8B-E1A36FACF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85" y="990599"/>
            <a:ext cx="3503733" cy="4800599"/>
          </a:xfrm>
          <a:custGeom>
            <a:avLst/>
            <a:gdLst>
              <a:gd name="connsiteX0" fmla="*/ 0 w 3503733"/>
              <a:gd name="connsiteY0" fmla="*/ 1900297 h 4800599"/>
              <a:gd name="connsiteX1" fmla="*/ 3503733 w 3503733"/>
              <a:gd name="connsiteY1" fmla="*/ 1900297 h 4800599"/>
              <a:gd name="connsiteX2" fmla="*/ 3503733 w 3503733"/>
              <a:gd name="connsiteY2" fmla="*/ 4614235 h 4800599"/>
              <a:gd name="connsiteX3" fmla="*/ 3317369 w 3503733"/>
              <a:gd name="connsiteY3" fmla="*/ 4800599 h 4800599"/>
              <a:gd name="connsiteX4" fmla="*/ 186364 w 3503733"/>
              <a:gd name="connsiteY4" fmla="*/ 4800599 h 4800599"/>
              <a:gd name="connsiteX5" fmla="*/ 0 w 3503733"/>
              <a:gd name="connsiteY5" fmla="*/ 4614235 h 4800599"/>
              <a:gd name="connsiteX6" fmla="*/ 186364 w 3503733"/>
              <a:gd name="connsiteY6" fmla="*/ 0 h 4800599"/>
              <a:gd name="connsiteX7" fmla="*/ 3317369 w 3503733"/>
              <a:gd name="connsiteY7" fmla="*/ 0 h 4800599"/>
              <a:gd name="connsiteX8" fmla="*/ 3503733 w 3503733"/>
              <a:gd name="connsiteY8" fmla="*/ 186364 h 4800599"/>
              <a:gd name="connsiteX9" fmla="*/ 3503733 w 3503733"/>
              <a:gd name="connsiteY9" fmla="*/ 1749421 h 4800599"/>
              <a:gd name="connsiteX10" fmla="*/ 0 w 3503733"/>
              <a:gd name="connsiteY10" fmla="*/ 1749421 h 4800599"/>
              <a:gd name="connsiteX11" fmla="*/ 0 w 3503733"/>
              <a:gd name="connsiteY11" fmla="*/ 186364 h 4800599"/>
              <a:gd name="connsiteX12" fmla="*/ 186364 w 3503733"/>
              <a:gd name="connsiteY12" fmla="*/ 0 h 48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3733" h="4800599">
                <a:moveTo>
                  <a:pt x="0" y="1900297"/>
                </a:moveTo>
                <a:lnTo>
                  <a:pt x="3503733" y="1900297"/>
                </a:lnTo>
                <a:lnTo>
                  <a:pt x="3503733" y="4614235"/>
                </a:lnTo>
                <a:cubicBezTo>
                  <a:pt x="3503733" y="4717161"/>
                  <a:pt x="3420295" y="4800599"/>
                  <a:pt x="3317369" y="4800599"/>
                </a:cubicBezTo>
                <a:lnTo>
                  <a:pt x="186364" y="4800599"/>
                </a:lnTo>
                <a:cubicBezTo>
                  <a:pt x="83438" y="4800599"/>
                  <a:pt x="0" y="4717161"/>
                  <a:pt x="0" y="4614235"/>
                </a:cubicBezTo>
                <a:close/>
                <a:moveTo>
                  <a:pt x="186364" y="0"/>
                </a:moveTo>
                <a:lnTo>
                  <a:pt x="3317369" y="0"/>
                </a:lnTo>
                <a:cubicBezTo>
                  <a:pt x="3420295" y="0"/>
                  <a:pt x="3503733" y="83438"/>
                  <a:pt x="3503733" y="186364"/>
                </a:cubicBezTo>
                <a:lnTo>
                  <a:pt x="3503733" y="1749421"/>
                </a:lnTo>
                <a:lnTo>
                  <a:pt x="0" y="1749421"/>
                </a:lnTo>
                <a:lnTo>
                  <a:pt x="0" y="186364"/>
                </a:lnTo>
                <a:cubicBezTo>
                  <a:pt x="0" y="83438"/>
                  <a:pt x="83438" y="0"/>
                  <a:pt x="186364" y="0"/>
                </a:cubicBezTo>
                <a:close/>
              </a:path>
            </a:pathLst>
          </a:cu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61821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FAFC5-3B1B-4E4D-B674-F58D4537B441}"/>
              </a:ext>
            </a:extLst>
          </p:cNvPr>
          <p:cNvSpPr>
            <a:spLocks noGrp="1"/>
          </p:cNvSpPr>
          <p:nvPr>
            <p:ph type="title"/>
          </p:nvPr>
        </p:nvSpPr>
        <p:spPr>
          <a:xfrm>
            <a:off x="537118" y="200722"/>
            <a:ext cx="6282267" cy="1437681"/>
          </a:xfrm>
        </p:spPr>
        <p:txBody>
          <a:bodyPr>
            <a:normAutofit/>
          </a:bodyPr>
          <a:lstStyle/>
          <a:p>
            <a:pPr>
              <a:lnSpc>
                <a:spcPct val="90000"/>
              </a:lnSpc>
            </a:pPr>
            <a:r>
              <a:rPr lang="en-US" b="1">
                <a:cs typeface="Calibri Light"/>
              </a:rPr>
              <a:t>Entrepreneurs speaking about math literacy</a:t>
            </a:r>
            <a:endParaRPr lang="en-US" b="1"/>
          </a:p>
        </p:txBody>
      </p:sp>
      <p:sp>
        <p:nvSpPr>
          <p:cNvPr id="3" name="Content Placeholder 2">
            <a:extLst>
              <a:ext uri="{FF2B5EF4-FFF2-40B4-BE49-F238E27FC236}">
                <a16:creationId xmlns:a16="http://schemas.microsoft.com/office/drawing/2014/main" id="{38B1EF79-36CF-4679-B570-6A1B00EB514F}"/>
              </a:ext>
            </a:extLst>
          </p:cNvPr>
          <p:cNvSpPr>
            <a:spLocks noGrp="1"/>
          </p:cNvSpPr>
          <p:nvPr>
            <p:ph idx="1"/>
          </p:nvPr>
        </p:nvSpPr>
        <p:spPr>
          <a:xfrm>
            <a:off x="150181" y="1497775"/>
            <a:ext cx="7105960" cy="5260636"/>
          </a:xfrm>
        </p:spPr>
        <p:txBody>
          <a:bodyPr vert="horz" lIns="91440" tIns="45720" rIns="91440" bIns="45720" rtlCol="0" anchor="ctr">
            <a:noAutofit/>
          </a:bodyPr>
          <a:lstStyle/>
          <a:p>
            <a:pPr marL="0" indent="0">
              <a:lnSpc>
                <a:spcPct val="90000"/>
              </a:lnSpc>
              <a:buNone/>
            </a:pPr>
            <a:r>
              <a:rPr lang="en-US" sz="2400">
                <a:cs typeface="Calibri"/>
              </a:rPr>
              <a:t>2.  Alexis </a:t>
            </a:r>
            <a:r>
              <a:rPr lang="en-US" sz="2400" err="1">
                <a:cs typeface="Calibri"/>
              </a:rPr>
              <a:t>Pernsky</a:t>
            </a:r>
            <a:r>
              <a:rPr lang="en-US" sz="2400">
                <a:cs typeface="Calibri"/>
              </a:rPr>
              <a:t> is the owner and operator of SWEET, Lake of the Woods Chocolate Shop, based in Kenora.  Alexis opened her doors in 2018 on Kenora's Main Street.  She creates handmade chocolates and seasonal treats that are made with Lake of the Woods flair and sells both wholesale and out of her storefront.</a:t>
            </a:r>
          </a:p>
          <a:p>
            <a:pPr>
              <a:lnSpc>
                <a:spcPct val="90000"/>
              </a:lnSpc>
            </a:pPr>
            <a:r>
              <a:rPr lang="en-US" sz="2400">
                <a:cs typeface="Calibri"/>
                <a:hlinkClick r:id="rId3"/>
              </a:rPr>
              <a:t>Link</a:t>
            </a:r>
            <a:r>
              <a:rPr lang="en-US" sz="2400">
                <a:ea typeface="+mn-lt"/>
                <a:cs typeface="+mn-lt"/>
                <a:hlinkClick r:id="rId3"/>
              </a:rPr>
              <a:t> to Alexis' Video</a:t>
            </a:r>
            <a:endParaRPr lang="en-US" sz="2400">
              <a:ea typeface="+mn-lt"/>
              <a:cs typeface="+mn-lt"/>
            </a:endParaRPr>
          </a:p>
          <a:p>
            <a:pPr>
              <a:lnSpc>
                <a:spcPct val="90000"/>
              </a:lnSpc>
            </a:pPr>
            <a:r>
              <a:rPr lang="en-US" sz="2400">
                <a:cs typeface="Calibri"/>
              </a:rPr>
              <a:t>Learn more and check out SWEET, Lake of the Woods Facebook page:  </a:t>
            </a:r>
            <a:r>
              <a:rPr lang="en-US" sz="2400">
                <a:ea typeface="+mn-lt"/>
                <a:cs typeface="+mn-lt"/>
              </a:rPr>
              <a:t>•</a:t>
            </a:r>
            <a:r>
              <a:rPr lang="en-US" sz="2400">
                <a:ea typeface="+mn-lt"/>
                <a:cs typeface="+mn-lt"/>
                <a:hlinkClick r:id="rId4"/>
              </a:rPr>
              <a:t>https://www.facebook.com/SweetLOTW/</a:t>
            </a:r>
            <a:r>
              <a:rPr lang="en-US" sz="2400">
                <a:ea typeface="+mn-lt"/>
                <a:cs typeface="+mn-lt"/>
              </a:rPr>
              <a:t>   </a:t>
            </a:r>
            <a:endParaRPr lang="en-US" sz="2400">
              <a:cs typeface="Calibri"/>
            </a:endParaRPr>
          </a:p>
          <a:p>
            <a:pPr>
              <a:lnSpc>
                <a:spcPct val="90000"/>
              </a:lnSpc>
            </a:pPr>
            <a:endParaRPr lang="en-US" sz="1400">
              <a:cs typeface="Calibri"/>
            </a:endParaRPr>
          </a:p>
        </p:txBody>
      </p:sp>
      <p:pic>
        <p:nvPicPr>
          <p:cNvPr id="4" name="Picture 4" descr="A picture containing food&#10;&#10;Description generated with very high confidence">
            <a:extLst>
              <a:ext uri="{FF2B5EF4-FFF2-40B4-BE49-F238E27FC236}">
                <a16:creationId xmlns:a16="http://schemas.microsoft.com/office/drawing/2014/main" id="{6913E449-7A6F-487D-BBB7-6B44A3C86A92}"/>
              </a:ext>
            </a:extLst>
          </p:cNvPr>
          <p:cNvPicPr>
            <a:picLocks noChangeAspect="1"/>
          </p:cNvPicPr>
          <p:nvPr/>
        </p:nvPicPr>
        <p:blipFill rotWithShape="1">
          <a:blip r:embed="rId5"/>
          <a:srcRect t="6761" r="-2" b="9066"/>
          <a:stretch/>
        </p:blipFill>
        <p:spPr>
          <a:xfrm>
            <a:off x="7622686" y="2943813"/>
            <a:ext cx="3445714" cy="2900303"/>
          </a:xfrm>
          <a:custGeom>
            <a:avLst/>
            <a:gdLst/>
            <a:ahLst/>
            <a:cxnLst/>
            <a:rect l="l" t="t" r="r" b="b"/>
            <a:pathLst>
              <a:path w="3445714" h="2900303">
                <a:moveTo>
                  <a:pt x="0" y="0"/>
                </a:moveTo>
                <a:lnTo>
                  <a:pt x="3445714" y="0"/>
                </a:lnTo>
                <a:lnTo>
                  <a:pt x="3445714" y="2749381"/>
                </a:lnTo>
                <a:cubicBezTo>
                  <a:pt x="3445714" y="2832733"/>
                  <a:pt x="3378144" y="2900303"/>
                  <a:pt x="3294792" y="2900303"/>
                </a:cubicBezTo>
                <a:lnTo>
                  <a:pt x="150922" y="2900303"/>
                </a:lnTo>
                <a:cubicBezTo>
                  <a:pt x="67570" y="2900303"/>
                  <a:pt x="0" y="2832733"/>
                  <a:pt x="0" y="2749381"/>
                </a:cubicBezTo>
                <a:close/>
              </a:path>
            </a:pathLst>
          </a:custGeom>
          <a:ln w="50800" cap="sq" cmpd="dbl">
            <a:noFill/>
            <a:miter lim="800000"/>
          </a:ln>
          <a:effectLst/>
        </p:spPr>
      </p:pic>
      <p:sp>
        <p:nvSpPr>
          <p:cNvPr id="11" name="Freeform 28">
            <a:extLst>
              <a:ext uri="{FF2B5EF4-FFF2-40B4-BE49-F238E27FC236}">
                <a16:creationId xmlns:a16="http://schemas.microsoft.com/office/drawing/2014/main" id="{97DF05CF-6E4F-4B80-9F8B-E1A36FACF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85" y="990599"/>
            <a:ext cx="3503733" cy="4800599"/>
          </a:xfrm>
          <a:custGeom>
            <a:avLst/>
            <a:gdLst>
              <a:gd name="connsiteX0" fmla="*/ 0 w 3503733"/>
              <a:gd name="connsiteY0" fmla="*/ 1900297 h 4800599"/>
              <a:gd name="connsiteX1" fmla="*/ 3503733 w 3503733"/>
              <a:gd name="connsiteY1" fmla="*/ 1900297 h 4800599"/>
              <a:gd name="connsiteX2" fmla="*/ 3503733 w 3503733"/>
              <a:gd name="connsiteY2" fmla="*/ 4614235 h 4800599"/>
              <a:gd name="connsiteX3" fmla="*/ 3317369 w 3503733"/>
              <a:gd name="connsiteY3" fmla="*/ 4800599 h 4800599"/>
              <a:gd name="connsiteX4" fmla="*/ 186364 w 3503733"/>
              <a:gd name="connsiteY4" fmla="*/ 4800599 h 4800599"/>
              <a:gd name="connsiteX5" fmla="*/ 0 w 3503733"/>
              <a:gd name="connsiteY5" fmla="*/ 4614235 h 4800599"/>
              <a:gd name="connsiteX6" fmla="*/ 186364 w 3503733"/>
              <a:gd name="connsiteY6" fmla="*/ 0 h 4800599"/>
              <a:gd name="connsiteX7" fmla="*/ 3317369 w 3503733"/>
              <a:gd name="connsiteY7" fmla="*/ 0 h 4800599"/>
              <a:gd name="connsiteX8" fmla="*/ 3503733 w 3503733"/>
              <a:gd name="connsiteY8" fmla="*/ 186364 h 4800599"/>
              <a:gd name="connsiteX9" fmla="*/ 3503733 w 3503733"/>
              <a:gd name="connsiteY9" fmla="*/ 1749421 h 4800599"/>
              <a:gd name="connsiteX10" fmla="*/ 0 w 3503733"/>
              <a:gd name="connsiteY10" fmla="*/ 1749421 h 4800599"/>
              <a:gd name="connsiteX11" fmla="*/ 0 w 3503733"/>
              <a:gd name="connsiteY11" fmla="*/ 186364 h 4800599"/>
              <a:gd name="connsiteX12" fmla="*/ 186364 w 3503733"/>
              <a:gd name="connsiteY12" fmla="*/ 0 h 48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3733" h="4800599">
                <a:moveTo>
                  <a:pt x="0" y="1900297"/>
                </a:moveTo>
                <a:lnTo>
                  <a:pt x="3503733" y="1900297"/>
                </a:lnTo>
                <a:lnTo>
                  <a:pt x="3503733" y="4614235"/>
                </a:lnTo>
                <a:cubicBezTo>
                  <a:pt x="3503733" y="4717161"/>
                  <a:pt x="3420295" y="4800599"/>
                  <a:pt x="3317369" y="4800599"/>
                </a:cubicBezTo>
                <a:lnTo>
                  <a:pt x="186364" y="4800599"/>
                </a:lnTo>
                <a:cubicBezTo>
                  <a:pt x="83438" y="4800599"/>
                  <a:pt x="0" y="4717161"/>
                  <a:pt x="0" y="4614235"/>
                </a:cubicBezTo>
                <a:close/>
                <a:moveTo>
                  <a:pt x="186364" y="0"/>
                </a:moveTo>
                <a:lnTo>
                  <a:pt x="3317369" y="0"/>
                </a:lnTo>
                <a:cubicBezTo>
                  <a:pt x="3420295" y="0"/>
                  <a:pt x="3503733" y="83438"/>
                  <a:pt x="3503733" y="186364"/>
                </a:cubicBezTo>
                <a:lnTo>
                  <a:pt x="3503733" y="1749421"/>
                </a:lnTo>
                <a:lnTo>
                  <a:pt x="0" y="1749421"/>
                </a:lnTo>
                <a:lnTo>
                  <a:pt x="0" y="186364"/>
                </a:lnTo>
                <a:cubicBezTo>
                  <a:pt x="0" y="83438"/>
                  <a:pt x="83438" y="0"/>
                  <a:pt x="186364" y="0"/>
                </a:cubicBezTo>
                <a:close/>
              </a:path>
            </a:pathLst>
          </a:cu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78014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75304"/>
            <a:ext cx="10131425" cy="1140542"/>
          </a:xfrm>
        </p:spPr>
        <p:txBody>
          <a:bodyPr/>
          <a:lstStyle/>
          <a:p>
            <a:r>
              <a:rPr lang="en-CA" b="1"/>
              <a:t>Math Literacy SPCE Outline</a:t>
            </a:r>
          </a:p>
        </p:txBody>
      </p:sp>
      <p:sp>
        <p:nvSpPr>
          <p:cNvPr id="3" name="Content Placeholder 2"/>
          <p:cNvSpPr>
            <a:spLocks noGrp="1"/>
          </p:cNvSpPr>
          <p:nvPr>
            <p:ph sz="half" idx="1"/>
          </p:nvPr>
        </p:nvSpPr>
        <p:spPr>
          <a:xfrm>
            <a:off x="176981" y="1091381"/>
            <a:ext cx="7778545" cy="5692877"/>
          </a:xfrm>
        </p:spPr>
        <p:txBody>
          <a:bodyPr>
            <a:normAutofit/>
          </a:bodyPr>
          <a:lstStyle/>
          <a:p>
            <a:pPr marL="0" indent="0">
              <a:buNone/>
            </a:pPr>
            <a:r>
              <a:rPr lang="en-CA" sz="2400"/>
              <a:t>There are 6 modules that will help you explore Math Literacy and provide opportunities to relate your learning to your specific SHSM Program</a:t>
            </a:r>
          </a:p>
          <a:p>
            <a:pPr marL="0" indent="0">
              <a:buNone/>
            </a:pPr>
            <a:endParaRPr lang="en-CA" sz="2400"/>
          </a:p>
          <a:p>
            <a:pPr marL="0" indent="0">
              <a:buNone/>
            </a:pPr>
            <a:r>
              <a:rPr lang="en-CA" sz="2400" b="1"/>
              <a:t>Module 1: Introduction to Math Literacy</a:t>
            </a:r>
          </a:p>
          <a:p>
            <a:pPr marL="0" indent="0">
              <a:buNone/>
            </a:pPr>
            <a:r>
              <a:rPr lang="en-CA" sz="2400" b="1"/>
              <a:t>Module 2: A Practical Exploration of Problem-Based 	Mathematics</a:t>
            </a:r>
            <a:endParaRPr lang="en-CA" sz="2400" b="1">
              <a:cs typeface="Calibri"/>
            </a:endParaRPr>
          </a:p>
          <a:p>
            <a:pPr marL="0" indent="0">
              <a:buNone/>
            </a:pPr>
            <a:r>
              <a:rPr lang="en-CA" sz="2400" b="1"/>
              <a:t>Module 3: Math in the Workplace</a:t>
            </a:r>
          </a:p>
          <a:p>
            <a:pPr marL="0" indent="0">
              <a:buNone/>
            </a:pPr>
            <a:r>
              <a:rPr lang="en-CA" sz="2400" b="1"/>
              <a:t>Module 4: Math Conversion Exercise</a:t>
            </a:r>
          </a:p>
          <a:p>
            <a:pPr marL="0" indent="0">
              <a:buNone/>
            </a:pPr>
            <a:r>
              <a:rPr lang="en-CA" sz="2400" b="1"/>
              <a:t>Module 5: SHSM Community Partner Connecting Math  to the 	Workplace</a:t>
            </a:r>
            <a:endParaRPr lang="en-CA"/>
          </a:p>
          <a:p>
            <a:pPr marL="0" indent="0">
              <a:buNone/>
            </a:pPr>
            <a:r>
              <a:rPr lang="en-CA" sz="2400" b="1"/>
              <a:t>Module 6: Reflective Practice</a:t>
            </a:r>
          </a:p>
        </p:txBody>
      </p:sp>
      <p:sp>
        <p:nvSpPr>
          <p:cNvPr id="5" name="Rounded Rectangular Callout 4"/>
          <p:cNvSpPr/>
          <p:nvPr/>
        </p:nvSpPr>
        <p:spPr>
          <a:xfrm>
            <a:off x="8234516" y="1512940"/>
            <a:ext cx="2925097" cy="3452352"/>
          </a:xfrm>
          <a:prstGeom prst="wedgeRoundRectCallout">
            <a:avLst>
              <a:gd name="adj1" fmla="val -41755"/>
              <a:gd name="adj2" fmla="val 862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a:t>Within each module you will be asked to complete some work.  At the conclusion of the module, a list of assessments will be provided that you need to submit to your SHSM Lead teacher.</a:t>
            </a:r>
          </a:p>
        </p:txBody>
      </p:sp>
    </p:spTree>
    <p:extLst>
      <p:ext uri="{BB962C8B-B14F-4D97-AF65-F5344CB8AC3E}">
        <p14:creationId xmlns:p14="http://schemas.microsoft.com/office/powerpoint/2010/main" val="3675500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AFDD5-CFEC-4197-8861-24AC65634B07}"/>
              </a:ext>
            </a:extLst>
          </p:cNvPr>
          <p:cNvSpPr>
            <a:spLocks noGrp="1"/>
          </p:cNvSpPr>
          <p:nvPr>
            <p:ph type="title"/>
          </p:nvPr>
        </p:nvSpPr>
        <p:spPr>
          <a:xfrm>
            <a:off x="369851" y="609600"/>
            <a:ext cx="6598217" cy="1456267"/>
          </a:xfrm>
        </p:spPr>
        <p:txBody>
          <a:bodyPr>
            <a:normAutofit/>
          </a:bodyPr>
          <a:lstStyle/>
          <a:p>
            <a:r>
              <a:rPr lang="en-US" b="1">
                <a:cs typeface="Calibri Light"/>
              </a:rPr>
              <a:t>Summer company program</a:t>
            </a:r>
            <a:endParaRPr lang="en-US" b="1"/>
          </a:p>
        </p:txBody>
      </p:sp>
      <p:sp>
        <p:nvSpPr>
          <p:cNvPr id="3" name="Content Placeholder 2">
            <a:extLst>
              <a:ext uri="{FF2B5EF4-FFF2-40B4-BE49-F238E27FC236}">
                <a16:creationId xmlns:a16="http://schemas.microsoft.com/office/drawing/2014/main" id="{4F05B5C6-2DF9-4DA4-A816-8D4563625CCD}"/>
              </a:ext>
            </a:extLst>
          </p:cNvPr>
          <p:cNvSpPr>
            <a:spLocks noGrp="1"/>
          </p:cNvSpPr>
          <p:nvPr>
            <p:ph idx="1"/>
          </p:nvPr>
        </p:nvSpPr>
        <p:spPr>
          <a:xfrm>
            <a:off x="369851" y="2594207"/>
            <a:ext cx="6802656" cy="3997092"/>
          </a:xfrm>
        </p:spPr>
        <p:txBody>
          <a:bodyPr vert="horz" lIns="91440" tIns="45720" rIns="91440" bIns="45720" rtlCol="0" anchor="ctr">
            <a:noAutofit/>
          </a:bodyPr>
          <a:lstStyle/>
          <a:p>
            <a:pPr marL="0" indent="0">
              <a:lnSpc>
                <a:spcPct val="90000"/>
              </a:lnSpc>
              <a:buNone/>
            </a:pPr>
            <a:r>
              <a:rPr lang="en-US" sz="2200">
                <a:cs typeface="Calibri"/>
              </a:rPr>
              <a:t>Summer Company is a Government of Ontario program that helps young people between 15- and 29-years old start and run their own summer business by providing funding, advice and services.  The programs are delivered by your local SBEC office.  </a:t>
            </a:r>
            <a:r>
              <a:rPr lang="en-US" sz="2200">
                <a:ea typeface="+mn-lt"/>
                <a:cs typeface="+mn-lt"/>
                <a:hlinkClick r:id="rId3"/>
              </a:rPr>
              <a:t>Link to List of SBEC's</a:t>
            </a:r>
            <a:endParaRPr lang="en-US" sz="2200">
              <a:ea typeface="+mn-lt"/>
              <a:cs typeface="+mn-lt"/>
            </a:endParaRPr>
          </a:p>
          <a:p>
            <a:pPr marL="0" indent="0">
              <a:lnSpc>
                <a:spcPct val="90000"/>
              </a:lnSpc>
              <a:spcAft>
                <a:spcPts val="0"/>
              </a:spcAft>
              <a:buNone/>
            </a:pPr>
            <a:r>
              <a:rPr lang="en-US" sz="2200">
                <a:cs typeface="Calibri"/>
              </a:rPr>
              <a:t>If you are accepted into the program, you will receive:</a:t>
            </a:r>
          </a:p>
          <a:p>
            <a:pPr marL="0" indent="0">
              <a:lnSpc>
                <a:spcPct val="90000"/>
              </a:lnSpc>
              <a:spcAft>
                <a:spcPts val="0"/>
              </a:spcAft>
              <a:buNone/>
            </a:pPr>
            <a:endParaRPr lang="en-US" sz="2200">
              <a:cs typeface="Calibri"/>
            </a:endParaRPr>
          </a:p>
          <a:p>
            <a:pPr>
              <a:lnSpc>
                <a:spcPct val="90000"/>
              </a:lnSpc>
              <a:spcAft>
                <a:spcPts val="0"/>
              </a:spcAft>
            </a:pPr>
            <a:r>
              <a:rPr lang="en-US" sz="2200">
                <a:cs typeface="Calibri"/>
              </a:rPr>
              <a:t>An award of up to $3000.00</a:t>
            </a:r>
          </a:p>
          <a:p>
            <a:pPr>
              <a:lnSpc>
                <a:spcPct val="90000"/>
              </a:lnSpc>
              <a:spcAft>
                <a:spcPts val="0"/>
              </a:spcAft>
            </a:pPr>
            <a:r>
              <a:rPr lang="en-US" sz="2200">
                <a:cs typeface="Calibri"/>
              </a:rPr>
              <a:t>Hands-on coaching</a:t>
            </a:r>
          </a:p>
          <a:p>
            <a:pPr>
              <a:lnSpc>
                <a:spcPct val="90000"/>
              </a:lnSpc>
              <a:spcAft>
                <a:spcPts val="0"/>
              </a:spcAft>
            </a:pPr>
            <a:r>
              <a:rPr lang="en-US" sz="2200">
                <a:cs typeface="Calibri"/>
              </a:rPr>
              <a:t>Mentoring from business leaders in your community and from your program provider</a:t>
            </a:r>
          </a:p>
          <a:p>
            <a:pPr>
              <a:lnSpc>
                <a:spcPct val="90000"/>
              </a:lnSpc>
              <a:spcAft>
                <a:spcPts val="0"/>
              </a:spcAft>
            </a:pPr>
            <a:r>
              <a:rPr lang="en-US" sz="2200">
                <a:cs typeface="Calibri"/>
              </a:rPr>
              <a:t>You also get to keep any profits generated through the operation of your business.</a:t>
            </a:r>
          </a:p>
          <a:p>
            <a:pPr>
              <a:lnSpc>
                <a:spcPct val="90000"/>
              </a:lnSpc>
              <a:spcAft>
                <a:spcPts val="0"/>
              </a:spcAft>
            </a:pPr>
            <a:endParaRPr lang="en-US" sz="2200">
              <a:cs typeface="Calibri"/>
            </a:endParaRPr>
          </a:p>
          <a:p>
            <a:pPr>
              <a:lnSpc>
                <a:spcPct val="90000"/>
              </a:lnSpc>
              <a:spcAft>
                <a:spcPts val="0"/>
              </a:spcAft>
            </a:pPr>
            <a:endParaRPr lang="en-US" sz="2200">
              <a:cs typeface="Calibri"/>
            </a:endParaRPr>
          </a:p>
          <a:p>
            <a:pPr>
              <a:lnSpc>
                <a:spcPct val="90000"/>
              </a:lnSpc>
              <a:spcAft>
                <a:spcPts val="0"/>
              </a:spcAft>
            </a:pPr>
            <a:endParaRPr lang="en-US" sz="2200">
              <a:cs typeface="Calibri"/>
            </a:endParaRPr>
          </a:p>
          <a:p>
            <a:pPr>
              <a:lnSpc>
                <a:spcPct val="90000"/>
              </a:lnSpc>
            </a:pPr>
            <a:endParaRPr lang="en-US" sz="2200">
              <a:cs typeface="Calibri"/>
            </a:endParaRPr>
          </a:p>
        </p:txBody>
      </p:sp>
      <p:pic>
        <p:nvPicPr>
          <p:cNvPr id="6" name="Picture 6" descr="A close up of a sign&#10;&#10;Description generated with very high confidence">
            <a:extLst>
              <a:ext uri="{FF2B5EF4-FFF2-40B4-BE49-F238E27FC236}">
                <a16:creationId xmlns:a16="http://schemas.microsoft.com/office/drawing/2014/main" id="{8EF3658E-B1B5-4E61-8D3F-08EE6BF2B637}"/>
              </a:ext>
            </a:extLst>
          </p:cNvPr>
          <p:cNvPicPr>
            <a:picLocks noChangeAspect="1"/>
          </p:cNvPicPr>
          <p:nvPr/>
        </p:nvPicPr>
        <p:blipFill>
          <a:blip r:embed="rId4"/>
          <a:stretch>
            <a:fillRect/>
          </a:stretch>
        </p:blipFill>
        <p:spPr>
          <a:xfrm>
            <a:off x="7609522" y="1494086"/>
            <a:ext cx="3445714" cy="221387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DE121F23-69C8-4860-B403-FFE01133E5F5}"/>
              </a:ext>
            </a:extLst>
          </p:cNvPr>
          <p:cNvSpPr txBox="1"/>
          <p:nvPr/>
        </p:nvSpPr>
        <p:spPr>
          <a:xfrm>
            <a:off x="7354230" y="4910254"/>
            <a:ext cx="50570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Hear</a:t>
            </a:r>
            <a:r>
              <a:rPr lang="en-US">
                <a:hlinkClick r:id="rId5"/>
              </a:rPr>
              <a:t> more about the program from Allyson</a:t>
            </a:r>
            <a:r>
              <a:rPr lang="en-US"/>
              <a:t>  </a:t>
            </a:r>
            <a:endParaRPr lang="en-US">
              <a:ea typeface="+mn-lt"/>
              <a:cs typeface="+mn-lt"/>
            </a:endParaRPr>
          </a:p>
          <a:p>
            <a:pPr algn="l"/>
            <a:endParaRPr lang="en-US">
              <a:cs typeface="Calibri"/>
            </a:endParaRPr>
          </a:p>
        </p:txBody>
      </p:sp>
      <p:sp>
        <p:nvSpPr>
          <p:cNvPr id="8" name="TextBox 7">
            <a:extLst>
              <a:ext uri="{FF2B5EF4-FFF2-40B4-BE49-F238E27FC236}">
                <a16:creationId xmlns:a16="http://schemas.microsoft.com/office/drawing/2014/main" id="{7D31B7BB-58FB-43D1-89A7-42E4CAE5C5D9}"/>
              </a:ext>
            </a:extLst>
          </p:cNvPr>
          <p:cNvSpPr txBox="1"/>
          <p:nvPr/>
        </p:nvSpPr>
        <p:spPr>
          <a:xfrm>
            <a:off x="7961739" y="4142446"/>
            <a:ext cx="49827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r>
              <a:rPr lang="en-US">
                <a:hlinkClick r:id="rId6"/>
              </a:rPr>
              <a:t>Learn more and apply here</a:t>
            </a:r>
            <a:endParaRPr lang="en-US">
              <a:ea typeface="+mn-lt"/>
              <a:cs typeface="+mn-lt"/>
            </a:endParaRPr>
          </a:p>
          <a:p>
            <a:pPr algn="l"/>
            <a:endParaRPr lang="en-US">
              <a:cs typeface="Calibri"/>
            </a:endParaRPr>
          </a:p>
        </p:txBody>
      </p:sp>
    </p:spTree>
    <p:extLst>
      <p:ext uri="{BB962C8B-B14F-4D97-AF65-F5344CB8AC3E}">
        <p14:creationId xmlns:p14="http://schemas.microsoft.com/office/powerpoint/2010/main" val="1097842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06FEB-DB09-4BBB-9F19-16685578ACA5}"/>
              </a:ext>
            </a:extLst>
          </p:cNvPr>
          <p:cNvSpPr>
            <a:spLocks noGrp="1"/>
          </p:cNvSpPr>
          <p:nvPr>
            <p:ph type="title"/>
          </p:nvPr>
        </p:nvSpPr>
        <p:spPr>
          <a:xfrm>
            <a:off x="6577361" y="-3717"/>
            <a:ext cx="5147730" cy="1641987"/>
          </a:xfrm>
        </p:spPr>
        <p:txBody>
          <a:bodyPr vert="horz" lIns="91440" tIns="45720" rIns="91440" bIns="45720" rtlCol="0" anchor="ctr">
            <a:normAutofit/>
          </a:bodyPr>
          <a:lstStyle/>
          <a:p>
            <a:r>
              <a:rPr lang="en-US" b="1"/>
              <a:t>Live your dream</a:t>
            </a:r>
          </a:p>
        </p:txBody>
      </p:sp>
      <p:sp>
        <p:nvSpPr>
          <p:cNvPr id="5" name="TextBox 4">
            <a:extLst>
              <a:ext uri="{FF2B5EF4-FFF2-40B4-BE49-F238E27FC236}">
                <a16:creationId xmlns:a16="http://schemas.microsoft.com/office/drawing/2014/main" id="{39B77B16-5F6D-4705-8D7A-52398D0C3585}"/>
              </a:ext>
            </a:extLst>
          </p:cNvPr>
          <p:cNvSpPr txBox="1"/>
          <p:nvPr/>
        </p:nvSpPr>
        <p:spPr>
          <a:xfrm>
            <a:off x="6400800" y="2251587"/>
            <a:ext cx="5147730" cy="363793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285750" indent="-285750">
              <a:spcAft>
                <a:spcPts val="1000"/>
              </a:spcAft>
              <a:buClr>
                <a:schemeClr val="tx1"/>
              </a:buClr>
              <a:buSzPct val="100000"/>
              <a:buFont typeface="Arial"/>
              <a:buChar char="•"/>
            </a:pPr>
            <a:r>
              <a:rPr lang="en-US" sz="2400"/>
              <a:t>Watch the Summer Company promotion video that Matt Kennedy from Upriver Media produced for the Northwest Business Centre: </a:t>
            </a:r>
          </a:p>
          <a:p>
            <a:pPr marL="285750" indent="-285750">
              <a:spcAft>
                <a:spcPts val="1000"/>
              </a:spcAft>
              <a:buClr>
                <a:schemeClr val="tx1"/>
              </a:buClr>
              <a:buSzPct val="100000"/>
              <a:buFont typeface="Arial"/>
              <a:buChar char="•"/>
            </a:pPr>
            <a:r>
              <a:rPr lang="en-US" sz="2400">
                <a:hlinkClick r:id="rId4"/>
              </a:rPr>
              <a:t>Summer Company Video</a:t>
            </a:r>
            <a:endParaRPr lang="en-US" sz="2400">
              <a:cs typeface="Calibri"/>
            </a:endParaRPr>
          </a:p>
          <a:p>
            <a:pPr marL="285750" indent="-285750">
              <a:spcAft>
                <a:spcPts val="1000"/>
              </a:spcAft>
              <a:buClr>
                <a:schemeClr val="tx1"/>
              </a:buClr>
              <a:buSzPct val="100000"/>
              <a:buFont typeface="Arial"/>
              <a:buChar char="•"/>
            </a:pPr>
            <a:r>
              <a:rPr lang="en-US" sz="2400"/>
              <a:t>Reflect on the math literacy that would be required for each entrepreneur.  Choose one business from the video and consider how math would be an important consideration in daily operations.</a:t>
            </a:r>
            <a:endParaRPr lang="en-US" sz="2400">
              <a:cs typeface="Calibri"/>
            </a:endParaRPr>
          </a:p>
          <a:p>
            <a:pPr>
              <a:spcAft>
                <a:spcPts val="1000"/>
              </a:spcAft>
              <a:buClr>
                <a:schemeClr val="tx1"/>
              </a:buClr>
              <a:buSzPct val="100000"/>
              <a:buFont typeface="Arial"/>
              <a:buChar char="•"/>
            </a:pPr>
            <a:endParaRPr lang="en-US" sz="2400">
              <a:cs typeface="Calibri"/>
            </a:endParaRPr>
          </a:p>
        </p:txBody>
      </p:sp>
      <p:pic>
        <p:nvPicPr>
          <p:cNvPr id="4" name="Picture 4">
            <a:hlinkClick r:id="" action="ppaction://media"/>
            <a:extLst>
              <a:ext uri="{FF2B5EF4-FFF2-40B4-BE49-F238E27FC236}">
                <a16:creationId xmlns:a16="http://schemas.microsoft.com/office/drawing/2014/main" id="{BA0D3417-62AF-48A3-BFDD-BA061CB49946}"/>
              </a:ext>
            </a:extLst>
          </p:cNvPr>
          <p:cNvPicPr>
            <a:picLocks noGrp="1" noRot="1" noChangeAspect="1"/>
          </p:cNvPicPr>
          <p:nvPr>
            <p:ph idx="1"/>
            <a:videoFile r:link="rId1"/>
          </p:nvPr>
        </p:nvPicPr>
        <p:blipFill>
          <a:blip r:embed="rId5"/>
          <a:stretch>
            <a:fillRect/>
          </a:stretch>
        </p:blipFill>
        <p:spPr>
          <a:xfrm>
            <a:off x="648930" y="1444682"/>
            <a:ext cx="5447070" cy="408530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78217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8" name="Picture 1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21">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type="pic" idx="1"/>
          </p:nvPr>
        </p:nvPicPr>
        <p:blipFill rotWithShape="1">
          <a:blip r:embed="rId4">
            <a:alphaModFix amt="20000"/>
          </a:blip>
          <a:srcRect t="7865" b="7865"/>
          <a:stretch/>
        </p:blipFill>
        <p:spPr>
          <a:xfrm>
            <a:off x="20" y="10"/>
            <a:ext cx="12191980" cy="6857990"/>
          </a:xfrm>
          <a:prstGeom prst="rect">
            <a:avLst/>
          </a:prstGeom>
        </p:spPr>
      </p:pic>
      <p:pic>
        <p:nvPicPr>
          <p:cNvPr id="21" name="Picture 23">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9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10131425" cy="1456267"/>
          </a:xfrm>
        </p:spPr>
        <p:txBody>
          <a:bodyPr vert="horz" lIns="91440" tIns="45720" rIns="91440" bIns="45720" rtlCol="0" anchor="ctr">
            <a:normAutofit/>
          </a:bodyPr>
          <a:lstStyle/>
          <a:p>
            <a:r>
              <a:rPr lang="en-US" sz="3600" b="1" dirty="0"/>
              <a:t>Module 5: Assessment Part one</a:t>
            </a:r>
            <a:endParaRPr lang="en-US" sz="3600" b="1" dirty="0">
              <a:cs typeface="Calibri Light"/>
            </a:endParaRPr>
          </a:p>
        </p:txBody>
      </p:sp>
      <p:sp>
        <p:nvSpPr>
          <p:cNvPr id="4" name="Text Placeholder 3"/>
          <p:cNvSpPr>
            <a:spLocks noGrp="1"/>
          </p:cNvSpPr>
          <p:nvPr>
            <p:ph type="body" sz="half" idx="2"/>
          </p:nvPr>
        </p:nvSpPr>
        <p:spPr>
          <a:xfrm>
            <a:off x="685801" y="5699051"/>
            <a:ext cx="10131425" cy="1467293"/>
          </a:xfrm>
        </p:spPr>
        <p:txBody>
          <a:bodyPr vert="horz" lIns="91440" tIns="45720" rIns="91440" bIns="45720" rtlCol="0" anchor="ctr">
            <a:normAutofit/>
          </a:bodyPr>
          <a:lstStyle/>
          <a:p>
            <a:r>
              <a:rPr lang="en-US" sz="1000">
                <a:cs typeface="Calibri"/>
              </a:rPr>
              <a:t>Image Source:</a:t>
            </a:r>
            <a:endParaRPr lang="en-US"/>
          </a:p>
          <a:p>
            <a:r>
              <a:rPr lang="en-US" sz="1000">
                <a:cs typeface="Calibri"/>
              </a:rPr>
              <a:t>https://unsplash.com/photos/fteR0e2BzKo</a:t>
            </a:r>
            <a:endParaRPr lang="en-US"/>
          </a:p>
        </p:txBody>
      </p:sp>
      <p:sp>
        <p:nvSpPr>
          <p:cNvPr id="8" name="TextBox 7"/>
          <p:cNvSpPr txBox="1"/>
          <p:nvPr/>
        </p:nvSpPr>
        <p:spPr>
          <a:xfrm>
            <a:off x="719081" y="2669891"/>
            <a:ext cx="10611293" cy="2508379"/>
          </a:xfrm>
          <a:prstGeom prst="rect">
            <a:avLst/>
          </a:prstGeom>
          <a:noFill/>
        </p:spPr>
        <p:txBody>
          <a:bodyPr wrap="square" rtlCol="0" anchor="t">
            <a:spAutoFit/>
          </a:bodyPr>
          <a:lstStyle/>
          <a:p>
            <a:pPr marL="342900" indent="-342900">
              <a:lnSpc>
                <a:spcPct val="90000"/>
              </a:lnSpc>
              <a:spcAft>
                <a:spcPts val="1000"/>
              </a:spcAft>
              <a:buFont typeface="Wingdings"/>
              <a:buChar char="ü"/>
            </a:pPr>
            <a:r>
              <a:rPr lang="en-US" sz="2400">
                <a:ea typeface="+mn-lt"/>
                <a:cs typeface="+mn-lt"/>
              </a:rPr>
              <a:t>Complete the BDC's entrepreneurial potential self-assessment online quiz.  The questionnaire includes 50 statements and, once completed, you will be able to evaluate your entrepreneurial traits!</a:t>
            </a:r>
            <a:endParaRPr lang="en-US"/>
          </a:p>
          <a:p>
            <a:pPr marL="342900" indent="-342900">
              <a:lnSpc>
                <a:spcPct val="90000"/>
              </a:lnSpc>
              <a:spcAft>
                <a:spcPts val="1000"/>
              </a:spcAft>
              <a:buFont typeface="Wingdings"/>
              <a:buChar char="ü"/>
            </a:pPr>
            <a:r>
              <a:rPr lang="en-US" sz="2400">
                <a:ea typeface="+mn-lt"/>
                <a:cs typeface="+mn-lt"/>
                <a:hlinkClick r:id="rId5"/>
              </a:rPr>
              <a:t>Entrepreneurial Self Assessment</a:t>
            </a:r>
            <a:endParaRPr lang="en-US" sz="2400">
              <a:ea typeface="+mn-lt"/>
              <a:cs typeface="+mn-lt"/>
            </a:endParaRPr>
          </a:p>
          <a:p>
            <a:pPr marL="342900" indent="-342900">
              <a:lnSpc>
                <a:spcPct val="90000"/>
              </a:lnSpc>
              <a:spcAft>
                <a:spcPts val="1000"/>
              </a:spcAft>
              <a:buFont typeface="Wingdings"/>
              <a:buChar char="ü"/>
            </a:pPr>
            <a:r>
              <a:rPr lang="en-US" sz="2400">
                <a:ea typeface="+mn-lt"/>
                <a:cs typeface="+mn-lt"/>
              </a:rPr>
              <a:t>Summarize your entrepreneurial traits and share with your teacher.</a:t>
            </a:r>
          </a:p>
          <a:p>
            <a:pPr marL="342900" indent="-342900">
              <a:buFont typeface="Wingdings"/>
              <a:buChar char="ü"/>
            </a:pPr>
            <a:endParaRPr lang="en-CA" sz="2400">
              <a:cs typeface="Calibri"/>
            </a:endParaRPr>
          </a:p>
        </p:txBody>
      </p:sp>
    </p:spTree>
    <p:extLst>
      <p:ext uri="{BB962C8B-B14F-4D97-AF65-F5344CB8AC3E}">
        <p14:creationId xmlns:p14="http://schemas.microsoft.com/office/powerpoint/2010/main" val="4035076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8" name="Picture 1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21">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type="pic" idx="1"/>
          </p:nvPr>
        </p:nvPicPr>
        <p:blipFill rotWithShape="1">
          <a:blip r:embed="rId4">
            <a:alphaModFix amt="20000"/>
          </a:blip>
          <a:srcRect t="7865" b="7865"/>
          <a:stretch/>
        </p:blipFill>
        <p:spPr>
          <a:xfrm>
            <a:off x="20" y="10"/>
            <a:ext cx="12191980" cy="6857990"/>
          </a:xfrm>
          <a:prstGeom prst="rect">
            <a:avLst/>
          </a:prstGeom>
        </p:spPr>
      </p:pic>
      <p:pic>
        <p:nvPicPr>
          <p:cNvPr id="21" name="Picture 23">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9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219308"/>
            <a:ext cx="10131425" cy="1846559"/>
          </a:xfrm>
        </p:spPr>
        <p:txBody>
          <a:bodyPr vert="horz" lIns="91440" tIns="45720" rIns="91440" bIns="45720" rtlCol="0" anchor="ctr">
            <a:normAutofit/>
          </a:bodyPr>
          <a:lstStyle/>
          <a:p>
            <a:r>
              <a:rPr lang="en-US" sz="3600" b="1"/>
              <a:t>Module 5: Assessment Part two</a:t>
            </a:r>
          </a:p>
        </p:txBody>
      </p:sp>
      <p:sp>
        <p:nvSpPr>
          <p:cNvPr id="4" name="Text Placeholder 3"/>
          <p:cNvSpPr>
            <a:spLocks noGrp="1"/>
          </p:cNvSpPr>
          <p:nvPr>
            <p:ph type="body" sz="half" idx="2"/>
          </p:nvPr>
        </p:nvSpPr>
        <p:spPr>
          <a:xfrm>
            <a:off x="685801" y="5699051"/>
            <a:ext cx="10131425" cy="1467293"/>
          </a:xfrm>
        </p:spPr>
        <p:txBody>
          <a:bodyPr vert="horz" lIns="91440" tIns="45720" rIns="91440" bIns="45720" rtlCol="0" anchor="ctr">
            <a:normAutofit/>
          </a:bodyPr>
          <a:lstStyle/>
          <a:p>
            <a:r>
              <a:rPr lang="en-US" sz="1000">
                <a:cs typeface="Calibri"/>
              </a:rPr>
              <a:t>Image Source:</a:t>
            </a:r>
            <a:endParaRPr lang="en-US"/>
          </a:p>
          <a:p>
            <a:r>
              <a:rPr lang="en-US" sz="1000">
                <a:cs typeface="Calibri"/>
              </a:rPr>
              <a:t>https://unsplash.com/photos/fteR0e2BzKo</a:t>
            </a:r>
            <a:endParaRPr lang="en-US"/>
          </a:p>
        </p:txBody>
      </p:sp>
      <p:sp>
        <p:nvSpPr>
          <p:cNvPr id="8" name="TextBox 7"/>
          <p:cNvSpPr txBox="1"/>
          <p:nvPr/>
        </p:nvSpPr>
        <p:spPr>
          <a:xfrm>
            <a:off x="598276" y="1545476"/>
            <a:ext cx="10611293" cy="5091650"/>
          </a:xfrm>
          <a:prstGeom prst="rect">
            <a:avLst/>
          </a:prstGeom>
          <a:noFill/>
        </p:spPr>
        <p:txBody>
          <a:bodyPr wrap="square" rtlCol="0" anchor="t">
            <a:spAutoFit/>
          </a:bodyPr>
          <a:lstStyle/>
          <a:p>
            <a:pPr marL="342900" indent="-342900">
              <a:lnSpc>
                <a:spcPct val="90000"/>
              </a:lnSpc>
              <a:spcAft>
                <a:spcPts val="1000"/>
              </a:spcAft>
              <a:buFont typeface="Wingdings"/>
              <a:buChar char="ü"/>
            </a:pPr>
            <a:r>
              <a:rPr lang="en-US" sz="2400">
                <a:ea typeface="+mn-lt"/>
                <a:cs typeface="+mn-lt"/>
              </a:rPr>
              <a:t>You have viewed the testimonials from two business owners, four Summer Company students and heard from Allyson.  It is your turn to create a 60 second pitch for a business idea or for a workplace that you want to work in.  Follow these tips and watch </a:t>
            </a:r>
            <a:r>
              <a:rPr lang="en-US" sz="2400">
                <a:ea typeface="+mn-lt"/>
                <a:cs typeface="+mn-lt"/>
                <a:hlinkClick r:id="rId5"/>
              </a:rPr>
              <a:t>this video</a:t>
            </a:r>
            <a:r>
              <a:rPr lang="en-US" sz="2400">
                <a:ea typeface="+mn-lt"/>
                <a:cs typeface="+mn-lt"/>
              </a:rPr>
              <a:t> to get started:  </a:t>
            </a:r>
            <a:endParaRPr lang="en-US"/>
          </a:p>
          <a:p>
            <a:pPr marL="342900" indent="-342900">
              <a:lnSpc>
                <a:spcPct val="90000"/>
              </a:lnSpc>
              <a:spcAft>
                <a:spcPts val="1000"/>
              </a:spcAft>
              <a:buFont typeface="Wingdings"/>
              <a:buChar char="ü"/>
            </a:pPr>
            <a:r>
              <a:rPr lang="en-US" sz="2400">
                <a:ea typeface="+mn-lt"/>
                <a:cs typeface="+mn-lt"/>
              </a:rPr>
              <a:t>Introduce yourself and/or idea by grabbing the audience's attention.  For example, summarize it in a sentence, highlighting its benefits and what makes it unique – or create a scenario showing how your idea </a:t>
            </a:r>
            <a:r>
              <a:rPr lang="en-US" sz="2400" u="sng">
                <a:ea typeface="+mn-lt"/>
                <a:cs typeface="+mn-lt"/>
              </a:rPr>
              <a:t>solves a problem</a:t>
            </a:r>
            <a:r>
              <a:rPr lang="en-US" sz="2400">
                <a:ea typeface="+mn-lt"/>
                <a:cs typeface="+mn-lt"/>
              </a:rPr>
              <a:t>.</a:t>
            </a:r>
          </a:p>
          <a:p>
            <a:pPr marL="342900" indent="-342900">
              <a:lnSpc>
                <a:spcPct val="90000"/>
              </a:lnSpc>
              <a:spcAft>
                <a:spcPts val="1000"/>
              </a:spcAft>
              <a:buFont typeface="Wingdings"/>
              <a:buChar char="ü"/>
            </a:pPr>
            <a:r>
              <a:rPr lang="en-US" sz="2400">
                <a:ea typeface="+mn-lt"/>
                <a:cs typeface="+mn-lt"/>
              </a:rPr>
              <a:t>Describe how you came to this idea, show its impact and present possible results such as profits, future growth, or market opportunities (do research).</a:t>
            </a:r>
          </a:p>
          <a:p>
            <a:pPr marL="342900" indent="-342900">
              <a:lnSpc>
                <a:spcPct val="90000"/>
              </a:lnSpc>
              <a:spcAft>
                <a:spcPts val="1000"/>
              </a:spcAft>
              <a:buFont typeface="Wingdings"/>
              <a:buChar char="ü"/>
            </a:pPr>
            <a:r>
              <a:rPr lang="en-US" sz="2400">
                <a:ea typeface="+mn-lt"/>
                <a:cs typeface="+mn-lt"/>
              </a:rPr>
              <a:t>Use props like prototypes, sketches or current products to show the improvement needed.</a:t>
            </a:r>
          </a:p>
          <a:p>
            <a:pPr marL="342900" indent="-342900">
              <a:lnSpc>
                <a:spcPct val="90000"/>
              </a:lnSpc>
              <a:spcAft>
                <a:spcPts val="1000"/>
              </a:spcAft>
              <a:buFont typeface="Wingdings"/>
              <a:buChar char="ü"/>
            </a:pPr>
            <a:r>
              <a:rPr lang="en-US" sz="2400" u="sng">
                <a:ea typeface="+mn-lt"/>
                <a:cs typeface="+mn-lt"/>
              </a:rPr>
              <a:t>Submit your 60 second pitch to your teacher</a:t>
            </a:r>
            <a:r>
              <a:rPr lang="en-US" sz="2400">
                <a:ea typeface="+mn-lt"/>
                <a:cs typeface="+mn-lt"/>
              </a:rPr>
              <a:t>.</a:t>
            </a:r>
          </a:p>
          <a:p>
            <a:pPr marL="342900" indent="-342900">
              <a:buFont typeface="Wingdings"/>
              <a:buChar char="ü"/>
            </a:pPr>
            <a:endParaRPr lang="en-CA" sz="2400">
              <a:cs typeface="Calibri"/>
            </a:endParaRPr>
          </a:p>
        </p:txBody>
      </p:sp>
    </p:spTree>
    <p:extLst>
      <p:ext uri="{BB962C8B-B14F-4D97-AF65-F5344CB8AC3E}">
        <p14:creationId xmlns:p14="http://schemas.microsoft.com/office/powerpoint/2010/main" val="73638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18">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799" y="1150076"/>
            <a:ext cx="3659389" cy="4557849"/>
          </a:xfrm>
        </p:spPr>
        <p:txBody>
          <a:bodyPr vert="horz" lIns="91440" tIns="45720" rIns="91440" bIns="45720" rtlCol="0" anchor="ctr">
            <a:normAutofit/>
          </a:bodyPr>
          <a:lstStyle/>
          <a:p>
            <a:pPr algn="r"/>
            <a:r>
              <a:rPr lang="en-US" sz="3600" b="1" cap="all"/>
              <a:t>Module 6: Reflective Practice</a:t>
            </a:r>
          </a:p>
        </p:txBody>
      </p:sp>
      <p:cxnSp>
        <p:nvCxnSpPr>
          <p:cNvPr id="21" name="Straight Connector 20">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988658" y="1150076"/>
            <a:ext cx="6517543" cy="4557849"/>
          </a:xfrm>
        </p:spPr>
        <p:txBody>
          <a:bodyPr vert="horz" lIns="91440" tIns="45720" rIns="91440" bIns="45720" rtlCol="0" anchor="ctr">
            <a:normAutofit/>
          </a:bodyPr>
          <a:lstStyle/>
          <a:p>
            <a:r>
              <a:rPr lang="en-US" sz="2400"/>
              <a:t>In this module, students will be provided with an opportunity to further explore mathematics in the workplace and reflect on their learning throughout this Math Literacy SPCE.</a:t>
            </a:r>
            <a:endParaRPr lang="en-US" sz="2400">
              <a:cs typeface="Calibri"/>
            </a:endParaRPr>
          </a:p>
        </p:txBody>
      </p:sp>
    </p:spTree>
    <p:extLst>
      <p:ext uri="{BB962C8B-B14F-4D97-AF65-F5344CB8AC3E}">
        <p14:creationId xmlns:p14="http://schemas.microsoft.com/office/powerpoint/2010/main" val="2884351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4955458" y="258097"/>
            <a:ext cx="6593075" cy="1612490"/>
          </a:xfrm>
        </p:spPr>
        <p:txBody>
          <a:bodyPr vert="horz" lIns="91440" tIns="45720" rIns="91440" bIns="45720" rtlCol="0" anchor="ctr">
            <a:normAutofit/>
          </a:bodyPr>
          <a:lstStyle/>
          <a:p>
            <a:pPr>
              <a:lnSpc>
                <a:spcPct val="90000"/>
              </a:lnSpc>
            </a:pPr>
            <a:r>
              <a:rPr lang="en-US" b="1"/>
              <a:t>Please read this article about </a:t>
            </a:r>
            <a:r>
              <a:rPr lang="en-US" b="1">
                <a:hlinkClick r:id="rId4"/>
              </a:rPr>
              <a:t>mathematics in the workplace</a:t>
            </a:r>
            <a:r>
              <a:rPr lang="en-US" b="1"/>
              <a:t> and answer the following questions:</a:t>
            </a:r>
          </a:p>
        </p:txBody>
      </p:sp>
      <p:pic>
        <p:nvPicPr>
          <p:cNvPr id="6" name="Picture 5"/>
          <p:cNvPicPr>
            <a:picLocks noChangeAspect="1"/>
          </p:cNvPicPr>
          <p:nvPr/>
        </p:nvPicPr>
        <p:blipFill rotWithShape="1">
          <a:blip r:embed="rId5"/>
          <a:srcRect l="18879" r="35998" b="-2"/>
          <a:stretch/>
        </p:blipFill>
        <p:spPr>
          <a:xfrm>
            <a:off x="20" y="975"/>
            <a:ext cx="4635988" cy="6858000"/>
          </a:xfrm>
          <a:prstGeom prst="rect">
            <a:avLst/>
          </a:prstGeom>
        </p:spPr>
      </p:pic>
      <p:sp>
        <p:nvSpPr>
          <p:cNvPr id="4" name="Text Placeholder 3"/>
          <p:cNvSpPr>
            <a:spLocks noGrp="1"/>
          </p:cNvSpPr>
          <p:nvPr>
            <p:ph type="body" sz="half" idx="2"/>
          </p:nvPr>
        </p:nvSpPr>
        <p:spPr>
          <a:xfrm>
            <a:off x="4955458" y="1870587"/>
            <a:ext cx="6593075" cy="3972232"/>
          </a:xfrm>
        </p:spPr>
        <p:txBody>
          <a:bodyPr vert="horz" lIns="91440" tIns="45720" rIns="91440" bIns="45720" rtlCol="0" anchor="ctr">
            <a:normAutofit/>
          </a:bodyPr>
          <a:lstStyle/>
          <a:p>
            <a:pPr marL="342900" indent="-342900">
              <a:buFont typeface="Arial"/>
              <a:buChar char="•"/>
            </a:pPr>
            <a:r>
              <a:rPr lang="en-US" sz="2200"/>
              <a:t>Choose one area that is highlighted in the article and write a brief description of how mathematics apply to that workplace environment</a:t>
            </a:r>
          </a:p>
          <a:p>
            <a:pPr marL="342900" indent="-342900">
              <a:buFont typeface="Arial"/>
              <a:buChar char="•"/>
            </a:pPr>
            <a:r>
              <a:rPr lang="en-US" sz="2200"/>
              <a:t>Brainstorm a list of three ways you think math applies to your particular SHSM job sector and provide an example for each</a:t>
            </a:r>
          </a:p>
          <a:p>
            <a:pPr marL="342900" indent="-342900">
              <a:buFont typeface="Arial"/>
              <a:buChar char="•"/>
            </a:pPr>
            <a:r>
              <a:rPr lang="en-US" sz="2200"/>
              <a:t>Do you think that mathematics is a larger or smaller component of your job sector than the ones highlighted in the article?  Explain with examples.</a:t>
            </a:r>
          </a:p>
        </p:txBody>
      </p:sp>
      <p:sp>
        <p:nvSpPr>
          <p:cNvPr id="5" name="TextBox 4"/>
          <p:cNvSpPr txBox="1"/>
          <p:nvPr/>
        </p:nvSpPr>
        <p:spPr>
          <a:xfrm>
            <a:off x="5326453" y="5836842"/>
            <a:ext cx="5486400" cy="784830"/>
          </a:xfrm>
          <a:prstGeom prst="rect">
            <a:avLst/>
          </a:prstGeom>
          <a:noFill/>
        </p:spPr>
        <p:txBody>
          <a:bodyPr wrap="square" rtlCol="0">
            <a:spAutoFit/>
          </a:bodyPr>
          <a:lstStyle/>
          <a:p>
            <a:pPr>
              <a:spcAft>
                <a:spcPts val="600"/>
              </a:spcAft>
            </a:pPr>
            <a:r>
              <a:rPr lang="en-CA" sz="1000"/>
              <a:t>Article Source: </a:t>
            </a:r>
            <a:r>
              <a:rPr lang="en-CA" sz="1000">
                <a:hlinkClick r:id="rId4"/>
              </a:rPr>
              <a:t>https://www.maa.org/programs/faculty-and-departments/curriculum-department-guidelines-recommendations/teaching-and-learning/examining-how-mathematics-is-used-in-the-workplace</a:t>
            </a:r>
            <a:endParaRPr lang="en-CA" sz="1000"/>
          </a:p>
          <a:p>
            <a:pPr>
              <a:spcAft>
                <a:spcPts val="600"/>
              </a:spcAft>
            </a:pPr>
            <a:r>
              <a:rPr lang="en-CA" sz="1000"/>
              <a:t>Image Source: https://unsplash.com/photos/zGn2cg9qBvU</a:t>
            </a:r>
          </a:p>
        </p:txBody>
      </p:sp>
    </p:spTree>
    <p:extLst>
      <p:ext uri="{BB962C8B-B14F-4D97-AF65-F5344CB8AC3E}">
        <p14:creationId xmlns:p14="http://schemas.microsoft.com/office/powerpoint/2010/main" val="1314214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5" name="Rectangle 9">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1" y="533400"/>
            <a:ext cx="10820400" cy="1177092"/>
          </a:xfrm>
        </p:spPr>
        <p:txBody>
          <a:bodyPr vert="horz" lIns="91440" tIns="45720" rIns="91440" bIns="45720" rtlCol="0" anchor="b">
            <a:normAutofit/>
          </a:bodyPr>
          <a:lstStyle/>
          <a:p>
            <a:pPr algn="ctr"/>
            <a:r>
              <a:rPr lang="en-US" sz="4400" b="1" cap="all"/>
              <a:t>Reflective Questions</a:t>
            </a:r>
          </a:p>
        </p:txBody>
      </p:sp>
      <p:cxnSp>
        <p:nvCxnSpPr>
          <p:cNvPr id="12" name="Straight Connector 11">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22301" y="1852309"/>
            <a:ext cx="10820400" cy="4722057"/>
          </a:xfrm>
        </p:spPr>
        <p:txBody>
          <a:bodyPr vert="horz" lIns="91440" tIns="45720" rIns="91440" bIns="45720" rtlCol="0" anchor="t">
            <a:normAutofit/>
          </a:bodyPr>
          <a:lstStyle/>
          <a:p>
            <a:pPr>
              <a:lnSpc>
                <a:spcPct val="90000"/>
              </a:lnSpc>
            </a:pPr>
            <a:r>
              <a:rPr lang="en-US" sz="2400"/>
              <a:t>Now that you have had an opportunity to  think about different approaches to problems, thinking of math as a tool to approach situations, interviewed someone in your job sector, explored math in your pathway, and listened to various business partners talk about how math is important in their field, you are now going to reflect on that learning.</a:t>
            </a:r>
            <a:endParaRPr lang="en-US" sz="2400">
              <a:cs typeface="Calibri"/>
            </a:endParaRPr>
          </a:p>
          <a:p>
            <a:pPr>
              <a:lnSpc>
                <a:spcPct val="90000"/>
              </a:lnSpc>
              <a:buFont typeface="Arial"/>
              <a:buChar char="•"/>
            </a:pPr>
            <a:endParaRPr lang="en-US" sz="2400">
              <a:cs typeface="Calibri"/>
            </a:endParaRPr>
          </a:p>
          <a:p>
            <a:pPr marL="457200" indent="-457200">
              <a:lnSpc>
                <a:spcPct val="90000"/>
              </a:lnSpc>
              <a:buFont typeface="Arial"/>
              <a:buChar char="•"/>
            </a:pPr>
            <a:r>
              <a:rPr lang="en-US" sz="2400"/>
              <a:t>What have you learned about math literacy from this SPCE?</a:t>
            </a:r>
            <a:endParaRPr lang="en-US" sz="2400">
              <a:cs typeface="Calibri"/>
            </a:endParaRPr>
          </a:p>
          <a:p>
            <a:pPr marL="457200" indent="-457200">
              <a:lnSpc>
                <a:spcPct val="90000"/>
              </a:lnSpc>
              <a:buFont typeface="Arial"/>
              <a:buChar char="•"/>
            </a:pPr>
            <a:r>
              <a:rPr lang="en-US" sz="2400"/>
              <a:t>So, what does this information make you think about when you consider your courses or experience with math currently or in the past?</a:t>
            </a:r>
            <a:endParaRPr lang="en-US" sz="2400">
              <a:cs typeface="Calibri"/>
            </a:endParaRPr>
          </a:p>
          <a:p>
            <a:pPr marL="457200" indent="-457200">
              <a:lnSpc>
                <a:spcPct val="90000"/>
              </a:lnSpc>
              <a:buFont typeface="Arial"/>
              <a:buChar char="•"/>
            </a:pPr>
            <a:r>
              <a:rPr lang="en-US" sz="2400"/>
              <a:t>Now that you have this knowledge about math literacy, how does that change the way you look at your job sector or your pathway?</a:t>
            </a:r>
            <a:endParaRPr lang="en-US" sz="2400">
              <a:cs typeface="Calibri"/>
            </a:endParaRPr>
          </a:p>
          <a:p>
            <a:pPr>
              <a:lnSpc>
                <a:spcPct val="90000"/>
              </a:lnSpc>
              <a:buFont typeface="Arial"/>
              <a:buChar char="•"/>
            </a:pPr>
            <a:endParaRPr lang="en-US"/>
          </a:p>
        </p:txBody>
      </p:sp>
    </p:spTree>
    <p:extLst>
      <p:ext uri="{BB962C8B-B14F-4D97-AF65-F5344CB8AC3E}">
        <p14:creationId xmlns:p14="http://schemas.microsoft.com/office/powerpoint/2010/main" val="642710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8" name="Picture 1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9" name="Rectangle 21">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type="pic" idx="1"/>
          </p:nvPr>
        </p:nvPicPr>
        <p:blipFill rotWithShape="1">
          <a:blip r:embed="rId4">
            <a:alphaModFix amt="20000"/>
          </a:blip>
          <a:srcRect t="7865" b="7865"/>
          <a:stretch/>
        </p:blipFill>
        <p:spPr>
          <a:xfrm>
            <a:off x="20" y="10"/>
            <a:ext cx="12191980" cy="6857990"/>
          </a:xfrm>
          <a:prstGeom prst="rect">
            <a:avLst/>
          </a:prstGeom>
        </p:spPr>
      </p:pic>
      <p:pic>
        <p:nvPicPr>
          <p:cNvPr id="21" name="Picture 23">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9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10131425" cy="1456267"/>
          </a:xfrm>
        </p:spPr>
        <p:txBody>
          <a:bodyPr vert="horz" lIns="91440" tIns="45720" rIns="91440" bIns="45720" rtlCol="0" anchor="ctr">
            <a:normAutofit/>
          </a:bodyPr>
          <a:lstStyle/>
          <a:p>
            <a:r>
              <a:rPr lang="en-US" sz="3600" b="1" dirty="0"/>
              <a:t>Module 6: Assessment</a:t>
            </a:r>
          </a:p>
        </p:txBody>
      </p:sp>
      <p:sp>
        <p:nvSpPr>
          <p:cNvPr id="4" name="Text Placeholder 3"/>
          <p:cNvSpPr>
            <a:spLocks noGrp="1"/>
          </p:cNvSpPr>
          <p:nvPr>
            <p:ph type="body" sz="half" idx="2"/>
          </p:nvPr>
        </p:nvSpPr>
        <p:spPr>
          <a:xfrm>
            <a:off x="685801" y="5699051"/>
            <a:ext cx="10131425" cy="1467293"/>
          </a:xfrm>
        </p:spPr>
        <p:txBody>
          <a:bodyPr vert="horz" lIns="91440" tIns="45720" rIns="91440" bIns="45720" rtlCol="0" anchor="ctr">
            <a:normAutofit/>
          </a:bodyPr>
          <a:lstStyle/>
          <a:p>
            <a:r>
              <a:rPr lang="en-US" sz="1000"/>
              <a:t>Image Source:</a:t>
            </a:r>
          </a:p>
          <a:p>
            <a:r>
              <a:rPr lang="en-US" sz="1000"/>
              <a:t>https://unsplash.com/photos/fteR0e2BzKo</a:t>
            </a:r>
          </a:p>
        </p:txBody>
      </p:sp>
      <p:sp>
        <p:nvSpPr>
          <p:cNvPr id="8" name="TextBox 7"/>
          <p:cNvSpPr txBox="1"/>
          <p:nvPr/>
        </p:nvSpPr>
        <p:spPr>
          <a:xfrm>
            <a:off x="765544" y="2065867"/>
            <a:ext cx="10611293" cy="461665"/>
          </a:xfrm>
          <a:prstGeom prst="rect">
            <a:avLst/>
          </a:prstGeom>
          <a:noFill/>
        </p:spPr>
        <p:txBody>
          <a:bodyPr wrap="square" rtlCol="0" anchor="t">
            <a:spAutoFit/>
          </a:bodyPr>
          <a:lstStyle/>
          <a:p>
            <a:endParaRPr lang="en-CA" sz="2400"/>
          </a:p>
        </p:txBody>
      </p:sp>
      <p:sp>
        <p:nvSpPr>
          <p:cNvPr id="6" name="TextBox 5">
            <a:extLst>
              <a:ext uri="{FF2B5EF4-FFF2-40B4-BE49-F238E27FC236}">
                <a16:creationId xmlns:a16="http://schemas.microsoft.com/office/drawing/2014/main" id="{FAC14A15-683F-43F7-B44D-F4F12458E2CA}"/>
              </a:ext>
            </a:extLst>
          </p:cNvPr>
          <p:cNvSpPr txBox="1"/>
          <p:nvPr/>
        </p:nvSpPr>
        <p:spPr>
          <a:xfrm>
            <a:off x="375425" y="2596376"/>
            <a:ext cx="11506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ü"/>
            </a:pPr>
            <a:r>
              <a:rPr lang="en-CA" sz="2400">
                <a:cs typeface="Arial"/>
              </a:rPr>
              <a:t>Submit your answers to the questions about the Math in the Workplace article </a:t>
            </a:r>
            <a:endParaRPr lang="en-US" sz="2400">
              <a:cs typeface="Arial"/>
            </a:endParaRPr>
          </a:p>
          <a:p>
            <a:pPr marL="342900" indent="-342900">
              <a:buFont typeface="Wingdings"/>
              <a:buChar char="ü"/>
            </a:pPr>
            <a:endParaRPr lang="en-CA" sz="2400">
              <a:cs typeface="Arial"/>
            </a:endParaRPr>
          </a:p>
          <a:p>
            <a:pPr marL="342900" indent="-342900">
              <a:buFont typeface="Wingdings"/>
              <a:buChar char="ü"/>
            </a:pPr>
            <a:r>
              <a:rPr lang="en-CA" sz="2400">
                <a:cs typeface="Arial"/>
              </a:rPr>
              <a:t>Submit your answers to the reflective questions </a:t>
            </a:r>
            <a:endParaRPr lang="en-US" sz="2400">
              <a:cs typeface="Arial"/>
            </a:endParaRPr>
          </a:p>
        </p:txBody>
      </p:sp>
    </p:spTree>
    <p:extLst>
      <p:ext uri="{BB962C8B-B14F-4D97-AF65-F5344CB8AC3E}">
        <p14:creationId xmlns:p14="http://schemas.microsoft.com/office/powerpoint/2010/main" val="2135551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2" name="Picture 10">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7740888" y="643463"/>
            <a:ext cx="4118991" cy="1608124"/>
          </a:xfrm>
        </p:spPr>
        <p:txBody>
          <a:bodyPr vert="horz" lIns="91440" tIns="45720" rIns="91440" bIns="45720" rtlCol="0" anchor="ctr">
            <a:normAutofit/>
          </a:bodyPr>
          <a:lstStyle/>
          <a:p>
            <a:r>
              <a:rPr lang="en-US" sz="3600" b="1"/>
              <a:t>Congratulations</a:t>
            </a:r>
            <a:r>
              <a:rPr lang="en-US" sz="3300" b="1"/>
              <a:t>!  </a:t>
            </a:r>
          </a:p>
        </p:txBody>
      </p:sp>
      <p:pic>
        <p:nvPicPr>
          <p:cNvPr id="5" name="Picture Placeholder 4"/>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4048" r="22437" b="-2"/>
          <a:stretch/>
        </p:blipFill>
        <p:spPr>
          <a:xfrm>
            <a:off x="20" y="975"/>
            <a:ext cx="7552924" cy="6858000"/>
          </a:xfrm>
          <a:prstGeom prst="rect">
            <a:avLst/>
          </a:prstGeom>
        </p:spPr>
      </p:pic>
      <p:sp>
        <p:nvSpPr>
          <p:cNvPr id="4" name="Text Placeholder 3"/>
          <p:cNvSpPr>
            <a:spLocks noGrp="1"/>
          </p:cNvSpPr>
          <p:nvPr>
            <p:ph type="body" sz="half" idx="2"/>
          </p:nvPr>
        </p:nvSpPr>
        <p:spPr>
          <a:xfrm>
            <a:off x="7754294" y="1879880"/>
            <a:ext cx="4097054" cy="3972232"/>
          </a:xfrm>
        </p:spPr>
        <p:txBody>
          <a:bodyPr vert="horz" lIns="91440" tIns="45720" rIns="91440" bIns="45720" rtlCol="0" anchor="ctr">
            <a:normAutofit/>
          </a:bodyPr>
          <a:lstStyle/>
          <a:p>
            <a:r>
              <a:rPr lang="en-US" sz="2800"/>
              <a:t>You have worked through all the Math Literacy SPCE requirements.  </a:t>
            </a:r>
            <a:endParaRPr lang="en-US" sz="2800">
              <a:cs typeface="Calibri"/>
            </a:endParaRPr>
          </a:p>
          <a:p>
            <a:r>
              <a:rPr lang="en-US" sz="2800"/>
              <a:t>You will receive your certificate once your teacher has had the opportunity to assess your submitted work.</a:t>
            </a:r>
            <a:endParaRPr lang="en-US" sz="2800">
              <a:cs typeface="Calibri"/>
            </a:endParaRPr>
          </a:p>
        </p:txBody>
      </p:sp>
      <p:sp>
        <p:nvSpPr>
          <p:cNvPr id="6" name="TextBox 5"/>
          <p:cNvSpPr txBox="1"/>
          <p:nvPr/>
        </p:nvSpPr>
        <p:spPr>
          <a:xfrm>
            <a:off x="7592009" y="6502420"/>
            <a:ext cx="4414684" cy="246221"/>
          </a:xfrm>
          <a:prstGeom prst="rect">
            <a:avLst/>
          </a:prstGeom>
          <a:noFill/>
        </p:spPr>
        <p:txBody>
          <a:bodyPr wrap="square" rtlCol="0">
            <a:spAutoFit/>
          </a:bodyPr>
          <a:lstStyle/>
          <a:p>
            <a:pPr>
              <a:spcAft>
                <a:spcPts val="600"/>
              </a:spcAft>
            </a:pPr>
            <a:r>
              <a:rPr lang="en-CA" sz="1000"/>
              <a:t>Image Source: https://unsplash.com/photos/WPTHZkA-M4I</a:t>
            </a:r>
          </a:p>
        </p:txBody>
      </p:sp>
    </p:spTree>
    <p:extLst>
      <p:ext uri="{BB962C8B-B14F-4D97-AF65-F5344CB8AC3E}">
        <p14:creationId xmlns:p14="http://schemas.microsoft.com/office/powerpoint/2010/main" val="475534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18BD78ED-75E1-4879-B369-BC61F7C45E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68" name="Rectangle 67">
            <a:extLst>
              <a:ext uri="{FF2B5EF4-FFF2-40B4-BE49-F238E27FC236}">
                <a16:creationId xmlns:a16="http://schemas.microsoft.com/office/drawing/2014/main" id="{3D1E5586-8BB5-40F6-96C3-2E87DD7CE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56264" y="517718"/>
            <a:ext cx="8204391" cy="3433261"/>
          </a:xfrm>
        </p:spPr>
        <p:txBody>
          <a:bodyPr vert="horz" lIns="91440" tIns="45720" rIns="91440" bIns="45720" rtlCol="0" anchor="b">
            <a:noAutofit/>
          </a:bodyPr>
          <a:lstStyle/>
          <a:p>
            <a:pPr algn="ctr">
              <a:lnSpc>
                <a:spcPct val="90000"/>
              </a:lnSpc>
            </a:pPr>
            <a:r>
              <a:rPr lang="en-US" sz="4000" cap="all"/>
              <a:t>Mathematics is more than a tool and language for science.  It is also an end in itself, and as such, it has, over the centuries, affected our worldview in its own right.</a:t>
            </a:r>
            <a:endParaRPr lang="en-US" sz="4000" cap="all">
              <a:cs typeface="Calibri Light"/>
            </a:endParaRPr>
          </a:p>
        </p:txBody>
      </p:sp>
      <p:sp>
        <p:nvSpPr>
          <p:cNvPr id="3" name="Text Placeholder 2"/>
          <p:cNvSpPr>
            <a:spLocks noGrp="1"/>
          </p:cNvSpPr>
          <p:nvPr>
            <p:ph type="body" sz="quarter" idx="13"/>
          </p:nvPr>
        </p:nvSpPr>
        <p:spPr>
          <a:xfrm>
            <a:off x="2559596" y="4427809"/>
            <a:ext cx="7197726" cy="1240970"/>
          </a:xfrm>
        </p:spPr>
        <p:txBody>
          <a:bodyPr vert="horz" lIns="91440" tIns="45720" rIns="91440" bIns="45720" rtlCol="0" anchor="t">
            <a:normAutofit/>
          </a:bodyPr>
          <a:lstStyle/>
          <a:p>
            <a:pPr algn="ctr"/>
            <a:r>
              <a:rPr lang="en-US" sz="3200" cap="all"/>
              <a:t>Stephen Hawking</a:t>
            </a:r>
            <a:endParaRPr lang="en-US" sz="3200" cap="all">
              <a:cs typeface="Calibri"/>
            </a:endParaRPr>
          </a:p>
        </p:txBody>
      </p:sp>
      <p:cxnSp>
        <p:nvCxnSpPr>
          <p:cNvPr id="70" name="Straight Connector 69">
            <a:extLst>
              <a:ext uri="{FF2B5EF4-FFF2-40B4-BE49-F238E27FC236}">
                <a16:creationId xmlns:a16="http://schemas.microsoft.com/office/drawing/2014/main" id="{8A832D40-B9E2-4CE7-9E0A-B35591EA20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3810000"/>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099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9" name="Picture 29">
            <a:extLst>
              <a:ext uri="{FF2B5EF4-FFF2-40B4-BE49-F238E27FC236}">
                <a16:creationId xmlns:a16="http://schemas.microsoft.com/office/drawing/2014/main" id="{A17F7527-5AC0-479A-B79F-9CF4634104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31" name="Rectangle 31">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799" y="1150076"/>
            <a:ext cx="3659389" cy="4557849"/>
          </a:xfrm>
        </p:spPr>
        <p:txBody>
          <a:bodyPr vert="horz" lIns="91440" tIns="45720" rIns="91440" bIns="45720" rtlCol="0" anchor="ctr">
            <a:normAutofit/>
          </a:bodyPr>
          <a:lstStyle/>
          <a:p>
            <a:pPr algn="r"/>
            <a:r>
              <a:rPr lang="en-US" sz="3600" b="1" cap="all"/>
              <a:t>Module 1: Introduction to Math Literacy</a:t>
            </a:r>
          </a:p>
        </p:txBody>
      </p:sp>
      <p:cxnSp>
        <p:nvCxnSpPr>
          <p:cNvPr id="33" name="Straight Connector 33">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988658" y="1150076"/>
            <a:ext cx="6517543" cy="4557849"/>
          </a:xfrm>
        </p:spPr>
        <p:txBody>
          <a:bodyPr vert="horz" lIns="91440" tIns="45720" rIns="91440" bIns="45720" rtlCol="0" anchor="ctr">
            <a:normAutofit/>
          </a:bodyPr>
          <a:lstStyle/>
          <a:p>
            <a:r>
              <a:rPr lang="en-US" sz="2400"/>
              <a:t>In this module, students will learn about exploratory and problem-based mathematics.  They will have the opportunity to learn about the connection between math and their pathway, and step into a problem-based approach to math literacy.</a:t>
            </a:r>
          </a:p>
        </p:txBody>
      </p:sp>
    </p:spTree>
    <p:extLst>
      <p:ext uri="{BB962C8B-B14F-4D97-AF65-F5344CB8AC3E}">
        <p14:creationId xmlns:p14="http://schemas.microsoft.com/office/powerpoint/2010/main" val="1690462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166780-9337-4437-95D3-5EA9D55AA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3D0F40-BF1F-4120-945D-90C5AAD6E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4654296" cy="6856214"/>
          </a:xfrm>
          <a:prstGeom prst="rect">
            <a:avLst/>
          </a:prstGeom>
          <a:blipFill dpi="0" rotWithShape="1">
            <a:blip r:embed="rId2"/>
            <a:srcRect/>
            <a:tile tx="0" ty="0" sx="100000" sy="100000" flip="none" algn="tl"/>
          </a:blip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5640A69-3748-450C-8DDB-B2051AC04B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893"/>
          <a:stretch/>
        </p:blipFill>
        <p:spPr>
          <a:xfrm>
            <a:off x="0" y="0"/>
            <a:ext cx="4644770" cy="6856214"/>
          </a:xfrm>
          <a:prstGeom prst="rect">
            <a:avLst/>
          </a:prstGeom>
        </p:spPr>
      </p:pic>
      <p:sp>
        <p:nvSpPr>
          <p:cNvPr id="2" name="Title 1"/>
          <p:cNvSpPr>
            <a:spLocks noGrp="1"/>
          </p:cNvSpPr>
          <p:nvPr>
            <p:ph type="title"/>
          </p:nvPr>
        </p:nvSpPr>
        <p:spPr>
          <a:xfrm>
            <a:off x="685801" y="643466"/>
            <a:ext cx="3351530" cy="4995333"/>
          </a:xfrm>
        </p:spPr>
        <p:txBody>
          <a:bodyPr>
            <a:normAutofit/>
          </a:bodyPr>
          <a:lstStyle/>
          <a:p>
            <a:r>
              <a:rPr lang="en-CA" b="1">
                <a:solidFill>
                  <a:srgbClr val="FFFFFF"/>
                </a:solidFill>
              </a:rPr>
              <a:t>Why Math literacy?</a:t>
            </a:r>
          </a:p>
        </p:txBody>
      </p:sp>
      <p:sp useBgFill="1">
        <p:nvSpPr>
          <p:cNvPr id="15" name="Rectangle 14">
            <a:extLst>
              <a:ext uri="{FF2B5EF4-FFF2-40B4-BE49-F238E27FC236}">
                <a16:creationId xmlns:a16="http://schemas.microsoft.com/office/drawing/2014/main" id="{66F4F323-644B-4A47-97E9-BFB73840F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120" y="-2"/>
            <a:ext cx="7537705" cy="6856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67BD843-A4EA-4573-AD9E-8E3B5BE96CA3}"/>
              </a:ext>
            </a:extLst>
          </p:cNvPr>
          <p:cNvGraphicFramePr>
            <a:graphicFrameLocks noGrp="1"/>
          </p:cNvGraphicFramePr>
          <p:nvPr>
            <p:ph idx="1"/>
            <p:extLst>
              <p:ext uri="{D42A27DB-BD31-4B8C-83A1-F6EECF244321}">
                <p14:modId xmlns:p14="http://schemas.microsoft.com/office/powerpoint/2010/main" val="2162856693"/>
              </p:ext>
            </p:extLst>
          </p:nvPr>
        </p:nvGraphicFramePr>
        <p:xfrm>
          <a:off x="5467509" y="804671"/>
          <a:ext cx="5886291" cy="49172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45983866"/>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3" name="Picture 11">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391835" y="35859"/>
            <a:ext cx="5147730" cy="1641987"/>
          </a:xfrm>
        </p:spPr>
        <p:txBody>
          <a:bodyPr vert="horz" lIns="91440" tIns="45720" rIns="91440" bIns="45720" rtlCol="0" anchor="ctr">
            <a:normAutofit/>
          </a:bodyPr>
          <a:lstStyle/>
          <a:p>
            <a:r>
              <a:rPr lang="en-US" sz="3600">
                <a:solidFill>
                  <a:schemeClr val="accent1">
                    <a:lumMod val="20000"/>
                    <a:lumOff val="80000"/>
                  </a:schemeClr>
                </a:solidFill>
              </a:rPr>
              <a:t>What is Math Literacy?</a:t>
            </a:r>
            <a:endParaRPr lang="en-US" sz="3600">
              <a:solidFill>
                <a:schemeClr val="accent1">
                  <a:lumMod val="20000"/>
                  <a:lumOff val="80000"/>
                </a:schemeClr>
              </a:solidFill>
              <a:cs typeface="Calibri Light"/>
            </a:endParaRPr>
          </a:p>
        </p:txBody>
      </p:sp>
      <p:pic>
        <p:nvPicPr>
          <p:cNvPr id="6" name="Picture Placeholder 5"/>
          <p:cNvPicPr>
            <a:picLocks noGrp="1" noChangeAspect="1"/>
          </p:cNvPicPr>
          <p:nvPr>
            <p:ph type="pic" idx="1"/>
          </p:nvPr>
        </p:nvPicPr>
        <p:blipFill rotWithShape="1">
          <a:blip r:embed="rId4"/>
          <a:srcRect t="10828" r="-2" b="14077"/>
          <a:stretch/>
        </p:blipFill>
        <p:spPr>
          <a:xfrm>
            <a:off x="-845614" y="-138415"/>
            <a:ext cx="6095980" cy="6858000"/>
          </a:xfrm>
          <a:prstGeom prst="rect">
            <a:avLst/>
          </a:prstGeom>
        </p:spPr>
      </p:pic>
      <p:sp>
        <p:nvSpPr>
          <p:cNvPr id="4" name="Text Placeholder 3"/>
          <p:cNvSpPr>
            <a:spLocks noGrp="1"/>
          </p:cNvSpPr>
          <p:nvPr>
            <p:ph type="body" sz="half" idx="2"/>
          </p:nvPr>
        </p:nvSpPr>
        <p:spPr>
          <a:xfrm>
            <a:off x="6436659" y="1713705"/>
            <a:ext cx="5147730" cy="3637935"/>
          </a:xfrm>
        </p:spPr>
        <p:txBody>
          <a:bodyPr vert="horz" lIns="91440" tIns="45720" rIns="91440" bIns="45720" rtlCol="0" anchor="ctr">
            <a:noAutofit/>
          </a:bodyPr>
          <a:lstStyle/>
          <a:p>
            <a:r>
              <a:rPr lang="en-US" sz="2400"/>
              <a:t>“A mathematically literate person can estimate; interpret data; solve day-to-day problems; reason in numerical, graphical, and geometric situations; and communicate using mathematics. As knowledge expands and the economy evolves, more people are working with technologies or working in settings where mathematics is a cornerstone. Problem solving, the processing of information, and communication are becoming routine job requirements.”</a:t>
            </a:r>
          </a:p>
        </p:txBody>
      </p:sp>
      <p:sp>
        <p:nvSpPr>
          <p:cNvPr id="5" name="TextBox 4"/>
          <p:cNvSpPr txBox="1"/>
          <p:nvPr/>
        </p:nvSpPr>
        <p:spPr>
          <a:xfrm>
            <a:off x="7461187" y="6218513"/>
            <a:ext cx="5842734" cy="400110"/>
          </a:xfrm>
          <a:prstGeom prst="rect">
            <a:avLst/>
          </a:prstGeom>
          <a:noFill/>
        </p:spPr>
        <p:txBody>
          <a:bodyPr wrap="square" rtlCol="0">
            <a:spAutoFit/>
          </a:bodyPr>
          <a:lstStyle/>
          <a:p>
            <a:pPr>
              <a:spcAft>
                <a:spcPts val="600"/>
              </a:spcAft>
            </a:pPr>
            <a:r>
              <a:rPr lang="en-CA" sz="1000"/>
              <a:t>Source: Ontario Ministry of Education </a:t>
            </a:r>
            <a:r>
              <a:rPr lang="en-CA" sz="1000" i="1"/>
              <a:t>Leading Math Success </a:t>
            </a:r>
            <a:r>
              <a:rPr lang="en-CA" sz="1000"/>
              <a:t>http://www.edu.gov.on.ca/eng/document/reports/numeracy/numeracyreport.pdf</a:t>
            </a:r>
          </a:p>
        </p:txBody>
      </p:sp>
      <p:sp>
        <p:nvSpPr>
          <p:cNvPr id="7" name="TextBox 6"/>
          <p:cNvSpPr txBox="1"/>
          <p:nvPr/>
        </p:nvSpPr>
        <p:spPr>
          <a:xfrm>
            <a:off x="498012" y="6418568"/>
            <a:ext cx="3722254" cy="246221"/>
          </a:xfrm>
          <a:prstGeom prst="rect">
            <a:avLst/>
          </a:prstGeom>
          <a:noFill/>
        </p:spPr>
        <p:txBody>
          <a:bodyPr wrap="square" rtlCol="0">
            <a:spAutoFit/>
          </a:bodyPr>
          <a:lstStyle/>
          <a:p>
            <a:pPr>
              <a:spcAft>
                <a:spcPts val="600"/>
              </a:spcAft>
            </a:pPr>
            <a:r>
              <a:rPr lang="en-CA" sz="1000"/>
              <a:t>Source: https://unsplash.com/photos/rOYhgmDIOg8</a:t>
            </a:r>
          </a:p>
        </p:txBody>
      </p:sp>
    </p:spTree>
    <p:extLst>
      <p:ext uri="{BB962C8B-B14F-4D97-AF65-F5344CB8AC3E}">
        <p14:creationId xmlns:p14="http://schemas.microsoft.com/office/powerpoint/2010/main" val="557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176981" y="808055"/>
            <a:ext cx="4628133" cy="1453363"/>
          </a:xfrm>
        </p:spPr>
        <p:txBody>
          <a:bodyPr vert="horz" lIns="91440" tIns="45720" rIns="91440" bIns="45720" rtlCol="0" anchor="ctr">
            <a:noAutofit/>
          </a:bodyPr>
          <a:lstStyle/>
          <a:p>
            <a:pPr>
              <a:lnSpc>
                <a:spcPct val="90000"/>
              </a:lnSpc>
            </a:pPr>
            <a:r>
              <a:rPr lang="en-US" sz="3600" b="1"/>
              <a:t>Understanding The importance of Play &amp; Math Literacy</a:t>
            </a:r>
          </a:p>
        </p:txBody>
      </p:sp>
      <p:sp>
        <p:nvSpPr>
          <p:cNvPr id="4" name="Text Placeholder 3"/>
          <p:cNvSpPr>
            <a:spLocks noGrp="1"/>
          </p:cNvSpPr>
          <p:nvPr>
            <p:ph type="body" sz="half" idx="2"/>
          </p:nvPr>
        </p:nvSpPr>
        <p:spPr>
          <a:xfrm>
            <a:off x="176981" y="2261420"/>
            <a:ext cx="4866967" cy="4247535"/>
          </a:xfrm>
        </p:spPr>
        <p:txBody>
          <a:bodyPr vert="horz" lIns="91440" tIns="45720" rIns="91440" bIns="45720" rtlCol="0" anchor="ctr">
            <a:noAutofit/>
          </a:bodyPr>
          <a:lstStyle/>
          <a:p>
            <a:r>
              <a:rPr lang="en-US" sz="2400"/>
              <a:t>In this TEDtalk, Dan </a:t>
            </a:r>
            <a:r>
              <a:rPr lang="en-US" sz="2400" err="1"/>
              <a:t>Finkel</a:t>
            </a:r>
            <a:r>
              <a:rPr lang="en-US" sz="2400"/>
              <a:t> talks about how we can re-invent our relationship with mathematics.  He discusses the critical skill of  math literacy and how our approach to mathematics needs to change.  </a:t>
            </a:r>
            <a:endParaRPr lang="en-US" sz="2400">
              <a:cs typeface="Calibri"/>
            </a:endParaRPr>
          </a:p>
          <a:p>
            <a:r>
              <a:rPr lang="en-US" sz="2400"/>
              <a:t>Please watch the video and answer the questions on the next slide about your own experiences with math.</a:t>
            </a:r>
            <a:endParaRPr lang="en-US" sz="2400">
              <a:cs typeface="Calibri"/>
            </a:endParaRPr>
          </a:p>
        </p:txBody>
      </p:sp>
      <p:pic>
        <p:nvPicPr>
          <p:cNvPr id="5" name="ytVneQUA5-c"/>
          <p:cNvPicPr>
            <a:picLocks noGrp="1" noRot="1" noChangeAspect="1"/>
          </p:cNvPicPr>
          <p:nvPr>
            <p:ph idx="1"/>
            <a:videoFile r:link="rId1"/>
          </p:nvPr>
        </p:nvPicPr>
        <p:blipFill>
          <a:blip r:embed="rId5"/>
          <a:stretch>
            <a:fillRect/>
          </a:stretch>
        </p:blipFill>
        <p:spPr>
          <a:xfrm>
            <a:off x="5289752" y="1062037"/>
            <a:ext cx="6095593" cy="457169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46B7E918-C17F-43EF-B42A-E7C113AD8E4B}"/>
              </a:ext>
            </a:extLst>
          </p:cNvPr>
          <p:cNvSpPr txBox="1"/>
          <p:nvPr/>
        </p:nvSpPr>
        <p:spPr>
          <a:xfrm>
            <a:off x="5350701" y="5747360"/>
            <a:ext cx="62713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If time is limited, the 5 Principles of Math Literacy can be found from the 3:00-13:30 minute mark in the TEDtalk</a:t>
            </a:r>
          </a:p>
        </p:txBody>
      </p:sp>
      <p:sp>
        <p:nvSpPr>
          <p:cNvPr id="6" name="TextBox 5">
            <a:extLst>
              <a:ext uri="{FF2B5EF4-FFF2-40B4-BE49-F238E27FC236}">
                <a16:creationId xmlns:a16="http://schemas.microsoft.com/office/drawing/2014/main" id="{99B11EAB-446C-46C2-82A5-4C38EC1BCB2A}"/>
              </a:ext>
            </a:extLst>
          </p:cNvPr>
          <p:cNvSpPr txBox="1"/>
          <p:nvPr/>
        </p:nvSpPr>
        <p:spPr>
          <a:xfrm>
            <a:off x="7240045" y="6336362"/>
            <a:ext cx="491437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Video Source: </a:t>
            </a:r>
          </a:p>
          <a:p>
            <a:r>
              <a:rPr lang="en-US" sz="1000">
                <a:ea typeface="+mn-lt"/>
                <a:cs typeface="+mn-lt"/>
              </a:rPr>
              <a:t>  </a:t>
            </a:r>
            <a:r>
              <a:rPr lang="en-US" sz="1000">
                <a:ea typeface="+mn-lt"/>
                <a:cs typeface="+mn-lt"/>
                <a:hlinkClick r:id="rId6"/>
              </a:rPr>
              <a:t>https://www.ted.com/talks/dan_finkel_5_ways_to_share_math_with_kids?utm_ca</a:t>
            </a:r>
            <a:endParaRPr lang="en-US" sz="1000">
              <a:ea typeface="+mn-lt"/>
              <a:cs typeface="+mn-lt"/>
            </a:endParaRPr>
          </a:p>
          <a:p>
            <a:r>
              <a:rPr lang="en-US" sz="1000">
                <a:ea typeface="+mn-lt"/>
                <a:cs typeface="+mn-lt"/>
              </a:rPr>
              <a:t>mpaign=tedspread&amp;utm_medium=referral&amp;utm_source=tedcomshare</a:t>
            </a:r>
            <a:endParaRPr lang="en-US" sz="1000">
              <a:cs typeface="Calibri"/>
            </a:endParaRPr>
          </a:p>
        </p:txBody>
      </p:sp>
    </p:spTree>
    <p:extLst>
      <p:ext uri="{BB962C8B-B14F-4D97-AF65-F5344CB8AC3E}">
        <p14:creationId xmlns:p14="http://schemas.microsoft.com/office/powerpoint/2010/main" val="41901928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eachers xmlns="f69674c7-9dbd-452e-b10a-2717b0d4a02a">
      <UserInfo>
        <DisplayName/>
        <AccountId xsi:nil="true"/>
        <AccountType/>
      </UserInfo>
    </Teachers>
    <Distribution_Groups xmlns="f69674c7-9dbd-452e-b10a-2717b0d4a02a" xsi:nil="true"/>
    <Self_Registration_Enabled xmlns="f69674c7-9dbd-452e-b10a-2717b0d4a02a" xsi:nil="true"/>
    <Is_Collaboration_Space_Locked xmlns="f69674c7-9dbd-452e-b10a-2717b0d4a02a" xsi:nil="true"/>
    <Invited_Teachers xmlns="f69674c7-9dbd-452e-b10a-2717b0d4a02a" xsi:nil="true"/>
    <IsNotebookLocked xmlns="f69674c7-9dbd-452e-b10a-2717b0d4a02a" xsi:nil="true"/>
    <FolderType xmlns="f69674c7-9dbd-452e-b10a-2717b0d4a02a" xsi:nil="true"/>
    <CultureName xmlns="f69674c7-9dbd-452e-b10a-2717b0d4a02a" xsi:nil="true"/>
    <Templates xmlns="f69674c7-9dbd-452e-b10a-2717b0d4a02a" xsi:nil="true"/>
    <Has_Teacher_Only_SectionGroup xmlns="f69674c7-9dbd-452e-b10a-2717b0d4a02a" xsi:nil="true"/>
    <LMS_Mappings xmlns="f69674c7-9dbd-452e-b10a-2717b0d4a02a" xsi:nil="true"/>
    <NotebookType xmlns="f69674c7-9dbd-452e-b10a-2717b0d4a02a" xsi:nil="true"/>
    <Owner xmlns="f69674c7-9dbd-452e-b10a-2717b0d4a02a">
      <UserInfo>
        <DisplayName/>
        <AccountId xsi:nil="true"/>
        <AccountType/>
      </UserInfo>
    </Owner>
    <Math_Settings xmlns="f69674c7-9dbd-452e-b10a-2717b0d4a02a" xsi:nil="true"/>
    <Students xmlns="f69674c7-9dbd-452e-b10a-2717b0d4a02a">
      <UserInfo>
        <DisplayName/>
        <AccountId xsi:nil="true"/>
        <AccountType/>
      </UserInfo>
    </Students>
    <Student_Groups xmlns="f69674c7-9dbd-452e-b10a-2717b0d4a02a">
      <UserInfo>
        <DisplayName/>
        <AccountId xsi:nil="true"/>
        <AccountType/>
      </UserInfo>
    </Student_Groups>
    <DefaultSectionNames xmlns="f69674c7-9dbd-452e-b10a-2717b0d4a02a" xsi:nil="true"/>
    <AppVersion xmlns="f69674c7-9dbd-452e-b10a-2717b0d4a02a" xsi:nil="true"/>
    <TeamsChannelId xmlns="f69674c7-9dbd-452e-b10a-2717b0d4a02a" xsi:nil="true"/>
    <Invited_Students xmlns="f69674c7-9dbd-452e-b10a-2717b0d4a02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CDBAA85B87C6A48AF9997B007969610" ma:contentTypeVersion="32" ma:contentTypeDescription="Create a new document." ma:contentTypeScope="" ma:versionID="cd2d06ef3606731742a736f4ffc6f889">
  <xsd:schema xmlns:xsd="http://www.w3.org/2001/XMLSchema" xmlns:xs="http://www.w3.org/2001/XMLSchema" xmlns:p="http://schemas.microsoft.com/office/2006/metadata/properties" xmlns:ns3="9de3b091-c288-4242-990f-b4e13f117433" xmlns:ns4="f69674c7-9dbd-452e-b10a-2717b0d4a02a" targetNamespace="http://schemas.microsoft.com/office/2006/metadata/properties" ma:root="true" ma:fieldsID="d9816ea8c02c12a15ec3a10ce599f0f1" ns3:_="" ns4:_="">
    <xsd:import namespace="9de3b091-c288-4242-990f-b4e13f117433"/>
    <xsd:import namespace="f69674c7-9dbd-452e-b10a-2717b0d4a02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Teachers" minOccurs="0"/>
                <xsd:element ref="ns4:Students" minOccurs="0"/>
                <xsd:element ref="ns4:Student_Groups" minOccurs="0"/>
                <xsd:element ref="ns4:Distribution_Groups" minOccurs="0"/>
                <xsd:element ref="ns4:LMS_Mapping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e3b091-c288-4242-990f-b4e13f11743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9674c7-9dbd-452e-b10a-2717b0d4a02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bookType" ma:index="20" nillable="true" ma:displayName="Notebook Type" ma:internalName="NotebookType">
      <xsd:simpleType>
        <xsd:restriction base="dms:Text"/>
      </xsd:simpleType>
    </xsd:element>
    <xsd:element name="FolderType" ma:index="21" nillable="true" ma:displayName="Folder Type" ma:internalName="FolderType">
      <xsd:simpleType>
        <xsd:restriction base="dms:Text"/>
      </xsd:simpleType>
    </xsd:element>
    <xsd:element name="CultureName" ma:index="22" nillable="true" ma:displayName="Culture Name" ma:internalName="CultureName">
      <xsd:simpleType>
        <xsd:restriction base="dms:Text"/>
      </xsd:simpleType>
    </xsd:element>
    <xsd:element name="AppVersion" ma:index="23" nillable="true" ma:displayName="App Version" ma:internalName="AppVersion">
      <xsd:simpleType>
        <xsd:restriction base="dms:Text"/>
      </xsd:simpleType>
    </xsd:element>
    <xsd:element name="TeamsChannelId" ma:index="24" nillable="true" ma:displayName="Teams Channel Id" ma:internalName="TeamsChannelId">
      <xsd:simpleType>
        <xsd:restriction base="dms:Text"/>
      </xsd:simpleType>
    </xsd:element>
    <xsd:element name="Owner" ma:index="2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6" nillable="true" ma:displayName="Math Settings" ma:internalName="Math_Settings">
      <xsd:simpleType>
        <xsd:restriction base="dms:Text"/>
      </xsd:simpleType>
    </xsd:element>
    <xsd:element name="DefaultSectionNames" ma:index="27" nillable="true" ma:displayName="Default Section Names" ma:internalName="DefaultSectionNames">
      <xsd:simpleType>
        <xsd:restriction base="dms:Note">
          <xsd:maxLength value="255"/>
        </xsd:restriction>
      </xsd:simpleType>
    </xsd:element>
    <xsd:element name="Templates" ma:index="28" nillable="true" ma:displayName="Templates" ma:internalName="Templates">
      <xsd:simpleType>
        <xsd:restriction base="dms:Note">
          <xsd:maxLength value="255"/>
        </xsd:restriction>
      </xsd:simpleType>
    </xsd:element>
    <xsd:element name="Teachers" ma:index="29"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0"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1"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2" nillable="true" ma:displayName="Distribution Groups" ma:internalName="Distribution_Groups">
      <xsd:simpleType>
        <xsd:restriction base="dms:Note">
          <xsd:maxLength value="255"/>
        </xsd:restriction>
      </xsd:simpleType>
    </xsd:element>
    <xsd:element name="LMS_Mappings" ma:index="33" nillable="true" ma:displayName="LMS Mappings" ma:internalName="LMS_Mappings">
      <xsd:simpleType>
        <xsd:restriction base="dms:Note">
          <xsd:maxLength value="255"/>
        </xsd:restriction>
      </xsd:simpleType>
    </xsd:element>
    <xsd:element name="Invited_Teachers" ma:index="34" nillable="true" ma:displayName="Invited Teachers" ma:internalName="Invited_Teachers">
      <xsd:simpleType>
        <xsd:restriction base="dms:Note">
          <xsd:maxLength value="255"/>
        </xsd:restriction>
      </xsd:simpleType>
    </xsd:element>
    <xsd:element name="Invited_Students" ma:index="35" nillable="true" ma:displayName="Invited Students" ma:internalName="Invited_Students">
      <xsd:simpleType>
        <xsd:restriction base="dms:Note">
          <xsd:maxLength value="255"/>
        </xsd:restriction>
      </xsd:simpleType>
    </xsd:element>
    <xsd:element name="Self_Registration_Enabled" ma:index="36" nillable="true" ma:displayName="Self Registration Enabled" ma:internalName="Self_Registration_Enabled">
      <xsd:simpleType>
        <xsd:restriction base="dms:Boolean"/>
      </xsd:simpleType>
    </xsd:element>
    <xsd:element name="Has_Teacher_Only_SectionGroup" ma:index="37" nillable="true" ma:displayName="Has Teacher Only SectionGroup" ma:internalName="Has_Teacher_Only_SectionGroup">
      <xsd:simpleType>
        <xsd:restriction base="dms:Boolean"/>
      </xsd:simpleType>
    </xsd:element>
    <xsd:element name="Is_Collaboration_Space_Locked" ma:index="38" nillable="true" ma:displayName="Is Collaboration Space Locked" ma:internalName="Is_Collaboration_Space_Locked">
      <xsd:simpleType>
        <xsd:restriction base="dms:Boolean"/>
      </xsd:simpleType>
    </xsd:element>
    <xsd:element name="IsNotebookLocked" ma:index="39" nillable="true" ma:displayName="Is Notebook Locked" ma:internalName="IsNotebookLock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195979-FAAE-4AFA-B1F5-C523A9CD44F2}">
  <ds:schemaRefs>
    <ds:schemaRef ds:uri="http://schemas.microsoft.com/sharepoint/v3/contenttype/forms"/>
  </ds:schemaRefs>
</ds:datastoreItem>
</file>

<file path=customXml/itemProps2.xml><?xml version="1.0" encoding="utf-8"?>
<ds:datastoreItem xmlns:ds="http://schemas.openxmlformats.org/officeDocument/2006/customXml" ds:itemID="{AFA57339-8107-4E37-AFB4-22575CF593E2}">
  <ds:schemaRefs>
    <ds:schemaRef ds:uri="http://schemas.microsoft.com/office/2006/metadata/properties"/>
    <ds:schemaRef ds:uri="http://schemas.microsoft.com/office/infopath/2007/PartnerControls"/>
    <ds:schemaRef ds:uri="f69674c7-9dbd-452e-b10a-2717b0d4a02a"/>
  </ds:schemaRefs>
</ds:datastoreItem>
</file>

<file path=customXml/itemProps3.xml><?xml version="1.0" encoding="utf-8"?>
<ds:datastoreItem xmlns:ds="http://schemas.openxmlformats.org/officeDocument/2006/customXml" ds:itemID="{C3350644-CFAB-441F-922C-6F1379F106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e3b091-c288-4242-990f-b4e13f117433"/>
    <ds:schemaRef ds:uri="f69674c7-9dbd-452e-b10a-2717b0d4a0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TM03457452[[fn=Celestial]]</Template>
  <TotalTime>0</TotalTime>
  <Words>4529</Words>
  <Application>Microsoft Office PowerPoint</Application>
  <PresentationFormat>Widescreen</PresentationFormat>
  <Paragraphs>330</Paragraphs>
  <Slides>48</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Arial,Sans-Serif</vt:lpstr>
      <vt:lpstr>Calibri</vt:lpstr>
      <vt:lpstr>Calibri Light</vt:lpstr>
      <vt:lpstr>Wingdings</vt:lpstr>
      <vt:lpstr>Wingdings,Sans-Serif</vt:lpstr>
      <vt:lpstr>Celestial</vt:lpstr>
      <vt:lpstr>OCTE Math Literacy SPCE: Teacher information</vt:lpstr>
      <vt:lpstr>Acknowledgements</vt:lpstr>
      <vt:lpstr>OCTE Math Literacy SPCE</vt:lpstr>
      <vt:lpstr>Math Literacy SPCE Outline</vt:lpstr>
      <vt:lpstr>Mathematics is more than a tool and language for science.  It is also an end in itself, and as such, it has, over the centuries, affected our worldview in its own right.</vt:lpstr>
      <vt:lpstr>Module 1: Introduction to Math Literacy</vt:lpstr>
      <vt:lpstr>Why Math literacy?</vt:lpstr>
      <vt:lpstr>What is Math Literacy?</vt:lpstr>
      <vt:lpstr>Understanding The importance of Play &amp; Math Literacy</vt:lpstr>
      <vt:lpstr>Math Literacy Questions</vt:lpstr>
      <vt:lpstr>Problem-Based Learning</vt:lpstr>
      <vt:lpstr>THE FUN OF PROBLEM-BASED MATH </vt:lpstr>
      <vt:lpstr>Problem-Based Mathematics</vt:lpstr>
      <vt:lpstr>Module 1: Assessment</vt:lpstr>
      <vt:lpstr>Module 2: Practical Exploration of Problem-Based Math</vt:lpstr>
      <vt:lpstr>A Series of Practical Math Tasks</vt:lpstr>
      <vt:lpstr>Practical Math Task #1: Estimating </vt:lpstr>
      <vt:lpstr>Practical Math Task #2: Logic &amp; Reasoning</vt:lpstr>
      <vt:lpstr>Practical Math Task #3: Distribution </vt:lpstr>
      <vt:lpstr>Module 2: Assessment</vt:lpstr>
      <vt:lpstr>  Module 3:  Math in the Workplace</vt:lpstr>
      <vt:lpstr>WHAT DOES MATH TELL US ABOUT THE WORLD? </vt:lpstr>
      <vt:lpstr>Pathway interview</vt:lpstr>
      <vt:lpstr>Sample Questions </vt:lpstr>
      <vt:lpstr>VIDEO INTERVIEW GUIDE: TIPS FOR A SUCCESSFUL INTERVIEW </vt:lpstr>
      <vt:lpstr>PowerPoint Presentation</vt:lpstr>
      <vt:lpstr>PowerPoint Presentation</vt:lpstr>
      <vt:lpstr>Module 3: Assessment</vt:lpstr>
      <vt:lpstr>Module 4: Math Conversion Exercise</vt:lpstr>
      <vt:lpstr>IDENTIFY Conversions by sector</vt:lpstr>
      <vt:lpstr>PowerPoint Presentation</vt:lpstr>
      <vt:lpstr>Example Conversion problem #1</vt:lpstr>
      <vt:lpstr>Example conversion Problem #2</vt:lpstr>
      <vt:lpstr>Pathway problem solving</vt:lpstr>
      <vt:lpstr>Module 4: Assessment</vt:lpstr>
      <vt:lpstr>Module 5: SHSM Community Partner Connecting Math to the Workplace</vt:lpstr>
      <vt:lpstr>SMALL BUSINESS ENTERPRISE CEntre </vt:lpstr>
      <vt:lpstr>Entrepreneurs speaking about math literacy</vt:lpstr>
      <vt:lpstr>Entrepreneurs speaking about math literacy</vt:lpstr>
      <vt:lpstr>Summer company program</vt:lpstr>
      <vt:lpstr>Live your dream</vt:lpstr>
      <vt:lpstr>Module 5: Assessment Part one</vt:lpstr>
      <vt:lpstr>Module 5: Assessment Part two</vt:lpstr>
      <vt:lpstr>Module 6: Reflective Practice</vt:lpstr>
      <vt:lpstr>Please read this article about mathematics in the workplace and answer the following questions:</vt:lpstr>
      <vt:lpstr>Reflective Questions</vt:lpstr>
      <vt:lpstr>Module 6: Assessment</vt:lpstr>
      <vt:lpstr>Congratulations!  </vt:lpstr>
    </vt:vector>
  </TitlesOfParts>
  <Company>HWDSB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OCTE Math Literacy SPCE</dc:title>
  <dc:creator>Julie Johnston [Staff]</dc:creator>
  <cp:lastModifiedBy>Christine German</cp:lastModifiedBy>
  <cp:revision>40</cp:revision>
  <dcterms:created xsi:type="dcterms:W3CDTF">2020-06-02T02:10:47Z</dcterms:created>
  <dcterms:modified xsi:type="dcterms:W3CDTF">2020-06-19T14:17:55Z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0x0101009CDBAA85B87C6A48AF9997B007969610</vt:lpwstr>
  </property>
</Properties>
</file>