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embeddedFontLst>
    <p:embeddedFont>
      <p:font typeface="Lato" panose="020B0604020202020204" charset="0"/>
      <p:regular r:id="rId12"/>
      <p:bold r:id="rId13"/>
      <p:italic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996" y="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88a44664ce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88a44664ce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88a44664ce_3_15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88a44664ce_3_15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8968f7e478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8968f7e47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81da678358_1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81da678358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81da678358_1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81da678358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81da678358_1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81da678358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81da678358_1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81da678358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81da678358_1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81da678358_1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81da678358_1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81da678358_1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Gq2kizStm-g"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docs.google.com/document/d/1gDHC2ZWhzK-KqkbuHLF52g1z8KKGIao7vblW6rWPfPk/edit"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docs.google.com/document/d/1mOGtI5qpBuL3zjtzs4OxIx1d3NW5qgXdXnUgE0Otclw/edit?ts=5edbc83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hyperlink" Target="https://docs.google.com/document/d/1y-TYzd77cVUh8sjNIP-uHybl18r1nbhWKA8df0A7FPs/edit"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hyperlink" Target="https://docs.google.com/document/d/146RlntRI98N5rSBGc1nAPlwXRuwqmLOWNmCvsKKma4w/edit"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hyperlink" Target="https://www.gardeningknowhow.com/garden-how-to/propagation/seeds/seedlings-after-germination.htm" TargetMode="External"/><Relationship Id="rId7"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hyperlink" Target="https://www.gardeners.com/how-to/video-slideshow-growing-tomatoes/7902.html" TargetMode="External"/><Relationship Id="rId5" Type="http://schemas.openxmlformats.org/officeDocument/2006/relationships/hyperlink" Target="https://www.gardeners.com/how-to/how-to-start-seeds/5062.html" TargetMode="External"/><Relationship Id="rId4" Type="http://schemas.openxmlformats.org/officeDocument/2006/relationships/hyperlink" Target="https://www.thespruce.com/when-should-i-feed-plant-seedlings-1403093"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docs.google.com/document/d/1vL7gIqUMyh6SRgDu3JzEPMbYD4IH_YD_8kqVH4P5t1g/edit"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hyperlink" Target="https://docs.google.com/document/d/1vL7gIqUMyh6SRgDu3JzEPMbYD4IH_YD_8kqVH4P5t1g/edit"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74E13"/>
        </a:soli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414000"/>
            <a:ext cx="8520600" cy="1166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600" b="1" u="sng">
                <a:solidFill>
                  <a:schemeClr val="accent1"/>
                </a:solidFill>
              </a:rPr>
              <a:t>Home Grown Vegetables &amp; Herbs      </a:t>
            </a:r>
            <a:endParaRPr sz="3600" b="1" u="sng">
              <a:solidFill>
                <a:schemeClr val="accent1"/>
              </a:solidFill>
            </a:endParaRPr>
          </a:p>
          <a:p>
            <a:pPr marL="0" lvl="0" indent="0" algn="ctr" rtl="0">
              <a:spcBef>
                <a:spcPts val="0"/>
              </a:spcBef>
              <a:spcAft>
                <a:spcPts val="0"/>
              </a:spcAft>
              <a:buNone/>
            </a:pPr>
            <a:r>
              <a:rPr lang="en" sz="2400" b="1">
                <a:solidFill>
                  <a:schemeClr val="accent5"/>
                </a:solidFill>
              </a:rPr>
              <a:t>  A Local Approach to Growing Food  </a:t>
            </a:r>
            <a:endParaRPr sz="2400" b="1">
              <a:solidFill>
                <a:schemeClr val="accent5"/>
              </a:solidFill>
            </a:endParaRPr>
          </a:p>
        </p:txBody>
      </p:sp>
      <p:pic>
        <p:nvPicPr>
          <p:cNvPr id="55" name="Google Shape;55;p13"/>
          <p:cNvPicPr preferRelativeResize="0"/>
          <p:nvPr/>
        </p:nvPicPr>
        <p:blipFill>
          <a:blip r:embed="rId3">
            <a:alphaModFix/>
          </a:blip>
          <a:stretch>
            <a:fillRect/>
          </a:stretch>
        </p:blipFill>
        <p:spPr>
          <a:xfrm>
            <a:off x="215125" y="2571750"/>
            <a:ext cx="2854358" cy="2140775"/>
          </a:xfrm>
          <a:prstGeom prst="rect">
            <a:avLst/>
          </a:prstGeom>
          <a:noFill/>
          <a:ln>
            <a:noFill/>
          </a:ln>
        </p:spPr>
      </p:pic>
      <p:pic>
        <p:nvPicPr>
          <p:cNvPr id="56" name="Google Shape;56;p13"/>
          <p:cNvPicPr preferRelativeResize="0"/>
          <p:nvPr/>
        </p:nvPicPr>
        <p:blipFill>
          <a:blip r:embed="rId4">
            <a:alphaModFix/>
          </a:blip>
          <a:stretch>
            <a:fillRect/>
          </a:stretch>
        </p:blipFill>
        <p:spPr>
          <a:xfrm>
            <a:off x="5714480" y="2566675"/>
            <a:ext cx="3214395" cy="2140775"/>
          </a:xfrm>
          <a:prstGeom prst="rect">
            <a:avLst/>
          </a:prstGeom>
          <a:noFill/>
          <a:ln>
            <a:noFill/>
          </a:ln>
        </p:spPr>
      </p:pic>
      <p:pic>
        <p:nvPicPr>
          <p:cNvPr id="57" name="Google Shape;57;p13"/>
          <p:cNvPicPr preferRelativeResize="0"/>
          <p:nvPr/>
        </p:nvPicPr>
        <p:blipFill>
          <a:blip r:embed="rId5">
            <a:alphaModFix/>
          </a:blip>
          <a:stretch>
            <a:fillRect/>
          </a:stretch>
        </p:blipFill>
        <p:spPr>
          <a:xfrm>
            <a:off x="3178000" y="2571738"/>
            <a:ext cx="2427962" cy="214078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74E13"/>
        </a:solidFill>
        <a:effectLst/>
      </p:bgPr>
    </p:bg>
    <p:spTree>
      <p:nvGrpSpPr>
        <p:cNvPr id="1" name="Shape 61"/>
        <p:cNvGrpSpPr/>
        <p:nvPr/>
      </p:nvGrpSpPr>
      <p:grpSpPr>
        <a:xfrm>
          <a:off x="0" y="0"/>
          <a:ext cx="0" cy="0"/>
          <a:chOff x="0" y="0"/>
          <a:chExt cx="0" cy="0"/>
        </a:xfrm>
      </p:grpSpPr>
      <p:sp>
        <p:nvSpPr>
          <p:cNvPr id="62" name="Google Shape;62;p14"/>
          <p:cNvSpPr txBox="1">
            <a:spLocks noGrp="1"/>
          </p:cNvSpPr>
          <p:nvPr>
            <p:ph type="ctrTitle"/>
          </p:nvPr>
        </p:nvSpPr>
        <p:spPr>
          <a:xfrm>
            <a:off x="311700" y="523550"/>
            <a:ext cx="8520600" cy="830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400" b="1" u="sng">
                <a:solidFill>
                  <a:schemeClr val="accent1"/>
                </a:solidFill>
              </a:rPr>
              <a:t>TIJ10 - GREEN INDUSTRIES</a:t>
            </a:r>
            <a:endParaRPr sz="2400" b="1" u="sng">
              <a:solidFill>
                <a:schemeClr val="accent1"/>
              </a:solidFill>
            </a:endParaRPr>
          </a:p>
          <a:p>
            <a:pPr marL="0" lvl="0" indent="0" algn="ctr" rtl="0">
              <a:spcBef>
                <a:spcPts val="0"/>
              </a:spcBef>
              <a:spcAft>
                <a:spcPts val="0"/>
              </a:spcAft>
              <a:buNone/>
            </a:pPr>
            <a:r>
              <a:rPr lang="en" sz="3000" b="1">
                <a:solidFill>
                  <a:schemeClr val="accent1"/>
                </a:solidFill>
              </a:rPr>
              <a:t>Project Outline</a:t>
            </a:r>
            <a:endParaRPr sz="3000" b="1">
              <a:solidFill>
                <a:schemeClr val="accent1"/>
              </a:solidFill>
            </a:endParaRPr>
          </a:p>
        </p:txBody>
      </p:sp>
      <p:sp>
        <p:nvSpPr>
          <p:cNvPr id="63" name="Google Shape;63;p14"/>
          <p:cNvSpPr txBox="1">
            <a:spLocks noGrp="1"/>
          </p:cNvSpPr>
          <p:nvPr>
            <p:ph type="subTitle" idx="1"/>
          </p:nvPr>
        </p:nvSpPr>
        <p:spPr>
          <a:xfrm>
            <a:off x="311700" y="1440375"/>
            <a:ext cx="8489400" cy="36153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rgbClr val="FFFFFF"/>
              </a:buClr>
              <a:buSzPts val="1400"/>
              <a:buChar char="●"/>
            </a:pPr>
            <a:r>
              <a:rPr lang="en" sz="1400" b="1">
                <a:solidFill>
                  <a:srgbClr val="FFFFFF"/>
                </a:solidFill>
              </a:rPr>
              <a:t>Students are to create a google slide presentation and share it with their instructor</a:t>
            </a:r>
            <a:endParaRPr sz="1400" b="1">
              <a:solidFill>
                <a:srgbClr val="FFFFFF"/>
              </a:solidFill>
            </a:endParaRPr>
          </a:p>
          <a:p>
            <a:pPr marL="914400" lvl="1" indent="-317500" algn="l" rtl="0">
              <a:spcBef>
                <a:spcPts val="0"/>
              </a:spcBef>
              <a:spcAft>
                <a:spcPts val="0"/>
              </a:spcAft>
              <a:buClr>
                <a:schemeClr val="lt1"/>
              </a:buClr>
              <a:buSzPts val="1400"/>
              <a:buChar char="○"/>
            </a:pPr>
            <a:r>
              <a:rPr lang="en" sz="1400" b="1" u="sng">
                <a:solidFill>
                  <a:schemeClr val="lt1"/>
                </a:solidFill>
              </a:rPr>
              <a:t>Title:</a:t>
            </a:r>
            <a:r>
              <a:rPr lang="en" sz="1400" b="1">
                <a:solidFill>
                  <a:schemeClr val="lt1"/>
                </a:solidFill>
              </a:rPr>
              <a:t> GROWING FOOD IN A BRAVE NEW WORLD</a:t>
            </a:r>
            <a:endParaRPr sz="1400" b="1">
              <a:solidFill>
                <a:schemeClr val="lt1"/>
              </a:solidFill>
            </a:endParaRPr>
          </a:p>
          <a:p>
            <a:pPr marL="914400" lvl="1" indent="-317500" algn="l" rtl="0">
              <a:spcBef>
                <a:spcPts val="0"/>
              </a:spcBef>
              <a:spcAft>
                <a:spcPts val="0"/>
              </a:spcAft>
              <a:buClr>
                <a:schemeClr val="lt1"/>
              </a:buClr>
              <a:buSzPts val="1400"/>
              <a:buChar char="○"/>
            </a:pPr>
            <a:r>
              <a:rPr lang="en" sz="1400" b="1" u="sng">
                <a:solidFill>
                  <a:schemeClr val="lt1"/>
                </a:solidFill>
              </a:rPr>
              <a:t>Include:</a:t>
            </a:r>
            <a:r>
              <a:rPr lang="en" sz="1400" b="1">
                <a:solidFill>
                  <a:schemeClr val="lt1"/>
                </a:solidFill>
              </a:rPr>
              <a:t> FIRST NAME, LAST NAME</a:t>
            </a:r>
            <a:endParaRPr sz="1400" b="1">
              <a:solidFill>
                <a:schemeClr val="lt1"/>
              </a:solidFill>
            </a:endParaRPr>
          </a:p>
          <a:p>
            <a:pPr marL="914400" lvl="1" indent="-317500" algn="l" rtl="0">
              <a:spcBef>
                <a:spcPts val="0"/>
              </a:spcBef>
              <a:spcAft>
                <a:spcPts val="0"/>
              </a:spcAft>
              <a:buClr>
                <a:schemeClr val="lt1"/>
              </a:buClr>
              <a:buSzPts val="1400"/>
              <a:buChar char="○"/>
            </a:pPr>
            <a:r>
              <a:rPr lang="en" sz="1400" b="1">
                <a:solidFill>
                  <a:schemeClr val="lt1"/>
                </a:solidFill>
              </a:rPr>
              <a:t>Each research assignment should be titled appropriately and answered in a slide presentation format.. Add images to support your research accordingly. </a:t>
            </a:r>
            <a:endParaRPr sz="1400" b="1">
              <a:solidFill>
                <a:srgbClr val="FFFFFF"/>
              </a:solidFill>
            </a:endParaRPr>
          </a:p>
          <a:p>
            <a:pPr marL="914400" lvl="1" indent="-317500" algn="l" rtl="0">
              <a:spcBef>
                <a:spcPts val="0"/>
              </a:spcBef>
              <a:spcAft>
                <a:spcPts val="0"/>
              </a:spcAft>
              <a:buClr>
                <a:srgbClr val="FFFFFF"/>
              </a:buClr>
              <a:buSzPts val="1400"/>
              <a:buChar char="○"/>
            </a:pPr>
            <a:r>
              <a:rPr lang="en" sz="1400" b="1" u="sng">
                <a:solidFill>
                  <a:srgbClr val="FFFFFF"/>
                </a:solidFill>
                <a:hlinkClick r:id="rId3"/>
              </a:rPr>
              <a:t>Google Slides Tutorial</a:t>
            </a:r>
            <a:r>
              <a:rPr lang="en" sz="1400" b="1">
                <a:solidFill>
                  <a:srgbClr val="FFFFFF"/>
                </a:solidFill>
              </a:rPr>
              <a:t>   </a:t>
            </a:r>
            <a:endParaRPr sz="1400" b="1">
              <a:solidFill>
                <a:srgbClr val="FFFFFF"/>
              </a:solidFill>
            </a:endParaRPr>
          </a:p>
          <a:p>
            <a:pPr marL="457200" lvl="0" indent="0" algn="l" rtl="0">
              <a:spcBef>
                <a:spcPts val="0"/>
              </a:spcBef>
              <a:spcAft>
                <a:spcPts val="0"/>
              </a:spcAft>
              <a:buNone/>
            </a:pPr>
            <a:endParaRPr sz="1400" b="1">
              <a:solidFill>
                <a:srgbClr val="FFFFFF"/>
              </a:solidFill>
            </a:endParaRPr>
          </a:p>
          <a:p>
            <a:pPr marL="457200" lvl="0" indent="-317500" algn="l" rtl="0">
              <a:spcBef>
                <a:spcPts val="0"/>
              </a:spcBef>
              <a:spcAft>
                <a:spcPts val="0"/>
              </a:spcAft>
              <a:buClr>
                <a:srgbClr val="FFFFFF"/>
              </a:buClr>
              <a:buSzPts val="1400"/>
              <a:buChar char="●"/>
            </a:pPr>
            <a:r>
              <a:rPr lang="en" sz="1400" b="1">
                <a:solidFill>
                  <a:srgbClr val="FFFFFF"/>
                </a:solidFill>
              </a:rPr>
              <a:t>There are Four assignments listed under Project Assignments</a:t>
            </a:r>
            <a:endParaRPr sz="1400" b="1">
              <a:solidFill>
                <a:srgbClr val="FFFFFF"/>
              </a:solidFill>
            </a:endParaRPr>
          </a:p>
          <a:p>
            <a:pPr marL="914400" lvl="0" indent="0" algn="l" rtl="0">
              <a:spcBef>
                <a:spcPts val="0"/>
              </a:spcBef>
              <a:spcAft>
                <a:spcPts val="0"/>
              </a:spcAft>
              <a:buNone/>
            </a:pPr>
            <a:r>
              <a:rPr lang="en" sz="1400" b="1" i="1">
                <a:solidFill>
                  <a:schemeClr val="accent3"/>
                </a:solidFill>
              </a:rPr>
              <a:t>1. How Growing Crops Changed the World</a:t>
            </a:r>
            <a:endParaRPr sz="1400" b="1" i="1">
              <a:solidFill>
                <a:schemeClr val="accent3"/>
              </a:solidFill>
            </a:endParaRPr>
          </a:p>
          <a:p>
            <a:pPr marL="914400" lvl="0" indent="0" algn="l" rtl="0">
              <a:spcBef>
                <a:spcPts val="0"/>
              </a:spcBef>
              <a:spcAft>
                <a:spcPts val="0"/>
              </a:spcAft>
              <a:buNone/>
            </a:pPr>
            <a:r>
              <a:rPr lang="en" sz="1400" b="1" i="1">
                <a:solidFill>
                  <a:schemeClr val="accent3"/>
                </a:solidFill>
              </a:rPr>
              <a:t>2. The Importance of Growing Our Own Food</a:t>
            </a:r>
            <a:endParaRPr sz="1400" b="1" i="1">
              <a:solidFill>
                <a:schemeClr val="accent3"/>
              </a:solidFill>
            </a:endParaRPr>
          </a:p>
          <a:p>
            <a:pPr marL="914400" lvl="0" indent="0" algn="l" rtl="0">
              <a:spcBef>
                <a:spcPts val="0"/>
              </a:spcBef>
              <a:spcAft>
                <a:spcPts val="0"/>
              </a:spcAft>
              <a:buNone/>
            </a:pPr>
            <a:r>
              <a:rPr lang="en" sz="1400" b="1" i="1">
                <a:solidFill>
                  <a:schemeClr val="accent3"/>
                </a:solidFill>
              </a:rPr>
              <a:t>3. Understanding Soil Basics</a:t>
            </a:r>
            <a:endParaRPr sz="1400" b="1" i="1">
              <a:solidFill>
                <a:schemeClr val="accent3"/>
              </a:solidFill>
            </a:endParaRPr>
          </a:p>
          <a:p>
            <a:pPr marL="914400" lvl="0" indent="0" algn="l" rtl="0">
              <a:spcBef>
                <a:spcPts val="0"/>
              </a:spcBef>
              <a:spcAft>
                <a:spcPts val="0"/>
              </a:spcAft>
              <a:buNone/>
            </a:pPr>
            <a:r>
              <a:rPr lang="en" sz="1400" b="1" i="1">
                <a:solidFill>
                  <a:schemeClr val="accent3"/>
                </a:solidFill>
              </a:rPr>
              <a:t>4. Seed Germination and Plant Care</a:t>
            </a:r>
            <a:endParaRPr sz="1400" b="1" i="1">
              <a:solidFill>
                <a:schemeClr val="accent3"/>
              </a:solidFill>
            </a:endParaRPr>
          </a:p>
          <a:p>
            <a:pPr marL="0" lvl="0" indent="0" algn="l" rtl="0">
              <a:spcBef>
                <a:spcPts val="0"/>
              </a:spcBef>
              <a:spcAft>
                <a:spcPts val="0"/>
              </a:spcAft>
              <a:buNone/>
            </a:pPr>
            <a:endParaRPr sz="1400" b="1" i="1">
              <a:solidFill>
                <a:schemeClr val="accent3"/>
              </a:solidFill>
            </a:endParaRPr>
          </a:p>
          <a:p>
            <a:pPr marL="457200" lvl="0" indent="-317500" algn="l" rtl="0">
              <a:spcBef>
                <a:spcPts val="0"/>
              </a:spcBef>
              <a:spcAft>
                <a:spcPts val="0"/>
              </a:spcAft>
              <a:buClr>
                <a:srgbClr val="FFFFFF"/>
              </a:buClr>
              <a:buSzPts val="1400"/>
              <a:buChar char="●"/>
            </a:pPr>
            <a:r>
              <a:rPr lang="en" sz="1400" b="1">
                <a:solidFill>
                  <a:srgbClr val="FFFFFF"/>
                </a:solidFill>
              </a:rPr>
              <a:t>There is ONE culminating activity</a:t>
            </a:r>
            <a:endParaRPr sz="1400" b="1">
              <a:solidFill>
                <a:srgbClr val="FFFFFF"/>
              </a:solidFill>
            </a:endParaRPr>
          </a:p>
          <a:p>
            <a:pPr marL="0" lvl="0" indent="0" algn="l" rtl="0">
              <a:spcBef>
                <a:spcPts val="0"/>
              </a:spcBef>
              <a:spcAft>
                <a:spcPts val="0"/>
              </a:spcAft>
              <a:buNone/>
            </a:pPr>
            <a:r>
              <a:rPr lang="en" sz="1400" b="1">
                <a:solidFill>
                  <a:srgbClr val="FFFFFF"/>
                </a:solidFill>
              </a:rPr>
              <a:t>		</a:t>
            </a:r>
            <a:r>
              <a:rPr lang="en" sz="1400" b="1" i="1">
                <a:solidFill>
                  <a:schemeClr val="accent3"/>
                </a:solidFill>
              </a:rPr>
              <a:t>1. Home Grown Windowsill Gardening</a:t>
            </a:r>
            <a:endParaRPr sz="1400" b="1">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74E13"/>
        </a:solidFill>
        <a:effectLst/>
      </p:bgPr>
    </p:bg>
    <p:spTree>
      <p:nvGrpSpPr>
        <p:cNvPr id="1" name="Shape 67"/>
        <p:cNvGrpSpPr/>
        <p:nvPr/>
      </p:nvGrpSpPr>
      <p:grpSpPr>
        <a:xfrm>
          <a:off x="0" y="0"/>
          <a:ext cx="0" cy="0"/>
          <a:chOff x="0" y="0"/>
          <a:chExt cx="0" cy="0"/>
        </a:xfrm>
      </p:grpSpPr>
      <p:sp>
        <p:nvSpPr>
          <p:cNvPr id="68" name="Google Shape;68;p15"/>
          <p:cNvSpPr txBox="1">
            <a:spLocks noGrp="1"/>
          </p:cNvSpPr>
          <p:nvPr>
            <p:ph type="body" idx="1"/>
          </p:nvPr>
        </p:nvSpPr>
        <p:spPr>
          <a:xfrm>
            <a:off x="0" y="844150"/>
            <a:ext cx="4641600" cy="4781400"/>
          </a:xfrm>
          <a:prstGeom prst="rect">
            <a:avLst/>
          </a:prstGeom>
        </p:spPr>
        <p:txBody>
          <a:bodyPr spcFirstLastPara="1" wrap="square" lIns="91425" tIns="91425" rIns="91425" bIns="91425" anchor="t" anchorCtr="0">
            <a:noAutofit/>
          </a:bodyPr>
          <a:lstStyle/>
          <a:p>
            <a:pPr marL="457200" marR="762000" lvl="0" indent="0" algn="l" rtl="0">
              <a:spcBef>
                <a:spcPts val="1000"/>
              </a:spcBef>
              <a:spcAft>
                <a:spcPts val="0"/>
              </a:spcAft>
              <a:buNone/>
            </a:pPr>
            <a:r>
              <a:rPr lang="en" b="1">
                <a:solidFill>
                  <a:schemeClr val="accent1"/>
                </a:solidFill>
              </a:rPr>
              <a:t>How Growing Crops Changed the World</a:t>
            </a:r>
            <a:endParaRPr b="1">
              <a:solidFill>
                <a:schemeClr val="accent1"/>
              </a:solidFill>
            </a:endParaRPr>
          </a:p>
          <a:p>
            <a:pPr marL="457200" marR="762000" lvl="0" indent="0" algn="l" rtl="0">
              <a:spcBef>
                <a:spcPts val="1000"/>
              </a:spcBef>
              <a:spcAft>
                <a:spcPts val="0"/>
              </a:spcAft>
              <a:buNone/>
            </a:pPr>
            <a:r>
              <a:rPr lang="en" sz="1600" b="1" i="1">
                <a:solidFill>
                  <a:srgbClr val="FFFFFF"/>
                </a:solidFill>
              </a:rPr>
              <a:t>How did growing crops change the world?</a:t>
            </a:r>
            <a:r>
              <a:rPr lang="en" sz="1600">
                <a:solidFill>
                  <a:srgbClr val="FFFFFF"/>
                </a:solidFill>
              </a:rPr>
              <a:t> The fact is that civilization as we know it was born when we became farmers! Your research should help you better understand this.</a:t>
            </a:r>
            <a:endParaRPr sz="1600">
              <a:solidFill>
                <a:srgbClr val="FFFFFF"/>
              </a:solidFill>
            </a:endParaRPr>
          </a:p>
          <a:p>
            <a:pPr marL="0" lvl="0" indent="457200" algn="l" rtl="0">
              <a:lnSpc>
                <a:spcPct val="100000"/>
              </a:lnSpc>
              <a:spcBef>
                <a:spcPts val="1000"/>
              </a:spcBef>
              <a:spcAft>
                <a:spcPts val="0"/>
              </a:spcAft>
              <a:buNone/>
            </a:pPr>
            <a:r>
              <a:rPr lang="en" sz="1200" u="sng">
                <a:solidFill>
                  <a:srgbClr val="FFFFFF"/>
                </a:solidFill>
              </a:rPr>
              <a:t>Please click the link below</a:t>
            </a:r>
            <a:endParaRPr sz="1200" u="sng">
              <a:solidFill>
                <a:srgbClr val="FFFFFF"/>
              </a:solidFill>
            </a:endParaRPr>
          </a:p>
          <a:p>
            <a:pPr marL="0" marR="762000" lvl="0" indent="457200" algn="l" rtl="0">
              <a:spcBef>
                <a:spcPts val="1600"/>
              </a:spcBef>
              <a:spcAft>
                <a:spcPts val="1000"/>
              </a:spcAft>
              <a:buNone/>
            </a:pPr>
            <a:r>
              <a:rPr lang="en" sz="1200" u="sng">
                <a:solidFill>
                  <a:schemeClr val="hlink"/>
                </a:solidFill>
                <a:highlight>
                  <a:srgbClr val="FFFFFF"/>
                </a:highlight>
                <a:hlinkClick r:id="rId3"/>
              </a:rPr>
              <a:t>How growing crops changed the world</a:t>
            </a:r>
            <a:endParaRPr/>
          </a:p>
        </p:txBody>
      </p:sp>
      <p:pic>
        <p:nvPicPr>
          <p:cNvPr id="69" name="Google Shape;69;p15"/>
          <p:cNvPicPr preferRelativeResize="0"/>
          <p:nvPr/>
        </p:nvPicPr>
        <p:blipFill>
          <a:blip r:embed="rId4">
            <a:alphaModFix/>
          </a:blip>
          <a:stretch>
            <a:fillRect/>
          </a:stretch>
        </p:blipFill>
        <p:spPr>
          <a:xfrm>
            <a:off x="4389650" y="934788"/>
            <a:ext cx="4754350" cy="3273925"/>
          </a:xfrm>
          <a:prstGeom prst="rect">
            <a:avLst/>
          </a:prstGeom>
          <a:noFill/>
          <a:ln>
            <a:noFill/>
          </a:ln>
        </p:spPr>
      </p:pic>
      <p:sp>
        <p:nvSpPr>
          <p:cNvPr id="70" name="Google Shape;70;p15"/>
          <p:cNvSpPr txBox="1"/>
          <p:nvPr/>
        </p:nvSpPr>
        <p:spPr>
          <a:xfrm>
            <a:off x="478550" y="164950"/>
            <a:ext cx="7123800" cy="67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en" sz="2400" b="1" u="sng">
                <a:solidFill>
                  <a:schemeClr val="accent1"/>
                </a:solidFill>
              </a:rPr>
              <a:t>Research Assignment 1</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74E13"/>
        </a:solidFill>
        <a:effectLst/>
      </p:bgPr>
    </p:bg>
    <p:spTree>
      <p:nvGrpSpPr>
        <p:cNvPr id="1" name="Shape 74"/>
        <p:cNvGrpSpPr/>
        <p:nvPr/>
      </p:nvGrpSpPr>
      <p:grpSpPr>
        <a:xfrm>
          <a:off x="0" y="0"/>
          <a:ext cx="0" cy="0"/>
          <a:chOff x="0" y="0"/>
          <a:chExt cx="0" cy="0"/>
        </a:xfrm>
      </p:grpSpPr>
      <p:sp>
        <p:nvSpPr>
          <p:cNvPr id="75" name="Google Shape;75;p16"/>
          <p:cNvSpPr txBox="1">
            <a:spLocks noGrp="1"/>
          </p:cNvSpPr>
          <p:nvPr>
            <p:ph type="body" idx="1"/>
          </p:nvPr>
        </p:nvSpPr>
        <p:spPr>
          <a:xfrm>
            <a:off x="0" y="844150"/>
            <a:ext cx="4880100" cy="4781400"/>
          </a:xfrm>
          <a:prstGeom prst="rect">
            <a:avLst/>
          </a:prstGeom>
        </p:spPr>
        <p:txBody>
          <a:bodyPr spcFirstLastPara="1" wrap="square" lIns="91425" tIns="91425" rIns="91425" bIns="91425" anchor="t" anchorCtr="0">
            <a:noAutofit/>
          </a:bodyPr>
          <a:lstStyle/>
          <a:p>
            <a:pPr marL="457200" marR="762000" lvl="0" indent="0" algn="l" rtl="0">
              <a:spcBef>
                <a:spcPts val="1000"/>
              </a:spcBef>
              <a:spcAft>
                <a:spcPts val="0"/>
              </a:spcAft>
              <a:buNone/>
            </a:pPr>
            <a:r>
              <a:rPr lang="en" b="1">
                <a:solidFill>
                  <a:schemeClr val="accent1"/>
                </a:solidFill>
              </a:rPr>
              <a:t>The Importance of Growing our own Food </a:t>
            </a:r>
            <a:endParaRPr sz="1600" b="1" i="1">
              <a:solidFill>
                <a:srgbClr val="FFFFFF"/>
              </a:solidFill>
            </a:endParaRPr>
          </a:p>
          <a:p>
            <a:pPr marL="457200" marR="762000" lvl="0" indent="0" algn="l" rtl="0">
              <a:spcBef>
                <a:spcPts val="1000"/>
              </a:spcBef>
              <a:spcAft>
                <a:spcPts val="0"/>
              </a:spcAft>
              <a:buNone/>
            </a:pPr>
            <a:r>
              <a:rPr lang="en" sz="1600" b="1" i="1">
                <a:solidFill>
                  <a:srgbClr val="FFFFFF"/>
                </a:solidFill>
              </a:rPr>
              <a:t>How did growing crops change the world?</a:t>
            </a:r>
            <a:r>
              <a:rPr lang="en" sz="1600">
                <a:solidFill>
                  <a:srgbClr val="FFFFFF"/>
                </a:solidFill>
              </a:rPr>
              <a:t> The fact is that when we experience an event like a pandemic, we realize just how fragile our supply chain can be. Much of the produce available in our supermarkets travels vast distances.Your research should help you better understand this.</a:t>
            </a:r>
            <a:endParaRPr sz="1600">
              <a:solidFill>
                <a:srgbClr val="FFFFFF"/>
              </a:solidFill>
            </a:endParaRPr>
          </a:p>
          <a:p>
            <a:pPr marL="0" lvl="0" indent="457200" algn="l" rtl="0">
              <a:lnSpc>
                <a:spcPct val="100000"/>
              </a:lnSpc>
              <a:spcBef>
                <a:spcPts val="1000"/>
              </a:spcBef>
              <a:spcAft>
                <a:spcPts val="0"/>
              </a:spcAft>
              <a:buNone/>
            </a:pPr>
            <a:r>
              <a:rPr lang="en" sz="1200" u="sng">
                <a:solidFill>
                  <a:srgbClr val="FFFFFF"/>
                </a:solidFill>
              </a:rPr>
              <a:t>Please click the link below</a:t>
            </a:r>
            <a:endParaRPr sz="1200" u="sng">
              <a:solidFill>
                <a:srgbClr val="FFFFFF"/>
              </a:solidFill>
            </a:endParaRPr>
          </a:p>
          <a:p>
            <a:pPr marL="0" marR="762000" lvl="0" indent="457200" algn="l" rtl="0">
              <a:spcBef>
                <a:spcPts val="1600"/>
              </a:spcBef>
              <a:spcAft>
                <a:spcPts val="1000"/>
              </a:spcAft>
              <a:buNone/>
            </a:pPr>
            <a:r>
              <a:rPr lang="en" sz="1200" u="sng">
                <a:solidFill>
                  <a:schemeClr val="hlink"/>
                </a:solidFill>
                <a:highlight>
                  <a:srgbClr val="FFFFFF"/>
                </a:highlight>
                <a:hlinkClick r:id="rId3"/>
              </a:rPr>
              <a:t>The Importance of Growing Our Own Food</a:t>
            </a:r>
            <a:endParaRPr/>
          </a:p>
        </p:txBody>
      </p:sp>
      <p:sp>
        <p:nvSpPr>
          <p:cNvPr id="76" name="Google Shape;76;p16"/>
          <p:cNvSpPr txBox="1"/>
          <p:nvPr/>
        </p:nvSpPr>
        <p:spPr>
          <a:xfrm>
            <a:off x="478550" y="164950"/>
            <a:ext cx="7123800" cy="67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en" sz="2400" b="1" u="sng">
                <a:solidFill>
                  <a:schemeClr val="accent1"/>
                </a:solidFill>
              </a:rPr>
              <a:t>Research Assignment 2</a:t>
            </a:r>
            <a:endParaRPr/>
          </a:p>
        </p:txBody>
      </p:sp>
      <p:pic>
        <p:nvPicPr>
          <p:cNvPr id="77" name="Google Shape;77;p16"/>
          <p:cNvPicPr preferRelativeResize="0"/>
          <p:nvPr/>
        </p:nvPicPr>
        <p:blipFill>
          <a:blip r:embed="rId4">
            <a:alphaModFix/>
          </a:blip>
          <a:stretch>
            <a:fillRect/>
          </a:stretch>
        </p:blipFill>
        <p:spPr>
          <a:xfrm>
            <a:off x="4572000" y="884075"/>
            <a:ext cx="4572000" cy="337413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74E13"/>
        </a:solidFill>
        <a:effectLst/>
      </p:bgPr>
    </p:bg>
    <p:spTree>
      <p:nvGrpSpPr>
        <p:cNvPr id="1" name="Shape 81"/>
        <p:cNvGrpSpPr/>
        <p:nvPr/>
      </p:nvGrpSpPr>
      <p:grpSpPr>
        <a:xfrm>
          <a:off x="0" y="0"/>
          <a:ext cx="0" cy="0"/>
          <a:chOff x="0" y="0"/>
          <a:chExt cx="0" cy="0"/>
        </a:xfrm>
      </p:grpSpPr>
      <p:sp>
        <p:nvSpPr>
          <p:cNvPr id="82" name="Google Shape;82;p17"/>
          <p:cNvSpPr txBox="1">
            <a:spLocks noGrp="1"/>
          </p:cNvSpPr>
          <p:nvPr>
            <p:ph type="body" idx="1"/>
          </p:nvPr>
        </p:nvSpPr>
        <p:spPr>
          <a:xfrm>
            <a:off x="0" y="844150"/>
            <a:ext cx="4641600" cy="3855900"/>
          </a:xfrm>
          <a:prstGeom prst="rect">
            <a:avLst/>
          </a:prstGeom>
        </p:spPr>
        <p:txBody>
          <a:bodyPr spcFirstLastPara="1" wrap="square" lIns="91425" tIns="91425" rIns="91425" bIns="91425" anchor="t" anchorCtr="0">
            <a:noAutofit/>
          </a:bodyPr>
          <a:lstStyle/>
          <a:p>
            <a:pPr marL="457200" marR="762000" lvl="0" indent="0" algn="l" rtl="0">
              <a:spcBef>
                <a:spcPts val="1000"/>
              </a:spcBef>
              <a:spcAft>
                <a:spcPts val="0"/>
              </a:spcAft>
              <a:buClr>
                <a:schemeClr val="dk1"/>
              </a:buClr>
              <a:buSzPts val="1100"/>
              <a:buFont typeface="Arial"/>
              <a:buNone/>
            </a:pPr>
            <a:r>
              <a:rPr lang="en" b="1">
                <a:solidFill>
                  <a:schemeClr val="accent1"/>
                </a:solidFill>
              </a:rPr>
              <a:t>Understanding Soil Basics and Plant Nutrition </a:t>
            </a:r>
            <a:endParaRPr sz="1600" b="1" i="1">
              <a:solidFill>
                <a:srgbClr val="FFFFFF"/>
              </a:solidFill>
            </a:endParaRPr>
          </a:p>
          <a:p>
            <a:pPr marL="457200" marR="762000" lvl="0" indent="0" algn="l" rtl="0">
              <a:spcBef>
                <a:spcPts val="1000"/>
              </a:spcBef>
              <a:spcAft>
                <a:spcPts val="0"/>
              </a:spcAft>
              <a:buNone/>
            </a:pPr>
            <a:r>
              <a:rPr lang="en" sz="1600" b="1" i="1">
                <a:solidFill>
                  <a:srgbClr val="FFFFFF"/>
                </a:solidFill>
              </a:rPr>
              <a:t>What and where do plants get their nutrition?</a:t>
            </a:r>
            <a:r>
              <a:rPr lang="en" sz="1600">
                <a:solidFill>
                  <a:srgbClr val="FFFFFF"/>
                </a:solidFill>
              </a:rPr>
              <a:t> The soil a plant grows in is a key to its success. Your research should help you better understand this.</a:t>
            </a:r>
            <a:endParaRPr sz="1600">
              <a:solidFill>
                <a:srgbClr val="FFFFFF"/>
              </a:solidFill>
            </a:endParaRPr>
          </a:p>
          <a:p>
            <a:pPr marL="457200" marR="762000" lvl="0" indent="0" algn="l" rtl="0">
              <a:spcBef>
                <a:spcPts val="1000"/>
              </a:spcBef>
              <a:spcAft>
                <a:spcPts val="0"/>
              </a:spcAft>
              <a:buNone/>
            </a:pPr>
            <a:r>
              <a:rPr lang="en" sz="1600">
                <a:solidFill>
                  <a:srgbClr val="FFFFFF"/>
                </a:solidFill>
              </a:rPr>
              <a:t> </a:t>
            </a:r>
            <a:r>
              <a:rPr lang="en" sz="1200" u="sng">
                <a:solidFill>
                  <a:srgbClr val="FFFFFF"/>
                </a:solidFill>
              </a:rPr>
              <a:t>Please click the link below</a:t>
            </a:r>
            <a:endParaRPr sz="1200" u="sng">
              <a:solidFill>
                <a:srgbClr val="FFFFFF"/>
              </a:solidFill>
            </a:endParaRPr>
          </a:p>
          <a:p>
            <a:pPr marL="0" marR="762000" lvl="0" indent="457200" algn="l" rtl="0">
              <a:spcBef>
                <a:spcPts val="1000"/>
              </a:spcBef>
              <a:spcAft>
                <a:spcPts val="1000"/>
              </a:spcAft>
              <a:buNone/>
            </a:pPr>
            <a:r>
              <a:rPr lang="en" sz="1200" u="sng">
                <a:solidFill>
                  <a:schemeClr val="hlink"/>
                </a:solidFill>
                <a:highlight>
                  <a:srgbClr val="FFFFFF"/>
                </a:highlight>
                <a:hlinkClick r:id="rId3"/>
              </a:rPr>
              <a:t>Understanding Soil Basics and Plant Nutrition</a:t>
            </a:r>
            <a:endParaRPr/>
          </a:p>
        </p:txBody>
      </p:sp>
      <p:sp>
        <p:nvSpPr>
          <p:cNvPr id="83" name="Google Shape;83;p17"/>
          <p:cNvSpPr txBox="1"/>
          <p:nvPr/>
        </p:nvSpPr>
        <p:spPr>
          <a:xfrm>
            <a:off x="478550" y="164950"/>
            <a:ext cx="7123800" cy="67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en" sz="2400" b="1" u="sng">
                <a:solidFill>
                  <a:schemeClr val="accent1"/>
                </a:solidFill>
              </a:rPr>
              <a:t>Research Assignment 3</a:t>
            </a:r>
            <a:endParaRPr/>
          </a:p>
        </p:txBody>
      </p:sp>
      <p:pic>
        <p:nvPicPr>
          <p:cNvPr id="84" name="Google Shape;84;p17"/>
          <p:cNvPicPr preferRelativeResize="0"/>
          <p:nvPr/>
        </p:nvPicPr>
        <p:blipFill>
          <a:blip r:embed="rId4">
            <a:alphaModFix/>
          </a:blip>
          <a:stretch>
            <a:fillRect/>
          </a:stretch>
        </p:blipFill>
        <p:spPr>
          <a:xfrm>
            <a:off x="5356775" y="707475"/>
            <a:ext cx="3787225" cy="37133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74E13"/>
        </a:solidFill>
        <a:effectLst/>
      </p:bgPr>
    </p:bg>
    <p:spTree>
      <p:nvGrpSpPr>
        <p:cNvPr id="1" name="Shape 88"/>
        <p:cNvGrpSpPr/>
        <p:nvPr/>
      </p:nvGrpSpPr>
      <p:grpSpPr>
        <a:xfrm>
          <a:off x="0" y="0"/>
          <a:ext cx="0" cy="0"/>
          <a:chOff x="0" y="0"/>
          <a:chExt cx="0" cy="0"/>
        </a:xfrm>
      </p:grpSpPr>
      <p:sp>
        <p:nvSpPr>
          <p:cNvPr id="89" name="Google Shape;89;p18"/>
          <p:cNvSpPr txBox="1">
            <a:spLocks noGrp="1"/>
          </p:cNvSpPr>
          <p:nvPr>
            <p:ph type="body" idx="1"/>
          </p:nvPr>
        </p:nvSpPr>
        <p:spPr>
          <a:xfrm>
            <a:off x="0" y="844150"/>
            <a:ext cx="4641600" cy="4781400"/>
          </a:xfrm>
          <a:prstGeom prst="rect">
            <a:avLst/>
          </a:prstGeom>
        </p:spPr>
        <p:txBody>
          <a:bodyPr spcFirstLastPara="1" wrap="square" lIns="91425" tIns="91425" rIns="91425" bIns="91425" anchor="t" anchorCtr="0">
            <a:noAutofit/>
          </a:bodyPr>
          <a:lstStyle/>
          <a:p>
            <a:pPr marL="457200" marR="762000" lvl="0" indent="0" algn="l" rtl="0">
              <a:spcBef>
                <a:spcPts val="1000"/>
              </a:spcBef>
              <a:spcAft>
                <a:spcPts val="0"/>
              </a:spcAft>
              <a:buClr>
                <a:schemeClr val="dk1"/>
              </a:buClr>
              <a:buSzPts val="1100"/>
              <a:buFont typeface="Arial"/>
              <a:buNone/>
            </a:pPr>
            <a:r>
              <a:rPr lang="en" b="1">
                <a:solidFill>
                  <a:schemeClr val="accent1"/>
                </a:solidFill>
              </a:rPr>
              <a:t>Seed Germination and Plant Care </a:t>
            </a:r>
            <a:endParaRPr sz="1600" b="1" i="1">
              <a:solidFill>
                <a:srgbClr val="FFFFFF"/>
              </a:solidFill>
            </a:endParaRPr>
          </a:p>
          <a:p>
            <a:pPr marL="457200" marR="762000" lvl="0" indent="0" algn="l" rtl="0">
              <a:spcBef>
                <a:spcPts val="1000"/>
              </a:spcBef>
              <a:spcAft>
                <a:spcPts val="0"/>
              </a:spcAft>
              <a:buNone/>
            </a:pPr>
            <a:r>
              <a:rPr lang="en" sz="1600" b="1" i="1">
                <a:solidFill>
                  <a:srgbClr val="FFFFFF"/>
                </a:solidFill>
              </a:rPr>
              <a:t>How can we germinate seeds and care for them?</a:t>
            </a:r>
            <a:r>
              <a:rPr lang="en" sz="1600">
                <a:solidFill>
                  <a:srgbClr val="FFFFFF"/>
                </a:solidFill>
              </a:rPr>
              <a:t> The fact is that if you provide adequate water, light, and proper nutrition growing plants is actually simple! Your research should help you better understand this.</a:t>
            </a:r>
            <a:endParaRPr sz="1600">
              <a:solidFill>
                <a:srgbClr val="FFFFFF"/>
              </a:solidFill>
            </a:endParaRPr>
          </a:p>
          <a:p>
            <a:pPr marL="0" lvl="0" indent="457200" algn="l" rtl="0">
              <a:lnSpc>
                <a:spcPct val="100000"/>
              </a:lnSpc>
              <a:spcBef>
                <a:spcPts val="1000"/>
              </a:spcBef>
              <a:spcAft>
                <a:spcPts val="0"/>
              </a:spcAft>
              <a:buNone/>
            </a:pPr>
            <a:r>
              <a:rPr lang="en" sz="1200" u="sng">
                <a:solidFill>
                  <a:srgbClr val="FFFFFF"/>
                </a:solidFill>
              </a:rPr>
              <a:t>Please click the link below</a:t>
            </a:r>
            <a:endParaRPr sz="1200" u="sng">
              <a:solidFill>
                <a:srgbClr val="FFFFFF"/>
              </a:solidFill>
            </a:endParaRPr>
          </a:p>
          <a:p>
            <a:pPr marL="0" marR="762000" lvl="0" indent="457200" algn="l" rtl="0">
              <a:spcBef>
                <a:spcPts val="1600"/>
              </a:spcBef>
              <a:spcAft>
                <a:spcPts val="1000"/>
              </a:spcAft>
              <a:buNone/>
            </a:pPr>
            <a:r>
              <a:rPr lang="en" sz="1200" u="sng">
                <a:solidFill>
                  <a:schemeClr val="hlink"/>
                </a:solidFill>
                <a:highlight>
                  <a:srgbClr val="FFFFFF"/>
                </a:highlight>
                <a:hlinkClick r:id="rId3"/>
              </a:rPr>
              <a:t>Seed Germination and Plant Care</a:t>
            </a:r>
            <a:r>
              <a:rPr lang="en"/>
              <a:t> </a:t>
            </a:r>
            <a:endParaRPr/>
          </a:p>
        </p:txBody>
      </p:sp>
      <p:sp>
        <p:nvSpPr>
          <p:cNvPr id="90" name="Google Shape;90;p18"/>
          <p:cNvSpPr txBox="1"/>
          <p:nvPr/>
        </p:nvSpPr>
        <p:spPr>
          <a:xfrm>
            <a:off x="478550" y="164950"/>
            <a:ext cx="7123800" cy="67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en" sz="2400" b="1" u="sng">
                <a:solidFill>
                  <a:schemeClr val="accent1"/>
                </a:solidFill>
              </a:rPr>
              <a:t>Research Assignment 4</a:t>
            </a:r>
            <a:endParaRPr/>
          </a:p>
        </p:txBody>
      </p:sp>
      <p:pic>
        <p:nvPicPr>
          <p:cNvPr id="91" name="Google Shape;91;p18"/>
          <p:cNvPicPr preferRelativeResize="0"/>
          <p:nvPr/>
        </p:nvPicPr>
        <p:blipFill>
          <a:blip r:embed="rId4">
            <a:alphaModFix/>
          </a:blip>
          <a:stretch>
            <a:fillRect/>
          </a:stretch>
        </p:blipFill>
        <p:spPr>
          <a:xfrm>
            <a:off x="4424250" y="1000075"/>
            <a:ext cx="4719750" cy="31433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74E13"/>
        </a:solidFill>
        <a:effectLst/>
      </p:bgPr>
    </p:bg>
    <p:spTree>
      <p:nvGrpSpPr>
        <p:cNvPr id="1" name="Shape 95"/>
        <p:cNvGrpSpPr/>
        <p:nvPr/>
      </p:nvGrpSpPr>
      <p:grpSpPr>
        <a:xfrm>
          <a:off x="0" y="0"/>
          <a:ext cx="0" cy="0"/>
          <a:chOff x="0" y="0"/>
          <a:chExt cx="0" cy="0"/>
        </a:xfrm>
      </p:grpSpPr>
      <p:sp>
        <p:nvSpPr>
          <p:cNvPr id="96" name="Google Shape;96;p19"/>
          <p:cNvSpPr txBox="1">
            <a:spLocks noGrp="1"/>
          </p:cNvSpPr>
          <p:nvPr>
            <p:ph type="body" idx="1"/>
          </p:nvPr>
        </p:nvSpPr>
        <p:spPr>
          <a:xfrm>
            <a:off x="125425" y="727625"/>
            <a:ext cx="4641600" cy="4202700"/>
          </a:xfrm>
          <a:prstGeom prst="rect">
            <a:avLst/>
          </a:prstGeom>
        </p:spPr>
        <p:txBody>
          <a:bodyPr spcFirstLastPara="1" wrap="square" lIns="91425" tIns="91425" rIns="91425" bIns="91425" anchor="t" anchorCtr="0">
            <a:noAutofit/>
          </a:bodyPr>
          <a:lstStyle/>
          <a:p>
            <a:pPr marL="457200" marR="762000" lvl="0" indent="0" algn="l" rtl="0">
              <a:spcBef>
                <a:spcPts val="1000"/>
              </a:spcBef>
              <a:spcAft>
                <a:spcPts val="0"/>
              </a:spcAft>
              <a:buNone/>
            </a:pPr>
            <a:r>
              <a:rPr lang="en" sz="1600" b="1" i="1">
                <a:solidFill>
                  <a:srgbClr val="FFFFFF"/>
                </a:solidFill>
              </a:rPr>
              <a:t>Can we grow food at our own homes?</a:t>
            </a:r>
            <a:r>
              <a:rPr lang="en" sz="1600">
                <a:solidFill>
                  <a:srgbClr val="FFFFFF"/>
                </a:solidFill>
              </a:rPr>
              <a:t> The fact is that with a little knowledge and very limited resources we can grow vegetables and herbs almost anywhere. Now that you know what it takes to grow plants, it is time to start growing at home. </a:t>
            </a:r>
            <a:endParaRPr sz="1200" u="sng">
              <a:solidFill>
                <a:srgbClr val="FFFFFF"/>
              </a:solidFill>
            </a:endParaRPr>
          </a:p>
          <a:p>
            <a:pPr marL="457200" marR="762000" lvl="0" indent="0" algn="l" rtl="0">
              <a:spcBef>
                <a:spcPts val="1000"/>
              </a:spcBef>
              <a:spcAft>
                <a:spcPts val="0"/>
              </a:spcAft>
              <a:buNone/>
            </a:pPr>
            <a:r>
              <a:rPr lang="en" sz="1700" b="1">
                <a:solidFill>
                  <a:srgbClr val="FFFFFF"/>
                </a:solidFill>
              </a:rPr>
              <a:t>Helpful Resources</a:t>
            </a:r>
            <a:endParaRPr sz="1700" b="1">
              <a:solidFill>
                <a:srgbClr val="FFFFFF"/>
              </a:solidFill>
            </a:endParaRPr>
          </a:p>
          <a:p>
            <a:pPr marL="914400" marR="762000" lvl="1" indent="-336550" algn="l" rtl="0">
              <a:spcBef>
                <a:spcPts val="1000"/>
              </a:spcBef>
              <a:spcAft>
                <a:spcPts val="0"/>
              </a:spcAft>
              <a:buClr>
                <a:srgbClr val="FFFFFF"/>
              </a:buClr>
              <a:buSzPts val="1700"/>
              <a:buChar char="❏"/>
            </a:pPr>
            <a:r>
              <a:rPr lang="en" sz="1700" u="sng">
                <a:solidFill>
                  <a:srgbClr val="FFFFFF"/>
                </a:solidFill>
                <a:hlinkClick r:id="rId3"/>
              </a:rPr>
              <a:t>Gardening Know How</a:t>
            </a:r>
            <a:endParaRPr sz="1700">
              <a:solidFill>
                <a:srgbClr val="FFFFFF"/>
              </a:solidFill>
            </a:endParaRPr>
          </a:p>
          <a:p>
            <a:pPr marL="914400" marR="762000" lvl="1" indent="-336550" algn="l" rtl="0">
              <a:spcBef>
                <a:spcPts val="0"/>
              </a:spcBef>
              <a:spcAft>
                <a:spcPts val="0"/>
              </a:spcAft>
              <a:buClr>
                <a:srgbClr val="FFFFFF"/>
              </a:buClr>
              <a:buSzPts val="1700"/>
              <a:buChar char="❏"/>
            </a:pPr>
            <a:r>
              <a:rPr lang="en" sz="1700" u="sng">
                <a:solidFill>
                  <a:srgbClr val="FFFFFF"/>
                </a:solidFill>
                <a:hlinkClick r:id="rId4"/>
              </a:rPr>
              <a:t>The Spruce</a:t>
            </a:r>
            <a:endParaRPr sz="1700">
              <a:solidFill>
                <a:srgbClr val="FFFFFF"/>
              </a:solidFill>
            </a:endParaRPr>
          </a:p>
          <a:p>
            <a:pPr marL="914400" marR="762000" lvl="1" indent="-336550" algn="l" rtl="0">
              <a:spcBef>
                <a:spcPts val="0"/>
              </a:spcBef>
              <a:spcAft>
                <a:spcPts val="0"/>
              </a:spcAft>
              <a:buClr>
                <a:srgbClr val="FFFFFF"/>
              </a:buClr>
              <a:buSzPts val="1700"/>
              <a:buChar char="❏"/>
            </a:pPr>
            <a:r>
              <a:rPr lang="en" sz="1700" u="sng">
                <a:solidFill>
                  <a:srgbClr val="FFFFFF"/>
                </a:solidFill>
                <a:hlinkClick r:id="rId5"/>
              </a:rPr>
              <a:t>Gardeners</a:t>
            </a:r>
            <a:endParaRPr sz="1700">
              <a:solidFill>
                <a:srgbClr val="FFFFFF"/>
              </a:solidFill>
            </a:endParaRPr>
          </a:p>
          <a:p>
            <a:pPr marL="914400" marR="762000" lvl="1" indent="-336550" algn="l" rtl="0">
              <a:spcBef>
                <a:spcPts val="0"/>
              </a:spcBef>
              <a:spcAft>
                <a:spcPts val="0"/>
              </a:spcAft>
              <a:buClr>
                <a:srgbClr val="FFFFFF"/>
              </a:buClr>
              <a:buSzPts val="1700"/>
              <a:buChar char="❏"/>
            </a:pPr>
            <a:r>
              <a:rPr lang="en" sz="1700" u="sng">
                <a:solidFill>
                  <a:srgbClr val="FFFFFF"/>
                </a:solidFill>
                <a:hlinkClick r:id="rId6"/>
              </a:rPr>
              <a:t>Tomatoes</a:t>
            </a:r>
            <a:endParaRPr sz="1700">
              <a:solidFill>
                <a:srgbClr val="FFFFFF"/>
              </a:solidFill>
            </a:endParaRPr>
          </a:p>
          <a:p>
            <a:pPr marL="0" marR="762000" lvl="0" indent="457200" algn="l" rtl="0">
              <a:spcBef>
                <a:spcPts val="1000"/>
              </a:spcBef>
              <a:spcAft>
                <a:spcPts val="1000"/>
              </a:spcAft>
              <a:buNone/>
            </a:pPr>
            <a:endParaRPr sz="1200" u="sng">
              <a:solidFill>
                <a:srgbClr val="FFFFFF"/>
              </a:solidFill>
            </a:endParaRPr>
          </a:p>
        </p:txBody>
      </p:sp>
      <p:sp>
        <p:nvSpPr>
          <p:cNvPr id="97" name="Google Shape;97;p19"/>
          <p:cNvSpPr txBox="1"/>
          <p:nvPr/>
        </p:nvSpPr>
        <p:spPr>
          <a:xfrm>
            <a:off x="478550" y="164950"/>
            <a:ext cx="8353200" cy="76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en" sz="2400" b="1" u="sng">
                <a:solidFill>
                  <a:schemeClr val="accent1"/>
                </a:solidFill>
              </a:rPr>
              <a:t>Home Grown Windowsill Garden</a:t>
            </a:r>
            <a:r>
              <a:rPr lang="en" sz="2400" b="1">
                <a:solidFill>
                  <a:schemeClr val="accent1"/>
                </a:solidFill>
              </a:rPr>
              <a:t> </a:t>
            </a:r>
            <a:r>
              <a:rPr lang="en" sz="2000" b="1">
                <a:solidFill>
                  <a:schemeClr val="accent1"/>
                </a:solidFill>
              </a:rPr>
              <a:t>(Culminating Activity)</a:t>
            </a:r>
            <a:endParaRPr sz="2000"/>
          </a:p>
        </p:txBody>
      </p:sp>
      <p:pic>
        <p:nvPicPr>
          <p:cNvPr id="98" name="Google Shape;98;p19"/>
          <p:cNvPicPr preferRelativeResize="0"/>
          <p:nvPr/>
        </p:nvPicPr>
        <p:blipFill>
          <a:blip r:embed="rId7">
            <a:alphaModFix/>
          </a:blip>
          <a:stretch>
            <a:fillRect/>
          </a:stretch>
        </p:blipFill>
        <p:spPr>
          <a:xfrm>
            <a:off x="5345975" y="934750"/>
            <a:ext cx="2606107" cy="39039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74E13"/>
        </a:solidFill>
        <a:effectLst/>
      </p:bgPr>
    </p:bg>
    <p:spTree>
      <p:nvGrpSpPr>
        <p:cNvPr id="1" name="Shape 102"/>
        <p:cNvGrpSpPr/>
        <p:nvPr/>
      </p:nvGrpSpPr>
      <p:grpSpPr>
        <a:xfrm>
          <a:off x="0" y="0"/>
          <a:ext cx="0" cy="0"/>
          <a:chOff x="0" y="0"/>
          <a:chExt cx="0" cy="0"/>
        </a:xfrm>
      </p:grpSpPr>
      <p:sp>
        <p:nvSpPr>
          <p:cNvPr id="103" name="Google Shape;103;p20"/>
          <p:cNvSpPr txBox="1">
            <a:spLocks noGrp="1"/>
          </p:cNvSpPr>
          <p:nvPr>
            <p:ph type="body" idx="1"/>
          </p:nvPr>
        </p:nvSpPr>
        <p:spPr>
          <a:xfrm>
            <a:off x="0" y="790300"/>
            <a:ext cx="4641600" cy="3882600"/>
          </a:xfrm>
          <a:prstGeom prst="rect">
            <a:avLst/>
          </a:prstGeom>
        </p:spPr>
        <p:txBody>
          <a:bodyPr spcFirstLastPara="1" wrap="square" lIns="91425" tIns="91425" rIns="91425" bIns="91425" anchor="t" anchorCtr="0">
            <a:noAutofit/>
          </a:bodyPr>
          <a:lstStyle/>
          <a:p>
            <a:pPr marL="457200" marR="762000" lvl="0" indent="0" algn="l" rtl="0">
              <a:spcBef>
                <a:spcPts val="1000"/>
              </a:spcBef>
              <a:spcAft>
                <a:spcPts val="0"/>
              </a:spcAft>
              <a:buNone/>
            </a:pPr>
            <a:r>
              <a:rPr lang="en" b="1">
                <a:solidFill>
                  <a:srgbClr val="FFFFFF"/>
                </a:solidFill>
              </a:rPr>
              <a:t>OPTION 1</a:t>
            </a:r>
            <a:endParaRPr b="1">
              <a:solidFill>
                <a:srgbClr val="FFFFFF"/>
              </a:solidFill>
            </a:endParaRPr>
          </a:p>
          <a:p>
            <a:pPr marL="457200" lvl="0" indent="-317500" algn="l" rtl="0">
              <a:lnSpc>
                <a:spcPct val="100000"/>
              </a:lnSpc>
              <a:spcBef>
                <a:spcPts val="1000"/>
              </a:spcBef>
              <a:spcAft>
                <a:spcPts val="0"/>
              </a:spcAft>
              <a:buClr>
                <a:schemeClr val="lt1"/>
              </a:buClr>
              <a:buSzPts val="1400"/>
              <a:buFont typeface="Lato"/>
              <a:buChar char="●"/>
            </a:pPr>
            <a:r>
              <a:rPr lang="en" sz="1400" b="1">
                <a:solidFill>
                  <a:schemeClr val="lt1"/>
                </a:solidFill>
                <a:latin typeface="Lato"/>
                <a:ea typeface="Lato"/>
                <a:cs typeface="Lato"/>
                <a:sym typeface="Lato"/>
              </a:rPr>
              <a:t>A package will be mailed out to students, containing</a:t>
            </a:r>
            <a:endParaRPr sz="1400" b="1">
              <a:solidFill>
                <a:schemeClr val="lt1"/>
              </a:solidFill>
              <a:latin typeface="Lato"/>
              <a:ea typeface="Lato"/>
              <a:cs typeface="Lato"/>
              <a:sym typeface="Lato"/>
            </a:endParaRPr>
          </a:p>
          <a:p>
            <a:pPr marL="914400" lvl="1" indent="-317500" algn="l" rtl="0">
              <a:lnSpc>
                <a:spcPct val="100000"/>
              </a:lnSpc>
              <a:spcBef>
                <a:spcPts val="0"/>
              </a:spcBef>
              <a:spcAft>
                <a:spcPts val="0"/>
              </a:spcAft>
              <a:buClr>
                <a:schemeClr val="lt1"/>
              </a:buClr>
              <a:buSzPts val="1400"/>
              <a:buFont typeface="Lato"/>
              <a:buChar char="○"/>
            </a:pPr>
            <a:r>
              <a:rPr lang="en" b="1">
                <a:solidFill>
                  <a:schemeClr val="lt1"/>
                </a:solidFill>
                <a:latin typeface="Lato"/>
                <a:ea typeface="Lato"/>
                <a:cs typeface="Lato"/>
                <a:sym typeface="Lato"/>
              </a:rPr>
              <a:t>Potting mix</a:t>
            </a:r>
            <a:endParaRPr b="1">
              <a:solidFill>
                <a:schemeClr val="lt1"/>
              </a:solidFill>
              <a:latin typeface="Lato"/>
              <a:ea typeface="Lato"/>
              <a:cs typeface="Lato"/>
              <a:sym typeface="Lato"/>
            </a:endParaRPr>
          </a:p>
          <a:p>
            <a:pPr marL="914400" lvl="1" indent="-317500" algn="l" rtl="0">
              <a:lnSpc>
                <a:spcPct val="100000"/>
              </a:lnSpc>
              <a:spcBef>
                <a:spcPts val="0"/>
              </a:spcBef>
              <a:spcAft>
                <a:spcPts val="0"/>
              </a:spcAft>
              <a:buClr>
                <a:schemeClr val="lt1"/>
              </a:buClr>
              <a:buSzPts val="1400"/>
              <a:buFont typeface="Lato"/>
              <a:buChar char="○"/>
            </a:pPr>
            <a:r>
              <a:rPr lang="en" b="1">
                <a:solidFill>
                  <a:schemeClr val="lt1"/>
                </a:solidFill>
                <a:latin typeface="Lato"/>
                <a:ea typeface="Lato"/>
                <a:cs typeface="Lato"/>
                <a:sym typeface="Lato"/>
              </a:rPr>
              <a:t>Seeds</a:t>
            </a:r>
            <a:endParaRPr b="1">
              <a:solidFill>
                <a:schemeClr val="lt1"/>
              </a:solidFill>
              <a:latin typeface="Lato"/>
              <a:ea typeface="Lato"/>
              <a:cs typeface="Lato"/>
              <a:sym typeface="Lato"/>
            </a:endParaRPr>
          </a:p>
          <a:p>
            <a:pPr marL="457200" lvl="0" indent="-317500" algn="l" rtl="0">
              <a:lnSpc>
                <a:spcPct val="100000"/>
              </a:lnSpc>
              <a:spcBef>
                <a:spcPts val="0"/>
              </a:spcBef>
              <a:spcAft>
                <a:spcPts val="0"/>
              </a:spcAft>
              <a:buClr>
                <a:schemeClr val="lt1"/>
              </a:buClr>
              <a:buSzPts val="1400"/>
              <a:buFont typeface="Lato"/>
              <a:buChar char="●"/>
            </a:pPr>
            <a:r>
              <a:rPr lang="en" sz="1400" b="1">
                <a:solidFill>
                  <a:schemeClr val="lt1"/>
                </a:solidFill>
                <a:latin typeface="Lato"/>
                <a:ea typeface="Lato"/>
                <a:cs typeface="Lato"/>
                <a:sym typeface="Lato"/>
              </a:rPr>
              <a:t>Students will be resourceful and create mini-greenhouses to start their own seeds</a:t>
            </a:r>
            <a:endParaRPr sz="1400" b="1">
              <a:solidFill>
                <a:schemeClr val="lt1"/>
              </a:solidFill>
              <a:latin typeface="Lato"/>
              <a:ea typeface="Lato"/>
              <a:cs typeface="Lato"/>
              <a:sym typeface="Lato"/>
            </a:endParaRPr>
          </a:p>
          <a:p>
            <a:pPr marL="457200" lvl="0" indent="-317500" algn="l" rtl="0">
              <a:lnSpc>
                <a:spcPct val="100000"/>
              </a:lnSpc>
              <a:spcBef>
                <a:spcPts val="0"/>
              </a:spcBef>
              <a:spcAft>
                <a:spcPts val="0"/>
              </a:spcAft>
              <a:buClr>
                <a:schemeClr val="lt1"/>
              </a:buClr>
              <a:buSzPts val="1400"/>
              <a:buFont typeface="Lato"/>
              <a:buChar char="●"/>
            </a:pPr>
            <a:r>
              <a:rPr lang="en" sz="1400" b="1">
                <a:solidFill>
                  <a:schemeClr val="lt1"/>
                </a:solidFill>
                <a:latin typeface="Lato"/>
                <a:ea typeface="Lato"/>
                <a:cs typeface="Lato"/>
                <a:sym typeface="Lato"/>
              </a:rPr>
              <a:t>Students will use google slides to document their progress with their instructor</a:t>
            </a:r>
            <a:endParaRPr sz="1400" b="1">
              <a:solidFill>
                <a:schemeClr val="lt1"/>
              </a:solidFill>
              <a:latin typeface="Lato"/>
              <a:ea typeface="Lato"/>
              <a:cs typeface="Lato"/>
              <a:sym typeface="Lato"/>
            </a:endParaRPr>
          </a:p>
          <a:p>
            <a:pPr marL="457200" lvl="0" indent="0" algn="l" rtl="0">
              <a:lnSpc>
                <a:spcPct val="100000"/>
              </a:lnSpc>
              <a:spcBef>
                <a:spcPts val="1600"/>
              </a:spcBef>
              <a:spcAft>
                <a:spcPts val="0"/>
              </a:spcAft>
              <a:buNone/>
            </a:pPr>
            <a:endParaRPr sz="1400" b="1">
              <a:solidFill>
                <a:schemeClr val="lt1"/>
              </a:solidFill>
              <a:latin typeface="Lato"/>
              <a:ea typeface="Lato"/>
              <a:cs typeface="Lato"/>
              <a:sym typeface="Lato"/>
            </a:endParaRPr>
          </a:p>
          <a:p>
            <a:pPr marL="0" lvl="0" indent="457200" algn="l" rtl="0">
              <a:lnSpc>
                <a:spcPct val="100000"/>
              </a:lnSpc>
              <a:spcBef>
                <a:spcPts val="1600"/>
              </a:spcBef>
              <a:spcAft>
                <a:spcPts val="0"/>
              </a:spcAft>
              <a:buNone/>
            </a:pPr>
            <a:r>
              <a:rPr lang="en" sz="1200" u="sng">
                <a:solidFill>
                  <a:srgbClr val="FFFFFF"/>
                </a:solidFill>
              </a:rPr>
              <a:t>Please click the link below</a:t>
            </a:r>
            <a:endParaRPr sz="1200" u="sng">
              <a:solidFill>
                <a:srgbClr val="FFFFFF"/>
              </a:solidFill>
            </a:endParaRPr>
          </a:p>
          <a:p>
            <a:pPr marL="0" marR="762000" lvl="0" indent="457200" algn="l" rtl="0">
              <a:spcBef>
                <a:spcPts val="1600"/>
              </a:spcBef>
              <a:spcAft>
                <a:spcPts val="1000"/>
              </a:spcAft>
              <a:buNone/>
            </a:pPr>
            <a:r>
              <a:rPr lang="en" sz="1200" u="sng">
                <a:solidFill>
                  <a:schemeClr val="hlink"/>
                </a:solidFill>
                <a:highlight>
                  <a:srgbClr val="FFFFFF"/>
                </a:highlight>
                <a:hlinkClick r:id="rId3"/>
              </a:rPr>
              <a:t>Culminating Activity</a:t>
            </a:r>
            <a:endParaRPr/>
          </a:p>
        </p:txBody>
      </p:sp>
      <p:sp>
        <p:nvSpPr>
          <p:cNvPr id="104" name="Google Shape;104;p20"/>
          <p:cNvSpPr txBox="1"/>
          <p:nvPr/>
        </p:nvSpPr>
        <p:spPr>
          <a:xfrm>
            <a:off x="478550" y="202600"/>
            <a:ext cx="8353200" cy="58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en" sz="2400" b="1" u="sng">
                <a:solidFill>
                  <a:schemeClr val="accent1"/>
                </a:solidFill>
              </a:rPr>
              <a:t>Home Grown Windowsill Garden</a:t>
            </a:r>
            <a:r>
              <a:rPr lang="en" sz="2400" b="1">
                <a:solidFill>
                  <a:schemeClr val="accent1"/>
                </a:solidFill>
              </a:rPr>
              <a:t> </a:t>
            </a:r>
            <a:endParaRPr sz="2000"/>
          </a:p>
        </p:txBody>
      </p:sp>
      <p:pic>
        <p:nvPicPr>
          <p:cNvPr id="105" name="Google Shape;105;p20"/>
          <p:cNvPicPr preferRelativeResize="0"/>
          <p:nvPr/>
        </p:nvPicPr>
        <p:blipFill>
          <a:blip r:embed="rId4">
            <a:alphaModFix/>
          </a:blip>
          <a:stretch>
            <a:fillRect/>
          </a:stretch>
        </p:blipFill>
        <p:spPr>
          <a:xfrm>
            <a:off x="4742050" y="1407525"/>
            <a:ext cx="4089700" cy="27237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74E13"/>
        </a:solidFill>
        <a:effectLst/>
      </p:bgPr>
    </p:bg>
    <p:spTree>
      <p:nvGrpSpPr>
        <p:cNvPr id="1" name="Shape 109"/>
        <p:cNvGrpSpPr/>
        <p:nvPr/>
      </p:nvGrpSpPr>
      <p:grpSpPr>
        <a:xfrm>
          <a:off x="0" y="0"/>
          <a:ext cx="0" cy="0"/>
          <a:chOff x="0" y="0"/>
          <a:chExt cx="0" cy="0"/>
        </a:xfrm>
      </p:grpSpPr>
      <p:sp>
        <p:nvSpPr>
          <p:cNvPr id="110" name="Google Shape;110;p21"/>
          <p:cNvSpPr txBox="1">
            <a:spLocks noGrp="1"/>
          </p:cNvSpPr>
          <p:nvPr>
            <p:ph type="body" idx="1"/>
          </p:nvPr>
        </p:nvSpPr>
        <p:spPr>
          <a:xfrm>
            <a:off x="0" y="934750"/>
            <a:ext cx="4641600" cy="3707100"/>
          </a:xfrm>
          <a:prstGeom prst="rect">
            <a:avLst/>
          </a:prstGeom>
        </p:spPr>
        <p:txBody>
          <a:bodyPr spcFirstLastPara="1" wrap="square" lIns="91425" tIns="91425" rIns="91425" bIns="91425" anchor="t" anchorCtr="0">
            <a:noAutofit/>
          </a:bodyPr>
          <a:lstStyle/>
          <a:p>
            <a:pPr marL="457200" marR="762000" lvl="0" indent="0" algn="l" rtl="0">
              <a:spcBef>
                <a:spcPts val="1000"/>
              </a:spcBef>
              <a:spcAft>
                <a:spcPts val="0"/>
              </a:spcAft>
              <a:buNone/>
            </a:pPr>
            <a:r>
              <a:rPr lang="en" b="1">
                <a:solidFill>
                  <a:srgbClr val="FFFFFF"/>
                </a:solidFill>
              </a:rPr>
              <a:t>OPTION 2</a:t>
            </a:r>
            <a:endParaRPr b="1">
              <a:solidFill>
                <a:srgbClr val="FFFFFF"/>
              </a:solidFill>
            </a:endParaRPr>
          </a:p>
          <a:p>
            <a:pPr marL="457200" lvl="0" indent="-317500" algn="l" rtl="0">
              <a:lnSpc>
                <a:spcPct val="100000"/>
              </a:lnSpc>
              <a:spcBef>
                <a:spcPts val="1000"/>
              </a:spcBef>
              <a:spcAft>
                <a:spcPts val="0"/>
              </a:spcAft>
              <a:buClr>
                <a:schemeClr val="lt1"/>
              </a:buClr>
              <a:buSzPts val="1400"/>
              <a:buFont typeface="Lato"/>
              <a:buChar char="●"/>
            </a:pPr>
            <a:r>
              <a:rPr lang="en" sz="1400" b="1">
                <a:solidFill>
                  <a:schemeClr val="lt1"/>
                </a:solidFill>
                <a:latin typeface="Lato"/>
                <a:ea typeface="Lato"/>
                <a:cs typeface="Lato"/>
                <a:sym typeface="Lato"/>
              </a:rPr>
              <a:t>Instructors who may not have a budget allowance to send seeds and potting soil to students can use this option. </a:t>
            </a:r>
            <a:endParaRPr sz="1400" b="1">
              <a:solidFill>
                <a:schemeClr val="lt1"/>
              </a:solidFill>
              <a:latin typeface="Lato"/>
              <a:ea typeface="Lato"/>
              <a:cs typeface="Lato"/>
              <a:sym typeface="Lato"/>
            </a:endParaRPr>
          </a:p>
          <a:p>
            <a:pPr marL="457200" lvl="0" indent="-317500" algn="l" rtl="0">
              <a:lnSpc>
                <a:spcPct val="100000"/>
              </a:lnSpc>
              <a:spcBef>
                <a:spcPts val="0"/>
              </a:spcBef>
              <a:spcAft>
                <a:spcPts val="0"/>
              </a:spcAft>
              <a:buClr>
                <a:schemeClr val="lt1"/>
              </a:buClr>
              <a:buSzPts val="1400"/>
              <a:buFont typeface="Lato"/>
              <a:buChar char="●"/>
            </a:pPr>
            <a:r>
              <a:rPr lang="en" sz="1400" b="1">
                <a:solidFill>
                  <a:schemeClr val="lt1"/>
                </a:solidFill>
                <a:latin typeface="Lato"/>
                <a:ea typeface="Lato"/>
                <a:cs typeface="Lato"/>
                <a:sym typeface="Lato"/>
              </a:rPr>
              <a:t>The instructor will grow a few different seeds (herbs and/or vegetables) and post images to all students of the process from beginning to end.</a:t>
            </a:r>
            <a:endParaRPr sz="1400" b="1">
              <a:solidFill>
                <a:schemeClr val="lt1"/>
              </a:solidFill>
              <a:latin typeface="Lato"/>
              <a:ea typeface="Lato"/>
              <a:cs typeface="Lato"/>
              <a:sym typeface="Lato"/>
            </a:endParaRPr>
          </a:p>
          <a:p>
            <a:pPr marL="457200" lvl="0" indent="-317500" algn="l" rtl="0">
              <a:lnSpc>
                <a:spcPct val="100000"/>
              </a:lnSpc>
              <a:spcBef>
                <a:spcPts val="0"/>
              </a:spcBef>
              <a:spcAft>
                <a:spcPts val="0"/>
              </a:spcAft>
              <a:buClr>
                <a:schemeClr val="lt1"/>
              </a:buClr>
              <a:buSzPts val="1400"/>
              <a:buFont typeface="Lato"/>
              <a:buChar char="●"/>
            </a:pPr>
            <a:r>
              <a:rPr lang="en" sz="1400" b="1">
                <a:solidFill>
                  <a:schemeClr val="lt1"/>
                </a:solidFill>
                <a:latin typeface="Lato"/>
                <a:ea typeface="Lato"/>
                <a:cs typeface="Lato"/>
                <a:sym typeface="Lato"/>
              </a:rPr>
              <a:t>Students will use research and the instructors slides to observe the process and gain an understanding of how to grow food at home.</a:t>
            </a:r>
            <a:endParaRPr sz="1600" b="1">
              <a:solidFill>
                <a:srgbClr val="FFFFFF"/>
              </a:solidFill>
            </a:endParaRPr>
          </a:p>
          <a:p>
            <a:pPr marL="0" lvl="0" indent="457200" algn="l" rtl="0">
              <a:lnSpc>
                <a:spcPct val="100000"/>
              </a:lnSpc>
              <a:spcBef>
                <a:spcPts val="1600"/>
              </a:spcBef>
              <a:spcAft>
                <a:spcPts val="0"/>
              </a:spcAft>
              <a:buNone/>
            </a:pPr>
            <a:r>
              <a:rPr lang="en" sz="1200" u="sng">
                <a:solidFill>
                  <a:srgbClr val="FFFFFF"/>
                </a:solidFill>
              </a:rPr>
              <a:t>Please click the link below</a:t>
            </a:r>
            <a:endParaRPr sz="1200" u="sng">
              <a:solidFill>
                <a:srgbClr val="FFFFFF"/>
              </a:solidFill>
            </a:endParaRPr>
          </a:p>
          <a:p>
            <a:pPr marL="0" marR="762000" lvl="0" indent="457200" algn="l" rtl="0">
              <a:spcBef>
                <a:spcPts val="1600"/>
              </a:spcBef>
              <a:spcAft>
                <a:spcPts val="1000"/>
              </a:spcAft>
              <a:buNone/>
            </a:pPr>
            <a:r>
              <a:rPr lang="en" sz="1200" u="sng">
                <a:solidFill>
                  <a:schemeClr val="hlink"/>
                </a:solidFill>
                <a:highlight>
                  <a:srgbClr val="FFFFFF"/>
                </a:highlight>
                <a:hlinkClick r:id="rId3"/>
              </a:rPr>
              <a:t>Culminating Activity</a:t>
            </a:r>
            <a:endParaRPr/>
          </a:p>
        </p:txBody>
      </p:sp>
      <p:sp>
        <p:nvSpPr>
          <p:cNvPr id="111" name="Google Shape;111;p21"/>
          <p:cNvSpPr txBox="1"/>
          <p:nvPr/>
        </p:nvSpPr>
        <p:spPr>
          <a:xfrm>
            <a:off x="478550" y="164950"/>
            <a:ext cx="8353200" cy="76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en" sz="2400" b="1" u="sng">
                <a:solidFill>
                  <a:schemeClr val="accent1"/>
                </a:solidFill>
              </a:rPr>
              <a:t>Home Grown Windowsill Garden</a:t>
            </a:r>
            <a:r>
              <a:rPr lang="en" sz="2400" b="1">
                <a:solidFill>
                  <a:schemeClr val="accent1"/>
                </a:solidFill>
              </a:rPr>
              <a:t> </a:t>
            </a:r>
            <a:endParaRPr sz="2000"/>
          </a:p>
        </p:txBody>
      </p:sp>
      <p:pic>
        <p:nvPicPr>
          <p:cNvPr id="112" name="Google Shape;112;p21"/>
          <p:cNvPicPr preferRelativeResize="0"/>
          <p:nvPr/>
        </p:nvPicPr>
        <p:blipFill>
          <a:blip r:embed="rId4">
            <a:alphaModFix/>
          </a:blip>
          <a:stretch>
            <a:fillRect/>
          </a:stretch>
        </p:blipFill>
        <p:spPr>
          <a:xfrm>
            <a:off x="4794000" y="934750"/>
            <a:ext cx="3903950" cy="390395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566</Words>
  <Application>Microsoft Office PowerPoint</Application>
  <PresentationFormat>On-screen Show (16:9)</PresentationFormat>
  <Paragraphs>62</Paragraphs>
  <Slides>9</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Lato</vt:lpstr>
      <vt:lpstr>Simple Light</vt:lpstr>
      <vt:lpstr>Home Grown Vegetables &amp; Herbs         A Local Approach to Growing Food  </vt:lpstr>
      <vt:lpstr>TIJ10 - GREEN INDUSTRIES Project 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 Grown Vegetables &amp; Herbs         A Local Approach to Growing Food  </dc:title>
  <cp:lastModifiedBy>Paul Fraser</cp:lastModifiedBy>
  <cp:revision>1</cp:revision>
  <dcterms:modified xsi:type="dcterms:W3CDTF">2020-06-20T21:21:32Z</dcterms:modified>
</cp:coreProperties>
</file>