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8"/>
  </p:notesMasterIdLst>
  <p:handoutMasterIdLst>
    <p:handoutMasterId r:id="rId19"/>
  </p:handoutMasterIdLst>
  <p:sldIdLst>
    <p:sldId id="256" r:id="rId5"/>
    <p:sldId id="257" r:id="rId6"/>
    <p:sldId id="262" r:id="rId7"/>
    <p:sldId id="267" r:id="rId8"/>
    <p:sldId id="268" r:id="rId9"/>
    <p:sldId id="269" r:id="rId10"/>
    <p:sldId id="270" r:id="rId11"/>
    <p:sldId id="271" r:id="rId12"/>
    <p:sldId id="272" r:id="rId13"/>
    <p:sldId id="273" r:id="rId14"/>
    <p:sldId id="274" r:id="rId15"/>
    <p:sldId id="275"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712" autoAdjust="0"/>
  </p:normalViewPr>
  <p:slideViewPr>
    <p:cSldViewPr snapToGrid="0">
      <p:cViewPr varScale="1">
        <p:scale>
          <a:sx n="64" d="100"/>
          <a:sy n="64" d="100"/>
        </p:scale>
        <p:origin x="900" y="66"/>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0269CC2-8DD6-4402-82F3-18F164A732FF}">
      <dgm:prSet/>
      <dgm:spPr/>
      <dgm:t>
        <a:bodyPr/>
        <a:lstStyle/>
        <a:p>
          <a:r>
            <a:rPr lang="en-US" dirty="0">
              <a:solidFill>
                <a:schemeClr val="bg1"/>
              </a:solidFill>
            </a:rPr>
            <a:t>Activity 1 – Explore the role of a Graphic Designer</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r>
            <a:rPr lang="en-US" dirty="0">
              <a:solidFill>
                <a:schemeClr val="bg1"/>
              </a:solidFill>
            </a:rPr>
            <a:t>Activity 2 – Elements of Graphic Design</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r>
            <a:rPr lang="en-US" dirty="0">
              <a:solidFill>
                <a:schemeClr val="bg1"/>
              </a:solidFill>
            </a:rPr>
            <a:t>Activity 3 – Exploring Colour</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r>
            <a:rPr lang="en-US" dirty="0">
              <a:solidFill>
                <a:schemeClr val="bg1"/>
              </a:solidFill>
            </a:rPr>
            <a:t>Activity 4 – Create a simple vector image</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r>
            <a:rPr lang="en-US" dirty="0">
              <a:solidFill>
                <a:schemeClr val="bg1"/>
              </a:solidFill>
            </a:rPr>
            <a:t>Assignment – Create a sticker</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tyle>
          <a:lnRef idx="0">
            <a:scrgbClr r="0" g="0" b="0"/>
          </a:lnRef>
          <a:fillRef idx="0">
            <a:scrgbClr r="0" g="0" b="0"/>
          </a:fillRef>
          <a:effectRef idx="0">
            <a:scrgbClr r="0" g="0" b="0"/>
          </a:effectRef>
          <a:fontRef idx="minor">
            <a:schemeClr val="lt1"/>
          </a:fontRef>
        </dgm:style>
      </dgm:prSet>
      <dgm:spPr>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tyle>
          <a:lnRef idx="2">
            <a:schemeClr val="accent2">
              <a:shade val="50000"/>
            </a:schemeClr>
          </a:lnRef>
          <a:fillRef idx="1">
            <a:schemeClr val="accent2"/>
          </a:fillRef>
          <a:effectRef idx="0">
            <a:schemeClr val="accent2"/>
          </a:effectRef>
          <a:fontRef idx="minor">
            <a:schemeClr val="lt1"/>
          </a:fontRef>
        </dgm:style>
      </dgm:prSet>
      <dgm:spPr>
        <a:xfrm>
          <a:off x="0" y="1249576"/>
          <a:ext cx="6791323" cy="995920"/>
        </a:xfrm>
        <a:prstGeom prst="rect">
          <a:avLst/>
        </a:prstGeom>
        <a:ln/>
      </dgm:spPr>
    </dgm:pt>
    <dgm:pt modelId="{FADE9C4E-BFE3-4374-BE2C-676ED238ACF2}" type="pres">
      <dgm:prSet presAssocID="{2B87ECDB-C552-42F6-9B52-6548A18B206B}" presName="iconRect" presStyleLbl="node1" presStyleIdx="1"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ducation"/>
        </a:ext>
      </dgm:extLst>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D335376E-740A-4A47-BC5B-3381DE731CE0}" type="pres">
      <dgm:prSet presAssocID="{419DF63C-9792-4EF5-9125-1EEF4D07C33F}" presName="iconRect" presStyleLbl="node1" presStyleIdx="2"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dgm: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1B0B9210-632F-4BB5-B140-1FA20D3CF123}" type="pres">
      <dgm:prSet presAssocID="{1B1E513F-BEB7-483A-8F12-A8210AEF19E9}" presName="iconRect" presStyleLbl="node1" presStyleIdx="3"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axOutline"/>
        </a:ext>
      </dgm:extLst>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rotWithShape="1">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ooter"/>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1 – Explore the role of a Graphic Designer</a:t>
          </a:r>
        </a:p>
      </dsp:txBody>
      <dsp:txXfrm>
        <a:off x="1150288" y="4675"/>
        <a:ext cx="5641034" cy="995920"/>
      </dsp:txXfrm>
    </dsp:sp>
    <dsp:sp modelId="{FA3369E0-5B38-4FDD-A9F5-22B9810A03F7}">
      <dsp:nvSpPr>
        <dsp:cNvPr id="0" name=""/>
        <dsp:cNvSpPr/>
      </dsp:nvSpPr>
      <dsp:spPr>
        <a:xfrm>
          <a:off x="0" y="1249576"/>
          <a:ext cx="6791323" cy="995920"/>
        </a:xfrm>
        <a:prstGeom prst="rect">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 modelId="{FADE9C4E-BFE3-4374-BE2C-676ED238ACF2}">
      <dsp:nvSpPr>
        <dsp:cNvPr id="0" name=""/>
        <dsp:cNvSpPr/>
      </dsp:nvSpPr>
      <dsp:spPr>
        <a:xfrm>
          <a:off x="301265" y="1473658"/>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2 – Elements of Graphic Design</a:t>
          </a: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301265" y="2718559"/>
          <a:ext cx="547756" cy="54775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3 – Exploring Colour</a:t>
          </a:r>
        </a:p>
      </dsp:txBody>
      <dsp:txXfrm>
        <a:off x="1150288" y="2494477"/>
        <a:ext cx="5641034" cy="995920"/>
      </dsp:txXfrm>
    </dsp:sp>
    <dsp:sp modelId="{C2FCE80A-DCA0-4D7F-8F72-19CB2337E588}">
      <dsp:nvSpPr>
        <dsp:cNvPr id="0" name=""/>
        <dsp:cNvSpPr/>
      </dsp:nvSpPr>
      <dsp: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4 – Create a simple vector image</a:t>
          </a: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rotWithShape="1">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Assignment – Create a sticker</a:t>
          </a:r>
        </a:p>
      </dsp:txBody>
      <dsp:txXfrm>
        <a:off x="1150288" y="4984278"/>
        <a:ext cx="5641034" cy="995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6/18/2020</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6/18/2020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3</a:t>
            </a:fld>
            <a:endParaRPr lang="en-US" dirty="0"/>
          </a:p>
        </p:txBody>
      </p:sp>
    </p:spTree>
    <p:extLst>
      <p:ext uri="{BB962C8B-B14F-4D97-AF65-F5344CB8AC3E}">
        <p14:creationId xmlns:p14="http://schemas.microsoft.com/office/powerpoint/2010/main" val="2696547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12</a:t>
            </a:fld>
            <a:endParaRPr lang="en-US" dirty="0"/>
          </a:p>
        </p:txBody>
      </p:sp>
    </p:spTree>
    <p:extLst>
      <p:ext uri="{BB962C8B-B14F-4D97-AF65-F5344CB8AC3E}">
        <p14:creationId xmlns:p14="http://schemas.microsoft.com/office/powerpoint/2010/main" val="303539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err="1"/>
              <a:t>Unsplash</a:t>
            </a:r>
            <a:r>
              <a:rPr lang="en-CA" dirty="0"/>
              <a:t> </a:t>
            </a:r>
          </a:p>
        </p:txBody>
      </p:sp>
      <p:sp>
        <p:nvSpPr>
          <p:cNvPr id="4" name="Slide Number Placeholder 3"/>
          <p:cNvSpPr>
            <a:spLocks noGrp="1"/>
          </p:cNvSpPr>
          <p:nvPr>
            <p:ph type="sldNum" sz="quarter" idx="5"/>
          </p:nvPr>
        </p:nvSpPr>
        <p:spPr/>
        <p:txBody>
          <a:bodyPr/>
          <a:lstStyle/>
          <a:p>
            <a:fld id="{D3F28A1F-3E69-47E5-AE93-E7F2155A242D}" type="slidenum">
              <a:rPr lang="en-US" smtClean="0"/>
              <a:t>13</a:t>
            </a:fld>
            <a:endParaRPr lang="en-US" dirty="0"/>
          </a:p>
        </p:txBody>
      </p:sp>
    </p:spTree>
    <p:extLst>
      <p:ext uri="{BB962C8B-B14F-4D97-AF65-F5344CB8AC3E}">
        <p14:creationId xmlns:p14="http://schemas.microsoft.com/office/powerpoint/2010/main" val="874685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kern="1200" dirty="0">
                <a:solidFill>
                  <a:schemeClr val="tx1"/>
                </a:solidFill>
                <a:effectLst/>
                <a:latin typeface="+mn-lt"/>
                <a:ea typeface="+mn-ea"/>
                <a:cs typeface="+mn-cs"/>
              </a:rPr>
              <a:t>Lines are the most basic elements of design. They come in all shapes, sizes, and colors. Once you start noticing them, you’ll see grids all around you. Lines have direction; they can be visible or invisible and can help direct the eye to a specific spot. The thickness of a line can also communicate certain cues. Bold and thick lines can draw attention, while thin lines are the opposite</a:t>
            </a:r>
            <a:endParaRPr lang="en-CA" dirty="0"/>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4</a:t>
            </a:fld>
            <a:endParaRPr lang="en-US" dirty="0"/>
          </a:p>
        </p:txBody>
      </p:sp>
    </p:spTree>
    <p:extLst>
      <p:ext uri="{BB962C8B-B14F-4D97-AF65-F5344CB8AC3E}">
        <p14:creationId xmlns:p14="http://schemas.microsoft.com/office/powerpoint/2010/main" val="485646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if not all layouts contain invisible lines. Grids are made of multiple lines and lend structure to a page. Lines can be used to create demarcation on a specific section of a design. Depending on the form of the line, you can convey different moods. A simple line can carry so much—for instance, a squiggly line is perceived as young and fun compared to a straight line.</a:t>
            </a:r>
          </a:p>
          <a:p>
            <a:r>
              <a:rPr lang="en-US" sz="1200" b="0" i="0" kern="1200" dirty="0">
                <a:solidFill>
                  <a:schemeClr val="tx1"/>
                </a:solidFill>
                <a:effectLst/>
                <a:latin typeface="+mn-lt"/>
                <a:ea typeface="+mn-ea"/>
                <a:cs typeface="+mn-cs"/>
              </a:rPr>
              <a:t>Lines don't necessarily have to be solid. Dashed and dotted lines can also be used and have a friendlier feel than a solid line. Straight lines usually come across as a steady and static element. On the other hand, curved lines are dynamic and give energy to your design.</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5</a:t>
            </a:fld>
            <a:endParaRPr lang="en-US" dirty="0"/>
          </a:p>
        </p:txBody>
      </p:sp>
    </p:spTree>
    <p:extLst>
      <p:ext uri="{BB962C8B-B14F-4D97-AF65-F5344CB8AC3E}">
        <p14:creationId xmlns:p14="http://schemas.microsoft.com/office/powerpoint/2010/main" val="3424327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6</a:t>
            </a:fld>
            <a:endParaRPr lang="en-US" dirty="0"/>
          </a:p>
        </p:txBody>
      </p:sp>
    </p:spTree>
    <p:extLst>
      <p:ext uri="{BB962C8B-B14F-4D97-AF65-F5344CB8AC3E}">
        <p14:creationId xmlns:p14="http://schemas.microsoft.com/office/powerpoint/2010/main" val="428270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7</a:t>
            </a:fld>
            <a:endParaRPr lang="en-US" dirty="0"/>
          </a:p>
        </p:txBody>
      </p:sp>
    </p:spTree>
    <p:extLst>
      <p:ext uri="{BB962C8B-B14F-4D97-AF65-F5344CB8AC3E}">
        <p14:creationId xmlns:p14="http://schemas.microsoft.com/office/powerpoint/2010/main" val="150516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8</a:t>
            </a:fld>
            <a:endParaRPr lang="en-US" dirty="0"/>
          </a:p>
        </p:txBody>
      </p:sp>
    </p:spTree>
    <p:extLst>
      <p:ext uri="{BB962C8B-B14F-4D97-AF65-F5344CB8AC3E}">
        <p14:creationId xmlns:p14="http://schemas.microsoft.com/office/powerpoint/2010/main" val="1579095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9</a:t>
            </a:fld>
            <a:endParaRPr lang="en-US" dirty="0"/>
          </a:p>
        </p:txBody>
      </p:sp>
    </p:spTree>
    <p:extLst>
      <p:ext uri="{BB962C8B-B14F-4D97-AF65-F5344CB8AC3E}">
        <p14:creationId xmlns:p14="http://schemas.microsoft.com/office/powerpoint/2010/main" val="1177126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10</a:t>
            </a:fld>
            <a:endParaRPr lang="en-US" dirty="0"/>
          </a:p>
        </p:txBody>
      </p:sp>
    </p:spTree>
    <p:extLst>
      <p:ext uri="{BB962C8B-B14F-4D97-AF65-F5344CB8AC3E}">
        <p14:creationId xmlns:p14="http://schemas.microsoft.com/office/powerpoint/2010/main" val="3562798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11</a:t>
            </a:fld>
            <a:endParaRPr lang="en-US" dirty="0"/>
          </a:p>
        </p:txBody>
      </p:sp>
    </p:spTree>
    <p:extLst>
      <p:ext uri="{BB962C8B-B14F-4D97-AF65-F5344CB8AC3E}">
        <p14:creationId xmlns:p14="http://schemas.microsoft.com/office/powerpoint/2010/main" val="1247873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1.jpeg"/><Relationship Id="rId7" Type="http://schemas.openxmlformats.org/officeDocument/2006/relationships/hyperlink" Target="https://www.youtube.com/watch?v=HCHzExdKeRM"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www.youtube.com/watch?v=eKh3lq6SV84&amp;list=PLpQQipWcxwt9U7qgyYkvNH3Mp8XHXCMmQ&amp;index=9" TargetMode="External"/><Relationship Id="rId5" Type="http://schemas.openxmlformats.org/officeDocument/2006/relationships/hyperlink" Target="https://www.youtube.com/watch?v=MELKuexR3sQ&amp;list=PLpQQipWcxwt9U7qgyYkvNH3Mp8XHXCMmQ&amp;index=8" TargetMode="External"/><Relationship Id="rId4" Type="http://schemas.openxmlformats.org/officeDocument/2006/relationships/hyperlink" Target="https://www.youtube.com/watch?v=YqQx75OPRa0&amp;list=PLpQQipWcxwt9U7qgyYkvNH3Mp8XHXCMmQ&amp;index=3" TargetMode="External"/><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p:txBody>
          <a:bodyPr/>
          <a:lstStyle/>
          <a:p>
            <a:r>
              <a:rPr lang="en-US" dirty="0"/>
              <a:t>Graphic Design</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r>
              <a:rPr lang="en-US" dirty="0"/>
              <a:t>Lesson and Activity 2</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7" name="Picture Placeholder 6" descr="A large brick building&#10;&#10;Description automatically generated">
            <a:extLst>
              <a:ext uri="{FF2B5EF4-FFF2-40B4-BE49-F238E27FC236}">
                <a16:creationId xmlns:a16="http://schemas.microsoft.com/office/drawing/2014/main" id="{E2B43DF0-1743-487E-B19B-A4DEC228871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790" r="12790"/>
          <a:stretch>
            <a:fillRect/>
          </a:stretch>
        </p:blipFill>
        <p:spPr/>
      </p:pic>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lant, palm, tree, woman&#10;&#10;Description automatically generated">
            <a:extLst>
              <a:ext uri="{FF2B5EF4-FFF2-40B4-BE49-F238E27FC236}">
                <a16:creationId xmlns:a16="http://schemas.microsoft.com/office/drawing/2014/main" id="{0ADAE776-BD2B-45C4-98BA-3077788D5D85}"/>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Texture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Texture is the physical quality of a surface that you can feel or touch, or visually implied in graphic design work. </a:t>
            </a:r>
          </a:p>
          <a:p>
            <a:pPr marL="0" indent="0">
              <a:buNone/>
            </a:pPr>
            <a:r>
              <a:rPr lang="en-US" dirty="0"/>
              <a:t>Texture adds a physical appearance to a visual layout. This allows the viewer to imagine how a design would feel if they touched it. The goal of texture is to add depth to a two-dimensional surface. </a:t>
            </a:r>
            <a:r>
              <a:rPr lang="en-US" noProof="1">
                <a:solidFill>
                  <a:schemeClr val="accent2">
                    <a:lumMod val="40000"/>
                    <a:lumOff val="60000"/>
                  </a:schemeClr>
                </a:solidFill>
              </a:rPr>
              <a:t>	</a:t>
            </a:r>
          </a:p>
          <a:p>
            <a:pPr marL="0" indent="0">
              <a:buNone/>
            </a:pPr>
            <a:r>
              <a:rPr lang="en-US" noProof="1">
                <a:solidFill>
                  <a:schemeClr val="accent2">
                    <a:lumMod val="40000"/>
                    <a:lumOff val="60000"/>
                  </a:schemeClr>
                </a:solidFill>
              </a:rPr>
              <a:t>	Think About It: Have you ever 	picked up a book, or card that has 	a different feel to it?  Some high 	school Yearbooks even had velvet 	on their covers </a:t>
            </a:r>
            <a:r>
              <a:rPr lang="en-US" sz="1400" noProof="1"/>
              <a:t>(Q2.4)</a:t>
            </a: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10</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Idea">
            <a:extLst>
              <a:ext uri="{FF2B5EF4-FFF2-40B4-BE49-F238E27FC236}">
                <a16:creationId xmlns:a16="http://schemas.microsoft.com/office/drawing/2014/main" id="{B69710D1-E72A-4B56-B807-9D83679E6D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7398344" y="4589800"/>
            <a:ext cx="254544" cy="266991"/>
          </a:xfrm>
          <a:prstGeom prst="rect">
            <a:avLst/>
          </a:prstGeom>
        </p:spPr>
      </p:pic>
    </p:spTree>
    <p:extLst>
      <p:ext uri="{BB962C8B-B14F-4D97-AF65-F5344CB8AC3E}">
        <p14:creationId xmlns:p14="http://schemas.microsoft.com/office/powerpoint/2010/main" val="3966153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sunset over a body of water&#10;&#10;Description automatically generated">
            <a:extLst>
              <a:ext uri="{FF2B5EF4-FFF2-40B4-BE49-F238E27FC236}">
                <a16:creationId xmlns:a16="http://schemas.microsoft.com/office/drawing/2014/main" id="{BFFB2C63-F8CE-4959-8D27-35A409B25666}"/>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t="14468" b="14468"/>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Balance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Balance is created for the viewer when the elements of design are arranged to create the impression of equity, weight, or importance.  </a:t>
            </a:r>
          </a:p>
          <a:p>
            <a:pPr marL="0" indent="0">
              <a:buNone/>
            </a:pPr>
            <a:r>
              <a:rPr lang="en-US" dirty="0"/>
              <a:t>To help you understand balance better, think that there is a weight given to each one of the visual elements in your design.  Text, images, and shapes each have a visual weight, keep this in mind when creating a design.  </a:t>
            </a:r>
          </a:p>
          <a:p>
            <a:pPr marL="0" indent="0">
              <a:buNone/>
            </a:pPr>
            <a:r>
              <a:rPr lang="en-US" dirty="0"/>
              <a:t>However, this does not mean that the element of balance always needs to be distributed equally, but it is something that you need to be aware of.</a:t>
            </a: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11</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2041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sunset over a body of water&#10;&#10;Description automatically generated">
            <a:extLst>
              <a:ext uri="{FF2B5EF4-FFF2-40B4-BE49-F238E27FC236}">
                <a16:creationId xmlns:a16="http://schemas.microsoft.com/office/drawing/2014/main" id="{ACA26FD1-D5DE-450D-8F1C-69ADDF4AD9E3}"/>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t="11296" b="11296"/>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Balance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Balance is either symmetrical or asymmetrical. </a:t>
            </a:r>
          </a:p>
          <a:p>
            <a:pPr marL="0" indent="0">
              <a:buNone/>
            </a:pPr>
            <a:r>
              <a:rPr lang="en-US" dirty="0"/>
              <a:t>Symmetrical balance is when the weight of elements is evenly divided on either side of the design.</a:t>
            </a:r>
          </a:p>
          <a:p>
            <a:pPr marL="0" indent="0">
              <a:buNone/>
            </a:pPr>
            <a:r>
              <a:rPr lang="en-US" dirty="0"/>
              <a:t>Asymmetrical balance is a design that appears to be balanced despite a lack of symmetry, the graphic designer uses of scale, contrast, and colour to achieve the flow in design.</a:t>
            </a:r>
          </a:p>
          <a:p>
            <a:pPr marL="0" indent="0">
              <a:buNone/>
            </a:pPr>
            <a:r>
              <a:rPr lang="en-US" noProof="1">
                <a:solidFill>
                  <a:schemeClr val="accent2">
                    <a:lumMod val="40000"/>
                    <a:lumOff val="60000"/>
                  </a:schemeClr>
                </a:solidFill>
              </a:rPr>
              <a:t>	Think About It:  Where have you 	seen examples of Symmetrical and 	Asymmetrical balance before? </a:t>
            </a:r>
            <a:r>
              <a:rPr lang="en-US" sz="1400" noProof="1"/>
              <a:t>(Q2.5) </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12</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Idea">
            <a:extLst>
              <a:ext uri="{FF2B5EF4-FFF2-40B4-BE49-F238E27FC236}">
                <a16:creationId xmlns:a16="http://schemas.microsoft.com/office/drawing/2014/main" id="{05A538DE-3ACF-4ADB-A87F-5C68281842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7398344" y="4995316"/>
            <a:ext cx="254544" cy="266991"/>
          </a:xfrm>
          <a:prstGeom prst="rect">
            <a:avLst/>
          </a:prstGeom>
        </p:spPr>
      </p:pic>
    </p:spTree>
    <p:extLst>
      <p:ext uri="{BB962C8B-B14F-4D97-AF65-F5344CB8AC3E}">
        <p14:creationId xmlns:p14="http://schemas.microsoft.com/office/powerpoint/2010/main" val="4154073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group of people sitting at a table&#10;&#10;Description automatically generated">
            <a:extLst>
              <a:ext uri="{FF2B5EF4-FFF2-40B4-BE49-F238E27FC236}">
                <a16:creationId xmlns:a16="http://schemas.microsoft.com/office/drawing/2014/main" id="{A04AECD3-8A2F-4218-996C-A1DA124DAE62}"/>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l="36827" t="271" r="631" b="-271"/>
          <a:stretch/>
        </p:blipFill>
        <p:spPr>
          <a:xfrm>
            <a:off x="0" y="0"/>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Elements of Design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59743"/>
          </a:xfrm>
        </p:spPr>
        <p:txBody>
          <a:bodyPr>
            <a:normAutofit/>
          </a:bodyPr>
          <a:lstStyle/>
          <a:p>
            <a:pPr marL="0" indent="0">
              <a:buNone/>
            </a:pPr>
            <a:r>
              <a:rPr lang="en-US" dirty="0"/>
              <a:t>Watch @ Learn – Fundamentals </a:t>
            </a:r>
          </a:p>
          <a:p>
            <a:pPr lvl="1"/>
            <a:r>
              <a:rPr lang="en-US" noProof="1">
                <a:hlinkClick r:id="rId4"/>
              </a:rPr>
              <a:t>Beginning Graphic Design</a:t>
            </a:r>
            <a:endParaRPr lang="en-US" dirty="0"/>
          </a:p>
          <a:p>
            <a:pPr marL="0" indent="0">
              <a:buNone/>
            </a:pPr>
            <a:r>
              <a:rPr lang="en-US" dirty="0"/>
              <a:t>Watch @ Learn – Beginning Graphic Design</a:t>
            </a:r>
          </a:p>
          <a:p>
            <a:pPr lvl="1"/>
            <a:r>
              <a:rPr lang="en-US" dirty="0"/>
              <a:t> </a:t>
            </a:r>
            <a:r>
              <a:rPr lang="en-US" dirty="0">
                <a:hlinkClick r:id="rId5"/>
              </a:rPr>
              <a:t>Images</a:t>
            </a:r>
            <a:endParaRPr lang="en-US" dirty="0"/>
          </a:p>
          <a:p>
            <a:pPr marL="0" indent="0">
              <a:buNone/>
            </a:pPr>
            <a:r>
              <a:rPr lang="en-US" dirty="0"/>
              <a:t>Watch @ Learn –How Stamps Get Designed</a:t>
            </a:r>
          </a:p>
          <a:p>
            <a:pPr lvl="1"/>
            <a:r>
              <a:rPr lang="en-US" dirty="0">
                <a:hlinkClick r:id="rId6"/>
              </a:rPr>
              <a:t>Stamp Design - Antonio </a:t>
            </a:r>
            <a:r>
              <a:rPr lang="en-US" dirty="0" err="1">
                <a:hlinkClick r:id="rId6"/>
              </a:rPr>
              <a:t>Alcalá</a:t>
            </a:r>
            <a:endParaRPr lang="en-US" dirty="0"/>
          </a:p>
          <a:p>
            <a:pPr marL="0" indent="0">
              <a:buNone/>
            </a:pPr>
            <a:r>
              <a:rPr lang="en-US" dirty="0"/>
              <a:t>Watch @ Learn – D&amp;AD Awards</a:t>
            </a:r>
          </a:p>
          <a:p>
            <a:pPr lvl="1"/>
            <a:r>
              <a:rPr lang="en-US" dirty="0">
                <a:hlinkClick r:id="rId7"/>
              </a:rPr>
              <a:t>2019 The Best Designs In The World</a:t>
            </a:r>
            <a:endParaRPr lang="en-US" dirty="0"/>
          </a:p>
          <a:p>
            <a:pPr marL="457200" lvl="1" indent="0">
              <a:buNone/>
            </a:pPr>
            <a:endParaRPr lang="en-US" noProof="1">
              <a:solidFill>
                <a:schemeClr val="accent2">
                  <a:lumMod val="40000"/>
                  <a:lumOff val="60000"/>
                </a:schemeClr>
              </a:solidFill>
            </a:endParaRPr>
          </a:p>
          <a:p>
            <a:pPr marL="457200" lvl="1" indent="0">
              <a:buNone/>
            </a:pPr>
            <a:r>
              <a:rPr lang="en-US" noProof="1">
                <a:solidFill>
                  <a:schemeClr val="accent2">
                    <a:lumMod val="40000"/>
                    <a:lumOff val="60000"/>
                  </a:schemeClr>
                </a:solidFill>
              </a:rPr>
              <a:t> Think About It: What did you learn from watching Fundamentals – Beginning Graphic Design that you did not know before </a:t>
            </a:r>
            <a:r>
              <a:rPr lang="en-US" sz="1200" noProof="1"/>
              <a:t>(Q2.6)</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8536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Idea">
            <a:extLst>
              <a:ext uri="{FF2B5EF4-FFF2-40B4-BE49-F238E27FC236}">
                <a16:creationId xmlns:a16="http://schemas.microsoft.com/office/drawing/2014/main" id="{9B687DCB-C76F-41E9-8276-5B098A1899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flipH="1">
            <a:off x="6997148" y="4891949"/>
            <a:ext cx="254544" cy="266991"/>
          </a:xfrm>
          <a:prstGeom prst="rect">
            <a:avLst/>
          </a:prstGeom>
        </p:spPr>
      </p:pic>
    </p:spTree>
    <p:extLst>
      <p:ext uri="{BB962C8B-B14F-4D97-AF65-F5344CB8AC3E}">
        <p14:creationId xmlns:p14="http://schemas.microsoft.com/office/powerpoint/2010/main" val="3280834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a:lstStyle/>
          <a:p>
            <a:pPr algn="r"/>
            <a:r>
              <a:rPr lang="en-US" dirty="0">
                <a:solidFill>
                  <a:schemeClr val="bg1"/>
                </a:solidFill>
              </a:rPr>
              <a:t>Activities &amp;</a:t>
            </a:r>
            <a:br>
              <a:rPr lang="en-US" dirty="0">
                <a:solidFill>
                  <a:schemeClr val="bg1"/>
                </a:solidFill>
              </a:rPr>
            </a:br>
            <a:r>
              <a:rPr lang="en-US" dirty="0">
                <a:solidFill>
                  <a:schemeClr val="bg1"/>
                </a:solidFill>
              </a:rPr>
              <a:t>Assignment</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2221726615"/>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hand holding a cellphone&#10;&#10;Description automatically generated">
            <a:extLst>
              <a:ext uri="{FF2B5EF4-FFF2-40B4-BE49-F238E27FC236}">
                <a16:creationId xmlns:a16="http://schemas.microsoft.com/office/drawing/2014/main" id="{A54B8D3F-153B-4AEC-93D6-D2676C85274C}"/>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3094" r="3094"/>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Elements of Graphic Design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The elements of design are the foundation of creating a cohesive and compatible visual message. Carefully placing elements on a page allows the graphic designer to communicate meaning and intent.</a:t>
            </a:r>
          </a:p>
          <a:p>
            <a:pPr marL="0" indent="0">
              <a:buNone/>
            </a:pPr>
            <a:r>
              <a:rPr lang="en-US" dirty="0"/>
              <a:t>In this activity, you will learn to think of elements of design as a recipe.  Each element (ingredient) is a crucial part of the visual message. (final product)</a:t>
            </a:r>
          </a:p>
          <a:p>
            <a:pPr marL="0" indent="0">
              <a:buNone/>
            </a:pPr>
            <a:r>
              <a:rPr lang="en-US" dirty="0"/>
              <a:t>The elements of design can be combined or used alone; this decision depends on the message or “look” that you wish to achieve</a:t>
            </a:r>
          </a:p>
          <a:p>
            <a:pPr marL="0" indent="0">
              <a:buNone/>
            </a:pPr>
            <a:endParaRPr lang="en-US"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384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 up of a door&#10;&#10;Description automatically generated">
            <a:extLst>
              <a:ext uri="{FF2B5EF4-FFF2-40B4-BE49-F238E27FC236}">
                <a16:creationId xmlns:a16="http://schemas.microsoft.com/office/drawing/2014/main" id="{633BE849-7382-4DBF-8C9D-6924DCD17748}"/>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r="-186"/>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Line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Lines come in all colours, shapes, and sizes.  They are the simplest element of design; once you are aware of how they are used; you will see lines and grids all around you.</a:t>
            </a:r>
          </a:p>
          <a:p>
            <a:pPr marL="0" indent="0">
              <a:buNone/>
            </a:pPr>
            <a:r>
              <a:rPr lang="en-US" dirty="0"/>
              <a:t>Lines can be visible or invisible and provide us with direction; they can be used to guide your eye to a specific point, provide emphasis or divide and organize.</a:t>
            </a:r>
          </a:p>
          <a:p>
            <a:pPr marL="0" indent="0">
              <a:buNone/>
            </a:pPr>
            <a:r>
              <a:rPr lang="en-US" dirty="0"/>
              <a:t>Line thickness can be used to communicate with the viewer thick or bold lines can draw attention, while thin lines may have the opposite effect.</a:t>
            </a:r>
          </a:p>
          <a:p>
            <a:pPr marL="0" indent="0">
              <a:buNone/>
            </a:pPr>
            <a:r>
              <a:rPr lang="en-US" dirty="0"/>
              <a:t>       	</a:t>
            </a:r>
            <a:r>
              <a:rPr lang="en-US" noProof="1">
                <a:solidFill>
                  <a:schemeClr val="accent2">
                    <a:lumMod val="40000"/>
                    <a:lumOff val="60000"/>
                  </a:schemeClr>
                </a:solidFill>
              </a:rPr>
              <a:t>Think About It: What was your eye 	first drawn to in this picture? </a:t>
            </a:r>
            <a:r>
              <a:rPr lang="en-US" sz="1400" noProof="1"/>
              <a:t>(2.1)</a:t>
            </a:r>
            <a:endParaRPr lang="en-US" sz="1400" dirty="0"/>
          </a:p>
          <a:p>
            <a:pPr marL="0" indent="0">
              <a:buNone/>
            </a:pPr>
            <a:endParaRPr lang="en-US"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Idea">
            <a:extLst>
              <a:ext uri="{FF2B5EF4-FFF2-40B4-BE49-F238E27FC236}">
                <a16:creationId xmlns:a16="http://schemas.microsoft.com/office/drawing/2014/main" id="{2CA2D96D-0FB2-4B1D-ACB9-6A61D9C8D0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7398344" y="5512150"/>
            <a:ext cx="254544" cy="266991"/>
          </a:xfrm>
          <a:prstGeom prst="rect">
            <a:avLst/>
          </a:prstGeom>
        </p:spPr>
      </p:pic>
    </p:spTree>
    <p:extLst>
      <p:ext uri="{BB962C8B-B14F-4D97-AF65-F5344CB8AC3E}">
        <p14:creationId xmlns:p14="http://schemas.microsoft.com/office/powerpoint/2010/main" val="3052747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indoor, tiled, sitting, tile&#10;&#10;Description automatically generated">
            <a:extLst>
              <a:ext uri="{FF2B5EF4-FFF2-40B4-BE49-F238E27FC236}">
                <a16:creationId xmlns:a16="http://schemas.microsoft.com/office/drawing/2014/main" id="{FB32B90F-8E20-4D9D-AA91-57C541EAFB60}"/>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t="10265" r="7927" b="19260"/>
          <a:stretch/>
        </p:blipFill>
        <p:spPr>
          <a:xfrm>
            <a:off x="0" y="15904"/>
            <a:ext cx="6249555" cy="6705572"/>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Line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Grids are made of multiple lines and provide a visual structure to an image.  </a:t>
            </a:r>
          </a:p>
          <a:p>
            <a:pPr marL="0" indent="0">
              <a:buNone/>
            </a:pPr>
            <a:r>
              <a:rPr lang="en-US" dirty="0"/>
              <a:t>When using lines in a composition, you can use different types of lines to convey different moods to the viewer.  An example of this is a straight line may be used to create a sense of seriousness; however, a squiggly line can convey a sense of fun.</a:t>
            </a:r>
          </a:p>
          <a:p>
            <a:pPr marL="0" indent="0">
              <a:buNone/>
            </a:pPr>
            <a:r>
              <a:rPr lang="en-US" noProof="1"/>
              <a:t>	</a:t>
            </a:r>
          </a:p>
          <a:p>
            <a:pPr marL="0" indent="0">
              <a:buNone/>
            </a:pPr>
            <a:r>
              <a:rPr lang="en-US" noProof="1">
                <a:solidFill>
                  <a:schemeClr val="accent2">
                    <a:lumMod val="40000"/>
                    <a:lumOff val="60000"/>
                  </a:schemeClr>
                </a:solidFill>
              </a:rPr>
              <a:t>	Think About It: What are some 	other types of lines? What feelings 	can be conveyed by different types 	of lines? </a:t>
            </a:r>
            <a:r>
              <a:rPr lang="en-US" sz="1400" noProof="1"/>
              <a:t>(Q2.2)</a:t>
            </a:r>
            <a:endParaRPr lang="en-US" sz="14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Idea">
            <a:extLst>
              <a:ext uri="{FF2B5EF4-FFF2-40B4-BE49-F238E27FC236}">
                <a16:creationId xmlns:a16="http://schemas.microsoft.com/office/drawing/2014/main" id="{2CA2D96D-0FB2-4B1D-ACB9-6A61D9C8D0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7398344" y="4717020"/>
            <a:ext cx="254544" cy="266991"/>
          </a:xfrm>
          <a:prstGeom prst="rect">
            <a:avLst/>
          </a:prstGeom>
        </p:spPr>
      </p:pic>
    </p:spTree>
    <p:extLst>
      <p:ext uri="{BB962C8B-B14F-4D97-AF65-F5344CB8AC3E}">
        <p14:creationId xmlns:p14="http://schemas.microsoft.com/office/powerpoint/2010/main" val="2624313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building, cage, room&#10;&#10;Description automatically generated">
            <a:extLst>
              <a:ext uri="{FF2B5EF4-FFF2-40B4-BE49-F238E27FC236}">
                <a16:creationId xmlns:a16="http://schemas.microsoft.com/office/drawing/2014/main" id="{6CE575D9-84DC-4F75-B822-5DEA9A13061F}"/>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l="-82" r="29772"/>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Shapes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Shapes are two-dimensional and can be Organic (well-defined edges that feel smooth and natural) Geometric (mathematical and precise like circles, squares, triangles…) and Abstract (these are typically minimalistic and can be found in logos, or vector packs)</a:t>
            </a:r>
          </a:p>
          <a:p>
            <a:pPr marL="0" indent="0">
              <a:buNone/>
            </a:pPr>
            <a:r>
              <a:rPr lang="en-US" noProof="1"/>
              <a:t>	</a:t>
            </a:r>
            <a:endParaRPr lang="en-US" sz="14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5083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icture containing food, sunglasses&#10;&#10;Description automatically generated">
            <a:extLst>
              <a:ext uri="{FF2B5EF4-FFF2-40B4-BE49-F238E27FC236}">
                <a16:creationId xmlns:a16="http://schemas.microsoft.com/office/drawing/2014/main" id="{10D5A715-34F2-4FCA-B03A-C25F52677A4F}"/>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l="18729" r="18729"/>
          <a:stretch/>
        </p:blipFill>
        <p:spPr>
          <a:xfrm>
            <a:off x="-57669" y="-1"/>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Shapes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The graphic designer can use color, size, and, the form of the shape to determine the mood that the viewer feels. An example of this is triangles direct the viewers’ eyes to a specific point the triangle can also be used to represent stability</a:t>
            </a:r>
          </a:p>
          <a:p>
            <a:pPr marL="0" indent="0">
              <a:buNone/>
            </a:pPr>
            <a:r>
              <a:rPr lang="en-US" dirty="0"/>
              <a:t>Every day we are surrounded by shapes we usually think of as geometric images. However, for a graphic designer, shapes can be an important element when designing a company's brand</a:t>
            </a:r>
            <a:r>
              <a:rPr lang="en-US" noProof="1"/>
              <a:t>	</a:t>
            </a:r>
          </a:p>
          <a:p>
            <a:pPr marL="0" indent="0">
              <a:buNone/>
            </a:pPr>
            <a:r>
              <a:rPr lang="en-US" noProof="1">
                <a:solidFill>
                  <a:schemeClr val="accent2">
                    <a:lumMod val="40000"/>
                    <a:lumOff val="60000"/>
                  </a:schemeClr>
                </a:solidFill>
              </a:rPr>
              <a:t>	Think About It: What are some of 	the shapes that companies use to 	help identify their brand </a:t>
            </a:r>
            <a:r>
              <a:rPr lang="en-US" sz="1400" noProof="1"/>
              <a:t>(Q2.3)</a:t>
            </a:r>
            <a:endParaRPr lang="en-US" sz="14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Idea">
            <a:extLst>
              <a:ext uri="{FF2B5EF4-FFF2-40B4-BE49-F238E27FC236}">
                <a16:creationId xmlns:a16="http://schemas.microsoft.com/office/drawing/2014/main" id="{2CA2D96D-0FB2-4B1D-ACB9-6A61D9C8D0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7398344" y="5146391"/>
            <a:ext cx="254544" cy="266991"/>
          </a:xfrm>
          <a:prstGeom prst="rect">
            <a:avLst/>
          </a:prstGeom>
        </p:spPr>
      </p:pic>
    </p:spTree>
    <p:extLst>
      <p:ext uri="{BB962C8B-B14F-4D97-AF65-F5344CB8AC3E}">
        <p14:creationId xmlns:p14="http://schemas.microsoft.com/office/powerpoint/2010/main" val="3129727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indoor, sitting, ball, table&#10;&#10;Description automatically generated">
            <a:extLst>
              <a:ext uri="{FF2B5EF4-FFF2-40B4-BE49-F238E27FC236}">
                <a16:creationId xmlns:a16="http://schemas.microsoft.com/office/drawing/2014/main" id="{BDC09B6E-9E16-44B9-B151-3E62AF7ADCC5}"/>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t="14468" b="14468"/>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Form</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The use of Form by a graphic designer gives a three-dimensional look to a two-dimensional shape.  The illusion of Form can be created when we add light, shading, or other visual aspects to a shape to give it depth.</a:t>
            </a:r>
          </a:p>
          <a:p>
            <a:pPr marL="0" indent="0">
              <a:buNone/>
            </a:pPr>
            <a:r>
              <a:rPr lang="en-US" dirty="0"/>
              <a:t>It is essential to know that Form and Shape are mutually dependent on each other because changing one aspect of either one will affect the other.</a:t>
            </a:r>
            <a:r>
              <a:rPr lang="en-US" noProof="1">
                <a:solidFill>
                  <a:schemeClr val="accent2">
                    <a:lumMod val="40000"/>
                    <a:lumOff val="60000"/>
                  </a:schemeClr>
                </a:solidFill>
              </a:rPr>
              <a:t>	</a:t>
            </a:r>
          </a:p>
          <a:p>
            <a:pPr marL="0" indent="0">
              <a:buNone/>
            </a:pP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9478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weapon, transport, woman&#10;&#10;Description automatically generated">
            <a:extLst>
              <a:ext uri="{FF2B5EF4-FFF2-40B4-BE49-F238E27FC236}">
                <a16:creationId xmlns:a16="http://schemas.microsoft.com/office/drawing/2014/main" id="{00BA898C-BF05-40F6-B99B-FB6E9BA67FB0}"/>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Colour</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Colour can be applied to any element that you will learn about.  In the next activity, “The Power of Colour,” we will learn about this element in depth.</a:t>
            </a:r>
            <a:r>
              <a:rPr lang="en-US" noProof="1">
                <a:solidFill>
                  <a:schemeClr val="accent2">
                    <a:lumMod val="40000"/>
                    <a:lumOff val="60000"/>
                  </a:schemeClr>
                </a:solidFill>
              </a:rPr>
              <a:t>	</a:t>
            </a:r>
          </a:p>
          <a:p>
            <a:pPr marL="0" indent="0">
              <a:buNone/>
            </a:pP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9</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0456740"/>
      </p:ext>
    </p:extLst>
  </p:cSld>
  <p:clrMapOvr>
    <a:masterClrMapping/>
  </p:clrMapOvr>
</p:sld>
</file>

<file path=ppt/theme/theme1.xml><?xml version="1.0" encoding="utf-8"?>
<a:theme xmlns:a="http://schemas.openxmlformats.org/drawingml/2006/main" name="Office Theme">
  <a:themeElements>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ppt/theme/themeOverride2.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B7C387-AFDC-4FE3-A658-984B7F35F155}">
  <ds:schemaRefs>
    <ds:schemaRef ds:uri="http://schemas.microsoft.com/sharepoint/v3/contenttype/forms"/>
  </ds:schemaRefs>
</ds:datastoreItem>
</file>

<file path=customXml/itemProps3.xml><?xml version="1.0" encoding="utf-8"?>
<ds:datastoreItem xmlns:ds="http://schemas.openxmlformats.org/officeDocument/2006/customXml" ds:itemID="{F4E32C0B-4052-44CB-9341-8AD8B2CC4712}">
  <ds:schemaRefs>
    <ds:schemaRef ds:uri="http://schemas.microsoft.com/office/infopath/2007/PartnerControls"/>
    <ds:schemaRef ds:uri="http://schemas.microsoft.com/office/2006/documentManagement/types"/>
    <ds:schemaRef ds:uri="http://purl.org/dc/elements/1.1/"/>
    <ds:schemaRef ds:uri="http://purl.org/dc/dcmitype/"/>
    <ds:schemaRef ds:uri="71af3243-3dd4-4a8d-8c0d-dd76da1f02a5"/>
    <ds:schemaRef ds:uri="http://www.w3.org/XML/1998/namespace"/>
    <ds:schemaRef ds:uri="http://purl.org/dc/terms/"/>
    <ds:schemaRef ds:uri="http://schemas.openxmlformats.org/package/2006/metadata/core-properties"/>
    <ds:schemaRef ds:uri="16c05727-aa75-4e4a-9b5f-8a80a116589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Corporate teach a course</Template>
  <TotalTime>0</TotalTime>
  <Words>1431</Words>
  <Application>Microsoft Office PowerPoint</Application>
  <PresentationFormat>Widescreen</PresentationFormat>
  <Paragraphs>130</Paragraphs>
  <Slides>13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Office Theme</vt:lpstr>
      <vt:lpstr>Graphic Design</vt:lpstr>
      <vt:lpstr>Activities &amp; Assignment</vt:lpstr>
      <vt:lpstr>Elements of Graphic Design</vt:lpstr>
      <vt:lpstr>Line</vt:lpstr>
      <vt:lpstr>Line</vt:lpstr>
      <vt:lpstr>Shapes</vt:lpstr>
      <vt:lpstr>Shapes</vt:lpstr>
      <vt:lpstr>Form</vt:lpstr>
      <vt:lpstr>Colour</vt:lpstr>
      <vt:lpstr>Texture</vt:lpstr>
      <vt:lpstr>Balance</vt:lpstr>
      <vt:lpstr>Balance</vt:lpstr>
      <vt:lpstr>Elements of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2020-06-06T12:40:55Z</dcterms:created>
  <dcterms:modified xsi:type="dcterms:W3CDTF">2020-06-18T22:56:05Z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