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3"/>
  </p:notesMasterIdLst>
  <p:handoutMasterIdLst>
    <p:handoutMasterId r:id="rId14"/>
  </p:handoutMasterIdLst>
  <p:sldIdLst>
    <p:sldId id="256" r:id="rId5"/>
    <p:sldId id="257" r:id="rId6"/>
    <p:sldId id="275" r:id="rId7"/>
    <p:sldId id="276" r:id="rId8"/>
    <p:sldId id="277" r:id="rId9"/>
    <p:sldId id="278" r:id="rId10"/>
    <p:sldId id="279"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712" autoAdjust="0"/>
  </p:normalViewPr>
  <p:slideViewPr>
    <p:cSldViewPr snapToGrid="0">
      <p:cViewPr varScale="1">
        <p:scale>
          <a:sx n="64" d="100"/>
          <a:sy n="64" d="100"/>
        </p:scale>
        <p:origin x="900" y="66"/>
      </p:cViewPr>
      <p:guideLst/>
    </p:cSldViewPr>
  </p:slideViewPr>
  <p:notesTextViewPr>
    <p:cViewPr>
      <p:scale>
        <a:sx n="1" d="1"/>
        <a:sy n="1" d="1"/>
      </p:scale>
      <p:origin x="0" y="0"/>
    </p:cViewPr>
  </p:notesTextViewPr>
  <p:notesViewPr>
    <p:cSldViewPr snapToGrid="0" showGuides="1">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0269CC2-8DD6-4402-82F3-18F164A732FF}">
      <dgm:prSet/>
      <dgm:spPr/>
      <dgm:t>
        <a:bodyPr/>
        <a:lstStyle/>
        <a:p>
          <a:r>
            <a:rPr lang="en-US" dirty="0">
              <a:solidFill>
                <a:schemeClr val="bg1"/>
              </a:solidFill>
            </a:rPr>
            <a:t>Activity 1 – Explore the role of a Graphic Designer</a:t>
          </a:r>
        </a:p>
      </dgm:t>
    </dgm:pt>
    <dgm:pt modelId="{4A8A3B18-A3DE-475C-8BF1-FB4B84DDA43B}" type="parTrans" cxnId="{813C1BD6-5A4A-43F4-8BF7-0645F72381AA}">
      <dgm:prSet/>
      <dgm:spPr/>
      <dgm:t>
        <a:bodyPr/>
        <a:lstStyle/>
        <a:p>
          <a:endParaRPr lang="en-US"/>
        </a:p>
      </dgm:t>
    </dgm:pt>
    <dgm:pt modelId="{2DAA2C1D-14F6-4BCA-B047-0B53ADD46F43}" type="sibTrans" cxnId="{813C1BD6-5A4A-43F4-8BF7-0645F72381AA}">
      <dgm:prSet/>
      <dgm:spPr/>
      <dgm:t>
        <a:bodyPr/>
        <a:lstStyle/>
        <a:p>
          <a:endParaRPr lang="en-US"/>
        </a:p>
      </dgm:t>
    </dgm:pt>
    <dgm:pt modelId="{2B87ECDB-C552-42F6-9B52-6548A18B206B}">
      <dgm:prSet/>
      <dgm:spPr/>
      <dgm:t>
        <a:bodyPr/>
        <a:lstStyle/>
        <a:p>
          <a:r>
            <a:rPr lang="en-US" dirty="0">
              <a:solidFill>
                <a:schemeClr val="bg1"/>
              </a:solidFill>
            </a:rPr>
            <a:t>Activity 2 – Elements of Graphic Design</a:t>
          </a:r>
        </a:p>
      </dgm:t>
    </dgm:pt>
    <dgm:pt modelId="{0DC560D9-C62C-41BA-8D68-CB78933BFF0C}" type="parTrans" cxnId="{91AFA996-5E3B-401C-B400-E70DBD4A4AB6}">
      <dgm:prSet/>
      <dgm:spPr/>
      <dgm:t>
        <a:bodyPr/>
        <a:lstStyle/>
        <a:p>
          <a:endParaRPr lang="en-US"/>
        </a:p>
      </dgm:t>
    </dgm:pt>
    <dgm:pt modelId="{80EFB54F-1AC8-40D9-981D-4C85160A5799}" type="sibTrans" cxnId="{91AFA996-5E3B-401C-B400-E70DBD4A4AB6}">
      <dgm:prSet/>
      <dgm:spPr/>
      <dgm:t>
        <a:bodyPr/>
        <a:lstStyle/>
        <a:p>
          <a:endParaRPr lang="en-US"/>
        </a:p>
      </dgm:t>
    </dgm:pt>
    <dgm:pt modelId="{419DF63C-9792-4EF5-9125-1EEF4D07C33F}">
      <dgm:prSet/>
      <dgm:spPr/>
      <dgm:t>
        <a:bodyPr/>
        <a:lstStyle/>
        <a:p>
          <a:r>
            <a:rPr lang="en-US" dirty="0">
              <a:solidFill>
                <a:schemeClr val="bg1"/>
              </a:solidFill>
            </a:rPr>
            <a:t>Activity 3 – Exploring Colour</a:t>
          </a:r>
        </a:p>
      </dgm:t>
    </dgm:pt>
    <dgm:pt modelId="{2B95E8EF-82FE-4F54-970D-D55C9AD8EC00}" type="parTrans" cxnId="{024B121E-3EE5-42C9-97D1-5E0D27C29DC3}">
      <dgm:prSet/>
      <dgm:spPr/>
      <dgm:t>
        <a:bodyPr/>
        <a:lstStyle/>
        <a:p>
          <a:endParaRPr lang="en-US"/>
        </a:p>
      </dgm:t>
    </dgm:pt>
    <dgm:pt modelId="{EA8773AB-BB82-4BF6-944E-80CD2086CE93}" type="sibTrans" cxnId="{024B121E-3EE5-42C9-97D1-5E0D27C29DC3}">
      <dgm:prSet/>
      <dgm:spPr/>
      <dgm:t>
        <a:bodyPr/>
        <a:lstStyle/>
        <a:p>
          <a:endParaRPr lang="en-US"/>
        </a:p>
      </dgm:t>
    </dgm:pt>
    <dgm:pt modelId="{1B1E513F-BEB7-483A-8F12-A8210AEF19E9}">
      <dgm:prSet/>
      <dgm:spPr/>
      <dgm:t>
        <a:bodyPr/>
        <a:lstStyle/>
        <a:p>
          <a:r>
            <a:rPr lang="en-US" dirty="0">
              <a:solidFill>
                <a:schemeClr val="bg1"/>
              </a:solidFill>
            </a:rPr>
            <a:t>Activity 4 – Create a simple vector image</a:t>
          </a:r>
        </a:p>
      </dgm:t>
    </dgm:pt>
    <dgm:pt modelId="{DB284026-3063-4705-B72C-ADE04469BE6D}" type="parTrans" cxnId="{9CD469EF-CF99-411A-B4B3-5B2C59AF684C}">
      <dgm:prSet/>
      <dgm:spPr/>
      <dgm:t>
        <a:bodyPr/>
        <a:lstStyle/>
        <a:p>
          <a:endParaRPr lang="en-US"/>
        </a:p>
      </dgm:t>
    </dgm:pt>
    <dgm:pt modelId="{D99C9B80-BA48-46B7-8B67-372E2AFD9E86}" type="sibTrans" cxnId="{9CD469EF-CF99-411A-B4B3-5B2C59AF684C}">
      <dgm:prSet/>
      <dgm:spPr/>
      <dgm:t>
        <a:bodyPr/>
        <a:lstStyle/>
        <a:p>
          <a:endParaRPr lang="en-US"/>
        </a:p>
      </dgm:t>
    </dgm:pt>
    <dgm:pt modelId="{F4A56385-3827-49D1-B533-953BA75136B7}">
      <dgm:prSet/>
      <dgm:spPr/>
      <dgm:t>
        <a:bodyPr/>
        <a:lstStyle/>
        <a:p>
          <a:r>
            <a:rPr lang="en-US" dirty="0">
              <a:solidFill>
                <a:schemeClr val="bg1"/>
              </a:solidFill>
            </a:rPr>
            <a:t>Assignment – Create a sticker</a:t>
          </a:r>
        </a:p>
      </dgm:t>
    </dgm:pt>
    <dgm:pt modelId="{5C6E35C5-B6D6-42D4-9FF2-63E3FEC1E45F}" type="parTrans" cxnId="{D572C096-14C8-487B-ABCD-6354192B80BA}">
      <dgm:prSet/>
      <dgm:spPr/>
      <dgm:t>
        <a:bodyPr/>
        <a:lstStyle/>
        <a:p>
          <a:endParaRPr lang="en-US"/>
        </a:p>
      </dgm:t>
    </dgm:pt>
    <dgm:pt modelId="{E866DA3A-B427-429E-A892-4812B432ED79}" type="sibTrans" cxnId="{D572C096-14C8-487B-ABCD-6354192B80BA}">
      <dgm:prSet/>
      <dgm:spPr/>
      <dgm:t>
        <a:bodyPr/>
        <a:lstStyle/>
        <a:p>
          <a:endParaRPr lang="en-US"/>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5">
        <dgm:style>
          <a:lnRef idx="0">
            <a:scrgbClr r="0" g="0" b="0"/>
          </a:lnRef>
          <a:fillRef idx="0">
            <a:scrgbClr r="0" g="0" b="0"/>
          </a:fillRef>
          <a:effectRef idx="0">
            <a:scrgbClr r="0" g="0" b="0"/>
          </a:effectRef>
          <a:fontRef idx="minor">
            <a:schemeClr val="lt1"/>
          </a:fontRef>
        </dgm:style>
      </dgm:prSet>
      <dgm:spPr>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pt>
    <dgm:pt modelId="{B52E1101-E263-4511-8D8F-5A215C912C41}" type="pres">
      <dgm:prSet presAssocID="{30269CC2-8DD6-4402-82F3-18F164A732FF}"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erry"/>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5">
        <dgm:presLayoutVars>
          <dgm:chMax val="0"/>
          <dgm:chPref val="0"/>
        </dgm:presLayoutVars>
      </dgm:prSet>
      <dgm:spPr/>
    </dgm:pt>
    <dgm:pt modelId="{084D1940-F8FF-48AA-A0CA-908C7645C951}" type="pres">
      <dgm:prSet presAssocID="{2DAA2C1D-14F6-4BCA-B047-0B53ADD46F43}" presName="sibTrans" presStyleCnt="0"/>
      <dgm:spPr/>
    </dgm:pt>
    <dgm:pt modelId="{922A9066-91F0-4494-8CF8-01F8511B6028}" type="pres">
      <dgm:prSet presAssocID="{2B87ECDB-C552-42F6-9B52-6548A18B206B}" presName="compNode" presStyleCnt="0"/>
      <dgm:spPr/>
    </dgm:pt>
    <dgm:pt modelId="{FA3369E0-5B38-4FDD-A9F5-22B9810A03F7}" type="pres">
      <dgm:prSet presAssocID="{2B87ECDB-C552-42F6-9B52-6548A18B206B}" presName="bgRect" presStyleLbl="bgShp" presStyleIdx="1" presStyleCnt="5">
        <dgm:style>
          <a:lnRef idx="0">
            <a:scrgbClr r="0" g="0" b="0"/>
          </a:lnRef>
          <a:fillRef idx="0">
            <a:scrgbClr r="0" g="0" b="0"/>
          </a:fillRef>
          <a:effectRef idx="0">
            <a:scrgbClr r="0" g="0" b="0"/>
          </a:effectRef>
          <a:fontRef idx="minor">
            <a:schemeClr val="lt1"/>
          </a:fontRef>
        </dgm:style>
      </dgm:prSet>
      <dgm:spPr>
        <a:xfrm>
          <a:off x="0" y="1249576"/>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pt>
    <dgm:pt modelId="{FADE9C4E-BFE3-4374-BE2C-676ED238ACF2}" type="pres">
      <dgm:prSet presAssocID="{2B87ECDB-C552-42F6-9B52-6548A18B206B}" presName="iconRect" presStyleLbl="node1" presStyleIdx="1" presStyleCnt="5"/>
      <dgm:spPr>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ducation"/>
        </a:ext>
      </dgm:extLst>
    </dgm:pt>
    <dgm:pt modelId="{7000F0F2-143F-4CAE-BA6B-E9C401E5437A}" type="pres">
      <dgm:prSet presAssocID="{2B87ECDB-C552-42F6-9B52-6548A18B206B}" presName="spaceRect" presStyleCnt="0"/>
      <dgm:spPr/>
    </dgm:pt>
    <dgm:pt modelId="{AC018808-9CEA-4C61-8875-3E922AA167D7}" type="pres">
      <dgm:prSet presAssocID="{2B87ECDB-C552-42F6-9B52-6548A18B206B}" presName="parTx" presStyleLbl="revTx" presStyleIdx="1" presStyleCnt="5">
        <dgm:presLayoutVars>
          <dgm:chMax val="0"/>
          <dgm:chPref val="0"/>
        </dgm:presLayoutVars>
      </dgm:prSet>
      <dgm:spPr/>
    </dgm:pt>
    <dgm:pt modelId="{CE46B6BD-FA9F-4C65-8E75-D8C24C71657B}" type="pres">
      <dgm:prSet presAssocID="{80EFB54F-1AC8-40D9-981D-4C85160A5799}"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2" presStyleCnt="5">
        <dgm:style>
          <a:lnRef idx="0">
            <a:scrgbClr r="0" g="0" b="0"/>
          </a:lnRef>
          <a:fillRef idx="0">
            <a:scrgbClr r="0" g="0" b="0"/>
          </a:fillRef>
          <a:effectRef idx="0">
            <a:scrgbClr r="0" g="0" b="0"/>
          </a:effectRef>
          <a:fontRef idx="minor">
            <a:schemeClr val="lt1"/>
          </a:fontRef>
        </dgm:style>
      </dgm:prSet>
      <dgm:spPr>
        <a:xfrm>
          <a:off x="0" y="2494477"/>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pt>
    <dgm:pt modelId="{D335376E-740A-4A47-BC5B-3381DE731CE0}" type="pres">
      <dgm:prSet presAssocID="{419DF63C-9792-4EF5-9125-1EEF4D07C33F}" presName="iconRect" presStyleLbl="node1" presStyleIdx="2"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Enrollment"/>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2" presStyleCnt="5">
        <dgm:presLayoutVars>
          <dgm:chMax val="0"/>
          <dgm:chPref val="0"/>
        </dgm:presLayoutVars>
      </dgm:prSet>
      <dgm:spPr/>
    </dgm:pt>
    <dgm:pt modelId="{D4892BA4-47FA-499C-84FA-3A971E9AFE41}" type="pres">
      <dgm:prSet presAssocID="{EA8773AB-BB82-4BF6-944E-80CD2086CE93}"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3" presStyleCnt="5">
        <dgm:style>
          <a:lnRef idx="3">
            <a:schemeClr val="lt1"/>
          </a:lnRef>
          <a:fillRef idx="1">
            <a:schemeClr val="accent2"/>
          </a:fillRef>
          <a:effectRef idx="1">
            <a:schemeClr val="accent2"/>
          </a:effectRef>
          <a:fontRef idx="minor">
            <a:schemeClr val="lt1"/>
          </a:fontRef>
        </dgm:style>
      </dgm:prSet>
      <dgm:spPr>
        <a:xfrm>
          <a:off x="0" y="3739377"/>
          <a:ext cx="6791323" cy="995920"/>
        </a:xfrm>
        <a:prstGeom prst="rect">
          <a:avLst/>
        </a:prstGeom>
        <a:ln/>
      </dgm:spPr>
    </dgm:pt>
    <dgm:pt modelId="{1B0B9210-632F-4BB5-B140-1FA20D3CF123}" type="pres">
      <dgm:prSet presAssocID="{1B1E513F-BEB7-483A-8F12-A8210AEF19E9}" presName="iconRect" presStyleLbl="node1" presStyleIdx="3" presStyleCnt="5"/>
      <dgm:spPr>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axOutline"/>
        </a:ext>
      </dgm:extLst>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3" presStyleCnt="5">
        <dgm:presLayoutVars>
          <dgm:chMax val="0"/>
          <dgm:chPref val="0"/>
        </dgm:presLayoutVars>
      </dgm:prSet>
      <dgm:spPr/>
    </dgm:pt>
    <dgm:pt modelId="{5E25F319-BBA5-4820-B2FC-14F8D56BF078}" type="pres">
      <dgm:prSet presAssocID="{D99C9B80-BA48-46B7-8B67-372E2AFD9E86}" presName="sibTrans" presStyleCnt="0"/>
      <dgm:spPr/>
    </dgm:pt>
    <dgm:pt modelId="{A9DA4473-F7AD-4D05-A89E-4317469C9CAC}" type="pres">
      <dgm:prSet presAssocID="{F4A56385-3827-49D1-B533-953BA75136B7}" presName="compNode" presStyleCnt="0"/>
      <dgm:spPr/>
    </dgm:pt>
    <dgm:pt modelId="{343A76ED-9DD6-4B0A-830E-16ED952B3D06}" type="pres">
      <dgm:prSet presAssocID="{F4A56385-3827-49D1-B533-953BA75136B7}" presName="bgRect" presStyleLbl="bgShp" presStyleIdx="4" presStyleCnt="5"/>
      <dgm: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C21BED67-1F13-4312-815B-B5C34DAA27F9}" type="pres">
      <dgm:prSet presAssocID="{F4A56385-3827-49D1-B533-953BA75136B7}" presName="iconRect" presStyleLbl="node1" presStyleIdx="4" presStyleCnt="5"/>
      <dgm:spPr>
        <a:blipFill rotWithShape="1">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ooter"/>
        </a:ext>
      </dgm:extLst>
    </dgm:pt>
    <dgm:pt modelId="{8854FDB6-04FD-4DEB-9AB6-DDB7E532A353}" type="pres">
      <dgm:prSet presAssocID="{F4A56385-3827-49D1-B533-953BA75136B7}" presName="spaceRect" presStyleCnt="0"/>
      <dgm:spPr/>
    </dgm:pt>
    <dgm:pt modelId="{9260EF14-C09B-4543-88B7-7F45704CBA36}" type="pres">
      <dgm:prSet presAssocID="{F4A56385-3827-49D1-B533-953BA75136B7}" presName="parTx" presStyleLbl="revTx" presStyleIdx="4" presStyleCnt="5">
        <dgm:presLayoutVars>
          <dgm:chMax val="0"/>
          <dgm:chPref val="0"/>
        </dgm:presLayoutVars>
      </dgm:prSet>
      <dgm:spPr/>
    </dgm:pt>
  </dgm:ptLst>
  <dgm:cxnLst>
    <dgm:cxn modelId="{024B121E-3EE5-42C9-97D1-5E0D27C29DC3}" srcId="{162F69A6-0780-49EA-A6A8-3965C12489B2}" destId="{419DF63C-9792-4EF5-9125-1EEF4D07C33F}" srcOrd="2" destOrd="0" parTransId="{2B95E8EF-82FE-4F54-970D-D55C9AD8EC00}" sibTransId="{EA8773AB-BB82-4BF6-944E-80CD2086CE93}"/>
    <dgm:cxn modelId="{D7E7903A-483E-4876-8C77-EEB10661B95B}" type="presOf" srcId="{1B1E513F-BEB7-483A-8F12-A8210AEF19E9}" destId="{3CBA7321-E2AC-48FD-B351-CE3C9A4CE924}" srcOrd="0" destOrd="0" presId="urn:microsoft.com/office/officeart/2018/2/layout/IconVerticalSolidList"/>
    <dgm:cxn modelId="{C9B7BD43-67DC-4CD4-86B0-92B8BFA59068}" type="presOf" srcId="{2B87ECDB-C552-42F6-9B52-6548A18B206B}" destId="{AC018808-9CEA-4C61-8875-3E922AA167D7}" srcOrd="0" destOrd="0" presId="urn:microsoft.com/office/officeart/2018/2/layout/IconVerticalSolidList"/>
    <dgm:cxn modelId="{92648A4D-7D0D-48F5-96E4-BF8EC541B3A9}" type="presOf" srcId="{419DF63C-9792-4EF5-9125-1EEF4D07C33F}" destId="{8409F791-340A-4625-9294-3E680D66DB63}" srcOrd="0" destOrd="0" presId="urn:microsoft.com/office/officeart/2018/2/layout/IconVerticalSolidList"/>
    <dgm:cxn modelId="{DF18896F-7F42-4500-8AD0-6181E8694E28}" type="presOf" srcId="{F4A56385-3827-49D1-B533-953BA75136B7}" destId="{9260EF14-C09B-4543-88B7-7F45704CBA36}" srcOrd="0" destOrd="0" presId="urn:microsoft.com/office/officeart/2018/2/layout/IconVerticalSolidList"/>
    <dgm:cxn modelId="{91AFA996-5E3B-401C-B400-E70DBD4A4AB6}" srcId="{162F69A6-0780-49EA-A6A8-3965C12489B2}" destId="{2B87ECDB-C552-42F6-9B52-6548A18B206B}" srcOrd="1" destOrd="0" parTransId="{0DC560D9-C62C-41BA-8D68-CB78933BFF0C}" sibTransId="{80EFB54F-1AC8-40D9-981D-4C85160A5799}"/>
    <dgm:cxn modelId="{D572C096-14C8-487B-ABCD-6354192B80BA}" srcId="{162F69A6-0780-49EA-A6A8-3965C12489B2}" destId="{F4A56385-3827-49D1-B533-953BA75136B7}" srcOrd="4" destOrd="0" parTransId="{5C6E35C5-B6D6-42D4-9FF2-63E3FEC1E45F}" sibTransId="{E866DA3A-B427-429E-A892-4812B432ED79}"/>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9CD469EF-CF99-411A-B4B3-5B2C59AF684C}" srcId="{162F69A6-0780-49EA-A6A8-3965C12489B2}" destId="{1B1E513F-BEB7-483A-8F12-A8210AEF19E9}" srcOrd="3" destOrd="0" parTransId="{DB284026-3063-4705-B72C-ADE04469BE6D}" sibTransId="{D99C9B80-BA48-46B7-8B67-372E2AFD9E86}"/>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7" destOrd="0" presId="urn:microsoft.com/office/officeart/2018/2/layout/IconVerticalSolidList"/>
    <dgm:cxn modelId="{B5AAF852-AE2E-40BE-BC22-1382A2AD5A44}" type="presParOf" srcId="{05261D3E-3CC7-4C85-9E09-D67FC777908C}" destId="{A9DA4473-F7AD-4D05-A89E-4317469C9CAC}" srcOrd="8"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4675"/>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B52E1101-E263-4511-8D8F-5A215C912C41}">
      <dsp:nvSpPr>
        <dsp:cNvPr id="0" name=""/>
        <dsp:cNvSpPr/>
      </dsp:nvSpPr>
      <dsp:spPr>
        <a:xfrm>
          <a:off x="301265" y="228757"/>
          <a:ext cx="547756" cy="54775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1150288" y="4675"/>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Activity 1 – Explore the role of a Graphic Designer</a:t>
          </a:r>
        </a:p>
      </dsp:txBody>
      <dsp:txXfrm>
        <a:off x="1150288" y="4675"/>
        <a:ext cx="5641034" cy="995920"/>
      </dsp:txXfrm>
    </dsp:sp>
    <dsp:sp modelId="{FA3369E0-5B38-4FDD-A9F5-22B9810A03F7}">
      <dsp:nvSpPr>
        <dsp:cNvPr id="0" name=""/>
        <dsp:cNvSpPr/>
      </dsp:nvSpPr>
      <dsp:spPr>
        <a:xfrm>
          <a:off x="0" y="1249576"/>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FADE9C4E-BFE3-4374-BE2C-676ED238ACF2}">
      <dsp:nvSpPr>
        <dsp:cNvPr id="0" name=""/>
        <dsp:cNvSpPr/>
      </dsp:nvSpPr>
      <dsp:spPr>
        <a:xfrm>
          <a:off x="301265" y="1473658"/>
          <a:ext cx="547756" cy="547756"/>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18808-9CEA-4C61-8875-3E922AA167D7}">
      <dsp:nvSpPr>
        <dsp:cNvPr id="0" name=""/>
        <dsp:cNvSpPr/>
      </dsp:nvSpPr>
      <dsp:spPr>
        <a:xfrm>
          <a:off x="1150288" y="1249576"/>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Activity 2 – Elements of Graphic Design</a:t>
          </a:r>
        </a:p>
      </dsp:txBody>
      <dsp:txXfrm>
        <a:off x="1150288" y="1249576"/>
        <a:ext cx="5641034" cy="995920"/>
      </dsp:txXfrm>
    </dsp:sp>
    <dsp:sp modelId="{DB8ABDAA-976A-4A84-A3C3-277080E19DCA}">
      <dsp:nvSpPr>
        <dsp:cNvPr id="0" name=""/>
        <dsp:cNvSpPr/>
      </dsp:nvSpPr>
      <dsp:spPr>
        <a:xfrm>
          <a:off x="0" y="2494477"/>
          <a:ext cx="6791323" cy="9959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D335376E-740A-4A47-BC5B-3381DE731CE0}">
      <dsp:nvSpPr>
        <dsp:cNvPr id="0" name=""/>
        <dsp:cNvSpPr/>
      </dsp:nvSpPr>
      <dsp:spPr>
        <a:xfrm>
          <a:off x="301265" y="2718559"/>
          <a:ext cx="547756" cy="54775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1150288" y="24944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Activity 3 – Exploring Colour</a:t>
          </a:r>
        </a:p>
      </dsp:txBody>
      <dsp:txXfrm>
        <a:off x="1150288" y="2494477"/>
        <a:ext cx="5641034" cy="995920"/>
      </dsp:txXfrm>
    </dsp:sp>
    <dsp:sp modelId="{C2FCE80A-DCA0-4D7F-8F72-19CB2337E588}">
      <dsp:nvSpPr>
        <dsp:cNvPr id="0" name=""/>
        <dsp:cNvSpPr/>
      </dsp:nvSpPr>
      <dsp:spPr>
        <a:xfrm>
          <a:off x="0" y="3739377"/>
          <a:ext cx="6791323" cy="995920"/>
        </a:xfrm>
        <a:prstGeom prst="rect">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sp>
    <dsp:sp modelId="{1B0B9210-632F-4BB5-B140-1FA20D3CF123}">
      <dsp:nvSpPr>
        <dsp:cNvPr id="0" name=""/>
        <dsp:cNvSpPr/>
      </dsp:nvSpPr>
      <dsp:spPr>
        <a:xfrm>
          <a:off x="301265" y="3963460"/>
          <a:ext cx="547756" cy="547756"/>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1150288" y="37393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Activity 4 – Create a simple vector image</a:t>
          </a:r>
        </a:p>
      </dsp:txBody>
      <dsp:txXfrm>
        <a:off x="1150288" y="3739377"/>
        <a:ext cx="5641034" cy="995920"/>
      </dsp:txXfrm>
    </dsp:sp>
    <dsp:sp modelId="{343A76ED-9DD6-4B0A-830E-16ED952B3D06}">
      <dsp:nvSpPr>
        <dsp:cNvPr id="0" name=""/>
        <dsp:cNvSpPr/>
      </dsp:nvSpPr>
      <dsp: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301265" y="5208360"/>
          <a:ext cx="547756" cy="547756"/>
        </a:xfrm>
        <a:prstGeom prst="rect">
          <a:avLst/>
        </a:prstGeom>
        <a:blipFill rotWithShape="1">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150288" y="4984278"/>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Assignment – Create a sticker</a:t>
          </a:r>
        </a:p>
      </dsp:txBody>
      <dsp:txXfrm>
        <a:off x="1150288" y="4984278"/>
        <a:ext cx="5641034" cy="9959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16927-5E9C-4E77-85FE-EE4C81C1DE39}" type="datetimeFigureOut">
              <a:rPr lang="en-US" smtClean="0"/>
              <a:t>6/18/2020</a:t>
            </a:fld>
            <a:endParaRPr lang="en-US" dirty="0"/>
          </a:p>
        </p:txBody>
      </p:sp>
      <p:sp>
        <p:nvSpPr>
          <p:cNvPr id="4" name="Footer Placeholder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9B6C8-888A-401B-9F9B-D41D36B6C3E9}" type="slidenum">
              <a:rPr lang="en-US" smtClean="0"/>
              <a:t>‹#›</a:t>
            </a:fld>
            <a:endParaRPr lang="en-US" dirty="0"/>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6/18/2020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3</a:t>
            </a:fld>
            <a:endParaRPr lang="en-US" dirty="0"/>
          </a:p>
        </p:txBody>
      </p:sp>
    </p:spTree>
    <p:extLst>
      <p:ext uri="{BB962C8B-B14F-4D97-AF65-F5344CB8AC3E}">
        <p14:creationId xmlns:p14="http://schemas.microsoft.com/office/powerpoint/2010/main" val="303539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4</a:t>
            </a:fld>
            <a:endParaRPr lang="en-US" dirty="0"/>
          </a:p>
        </p:txBody>
      </p:sp>
    </p:spTree>
    <p:extLst>
      <p:ext uri="{BB962C8B-B14F-4D97-AF65-F5344CB8AC3E}">
        <p14:creationId xmlns:p14="http://schemas.microsoft.com/office/powerpoint/2010/main" val="285324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5</a:t>
            </a:fld>
            <a:endParaRPr lang="en-US" dirty="0"/>
          </a:p>
        </p:txBody>
      </p:sp>
    </p:spTree>
    <p:extLst>
      <p:ext uri="{BB962C8B-B14F-4D97-AF65-F5344CB8AC3E}">
        <p14:creationId xmlns:p14="http://schemas.microsoft.com/office/powerpoint/2010/main" val="156407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6</a:t>
            </a:fld>
            <a:endParaRPr lang="en-US" dirty="0"/>
          </a:p>
        </p:txBody>
      </p:sp>
    </p:spTree>
    <p:extLst>
      <p:ext uri="{BB962C8B-B14F-4D97-AF65-F5344CB8AC3E}">
        <p14:creationId xmlns:p14="http://schemas.microsoft.com/office/powerpoint/2010/main" val="256193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7</a:t>
            </a:fld>
            <a:endParaRPr lang="en-US" dirty="0"/>
          </a:p>
        </p:txBody>
      </p:sp>
    </p:spTree>
    <p:extLst>
      <p:ext uri="{BB962C8B-B14F-4D97-AF65-F5344CB8AC3E}">
        <p14:creationId xmlns:p14="http://schemas.microsoft.com/office/powerpoint/2010/main" val="4089356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D3F28A1F-3E69-47E5-AE93-E7F2155A242D}" type="slidenum">
              <a:rPr lang="en-US" smtClean="0"/>
              <a:t>8</a:t>
            </a:fld>
            <a:endParaRPr lang="en-US" dirty="0"/>
          </a:p>
        </p:txBody>
      </p:sp>
    </p:spTree>
    <p:extLst>
      <p:ext uri="{BB962C8B-B14F-4D97-AF65-F5344CB8AC3E}">
        <p14:creationId xmlns:p14="http://schemas.microsoft.com/office/powerpoint/2010/main" val="4280856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s://www.youtube.com/watch?v=p2thSkOa_Xg" TargetMode="External"/><Relationship Id="rId4" Type="http://schemas.openxmlformats.org/officeDocument/2006/relationships/hyperlink" Target="https://www.youtube.com/watch?v=-Fs2t6P5Aj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youtube.com/watch?v=ddaxv-2LMK4&amp;list=PLB7pbNktGmfQPL3HocT2ZSXItntbFeCir&amp;index=5"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ww.youtube.com/watch?v=JAkbUWoig9Y&amp;list=PLB7pbNktGmfQPL3HocT2ZSXItntbFeCir&amp;index=4" TargetMode="External"/><Relationship Id="rId5" Type="http://schemas.openxmlformats.org/officeDocument/2006/relationships/hyperlink" Target="https://www.youtube.com/watch?v=WWdQyK93-3s&amp;list=PLB7pbNktGmfQPL3HocT2ZSXItntbFeCir&amp;index=3" TargetMode="External"/><Relationship Id="rId4" Type="http://schemas.openxmlformats.org/officeDocument/2006/relationships/hyperlink" Target="https://www.youtube.com/watch?v=e3xwlCCa2pk&amp;list=PLB7pbNktGmfQPL3HocT2ZSXItntbFeCir"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W9y_D90L8Jo" TargetMode="External"/><Relationship Id="rId3" Type="http://schemas.openxmlformats.org/officeDocument/2006/relationships/hyperlink" Target="https://www.youtube.com/watch?v=8f011wdiW7g" TargetMode="External"/><Relationship Id="rId7" Type="http://schemas.openxmlformats.org/officeDocument/2006/relationships/hyperlink" Target="https://www.youtube.com/watch?v=67-UDoYZG8U"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www.youtube.com/watch?v=D_53Cb9aR0c" TargetMode="External"/><Relationship Id="rId5" Type="http://schemas.openxmlformats.org/officeDocument/2006/relationships/hyperlink" Target="https://www.youtube.com/watch?v=o86MLSQHtMg" TargetMode="External"/><Relationship Id="rId10" Type="http://schemas.openxmlformats.org/officeDocument/2006/relationships/image" Target="../media/image12.png"/><Relationship Id="rId4" Type="http://schemas.openxmlformats.org/officeDocument/2006/relationships/hyperlink" Target="https://www.youtube.com/watch?v=LEjlKhVnJgU" TargetMode="External"/><Relationship Id="rId9" Type="http://schemas.openxmlformats.org/officeDocument/2006/relationships/hyperlink" Target="https://inkscape.org/about/"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inkscape.org/about/" TargetMode="External"/><Relationship Id="rId3" Type="http://schemas.openxmlformats.org/officeDocument/2006/relationships/hyperlink" Target="https://vectr.com/tutorials/getting-started-tutorial/" TargetMode="External"/><Relationship Id="rId7" Type="http://schemas.openxmlformats.org/officeDocument/2006/relationships/hyperlink" Target="https://vectr.com/tutorials/creating-typographic-logo/"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vectr.com/tutorials/what-are-iconic-logos-and-how-to-create-one/" TargetMode="External"/><Relationship Id="rId5" Type="http://schemas.openxmlformats.org/officeDocument/2006/relationships/hyperlink" Target="https://vectr.com/tutorials/how-to-create-a-simple-flyer-or-poster/" TargetMode="External"/><Relationship Id="rId10" Type="http://schemas.openxmlformats.org/officeDocument/2006/relationships/image" Target="../media/image13.png"/><Relationship Id="rId4" Type="http://schemas.openxmlformats.org/officeDocument/2006/relationships/hyperlink" Target="https://vectr.com/tutorials/real-time-sharing-vectr-projects/" TargetMode="External"/><Relationship Id="rId9" Type="http://schemas.openxmlformats.org/officeDocument/2006/relationships/hyperlink" Target="https://vectr.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C5037-DA4A-44E2-A9FB-84B1498768A7}"/>
              </a:ext>
            </a:extLst>
          </p:cNvPr>
          <p:cNvSpPr>
            <a:spLocks noGrp="1"/>
          </p:cNvSpPr>
          <p:nvPr>
            <p:ph type="title"/>
          </p:nvPr>
        </p:nvSpPr>
        <p:spPr/>
        <p:txBody>
          <a:bodyPr/>
          <a:lstStyle/>
          <a:p>
            <a:r>
              <a:rPr lang="en-US" dirty="0"/>
              <a:t>Graphic Design</a:t>
            </a:r>
          </a:p>
        </p:txBody>
      </p:sp>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nvPr>
        </p:nvSpPr>
        <p:spPr/>
        <p:txBody>
          <a:bodyPr/>
          <a:lstStyle/>
          <a:p>
            <a:r>
              <a:rPr lang="en-US" dirty="0"/>
              <a:t>Lesson and Activity 4</a:t>
            </a:r>
          </a:p>
        </p:txBody>
      </p:sp>
      <p:sp>
        <p:nvSpPr>
          <p:cNvPr id="15" name="Slide Number Placeholder 14">
            <a:extLst>
              <a:ext uri="{FF2B5EF4-FFF2-40B4-BE49-F238E27FC236}">
                <a16:creationId xmlns:a16="http://schemas.microsoft.com/office/drawing/2014/main" id="{26F5C050-EB87-421A-8A5C-E6CB30102699}"/>
              </a:ext>
            </a:extLst>
          </p:cNvPr>
          <p:cNvSpPr>
            <a:spLocks noGrp="1"/>
          </p:cNvSpPr>
          <p:nvPr>
            <p:ph type="sldNum" sz="quarter" idx="10"/>
          </p:nvPr>
        </p:nvSpPr>
        <p:spPr/>
        <p:txBody>
          <a:bodyPr/>
          <a:lstStyle/>
          <a:p>
            <a:r>
              <a:rPr lang="en-US" dirty="0"/>
              <a:t>PAGE </a:t>
            </a:r>
            <a:fld id="{4A9B5881-4007-4345-955A-79C2656F0C49}" type="slidenum">
              <a:rPr lang="en-US" smtClean="0"/>
              <a:pPr/>
              <a:t>1</a:t>
            </a:fld>
            <a:endParaRPr lang="en-US" dirty="0"/>
          </a:p>
        </p:txBody>
      </p:sp>
      <p:pic>
        <p:nvPicPr>
          <p:cNvPr id="7" name="Picture Placeholder 6" descr="A large brick building&#10;&#10;Description automatically generated">
            <a:extLst>
              <a:ext uri="{FF2B5EF4-FFF2-40B4-BE49-F238E27FC236}">
                <a16:creationId xmlns:a16="http://schemas.microsoft.com/office/drawing/2014/main" id="{E2B43DF0-1743-487E-B19B-A4DEC228871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2790" r="12790"/>
          <a:stretch>
            <a:fillRect/>
          </a:stretch>
        </p:blipFill>
        <p:spPr/>
      </p:pic>
    </p:spTree>
    <p:extLst>
      <p:ext uri="{BB962C8B-B14F-4D97-AF65-F5344CB8AC3E}">
        <p14:creationId xmlns:p14="http://schemas.microsoft.com/office/powerpoint/2010/main" val="113625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gradFill>
            <a:gsLst>
              <a:gs pos="1000">
                <a:schemeClr val="tx1">
                  <a:lumMod val="85000"/>
                  <a:lumOff val="15000"/>
                </a:schemeClr>
              </a:gs>
              <a:gs pos="100000">
                <a:schemeClr val="accent2">
                  <a:lumMod val="50000"/>
                </a:schemeClr>
              </a:gs>
            </a:gsLst>
          </a:gradFill>
        </p:spPr>
        <p:txBody>
          <a:bodyPr/>
          <a:lstStyle/>
          <a:p>
            <a:pPr algn="r"/>
            <a:r>
              <a:rPr lang="en-US" dirty="0">
                <a:solidFill>
                  <a:schemeClr val="bg1"/>
                </a:solidFill>
              </a:rPr>
              <a:t>Activities &amp;</a:t>
            </a:r>
            <a:br>
              <a:rPr lang="en-US" dirty="0">
                <a:solidFill>
                  <a:schemeClr val="bg1"/>
                </a:solidFill>
              </a:rPr>
            </a:br>
            <a:r>
              <a:rPr lang="en-US" dirty="0">
                <a:solidFill>
                  <a:schemeClr val="bg1"/>
                </a:solidFill>
              </a:rPr>
              <a:t>Assignment</a:t>
            </a:r>
          </a:p>
        </p:txBody>
      </p:sp>
      <p:graphicFrame>
        <p:nvGraphicFramePr>
          <p:cNvPr id="10" name="Content Placeholder 2" descr="List Content Placeholder">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1302620953"/>
              </p:ext>
            </p:extLst>
          </p:nvPr>
        </p:nvGraphicFramePr>
        <p:xfrm>
          <a:off x="4562476" y="365125"/>
          <a:ext cx="6791323" cy="598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p:txBody>
          <a:bodyPr/>
          <a:lstStyle/>
          <a:p>
            <a:r>
              <a:rPr lang="en-US" dirty="0"/>
              <a:t>PAGE </a:t>
            </a:r>
            <a:fld id="{4A9B5881-4007-4345-955A-79C2656F0C49}" type="slidenum">
              <a:rPr lang="en-US" smtClean="0"/>
              <a:pPr/>
              <a:t>2</a:t>
            </a:fld>
            <a:endParaRPr lang="en-US" dirty="0"/>
          </a:p>
        </p:txBody>
      </p:sp>
    </p:spTree>
    <p:extLst>
      <p:ext uri="{BB962C8B-B14F-4D97-AF65-F5344CB8AC3E}">
        <p14:creationId xmlns:p14="http://schemas.microsoft.com/office/powerpoint/2010/main" val="408033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EBE850EF-DCFE-4A56-94E8-AD5D5560E157}"/>
              </a:ext>
            </a:extLst>
          </p:cNvPr>
          <p:cNvPicPr>
            <a:picLocks noGrp="1" noChangeAspect="1"/>
          </p:cNvPicPr>
          <p:nvPr>
            <p:ph type="pic" idx="11"/>
          </p:nvPr>
        </p:nvPicPr>
        <p:blipFill rotWithShape="1">
          <a:blip r:embed="rId3">
            <a:extLst>
              <a:ext uri="{28A0092B-C50C-407E-A947-70E740481C1C}">
                <a14:useLocalDpi xmlns:a14="http://schemas.microsoft.com/office/drawing/2010/main" val="0"/>
              </a:ext>
            </a:extLst>
          </a:blip>
          <a:srcRect b="27988"/>
          <a:stretch/>
        </p:blipFill>
        <p:spPr>
          <a:xfrm>
            <a:off x="0" y="0"/>
            <a:ext cx="6305550"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Create Vector Images</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a:bodyPr>
          <a:lstStyle/>
          <a:p>
            <a:pPr marL="0" indent="0">
              <a:buNone/>
            </a:pPr>
            <a:r>
              <a:rPr lang="en-US" b="1" dirty="0"/>
              <a:t>Question:  </a:t>
            </a:r>
            <a:r>
              <a:rPr lang="en-US" dirty="0"/>
              <a:t>What is a Vector Image?</a:t>
            </a:r>
          </a:p>
          <a:p>
            <a:pPr marL="0" indent="0">
              <a:buNone/>
            </a:pPr>
            <a:r>
              <a:rPr lang="en-US" b="1" dirty="0"/>
              <a:t>Answer:  </a:t>
            </a:r>
            <a:r>
              <a:rPr lang="en-US" dirty="0"/>
              <a:t>Vectors create graphic design 	images made up of lines, points, 	curves, and basic shapes that are 	based on mathematical equations.</a:t>
            </a:r>
          </a:p>
          <a:p>
            <a:pPr marL="0" indent="0">
              <a:buNone/>
            </a:pPr>
            <a:endParaRPr lang="en-US" dirty="0"/>
          </a:p>
          <a:p>
            <a:pPr marL="0" indent="0">
              <a:buNone/>
            </a:pPr>
            <a:r>
              <a:rPr lang="en-US" dirty="0"/>
              <a:t>Watch @ Learn – Vector Graphics</a:t>
            </a:r>
          </a:p>
          <a:p>
            <a:pPr lvl="1"/>
            <a:r>
              <a:rPr lang="en-US" noProof="1">
                <a:hlinkClick r:id="rId4"/>
              </a:rPr>
              <a:t>What are Vector and Raster Graphics</a:t>
            </a:r>
            <a:endParaRPr lang="en-US" dirty="0"/>
          </a:p>
          <a:p>
            <a:pPr marL="0" indent="0">
              <a:buNone/>
            </a:pPr>
            <a:r>
              <a:rPr lang="en-US" dirty="0"/>
              <a:t>Watch @ Learn – Buddy Media</a:t>
            </a:r>
          </a:p>
          <a:p>
            <a:pPr lvl="1"/>
            <a:r>
              <a:rPr lang="en-US" dirty="0"/>
              <a:t> </a:t>
            </a:r>
            <a:r>
              <a:rPr lang="en-US" dirty="0">
                <a:hlinkClick r:id="rId5"/>
              </a:rPr>
              <a:t>Raster and Vector Graphics</a:t>
            </a:r>
            <a:endParaRPr lang="en-US" dirty="0"/>
          </a:p>
          <a:p>
            <a:pPr marL="0" indent="0">
              <a:buNone/>
            </a:pPr>
            <a:r>
              <a:rPr lang="en-US" noProof="1">
                <a:solidFill>
                  <a:schemeClr val="accent2">
                    <a:lumMod val="40000"/>
                    <a:lumOff val="60000"/>
                  </a:schemeClr>
                </a:solidFill>
              </a:rPr>
              <a:t>Note: You may sometimes hear Raster graphics called by their other name Bitmap</a:t>
            </a:r>
          </a:p>
          <a:p>
            <a:pPr marL="0" indent="0">
              <a:buNone/>
            </a:pPr>
            <a:endParaRPr lang="en-US" noProof="1">
              <a:solidFill>
                <a:schemeClr val="accent2">
                  <a:lumMod val="40000"/>
                  <a:lumOff val="60000"/>
                </a:schemeClr>
              </a:solidFill>
            </a:endParaRPr>
          </a:p>
          <a:p>
            <a:pPr marL="0" indent="0">
              <a:buNone/>
            </a:pPr>
            <a:endParaRPr lang="en-US" sz="1500" noProof="1">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3</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549303"/>
            <a:ext cx="2552123" cy="1721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361474"/>
            <a:ext cx="2552123" cy="3600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10006314" y="6217831"/>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407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Create Vector Images</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lnSpcReduction="10000"/>
          </a:bodyPr>
          <a:lstStyle/>
          <a:p>
            <a:pPr marL="0" indent="0">
              <a:buNone/>
            </a:pPr>
            <a:r>
              <a:rPr lang="en-US" b="1" dirty="0"/>
              <a:t>Question:  </a:t>
            </a:r>
            <a:r>
              <a:rPr lang="en-US" dirty="0"/>
              <a:t>What programs/application can 	    I use to create Vector Images</a:t>
            </a:r>
          </a:p>
          <a:p>
            <a:pPr marL="0" indent="0">
              <a:buNone/>
            </a:pPr>
            <a:r>
              <a:rPr lang="en-US" b="1" dirty="0"/>
              <a:t>Answer: There are many applications that 	allow you to create Vector 	Graphics they include:</a:t>
            </a:r>
          </a:p>
          <a:p>
            <a:pPr lvl="1"/>
            <a:r>
              <a:rPr lang="en-US" b="1" dirty="0"/>
              <a:t>Adobe Illustrator</a:t>
            </a:r>
          </a:p>
          <a:p>
            <a:pPr lvl="1"/>
            <a:r>
              <a:rPr lang="en-US" b="1" dirty="0"/>
              <a:t>Inkscape</a:t>
            </a:r>
          </a:p>
          <a:p>
            <a:pPr lvl="1"/>
            <a:r>
              <a:rPr lang="en-US" b="1" dirty="0" err="1"/>
              <a:t>Vectr</a:t>
            </a:r>
            <a:endParaRPr lang="en-US" b="1" dirty="0"/>
          </a:p>
          <a:p>
            <a:pPr lvl="1"/>
            <a:r>
              <a:rPr lang="en-US" b="1" dirty="0"/>
              <a:t>Corel Draw</a:t>
            </a:r>
          </a:p>
          <a:p>
            <a:pPr lvl="1"/>
            <a:r>
              <a:rPr lang="en-US" b="1" dirty="0"/>
              <a:t>Affinity Designer</a:t>
            </a:r>
          </a:p>
          <a:p>
            <a:pPr lvl="1"/>
            <a:r>
              <a:rPr lang="en-US" b="1" dirty="0" err="1"/>
              <a:t>Vecteezy</a:t>
            </a:r>
            <a:endParaRPr lang="en-US" b="1" noProof="1">
              <a:solidFill>
                <a:schemeClr val="accent2">
                  <a:lumMod val="40000"/>
                  <a:lumOff val="60000"/>
                </a:schemeClr>
              </a:solidFill>
            </a:endParaRPr>
          </a:p>
          <a:p>
            <a:r>
              <a:rPr lang="en-US" b="1" noProof="1">
                <a:solidFill>
                  <a:schemeClr val="accent2">
                    <a:lumMod val="40000"/>
                    <a:lumOff val="60000"/>
                  </a:schemeClr>
                </a:solidFill>
              </a:rPr>
              <a:t>You will can choose any vector program; we will look at three options you may wish to try.</a:t>
            </a:r>
            <a:endParaRPr lang="en-US" dirty="0"/>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4</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549303"/>
            <a:ext cx="2552123" cy="1721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361474"/>
            <a:ext cx="2552123" cy="3600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10006314" y="6217831"/>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7" descr="A picture containing toy, television, screen, man&#10;&#10;Description automatically generated">
            <a:extLst>
              <a:ext uri="{FF2B5EF4-FFF2-40B4-BE49-F238E27FC236}">
                <a16:creationId xmlns:a16="http://schemas.microsoft.com/office/drawing/2014/main" id="{A862C193-4D6B-4FAE-A268-FFDE9344C0D0}"/>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l="18723" r="18723"/>
          <a:stretch>
            <a:fillRect/>
          </a:stretch>
        </p:blipFill>
        <p:spPr/>
      </p:pic>
    </p:spTree>
    <p:extLst>
      <p:ext uri="{BB962C8B-B14F-4D97-AF65-F5344CB8AC3E}">
        <p14:creationId xmlns:p14="http://schemas.microsoft.com/office/powerpoint/2010/main" val="1576846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close up of a sign&#10;&#10;Description automatically generated">
            <a:extLst>
              <a:ext uri="{FF2B5EF4-FFF2-40B4-BE49-F238E27FC236}">
                <a16:creationId xmlns:a16="http://schemas.microsoft.com/office/drawing/2014/main" id="{99CCA57D-447B-48D3-8FA3-423D9F61B044}"/>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l="3094" r="3094"/>
          <a:stretch>
            <a:fillRect/>
          </a:stretch>
        </p:blipFill>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Adobe Illustrator PC or Mac</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a:bodyPr>
          <a:lstStyle/>
          <a:p>
            <a:pPr marL="0" indent="0">
              <a:buNone/>
            </a:pPr>
            <a:r>
              <a:rPr lang="en-US" b="1" dirty="0"/>
              <a:t>Adobe Illustrator is the industry standard and is used by graphic designers of all types to create illustrations and typography for all kinds of media</a:t>
            </a:r>
          </a:p>
          <a:p>
            <a:pPr marL="0" indent="0">
              <a:buNone/>
            </a:pPr>
            <a:endParaRPr lang="en-US" b="1" dirty="0"/>
          </a:p>
          <a:p>
            <a:pPr marL="0" indent="0">
              <a:buNone/>
            </a:pPr>
            <a:r>
              <a:rPr lang="en-US" b="1" dirty="0"/>
              <a:t>Getting Started Tutorials:</a:t>
            </a:r>
          </a:p>
          <a:p>
            <a:r>
              <a:rPr lang="en-US" b="1" dirty="0">
                <a:hlinkClick r:id="rId4"/>
              </a:rPr>
              <a:t>Create an Icon</a:t>
            </a:r>
            <a:endParaRPr lang="en-US" b="1" dirty="0"/>
          </a:p>
          <a:p>
            <a:r>
              <a:rPr lang="en-US" b="1" dirty="0">
                <a:hlinkClick r:id="rId5"/>
              </a:rPr>
              <a:t>Create a Digital Badge</a:t>
            </a:r>
            <a:endParaRPr lang="en-US" b="1" dirty="0"/>
          </a:p>
          <a:p>
            <a:r>
              <a:rPr lang="en-US" b="1" dirty="0">
                <a:hlinkClick r:id="rId6"/>
              </a:rPr>
              <a:t>Create a Graphic Portrait (Part 1)</a:t>
            </a:r>
            <a:endParaRPr lang="en-US" b="1" dirty="0"/>
          </a:p>
          <a:p>
            <a:r>
              <a:rPr lang="en-US" b="1" dirty="0">
                <a:hlinkClick r:id="rId7"/>
              </a:rPr>
              <a:t>Create a Graphic Portrait (Part 2)</a:t>
            </a:r>
            <a:endParaRPr lang="en-US" b="1" dirty="0"/>
          </a:p>
          <a:p>
            <a:pPr marL="0" indent="0">
              <a:buNone/>
            </a:pPr>
            <a:r>
              <a:rPr lang="en-US" b="1" dirty="0"/>
              <a:t>Note: Illustrator is a paid program check with your school to see if they have access</a:t>
            </a:r>
          </a:p>
          <a:p>
            <a:pPr marL="0" indent="0">
              <a:buNone/>
            </a:pPr>
            <a:endParaRPr lang="en-US" b="1" noProof="1">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5</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549303"/>
            <a:ext cx="2552123" cy="1721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361474"/>
            <a:ext cx="2552123" cy="3600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10006314" y="6217831"/>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9753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Inkscape – PC, Linux, or Mac</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a:bodyPr>
          <a:lstStyle/>
          <a:p>
            <a:pPr marL="0" indent="0">
              <a:buNone/>
            </a:pPr>
            <a:r>
              <a:rPr lang="en-US" b="1" dirty="0"/>
              <a:t>A FREE and open-source vector graphics editor.  Inkscape is full-featured and is used by industry professionals. </a:t>
            </a:r>
          </a:p>
          <a:p>
            <a:pPr marL="0" indent="0">
              <a:buNone/>
            </a:pPr>
            <a:r>
              <a:rPr lang="en-US" b="1" dirty="0"/>
              <a:t>Getting Started Tutorials:</a:t>
            </a:r>
          </a:p>
          <a:p>
            <a:r>
              <a:rPr lang="en-US" b="1" dirty="0">
                <a:hlinkClick r:id="rId3"/>
              </a:rPr>
              <a:t>Lesson 1 – Interface and Basic Drawing</a:t>
            </a:r>
            <a:endParaRPr lang="en-US" b="1" dirty="0"/>
          </a:p>
          <a:p>
            <a:r>
              <a:rPr lang="en-US" b="1" dirty="0">
                <a:hlinkClick r:id="rId4"/>
              </a:rPr>
              <a:t>Lesson 2 – Shape Tools and Options</a:t>
            </a:r>
            <a:endParaRPr lang="en-US" b="1" dirty="0"/>
          </a:p>
          <a:p>
            <a:r>
              <a:rPr lang="en-US" b="1" dirty="0">
                <a:hlinkClick r:id="rId5"/>
              </a:rPr>
              <a:t>Lesson 3 – Fill and Stroke Settings</a:t>
            </a:r>
            <a:endParaRPr lang="en-US" b="1" dirty="0"/>
          </a:p>
          <a:p>
            <a:r>
              <a:rPr lang="en-US" b="1" dirty="0">
                <a:hlinkClick r:id="rId6"/>
              </a:rPr>
              <a:t>Lesson 4 – Groups, Levels, and Selection</a:t>
            </a:r>
            <a:endParaRPr lang="en-US" b="1" dirty="0"/>
          </a:p>
          <a:p>
            <a:r>
              <a:rPr lang="en-US" b="1" dirty="0">
                <a:hlinkClick r:id="rId7"/>
              </a:rPr>
              <a:t>Lesson 5 – Exporting Images</a:t>
            </a:r>
            <a:endParaRPr lang="en-US" b="1" dirty="0"/>
          </a:p>
          <a:p>
            <a:r>
              <a:rPr lang="en-US" b="1" dirty="0">
                <a:hlinkClick r:id="rId8"/>
              </a:rPr>
              <a:t>Lesson 6 – Text and Fonts</a:t>
            </a:r>
            <a:endParaRPr lang="en-US" b="1" dirty="0"/>
          </a:p>
          <a:p>
            <a:pPr marL="0" indent="0">
              <a:buNone/>
            </a:pPr>
            <a:r>
              <a:rPr lang="en-US" b="1" noProof="1">
                <a:solidFill>
                  <a:schemeClr val="accent2">
                    <a:lumMod val="40000"/>
                    <a:lumOff val="60000"/>
                  </a:schemeClr>
                </a:solidFill>
                <a:hlinkClick r:id="rId9"/>
              </a:rPr>
              <a:t>To Download Inkscape Click Here</a:t>
            </a:r>
            <a:endParaRPr lang="en-US" b="1" noProof="1">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6</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549303"/>
            <a:ext cx="2552123" cy="1721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361474"/>
            <a:ext cx="2552123" cy="3600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10006314" y="6217831"/>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7" descr="A picture containing computer, helmet, dark, table&#10;&#10;Description automatically generated">
            <a:extLst>
              <a:ext uri="{FF2B5EF4-FFF2-40B4-BE49-F238E27FC236}">
                <a16:creationId xmlns:a16="http://schemas.microsoft.com/office/drawing/2014/main" id="{424A1514-3E86-4BD6-A5E0-4659AFE5C887}"/>
              </a:ext>
            </a:extLst>
          </p:cNvPr>
          <p:cNvPicPr>
            <a:picLocks noGrp="1" noChangeAspect="1"/>
          </p:cNvPicPr>
          <p:nvPr>
            <p:ph type="pic" idx="11"/>
          </p:nvPr>
        </p:nvPicPr>
        <p:blipFill>
          <a:blip r:embed="rId10">
            <a:extLst>
              <a:ext uri="{28A0092B-C50C-407E-A947-70E740481C1C}">
                <a14:useLocalDpi xmlns:a14="http://schemas.microsoft.com/office/drawing/2010/main" val="0"/>
              </a:ext>
            </a:extLst>
          </a:blip>
          <a:srcRect l="3094" r="3094"/>
          <a:stretch>
            <a:fillRect/>
          </a:stretch>
        </p:blipFill>
        <p:spPr/>
      </p:pic>
    </p:spTree>
    <p:extLst>
      <p:ext uri="{BB962C8B-B14F-4D97-AF65-F5344CB8AC3E}">
        <p14:creationId xmlns:p14="http://schemas.microsoft.com/office/powerpoint/2010/main" val="216453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err="1"/>
              <a:t>Vectr</a:t>
            </a:r>
            <a:r>
              <a:rPr lang="en-US" sz="3200" dirty="0"/>
              <a:t> – Web-Based</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a:bodyPr>
          <a:lstStyle/>
          <a:p>
            <a:pPr marL="0" indent="0">
              <a:buNone/>
            </a:pPr>
            <a:r>
              <a:rPr lang="en-US" b="1" dirty="0"/>
              <a:t>A FREE web-based vector graphic design application, with a simple and intuitive interface and lots of features</a:t>
            </a:r>
          </a:p>
          <a:p>
            <a:pPr marL="0" indent="0">
              <a:buNone/>
            </a:pPr>
            <a:r>
              <a:rPr lang="en-US" b="1" dirty="0"/>
              <a:t>Getting Started Tutorials:</a:t>
            </a:r>
          </a:p>
          <a:p>
            <a:r>
              <a:rPr lang="en-US" b="1" dirty="0">
                <a:hlinkClick r:id="rId3"/>
              </a:rPr>
              <a:t>Lesson 1 – Getting Started</a:t>
            </a:r>
            <a:endParaRPr lang="en-US" b="1" dirty="0"/>
          </a:p>
          <a:p>
            <a:r>
              <a:rPr lang="en-US" b="1" dirty="0">
                <a:hlinkClick r:id="rId4"/>
              </a:rPr>
              <a:t>Lesson 2 – Sharing/Exporting Your Work</a:t>
            </a:r>
            <a:endParaRPr lang="en-US" b="1" dirty="0"/>
          </a:p>
          <a:p>
            <a:r>
              <a:rPr lang="en-US" b="1" dirty="0">
                <a:hlinkClick r:id="rId5"/>
              </a:rPr>
              <a:t>Lesson 3 – Create a simple poster</a:t>
            </a:r>
            <a:endParaRPr lang="en-US" b="1" dirty="0"/>
          </a:p>
          <a:p>
            <a:r>
              <a:rPr lang="en-US" b="1" dirty="0">
                <a:hlinkClick r:id="rId6"/>
              </a:rPr>
              <a:t>Lesson 4 – Create a logo</a:t>
            </a:r>
            <a:endParaRPr lang="en-US" b="1" dirty="0"/>
          </a:p>
          <a:p>
            <a:r>
              <a:rPr lang="en-US" b="1" dirty="0">
                <a:hlinkClick r:id="rId7"/>
              </a:rPr>
              <a:t>Lesson 5 – Create a Typographic Logo</a:t>
            </a:r>
            <a:endParaRPr lang="en-US" b="1" dirty="0"/>
          </a:p>
          <a:p>
            <a:pPr marL="0" indent="0">
              <a:buNone/>
            </a:pPr>
            <a:endParaRPr lang="en-US" b="1" noProof="1">
              <a:solidFill>
                <a:schemeClr val="accent2">
                  <a:lumMod val="40000"/>
                  <a:lumOff val="60000"/>
                </a:schemeClr>
              </a:solidFill>
              <a:hlinkClick r:id="rId8"/>
            </a:endParaRPr>
          </a:p>
          <a:p>
            <a:pPr marL="0" indent="0">
              <a:buNone/>
            </a:pPr>
            <a:r>
              <a:rPr lang="en-US" b="1" noProof="1">
                <a:solidFill>
                  <a:schemeClr val="accent2">
                    <a:lumMod val="40000"/>
                    <a:lumOff val="60000"/>
                  </a:schemeClr>
                </a:solidFill>
                <a:hlinkClick r:id="rId9"/>
              </a:rPr>
              <a:t>To Access Vectr Click Here</a:t>
            </a:r>
            <a:endParaRPr lang="en-US" b="1" noProof="1">
              <a:solidFill>
                <a:schemeClr val="accent2">
                  <a:lumMod val="40000"/>
                  <a:lumOff val="60000"/>
                </a:schemeClr>
              </a:solidFill>
            </a:endParaRP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7</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549303"/>
            <a:ext cx="2552123" cy="1721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361474"/>
            <a:ext cx="2552123" cy="3600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10006314" y="6217831"/>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Placeholder 8" descr="A picture containing drawing&#10;&#10;Description automatically generated">
            <a:extLst>
              <a:ext uri="{FF2B5EF4-FFF2-40B4-BE49-F238E27FC236}">
                <a16:creationId xmlns:a16="http://schemas.microsoft.com/office/drawing/2014/main" id="{CECCD229-0395-490F-809E-E332E6954939}"/>
              </a:ext>
            </a:extLst>
          </p:cNvPr>
          <p:cNvPicPr>
            <a:picLocks noGrp="1" noChangeAspect="1"/>
          </p:cNvPicPr>
          <p:nvPr>
            <p:ph type="pic" idx="11"/>
          </p:nvPr>
        </p:nvPicPr>
        <p:blipFill>
          <a:blip r:embed="rId10">
            <a:extLst>
              <a:ext uri="{28A0092B-C50C-407E-A947-70E740481C1C}">
                <a14:useLocalDpi xmlns:a14="http://schemas.microsoft.com/office/drawing/2010/main" val="0"/>
              </a:ext>
            </a:extLst>
          </a:blip>
          <a:srcRect l="3094" r="3094"/>
          <a:stretch>
            <a:fillRect/>
          </a:stretch>
        </p:blipFill>
        <p:spPr/>
      </p:pic>
    </p:spTree>
    <p:extLst>
      <p:ext uri="{BB962C8B-B14F-4D97-AF65-F5344CB8AC3E}">
        <p14:creationId xmlns:p14="http://schemas.microsoft.com/office/powerpoint/2010/main" val="186651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lose up of a logo&#10;&#10;Description automatically generated">
            <a:extLst>
              <a:ext uri="{FF2B5EF4-FFF2-40B4-BE49-F238E27FC236}">
                <a16:creationId xmlns:a16="http://schemas.microsoft.com/office/drawing/2014/main" id="{6211DF27-95F2-472D-8BF5-234143D6A705}"/>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t="14468" b="14468"/>
          <a:stretch>
            <a:fillRect/>
          </a:stretch>
        </p:blipFill>
        <p:spPr>
          <a:xfrm>
            <a:off x="0" y="0"/>
            <a:ext cx="6249555" cy="6721475"/>
          </a:xfrm>
        </p:spPr>
      </p:pic>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72632"/>
            <a:ext cx="4982736" cy="710552"/>
          </a:xfrm>
        </p:spPr>
        <p:txBody>
          <a:bodyPr/>
          <a:lstStyle/>
          <a:p>
            <a:r>
              <a:rPr lang="en-US" sz="3200" dirty="0"/>
              <a:t>Create!</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6657974" y="1825625"/>
            <a:ext cx="4695826" cy="4335435"/>
          </a:xfrm>
        </p:spPr>
        <p:txBody>
          <a:bodyPr>
            <a:normAutofit/>
          </a:bodyPr>
          <a:lstStyle/>
          <a:p>
            <a:pPr marL="0" indent="0">
              <a:buNone/>
            </a:pPr>
            <a:r>
              <a:rPr lang="en-US" dirty="0"/>
              <a:t>Now it is your turn, choose a Vector Image Program or Application that works for you!  You can choose from one of the three applications that have detailed descriptions or select one from the list or your search.</a:t>
            </a:r>
          </a:p>
          <a:p>
            <a:pPr marL="0" indent="0">
              <a:buNone/>
            </a:pPr>
            <a:endParaRPr lang="en-US" b="1" dirty="0"/>
          </a:p>
          <a:p>
            <a:pPr marL="0" indent="0">
              <a:buNone/>
            </a:pPr>
            <a:r>
              <a:rPr lang="en-US" b="1" dirty="0"/>
              <a:t>Task:  </a:t>
            </a:r>
            <a:r>
              <a:rPr lang="en-US" dirty="0"/>
              <a:t>Follow two or more step by step tutorials and submit your final work as a .</a:t>
            </a:r>
            <a:r>
              <a:rPr lang="en-US" dirty="0" err="1"/>
              <a:t>png</a:t>
            </a:r>
            <a:r>
              <a:rPr lang="en-US" dirty="0"/>
              <a:t> file</a:t>
            </a:r>
          </a:p>
          <a:p>
            <a:pPr marL="0" indent="0">
              <a:buNone/>
            </a:pPr>
            <a:endParaRPr lang="en-US" b="1" dirty="0"/>
          </a:p>
          <a:p>
            <a:pPr marL="0" indent="0">
              <a:buNone/>
            </a:pPr>
            <a:r>
              <a:rPr lang="en-US" b="1" dirty="0"/>
              <a:t>Note: </a:t>
            </a:r>
            <a:r>
              <a:rPr lang="en-US" dirty="0"/>
              <a:t>PNG (Portable Network Graphics) is a file format used for lossless image compression</a:t>
            </a:r>
            <a:endParaRPr lang="en-US" b="1" dirty="0"/>
          </a:p>
          <a:p>
            <a:pPr marL="0" indent="0">
              <a:buNone/>
            </a:pPr>
            <a:endParaRPr lang="en-US" b="1" dirty="0"/>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8</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49304"/>
            <a:ext cx="2552123" cy="172171"/>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Explore the role of a Graphic Designer</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49304"/>
            <a:ext cx="2552123" cy="1721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Elements of Graphic Design</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549303"/>
            <a:ext cx="2552123" cy="1721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The Power of Colour</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361474"/>
            <a:ext cx="2552123" cy="3600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Create Vector Images</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10006314" y="6217831"/>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697502"/>
      </p:ext>
    </p:extLst>
  </p:cSld>
  <p:clrMapOvr>
    <a:masterClrMapping/>
  </p:clrMapOvr>
</p:sld>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Corporate_Teach a Course_Win32_SB - v2" id="{AAA48AC2-5F99-4B13-8624-B64D50F70391}" vid="{7E93EDBA-CDC2-40D2-AD59-7619D791F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EBB7C387-AFDC-4FE3-A658-984B7F35F155}">
  <ds:schemaRefs>
    <ds:schemaRef ds:uri="http://schemas.microsoft.com/sharepoint/v3/contenttype/forms"/>
  </ds:schemaRefs>
</ds:datastoreItem>
</file>

<file path=customXml/itemProps2.xml><?xml version="1.0" encoding="utf-8"?>
<ds:datastoreItem xmlns:ds="http://schemas.openxmlformats.org/officeDocument/2006/customXml" ds:itemID="{D6766BD6-F648-49AA-B7EC-13E75CECB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E32C0B-4052-44CB-9341-8AD8B2CC4712}">
  <ds:schemaRefs>
    <ds:schemaRef ds:uri="71af3243-3dd4-4a8d-8c0d-dd76da1f02a5"/>
    <ds:schemaRef ds:uri="http://purl.org/dc/terms/"/>
    <ds:schemaRef ds:uri="http://schemas.microsoft.com/office/2006/metadata/properties"/>
    <ds:schemaRef ds:uri="http://schemas.microsoft.com/office/2006/documentManagement/types"/>
    <ds:schemaRef ds:uri="http://www.w3.org/XML/1998/namespace"/>
    <ds:schemaRef ds:uri="http://purl.org/dc/dcmitype/"/>
    <ds:schemaRef ds:uri="16c05727-aa75-4e4a-9b5f-8a80a1165891"/>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Corporate teach a course</Template>
  <TotalTime>0</TotalTime>
  <Words>610</Words>
  <Application>Microsoft Office PowerPoint</Application>
  <PresentationFormat>Widescreen</PresentationFormat>
  <Paragraphs>100</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Office Theme</vt:lpstr>
      <vt:lpstr>Graphic Design</vt:lpstr>
      <vt:lpstr>Activities &amp; Assignment</vt:lpstr>
      <vt:lpstr>Create Vector Images</vt:lpstr>
      <vt:lpstr>Create Vector Images</vt:lpstr>
      <vt:lpstr>Adobe Illustrator PC or Mac</vt:lpstr>
      <vt:lpstr>Inkscape – PC, Linux, or Mac</vt:lpstr>
      <vt:lpstr>Vectr – Web-Based</vt:lpstr>
      <vt:lpstr>Create!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2020-06-06T12:40:55Z</dcterms:created>
  <dcterms:modified xsi:type="dcterms:W3CDTF">2020-06-18T23:00:05Z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