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96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7480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709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380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3683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65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38426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4435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755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4028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5200" y="457200"/>
            <a:ext cx="9347200" cy="1295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235200" y="1981200"/>
            <a:ext cx="93472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A04F3B3-EB56-4155-BEF0-3BF73B87FF5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5B03AD9-CFA2-4800-87F7-259702FA14B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7655CC-6970-464F-B629-3DA3405A46A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22">
            <a:extLst>
              <a:ext uri="{FF2B5EF4-FFF2-40B4-BE49-F238E27FC236}">
                <a16:creationId xmlns:a16="http://schemas.microsoft.com/office/drawing/2014/main" id="{A217C772-E579-4AFC-BB9A-D910AFE51DA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9634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849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985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39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757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675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468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360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968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486F201-6137-4F14-8D5F-03E76A6FE84D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2980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71">
            <a:extLst>
              <a:ext uri="{FF2B5EF4-FFF2-40B4-BE49-F238E27FC236}">
                <a16:creationId xmlns:a16="http://schemas.microsoft.com/office/drawing/2014/main" id="{285FDA20-1F2D-4C6B-BEA2-541F2A2DB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078" name="Snip Diagonal Corner Rectangle 6">
            <a:extLst>
              <a:ext uri="{FF2B5EF4-FFF2-40B4-BE49-F238E27FC236}">
                <a16:creationId xmlns:a16="http://schemas.microsoft.com/office/drawing/2014/main" id="{D7A1FF82-7172-4BD7-A331-B18CA494D3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1075" cy="6857998"/>
          </a:xfrm>
          <a:prstGeom prst="snip2DiagRect">
            <a:avLst>
              <a:gd name="adj1" fmla="val 0"/>
              <a:gd name="adj2" fmla="val 42414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519152B4-44F5-426B-B119-418FB6EE2D3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05840" y="2186302"/>
            <a:ext cx="8737600" cy="2716107"/>
          </a:xfrm>
        </p:spPr>
        <p:txBody>
          <a:bodyPr anchor="b">
            <a:normAutofit/>
          </a:bodyPr>
          <a:lstStyle/>
          <a:p>
            <a:pPr eaLnBrk="1" hangingPunct="1"/>
            <a:r>
              <a:rPr lang="en-US" altLang="en-US" sz="5400">
                <a:solidFill>
                  <a:schemeClr val="tx2"/>
                </a:solidFill>
              </a:rPr>
              <a:t>Introduction to Boolean Logic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03C7AC83-A6B0-44B8-9015-4647783768C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004915" y="4902409"/>
            <a:ext cx="6673254" cy="914401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>
                <a:solidFill>
                  <a:schemeClr val="tx1"/>
                </a:solidFill>
              </a:rPr>
              <a:t>TEJ2O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A8DF2379-4FB2-47CC-8482-30E4A2A6FE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NOR</a:t>
            </a:r>
          </a:p>
        </p:txBody>
      </p:sp>
      <p:graphicFrame>
        <p:nvGraphicFramePr>
          <p:cNvPr id="28678" name="Group 6">
            <a:extLst>
              <a:ext uri="{FF2B5EF4-FFF2-40B4-BE49-F238E27FC236}">
                <a16:creationId xmlns:a16="http://schemas.microsoft.com/office/drawing/2014/main" id="{89943945-D329-4284-8E79-7DCFFEB8C9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878294"/>
              </p:ext>
            </p:extLst>
          </p:nvPr>
        </p:nvGraphicFramePr>
        <p:xfrm>
          <a:off x="3657600" y="2209800"/>
          <a:ext cx="5410200" cy="2667000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A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B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Y (Output)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366" name="Text Box 32">
            <a:extLst>
              <a:ext uri="{FF2B5EF4-FFF2-40B4-BE49-F238E27FC236}">
                <a16:creationId xmlns:a16="http://schemas.microsoft.com/office/drawing/2014/main" id="{054D7F5C-C30F-4096-80D6-E2A88420E5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410200"/>
            <a:ext cx="5943600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</a:rPr>
              <a:t>RESULT IS OPPOSITE OF OR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200C585-D1E8-435C-8EF0-F406871CFD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3703" y="982471"/>
            <a:ext cx="2804594" cy="1069251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42082B96-F624-4EAB-A4B7-8AEE2D8E37C1}"/>
              </a:ext>
            </a:extLst>
          </p:cNvPr>
          <p:cNvGrpSpPr/>
          <p:nvPr/>
        </p:nvGrpSpPr>
        <p:grpSpPr>
          <a:xfrm>
            <a:off x="4545723" y="4876800"/>
            <a:ext cx="3100554" cy="646331"/>
            <a:chOff x="4545723" y="4876800"/>
            <a:chExt cx="3100554" cy="646331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CBC9DFA-DC20-43AD-B6BE-C884B37A6DE6}"/>
                </a:ext>
              </a:extLst>
            </p:cNvPr>
            <p:cNvSpPr txBox="1"/>
            <p:nvPr/>
          </p:nvSpPr>
          <p:spPr>
            <a:xfrm>
              <a:off x="4545723" y="4876800"/>
              <a:ext cx="3100554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85000"/>
                <a:buFont typeface="Wingdings" panose="05000000000000000000" pitchFamily="2" charset="2"/>
                <a:buNone/>
                <a:tabLst/>
              </a:pPr>
              <a:r>
                <a:rPr kumimoji="0" lang="en-US" altLang="en-US" sz="3600" b="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85000"/>
                    </a:schemeClr>
                  </a:solidFill>
                  <a:effectLst/>
                  <a:latin typeface="Arial" panose="020B0604020202020204" pitchFamily="34" charset="0"/>
                </a:rPr>
                <a:t>Y = A </a:t>
              </a:r>
              <a:r>
                <a:rPr lang="en-US" altLang="en-US" sz="3600" dirty="0">
                  <a:solidFill>
                    <a:schemeClr val="tx1">
                      <a:lumMod val="85000"/>
                    </a:schemeClr>
                  </a:solidFill>
                  <a:latin typeface="Arial" panose="020B0604020202020204" pitchFamily="34" charset="0"/>
                  <a:sym typeface="Wingdings" panose="05000000000000000000" pitchFamily="2" charset="2"/>
                </a:rPr>
                <a:t>+</a:t>
              </a:r>
              <a:r>
                <a:rPr kumimoji="0" lang="en-US" altLang="en-US" sz="3600" b="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85000"/>
                    </a:schemeClr>
                  </a:solidFill>
                  <a:effectLst/>
                  <a:latin typeface="Arial" panose="020B0604020202020204" pitchFamily="34" charset="0"/>
                  <a:sym typeface="Wingdings" panose="05000000000000000000" pitchFamily="2" charset="2"/>
                </a:rPr>
                <a:t> B</a:t>
              </a:r>
            </a:p>
          </p:txBody>
        </p: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1B8B0264-9F1B-46A5-A7FF-7A614290A842}"/>
                </a:ext>
              </a:extLst>
            </p:cNvPr>
            <p:cNvCxnSpPr/>
            <p:nvPr/>
          </p:nvCxnSpPr>
          <p:spPr>
            <a:xfrm>
              <a:off x="5959736" y="4959275"/>
              <a:ext cx="1032735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8C962207-7BA4-4D88-9BAA-C20A45C7EE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XOR</a:t>
            </a:r>
          </a:p>
        </p:txBody>
      </p:sp>
      <p:graphicFrame>
        <p:nvGraphicFramePr>
          <p:cNvPr id="29702" name="Group 6">
            <a:extLst>
              <a:ext uri="{FF2B5EF4-FFF2-40B4-BE49-F238E27FC236}">
                <a16:creationId xmlns:a16="http://schemas.microsoft.com/office/drawing/2014/main" id="{BB5364E3-8219-4FAE-B601-070E9C73E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7959452"/>
              </p:ext>
            </p:extLst>
          </p:nvPr>
        </p:nvGraphicFramePr>
        <p:xfrm>
          <a:off x="3657600" y="2209800"/>
          <a:ext cx="5410200" cy="2667000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A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B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Y (Output)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5390" name="Text Box 32">
            <a:extLst>
              <a:ext uri="{FF2B5EF4-FFF2-40B4-BE49-F238E27FC236}">
                <a16:creationId xmlns:a16="http://schemas.microsoft.com/office/drawing/2014/main" id="{90FD779B-696E-47F9-8E1B-DAB14A5554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589495"/>
            <a:ext cx="5772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</a:rPr>
              <a:t>Only one input can be 1(YES) to have a 1(YES) output.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A400E3E-AC58-41F6-AC3B-D4F809E67C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44" y="987701"/>
            <a:ext cx="2510862" cy="1049923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2E282FBC-41A1-4054-8785-B154282D28CD}"/>
              </a:ext>
            </a:extLst>
          </p:cNvPr>
          <p:cNvGrpSpPr/>
          <p:nvPr/>
        </p:nvGrpSpPr>
        <p:grpSpPr>
          <a:xfrm>
            <a:off x="4545723" y="4876800"/>
            <a:ext cx="3100554" cy="646331"/>
            <a:chOff x="4545723" y="4876800"/>
            <a:chExt cx="3100554" cy="646331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023C081-B5C1-4D75-B0A0-AEE15CB8D3DD}"/>
                </a:ext>
              </a:extLst>
            </p:cNvPr>
            <p:cNvSpPr txBox="1"/>
            <p:nvPr/>
          </p:nvSpPr>
          <p:spPr>
            <a:xfrm>
              <a:off x="4545723" y="4876800"/>
              <a:ext cx="3100554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85000"/>
                <a:buFont typeface="Wingdings" panose="05000000000000000000" pitchFamily="2" charset="2"/>
                <a:buNone/>
                <a:tabLst/>
              </a:pPr>
              <a:r>
                <a:rPr kumimoji="0" lang="en-US" altLang="en-US" sz="3600" b="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85000"/>
                    </a:schemeClr>
                  </a:solidFill>
                  <a:effectLst/>
                  <a:latin typeface="Arial" panose="020B0604020202020204" pitchFamily="34" charset="0"/>
                </a:rPr>
                <a:t>Y = A </a:t>
              </a:r>
              <a:r>
                <a:rPr lang="en-US" altLang="en-US" sz="3600" dirty="0">
                  <a:solidFill>
                    <a:schemeClr val="tx1">
                      <a:lumMod val="85000"/>
                    </a:schemeClr>
                  </a:solidFill>
                  <a:latin typeface="Arial" panose="020B0604020202020204" pitchFamily="34" charset="0"/>
                  <a:sym typeface="Wingdings" panose="05000000000000000000" pitchFamily="2" charset="2"/>
                </a:rPr>
                <a:t>+</a:t>
              </a:r>
              <a:r>
                <a:rPr kumimoji="0" lang="en-US" altLang="en-US" sz="3600" b="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85000"/>
                    </a:schemeClr>
                  </a:solidFill>
                  <a:effectLst/>
                  <a:latin typeface="Arial" panose="020B0604020202020204" pitchFamily="34" charset="0"/>
                  <a:sym typeface="Wingdings" panose="05000000000000000000" pitchFamily="2" charset="2"/>
                </a:rPr>
                <a:t> B</a:t>
              </a:r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F7D882CC-CDA7-4E8A-982A-6E8C2220F2FE}"/>
                </a:ext>
              </a:extLst>
            </p:cNvPr>
            <p:cNvSpPr/>
            <p:nvPr/>
          </p:nvSpPr>
          <p:spPr>
            <a:xfrm>
              <a:off x="6260950" y="4992880"/>
              <a:ext cx="430306" cy="430306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30D45DD4-0257-4B54-8E9B-0B4E548836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NAND</a:t>
            </a:r>
          </a:p>
        </p:txBody>
      </p:sp>
      <p:graphicFrame>
        <p:nvGraphicFramePr>
          <p:cNvPr id="30726" name="Group 6">
            <a:extLst>
              <a:ext uri="{FF2B5EF4-FFF2-40B4-BE49-F238E27FC236}">
                <a16:creationId xmlns:a16="http://schemas.microsoft.com/office/drawing/2014/main" id="{CAFF74B4-D2FA-4874-A674-51DF70B31D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70608"/>
              </p:ext>
            </p:extLst>
          </p:nvPr>
        </p:nvGraphicFramePr>
        <p:xfrm>
          <a:off x="3581400" y="2438400"/>
          <a:ext cx="5410200" cy="2667000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A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B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Y (Output)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414" name="Text Box 32">
            <a:extLst>
              <a:ext uri="{FF2B5EF4-FFF2-40B4-BE49-F238E27FC236}">
                <a16:creationId xmlns:a16="http://schemas.microsoft.com/office/drawing/2014/main" id="{D18B1652-F150-45EE-B449-BB63265298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211" y="5948083"/>
            <a:ext cx="365157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</a:rPr>
              <a:t>RESULT IS OPPOSITE OF AND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2EEA76D-165C-448C-9CD7-69D7BBA67A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4515" y="1196747"/>
            <a:ext cx="2634347" cy="987881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588EB23C-F649-4CCD-91C8-ECA9A4425E21}"/>
              </a:ext>
            </a:extLst>
          </p:cNvPr>
          <p:cNvGrpSpPr/>
          <p:nvPr/>
        </p:nvGrpSpPr>
        <p:grpSpPr>
          <a:xfrm>
            <a:off x="4270211" y="5206781"/>
            <a:ext cx="3100554" cy="646331"/>
            <a:chOff x="4270211" y="5206781"/>
            <a:chExt cx="3100554" cy="646331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92397E0-029F-4DDE-8569-96E35E2852C2}"/>
                </a:ext>
              </a:extLst>
            </p:cNvPr>
            <p:cNvSpPr txBox="1"/>
            <p:nvPr/>
          </p:nvSpPr>
          <p:spPr>
            <a:xfrm>
              <a:off x="4270211" y="5206781"/>
              <a:ext cx="3100554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85000"/>
                <a:buFont typeface="Wingdings" panose="05000000000000000000" pitchFamily="2" charset="2"/>
                <a:buNone/>
                <a:tabLst/>
              </a:pPr>
              <a:r>
                <a:rPr kumimoji="0" lang="en-US" altLang="en-US" sz="3600" b="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85000"/>
                    </a:schemeClr>
                  </a:solidFill>
                  <a:effectLst/>
                  <a:latin typeface="Arial" panose="020B0604020202020204" pitchFamily="34" charset="0"/>
                </a:rPr>
                <a:t>Y = A </a:t>
              </a:r>
              <a:r>
                <a:rPr kumimoji="0" lang="en-US" altLang="en-US" sz="3600" b="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85000"/>
                    </a:schemeClr>
                  </a:solidFill>
                  <a:effectLst/>
                  <a:latin typeface="Arial" panose="020B0604020202020204" pitchFamily="34" charset="0"/>
                  <a:sym typeface="Wingdings" panose="05000000000000000000" pitchFamily="2" charset="2"/>
                </a:rPr>
                <a:t> B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1822A47-2EB2-43E0-A3FA-9499DCEDFF7B}"/>
                </a:ext>
              </a:extLst>
            </p:cNvPr>
            <p:cNvCxnSpPr/>
            <p:nvPr/>
          </p:nvCxnSpPr>
          <p:spPr>
            <a:xfrm>
              <a:off x="5712310" y="5292762"/>
              <a:ext cx="1032735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00D64783-0B21-4845-9BB6-4F690B0964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65000"/>
                  <a:lumOff val="35000"/>
                </a:schemeClr>
              </a:solidFill>
            </a:endParaRPr>
          </a:p>
        </p:txBody>
      </p:sp>
      <p:sp useBgFill="1">
        <p:nvSpPr>
          <p:cNvPr id="74" name="Snip Single Corner Rectangle 17">
            <a:extLst>
              <a:ext uri="{FF2B5EF4-FFF2-40B4-BE49-F238E27FC236}">
                <a16:creationId xmlns:a16="http://schemas.microsoft.com/office/drawing/2014/main" id="{500E751B-C75E-409D-8E55-2C95DF86A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38352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86F5D28F-E068-4819-86A6-B731831859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2" y="4487332"/>
            <a:ext cx="8534400" cy="1507067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>
                <a:solidFill>
                  <a:schemeClr val="tx1">
                    <a:lumMod val="85000"/>
                  </a:schemeClr>
                </a:solidFill>
              </a:rPr>
              <a:t>Remember that…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8A42FE2-9C37-4508-A1A8-8686E069091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4212" y="685800"/>
            <a:ext cx="8534400" cy="3615267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>
                <a:solidFill>
                  <a:schemeClr val="tx1"/>
                </a:solidFill>
              </a:rPr>
              <a:t>1 in the Binary System represents</a:t>
            </a:r>
          </a:p>
          <a:p>
            <a:pPr lvl="1" eaLnBrk="1" hangingPunct="1"/>
            <a:r>
              <a:rPr lang="en-US" altLang="en-US">
                <a:solidFill>
                  <a:schemeClr val="tx1"/>
                </a:solidFill>
              </a:rPr>
              <a:t>ON </a:t>
            </a:r>
            <a:r>
              <a:rPr lang="en-US" altLang="en-US" u="sng">
                <a:solidFill>
                  <a:schemeClr val="tx1"/>
                </a:solidFill>
              </a:rPr>
              <a:t>or YES</a:t>
            </a:r>
          </a:p>
          <a:p>
            <a:pPr lvl="1" eaLnBrk="1" hangingPunct="1"/>
            <a:endParaRPr lang="en-US" altLang="en-US" u="sng">
              <a:solidFill>
                <a:schemeClr val="tx1"/>
              </a:solidFill>
            </a:endParaRPr>
          </a:p>
          <a:p>
            <a:pPr eaLnBrk="1" hangingPunct="1"/>
            <a:r>
              <a:rPr lang="en-US" altLang="en-US">
                <a:solidFill>
                  <a:schemeClr val="tx1"/>
                </a:solidFill>
              </a:rPr>
              <a:t>0 in the Binary System represents </a:t>
            </a:r>
          </a:p>
          <a:p>
            <a:pPr lvl="1" eaLnBrk="1" hangingPunct="1"/>
            <a:r>
              <a:rPr lang="en-US" altLang="en-US">
                <a:solidFill>
                  <a:schemeClr val="tx1"/>
                </a:solidFill>
              </a:rPr>
              <a:t>OFF </a:t>
            </a:r>
            <a:r>
              <a:rPr lang="en-US" altLang="en-US" u="sng">
                <a:solidFill>
                  <a:schemeClr val="tx1"/>
                </a:solidFill>
              </a:rPr>
              <a:t>or NO</a:t>
            </a:r>
          </a:p>
          <a:p>
            <a:pPr lvl="1" eaLnBrk="1" hangingPunct="1"/>
            <a:endParaRPr lang="en-US" altLang="en-US" u="sng">
              <a:solidFill>
                <a:schemeClr val="tx1"/>
              </a:solidFill>
            </a:endParaRPr>
          </a:p>
          <a:p>
            <a:pPr eaLnBrk="1" hangingPunct="1"/>
            <a:r>
              <a:rPr lang="en-US" altLang="en-US">
                <a:solidFill>
                  <a:schemeClr val="tx1"/>
                </a:solidFill>
              </a:rPr>
              <a:t>Boolean logic is a part of almost every aspect of </a:t>
            </a:r>
            <a:r>
              <a:rPr lang="en-US" altLang="en-US" u="sng">
                <a:solidFill>
                  <a:schemeClr val="tx1"/>
                </a:solidFill>
              </a:rPr>
              <a:t>COMPUTER ELETRONICS</a:t>
            </a:r>
          </a:p>
          <a:p>
            <a:pPr eaLnBrk="1" hangingPunct="1"/>
            <a:endParaRPr lang="en-US" altLang="en-US" u="sng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8087396-84D6-4DC2-B9F1-7C27F9E19E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is Boolean Logic 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AED94906-0DDE-4F26-A894-615C5539AE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chemeClr val="tx1">
                    <a:lumMod val="85000"/>
                  </a:schemeClr>
                </a:solidFill>
              </a:rPr>
              <a:t>In the 1850s George Boole developed a new form of algebra, now called Boolean algebra in his </a:t>
            </a:r>
            <a:r>
              <a:rPr lang="en-US" altLang="en-US" dirty="0" err="1">
                <a:solidFill>
                  <a:schemeClr val="tx1">
                    <a:lumMod val="85000"/>
                  </a:schemeClr>
                </a:solidFill>
              </a:rPr>
              <a:t>honour</a:t>
            </a:r>
            <a:r>
              <a:rPr lang="en-US" altLang="en-US" dirty="0">
                <a:solidFill>
                  <a:schemeClr val="tx1">
                    <a:lumMod val="85000"/>
                  </a:schemeClr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chemeClr val="tx1">
                    <a:lumMod val="85000"/>
                  </a:schemeClr>
                </a:solidFill>
              </a:rPr>
              <a:t>Boolean equations use the binary number system to provide a very precise way of illustrating the logic of computer chips.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chemeClr val="tx1">
                    <a:lumMod val="85000"/>
                  </a:schemeClr>
                </a:solidFill>
              </a:rPr>
              <a:t>Interesting fact: Boolean equations were used long before computers or even electricity was invented!</a:t>
            </a: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id="{885B5B45-26EF-4189-8E2A-42295AFD10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6321425"/>
            <a:ext cx="6527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chemeClr val="tx1"/>
                </a:solidFill>
              </a:rPr>
              <a:t>- Details from Computer Engineering: An Activities-based approach by Smyth and Stephenson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87FBB515-3CD4-4CC2-BA0F-72908328B7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Examining Logic Gates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6066286-FD15-425E-A409-2A86B932C2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>
                    <a:lumMod val="85000"/>
                  </a:schemeClr>
                </a:solidFill>
              </a:rPr>
              <a:t>A gate is where </a:t>
            </a:r>
            <a:r>
              <a:rPr lang="en-US" altLang="en-US" u="sng" dirty="0">
                <a:solidFill>
                  <a:schemeClr val="tx1">
                    <a:lumMod val="85000"/>
                  </a:schemeClr>
                </a:solidFill>
              </a:rPr>
              <a:t>data</a:t>
            </a:r>
            <a:r>
              <a:rPr lang="en-US" altLang="en-US" dirty="0">
                <a:solidFill>
                  <a:schemeClr val="tx1">
                    <a:lumMod val="85000"/>
                  </a:schemeClr>
                </a:solidFill>
              </a:rPr>
              <a:t> (or </a:t>
            </a:r>
            <a:r>
              <a:rPr lang="en-US" altLang="en-US" u="sng" dirty="0">
                <a:solidFill>
                  <a:schemeClr val="tx1">
                    <a:lumMod val="85000"/>
                  </a:schemeClr>
                </a:solidFill>
              </a:rPr>
              <a:t>electricity</a:t>
            </a:r>
            <a:r>
              <a:rPr lang="en-US" altLang="en-US" dirty="0">
                <a:solidFill>
                  <a:schemeClr val="tx1">
                    <a:lumMod val="85000"/>
                  </a:schemeClr>
                </a:solidFill>
              </a:rPr>
              <a:t>) flows through.  The gate takes the </a:t>
            </a:r>
            <a:r>
              <a:rPr lang="en-US" altLang="en-US" u="sng" dirty="0">
                <a:solidFill>
                  <a:schemeClr val="tx1">
                    <a:lumMod val="85000"/>
                  </a:schemeClr>
                </a:solidFill>
              </a:rPr>
              <a:t>input </a:t>
            </a:r>
            <a:r>
              <a:rPr lang="en-US" altLang="en-US" dirty="0">
                <a:solidFill>
                  <a:schemeClr val="tx1">
                    <a:lumMod val="85000"/>
                  </a:schemeClr>
                </a:solidFill>
              </a:rPr>
              <a:t>(usually A and/or B) and gives an </a:t>
            </a:r>
            <a:r>
              <a:rPr lang="en-US" altLang="en-US" u="sng" dirty="0">
                <a:solidFill>
                  <a:schemeClr val="tx1">
                    <a:lumMod val="85000"/>
                  </a:schemeClr>
                </a:solidFill>
              </a:rPr>
              <a:t>output</a:t>
            </a:r>
            <a:r>
              <a:rPr lang="en-US" altLang="en-US" dirty="0">
                <a:solidFill>
                  <a:schemeClr val="tx1">
                    <a:lumMod val="85000"/>
                  </a:schemeClr>
                </a:solidFill>
              </a:rPr>
              <a:t> (Y)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241D34FA-8AAC-4EF7-966C-EFEFE46443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Summary of the Gates</a:t>
            </a:r>
          </a:p>
        </p:txBody>
      </p:sp>
      <p:graphicFrame>
        <p:nvGraphicFramePr>
          <p:cNvPr id="20560" name="Group 80">
            <a:extLst>
              <a:ext uri="{FF2B5EF4-FFF2-40B4-BE49-F238E27FC236}">
                <a16:creationId xmlns:a16="http://schemas.microsoft.com/office/drawing/2014/main" id="{71F06322-7EF4-4CE1-A4A3-58565F172C6C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501339753"/>
              </p:ext>
            </p:extLst>
          </p:nvPr>
        </p:nvGraphicFramePr>
        <p:xfrm>
          <a:off x="1905000" y="1981201"/>
          <a:ext cx="8458200" cy="4114803"/>
        </p:xfrm>
        <a:graphic>
          <a:graphicData uri="http://schemas.openxmlformats.org/drawingml/2006/table">
            <a:tbl>
              <a:tblPr/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88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Schematic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Gate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Symbol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Boolean Equation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5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AND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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Y = A </a:t>
                      </a: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 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8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Y = A + 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7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NOT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Y = 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8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>
                            <a:lumMod val="8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NOR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Y = A + 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5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XOR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Y = A + 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8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>
                            <a:lumMod val="8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NAND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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Y = A </a:t>
                      </a: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 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267" name="Oval 78">
            <a:extLst>
              <a:ext uri="{FF2B5EF4-FFF2-40B4-BE49-F238E27FC236}">
                <a16:creationId xmlns:a16="http://schemas.microsoft.com/office/drawing/2014/main" id="{DE979D98-7BE3-4B2E-A9EC-33BD37AA91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5029200"/>
            <a:ext cx="228600" cy="228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9268" name="Line 81">
            <a:extLst>
              <a:ext uri="{FF2B5EF4-FFF2-40B4-BE49-F238E27FC236}">
                <a16:creationId xmlns:a16="http://schemas.microsoft.com/office/drawing/2014/main" id="{D98F9712-E183-4C70-963E-A9C5D902C129}"/>
              </a:ext>
            </a:extLst>
          </p:cNvPr>
          <p:cNvSpPr>
            <a:spLocks noChangeShapeType="1"/>
          </p:cNvSpPr>
          <p:nvPr/>
        </p:nvSpPr>
        <p:spPr bwMode="auto">
          <a:xfrm>
            <a:off x="8686800" y="4419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9" name="Oval 82">
            <a:extLst>
              <a:ext uri="{FF2B5EF4-FFF2-40B4-BE49-F238E27FC236}">
                <a16:creationId xmlns:a16="http://schemas.microsoft.com/office/drawing/2014/main" id="{BC51DFFC-3C40-477F-9C88-ECCAAE62CF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1600" y="5029200"/>
            <a:ext cx="228600" cy="228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9270" name="Line 83">
            <a:extLst>
              <a:ext uri="{FF2B5EF4-FFF2-40B4-BE49-F238E27FC236}">
                <a16:creationId xmlns:a16="http://schemas.microsoft.com/office/drawing/2014/main" id="{510C3C57-F317-4E30-8C7C-882C2D8E4998}"/>
              </a:ext>
            </a:extLst>
          </p:cNvPr>
          <p:cNvSpPr>
            <a:spLocks noChangeShapeType="1"/>
          </p:cNvSpPr>
          <p:nvPr/>
        </p:nvSpPr>
        <p:spPr bwMode="auto">
          <a:xfrm>
            <a:off x="8686800" y="5562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B98EEAE-6D24-4C7B-AC12-31F796EE8D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5200" y="2625420"/>
            <a:ext cx="932611" cy="40230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55B5706-2898-4E27-84C3-9CBE50F06E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5200" y="3264392"/>
            <a:ext cx="975279" cy="36573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24C90F5-FD28-4BEE-B59D-A31E2A22F8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9894" y="3817173"/>
            <a:ext cx="1120548" cy="49374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33A66BD-E7C7-49EC-A7E4-4EAE20D0818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7350" y="4419572"/>
            <a:ext cx="975279" cy="3718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D999A10-983A-4AE3-8AA1-1BA5BA166D2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07672" y="5019997"/>
            <a:ext cx="924957" cy="3867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73FE1CD-B385-432C-9773-ED8A94E52B2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75560" y="5559911"/>
            <a:ext cx="975279" cy="36573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DF26CAC-FDF3-4DCE-8791-96466D9CB7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TRUTH TABLES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CD322CE8-AE4F-47AE-9EA2-E592FEB0AC4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>
                    <a:lumMod val="85000"/>
                  </a:schemeClr>
                </a:solidFill>
              </a:rPr>
              <a:t>Understanding the logic behind the gates will help us determine the output</a:t>
            </a:r>
          </a:p>
          <a:p>
            <a:pPr eaLnBrk="1" hangingPunct="1"/>
            <a:r>
              <a:rPr lang="en-US" altLang="en-US" dirty="0">
                <a:solidFill>
                  <a:schemeClr val="tx1">
                    <a:lumMod val="85000"/>
                  </a:schemeClr>
                </a:solidFill>
              </a:rPr>
              <a:t>We use truth tables to determine the outputs based on different inputs.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216B2EB3-3E93-4E7E-A017-B626A753A0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AND</a:t>
            </a:r>
          </a:p>
        </p:txBody>
      </p:sp>
      <p:graphicFrame>
        <p:nvGraphicFramePr>
          <p:cNvPr id="25644" name="Group 44">
            <a:extLst>
              <a:ext uri="{FF2B5EF4-FFF2-40B4-BE49-F238E27FC236}">
                <a16:creationId xmlns:a16="http://schemas.microsoft.com/office/drawing/2014/main" id="{1BD05B10-1569-4096-BD72-A60C165575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058960"/>
              </p:ext>
            </p:extLst>
          </p:nvPr>
        </p:nvGraphicFramePr>
        <p:xfrm>
          <a:off x="3657600" y="2209800"/>
          <a:ext cx="5410200" cy="2667000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A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B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Y (Output)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294" name="Text Box 45">
            <a:extLst>
              <a:ext uri="{FF2B5EF4-FFF2-40B4-BE49-F238E27FC236}">
                <a16:creationId xmlns:a16="http://schemas.microsoft.com/office/drawing/2014/main" id="{3505FC87-E28F-4951-AF3B-45DB6C7248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646738"/>
            <a:ext cx="5695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Both inputs must be 1(YES) to get a 1(YES) as output.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94347BA-2DC4-4C5F-B4C0-490C078F45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6968" y="1027906"/>
            <a:ext cx="2311463" cy="99710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0C15D50-B32E-4D7A-BAFB-683B5E521D82}"/>
              </a:ext>
            </a:extLst>
          </p:cNvPr>
          <p:cNvSpPr txBox="1"/>
          <p:nvPr/>
        </p:nvSpPr>
        <p:spPr>
          <a:xfrm>
            <a:off x="4545723" y="4876800"/>
            <a:ext cx="31005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" panose="05000000000000000000" pitchFamily="2" charset="2"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</a:schemeClr>
                </a:solidFill>
                <a:effectLst/>
                <a:latin typeface="Arial" panose="020B0604020202020204" pitchFamily="34" charset="0"/>
              </a:rPr>
              <a:t>Y = A 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</a:schemeClr>
                </a:solidFill>
                <a:effectLst/>
                <a:latin typeface="Arial" panose="020B0604020202020204" pitchFamily="34" charset="0"/>
                <a:sym typeface="Wingdings" panose="05000000000000000000" pitchFamily="2" charset="2"/>
              </a:rPr>
              <a:t> B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519FF2AB-EAF3-4823-BAE3-9602EED8AF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OR</a:t>
            </a:r>
          </a:p>
        </p:txBody>
      </p:sp>
      <p:graphicFrame>
        <p:nvGraphicFramePr>
          <p:cNvPr id="26632" name="Group 8">
            <a:extLst>
              <a:ext uri="{FF2B5EF4-FFF2-40B4-BE49-F238E27FC236}">
                <a16:creationId xmlns:a16="http://schemas.microsoft.com/office/drawing/2014/main" id="{C49FF6EC-76D9-4FAA-810A-904469D22B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942391"/>
              </p:ext>
            </p:extLst>
          </p:nvPr>
        </p:nvGraphicFramePr>
        <p:xfrm>
          <a:off x="3657600" y="2209800"/>
          <a:ext cx="5410200" cy="2667000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A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B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Y (Output)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318" name="Text Box 34">
            <a:extLst>
              <a:ext uri="{FF2B5EF4-FFF2-40B4-BE49-F238E27FC236}">
                <a16:creationId xmlns:a16="http://schemas.microsoft.com/office/drawing/2014/main" id="{AE9EC2C1-0BA8-4569-9039-E6B342B73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9541" y="5689746"/>
            <a:ext cx="487825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</a:rPr>
              <a:t>If either input is 1 (YES) the output is 1 (YES).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9D74205-6159-41A0-8E9F-D1D1A2E63D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7126" y="983588"/>
            <a:ext cx="2577747" cy="96665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12B3203-1FDC-4B07-BB51-6D3E01B8667F}"/>
              </a:ext>
            </a:extLst>
          </p:cNvPr>
          <p:cNvSpPr txBox="1"/>
          <p:nvPr/>
        </p:nvSpPr>
        <p:spPr>
          <a:xfrm>
            <a:off x="4545723" y="4876800"/>
            <a:ext cx="31005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" panose="05000000000000000000" pitchFamily="2" charset="2"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</a:schemeClr>
                </a:solidFill>
                <a:effectLst/>
                <a:latin typeface="Arial" panose="020B0604020202020204" pitchFamily="34" charset="0"/>
              </a:rPr>
              <a:t>Y = A </a:t>
            </a:r>
            <a:r>
              <a:rPr lang="en-US" altLang="en-US" sz="3600" dirty="0">
                <a:solidFill>
                  <a:schemeClr val="tx1">
                    <a:lumMod val="85000"/>
                  </a:schemeClr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+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</a:schemeClr>
                </a:solidFill>
                <a:effectLst/>
                <a:latin typeface="Arial" panose="020B0604020202020204" pitchFamily="34" charset="0"/>
                <a:sym typeface="Wingdings" panose="05000000000000000000" pitchFamily="2" charset="2"/>
              </a:rPr>
              <a:t> B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0CEA8E0B-8728-4006-951E-41E732A417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NOT</a:t>
            </a:r>
          </a:p>
        </p:txBody>
      </p:sp>
      <p:graphicFrame>
        <p:nvGraphicFramePr>
          <p:cNvPr id="27681" name="Group 33">
            <a:extLst>
              <a:ext uri="{FF2B5EF4-FFF2-40B4-BE49-F238E27FC236}">
                <a16:creationId xmlns:a16="http://schemas.microsoft.com/office/drawing/2014/main" id="{FA1F7B83-4BD3-40CE-A60A-F9D3958F1C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967673"/>
              </p:ext>
            </p:extLst>
          </p:nvPr>
        </p:nvGraphicFramePr>
        <p:xfrm>
          <a:off x="4163210" y="2537222"/>
          <a:ext cx="3200400" cy="1676400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A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Y (Output)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330" name="Text Box 34">
            <a:extLst>
              <a:ext uri="{FF2B5EF4-FFF2-40B4-BE49-F238E27FC236}">
                <a16:creationId xmlns:a16="http://schemas.microsoft.com/office/drawing/2014/main" id="{76ED3D15-110C-477D-BF52-D5A1506FB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3133" y="5136649"/>
            <a:ext cx="2901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</a:rPr>
              <a:t>Output is opposite of input.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5881BF-2612-40A5-A5C5-E32251F826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3162" y="1160113"/>
            <a:ext cx="2459282" cy="1083620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123D2C57-DAB6-458B-93B9-97DF123BE393}"/>
              </a:ext>
            </a:extLst>
          </p:cNvPr>
          <p:cNvGrpSpPr/>
          <p:nvPr/>
        </p:nvGrpSpPr>
        <p:grpSpPr>
          <a:xfrm>
            <a:off x="4213133" y="4351970"/>
            <a:ext cx="3100554" cy="646331"/>
            <a:chOff x="4213133" y="4351970"/>
            <a:chExt cx="3100554" cy="646331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78B4411-0714-4DDE-A03E-B9F53802B039}"/>
                </a:ext>
              </a:extLst>
            </p:cNvPr>
            <p:cNvSpPr txBox="1"/>
            <p:nvPr/>
          </p:nvSpPr>
          <p:spPr>
            <a:xfrm>
              <a:off x="4213133" y="4351970"/>
              <a:ext cx="3100554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85000"/>
                <a:buFont typeface="Wingdings" panose="05000000000000000000" pitchFamily="2" charset="2"/>
                <a:buNone/>
                <a:tabLst/>
              </a:pPr>
              <a:r>
                <a:rPr kumimoji="0" lang="en-US" altLang="en-US" sz="3600" b="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85000"/>
                    </a:schemeClr>
                  </a:solidFill>
                  <a:effectLst/>
                  <a:latin typeface="Arial" panose="020B0604020202020204" pitchFamily="34" charset="0"/>
                </a:rPr>
                <a:t>Y = A</a:t>
              </a:r>
              <a:endPara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</a:schemeClr>
                </a:solidFill>
                <a:effectLst/>
                <a:latin typeface="Arial" panose="020B0604020202020204" pitchFamily="34" charset="0"/>
                <a:sym typeface="Wingdings" panose="05000000000000000000" pitchFamily="2" charset="2"/>
              </a:endParaRPr>
            </a:p>
          </p:txBody>
        </p:sp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2E776165-21FB-42A5-9198-1AAFF6BA7F21}"/>
                </a:ext>
              </a:extLst>
            </p:cNvPr>
            <p:cNvCxnSpPr/>
            <p:nvPr/>
          </p:nvCxnSpPr>
          <p:spPr>
            <a:xfrm>
              <a:off x="6002767" y="4384244"/>
              <a:ext cx="29045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426</Words>
  <Application>Microsoft Office PowerPoint</Application>
  <PresentationFormat>Widescreen</PresentationFormat>
  <Paragraphs>145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Wingdings</vt:lpstr>
      <vt:lpstr>Wingdings 3</vt:lpstr>
      <vt:lpstr>Slice</vt:lpstr>
      <vt:lpstr>Introduction to Boolean Logic</vt:lpstr>
      <vt:lpstr>Remember that…</vt:lpstr>
      <vt:lpstr>What is Boolean Logic </vt:lpstr>
      <vt:lpstr>Examining Logic Gates</vt:lpstr>
      <vt:lpstr>Summary of the Gates</vt:lpstr>
      <vt:lpstr>TRUTH TABLES</vt:lpstr>
      <vt:lpstr>AND</vt:lpstr>
      <vt:lpstr>OR</vt:lpstr>
      <vt:lpstr>NOT</vt:lpstr>
      <vt:lpstr>NOR</vt:lpstr>
      <vt:lpstr>XOR</vt:lpstr>
      <vt:lpstr>NAND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Boolean Logic</dc:title>
  <dc:creator>Justin St. Pierre</dc:creator>
  <cp:lastModifiedBy>Justin St. Pierre</cp:lastModifiedBy>
  <cp:revision>2</cp:revision>
  <dcterms:created xsi:type="dcterms:W3CDTF">2020-07-21T02:33:27Z</dcterms:created>
  <dcterms:modified xsi:type="dcterms:W3CDTF">2020-07-21T02:36:21Z</dcterms:modified>
</cp:coreProperties>
</file>