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y="6858000" cx="9144000"/>
  <p:notesSz cx="6858000" cy="9144000"/>
  <p:embeddedFontLst>
    <p:embeddedFont>
      <p:font typeface="Roboto"/>
      <p:regular r:id="rId24"/>
      <p:bold r:id="rId25"/>
      <p:italic r:id="rId26"/>
      <p:boldItalic r:id="rId27"/>
    </p:embeddedFont>
    <p:embeddedFont>
      <p:font typeface="Merriweather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font" Target="fonts/Roboto-regular.fntdata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Roboto-italic.fntdata"/><Relationship Id="rId25" Type="http://schemas.openxmlformats.org/officeDocument/2006/relationships/font" Target="fonts/Roboto-bold.fntdata"/><Relationship Id="rId28" Type="http://schemas.openxmlformats.org/officeDocument/2006/relationships/font" Target="fonts/Merriweather-regular.fntdata"/><Relationship Id="rId27" Type="http://schemas.openxmlformats.org/officeDocument/2006/relationships/font" Target="fonts/Roboto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Merriweather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Merriweather-boldItalic.fntdata"/><Relationship Id="rId30" Type="http://schemas.openxmlformats.org/officeDocument/2006/relationships/font" Target="fonts/Merriweather-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83021a22d5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83021a22d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83021a22d5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83021a22d5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83021a22d5_0_64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83021a22d5_0_6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8347a95a4f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8347a95a4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8347a95a4f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8347a95a4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25" y="0"/>
            <a:ext cx="9144250" cy="5863987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719633"/>
            <a:ext cx="8520600" cy="171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2504747"/>
            <a:ext cx="4242600" cy="98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hasCustomPrompt="1" type="title"/>
          </p:nvPr>
        </p:nvSpPr>
        <p:spPr>
          <a:xfrm>
            <a:off x="311750" y="1108233"/>
            <a:ext cx="5334900" cy="165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11700" y="2828567"/>
            <a:ext cx="5334900" cy="125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13"/>
          <p:cNvSpPr txBox="1"/>
          <p:nvPr>
            <p:ph idx="1" type="body"/>
          </p:nvPr>
        </p:nvSpPr>
        <p:spPr>
          <a:xfrm>
            <a:off x="838200" y="2362200"/>
            <a:ext cx="7692900" cy="3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6195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20039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2895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2895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2895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2895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2895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13"/>
          <p:cNvSpPr txBox="1"/>
          <p:nvPr>
            <p:ph idx="10" type="dt"/>
          </p:nvPr>
        </p:nvSpPr>
        <p:spPr>
          <a:xfrm>
            <a:off x="2438400" y="6248400"/>
            <a:ext cx="2130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13"/>
          <p:cNvSpPr txBox="1"/>
          <p:nvPr>
            <p:ph idx="11" type="ftr"/>
          </p:nvPr>
        </p:nvSpPr>
        <p:spPr>
          <a:xfrm>
            <a:off x="5791200" y="6248400"/>
            <a:ext cx="28971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13"/>
          <p:cNvSpPr txBox="1"/>
          <p:nvPr>
            <p:ph idx="12" type="sldNum"/>
          </p:nvPr>
        </p:nvSpPr>
        <p:spPr>
          <a:xfrm>
            <a:off x="84137" y="6242050"/>
            <a:ext cx="587400" cy="48900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sz="10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64132"/>
            <a:ext cx="9144250" cy="5863987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9144250" cy="5863987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719633"/>
            <a:ext cx="8520600" cy="171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4314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58833"/>
            <a:ext cx="4313625" cy="5865687"/>
          </a:xfrm>
          <a:custGeom>
            <a:rect b="b" l="l" r="r" t="t"/>
            <a:pathLst>
              <a:path extrusionOk="0" h="175975" w="172545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25" y="0"/>
            <a:ext cx="4316900" cy="5860653"/>
          </a:xfrm>
          <a:custGeom>
            <a:rect b="b" l="l" r="r" t="t"/>
            <a:pathLst>
              <a:path extrusionOk="0" h="175824" w="172676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311725" y="667900"/>
            <a:ext cx="3706500" cy="334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4644675" y="667900"/>
            <a:ext cx="4166400" cy="546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9144000" cy="1702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311725" y="667900"/>
            <a:ext cx="8520600" cy="83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11700" y="2007600"/>
            <a:ext cx="3999900" cy="410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32400" y="2007600"/>
            <a:ext cx="3999900" cy="410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9144000" cy="1702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311725" y="667900"/>
            <a:ext cx="8520600" cy="83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7644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 txBox="1"/>
          <p:nvPr>
            <p:ph type="title"/>
          </p:nvPr>
        </p:nvSpPr>
        <p:spPr>
          <a:xfrm>
            <a:off x="311725" y="667900"/>
            <a:ext cx="3127500" cy="243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311700" y="3187533"/>
            <a:ext cx="3127500" cy="306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311675" y="1064800"/>
            <a:ext cx="6247800" cy="472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9"/>
          <p:cNvSpPr txBox="1"/>
          <p:nvPr>
            <p:ph type="title"/>
          </p:nvPr>
        </p:nvSpPr>
        <p:spPr>
          <a:xfrm>
            <a:off x="311300" y="667900"/>
            <a:ext cx="3704400" cy="273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" type="subTitle"/>
          </p:nvPr>
        </p:nvSpPr>
        <p:spPr>
          <a:xfrm>
            <a:off x="304800" y="3502300"/>
            <a:ext cx="3704400" cy="123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8" name="Google Shape;48;p9"/>
          <p:cNvSpPr txBox="1"/>
          <p:nvPr>
            <p:ph idx="2" type="body"/>
          </p:nvPr>
        </p:nvSpPr>
        <p:spPr>
          <a:xfrm>
            <a:off x="4879025" y="667900"/>
            <a:ext cx="3954000" cy="54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5825333"/>
            <a:ext cx="9144000" cy="1032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0"/>
          <p:cNvSpPr txBox="1"/>
          <p:nvPr>
            <p:ph idx="1" type="body"/>
          </p:nvPr>
        </p:nvSpPr>
        <p:spPr>
          <a:xfrm>
            <a:off x="311700" y="6028533"/>
            <a:ext cx="7979400" cy="61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radig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/>
          <p:nvPr>
            <p:ph type="ctrTitle"/>
          </p:nvPr>
        </p:nvSpPr>
        <p:spPr>
          <a:xfrm>
            <a:off x="685800" y="692150"/>
            <a:ext cx="7772400" cy="1944687"/>
          </a:xfrm>
          <a:prstGeom prst="roundRect">
            <a:avLst>
              <a:gd fmla="val 10800" name="adj"/>
            </a:avLst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Colour Theory </a:t>
            </a:r>
            <a:endParaRPr/>
          </a:p>
        </p:txBody>
      </p:sp>
      <p:sp>
        <p:nvSpPr>
          <p:cNvPr id="71" name="Google Shape;71;p14"/>
          <p:cNvSpPr txBox="1"/>
          <p:nvPr>
            <p:ph idx="1" type="subTitle"/>
          </p:nvPr>
        </p:nvSpPr>
        <p:spPr>
          <a:xfrm>
            <a:off x="1403350" y="2420929"/>
            <a:ext cx="6400800" cy="1122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rPr b="0" i="0" lang="en-US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 O Y Gives Better Value</a:t>
            </a:r>
            <a:endParaRPr/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olor-wheel-300" id="72" name="Google Shape;7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8850" y="3842012"/>
            <a:ext cx="2448000" cy="194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Semi permanent haircolour</a:t>
            </a:r>
            <a:endParaRPr/>
          </a:p>
        </p:txBody>
      </p:sp>
      <p:sp>
        <p:nvSpPr>
          <p:cNvPr id="125" name="Google Shape;125;p23"/>
          <p:cNvSpPr txBox="1"/>
          <p:nvPr>
            <p:ph idx="1" type="body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/>
              <a:t>ome small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molecules and </a:t>
            </a:r>
            <a:r>
              <a:rPr lang="en-US"/>
              <a:t>more 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larger molecules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Positively charged and sits on top of the cuticle. Some smaller molecules could sit just inside of the cuticle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developer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Last 4-6 shampoos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Demi permanent haircolour</a:t>
            </a:r>
            <a:endParaRPr/>
          </a:p>
        </p:txBody>
      </p:sp>
      <p:sp>
        <p:nvSpPr>
          <p:cNvPr id="131" name="Google Shape;131;p24"/>
          <p:cNvSpPr txBox="1"/>
          <p:nvPr>
            <p:ph idx="1" type="body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Small molecules the same size as permanent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Oxidizing hair colour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Developer needed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Deposit only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Lasts approximately 28 shampoos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5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Permanent </a:t>
            </a:r>
            <a:r>
              <a:rPr lang="en-US"/>
              <a:t>h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air</a:t>
            </a:r>
            <a:r>
              <a:rPr lang="en-US"/>
              <a:t>c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olour</a:t>
            </a:r>
            <a:endParaRPr/>
          </a:p>
        </p:txBody>
      </p:sp>
      <p:sp>
        <p:nvSpPr>
          <p:cNvPr id="137" name="Google Shape;137;p25"/>
          <p:cNvSpPr txBox="1"/>
          <p:nvPr>
            <p:ph idx="1" type="body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Oxidative colour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Developers from 10 volume to 40 volume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Permanent hair colour does not wash out but can fade.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Ammonia is present</a:t>
            </a:r>
            <a:endParaRPr/>
          </a:p>
          <a:p>
            <a:pPr indent="-20955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6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Lightening “The B Word”</a:t>
            </a:r>
            <a:endParaRPr/>
          </a:p>
        </p:txBody>
      </p:sp>
      <p:sp>
        <p:nvSpPr>
          <p:cNvPr id="143" name="Google Shape;143;p26"/>
          <p:cNvSpPr txBox="1"/>
          <p:nvPr>
            <p:ph idx="1" type="body"/>
          </p:nvPr>
        </p:nvSpPr>
        <p:spPr>
          <a:xfrm>
            <a:off x="877888" y="2362200"/>
            <a:ext cx="7692900" cy="3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HAIR LIGHTENING: often referred to as "bleaching" or "decolorizing."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 Diffuses natural and/or artificial pigment from hair. (this action ca</a:t>
            </a:r>
            <a:r>
              <a:rPr b="1" lang="en-US" sz="2400"/>
              <a:t>uses lifting or removing pigments) </a:t>
            </a:r>
            <a:endParaRPr b="1"/>
          </a:p>
          <a:p>
            <a: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7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HYDROGEN PEROXIDE DEVELOPERS </a:t>
            </a:r>
            <a:endParaRPr/>
          </a:p>
        </p:txBody>
      </p:sp>
      <p:sp>
        <p:nvSpPr>
          <p:cNvPr id="149" name="Google Shape;149;p27"/>
          <p:cNvSpPr txBox="1"/>
          <p:nvPr>
            <p:ph idx="1" type="body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Developers: oxidizing agents that, when mixed with an oxidative haircolour, supply the necessary oxygen gas to develop color molecules and change hair colour. Also called oxidizing agents or catalysts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Have a pH between 2.5 and 4.5.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Hydrogen peroxide (H2O2) is the most common developer.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Volume of developers: vary in strength.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Lower volume, less lift.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Higher volume, greater lift.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Majority of haircolour products use 10, 20, 30, or 40 volume hydrogen peroxide for colour development. </a:t>
            </a:r>
            <a:endParaRPr/>
          </a:p>
          <a:p>
            <a:pPr indent="-24765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8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Hydrogen peroxide </a:t>
            </a:r>
            <a:endParaRPr/>
          </a:p>
        </p:txBody>
      </p:sp>
      <p:sp>
        <p:nvSpPr>
          <p:cNvPr id="155" name="Google Shape;155;p28"/>
          <p:cNvSpPr txBox="1"/>
          <p:nvPr>
            <p:ph idx="1" type="body"/>
          </p:nvPr>
        </p:nvSpPr>
        <p:spPr>
          <a:xfrm>
            <a:off x="838200" y="2362200"/>
            <a:ext cx="7692900" cy="372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rPr lang="en-US"/>
              <a:t>Watch this little video for a visual on the difference between 10 volume and 40 volume developer</a:t>
            </a:r>
            <a:endParaRPr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9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NATURAL </a:t>
            </a:r>
            <a:r>
              <a:rPr lang="en-US" sz="3200"/>
              <a:t>HAIR COLOURS</a:t>
            </a: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: also known as vegetable hair colours, such as </a:t>
            </a:r>
            <a:r>
              <a:rPr lang="en-US" sz="3200"/>
              <a:t>H</a:t>
            </a: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enna </a:t>
            </a:r>
            <a:endParaRPr/>
          </a:p>
        </p:txBody>
      </p:sp>
      <p:sp>
        <p:nvSpPr>
          <p:cNvPr id="161" name="Google Shape;161;p29"/>
          <p:cNvSpPr txBox="1"/>
          <p:nvPr>
            <p:ph idx="1" type="body"/>
          </p:nvPr>
        </p:nvSpPr>
        <p:spPr>
          <a:xfrm>
            <a:off x="838200" y="1566862"/>
            <a:ext cx="7692900" cy="3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Obtained from leaves or bark of plants.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 lightening action occurs. Colour results tend to be weak; process is lengthy and messy.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Shade ranges are limited: black, chestnut, and auburn tones.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Many professional products </a:t>
            </a:r>
            <a:r>
              <a:rPr b="1" i="1" lang="en-US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</a:t>
            </a:r>
            <a:r>
              <a:rPr b="1" i="1" lang="en-US" u="sng"/>
              <a:t> </a:t>
            </a:r>
            <a:r>
              <a:rPr b="1" i="1" lang="en-US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be applied over natural hair colours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0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METALLIC HAIRCOLO</a:t>
            </a:r>
            <a:r>
              <a:rPr lang="en-US" sz="3200"/>
              <a:t>U</a:t>
            </a: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R: also called gradual colors </a:t>
            </a:r>
            <a:endParaRPr/>
          </a:p>
        </p:txBody>
      </p:sp>
      <p:sp>
        <p:nvSpPr>
          <p:cNvPr id="167" name="Google Shape;167;p30"/>
          <p:cNvSpPr txBox="1"/>
          <p:nvPr>
            <p:ph idx="1" type="body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Contain metal salts.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Change hair colour by progressive buildup and exposure to air.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Historically marketed to men.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1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Lighteners</a:t>
            </a:r>
            <a:endParaRPr/>
          </a:p>
        </p:txBody>
      </p:sp>
      <p:sp>
        <p:nvSpPr>
          <p:cNvPr id="173" name="Google Shape;173;p31"/>
          <p:cNvSpPr txBox="1"/>
          <p:nvPr>
            <p:ph idx="1" type="body"/>
          </p:nvPr>
        </p:nvSpPr>
        <p:spPr>
          <a:xfrm>
            <a:off x="725500" y="2267575"/>
            <a:ext cx="7692900" cy="41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rPr lang="en-US"/>
              <a:t>We use lighteners to: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Lighten prior to colour application.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Lighten to a desired shade.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Brighten and lighten existing shade.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Lighten only certain parts of hair.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Lighten dark natural or colour-treated levels. 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1" lang="en-US"/>
              <a:t>You can only remove or lighten artificial haircolour with lightener not a colour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0955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2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10 </a:t>
            </a:r>
            <a:r>
              <a:rPr lang="en-US" sz="3200"/>
              <a:t>S</a:t>
            </a: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tages of </a:t>
            </a:r>
            <a:r>
              <a:rPr lang="en-US" sz="3200"/>
              <a:t>L</a:t>
            </a: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ightening and Underlying Pigment</a:t>
            </a:r>
            <a:endParaRPr/>
          </a:p>
        </p:txBody>
      </p:sp>
      <p:sp>
        <p:nvSpPr>
          <p:cNvPr id="179" name="Google Shape;179;p32"/>
          <p:cNvSpPr txBox="1"/>
          <p:nvPr>
            <p:ph idx="1" type="body"/>
          </p:nvPr>
        </p:nvSpPr>
        <p:spPr>
          <a:xfrm>
            <a:off x="838200" y="2362200"/>
            <a:ext cx="76929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u="sng"/>
              <a:t>International Leveling System </a:t>
            </a:r>
            <a:r>
              <a:rPr lang="en-US" sz="2400"/>
              <a:t>  </a:t>
            </a:r>
            <a:r>
              <a:rPr lang="en-US" sz="2400" u="sng"/>
              <a:t> Underlying pigment</a:t>
            </a:r>
            <a:endParaRPr sz="2400" u="sng"/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/>
              <a:t>10	(Lightest Blonde)				Palest yellow</a:t>
            </a:r>
            <a:endParaRPr sz="2400"/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/>
              <a:t>9 (Very Light Blonde)					Pale yellow</a:t>
            </a:r>
            <a:endParaRPr sz="2400"/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/>
              <a:t>8 (Light Blonde)							Yellow</a:t>
            </a:r>
            <a:endParaRPr sz="2400"/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/>
              <a:t>7 (Blonde)								Gold</a:t>
            </a:r>
            <a:endParaRPr sz="2400"/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/>
              <a:t>6 (Dark Blonde)							Orange</a:t>
            </a:r>
            <a:endParaRPr sz="2400"/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/>
              <a:t>5 (Light Brown)							Orange- Red</a:t>
            </a:r>
            <a:endParaRPr sz="2400"/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/>
              <a:t>4  (Medium Brown)						Red</a:t>
            </a:r>
            <a:endParaRPr sz="2400"/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/>
              <a:t>3 (Dark Brown) 							Dark Red	</a:t>
            </a:r>
            <a:endParaRPr sz="2400"/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/>
              <a:t>2 (Darkest Brown)						Dark Red</a:t>
            </a:r>
            <a:endParaRPr sz="2400"/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/>
              <a:t>1 (Black)									Dark Red 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/>
          <p:nvPr>
            <p:ph idx="1" type="subTitle"/>
          </p:nvPr>
        </p:nvSpPr>
        <p:spPr>
          <a:xfrm>
            <a:off x="311700" y="2264181"/>
            <a:ext cx="8520600" cy="33597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The colour wheel is made from all 3 primary colours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Blue, Red and Yellow. 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Secondary colours are made from equal mixtures of two primary colours</a:t>
            </a:r>
            <a:endParaRPr sz="3000"/>
          </a:p>
        </p:txBody>
      </p:sp>
      <p:sp>
        <p:nvSpPr>
          <p:cNvPr id="78" name="Google Shape;78;p15"/>
          <p:cNvSpPr/>
          <p:nvPr>
            <p:ph type="ctrTitle"/>
          </p:nvPr>
        </p:nvSpPr>
        <p:spPr>
          <a:xfrm>
            <a:off x="311700" y="794630"/>
            <a:ext cx="8520600" cy="1074000"/>
          </a:xfrm>
          <a:prstGeom prst="roundRect">
            <a:avLst>
              <a:gd fmla="val 16667" name="adj"/>
            </a:avLst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Colour Wheel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type="title"/>
          </p:nvPr>
        </p:nvSpPr>
        <p:spPr>
          <a:xfrm>
            <a:off x="311700" y="593347"/>
            <a:ext cx="8520600" cy="550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colour wheel or the law of colour is the base of all hair colouring </a:t>
            </a:r>
            <a:r>
              <a:rPr lang="en-US"/>
              <a:t>manufacturing...</a:t>
            </a:r>
            <a:r>
              <a:rPr lang="en-US"/>
              <a:t>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VideoLink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Underlying Pigments</a:t>
            </a:r>
            <a:endParaRPr/>
          </a:p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725550" y="1981825"/>
            <a:ext cx="7692900" cy="3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rPr lang="en-US" sz="2400"/>
              <a:t>The underlying pigments are important because they are the stages you go through when you lighten the hair. If you go blonde this summer level 9 and want to return to a level 6 dark blonde, you need to have orange as part of your formula. Blue and yellow make green. If you put a 6 natural on a level 9 you only have a pale yellow underlying pigment. You would have a green cast to your hair colour. 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Really interesting fact...</a:t>
            </a:r>
            <a:endParaRPr/>
          </a:p>
        </p:txBody>
      </p:sp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838200" y="2362200"/>
            <a:ext cx="7692900" cy="372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rPr lang="en-US"/>
              <a:t>Under a microscope if you look at pheomelanin pigments (red, yellow and orange) they are smaller than eumelanin (brown-black, cool pigments) This is why reds fade so easily out of the hair. Also it makes them hard to pull out of the hair when lifting.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idx="1" type="body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is level?</a:t>
            </a:r>
            <a:endParaRPr/>
          </a:p>
          <a:p>
            <a:pPr indent="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Lightness to darkness minus the tone.</a:t>
            </a:r>
            <a:endParaRPr/>
          </a:p>
          <a:p>
            <a:pPr indent="-20955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tone?</a:t>
            </a:r>
            <a:endParaRPr/>
          </a:p>
          <a:p>
            <a:pPr indent="-20955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Tone is the warmth or coolness of a colour</a:t>
            </a:r>
            <a:endParaRPr/>
          </a:p>
          <a:p>
            <a:pPr indent="-20955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955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9"/>
          <p:cNvSpPr txBox="1"/>
          <p:nvPr/>
        </p:nvSpPr>
        <p:spPr>
          <a:xfrm>
            <a:off x="1409550" y="975850"/>
            <a:ext cx="66546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900">
                <a:latin typeface="Roboto"/>
                <a:ea typeface="Roboto"/>
                <a:cs typeface="Roboto"/>
                <a:sym typeface="Roboto"/>
              </a:rPr>
              <a:t>Two Important Facts! </a:t>
            </a:r>
            <a:endParaRPr sz="49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The Levels- This is an </a:t>
            </a:r>
            <a:r>
              <a:rPr lang="en-US"/>
              <a:t>International System </a:t>
            </a:r>
            <a:endParaRPr/>
          </a:p>
        </p:txBody>
      </p:sp>
      <p:sp>
        <p:nvSpPr>
          <p:cNvPr id="107" name="Google Shape;107;p20"/>
          <p:cNvSpPr txBox="1"/>
          <p:nvPr>
            <p:ph idx="1" type="body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 </a:t>
            </a:r>
            <a:r>
              <a:rPr lang="en-US" sz="2400"/>
              <a:t>Lightest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Blonde</a:t>
            </a:r>
            <a:endParaRPr/>
          </a:p>
          <a:p>
            <a:pPr indent="-342900" lvl="0" marL="342900" marR="0" rtl="0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 Very Light Blonde</a:t>
            </a:r>
            <a:endParaRPr/>
          </a:p>
          <a:p>
            <a:pPr indent="-342900" lvl="0" marL="342900" marR="0" rtl="0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Light Blonde</a:t>
            </a:r>
            <a:endParaRPr/>
          </a:p>
          <a:p>
            <a:pPr indent="-342900" lvl="0" marL="342900" marR="0" rtl="0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 Blonde </a:t>
            </a:r>
            <a:endParaRPr/>
          </a:p>
          <a:p>
            <a:pPr indent="-342900" lvl="0" marL="342900" marR="0" rtl="0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 Dark Blonde</a:t>
            </a:r>
            <a:endParaRPr/>
          </a:p>
          <a:p>
            <a:pPr indent="-342900" lvl="0" marL="342900" marR="0" rtl="0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 Light Brown</a:t>
            </a:r>
            <a:endParaRPr/>
          </a:p>
          <a:p>
            <a:pPr indent="-342900" lvl="0" marL="342900" marR="0" rtl="0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 Medium Brown</a:t>
            </a:r>
            <a:endParaRPr/>
          </a:p>
          <a:p>
            <a:pPr indent="-342900" lvl="0" marL="342900" marR="0" rtl="0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Dark Brown</a:t>
            </a:r>
            <a:endParaRPr/>
          </a:p>
          <a:p>
            <a:pPr indent="-342900" lvl="0" marL="342900" marR="0" rtl="0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Darkest Brown</a:t>
            </a:r>
            <a:endParaRPr/>
          </a:p>
          <a:p>
            <a:pPr indent="-342900" lvl="0" marL="342900" marR="0" rtl="0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Black</a:t>
            </a:r>
            <a:endParaRPr/>
          </a:p>
          <a:p>
            <a: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Four Categories of Colour</a:t>
            </a:r>
            <a:endParaRPr/>
          </a:p>
        </p:txBody>
      </p:sp>
      <p:sp>
        <p:nvSpPr>
          <p:cNvPr id="113" name="Google Shape;113;p21"/>
          <p:cNvSpPr txBox="1"/>
          <p:nvPr>
            <p:ph idx="1" type="body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Temporary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Semi permanent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Demi permanent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4. Permanent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2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Temporary hair</a:t>
            </a:r>
            <a:r>
              <a:rPr lang="en-US"/>
              <a:t>colour </a:t>
            </a:r>
            <a:endParaRPr/>
          </a:p>
        </p:txBody>
      </p:sp>
      <p:sp>
        <p:nvSpPr>
          <p:cNvPr id="119" name="Google Shape;119;p22"/>
          <p:cNvSpPr txBox="1"/>
          <p:nvPr>
            <p:ph idx="1" type="body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Large molecules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Positively </a:t>
            </a:r>
            <a:r>
              <a:rPr lang="en-US"/>
              <a:t>c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harged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Sits on top of the cuticle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Examples- coloured mousse and shampoos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Lasts one shampoo ma</a:t>
            </a:r>
            <a:r>
              <a:rPr lang="en-US"/>
              <a:t>ybe two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