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Arial"/>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endParaRPr/>
          </a:p>
        </p:txBody>
      </p:sp>
      <p:sp>
        <p:nvSpPr>
          <p:cNvPr id="89" name="Google Shape;89;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3200"/>
              <a:buNone/>
            </a:pPr>
            <a:endParaRPr/>
          </a:p>
        </p:txBody>
      </p:sp>
      <p:pic>
        <p:nvPicPr>
          <p:cNvPr id="90" name="Google Shape;90;p13"/>
          <p:cNvPicPr preferRelativeResize="0"/>
          <p:nvPr/>
        </p:nvPicPr>
        <p:blipFill rotWithShape="1">
          <a:blip r:embed="rId3">
            <a:alphaModFix/>
          </a:blip>
          <a:srcRect/>
          <a:stretch/>
        </p:blipFill>
        <p:spPr>
          <a:xfrm>
            <a:off x="-304800" y="-173182"/>
            <a:ext cx="9753600" cy="7315200"/>
          </a:xfrm>
          <a:prstGeom prst="rect">
            <a:avLst/>
          </a:prstGeom>
          <a:noFill/>
          <a:ln>
            <a:noFill/>
          </a:ln>
        </p:spPr>
      </p:pic>
      <p:sp>
        <p:nvSpPr>
          <p:cNvPr id="91" name="Google Shape;91;p13"/>
          <p:cNvSpPr txBox="1"/>
          <p:nvPr/>
        </p:nvSpPr>
        <p:spPr>
          <a:xfrm>
            <a:off x="381000" y="4495800"/>
            <a:ext cx="85344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0" i="0" u="none" strike="noStrike" cap="none">
                <a:solidFill>
                  <a:schemeClr val="lt1"/>
                </a:solidFill>
                <a:latin typeface="Arial"/>
                <a:ea typeface="Arial"/>
                <a:cs typeface="Arial"/>
                <a:sym typeface="Arial"/>
              </a:rPr>
              <a:t>MIG</a:t>
            </a:r>
            <a:r>
              <a:rPr lang="en-US" sz="4000" b="0" i="0" u="none" strike="noStrike" cap="none">
                <a:solidFill>
                  <a:schemeClr val="dk1"/>
                </a:solidFill>
                <a:latin typeface="Arial"/>
                <a:ea typeface="Arial"/>
                <a:cs typeface="Arial"/>
                <a:sym typeface="Arial"/>
              </a:rPr>
              <a:t> </a:t>
            </a:r>
            <a:r>
              <a:rPr lang="en-US" sz="4000" b="0" i="0" u="none" strike="noStrike" cap="none">
                <a:solidFill>
                  <a:schemeClr val="lt1"/>
                </a:solidFill>
                <a:latin typeface="Arial"/>
                <a:ea typeface="Arial"/>
                <a:cs typeface="Arial"/>
                <a:sym typeface="Arial"/>
              </a:rPr>
              <a:t>WELDING</a:t>
            </a:r>
            <a:endParaRPr sz="4000">
              <a:solidFill>
                <a:schemeClr val="lt1"/>
              </a:solidFill>
              <a:latin typeface="Arial"/>
              <a:ea typeface="Arial"/>
              <a:cs typeface="Arial"/>
              <a:sym typeface="Arial"/>
            </a:endParaRPr>
          </a:p>
        </p:txBody>
      </p:sp>
      <p:sp>
        <p:nvSpPr>
          <p:cNvPr id="92" name="Google Shape;92;p13"/>
          <p:cNvSpPr txBox="1"/>
          <p:nvPr/>
        </p:nvSpPr>
        <p:spPr>
          <a:xfrm>
            <a:off x="228600" y="228600"/>
            <a:ext cx="556260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lt1"/>
                </a:solidFill>
                <a:sym typeface="Arial"/>
              </a:rPr>
              <a:t>Manufacturing</a:t>
            </a:r>
            <a:r>
              <a:rPr lang="en-US" sz="3200" b="1" dirty="0">
                <a:solidFill>
                  <a:schemeClr val="dk1"/>
                </a:solidFill>
                <a:sym typeface="Arial"/>
              </a:rPr>
              <a:t> </a:t>
            </a:r>
            <a:r>
              <a:rPr lang="en-US" sz="3200" b="1" dirty="0">
                <a:solidFill>
                  <a:schemeClr val="lt1"/>
                </a:solidFill>
              </a:rPr>
              <a:t>T</a:t>
            </a:r>
            <a:r>
              <a:rPr lang="en-US" sz="3200" b="1" dirty="0" smtClean="0">
                <a:solidFill>
                  <a:schemeClr val="lt1"/>
                </a:solidFill>
                <a:sym typeface="Arial"/>
              </a:rPr>
              <a:t>echnology</a:t>
            </a:r>
            <a:r>
              <a:rPr lang="en-US" sz="3200" b="1" dirty="0" smtClean="0">
                <a:solidFill>
                  <a:schemeClr val="dk1"/>
                </a:solidFill>
                <a:sym typeface="Arial"/>
              </a:rPr>
              <a:t> </a:t>
            </a:r>
            <a:endParaRPr sz="3200" b="1" dirty="0">
              <a:solidFill>
                <a:schemeClr val="dk1"/>
              </a:solidFill>
              <a:sym typeface="Arial"/>
            </a:endParaRPr>
          </a:p>
        </p:txBody>
      </p:sp>
      <p:sp>
        <p:nvSpPr>
          <p:cNvPr id="93" name="Google Shape;93;p13"/>
          <p:cNvSpPr txBox="1"/>
          <p:nvPr/>
        </p:nvSpPr>
        <p:spPr>
          <a:xfrm>
            <a:off x="905250" y="816525"/>
            <a:ext cx="3048000"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lt1"/>
                </a:solidFill>
                <a:sym typeface="Arial"/>
              </a:rPr>
              <a:t>Career</a:t>
            </a:r>
            <a:r>
              <a:rPr lang="en-US" sz="3200" b="1" dirty="0">
                <a:solidFill>
                  <a:schemeClr val="dk1"/>
                </a:solidFill>
                <a:sym typeface="Arial"/>
              </a:rPr>
              <a:t> </a:t>
            </a:r>
            <a:r>
              <a:rPr lang="en-US" sz="3200" b="1" dirty="0">
                <a:solidFill>
                  <a:schemeClr val="lt1"/>
                </a:solidFill>
              </a:rPr>
              <a:t>A</a:t>
            </a:r>
            <a:r>
              <a:rPr lang="en-US" sz="3200" b="1" dirty="0" smtClean="0">
                <a:solidFill>
                  <a:schemeClr val="lt1"/>
                </a:solidFill>
                <a:sym typeface="Arial"/>
              </a:rPr>
              <a:t>wareness</a:t>
            </a:r>
            <a:endParaRPr sz="3200" b="1" dirty="0">
              <a:solidFill>
                <a:schemeClr val="lt1"/>
              </a:solidFill>
              <a:sym typeface="Arial"/>
            </a:endParaRPr>
          </a:p>
        </p:txBody>
      </p:sp>
      <p:sp>
        <p:nvSpPr>
          <p:cNvPr id="94" name="Google Shape;94;p13"/>
          <p:cNvSpPr txBox="1"/>
          <p:nvPr/>
        </p:nvSpPr>
        <p:spPr>
          <a:xfrm>
            <a:off x="905250" y="1807401"/>
            <a:ext cx="36393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lt1"/>
                </a:solidFill>
                <a:sym typeface="Arial"/>
              </a:rPr>
              <a:t>Assignment</a:t>
            </a:r>
            <a:r>
              <a:rPr lang="en-US" sz="3200" b="1" dirty="0">
                <a:solidFill>
                  <a:schemeClr val="dk1"/>
                </a:solidFill>
                <a:sym typeface="Arial"/>
              </a:rPr>
              <a:t>.</a:t>
            </a:r>
            <a:endParaRPr b="1" dirty="0"/>
          </a:p>
        </p:txBody>
      </p:sp>
      <p:sp>
        <p:nvSpPr>
          <p:cNvPr id="95" name="Google Shape;95;p13"/>
          <p:cNvSpPr txBox="1"/>
          <p:nvPr/>
        </p:nvSpPr>
        <p:spPr>
          <a:xfrm>
            <a:off x="5791200" y="6553200"/>
            <a:ext cx="27432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By: Unknown</a:t>
            </a:r>
            <a:endParaRPr sz="1800">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endParaRPr/>
          </a:p>
        </p:txBody>
      </p:sp>
      <p:sp>
        <p:nvSpPr>
          <p:cNvPr id="187" name="Google Shape;187;p2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dk1"/>
              </a:buClr>
              <a:buSzPts val="3200"/>
              <a:buNone/>
            </a:pPr>
            <a:endParaRPr/>
          </a:p>
        </p:txBody>
      </p:sp>
      <p:pic>
        <p:nvPicPr>
          <p:cNvPr id="188" name="Google Shape;188;p22"/>
          <p:cNvPicPr preferRelativeResize="0"/>
          <p:nvPr/>
        </p:nvPicPr>
        <p:blipFill rotWithShape="1">
          <a:blip r:embed="rId3">
            <a:alphaModFix/>
          </a:blip>
          <a:srcRect/>
          <a:stretch/>
        </p:blipFill>
        <p:spPr>
          <a:xfrm>
            <a:off x="0" y="-5834"/>
            <a:ext cx="9144000" cy="6858000"/>
          </a:xfrm>
          <a:prstGeom prst="rect">
            <a:avLst/>
          </a:prstGeom>
          <a:noFill/>
          <a:ln>
            <a:noFill/>
          </a:ln>
        </p:spPr>
      </p:pic>
      <p:sp>
        <p:nvSpPr>
          <p:cNvPr id="189" name="Google Shape;189;p22"/>
          <p:cNvSpPr txBox="1"/>
          <p:nvPr/>
        </p:nvSpPr>
        <p:spPr>
          <a:xfrm>
            <a:off x="914400" y="457200"/>
            <a:ext cx="63246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dk1"/>
                </a:solidFill>
                <a:latin typeface="Arial"/>
                <a:ea typeface="Arial"/>
                <a:cs typeface="Arial"/>
                <a:sym typeface="Arial"/>
              </a:rPr>
              <a:t>A sample career path </a:t>
            </a:r>
            <a:endParaRPr sz="4000" b="1">
              <a:solidFill>
                <a:schemeClr val="dk1"/>
              </a:solidFill>
              <a:latin typeface="Arial"/>
              <a:ea typeface="Arial"/>
              <a:cs typeface="Arial"/>
              <a:sym typeface="Arial"/>
            </a:endParaRPr>
          </a:p>
        </p:txBody>
      </p:sp>
      <p:sp>
        <p:nvSpPr>
          <p:cNvPr id="190" name="Google Shape;190;p22"/>
          <p:cNvSpPr/>
          <p:nvPr/>
        </p:nvSpPr>
        <p:spPr>
          <a:xfrm>
            <a:off x="381000" y="1028700"/>
            <a:ext cx="1638300" cy="14478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91" name="Google Shape;191;p22"/>
          <p:cNvSpPr txBox="1"/>
          <p:nvPr/>
        </p:nvSpPr>
        <p:spPr>
          <a:xfrm>
            <a:off x="533400" y="1567934"/>
            <a:ext cx="24384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High school</a:t>
            </a:r>
            <a:endParaRPr sz="1800">
              <a:solidFill>
                <a:schemeClr val="dk1"/>
              </a:solidFill>
              <a:latin typeface="Arial"/>
              <a:ea typeface="Arial"/>
              <a:cs typeface="Arial"/>
              <a:sym typeface="Arial"/>
            </a:endParaRPr>
          </a:p>
        </p:txBody>
      </p:sp>
      <p:sp>
        <p:nvSpPr>
          <p:cNvPr id="192" name="Google Shape;192;p22"/>
          <p:cNvSpPr txBox="1"/>
          <p:nvPr/>
        </p:nvSpPr>
        <p:spPr>
          <a:xfrm>
            <a:off x="2514600" y="1165086"/>
            <a:ext cx="23622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-Manufacturing </a:t>
            </a:r>
            <a:br>
              <a:rPr lang="en-US" sz="1800">
                <a:solidFill>
                  <a:schemeClr val="dk1"/>
                </a:solidFill>
                <a:latin typeface="Arial"/>
                <a:ea typeface="Arial"/>
                <a:cs typeface="Arial"/>
                <a:sym typeface="Arial"/>
              </a:rPr>
            </a:br>
            <a:r>
              <a:rPr lang="en-US" sz="1800">
                <a:solidFill>
                  <a:schemeClr val="dk1"/>
                </a:solidFill>
                <a:latin typeface="Arial"/>
                <a:ea typeface="Arial"/>
                <a:cs typeface="Arial"/>
                <a:sym typeface="Arial"/>
              </a:rPr>
              <a:t>-OYAP</a:t>
            </a:r>
            <a:br>
              <a:rPr lang="en-US" sz="1800">
                <a:solidFill>
                  <a:schemeClr val="dk1"/>
                </a:solidFill>
                <a:latin typeface="Arial"/>
                <a:ea typeface="Arial"/>
                <a:cs typeface="Arial"/>
                <a:sym typeface="Arial"/>
              </a:rPr>
            </a:br>
            <a:r>
              <a:rPr lang="en-US" sz="1800">
                <a:solidFill>
                  <a:schemeClr val="dk1"/>
                </a:solidFill>
                <a:latin typeface="Arial"/>
                <a:ea typeface="Arial"/>
                <a:cs typeface="Arial"/>
                <a:sym typeface="Arial"/>
              </a:rPr>
              <a:t>-High skills major</a:t>
            </a:r>
            <a:endParaRPr sz="1800">
              <a:solidFill>
                <a:schemeClr val="dk1"/>
              </a:solidFill>
              <a:latin typeface="Arial"/>
              <a:ea typeface="Arial"/>
              <a:cs typeface="Arial"/>
              <a:sym typeface="Arial"/>
            </a:endParaRPr>
          </a:p>
        </p:txBody>
      </p:sp>
      <p:sp>
        <p:nvSpPr>
          <p:cNvPr id="193" name="Google Shape;193;p22"/>
          <p:cNvSpPr/>
          <p:nvPr/>
        </p:nvSpPr>
        <p:spPr>
          <a:xfrm>
            <a:off x="533400" y="2667000"/>
            <a:ext cx="1219200" cy="1143000"/>
          </a:xfrm>
          <a:prstGeom prst="triangle">
            <a:avLst>
              <a:gd name="adj"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4" name="Google Shape;194;p22"/>
          <p:cNvSpPr txBox="1"/>
          <p:nvPr/>
        </p:nvSpPr>
        <p:spPr>
          <a:xfrm>
            <a:off x="685800" y="3288437"/>
            <a:ext cx="23622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College</a:t>
            </a:r>
            <a:endParaRPr sz="1800">
              <a:solidFill>
                <a:schemeClr val="dk1"/>
              </a:solidFill>
              <a:latin typeface="Arial"/>
              <a:ea typeface="Arial"/>
              <a:cs typeface="Arial"/>
              <a:sym typeface="Arial"/>
            </a:endParaRPr>
          </a:p>
        </p:txBody>
      </p:sp>
      <p:sp>
        <p:nvSpPr>
          <p:cNvPr id="195" name="Google Shape;195;p22"/>
          <p:cNvSpPr txBox="1"/>
          <p:nvPr/>
        </p:nvSpPr>
        <p:spPr>
          <a:xfrm>
            <a:off x="2019300" y="2895600"/>
            <a:ext cx="21717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-8 months to 2 years </a:t>
            </a:r>
            <a:br>
              <a:rPr lang="en-US"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p:txBody>
      </p:sp>
      <p:sp>
        <p:nvSpPr>
          <p:cNvPr id="196" name="Google Shape;196;p22"/>
          <p:cNvSpPr/>
          <p:nvPr/>
        </p:nvSpPr>
        <p:spPr>
          <a:xfrm>
            <a:off x="4648200" y="2635766"/>
            <a:ext cx="1295400" cy="1143000"/>
          </a:xfrm>
          <a:prstGeom prst="triangle">
            <a:avLst>
              <a:gd name="adj"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7" name="Google Shape;197;p22"/>
          <p:cNvSpPr txBox="1"/>
          <p:nvPr/>
        </p:nvSpPr>
        <p:spPr>
          <a:xfrm>
            <a:off x="4572000" y="3124200"/>
            <a:ext cx="19812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Apprenticeship</a:t>
            </a:r>
            <a:r>
              <a:rPr lang="en-US" sz="1800">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p:txBody>
      </p:sp>
      <p:sp>
        <p:nvSpPr>
          <p:cNvPr id="198" name="Google Shape;198;p22"/>
          <p:cNvSpPr txBox="1"/>
          <p:nvPr/>
        </p:nvSpPr>
        <p:spPr>
          <a:xfrm>
            <a:off x="4457700" y="3423166"/>
            <a:ext cx="24384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1"/>
                </a:solidFill>
                <a:latin typeface="Arial"/>
                <a:ea typeface="Arial"/>
                <a:cs typeface="Arial"/>
                <a:sym typeface="Arial"/>
              </a:rPr>
              <a:t>-work with someone for 8 months to 2 years</a:t>
            </a:r>
            <a:endParaRPr dirty="0"/>
          </a:p>
        </p:txBody>
      </p:sp>
      <p:sp>
        <p:nvSpPr>
          <p:cNvPr id="199" name="Google Shape;199;p22"/>
          <p:cNvSpPr/>
          <p:nvPr/>
        </p:nvSpPr>
        <p:spPr>
          <a:xfrm>
            <a:off x="533400" y="4876800"/>
            <a:ext cx="2438400" cy="803452"/>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0" name="Google Shape;200;p22"/>
          <p:cNvSpPr txBox="1"/>
          <p:nvPr/>
        </p:nvSpPr>
        <p:spPr>
          <a:xfrm>
            <a:off x="571500" y="4901000"/>
            <a:ext cx="25908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Get some serious hours in your job field. </a:t>
            </a:r>
            <a:endParaRPr sz="1800" dirty="0">
              <a:solidFill>
                <a:schemeClr val="dk1"/>
              </a:solidFill>
              <a:latin typeface="Arial"/>
              <a:ea typeface="Arial"/>
              <a:cs typeface="Arial"/>
              <a:sym typeface="Arial"/>
            </a:endParaRPr>
          </a:p>
        </p:txBody>
      </p:sp>
      <p:sp>
        <p:nvSpPr>
          <p:cNvPr id="201" name="Google Shape;201;p22"/>
          <p:cNvSpPr txBox="1"/>
          <p:nvPr/>
        </p:nvSpPr>
        <p:spPr>
          <a:xfrm>
            <a:off x="3505200" y="5029200"/>
            <a:ext cx="2590800"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More welding need up to 100 hours of experience. But this also varies on which welder you become.</a:t>
            </a:r>
            <a:endParaRPr sz="18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endParaRPr/>
          </a:p>
        </p:txBody>
      </p:sp>
      <p:sp>
        <p:nvSpPr>
          <p:cNvPr id="101" name="Google Shape;101;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dk1"/>
              </a:buClr>
              <a:buSzPts val="3200"/>
              <a:buNone/>
            </a:pPr>
            <a:endParaRPr/>
          </a:p>
        </p:txBody>
      </p:sp>
      <p:pic>
        <p:nvPicPr>
          <p:cNvPr id="102" name="Google Shape;102;p14"/>
          <p:cNvPicPr preferRelativeResize="0"/>
          <p:nvPr/>
        </p:nvPicPr>
        <p:blipFill rotWithShape="1">
          <a:blip r:embed="rId3">
            <a:alphaModFix/>
          </a:blip>
          <a:srcRect/>
          <a:stretch/>
        </p:blipFill>
        <p:spPr>
          <a:xfrm>
            <a:off x="34118" y="0"/>
            <a:ext cx="9109882" cy="6858000"/>
          </a:xfrm>
          <a:prstGeom prst="rect">
            <a:avLst/>
          </a:prstGeom>
          <a:noFill/>
          <a:ln>
            <a:noFill/>
          </a:ln>
        </p:spPr>
      </p:pic>
      <p:sp>
        <p:nvSpPr>
          <p:cNvPr id="103" name="Google Shape;103;p14"/>
          <p:cNvSpPr txBox="1"/>
          <p:nvPr/>
        </p:nvSpPr>
        <p:spPr>
          <a:xfrm>
            <a:off x="152400" y="45998"/>
            <a:ext cx="48768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Arial"/>
                <a:ea typeface="Arial"/>
                <a:cs typeface="Arial"/>
                <a:sym typeface="Arial"/>
              </a:rPr>
              <a:t>Job description </a:t>
            </a:r>
            <a:endParaRPr sz="3600">
              <a:solidFill>
                <a:schemeClr val="dk1"/>
              </a:solidFill>
              <a:latin typeface="Arial"/>
              <a:ea typeface="Arial"/>
              <a:cs typeface="Arial"/>
              <a:sym typeface="Arial"/>
            </a:endParaRPr>
          </a:p>
        </p:txBody>
      </p:sp>
      <p:sp>
        <p:nvSpPr>
          <p:cNvPr id="104" name="Google Shape;104;p14"/>
          <p:cNvSpPr txBox="1"/>
          <p:nvPr/>
        </p:nvSpPr>
        <p:spPr>
          <a:xfrm>
            <a:off x="152400" y="1676400"/>
            <a:ext cx="2971800" cy="50475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Uses MIG welder to assemble fabricated metal products in an efficient manner to maximize production.</a:t>
            </a:r>
            <a:endParaRPr/>
          </a:p>
          <a:p>
            <a:pPr marL="0" marR="0" lvl="0" indent="0" algn="l" rtl="0">
              <a:spcBef>
                <a:spcPts val="0"/>
              </a:spcBef>
              <a:spcAft>
                <a:spcPts val="0"/>
              </a:spcAft>
              <a:buNone/>
            </a:pPr>
            <a:r>
              <a:rPr lang="en-US" sz="1400">
                <a:solidFill>
                  <a:schemeClr val="dk1"/>
                </a:solidFill>
                <a:latin typeface="Arial"/>
                <a:ea typeface="Arial"/>
                <a:cs typeface="Arial"/>
                <a:sym typeface="Arial"/>
              </a:rPr>
              <a:t>Operates the equipment in a safe manner and reports hazards associated with the equipment or it's operators to the Safety Director and Maintenance Department.</a:t>
            </a:r>
            <a:endParaRPr/>
          </a:p>
          <a:p>
            <a:pPr marL="0" marR="0" lvl="0" indent="0" algn="l" rtl="0">
              <a:spcBef>
                <a:spcPts val="0"/>
              </a:spcBef>
              <a:spcAft>
                <a:spcPts val="0"/>
              </a:spcAft>
              <a:buNone/>
            </a:pPr>
            <a:r>
              <a:rPr lang="en-US" sz="1400">
                <a:solidFill>
                  <a:schemeClr val="dk1"/>
                </a:solidFill>
                <a:latin typeface="Arial"/>
                <a:ea typeface="Arial"/>
                <a:cs typeface="Arial"/>
                <a:sym typeface="Arial"/>
              </a:rPr>
              <a:t>Produces strong penetrated welds that are smooth, non-porous, and consistent.</a:t>
            </a:r>
            <a:endParaRPr/>
          </a:p>
          <a:p>
            <a:pPr marL="0" marR="0" lvl="0" indent="0" algn="l" rtl="0">
              <a:spcBef>
                <a:spcPts val="0"/>
              </a:spcBef>
              <a:spcAft>
                <a:spcPts val="0"/>
              </a:spcAft>
              <a:buNone/>
            </a:pPr>
            <a:r>
              <a:rPr lang="en-US" sz="1400">
                <a:solidFill>
                  <a:schemeClr val="dk1"/>
                </a:solidFill>
                <a:latin typeface="Arial"/>
                <a:ea typeface="Arial"/>
                <a:cs typeface="Arial"/>
                <a:sym typeface="Arial"/>
              </a:rPr>
              <a:t>Follows required procedures and uses appropriate jigs and fixtures to assist in the assembly process.</a:t>
            </a:r>
            <a:endParaRPr/>
          </a:p>
          <a:p>
            <a:pPr marL="0" marR="0" lvl="0" indent="0" algn="l" rtl="0">
              <a:spcBef>
                <a:spcPts val="0"/>
              </a:spcBef>
              <a:spcAft>
                <a:spcPts val="0"/>
              </a:spcAft>
              <a:buNone/>
            </a:pPr>
            <a:r>
              <a:rPr lang="en-US" sz="1400">
                <a:solidFill>
                  <a:schemeClr val="dk1"/>
                </a:solidFill>
                <a:latin typeface="Arial"/>
                <a:ea typeface="Arial"/>
                <a:cs typeface="Arial"/>
                <a:sym typeface="Arial"/>
              </a:rPr>
              <a:t>Maintains/produces a level of output that will minimize production delays.</a:t>
            </a:r>
            <a:endParaRPr/>
          </a:p>
          <a:p>
            <a:pPr marL="0" marR="0" lvl="0" indent="0" algn="l" rtl="0">
              <a:spcBef>
                <a:spcPts val="0"/>
              </a:spcBef>
              <a:spcAft>
                <a:spcPts val="0"/>
              </a:spcAft>
              <a:buNone/>
            </a:pPr>
            <a:r>
              <a:rPr lang="en-US" sz="1400">
                <a:solidFill>
                  <a:schemeClr val="dk1"/>
                </a:solidFill>
                <a:latin typeface="Arial"/>
                <a:ea typeface="Arial"/>
                <a:cs typeface="Arial"/>
                <a:sym typeface="Arial"/>
              </a:rPr>
              <a:t>Cleans and maintains an orderly work area.</a:t>
            </a:r>
            <a:endParaRPr/>
          </a:p>
          <a:p>
            <a:pPr marL="0" marR="0" lvl="0" indent="0" algn="l" rtl="0">
              <a:spcBef>
                <a:spcPts val="0"/>
              </a:spcBef>
              <a:spcAft>
                <a:spcPts val="0"/>
              </a:spcAft>
              <a:buNone/>
            </a:pPr>
            <a:r>
              <a:rPr lang="en-US" sz="1400">
                <a:solidFill>
                  <a:schemeClr val="dk1"/>
                </a:solidFill>
                <a:latin typeface="Arial"/>
                <a:ea typeface="Arial"/>
                <a:cs typeface="Arial"/>
                <a:sym typeface="Arial"/>
              </a:rPr>
              <a:t>Communicates effectively with other workers to direct personal workflow.</a:t>
            </a:r>
            <a:endParaRPr/>
          </a:p>
          <a:p>
            <a:pPr marL="0" marR="0" lvl="0" indent="0" algn="l" rtl="0">
              <a:spcBef>
                <a:spcPts val="0"/>
              </a:spcBef>
              <a:spcAft>
                <a:spcPts val="0"/>
              </a:spcAft>
              <a:buNone/>
            </a:pPr>
            <a:r>
              <a:rPr lang="en-US" sz="1400">
                <a:solidFill>
                  <a:schemeClr val="dk1"/>
                </a:solidFill>
                <a:latin typeface="Arial"/>
                <a:ea typeface="Arial"/>
                <a:cs typeface="Arial"/>
                <a:sym typeface="Arial"/>
              </a:rPr>
              <a:t>Assist other individuals in area when needed.</a:t>
            </a:r>
            <a:endParaRPr sz="14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endParaRPr/>
          </a:p>
        </p:txBody>
      </p:sp>
      <p:sp>
        <p:nvSpPr>
          <p:cNvPr id="110" name="Google Shape;110;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dk1"/>
              </a:buClr>
              <a:buSzPts val="3200"/>
              <a:buNone/>
            </a:pPr>
            <a:endParaRPr/>
          </a:p>
        </p:txBody>
      </p:sp>
      <p:pic>
        <p:nvPicPr>
          <p:cNvPr id="111" name="Google Shape;111;p15"/>
          <p:cNvPicPr preferRelativeResize="0"/>
          <p:nvPr/>
        </p:nvPicPr>
        <p:blipFill rotWithShape="1">
          <a:blip r:embed="rId3">
            <a:alphaModFix/>
          </a:blip>
          <a:srcRect/>
          <a:stretch/>
        </p:blipFill>
        <p:spPr>
          <a:xfrm>
            <a:off x="0" y="0"/>
            <a:ext cx="9144000" cy="6858001"/>
          </a:xfrm>
          <a:prstGeom prst="rect">
            <a:avLst/>
          </a:prstGeom>
          <a:noFill/>
          <a:ln>
            <a:noFill/>
          </a:ln>
        </p:spPr>
      </p:pic>
      <p:sp>
        <p:nvSpPr>
          <p:cNvPr id="112" name="Google Shape;112;p15"/>
          <p:cNvSpPr txBox="1"/>
          <p:nvPr/>
        </p:nvSpPr>
        <p:spPr>
          <a:xfrm>
            <a:off x="342900" y="228600"/>
            <a:ext cx="22860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lt1"/>
                </a:solidFill>
                <a:latin typeface="Arial"/>
                <a:ea typeface="Arial"/>
                <a:cs typeface="Arial"/>
                <a:sym typeface="Arial"/>
              </a:rPr>
              <a:t>Salary range </a:t>
            </a:r>
            <a:endParaRPr sz="3200">
              <a:solidFill>
                <a:schemeClr val="lt1"/>
              </a:solidFill>
              <a:latin typeface="Arial"/>
              <a:ea typeface="Arial"/>
              <a:cs typeface="Arial"/>
              <a:sym typeface="Arial"/>
            </a:endParaRPr>
          </a:p>
        </p:txBody>
      </p:sp>
      <p:sp>
        <p:nvSpPr>
          <p:cNvPr id="113" name="Google Shape;113;p15"/>
          <p:cNvSpPr txBox="1"/>
          <p:nvPr/>
        </p:nvSpPr>
        <p:spPr>
          <a:xfrm>
            <a:off x="7086600" y="228600"/>
            <a:ext cx="1828800" cy="2585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Example: In Ontario Newmarket, GMAW flat horizontal CWB certified. 2-3 years experience. Metal shop. $15-18. </a:t>
            </a:r>
            <a:endParaRPr sz="1800">
              <a:solidFill>
                <a:schemeClr val="lt1"/>
              </a:solidFill>
              <a:latin typeface="Arial"/>
              <a:ea typeface="Arial"/>
              <a:cs typeface="Arial"/>
              <a:sym typeface="Arial"/>
            </a:endParaRPr>
          </a:p>
        </p:txBody>
      </p:sp>
      <p:sp>
        <p:nvSpPr>
          <p:cNvPr id="114" name="Google Shape;114;p15"/>
          <p:cNvSpPr txBox="1"/>
          <p:nvPr/>
        </p:nvSpPr>
        <p:spPr>
          <a:xfrm>
            <a:off x="228600" y="2813923"/>
            <a:ext cx="251460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They make about $34,000 per year. (in USD as of October 28 2013)</a:t>
            </a:r>
            <a:endParaRPr sz="1800">
              <a:solidFill>
                <a:schemeClr val="lt1"/>
              </a:solidFill>
              <a:latin typeface="Arial"/>
              <a:ea typeface="Arial"/>
              <a:cs typeface="Arial"/>
              <a:sym typeface="Arial"/>
            </a:endParaRPr>
          </a:p>
        </p:txBody>
      </p:sp>
      <p:sp>
        <p:nvSpPr>
          <p:cNvPr id="115" name="Google Shape;115;p15"/>
          <p:cNvSpPr txBox="1"/>
          <p:nvPr/>
        </p:nvSpPr>
        <p:spPr>
          <a:xfrm>
            <a:off x="6934200" y="3200400"/>
            <a:ext cx="1828800"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Pay increase’s with skill &amp; experience. The better you are, the more money you’ll make.</a:t>
            </a:r>
            <a:endParaRPr sz="1800">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endParaRPr/>
          </a:p>
        </p:txBody>
      </p:sp>
      <p:sp>
        <p:nvSpPr>
          <p:cNvPr id="121" name="Google Shape;121;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dk1"/>
              </a:buClr>
              <a:buSzPts val="3200"/>
              <a:buNone/>
            </a:pPr>
            <a:endParaRPr/>
          </a:p>
        </p:txBody>
      </p:sp>
      <p:pic>
        <p:nvPicPr>
          <p:cNvPr id="122" name="Google Shape;122;p16"/>
          <p:cNvPicPr preferRelativeResize="0"/>
          <p:nvPr/>
        </p:nvPicPr>
        <p:blipFill rotWithShape="1">
          <a:blip r:embed="rId3">
            <a:alphaModFix/>
          </a:blip>
          <a:srcRect/>
          <a:stretch/>
        </p:blipFill>
        <p:spPr>
          <a:xfrm>
            <a:off x="1" y="0"/>
            <a:ext cx="9144000" cy="6858000"/>
          </a:xfrm>
          <a:prstGeom prst="rect">
            <a:avLst/>
          </a:prstGeom>
          <a:noFill/>
          <a:ln>
            <a:noFill/>
          </a:ln>
        </p:spPr>
      </p:pic>
      <p:sp>
        <p:nvSpPr>
          <p:cNvPr id="123" name="Google Shape;123;p16"/>
          <p:cNvSpPr txBox="1"/>
          <p:nvPr/>
        </p:nvSpPr>
        <p:spPr>
          <a:xfrm>
            <a:off x="228600" y="304800"/>
            <a:ext cx="49530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lt1"/>
                </a:solidFill>
                <a:latin typeface="Arial"/>
                <a:ea typeface="Arial"/>
                <a:cs typeface="Arial"/>
                <a:sym typeface="Arial"/>
              </a:rPr>
              <a:t>Work hours</a:t>
            </a:r>
            <a:endParaRPr sz="4000">
              <a:solidFill>
                <a:schemeClr val="lt1"/>
              </a:solidFill>
              <a:latin typeface="Arial"/>
              <a:ea typeface="Arial"/>
              <a:cs typeface="Arial"/>
              <a:sym typeface="Arial"/>
            </a:endParaRPr>
          </a:p>
        </p:txBody>
      </p:sp>
      <p:sp>
        <p:nvSpPr>
          <p:cNvPr id="124" name="Google Shape;124;p16"/>
          <p:cNvSpPr txBox="1"/>
          <p:nvPr/>
        </p:nvSpPr>
        <p:spPr>
          <a:xfrm>
            <a:off x="6477000" y="2895600"/>
            <a:ext cx="228600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18-44 per week once again this will also vary on experience, &amp; job title. </a:t>
            </a:r>
            <a:endParaRPr sz="1800">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endParaRPr/>
          </a:p>
        </p:txBody>
      </p:sp>
      <p:sp>
        <p:nvSpPr>
          <p:cNvPr id="130" name="Google Shape;130;p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dk1"/>
              </a:buClr>
              <a:buSzPts val="3200"/>
              <a:buNone/>
            </a:pPr>
            <a:endParaRPr/>
          </a:p>
        </p:txBody>
      </p:sp>
      <p:pic>
        <p:nvPicPr>
          <p:cNvPr id="131" name="Google Shape;131;p17"/>
          <p:cNvPicPr preferRelativeResize="0"/>
          <p:nvPr/>
        </p:nvPicPr>
        <p:blipFill rotWithShape="1">
          <a:blip r:embed="rId3">
            <a:alphaModFix/>
          </a:blip>
          <a:srcRect/>
          <a:stretch/>
        </p:blipFill>
        <p:spPr>
          <a:xfrm>
            <a:off x="0" y="-1"/>
            <a:ext cx="9144001" cy="6895983"/>
          </a:xfrm>
          <a:prstGeom prst="rect">
            <a:avLst/>
          </a:prstGeom>
          <a:noFill/>
          <a:ln>
            <a:noFill/>
          </a:ln>
        </p:spPr>
      </p:pic>
      <p:sp>
        <p:nvSpPr>
          <p:cNvPr id="132" name="Google Shape;132;p17"/>
          <p:cNvSpPr txBox="1"/>
          <p:nvPr/>
        </p:nvSpPr>
        <p:spPr>
          <a:xfrm>
            <a:off x="0" y="152400"/>
            <a:ext cx="66294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a:solidFill>
                  <a:schemeClr val="lt1"/>
                </a:solidFill>
                <a:latin typeface="Arial"/>
                <a:ea typeface="Arial"/>
                <a:cs typeface="Arial"/>
                <a:sym typeface="Arial"/>
              </a:rPr>
              <a:t>Vacation</a:t>
            </a:r>
            <a:r>
              <a:rPr lang="en-US" sz="4400">
                <a:solidFill>
                  <a:schemeClr val="dk1"/>
                </a:solidFill>
                <a:latin typeface="Arial"/>
                <a:ea typeface="Arial"/>
                <a:cs typeface="Arial"/>
                <a:sym typeface="Arial"/>
              </a:rPr>
              <a:t>  </a:t>
            </a:r>
            <a:r>
              <a:rPr lang="en-US" sz="4400">
                <a:solidFill>
                  <a:schemeClr val="lt1"/>
                </a:solidFill>
                <a:latin typeface="Arial"/>
                <a:ea typeface="Arial"/>
                <a:cs typeface="Arial"/>
                <a:sym typeface="Arial"/>
              </a:rPr>
              <a:t>time</a:t>
            </a:r>
            <a:endParaRPr sz="4400">
              <a:solidFill>
                <a:schemeClr val="lt1"/>
              </a:solidFill>
              <a:latin typeface="Arial"/>
              <a:ea typeface="Arial"/>
              <a:cs typeface="Arial"/>
              <a:sym typeface="Arial"/>
            </a:endParaRPr>
          </a:p>
        </p:txBody>
      </p:sp>
      <p:sp>
        <p:nvSpPr>
          <p:cNvPr id="133" name="Google Shape;133;p17"/>
          <p:cNvSpPr txBox="1"/>
          <p:nvPr/>
        </p:nvSpPr>
        <p:spPr>
          <a:xfrm>
            <a:off x="228600" y="1828800"/>
            <a:ext cx="2971800"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The pay scale for welder ranges from $36.66 to a top rate of $39.77 per hour depending on experience and the position held. In addition, hourly premiums may apply for evening, night, weekend or holiday work.</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endParaRPr/>
          </a:p>
        </p:txBody>
      </p:sp>
      <p:sp>
        <p:nvSpPr>
          <p:cNvPr id="139" name="Google Shape;139;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dk1"/>
              </a:buClr>
              <a:buSzPts val="3200"/>
              <a:buNone/>
            </a:pPr>
            <a:endParaRPr/>
          </a:p>
        </p:txBody>
      </p:sp>
      <p:pic>
        <p:nvPicPr>
          <p:cNvPr id="140" name="Google Shape;140;p18"/>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41" name="Google Shape;141;p18"/>
          <p:cNvSpPr txBox="1"/>
          <p:nvPr/>
        </p:nvSpPr>
        <p:spPr>
          <a:xfrm>
            <a:off x="228600" y="235466"/>
            <a:ext cx="464820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lt1"/>
                </a:solidFill>
                <a:latin typeface="Arial"/>
                <a:ea typeface="Arial"/>
                <a:cs typeface="Arial"/>
                <a:sym typeface="Arial"/>
              </a:rPr>
              <a:t>Required qualifications for a MIG Welder</a:t>
            </a:r>
            <a:endParaRPr sz="3200">
              <a:solidFill>
                <a:schemeClr val="lt1"/>
              </a:solidFill>
              <a:latin typeface="Arial"/>
              <a:ea typeface="Arial"/>
              <a:cs typeface="Arial"/>
              <a:sym typeface="Arial"/>
            </a:endParaRPr>
          </a:p>
        </p:txBody>
      </p:sp>
      <p:sp>
        <p:nvSpPr>
          <p:cNvPr id="142" name="Google Shape;142;p18"/>
          <p:cNvSpPr txBox="1"/>
          <p:nvPr/>
        </p:nvSpPr>
        <p:spPr>
          <a:xfrm>
            <a:off x="6134100" y="3416300"/>
            <a:ext cx="259080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Intermediate</a:t>
            </a:r>
            <a:r>
              <a:rPr lang="en-US" sz="1800">
                <a:solidFill>
                  <a:schemeClr val="dk1"/>
                </a:solidFill>
                <a:latin typeface="Arial"/>
                <a:ea typeface="Arial"/>
                <a:cs typeface="Arial"/>
                <a:sym typeface="Arial"/>
              </a:rPr>
              <a:t> </a:t>
            </a:r>
            <a:r>
              <a:rPr lang="en-US" sz="1800">
                <a:solidFill>
                  <a:schemeClr val="lt1"/>
                </a:solidFill>
                <a:latin typeface="Arial"/>
                <a:ea typeface="Arial"/>
                <a:cs typeface="Arial"/>
                <a:sym typeface="Arial"/>
              </a:rPr>
              <a:t>MIG</a:t>
            </a:r>
            <a:r>
              <a:rPr lang="en-US" sz="1800">
                <a:solidFill>
                  <a:schemeClr val="dk1"/>
                </a:solidFill>
                <a:latin typeface="Arial"/>
                <a:ea typeface="Arial"/>
                <a:cs typeface="Arial"/>
                <a:sym typeface="Arial"/>
              </a:rPr>
              <a:t> </a:t>
            </a:r>
            <a:r>
              <a:rPr lang="en-US" sz="1800">
                <a:solidFill>
                  <a:schemeClr val="lt1"/>
                </a:solidFill>
                <a:latin typeface="Arial"/>
                <a:ea typeface="Arial"/>
                <a:cs typeface="Arial"/>
                <a:sym typeface="Arial"/>
              </a:rPr>
              <a:t>Welding</a:t>
            </a:r>
            <a:r>
              <a:rPr lang="en-US" sz="1800">
                <a:solidFill>
                  <a:schemeClr val="dk1"/>
                </a:solidFill>
                <a:latin typeface="Arial"/>
                <a:ea typeface="Arial"/>
                <a:cs typeface="Arial"/>
                <a:sym typeface="Arial"/>
              </a:rPr>
              <a:t> </a:t>
            </a:r>
            <a:r>
              <a:rPr lang="en-US" sz="1800">
                <a:solidFill>
                  <a:schemeClr val="lt1"/>
                </a:solidFill>
                <a:latin typeface="Arial"/>
                <a:ea typeface="Arial"/>
                <a:cs typeface="Arial"/>
                <a:sym typeface="Arial"/>
              </a:rPr>
              <a:t>Certified</a:t>
            </a:r>
            <a:r>
              <a:rPr lang="en-US" sz="1800">
                <a:solidFill>
                  <a:schemeClr val="dk1"/>
                </a:solidFill>
                <a:latin typeface="Arial"/>
                <a:ea typeface="Arial"/>
                <a:cs typeface="Arial"/>
                <a:sym typeface="Arial"/>
              </a:rPr>
              <a:t> </a:t>
            </a:r>
            <a:r>
              <a:rPr lang="en-US" sz="1800">
                <a:solidFill>
                  <a:schemeClr val="lt1"/>
                </a:solidFill>
                <a:latin typeface="Arial"/>
                <a:ea typeface="Arial"/>
                <a:cs typeface="Arial"/>
                <a:sym typeface="Arial"/>
              </a:rPr>
              <a:t>Training.</a:t>
            </a:r>
            <a:br>
              <a:rPr lang="en-US" sz="1800">
                <a:solidFill>
                  <a:schemeClr val="lt1"/>
                </a:solidFill>
                <a:latin typeface="Arial"/>
                <a:ea typeface="Arial"/>
                <a:cs typeface="Arial"/>
                <a:sym typeface="Arial"/>
              </a:rPr>
            </a:br>
            <a:endParaRPr sz="1800">
              <a:solidFill>
                <a:schemeClr val="lt1"/>
              </a:solidFill>
              <a:latin typeface="Arial"/>
              <a:ea typeface="Arial"/>
              <a:cs typeface="Arial"/>
              <a:sym typeface="Arial"/>
            </a:endParaRPr>
          </a:p>
        </p:txBody>
      </p:sp>
      <p:sp>
        <p:nvSpPr>
          <p:cNvPr id="143" name="Google Shape;143;p18"/>
          <p:cNvSpPr txBox="1"/>
          <p:nvPr/>
        </p:nvSpPr>
        <p:spPr>
          <a:xfrm>
            <a:off x="0" y="1752600"/>
            <a:ext cx="4114800" cy="37548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lt1"/>
                </a:solidFill>
                <a:latin typeface="Arial"/>
                <a:ea typeface="Arial"/>
                <a:cs typeface="Arial"/>
                <a:sym typeface="Arial"/>
              </a:rPr>
              <a:t>GMAW welding is an arc welding process using a continuously feed filler wire from a spool. A variation of this process is Flux Cored Arc Welding. This process provides superior productivity and is gaining usage in industry. It is used extensively in the sheet metal industry.</a:t>
            </a:r>
            <a:endParaRPr/>
          </a:p>
          <a:p>
            <a:pPr marL="0" marR="0" lvl="0" indent="0" algn="l" rtl="0">
              <a:spcBef>
                <a:spcPts val="0"/>
              </a:spcBef>
              <a:spcAft>
                <a:spcPts val="0"/>
              </a:spcAft>
              <a:buNone/>
            </a:pPr>
            <a:r>
              <a:rPr lang="en-US" sz="1400">
                <a:solidFill>
                  <a:schemeClr val="lt1"/>
                </a:solidFill>
                <a:latin typeface="Arial"/>
                <a:ea typeface="Arial"/>
                <a:cs typeface="Arial"/>
                <a:sym typeface="Arial"/>
              </a:rPr>
              <a:t>GMAW welding courses builds on the fundamentals and carries the student through all position certification to American Welding Society D1.1 Structural Welding Code – Steel with Flux Core and D1.3 Structural Welding Code – Sheet Steel with MIG.</a:t>
            </a:r>
            <a:endParaRPr/>
          </a:p>
          <a:p>
            <a:pPr marL="0" marR="0" lvl="0" indent="0" algn="l" rtl="0">
              <a:spcBef>
                <a:spcPts val="0"/>
              </a:spcBef>
              <a:spcAft>
                <a:spcPts val="0"/>
              </a:spcAft>
              <a:buNone/>
            </a:pPr>
            <a:r>
              <a:rPr lang="en-US" sz="1400">
                <a:solidFill>
                  <a:schemeClr val="lt1"/>
                </a:solidFill>
                <a:latin typeface="Arial"/>
                <a:ea typeface="Arial"/>
                <a:cs typeface="Arial"/>
                <a:sym typeface="Arial"/>
              </a:rPr>
              <a:t>If you successfully complete the Fundamentals and Intermediate GMAW course, you can become a certified structural steel Flux Core and Sheet Metal MIG welder in just 78 hours. Become a certified MIG PIPE Welder by completing another 48 hours of training through Advanced Gas Metal Arc Welding.</a:t>
            </a:r>
            <a:endParaRPr/>
          </a:p>
        </p:txBody>
      </p:sp>
      <p:sp>
        <p:nvSpPr>
          <p:cNvPr id="144" name="Google Shape;144;p18"/>
          <p:cNvSpPr txBox="1"/>
          <p:nvPr/>
        </p:nvSpPr>
        <p:spPr>
          <a:xfrm>
            <a:off x="4876800" y="4214812"/>
            <a:ext cx="3733800" cy="2585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Gain skills in the gas metal arc process. Prepare material and perform fillet and groove welds in carbon steel in all positions. Geared toward structural welding code vertical and overhead tests. Passing the certification tests provides an all-position limited thickness AWS D1.1 welder certification.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endParaRPr/>
          </a:p>
        </p:txBody>
      </p:sp>
      <p:sp>
        <p:nvSpPr>
          <p:cNvPr id="150" name="Google Shape;150;p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dk1"/>
              </a:buClr>
              <a:buSzPts val="3200"/>
              <a:buNone/>
            </a:pPr>
            <a:endParaRPr/>
          </a:p>
        </p:txBody>
      </p:sp>
      <p:pic>
        <p:nvPicPr>
          <p:cNvPr id="151" name="Google Shape;151;p19"/>
          <p:cNvPicPr preferRelativeResize="0"/>
          <p:nvPr/>
        </p:nvPicPr>
        <p:blipFill rotWithShape="1">
          <a:blip r:embed="rId3">
            <a:alphaModFix/>
          </a:blip>
          <a:srcRect/>
          <a:stretch/>
        </p:blipFill>
        <p:spPr>
          <a:xfrm>
            <a:off x="-55881" y="-12700"/>
            <a:ext cx="9144000" cy="6883400"/>
          </a:xfrm>
          <a:prstGeom prst="rect">
            <a:avLst/>
          </a:prstGeom>
          <a:noFill/>
          <a:ln>
            <a:noFill/>
          </a:ln>
        </p:spPr>
      </p:pic>
      <p:sp>
        <p:nvSpPr>
          <p:cNvPr id="152" name="Google Shape;152;p19"/>
          <p:cNvSpPr txBox="1"/>
          <p:nvPr/>
        </p:nvSpPr>
        <p:spPr>
          <a:xfrm>
            <a:off x="0" y="0"/>
            <a:ext cx="57912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lt1"/>
                </a:solidFill>
                <a:latin typeface="Arial"/>
                <a:ea typeface="Arial"/>
                <a:cs typeface="Arial"/>
                <a:sym typeface="Arial"/>
              </a:rPr>
              <a:t>Recommended qualifications </a:t>
            </a:r>
            <a:endParaRPr sz="3200">
              <a:solidFill>
                <a:schemeClr val="lt1"/>
              </a:solidFill>
              <a:latin typeface="Arial"/>
              <a:ea typeface="Arial"/>
              <a:cs typeface="Arial"/>
              <a:sym typeface="Arial"/>
            </a:endParaRPr>
          </a:p>
        </p:txBody>
      </p:sp>
      <p:sp>
        <p:nvSpPr>
          <p:cNvPr id="153" name="Google Shape;153;p19"/>
          <p:cNvSpPr txBox="1"/>
          <p:nvPr/>
        </p:nvSpPr>
        <p:spPr>
          <a:xfrm>
            <a:off x="165100" y="584775"/>
            <a:ext cx="4724400" cy="61555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What </a:t>
            </a:r>
            <a:r>
              <a:rPr lang="en-US" sz="1800">
                <a:solidFill>
                  <a:schemeClr val="lt1"/>
                </a:solidFill>
                <a:latin typeface="Arial"/>
                <a:ea typeface="Arial"/>
                <a:cs typeface="Arial"/>
                <a:sym typeface="Arial"/>
              </a:rPr>
              <a:t>does it mean to be a certified welder?</a:t>
            </a:r>
            <a:endParaRPr/>
          </a:p>
          <a:p>
            <a:pPr marL="0" marR="0" lvl="0" indent="0" algn="l" rtl="0">
              <a:spcBef>
                <a:spcPts val="0"/>
              </a:spcBef>
              <a:spcAft>
                <a:spcPts val="0"/>
              </a:spcAft>
              <a:buNone/>
            </a:pPr>
            <a:endParaRPr sz="1200">
              <a:solidFill>
                <a:schemeClr val="lt1"/>
              </a:solidFill>
              <a:latin typeface="Arial"/>
              <a:ea typeface="Arial"/>
              <a:cs typeface="Arial"/>
              <a:sym typeface="Arial"/>
            </a:endParaRPr>
          </a:p>
          <a:p>
            <a:pPr marL="0" marR="0" lvl="0" indent="0" algn="l" rtl="0">
              <a:spcBef>
                <a:spcPts val="0"/>
              </a:spcBef>
              <a:spcAft>
                <a:spcPts val="0"/>
              </a:spcAft>
              <a:buNone/>
            </a:pPr>
            <a:r>
              <a:rPr lang="en-US" sz="1400">
                <a:solidFill>
                  <a:schemeClr val="lt1"/>
                </a:solidFill>
                <a:latin typeface="Arial"/>
                <a:ea typeface="Arial"/>
                <a:cs typeface="Arial"/>
                <a:sym typeface="Arial"/>
              </a:rPr>
              <a:t>Welding certification means “Certification in writing that a welder has produced welds meeting prescribed standards. “</a:t>
            </a:r>
            <a:endParaRPr/>
          </a:p>
          <a:p>
            <a:pPr marL="0" marR="0" lvl="0" indent="0" algn="l" rtl="0">
              <a:spcBef>
                <a:spcPts val="0"/>
              </a:spcBef>
              <a:spcAft>
                <a:spcPts val="0"/>
              </a:spcAft>
              <a:buNone/>
            </a:pPr>
            <a:r>
              <a:rPr lang="en-US" sz="1400">
                <a:solidFill>
                  <a:schemeClr val="lt1"/>
                </a:solidFill>
                <a:latin typeface="Arial"/>
                <a:ea typeface="Arial"/>
                <a:cs typeface="Arial"/>
                <a:sym typeface="Arial"/>
              </a:rPr>
              <a:t>It also means that the weld was performed by using a welding procedure specification (WPS).</a:t>
            </a:r>
            <a:endParaRPr/>
          </a:p>
          <a:p>
            <a:pPr marL="0" marR="0" lvl="0" indent="0" algn="l" rtl="0">
              <a:spcBef>
                <a:spcPts val="0"/>
              </a:spcBef>
              <a:spcAft>
                <a:spcPts val="0"/>
              </a:spcAft>
              <a:buNone/>
            </a:pPr>
            <a:r>
              <a:rPr lang="en-US" sz="1400">
                <a:solidFill>
                  <a:schemeClr val="lt1"/>
                </a:solidFill>
                <a:latin typeface="Arial"/>
                <a:ea typeface="Arial"/>
                <a:cs typeface="Arial"/>
                <a:sym typeface="Arial"/>
              </a:rPr>
              <a:t>Prescribed standards usually means the weld met visual inspection criteria as well as other tests like x ray, or bend testing.</a:t>
            </a:r>
            <a:endParaRPr/>
          </a:p>
          <a:p>
            <a:pPr marL="0" marR="0" lvl="0" indent="0" algn="l" rtl="0">
              <a:spcBef>
                <a:spcPts val="0"/>
              </a:spcBef>
              <a:spcAft>
                <a:spcPts val="0"/>
              </a:spcAft>
              <a:buNone/>
            </a:pPr>
            <a:r>
              <a:rPr lang="en-US" sz="1400">
                <a:solidFill>
                  <a:schemeClr val="lt1"/>
                </a:solidFill>
                <a:latin typeface="Arial"/>
                <a:ea typeface="Arial"/>
                <a:cs typeface="Arial"/>
                <a:sym typeface="Arial"/>
              </a:rPr>
              <a:t>Welding certification almost always involves complying with a welding code or standard of some kind.</a:t>
            </a:r>
            <a:endParaRPr/>
          </a:p>
          <a:p>
            <a:pPr marL="0" marR="0" lvl="0" indent="0" algn="l" rtl="0">
              <a:spcBef>
                <a:spcPts val="0"/>
              </a:spcBef>
              <a:spcAft>
                <a:spcPts val="0"/>
              </a:spcAft>
              <a:buNone/>
            </a:pPr>
            <a:r>
              <a:rPr lang="en-US" sz="1400">
                <a:solidFill>
                  <a:schemeClr val="lt1"/>
                </a:solidFill>
                <a:latin typeface="Arial"/>
                <a:ea typeface="Arial"/>
                <a:cs typeface="Arial"/>
                <a:sym typeface="Arial"/>
              </a:rPr>
              <a:t>There are structural welding tests, pipe welding tests, aerospace welding tests, food service welding tests and more. Structural welding like you see on high rises involves compliance to the American welding Society (AWS) D1.1 structural welding code.</a:t>
            </a:r>
            <a:endParaRPr/>
          </a:p>
          <a:p>
            <a:pPr marL="0" marR="0" lvl="0" indent="0" algn="l" rtl="0">
              <a:spcBef>
                <a:spcPts val="0"/>
              </a:spcBef>
              <a:spcAft>
                <a:spcPts val="0"/>
              </a:spcAft>
              <a:buNone/>
            </a:pPr>
            <a:r>
              <a:rPr lang="en-US" sz="1400">
                <a:solidFill>
                  <a:schemeClr val="lt1"/>
                </a:solidFill>
                <a:latin typeface="Arial"/>
                <a:ea typeface="Arial"/>
                <a:cs typeface="Arial"/>
                <a:sym typeface="Arial"/>
              </a:rPr>
              <a:t>Pipeline welding as in “Alaska pipeline” usually involves the American Petroleum Institute (API) 1104 code book.</a:t>
            </a:r>
            <a:endParaRPr/>
          </a:p>
          <a:p>
            <a:pPr marL="0" marR="0" lvl="0" indent="0" algn="l" rtl="0">
              <a:spcBef>
                <a:spcPts val="0"/>
              </a:spcBef>
              <a:spcAft>
                <a:spcPts val="0"/>
              </a:spcAft>
              <a:buNone/>
            </a:pPr>
            <a:r>
              <a:rPr lang="en-US" sz="1400">
                <a:solidFill>
                  <a:schemeClr val="lt1"/>
                </a:solidFill>
                <a:latin typeface="Arial"/>
                <a:ea typeface="Arial"/>
                <a:cs typeface="Arial"/>
                <a:sym typeface="Arial"/>
              </a:rPr>
              <a:t>Pressure vessels and boilers have their own welding code book too (ASME Section IX) and so does the Aerospace industry (AWS D17).</a:t>
            </a:r>
            <a:endParaRPr/>
          </a:p>
          <a:p>
            <a:pPr marL="0" marR="0" lvl="0" indent="0" algn="l" rtl="0">
              <a:spcBef>
                <a:spcPts val="0"/>
              </a:spcBef>
              <a:spcAft>
                <a:spcPts val="0"/>
              </a:spcAft>
              <a:buNone/>
            </a:pPr>
            <a:r>
              <a:rPr lang="en-US" sz="1400">
                <a:solidFill>
                  <a:schemeClr val="lt1"/>
                </a:solidFill>
                <a:latin typeface="Arial"/>
                <a:ea typeface="Arial"/>
                <a:cs typeface="Arial"/>
                <a:sym typeface="Arial"/>
              </a:rPr>
              <a:t>*The thing they all seem to have in common is this:</a:t>
            </a:r>
            <a:endParaRPr/>
          </a:p>
          <a:p>
            <a:pPr marL="0" marR="0" lvl="0" indent="0" algn="l" rtl="0">
              <a:spcBef>
                <a:spcPts val="0"/>
              </a:spcBef>
              <a:spcAft>
                <a:spcPts val="0"/>
              </a:spcAft>
              <a:buNone/>
            </a:pPr>
            <a:r>
              <a:rPr lang="en-US" sz="1400">
                <a:solidFill>
                  <a:schemeClr val="lt1"/>
                </a:solidFill>
                <a:latin typeface="Arial"/>
                <a:ea typeface="Arial"/>
                <a:cs typeface="Arial"/>
                <a:sym typeface="Arial"/>
              </a:rPr>
              <a:t>*The welding procedure itself must first be qualified ( or prequalified procedures can be purchased)</a:t>
            </a:r>
            <a:endParaRPr/>
          </a:p>
          <a:p>
            <a:pPr marL="0" marR="0" lvl="0" indent="0" algn="l" rtl="0">
              <a:spcBef>
                <a:spcPts val="0"/>
              </a:spcBef>
              <a:spcAft>
                <a:spcPts val="0"/>
              </a:spcAft>
              <a:buNone/>
            </a:pPr>
            <a:r>
              <a:rPr lang="en-US" sz="1400">
                <a:solidFill>
                  <a:schemeClr val="lt1"/>
                </a:solidFill>
                <a:latin typeface="Arial"/>
                <a:ea typeface="Arial"/>
                <a:cs typeface="Arial"/>
                <a:sym typeface="Arial"/>
              </a:rPr>
              <a:t>*Each welder must pass a certification test that resembles the tests used to qualify the procedure.</a:t>
            </a:r>
            <a:endParaRPr/>
          </a:p>
          <a:p>
            <a:pPr marL="0" marR="0" lvl="0" indent="0" algn="l" rtl="0">
              <a:spcBef>
                <a:spcPts val="0"/>
              </a:spcBef>
              <a:spcAft>
                <a:spcPts val="0"/>
              </a:spcAft>
              <a:buNone/>
            </a:pPr>
            <a:r>
              <a:rPr lang="en-US" sz="1400">
                <a:solidFill>
                  <a:schemeClr val="lt1"/>
                </a:solidFill>
                <a:latin typeface="Arial"/>
                <a:ea typeface="Arial"/>
                <a:cs typeface="Arial"/>
                <a:sym typeface="Arial"/>
              </a:rPr>
              <a:t>*Welders are only certified to weld within the limitations of the test they took to become a certified welder.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endParaRPr/>
          </a:p>
        </p:txBody>
      </p:sp>
      <p:sp>
        <p:nvSpPr>
          <p:cNvPr id="159" name="Google Shape;159;p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dk1"/>
              </a:buClr>
              <a:buSzPts val="3200"/>
              <a:buNone/>
            </a:pPr>
            <a:endParaRPr/>
          </a:p>
        </p:txBody>
      </p:sp>
      <p:pic>
        <p:nvPicPr>
          <p:cNvPr id="160" name="Google Shape;160;p20"/>
          <p:cNvPicPr preferRelativeResize="0"/>
          <p:nvPr/>
        </p:nvPicPr>
        <p:blipFill rotWithShape="1">
          <a:blip r:embed="rId3">
            <a:alphaModFix/>
          </a:blip>
          <a:srcRect/>
          <a:stretch/>
        </p:blipFill>
        <p:spPr>
          <a:xfrm>
            <a:off x="0" y="-38100"/>
            <a:ext cx="9144000" cy="6870700"/>
          </a:xfrm>
          <a:prstGeom prst="rect">
            <a:avLst/>
          </a:prstGeom>
          <a:noFill/>
          <a:ln>
            <a:noFill/>
          </a:ln>
        </p:spPr>
      </p:pic>
      <p:sp>
        <p:nvSpPr>
          <p:cNvPr id="161" name="Google Shape;161;p20"/>
          <p:cNvSpPr txBox="1"/>
          <p:nvPr/>
        </p:nvSpPr>
        <p:spPr>
          <a:xfrm>
            <a:off x="304800" y="228600"/>
            <a:ext cx="59436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lt1"/>
                </a:solidFill>
                <a:latin typeface="Arial"/>
                <a:ea typeface="Arial"/>
                <a:cs typeface="Arial"/>
                <a:sym typeface="Arial"/>
              </a:rPr>
              <a:t>Recommended qualifications</a:t>
            </a:r>
            <a:endParaRPr sz="2800">
              <a:solidFill>
                <a:schemeClr val="lt1"/>
              </a:solidFill>
              <a:latin typeface="Arial"/>
              <a:ea typeface="Arial"/>
              <a:cs typeface="Arial"/>
              <a:sym typeface="Arial"/>
            </a:endParaRPr>
          </a:p>
        </p:txBody>
      </p:sp>
      <p:sp>
        <p:nvSpPr>
          <p:cNvPr id="162" name="Google Shape;162;p20"/>
          <p:cNvSpPr txBox="1"/>
          <p:nvPr/>
        </p:nvSpPr>
        <p:spPr>
          <a:xfrm>
            <a:off x="457200" y="1828800"/>
            <a:ext cx="74676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Welding certifications </a:t>
            </a:r>
            <a:endParaRPr sz="1800">
              <a:solidFill>
                <a:schemeClr val="lt1"/>
              </a:solidFill>
              <a:latin typeface="Arial"/>
              <a:ea typeface="Arial"/>
              <a:cs typeface="Arial"/>
              <a:sym typeface="Arial"/>
            </a:endParaRPr>
          </a:p>
        </p:txBody>
      </p:sp>
      <p:sp>
        <p:nvSpPr>
          <p:cNvPr id="163" name="Google Shape;163;p20"/>
          <p:cNvSpPr txBox="1"/>
          <p:nvPr/>
        </p:nvSpPr>
        <p:spPr>
          <a:xfrm>
            <a:off x="3987800" y="1200666"/>
            <a:ext cx="3048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EXPERIENCE!</a:t>
            </a:r>
            <a:endParaRPr sz="1800">
              <a:solidFill>
                <a:schemeClr val="dk1"/>
              </a:solidFill>
              <a:latin typeface="Arial"/>
              <a:ea typeface="Arial"/>
              <a:cs typeface="Arial"/>
              <a:sym typeface="Arial"/>
            </a:endParaRPr>
          </a:p>
        </p:txBody>
      </p:sp>
      <p:sp>
        <p:nvSpPr>
          <p:cNvPr id="164" name="Google Shape;164;p20"/>
          <p:cNvSpPr txBox="1"/>
          <p:nvPr/>
        </p:nvSpPr>
        <p:spPr>
          <a:xfrm>
            <a:off x="1905000" y="3962400"/>
            <a:ext cx="36068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OYAP</a:t>
            </a:r>
            <a:endParaRPr sz="1800">
              <a:solidFill>
                <a:schemeClr val="lt1"/>
              </a:solidFill>
              <a:latin typeface="Arial"/>
              <a:ea typeface="Arial"/>
              <a:cs typeface="Arial"/>
              <a:sym typeface="Arial"/>
            </a:endParaRPr>
          </a:p>
        </p:txBody>
      </p:sp>
      <p:sp>
        <p:nvSpPr>
          <p:cNvPr id="165" name="Google Shape;165;p20"/>
          <p:cNvSpPr txBox="1"/>
          <p:nvPr/>
        </p:nvSpPr>
        <p:spPr>
          <a:xfrm>
            <a:off x="685800" y="4876800"/>
            <a:ext cx="6350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College</a:t>
            </a:r>
            <a:endParaRPr sz="1800">
              <a:solidFill>
                <a:schemeClr val="lt1"/>
              </a:solidFill>
              <a:latin typeface="Arial"/>
              <a:ea typeface="Arial"/>
              <a:cs typeface="Arial"/>
              <a:sym typeface="Arial"/>
            </a:endParaRPr>
          </a:p>
        </p:txBody>
      </p:sp>
      <p:sp>
        <p:nvSpPr>
          <p:cNvPr id="166" name="Google Shape;166;p20"/>
          <p:cNvSpPr txBox="1"/>
          <p:nvPr/>
        </p:nvSpPr>
        <p:spPr>
          <a:xfrm>
            <a:off x="2209800" y="5715000"/>
            <a:ext cx="28194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Apprenticeship</a:t>
            </a:r>
            <a:r>
              <a:rPr lang="en-US" sz="1800">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endParaRPr/>
          </a:p>
        </p:txBody>
      </p:sp>
      <p:sp>
        <p:nvSpPr>
          <p:cNvPr id="172" name="Google Shape;172;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dk1"/>
              </a:buClr>
              <a:buSzPts val="3200"/>
              <a:buNone/>
            </a:pPr>
            <a:endParaRPr/>
          </a:p>
        </p:txBody>
      </p:sp>
      <p:pic>
        <p:nvPicPr>
          <p:cNvPr id="173" name="Google Shape;173;p21"/>
          <p:cNvPicPr preferRelativeResize="0"/>
          <p:nvPr/>
        </p:nvPicPr>
        <p:blipFill rotWithShape="1">
          <a:blip r:embed="rId3">
            <a:alphaModFix/>
          </a:blip>
          <a:srcRect/>
          <a:stretch/>
        </p:blipFill>
        <p:spPr>
          <a:xfrm>
            <a:off x="0" y="0"/>
            <a:ext cx="9147573" cy="6858000"/>
          </a:xfrm>
          <a:prstGeom prst="rect">
            <a:avLst/>
          </a:prstGeom>
          <a:noFill/>
          <a:ln>
            <a:noFill/>
          </a:ln>
        </p:spPr>
      </p:pic>
      <p:sp>
        <p:nvSpPr>
          <p:cNvPr id="174" name="Google Shape;174;p21"/>
          <p:cNvSpPr txBox="1"/>
          <p:nvPr/>
        </p:nvSpPr>
        <p:spPr>
          <a:xfrm>
            <a:off x="304800" y="533400"/>
            <a:ext cx="73914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lt1"/>
                </a:solidFill>
                <a:latin typeface="Arial"/>
                <a:ea typeface="Arial"/>
                <a:cs typeface="Arial"/>
                <a:sym typeface="Arial"/>
              </a:rPr>
              <a:t>Related subjects in high school</a:t>
            </a:r>
            <a:endParaRPr sz="3200">
              <a:solidFill>
                <a:schemeClr val="lt1"/>
              </a:solidFill>
              <a:latin typeface="Arial"/>
              <a:ea typeface="Arial"/>
              <a:cs typeface="Arial"/>
              <a:sym typeface="Arial"/>
            </a:endParaRPr>
          </a:p>
        </p:txBody>
      </p:sp>
      <p:sp>
        <p:nvSpPr>
          <p:cNvPr id="175" name="Google Shape;175;p21"/>
          <p:cNvSpPr txBox="1"/>
          <p:nvPr/>
        </p:nvSpPr>
        <p:spPr>
          <a:xfrm>
            <a:off x="457200" y="1828800"/>
            <a:ext cx="22098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Design tech</a:t>
            </a:r>
            <a:endParaRPr sz="1800">
              <a:solidFill>
                <a:schemeClr val="lt1"/>
              </a:solidFill>
              <a:latin typeface="Arial"/>
              <a:ea typeface="Arial"/>
              <a:cs typeface="Arial"/>
              <a:sym typeface="Arial"/>
            </a:endParaRPr>
          </a:p>
        </p:txBody>
      </p:sp>
      <p:sp>
        <p:nvSpPr>
          <p:cNvPr id="176" name="Google Shape;176;p21"/>
          <p:cNvSpPr txBox="1"/>
          <p:nvPr/>
        </p:nvSpPr>
        <p:spPr>
          <a:xfrm>
            <a:off x="914400" y="2819400"/>
            <a:ext cx="228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Computer tech</a:t>
            </a:r>
            <a:endParaRPr sz="1800">
              <a:solidFill>
                <a:schemeClr val="lt1"/>
              </a:solidFill>
              <a:latin typeface="Arial"/>
              <a:ea typeface="Arial"/>
              <a:cs typeface="Arial"/>
              <a:sym typeface="Arial"/>
            </a:endParaRPr>
          </a:p>
        </p:txBody>
      </p:sp>
      <p:sp>
        <p:nvSpPr>
          <p:cNvPr id="177" name="Google Shape;177;p21"/>
          <p:cNvSpPr txBox="1"/>
          <p:nvPr/>
        </p:nvSpPr>
        <p:spPr>
          <a:xfrm>
            <a:off x="2514600" y="1828800"/>
            <a:ext cx="20591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Manufacturing tech</a:t>
            </a:r>
            <a:endParaRPr sz="1800">
              <a:solidFill>
                <a:schemeClr val="lt1"/>
              </a:solidFill>
              <a:latin typeface="Arial"/>
              <a:ea typeface="Arial"/>
              <a:cs typeface="Arial"/>
              <a:sym typeface="Arial"/>
            </a:endParaRPr>
          </a:p>
        </p:txBody>
      </p:sp>
      <p:sp>
        <p:nvSpPr>
          <p:cNvPr id="178" name="Google Shape;178;p21"/>
          <p:cNvSpPr txBox="1"/>
          <p:nvPr/>
        </p:nvSpPr>
        <p:spPr>
          <a:xfrm>
            <a:off x="3544193" y="2667000"/>
            <a:ext cx="27804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Manufacturing ( focus welding) </a:t>
            </a:r>
            <a:endParaRPr sz="1800">
              <a:solidFill>
                <a:schemeClr val="lt1"/>
              </a:solidFill>
              <a:latin typeface="Arial"/>
              <a:ea typeface="Arial"/>
              <a:cs typeface="Arial"/>
              <a:sym typeface="Arial"/>
            </a:endParaRPr>
          </a:p>
        </p:txBody>
      </p:sp>
      <p:sp>
        <p:nvSpPr>
          <p:cNvPr id="179" name="Google Shape;179;p21"/>
          <p:cNvSpPr txBox="1"/>
          <p:nvPr/>
        </p:nvSpPr>
        <p:spPr>
          <a:xfrm>
            <a:off x="5486400" y="2013466"/>
            <a:ext cx="24384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Computer programming</a:t>
            </a:r>
            <a:endParaRPr sz="1800">
              <a:solidFill>
                <a:schemeClr val="lt1"/>
              </a:solidFill>
              <a:latin typeface="Arial"/>
              <a:ea typeface="Arial"/>
              <a:cs typeface="Arial"/>
              <a:sym typeface="Arial"/>
            </a:endParaRPr>
          </a:p>
        </p:txBody>
      </p:sp>
      <p:sp>
        <p:nvSpPr>
          <p:cNvPr id="180" name="Google Shape;180;p21"/>
          <p:cNvSpPr txBox="1"/>
          <p:nvPr/>
        </p:nvSpPr>
        <p:spPr>
          <a:xfrm>
            <a:off x="914400" y="4267200"/>
            <a:ext cx="16002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Transportation tech</a:t>
            </a:r>
            <a:endParaRPr sz="1800">
              <a:solidFill>
                <a:schemeClr val="lt1"/>
              </a:solidFill>
              <a:latin typeface="Arial"/>
              <a:ea typeface="Arial"/>
              <a:cs typeface="Arial"/>
              <a:sym typeface="Arial"/>
            </a:endParaRPr>
          </a:p>
        </p:txBody>
      </p:sp>
      <p:sp>
        <p:nvSpPr>
          <p:cNvPr id="181" name="Google Shape;181;p21"/>
          <p:cNvSpPr txBox="1"/>
          <p:nvPr/>
        </p:nvSpPr>
        <p:spPr>
          <a:xfrm>
            <a:off x="3352800" y="4267200"/>
            <a:ext cx="33528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&amp; some dual credits at Conestoga</a:t>
            </a:r>
            <a:endParaRPr sz="1800">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787</Words>
  <Application>Microsoft Office PowerPoint</Application>
  <PresentationFormat>On-screen Show (4:3)</PresentationFormat>
  <Paragraphs>65</Paragraphs>
  <Slides>10</Slides>
  <Notes>10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10</vt:i4>
      </vt:variant>
    </vt:vector>
  </HeadingPairs>
  <TitlesOfParts>
    <vt:vector size="12" baseType="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Fetter</dc:creator>
  <cp:lastModifiedBy>Bill Fetter</cp:lastModifiedBy>
  <cp:revision>2</cp:revision>
  <dcterms:modified xsi:type="dcterms:W3CDTF">2021-08-14T22:27:51Z</dcterms:modified>
</cp:coreProperties>
</file>