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58" r:id="rId4"/>
    <p:sldId id="260" r:id="rId5"/>
    <p:sldId id="261" r:id="rId6"/>
    <p:sldId id="262" r:id="rId7"/>
    <p:sldId id="263" r:id="rId8"/>
    <p:sldId id="264" r:id="rId9"/>
    <p:sldId id="265" r:id="rId10"/>
    <p:sldId id="266" r:id="rId11"/>
    <p:sldId id="267" r:id="rId12"/>
    <p:sldId id="26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atiana Vorobej" initials="TV" lastIdx="1" clrIdx="0">
    <p:extLst>
      <p:ext uri="{19B8F6BF-5375-455C-9EA6-DF929625EA0E}">
        <p15:presenceInfo xmlns:p15="http://schemas.microsoft.com/office/powerpoint/2012/main" userId="e18725c01c1855f3"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99"/>
    <a:srgbClr val="FBE5D6"/>
    <a:srgbClr val="FDF6C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67" d="100"/>
          <a:sy n="67" d="100"/>
        </p:scale>
        <p:origin x="90" y="2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7-15T15:20:45.823" idx="1">
    <p:pos x="4800" y="3909"/>
    <p:text/>
    <p:extLst>
      <p:ext uri="{C676402C-5697-4E1C-873F-D02D1690AC5C}">
        <p15:threadingInfo xmlns:p15="http://schemas.microsoft.com/office/powerpoint/2012/main" timeZoneBias="24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EACB5D-1F94-4B14-AE6F-B5E4035D17DB}" type="datetimeFigureOut">
              <a:rPr lang="en-CA" smtClean="0"/>
              <a:t>2021-08-12</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017FE5-5528-4723-B543-304265676931}" type="slidenum">
              <a:rPr lang="en-CA" smtClean="0"/>
              <a:t>‹#›</a:t>
            </a:fld>
            <a:endParaRPr lang="en-CA"/>
          </a:p>
        </p:txBody>
      </p:sp>
    </p:spTree>
    <p:extLst>
      <p:ext uri="{BB962C8B-B14F-4D97-AF65-F5344CB8AC3E}">
        <p14:creationId xmlns:p14="http://schemas.microsoft.com/office/powerpoint/2010/main" val="14151971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EB5E20-D146-436E-9BD4-05E3CF2081D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BB205A5C-BC59-4E36-9AC5-CC6E9854185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8E871AB6-3181-4288-867B-C35C18585B3F}"/>
              </a:ext>
            </a:extLst>
          </p:cNvPr>
          <p:cNvSpPr>
            <a:spLocks noGrp="1"/>
          </p:cNvSpPr>
          <p:nvPr>
            <p:ph type="dt" sz="half" idx="10"/>
          </p:nvPr>
        </p:nvSpPr>
        <p:spPr/>
        <p:txBody>
          <a:bodyPr/>
          <a:lstStyle/>
          <a:p>
            <a:fld id="{9CCE1EAF-997F-4DE0-97C0-A06C27E85A43}" type="datetime1">
              <a:rPr lang="en-CA" smtClean="0"/>
              <a:t>2021-08-12</a:t>
            </a:fld>
            <a:endParaRPr lang="en-CA"/>
          </a:p>
        </p:txBody>
      </p:sp>
      <p:sp>
        <p:nvSpPr>
          <p:cNvPr id="5" name="Footer Placeholder 4">
            <a:extLst>
              <a:ext uri="{FF2B5EF4-FFF2-40B4-BE49-F238E27FC236}">
                <a16:creationId xmlns:a16="http://schemas.microsoft.com/office/drawing/2014/main" id="{A0901BAB-8F34-4224-901D-9C1AEECE8505}"/>
              </a:ext>
            </a:extLst>
          </p:cNvPr>
          <p:cNvSpPr>
            <a:spLocks noGrp="1"/>
          </p:cNvSpPr>
          <p:nvPr>
            <p:ph type="ftr" sz="quarter" idx="11"/>
          </p:nvPr>
        </p:nvSpPr>
        <p:spPr/>
        <p:txBody>
          <a:bodyPr/>
          <a:lstStyle/>
          <a:p>
            <a:r>
              <a:rPr lang="en-CA"/>
              <a:t>SERVICE EXCELLENCE</a:t>
            </a:r>
          </a:p>
        </p:txBody>
      </p:sp>
      <p:sp>
        <p:nvSpPr>
          <p:cNvPr id="6" name="Slide Number Placeholder 5">
            <a:extLst>
              <a:ext uri="{FF2B5EF4-FFF2-40B4-BE49-F238E27FC236}">
                <a16:creationId xmlns:a16="http://schemas.microsoft.com/office/drawing/2014/main" id="{795BD62E-F2E0-4543-9D92-D1F35B6A5956}"/>
              </a:ext>
            </a:extLst>
          </p:cNvPr>
          <p:cNvSpPr>
            <a:spLocks noGrp="1"/>
          </p:cNvSpPr>
          <p:nvPr>
            <p:ph type="sldNum" sz="quarter" idx="12"/>
          </p:nvPr>
        </p:nvSpPr>
        <p:spPr/>
        <p:txBody>
          <a:bodyPr/>
          <a:lstStyle/>
          <a:p>
            <a:fld id="{DFE6DA44-4174-47BD-AAA6-19383C2574CF}" type="slidenum">
              <a:rPr lang="en-CA" smtClean="0"/>
              <a:t>‹#›</a:t>
            </a:fld>
            <a:endParaRPr lang="en-CA"/>
          </a:p>
        </p:txBody>
      </p:sp>
    </p:spTree>
    <p:extLst>
      <p:ext uri="{BB962C8B-B14F-4D97-AF65-F5344CB8AC3E}">
        <p14:creationId xmlns:p14="http://schemas.microsoft.com/office/powerpoint/2010/main" val="13514989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A802B-7E1B-43E6-B74A-B4A0F6895239}"/>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86EFE3CA-E44C-4878-A7CB-A93C2B807C3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B2EF6A3F-0961-4748-8145-4FDF1F4E2753}"/>
              </a:ext>
            </a:extLst>
          </p:cNvPr>
          <p:cNvSpPr>
            <a:spLocks noGrp="1"/>
          </p:cNvSpPr>
          <p:nvPr>
            <p:ph type="dt" sz="half" idx="10"/>
          </p:nvPr>
        </p:nvSpPr>
        <p:spPr/>
        <p:txBody>
          <a:bodyPr/>
          <a:lstStyle/>
          <a:p>
            <a:fld id="{DFAA822C-A9DD-4402-8DD5-556918D43819}" type="datetime1">
              <a:rPr lang="en-CA" smtClean="0"/>
              <a:t>2021-08-12</a:t>
            </a:fld>
            <a:endParaRPr lang="en-CA"/>
          </a:p>
        </p:txBody>
      </p:sp>
      <p:sp>
        <p:nvSpPr>
          <p:cNvPr id="5" name="Footer Placeholder 4">
            <a:extLst>
              <a:ext uri="{FF2B5EF4-FFF2-40B4-BE49-F238E27FC236}">
                <a16:creationId xmlns:a16="http://schemas.microsoft.com/office/drawing/2014/main" id="{85810F8E-69EE-4C9E-9CF9-9EF2884F6126}"/>
              </a:ext>
            </a:extLst>
          </p:cNvPr>
          <p:cNvSpPr>
            <a:spLocks noGrp="1"/>
          </p:cNvSpPr>
          <p:nvPr>
            <p:ph type="ftr" sz="quarter" idx="11"/>
          </p:nvPr>
        </p:nvSpPr>
        <p:spPr/>
        <p:txBody>
          <a:bodyPr/>
          <a:lstStyle/>
          <a:p>
            <a:r>
              <a:rPr lang="en-CA"/>
              <a:t>SERVICE EXCELLENCE</a:t>
            </a:r>
          </a:p>
        </p:txBody>
      </p:sp>
      <p:sp>
        <p:nvSpPr>
          <p:cNvPr id="6" name="Slide Number Placeholder 5">
            <a:extLst>
              <a:ext uri="{FF2B5EF4-FFF2-40B4-BE49-F238E27FC236}">
                <a16:creationId xmlns:a16="http://schemas.microsoft.com/office/drawing/2014/main" id="{5CF9A5CD-1225-46D6-BD70-9DBB66EFF210}"/>
              </a:ext>
            </a:extLst>
          </p:cNvPr>
          <p:cNvSpPr>
            <a:spLocks noGrp="1"/>
          </p:cNvSpPr>
          <p:nvPr>
            <p:ph type="sldNum" sz="quarter" idx="12"/>
          </p:nvPr>
        </p:nvSpPr>
        <p:spPr/>
        <p:txBody>
          <a:bodyPr/>
          <a:lstStyle/>
          <a:p>
            <a:fld id="{DFE6DA44-4174-47BD-AAA6-19383C2574CF}" type="slidenum">
              <a:rPr lang="en-CA" smtClean="0"/>
              <a:t>‹#›</a:t>
            </a:fld>
            <a:endParaRPr lang="en-CA"/>
          </a:p>
        </p:txBody>
      </p:sp>
    </p:spTree>
    <p:extLst>
      <p:ext uri="{BB962C8B-B14F-4D97-AF65-F5344CB8AC3E}">
        <p14:creationId xmlns:p14="http://schemas.microsoft.com/office/powerpoint/2010/main" val="40321967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0E11E9E-F40E-48C6-9A8D-5A32E1D0A45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B8938439-6D9C-4922-B886-B16EF0BFFEC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6A8B9001-0C76-4FA6-8BDE-EB22ED2FDA4C}"/>
              </a:ext>
            </a:extLst>
          </p:cNvPr>
          <p:cNvSpPr>
            <a:spLocks noGrp="1"/>
          </p:cNvSpPr>
          <p:nvPr>
            <p:ph type="dt" sz="half" idx="10"/>
          </p:nvPr>
        </p:nvSpPr>
        <p:spPr/>
        <p:txBody>
          <a:bodyPr/>
          <a:lstStyle/>
          <a:p>
            <a:fld id="{ABCFDB74-97A6-41CB-83C1-6AE69D6215B1}" type="datetime1">
              <a:rPr lang="en-CA" smtClean="0"/>
              <a:t>2021-08-12</a:t>
            </a:fld>
            <a:endParaRPr lang="en-CA"/>
          </a:p>
        </p:txBody>
      </p:sp>
      <p:sp>
        <p:nvSpPr>
          <p:cNvPr id="5" name="Footer Placeholder 4">
            <a:extLst>
              <a:ext uri="{FF2B5EF4-FFF2-40B4-BE49-F238E27FC236}">
                <a16:creationId xmlns:a16="http://schemas.microsoft.com/office/drawing/2014/main" id="{5272A4FF-97E6-46E1-833F-85367E7C4488}"/>
              </a:ext>
            </a:extLst>
          </p:cNvPr>
          <p:cNvSpPr>
            <a:spLocks noGrp="1"/>
          </p:cNvSpPr>
          <p:nvPr>
            <p:ph type="ftr" sz="quarter" idx="11"/>
          </p:nvPr>
        </p:nvSpPr>
        <p:spPr/>
        <p:txBody>
          <a:bodyPr/>
          <a:lstStyle/>
          <a:p>
            <a:r>
              <a:rPr lang="en-CA"/>
              <a:t>SERVICE EXCELLENCE</a:t>
            </a:r>
          </a:p>
        </p:txBody>
      </p:sp>
      <p:sp>
        <p:nvSpPr>
          <p:cNvPr id="6" name="Slide Number Placeholder 5">
            <a:extLst>
              <a:ext uri="{FF2B5EF4-FFF2-40B4-BE49-F238E27FC236}">
                <a16:creationId xmlns:a16="http://schemas.microsoft.com/office/drawing/2014/main" id="{1D083671-CC57-44C7-81F3-91E867B7A3B8}"/>
              </a:ext>
            </a:extLst>
          </p:cNvPr>
          <p:cNvSpPr>
            <a:spLocks noGrp="1"/>
          </p:cNvSpPr>
          <p:nvPr>
            <p:ph type="sldNum" sz="quarter" idx="12"/>
          </p:nvPr>
        </p:nvSpPr>
        <p:spPr/>
        <p:txBody>
          <a:bodyPr/>
          <a:lstStyle/>
          <a:p>
            <a:fld id="{DFE6DA44-4174-47BD-AAA6-19383C2574CF}" type="slidenum">
              <a:rPr lang="en-CA" smtClean="0"/>
              <a:t>‹#›</a:t>
            </a:fld>
            <a:endParaRPr lang="en-CA"/>
          </a:p>
        </p:txBody>
      </p:sp>
    </p:spTree>
    <p:extLst>
      <p:ext uri="{BB962C8B-B14F-4D97-AF65-F5344CB8AC3E}">
        <p14:creationId xmlns:p14="http://schemas.microsoft.com/office/powerpoint/2010/main" val="22607399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33FA60-C0F4-408C-9C7D-4179C8CD8388}"/>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ED017678-3637-4D52-A89E-33507028F1C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1AED9D36-2ED9-4569-B400-CAF9165D63BD}"/>
              </a:ext>
            </a:extLst>
          </p:cNvPr>
          <p:cNvSpPr>
            <a:spLocks noGrp="1"/>
          </p:cNvSpPr>
          <p:nvPr>
            <p:ph type="dt" sz="half" idx="10"/>
          </p:nvPr>
        </p:nvSpPr>
        <p:spPr/>
        <p:txBody>
          <a:bodyPr/>
          <a:lstStyle/>
          <a:p>
            <a:fld id="{9FF35CAF-4E3F-4169-8E39-F8EA7A4F35BB}" type="datetime1">
              <a:rPr lang="en-CA" smtClean="0"/>
              <a:t>2021-08-12</a:t>
            </a:fld>
            <a:endParaRPr lang="en-CA"/>
          </a:p>
        </p:txBody>
      </p:sp>
      <p:sp>
        <p:nvSpPr>
          <p:cNvPr id="5" name="Footer Placeholder 4">
            <a:extLst>
              <a:ext uri="{FF2B5EF4-FFF2-40B4-BE49-F238E27FC236}">
                <a16:creationId xmlns:a16="http://schemas.microsoft.com/office/drawing/2014/main" id="{1C387BF4-1AF7-4BD0-8528-D23A766E7206}"/>
              </a:ext>
            </a:extLst>
          </p:cNvPr>
          <p:cNvSpPr>
            <a:spLocks noGrp="1"/>
          </p:cNvSpPr>
          <p:nvPr>
            <p:ph type="ftr" sz="quarter" idx="11"/>
          </p:nvPr>
        </p:nvSpPr>
        <p:spPr/>
        <p:txBody>
          <a:bodyPr/>
          <a:lstStyle/>
          <a:p>
            <a:r>
              <a:rPr lang="en-CA"/>
              <a:t>SERVICE EXCELLENCE</a:t>
            </a:r>
          </a:p>
        </p:txBody>
      </p:sp>
      <p:sp>
        <p:nvSpPr>
          <p:cNvPr id="6" name="Slide Number Placeholder 5">
            <a:extLst>
              <a:ext uri="{FF2B5EF4-FFF2-40B4-BE49-F238E27FC236}">
                <a16:creationId xmlns:a16="http://schemas.microsoft.com/office/drawing/2014/main" id="{30997CA5-A22B-42C6-9F3B-421104BCA6B6}"/>
              </a:ext>
            </a:extLst>
          </p:cNvPr>
          <p:cNvSpPr>
            <a:spLocks noGrp="1"/>
          </p:cNvSpPr>
          <p:nvPr>
            <p:ph type="sldNum" sz="quarter" idx="12"/>
          </p:nvPr>
        </p:nvSpPr>
        <p:spPr/>
        <p:txBody>
          <a:bodyPr/>
          <a:lstStyle/>
          <a:p>
            <a:fld id="{DFE6DA44-4174-47BD-AAA6-19383C2574CF}" type="slidenum">
              <a:rPr lang="en-CA" smtClean="0"/>
              <a:t>‹#›</a:t>
            </a:fld>
            <a:endParaRPr lang="en-CA"/>
          </a:p>
        </p:txBody>
      </p:sp>
    </p:spTree>
    <p:extLst>
      <p:ext uri="{BB962C8B-B14F-4D97-AF65-F5344CB8AC3E}">
        <p14:creationId xmlns:p14="http://schemas.microsoft.com/office/powerpoint/2010/main" val="8048521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3093F-4C41-41DF-9C6C-FBC16796467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F2FFEBE9-0214-438A-BCFD-042FF224ABD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6EAF601-6083-4596-94E3-AB9874C69482}"/>
              </a:ext>
            </a:extLst>
          </p:cNvPr>
          <p:cNvSpPr>
            <a:spLocks noGrp="1"/>
          </p:cNvSpPr>
          <p:nvPr>
            <p:ph type="dt" sz="half" idx="10"/>
          </p:nvPr>
        </p:nvSpPr>
        <p:spPr/>
        <p:txBody>
          <a:bodyPr/>
          <a:lstStyle/>
          <a:p>
            <a:fld id="{2950C306-8E92-4DE8-B1C0-DD0302CDDCFE}" type="datetime1">
              <a:rPr lang="en-CA" smtClean="0"/>
              <a:t>2021-08-12</a:t>
            </a:fld>
            <a:endParaRPr lang="en-CA"/>
          </a:p>
        </p:txBody>
      </p:sp>
      <p:sp>
        <p:nvSpPr>
          <p:cNvPr id="5" name="Footer Placeholder 4">
            <a:extLst>
              <a:ext uri="{FF2B5EF4-FFF2-40B4-BE49-F238E27FC236}">
                <a16:creationId xmlns:a16="http://schemas.microsoft.com/office/drawing/2014/main" id="{5B8CD38D-4813-451D-BE3D-38A3BE1D5069}"/>
              </a:ext>
            </a:extLst>
          </p:cNvPr>
          <p:cNvSpPr>
            <a:spLocks noGrp="1"/>
          </p:cNvSpPr>
          <p:nvPr>
            <p:ph type="ftr" sz="quarter" idx="11"/>
          </p:nvPr>
        </p:nvSpPr>
        <p:spPr/>
        <p:txBody>
          <a:bodyPr/>
          <a:lstStyle/>
          <a:p>
            <a:r>
              <a:rPr lang="en-CA"/>
              <a:t>SERVICE EXCELLENCE</a:t>
            </a:r>
          </a:p>
        </p:txBody>
      </p:sp>
      <p:sp>
        <p:nvSpPr>
          <p:cNvPr id="6" name="Slide Number Placeholder 5">
            <a:extLst>
              <a:ext uri="{FF2B5EF4-FFF2-40B4-BE49-F238E27FC236}">
                <a16:creationId xmlns:a16="http://schemas.microsoft.com/office/drawing/2014/main" id="{B2DE66EB-E2AF-477D-B90A-5C73EEFA32AA}"/>
              </a:ext>
            </a:extLst>
          </p:cNvPr>
          <p:cNvSpPr>
            <a:spLocks noGrp="1"/>
          </p:cNvSpPr>
          <p:nvPr>
            <p:ph type="sldNum" sz="quarter" idx="12"/>
          </p:nvPr>
        </p:nvSpPr>
        <p:spPr/>
        <p:txBody>
          <a:bodyPr/>
          <a:lstStyle/>
          <a:p>
            <a:fld id="{DFE6DA44-4174-47BD-AAA6-19383C2574CF}" type="slidenum">
              <a:rPr lang="en-CA" smtClean="0"/>
              <a:t>‹#›</a:t>
            </a:fld>
            <a:endParaRPr lang="en-CA"/>
          </a:p>
        </p:txBody>
      </p:sp>
    </p:spTree>
    <p:extLst>
      <p:ext uri="{BB962C8B-B14F-4D97-AF65-F5344CB8AC3E}">
        <p14:creationId xmlns:p14="http://schemas.microsoft.com/office/powerpoint/2010/main" val="532697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7CD37A-FCB6-4CEE-997D-F7C547CEAA6A}"/>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9FD8F0A5-C3BF-4445-ADCA-1FE0C7343B7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0E5B5FF2-BC1F-4614-B62C-15E445AC6A1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D8990421-6FE5-41FA-B73C-715E41B4ACC5}"/>
              </a:ext>
            </a:extLst>
          </p:cNvPr>
          <p:cNvSpPr>
            <a:spLocks noGrp="1"/>
          </p:cNvSpPr>
          <p:nvPr>
            <p:ph type="dt" sz="half" idx="10"/>
          </p:nvPr>
        </p:nvSpPr>
        <p:spPr/>
        <p:txBody>
          <a:bodyPr/>
          <a:lstStyle/>
          <a:p>
            <a:fld id="{5DADD333-FC21-4446-A8D3-1546D2945D27}" type="datetime1">
              <a:rPr lang="en-CA" smtClean="0"/>
              <a:t>2021-08-12</a:t>
            </a:fld>
            <a:endParaRPr lang="en-CA"/>
          </a:p>
        </p:txBody>
      </p:sp>
      <p:sp>
        <p:nvSpPr>
          <p:cNvPr id="6" name="Footer Placeholder 5">
            <a:extLst>
              <a:ext uri="{FF2B5EF4-FFF2-40B4-BE49-F238E27FC236}">
                <a16:creationId xmlns:a16="http://schemas.microsoft.com/office/drawing/2014/main" id="{DB7C9F64-79E6-41A3-97C9-71FAD65747CC}"/>
              </a:ext>
            </a:extLst>
          </p:cNvPr>
          <p:cNvSpPr>
            <a:spLocks noGrp="1"/>
          </p:cNvSpPr>
          <p:nvPr>
            <p:ph type="ftr" sz="quarter" idx="11"/>
          </p:nvPr>
        </p:nvSpPr>
        <p:spPr/>
        <p:txBody>
          <a:bodyPr/>
          <a:lstStyle/>
          <a:p>
            <a:r>
              <a:rPr lang="en-CA"/>
              <a:t>SERVICE EXCELLENCE</a:t>
            </a:r>
          </a:p>
        </p:txBody>
      </p:sp>
      <p:sp>
        <p:nvSpPr>
          <p:cNvPr id="7" name="Slide Number Placeholder 6">
            <a:extLst>
              <a:ext uri="{FF2B5EF4-FFF2-40B4-BE49-F238E27FC236}">
                <a16:creationId xmlns:a16="http://schemas.microsoft.com/office/drawing/2014/main" id="{8D3946EE-6092-419D-B96C-A378676D7E97}"/>
              </a:ext>
            </a:extLst>
          </p:cNvPr>
          <p:cNvSpPr>
            <a:spLocks noGrp="1"/>
          </p:cNvSpPr>
          <p:nvPr>
            <p:ph type="sldNum" sz="quarter" idx="12"/>
          </p:nvPr>
        </p:nvSpPr>
        <p:spPr/>
        <p:txBody>
          <a:bodyPr/>
          <a:lstStyle/>
          <a:p>
            <a:fld id="{DFE6DA44-4174-47BD-AAA6-19383C2574CF}" type="slidenum">
              <a:rPr lang="en-CA" smtClean="0"/>
              <a:t>‹#›</a:t>
            </a:fld>
            <a:endParaRPr lang="en-CA"/>
          </a:p>
        </p:txBody>
      </p:sp>
    </p:spTree>
    <p:extLst>
      <p:ext uri="{BB962C8B-B14F-4D97-AF65-F5344CB8AC3E}">
        <p14:creationId xmlns:p14="http://schemas.microsoft.com/office/powerpoint/2010/main" val="690475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453F4-32E1-4386-84EF-4BD0E17C4756}"/>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219DE4DE-CE2B-478F-A218-6E727BD4D8F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E32E171-78A5-4FC9-AB10-AE952DA0D73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89C754F1-3860-4AF9-80D9-DA187FB7B7B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32EBA33-4EF7-4785-9EBB-FE87A1E89A8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447BB83E-DB4F-4181-82EB-87BF38311428}"/>
              </a:ext>
            </a:extLst>
          </p:cNvPr>
          <p:cNvSpPr>
            <a:spLocks noGrp="1"/>
          </p:cNvSpPr>
          <p:nvPr>
            <p:ph type="dt" sz="half" idx="10"/>
          </p:nvPr>
        </p:nvSpPr>
        <p:spPr/>
        <p:txBody>
          <a:bodyPr/>
          <a:lstStyle/>
          <a:p>
            <a:fld id="{3DB0DCF9-2FC6-42DD-8C7D-DEFA42FE37E4}" type="datetime1">
              <a:rPr lang="en-CA" smtClean="0"/>
              <a:t>2021-08-12</a:t>
            </a:fld>
            <a:endParaRPr lang="en-CA"/>
          </a:p>
        </p:txBody>
      </p:sp>
      <p:sp>
        <p:nvSpPr>
          <p:cNvPr id="8" name="Footer Placeholder 7">
            <a:extLst>
              <a:ext uri="{FF2B5EF4-FFF2-40B4-BE49-F238E27FC236}">
                <a16:creationId xmlns:a16="http://schemas.microsoft.com/office/drawing/2014/main" id="{DDFF95C9-FC7D-417A-BE23-3C0E27F00580}"/>
              </a:ext>
            </a:extLst>
          </p:cNvPr>
          <p:cNvSpPr>
            <a:spLocks noGrp="1"/>
          </p:cNvSpPr>
          <p:nvPr>
            <p:ph type="ftr" sz="quarter" idx="11"/>
          </p:nvPr>
        </p:nvSpPr>
        <p:spPr/>
        <p:txBody>
          <a:bodyPr/>
          <a:lstStyle/>
          <a:p>
            <a:r>
              <a:rPr lang="en-CA"/>
              <a:t>SERVICE EXCELLENCE</a:t>
            </a:r>
          </a:p>
        </p:txBody>
      </p:sp>
      <p:sp>
        <p:nvSpPr>
          <p:cNvPr id="9" name="Slide Number Placeholder 8">
            <a:extLst>
              <a:ext uri="{FF2B5EF4-FFF2-40B4-BE49-F238E27FC236}">
                <a16:creationId xmlns:a16="http://schemas.microsoft.com/office/drawing/2014/main" id="{50139CEC-F53A-4ECB-96B5-A9843940728E}"/>
              </a:ext>
            </a:extLst>
          </p:cNvPr>
          <p:cNvSpPr>
            <a:spLocks noGrp="1"/>
          </p:cNvSpPr>
          <p:nvPr>
            <p:ph type="sldNum" sz="quarter" idx="12"/>
          </p:nvPr>
        </p:nvSpPr>
        <p:spPr/>
        <p:txBody>
          <a:bodyPr/>
          <a:lstStyle/>
          <a:p>
            <a:fld id="{DFE6DA44-4174-47BD-AAA6-19383C2574CF}" type="slidenum">
              <a:rPr lang="en-CA" smtClean="0"/>
              <a:t>‹#›</a:t>
            </a:fld>
            <a:endParaRPr lang="en-CA"/>
          </a:p>
        </p:txBody>
      </p:sp>
    </p:spTree>
    <p:extLst>
      <p:ext uri="{BB962C8B-B14F-4D97-AF65-F5344CB8AC3E}">
        <p14:creationId xmlns:p14="http://schemas.microsoft.com/office/powerpoint/2010/main" val="6315531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AA3A06-966F-4CE3-B234-C8F508A0448A}"/>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2FE8765C-8519-442B-AE1C-852F6C4EAE6D}"/>
              </a:ext>
            </a:extLst>
          </p:cNvPr>
          <p:cNvSpPr>
            <a:spLocks noGrp="1"/>
          </p:cNvSpPr>
          <p:nvPr>
            <p:ph type="dt" sz="half" idx="10"/>
          </p:nvPr>
        </p:nvSpPr>
        <p:spPr/>
        <p:txBody>
          <a:bodyPr/>
          <a:lstStyle/>
          <a:p>
            <a:fld id="{5CE8CBA8-7DBE-4588-B5F2-D08B83DA7E8B}" type="datetime1">
              <a:rPr lang="en-CA" smtClean="0"/>
              <a:t>2021-08-12</a:t>
            </a:fld>
            <a:endParaRPr lang="en-CA"/>
          </a:p>
        </p:txBody>
      </p:sp>
      <p:sp>
        <p:nvSpPr>
          <p:cNvPr id="4" name="Footer Placeholder 3">
            <a:extLst>
              <a:ext uri="{FF2B5EF4-FFF2-40B4-BE49-F238E27FC236}">
                <a16:creationId xmlns:a16="http://schemas.microsoft.com/office/drawing/2014/main" id="{A8EFE8F6-7B85-4D8D-8ACD-D25AF5DF64A7}"/>
              </a:ext>
            </a:extLst>
          </p:cNvPr>
          <p:cNvSpPr>
            <a:spLocks noGrp="1"/>
          </p:cNvSpPr>
          <p:nvPr>
            <p:ph type="ftr" sz="quarter" idx="11"/>
          </p:nvPr>
        </p:nvSpPr>
        <p:spPr/>
        <p:txBody>
          <a:bodyPr/>
          <a:lstStyle/>
          <a:p>
            <a:r>
              <a:rPr lang="en-CA"/>
              <a:t>SERVICE EXCELLENCE</a:t>
            </a:r>
          </a:p>
        </p:txBody>
      </p:sp>
      <p:sp>
        <p:nvSpPr>
          <p:cNvPr id="5" name="Slide Number Placeholder 4">
            <a:extLst>
              <a:ext uri="{FF2B5EF4-FFF2-40B4-BE49-F238E27FC236}">
                <a16:creationId xmlns:a16="http://schemas.microsoft.com/office/drawing/2014/main" id="{C563FAF3-93B7-4E4E-ACBB-5EBBF7D61672}"/>
              </a:ext>
            </a:extLst>
          </p:cNvPr>
          <p:cNvSpPr>
            <a:spLocks noGrp="1"/>
          </p:cNvSpPr>
          <p:nvPr>
            <p:ph type="sldNum" sz="quarter" idx="12"/>
          </p:nvPr>
        </p:nvSpPr>
        <p:spPr/>
        <p:txBody>
          <a:bodyPr/>
          <a:lstStyle/>
          <a:p>
            <a:fld id="{DFE6DA44-4174-47BD-AAA6-19383C2574CF}" type="slidenum">
              <a:rPr lang="en-CA" smtClean="0"/>
              <a:t>‹#›</a:t>
            </a:fld>
            <a:endParaRPr lang="en-CA"/>
          </a:p>
        </p:txBody>
      </p:sp>
    </p:spTree>
    <p:extLst>
      <p:ext uri="{BB962C8B-B14F-4D97-AF65-F5344CB8AC3E}">
        <p14:creationId xmlns:p14="http://schemas.microsoft.com/office/powerpoint/2010/main" val="1891798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01BE640-0091-4BD8-94EF-2E5B40BC9FEB}"/>
              </a:ext>
            </a:extLst>
          </p:cNvPr>
          <p:cNvSpPr>
            <a:spLocks noGrp="1"/>
          </p:cNvSpPr>
          <p:nvPr>
            <p:ph type="dt" sz="half" idx="10"/>
          </p:nvPr>
        </p:nvSpPr>
        <p:spPr/>
        <p:txBody>
          <a:bodyPr/>
          <a:lstStyle/>
          <a:p>
            <a:fld id="{690811C5-F08B-476E-8499-7843F083DD2D}" type="datetime1">
              <a:rPr lang="en-CA" smtClean="0"/>
              <a:t>2021-08-12</a:t>
            </a:fld>
            <a:endParaRPr lang="en-CA"/>
          </a:p>
        </p:txBody>
      </p:sp>
      <p:sp>
        <p:nvSpPr>
          <p:cNvPr id="3" name="Footer Placeholder 2">
            <a:extLst>
              <a:ext uri="{FF2B5EF4-FFF2-40B4-BE49-F238E27FC236}">
                <a16:creationId xmlns:a16="http://schemas.microsoft.com/office/drawing/2014/main" id="{558B18CB-9A6E-4144-AD70-02EC257D794D}"/>
              </a:ext>
            </a:extLst>
          </p:cNvPr>
          <p:cNvSpPr>
            <a:spLocks noGrp="1"/>
          </p:cNvSpPr>
          <p:nvPr>
            <p:ph type="ftr" sz="quarter" idx="11"/>
          </p:nvPr>
        </p:nvSpPr>
        <p:spPr/>
        <p:txBody>
          <a:bodyPr/>
          <a:lstStyle/>
          <a:p>
            <a:r>
              <a:rPr lang="en-CA"/>
              <a:t>SERVICE EXCELLENCE</a:t>
            </a:r>
          </a:p>
        </p:txBody>
      </p:sp>
      <p:sp>
        <p:nvSpPr>
          <p:cNvPr id="4" name="Slide Number Placeholder 3">
            <a:extLst>
              <a:ext uri="{FF2B5EF4-FFF2-40B4-BE49-F238E27FC236}">
                <a16:creationId xmlns:a16="http://schemas.microsoft.com/office/drawing/2014/main" id="{BCDC87D8-371F-49EB-8FC0-A595B343E46D}"/>
              </a:ext>
            </a:extLst>
          </p:cNvPr>
          <p:cNvSpPr>
            <a:spLocks noGrp="1"/>
          </p:cNvSpPr>
          <p:nvPr>
            <p:ph type="sldNum" sz="quarter" idx="12"/>
          </p:nvPr>
        </p:nvSpPr>
        <p:spPr/>
        <p:txBody>
          <a:bodyPr/>
          <a:lstStyle/>
          <a:p>
            <a:fld id="{DFE6DA44-4174-47BD-AAA6-19383C2574CF}" type="slidenum">
              <a:rPr lang="en-CA" smtClean="0"/>
              <a:t>‹#›</a:t>
            </a:fld>
            <a:endParaRPr lang="en-CA"/>
          </a:p>
        </p:txBody>
      </p:sp>
    </p:spTree>
    <p:extLst>
      <p:ext uri="{BB962C8B-B14F-4D97-AF65-F5344CB8AC3E}">
        <p14:creationId xmlns:p14="http://schemas.microsoft.com/office/powerpoint/2010/main" val="2349821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1C7A64-D6C8-4565-AFE1-F6592D2BECC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A83FC552-5214-438A-9331-BF184B4B845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48277DBA-7CA4-4A8A-88D1-8687829363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8A3D42-37FB-4BA4-B375-7652D4D99D39}"/>
              </a:ext>
            </a:extLst>
          </p:cNvPr>
          <p:cNvSpPr>
            <a:spLocks noGrp="1"/>
          </p:cNvSpPr>
          <p:nvPr>
            <p:ph type="dt" sz="half" idx="10"/>
          </p:nvPr>
        </p:nvSpPr>
        <p:spPr/>
        <p:txBody>
          <a:bodyPr/>
          <a:lstStyle/>
          <a:p>
            <a:fld id="{086753C1-7D01-48A1-BEDF-0C9516248B5F}" type="datetime1">
              <a:rPr lang="en-CA" smtClean="0"/>
              <a:t>2021-08-12</a:t>
            </a:fld>
            <a:endParaRPr lang="en-CA"/>
          </a:p>
        </p:txBody>
      </p:sp>
      <p:sp>
        <p:nvSpPr>
          <p:cNvPr id="6" name="Footer Placeholder 5">
            <a:extLst>
              <a:ext uri="{FF2B5EF4-FFF2-40B4-BE49-F238E27FC236}">
                <a16:creationId xmlns:a16="http://schemas.microsoft.com/office/drawing/2014/main" id="{70D62FF7-51D1-4722-AD52-93FF96C4DFF2}"/>
              </a:ext>
            </a:extLst>
          </p:cNvPr>
          <p:cNvSpPr>
            <a:spLocks noGrp="1"/>
          </p:cNvSpPr>
          <p:nvPr>
            <p:ph type="ftr" sz="quarter" idx="11"/>
          </p:nvPr>
        </p:nvSpPr>
        <p:spPr/>
        <p:txBody>
          <a:bodyPr/>
          <a:lstStyle/>
          <a:p>
            <a:r>
              <a:rPr lang="en-CA"/>
              <a:t>SERVICE EXCELLENCE</a:t>
            </a:r>
          </a:p>
        </p:txBody>
      </p:sp>
      <p:sp>
        <p:nvSpPr>
          <p:cNvPr id="7" name="Slide Number Placeholder 6">
            <a:extLst>
              <a:ext uri="{FF2B5EF4-FFF2-40B4-BE49-F238E27FC236}">
                <a16:creationId xmlns:a16="http://schemas.microsoft.com/office/drawing/2014/main" id="{26571A07-D71A-49B1-AECC-B3448663DDE3}"/>
              </a:ext>
            </a:extLst>
          </p:cNvPr>
          <p:cNvSpPr>
            <a:spLocks noGrp="1"/>
          </p:cNvSpPr>
          <p:nvPr>
            <p:ph type="sldNum" sz="quarter" idx="12"/>
          </p:nvPr>
        </p:nvSpPr>
        <p:spPr/>
        <p:txBody>
          <a:bodyPr/>
          <a:lstStyle/>
          <a:p>
            <a:fld id="{DFE6DA44-4174-47BD-AAA6-19383C2574CF}" type="slidenum">
              <a:rPr lang="en-CA" smtClean="0"/>
              <a:t>‹#›</a:t>
            </a:fld>
            <a:endParaRPr lang="en-CA"/>
          </a:p>
        </p:txBody>
      </p:sp>
    </p:spTree>
    <p:extLst>
      <p:ext uri="{BB962C8B-B14F-4D97-AF65-F5344CB8AC3E}">
        <p14:creationId xmlns:p14="http://schemas.microsoft.com/office/powerpoint/2010/main" val="37488618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52D531-78B8-4A32-B5AE-6A6FA7EE2FC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4093D909-5115-44BC-B422-DF8B69CF9B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53DE29C9-E319-4011-ABC6-B13EA6B38A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131D21E-C17F-4F49-87BD-217274B05ADD}"/>
              </a:ext>
            </a:extLst>
          </p:cNvPr>
          <p:cNvSpPr>
            <a:spLocks noGrp="1"/>
          </p:cNvSpPr>
          <p:nvPr>
            <p:ph type="dt" sz="half" idx="10"/>
          </p:nvPr>
        </p:nvSpPr>
        <p:spPr/>
        <p:txBody>
          <a:bodyPr/>
          <a:lstStyle/>
          <a:p>
            <a:fld id="{722D0CFB-2A8C-461E-BCAD-A32989195B03}" type="datetime1">
              <a:rPr lang="en-CA" smtClean="0"/>
              <a:t>2021-08-12</a:t>
            </a:fld>
            <a:endParaRPr lang="en-CA"/>
          </a:p>
        </p:txBody>
      </p:sp>
      <p:sp>
        <p:nvSpPr>
          <p:cNvPr id="6" name="Footer Placeholder 5">
            <a:extLst>
              <a:ext uri="{FF2B5EF4-FFF2-40B4-BE49-F238E27FC236}">
                <a16:creationId xmlns:a16="http://schemas.microsoft.com/office/drawing/2014/main" id="{E50A0B7B-2704-4B9E-A016-051CC92E28BA}"/>
              </a:ext>
            </a:extLst>
          </p:cNvPr>
          <p:cNvSpPr>
            <a:spLocks noGrp="1"/>
          </p:cNvSpPr>
          <p:nvPr>
            <p:ph type="ftr" sz="quarter" idx="11"/>
          </p:nvPr>
        </p:nvSpPr>
        <p:spPr/>
        <p:txBody>
          <a:bodyPr/>
          <a:lstStyle/>
          <a:p>
            <a:r>
              <a:rPr lang="en-CA"/>
              <a:t>SERVICE EXCELLENCE</a:t>
            </a:r>
          </a:p>
        </p:txBody>
      </p:sp>
      <p:sp>
        <p:nvSpPr>
          <p:cNvPr id="7" name="Slide Number Placeholder 6">
            <a:extLst>
              <a:ext uri="{FF2B5EF4-FFF2-40B4-BE49-F238E27FC236}">
                <a16:creationId xmlns:a16="http://schemas.microsoft.com/office/drawing/2014/main" id="{4E071635-DA45-4ADF-B26E-92EA73BDB3B8}"/>
              </a:ext>
            </a:extLst>
          </p:cNvPr>
          <p:cNvSpPr>
            <a:spLocks noGrp="1"/>
          </p:cNvSpPr>
          <p:nvPr>
            <p:ph type="sldNum" sz="quarter" idx="12"/>
          </p:nvPr>
        </p:nvSpPr>
        <p:spPr/>
        <p:txBody>
          <a:bodyPr/>
          <a:lstStyle/>
          <a:p>
            <a:fld id="{DFE6DA44-4174-47BD-AAA6-19383C2574CF}" type="slidenum">
              <a:rPr lang="en-CA" smtClean="0"/>
              <a:t>‹#›</a:t>
            </a:fld>
            <a:endParaRPr lang="en-CA"/>
          </a:p>
        </p:txBody>
      </p:sp>
    </p:spTree>
    <p:extLst>
      <p:ext uri="{BB962C8B-B14F-4D97-AF65-F5344CB8AC3E}">
        <p14:creationId xmlns:p14="http://schemas.microsoft.com/office/powerpoint/2010/main" val="8484881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30">
          <a:fgClr>
            <a:srgbClr val="FDF6C3"/>
          </a:fgClr>
          <a:bgClr>
            <a:schemeClr val="bg1"/>
          </a:bgClr>
        </a:patt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75937B1-1A31-4390-A17A-2D60C614F4C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4F7E00DB-DF3A-4474-B973-AE4DEC627B7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2B59121-5A3B-4860-9ADD-79E74105ECE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B4FAE5-9E19-46D8-A21C-AB768B1F0388}" type="datetime1">
              <a:rPr lang="en-CA" smtClean="0"/>
              <a:t>2021-08-12</a:t>
            </a:fld>
            <a:endParaRPr lang="en-CA"/>
          </a:p>
        </p:txBody>
      </p:sp>
      <p:sp>
        <p:nvSpPr>
          <p:cNvPr id="5" name="Footer Placeholder 4">
            <a:extLst>
              <a:ext uri="{FF2B5EF4-FFF2-40B4-BE49-F238E27FC236}">
                <a16:creationId xmlns:a16="http://schemas.microsoft.com/office/drawing/2014/main" id="{1BDCDFD8-2965-4BE1-99AF-290A7D10337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CA"/>
              <a:t>SERVICE EXCELLENCE</a:t>
            </a:r>
          </a:p>
        </p:txBody>
      </p:sp>
      <p:sp>
        <p:nvSpPr>
          <p:cNvPr id="6" name="Slide Number Placeholder 5">
            <a:extLst>
              <a:ext uri="{FF2B5EF4-FFF2-40B4-BE49-F238E27FC236}">
                <a16:creationId xmlns:a16="http://schemas.microsoft.com/office/drawing/2014/main" id="{57BFACB7-2A54-4481-BDEE-68CDC3C9306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E6DA44-4174-47BD-AAA6-19383C2574CF}" type="slidenum">
              <a:rPr lang="en-CA" smtClean="0"/>
              <a:t>‹#›</a:t>
            </a:fld>
            <a:endParaRPr lang="en-CA"/>
          </a:p>
        </p:txBody>
      </p:sp>
    </p:spTree>
    <p:extLst>
      <p:ext uri="{BB962C8B-B14F-4D97-AF65-F5344CB8AC3E}">
        <p14:creationId xmlns:p14="http://schemas.microsoft.com/office/powerpoint/2010/main" val="3126185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ottawatourism.ca/sites/default/files/training_tool/ottawahost/story_html5.html" TargetMode="External"/><Relationship Id="rId2" Type="http://schemas.openxmlformats.org/officeDocument/2006/relationships/image" Target="../media/image13.png"/><Relationship Id="rId1" Type="http://schemas.openxmlformats.org/officeDocument/2006/relationships/slideLayout" Target="../slideLayouts/slideLayout6.xml"/><Relationship Id="rId5" Type="http://schemas.openxmlformats.org/officeDocument/2006/relationships/image" Target="../media/image19.svg"/><Relationship Id="rId4" Type="http://schemas.openxmlformats.org/officeDocument/2006/relationships/image" Target="../media/image1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16.png"/><Relationship Id="rId7" Type="http://schemas.openxmlformats.org/officeDocument/2006/relationships/comments" Target="../comments/comment1.xml"/><Relationship Id="rId2" Type="http://schemas.openxmlformats.org/officeDocument/2006/relationships/image" Target="../media/image15.png"/><Relationship Id="rId1" Type="http://schemas.openxmlformats.org/officeDocument/2006/relationships/slideLayout" Target="../slideLayouts/slideLayout5.xml"/><Relationship Id="rId6" Type="http://schemas.openxmlformats.org/officeDocument/2006/relationships/hyperlink" Target="https://www.freepngimg.com/png/30257-video-icon-image" TargetMode="External"/><Relationship Id="rId5" Type="http://schemas.openxmlformats.org/officeDocument/2006/relationships/image" Target="../media/image18.png"/><Relationship Id="rId4" Type="http://schemas.openxmlformats.org/officeDocument/2006/relationships/image" Target="../media/image17.pn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4.png"/><Relationship Id="rId7" Type="http://schemas.openxmlformats.org/officeDocument/2006/relationships/image" Target="../media/image11.svg"/><Relationship Id="rId2" Type="http://schemas.openxmlformats.org/officeDocument/2006/relationships/hyperlink" Target="https://www.linkedin.com/today/post/article/20130604134550-284615-15-statistics-that-should-change-the-business-world-but-haven-t" TargetMode="External"/><Relationship Id="rId1" Type="http://schemas.openxmlformats.org/officeDocument/2006/relationships/slideLayout" Target="../slideLayouts/slideLayout5.xml"/><Relationship Id="rId6" Type="http://schemas.openxmlformats.org/officeDocument/2006/relationships/image" Target="../media/image9.png"/><Relationship Id="rId5" Type="http://schemas.openxmlformats.org/officeDocument/2006/relationships/image" Target="../media/image9.svg"/><Relationship Id="rId4" Type="http://schemas.openxmlformats.org/officeDocument/2006/relationships/image" Target="../media/image8.png"/><Relationship Id="rId9" Type="http://schemas.openxmlformats.org/officeDocument/2006/relationships/image" Target="../media/image13.svg"/></Relationships>
</file>

<file path=ppt/slides/_rels/slide8.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85843-54C3-43B9-BA14-1FACB2601E57}"/>
              </a:ext>
            </a:extLst>
          </p:cNvPr>
          <p:cNvSpPr>
            <a:spLocks noGrp="1"/>
          </p:cNvSpPr>
          <p:nvPr>
            <p:ph type="ctrTitle"/>
          </p:nvPr>
        </p:nvSpPr>
        <p:spPr>
          <a:solidFill>
            <a:schemeClr val="accent5">
              <a:lumMod val="20000"/>
              <a:lumOff val="80000"/>
            </a:schemeClr>
          </a:solidFill>
        </p:spPr>
        <p:txBody>
          <a:bodyPr/>
          <a:lstStyle/>
          <a:p>
            <a:r>
              <a:rPr lang="en-US" dirty="0">
                <a:ln w="0"/>
                <a:solidFill>
                  <a:schemeClr val="accent1"/>
                </a:solidFill>
                <a:effectLst>
                  <a:outerShdw blurRad="38100" dist="25400" dir="5400000" algn="ctr" rotWithShape="0">
                    <a:srgbClr val="6E747A">
                      <a:alpha val="43000"/>
                    </a:srgbClr>
                  </a:outerShdw>
                </a:effectLst>
              </a:rPr>
              <a:t>An Introduction to Customer Service Excellence</a:t>
            </a:r>
            <a:endParaRPr lang="en-CA" dirty="0">
              <a:ln w="0"/>
              <a:solidFill>
                <a:schemeClr val="accent1"/>
              </a:solidFill>
              <a:effectLst>
                <a:outerShdw blurRad="38100" dist="25400" dir="5400000" algn="ctr" rotWithShape="0">
                  <a:srgbClr val="6E747A">
                    <a:alpha val="43000"/>
                  </a:srgbClr>
                </a:outerShdw>
              </a:effectLst>
            </a:endParaRPr>
          </a:p>
        </p:txBody>
      </p:sp>
      <p:sp>
        <p:nvSpPr>
          <p:cNvPr id="3" name="Subtitle 2">
            <a:extLst>
              <a:ext uri="{FF2B5EF4-FFF2-40B4-BE49-F238E27FC236}">
                <a16:creationId xmlns:a16="http://schemas.microsoft.com/office/drawing/2014/main" id="{775194CD-D529-40BB-96C3-041853C5388F}"/>
              </a:ext>
            </a:extLst>
          </p:cNvPr>
          <p:cNvSpPr>
            <a:spLocks noGrp="1"/>
          </p:cNvSpPr>
          <p:nvPr>
            <p:ph type="subTitle" idx="1"/>
          </p:nvPr>
        </p:nvSpPr>
        <p:spPr/>
        <p:txBody>
          <a:bodyPr/>
          <a:lstStyle/>
          <a:p>
            <a:r>
              <a:rPr lang="en-US"/>
              <a:t>TFJ3C-HOSPITALITY </a:t>
            </a:r>
            <a:r>
              <a:rPr lang="en-US" dirty="0"/>
              <a:t>AND TOURISM </a:t>
            </a:r>
            <a:endParaRPr lang="en-CA" dirty="0"/>
          </a:p>
        </p:txBody>
      </p:sp>
      <p:pic>
        <p:nvPicPr>
          <p:cNvPr id="5" name="Picture 4">
            <a:extLst>
              <a:ext uri="{FF2B5EF4-FFF2-40B4-BE49-F238E27FC236}">
                <a16:creationId xmlns:a16="http://schemas.microsoft.com/office/drawing/2014/main" id="{9C394AEE-BB6D-4E9C-BBF2-DC58DCF86CA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68932" y="4021587"/>
            <a:ext cx="2857500" cy="2143125"/>
          </a:xfrm>
          <a:prstGeom prst="rect">
            <a:avLst/>
          </a:prstGeom>
          <a:ln w="38100">
            <a:solidFill>
              <a:schemeClr val="tx1"/>
            </a:solidFill>
          </a:ln>
          <a:effectLst>
            <a:outerShdw blurRad="50800" dist="38100" algn="l" rotWithShape="0">
              <a:prstClr val="black">
                <a:alpha val="40000"/>
              </a:prstClr>
            </a:outerShdw>
          </a:effectLst>
        </p:spPr>
      </p:pic>
      <p:sp>
        <p:nvSpPr>
          <p:cNvPr id="6" name="Footer Placeholder 5">
            <a:extLst>
              <a:ext uri="{FF2B5EF4-FFF2-40B4-BE49-F238E27FC236}">
                <a16:creationId xmlns:a16="http://schemas.microsoft.com/office/drawing/2014/main" id="{FC2072CB-C5CF-4101-912E-DE25C1CDC03B}"/>
              </a:ext>
            </a:extLst>
          </p:cNvPr>
          <p:cNvSpPr>
            <a:spLocks noGrp="1"/>
          </p:cNvSpPr>
          <p:nvPr>
            <p:ph type="ftr" sz="quarter" idx="11"/>
          </p:nvPr>
        </p:nvSpPr>
        <p:spPr/>
        <p:txBody>
          <a:bodyPr/>
          <a:lstStyle/>
          <a:p>
            <a:r>
              <a:rPr lang="en-CA"/>
              <a:t>SERVICE EXCELLENCE</a:t>
            </a:r>
          </a:p>
        </p:txBody>
      </p:sp>
    </p:spTree>
    <p:extLst>
      <p:ext uri="{BB962C8B-B14F-4D97-AF65-F5344CB8AC3E}">
        <p14:creationId xmlns:p14="http://schemas.microsoft.com/office/powerpoint/2010/main" val="34465844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350D6-0D6A-4085-93F0-242F3469FD0F}"/>
              </a:ext>
            </a:extLst>
          </p:cNvPr>
          <p:cNvSpPr>
            <a:spLocks noGrp="1"/>
          </p:cNvSpPr>
          <p:nvPr>
            <p:ph type="title"/>
          </p:nvPr>
        </p:nvSpPr>
        <p:spPr>
          <a:solidFill>
            <a:schemeClr val="accent5">
              <a:lumMod val="20000"/>
              <a:lumOff val="80000"/>
            </a:schemeClr>
          </a:solidFill>
        </p:spPr>
        <p:txBody>
          <a:bodyPr>
            <a:normAutofit/>
          </a:bodyPr>
          <a:lstStyle/>
          <a:p>
            <a:r>
              <a:rPr lang="en-US" sz="3600" dirty="0"/>
              <a:t>Let’s see</a:t>
            </a:r>
            <a:r>
              <a:rPr lang="en-CA" sz="3600" dirty="0"/>
              <a:t>       </a:t>
            </a:r>
            <a:r>
              <a:rPr lang="en-US" sz="3600" dirty="0"/>
              <a:t>what we have learned so far</a:t>
            </a:r>
            <a:endParaRPr lang="en-CA" sz="3600" dirty="0"/>
          </a:p>
        </p:txBody>
      </p:sp>
      <p:sp>
        <p:nvSpPr>
          <p:cNvPr id="3" name="Footer Placeholder 2">
            <a:extLst>
              <a:ext uri="{FF2B5EF4-FFF2-40B4-BE49-F238E27FC236}">
                <a16:creationId xmlns:a16="http://schemas.microsoft.com/office/drawing/2014/main" id="{C0C393C3-B86C-46AE-882F-AB55600040B3}"/>
              </a:ext>
            </a:extLst>
          </p:cNvPr>
          <p:cNvSpPr>
            <a:spLocks noGrp="1"/>
          </p:cNvSpPr>
          <p:nvPr>
            <p:ph type="ftr" sz="quarter" idx="11"/>
          </p:nvPr>
        </p:nvSpPr>
        <p:spPr/>
        <p:txBody>
          <a:bodyPr/>
          <a:lstStyle/>
          <a:p>
            <a:r>
              <a:rPr lang="en-CA"/>
              <a:t>SERVICE EXCELLENCE</a:t>
            </a:r>
          </a:p>
        </p:txBody>
      </p:sp>
      <p:pic>
        <p:nvPicPr>
          <p:cNvPr id="5" name="Picture 4">
            <a:extLst>
              <a:ext uri="{FF2B5EF4-FFF2-40B4-BE49-F238E27FC236}">
                <a16:creationId xmlns:a16="http://schemas.microsoft.com/office/drawing/2014/main" id="{17C08E57-04E0-431C-B713-C58FCEB52C2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43368" y="2490300"/>
            <a:ext cx="6245711" cy="3257671"/>
          </a:xfrm>
          <a:prstGeom prst="rect">
            <a:avLst/>
          </a:prstGeom>
          <a:ln w="38100">
            <a:solidFill>
              <a:schemeClr val="tx1"/>
            </a:solidFill>
          </a:ln>
        </p:spPr>
      </p:pic>
      <p:sp>
        <p:nvSpPr>
          <p:cNvPr id="7" name="TextBox 6">
            <a:extLst>
              <a:ext uri="{FF2B5EF4-FFF2-40B4-BE49-F238E27FC236}">
                <a16:creationId xmlns:a16="http://schemas.microsoft.com/office/drawing/2014/main" id="{72F4FA3A-FCCB-4E1F-AF62-F3E0468368DC}"/>
              </a:ext>
            </a:extLst>
          </p:cNvPr>
          <p:cNvSpPr txBox="1"/>
          <p:nvPr/>
        </p:nvSpPr>
        <p:spPr>
          <a:xfrm>
            <a:off x="333485" y="1984391"/>
            <a:ext cx="8606120" cy="369332"/>
          </a:xfrm>
          <a:prstGeom prst="rect">
            <a:avLst/>
          </a:prstGeom>
          <a:noFill/>
        </p:spPr>
        <p:txBody>
          <a:bodyPr wrap="square">
            <a:spAutoFit/>
          </a:bodyPr>
          <a:lstStyle/>
          <a:p>
            <a:r>
              <a:rPr lang="en-CA" u="sng" dirty="0">
                <a:hlinkClick r:id="rId3"/>
              </a:rPr>
              <a:t>https://ottawatourism.ca/sites/default/files/training_tool/ottawahost/story_html5.html</a:t>
            </a:r>
            <a:endParaRPr lang="en-CA" u="sng" dirty="0"/>
          </a:p>
        </p:txBody>
      </p:sp>
      <p:sp>
        <p:nvSpPr>
          <p:cNvPr id="10" name="TextBox 9">
            <a:extLst>
              <a:ext uri="{FF2B5EF4-FFF2-40B4-BE49-F238E27FC236}">
                <a16:creationId xmlns:a16="http://schemas.microsoft.com/office/drawing/2014/main" id="{CE780F14-8DCE-4D73-A807-77803F79E2ED}"/>
              </a:ext>
            </a:extLst>
          </p:cNvPr>
          <p:cNvSpPr txBox="1"/>
          <p:nvPr/>
        </p:nvSpPr>
        <p:spPr>
          <a:xfrm>
            <a:off x="537882" y="3012141"/>
            <a:ext cx="4475182" cy="400110"/>
          </a:xfrm>
          <a:prstGeom prst="rect">
            <a:avLst/>
          </a:prstGeom>
          <a:noFill/>
        </p:spPr>
        <p:txBody>
          <a:bodyPr wrap="square" rtlCol="0">
            <a:spAutoFit/>
          </a:bodyPr>
          <a:lstStyle/>
          <a:p>
            <a:r>
              <a:rPr lang="en-US" sz="2000" b="1" dirty="0">
                <a:latin typeface="+mj-lt"/>
              </a:rPr>
              <a:t>Ottawa Tourism Customer Service video</a:t>
            </a:r>
            <a:endParaRPr lang="en-CA" sz="2000" b="1" dirty="0">
              <a:latin typeface="+mj-lt"/>
            </a:endParaRPr>
          </a:p>
        </p:txBody>
      </p:sp>
      <p:pic>
        <p:nvPicPr>
          <p:cNvPr id="14" name="Graphic 13" descr="Eye">
            <a:extLst>
              <a:ext uri="{FF2B5EF4-FFF2-40B4-BE49-F238E27FC236}">
                <a16:creationId xmlns:a16="http://schemas.microsoft.com/office/drawing/2014/main" id="{A5E38288-A191-462E-9200-ADE5699CC01A}"/>
              </a:ext>
            </a:extLst>
          </p:cNvPr>
          <p:cNvPicPr>
            <a:picLocks noChangeAspect="1"/>
          </p:cNvPicPr>
          <p:nvPr/>
        </p:nvPicPr>
        <p:blipFill>
          <a:blip r:embed="rId4" cstate="hqprint">
            <a:extLst>
              <a:ext uri="{28A0092B-C50C-407E-A947-70E740481C1C}">
                <a14:useLocalDpi xmlns:a14="http://schemas.microsoft.com/office/drawing/2010/main" val="0"/>
              </a:ext>
              <a:ext uri="{96DAC541-7B7A-43D3-8B79-37D633B846F1}">
                <asvg:svgBlip xmlns:asvg="http://schemas.microsoft.com/office/drawing/2016/SVG/main" xmlns="" r:embed="rId5"/>
              </a:ext>
            </a:extLst>
          </a:blip>
          <a:stretch>
            <a:fillRect/>
          </a:stretch>
        </p:blipFill>
        <p:spPr>
          <a:xfrm>
            <a:off x="2861534" y="570706"/>
            <a:ext cx="914400" cy="914400"/>
          </a:xfrm>
          <a:prstGeom prst="rect">
            <a:avLst/>
          </a:prstGeom>
        </p:spPr>
      </p:pic>
      <p:pic>
        <p:nvPicPr>
          <p:cNvPr id="15" name="Graphic 14" descr="Eye">
            <a:extLst>
              <a:ext uri="{FF2B5EF4-FFF2-40B4-BE49-F238E27FC236}">
                <a16:creationId xmlns:a16="http://schemas.microsoft.com/office/drawing/2014/main" id="{AC13D765-3B0F-441C-8C0B-784524ADF107}"/>
              </a:ext>
            </a:extLst>
          </p:cNvPr>
          <p:cNvPicPr>
            <a:picLocks noChangeAspect="1"/>
          </p:cNvPicPr>
          <p:nvPr/>
        </p:nvPicPr>
        <p:blipFill>
          <a:blip r:embed="rId4" cstate="hqprint">
            <a:extLst>
              <a:ext uri="{28A0092B-C50C-407E-A947-70E740481C1C}">
                <a14:useLocalDpi xmlns:a14="http://schemas.microsoft.com/office/drawing/2010/main" val="0"/>
              </a:ext>
              <a:ext uri="{96DAC541-7B7A-43D3-8B79-37D633B846F1}">
                <asvg:svgBlip xmlns:asvg="http://schemas.microsoft.com/office/drawing/2016/SVG/main" xmlns="" r:embed="rId5"/>
              </a:ext>
            </a:extLst>
          </a:blip>
          <a:stretch>
            <a:fillRect/>
          </a:stretch>
        </p:blipFill>
        <p:spPr>
          <a:xfrm>
            <a:off x="4179345" y="3191288"/>
            <a:ext cx="833719" cy="914400"/>
          </a:xfrm>
          <a:prstGeom prst="rect">
            <a:avLst/>
          </a:prstGeom>
        </p:spPr>
      </p:pic>
    </p:spTree>
    <p:extLst>
      <p:ext uri="{BB962C8B-B14F-4D97-AF65-F5344CB8AC3E}">
        <p14:creationId xmlns:p14="http://schemas.microsoft.com/office/powerpoint/2010/main" val="32742835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1944783-872E-40F7-8F99-3AEAC6B9B3CF}"/>
              </a:ext>
            </a:extLst>
          </p:cNvPr>
          <p:cNvSpPr>
            <a:spLocks noGrp="1"/>
          </p:cNvSpPr>
          <p:nvPr>
            <p:ph type="title"/>
          </p:nvPr>
        </p:nvSpPr>
        <p:spPr>
          <a:xfrm>
            <a:off x="914399" y="353816"/>
            <a:ext cx="10515600" cy="1325563"/>
          </a:xfrm>
        </p:spPr>
        <p:txBody>
          <a:bodyPr/>
          <a:lstStyle/>
          <a:p>
            <a:r>
              <a:rPr lang="en-US" dirty="0"/>
              <a:t> </a:t>
            </a:r>
            <a:r>
              <a:rPr lang="en-US" sz="3600" dirty="0"/>
              <a:t>TIPS FOR SUCCESS</a:t>
            </a:r>
            <a:endParaRPr lang="en-CA" sz="3600" dirty="0"/>
          </a:p>
        </p:txBody>
      </p:sp>
      <p:sp>
        <p:nvSpPr>
          <p:cNvPr id="4" name="Text Placeholder 3">
            <a:extLst>
              <a:ext uri="{FF2B5EF4-FFF2-40B4-BE49-F238E27FC236}">
                <a16:creationId xmlns:a16="http://schemas.microsoft.com/office/drawing/2014/main" id="{4866F63D-7277-493D-8E1D-CCB840373AF0}"/>
              </a:ext>
            </a:extLst>
          </p:cNvPr>
          <p:cNvSpPr>
            <a:spLocks noGrp="1"/>
          </p:cNvSpPr>
          <p:nvPr>
            <p:ph type="body" idx="1"/>
          </p:nvPr>
        </p:nvSpPr>
        <p:spPr>
          <a:xfrm>
            <a:off x="839788" y="1681163"/>
            <a:ext cx="10079224" cy="823912"/>
          </a:xfrm>
        </p:spPr>
        <p:txBody>
          <a:bodyPr/>
          <a:lstStyle/>
          <a:p>
            <a:r>
              <a:rPr lang="en-US" sz="2400" dirty="0">
                <a:solidFill>
                  <a:srgbClr val="00B0F0"/>
                </a:solidFill>
                <a:latin typeface="+mj-lt"/>
              </a:rPr>
              <a:t>#5 </a:t>
            </a:r>
            <a:r>
              <a:rPr lang="en-US" dirty="0">
                <a:solidFill>
                  <a:srgbClr val="00B0F0"/>
                </a:solidFill>
                <a:latin typeface="+mj-lt"/>
              </a:rPr>
              <a:t>P</a:t>
            </a:r>
            <a:r>
              <a:rPr lang="en-US" sz="2400" dirty="0">
                <a:solidFill>
                  <a:srgbClr val="00B0F0"/>
                </a:solidFill>
                <a:latin typeface="+mj-lt"/>
              </a:rPr>
              <a:t>roblem solving – how to deal with unsatisfied customers</a:t>
            </a:r>
            <a:endParaRPr lang="en-CA" sz="2400" dirty="0">
              <a:latin typeface="+mj-lt"/>
            </a:endParaRPr>
          </a:p>
          <a:p>
            <a:endParaRPr lang="en-CA" dirty="0"/>
          </a:p>
        </p:txBody>
      </p:sp>
      <p:sp>
        <p:nvSpPr>
          <p:cNvPr id="5" name="Content Placeholder 4">
            <a:extLst>
              <a:ext uri="{FF2B5EF4-FFF2-40B4-BE49-F238E27FC236}">
                <a16:creationId xmlns:a16="http://schemas.microsoft.com/office/drawing/2014/main" id="{D05E06FD-0DE1-4931-9CD4-09F9C50CC0E5}"/>
              </a:ext>
            </a:extLst>
          </p:cNvPr>
          <p:cNvSpPr>
            <a:spLocks noGrp="1"/>
          </p:cNvSpPr>
          <p:nvPr>
            <p:ph sz="half" idx="2"/>
          </p:nvPr>
        </p:nvSpPr>
        <p:spPr/>
        <p:txBody>
          <a:bodyPr>
            <a:noAutofit/>
          </a:bodyPr>
          <a:lstStyle/>
          <a:p>
            <a:pPr marL="0" indent="0">
              <a:buNone/>
            </a:pPr>
            <a:r>
              <a:rPr lang="en-US" sz="2000" dirty="0"/>
              <a:t>It’s likely you’ll interact with a customer who is simply unsatisfied. However, there are steps to take that turn this problem into an opportunity to build a positive relationship with the client.</a:t>
            </a:r>
          </a:p>
          <a:p>
            <a:pPr marL="0" indent="0">
              <a:buNone/>
            </a:pPr>
            <a:r>
              <a:rPr lang="en-US" sz="2000" dirty="0"/>
              <a:t>If your customer is unsatisfied (for just or unjust reasons), try </a:t>
            </a:r>
            <a:r>
              <a:rPr lang="en-US" sz="2000" dirty="0">
                <a:highlight>
                  <a:srgbClr val="00FFFF"/>
                </a:highlight>
              </a:rPr>
              <a:t>these techniques </a:t>
            </a:r>
            <a:r>
              <a:rPr lang="en-US" sz="2000" dirty="0"/>
              <a:t>to win their support and continued loyalty.</a:t>
            </a:r>
          </a:p>
          <a:p>
            <a:pPr marL="0" indent="0">
              <a:buNone/>
            </a:pPr>
            <a:endParaRPr lang="en-US" sz="2000" dirty="0"/>
          </a:p>
          <a:p>
            <a:pPr marL="0" indent="0">
              <a:buNone/>
            </a:pPr>
            <a:r>
              <a:rPr lang="en-US" sz="2000" dirty="0">
                <a:highlight>
                  <a:srgbClr val="00FFFF"/>
                </a:highlight>
              </a:rPr>
              <a:t>Listen:  </a:t>
            </a:r>
            <a:r>
              <a:rPr lang="en-US" sz="2000" dirty="0"/>
              <a:t>It is of primary importance when dealing with an unsatisfied or complaining customer to listen attentively to their complaint, gripe, frustration, or grievance. Be patient, attentive, and friendly</a:t>
            </a:r>
            <a:endParaRPr lang="en-CA" sz="2000" dirty="0"/>
          </a:p>
        </p:txBody>
      </p:sp>
      <p:sp>
        <p:nvSpPr>
          <p:cNvPr id="6" name="Text Placeholder 5">
            <a:extLst>
              <a:ext uri="{FF2B5EF4-FFF2-40B4-BE49-F238E27FC236}">
                <a16:creationId xmlns:a16="http://schemas.microsoft.com/office/drawing/2014/main" id="{DC2C457D-49E6-4AA4-9A70-AC2DA3F395B4}"/>
              </a:ext>
            </a:extLst>
          </p:cNvPr>
          <p:cNvSpPr>
            <a:spLocks noGrp="1"/>
          </p:cNvSpPr>
          <p:nvPr>
            <p:ph type="body" sz="quarter" idx="3"/>
          </p:nvPr>
        </p:nvSpPr>
        <p:spPr/>
        <p:txBody>
          <a:bodyPr/>
          <a:lstStyle/>
          <a:p>
            <a:endParaRPr lang="en-CA" dirty="0"/>
          </a:p>
        </p:txBody>
      </p:sp>
      <p:sp>
        <p:nvSpPr>
          <p:cNvPr id="7" name="Content Placeholder 6">
            <a:extLst>
              <a:ext uri="{FF2B5EF4-FFF2-40B4-BE49-F238E27FC236}">
                <a16:creationId xmlns:a16="http://schemas.microsoft.com/office/drawing/2014/main" id="{0E7A3491-D83E-4499-B9D0-4FB8E005DC4F}"/>
              </a:ext>
            </a:extLst>
          </p:cNvPr>
          <p:cNvSpPr>
            <a:spLocks noGrp="1"/>
          </p:cNvSpPr>
          <p:nvPr>
            <p:ph sz="quarter" idx="4"/>
          </p:nvPr>
        </p:nvSpPr>
        <p:spPr>
          <a:xfrm>
            <a:off x="6172199" y="2514376"/>
            <a:ext cx="5183189" cy="3327026"/>
          </a:xfrm>
        </p:spPr>
        <p:txBody>
          <a:bodyPr>
            <a:normAutofit fontScale="70000" lnSpcReduction="20000"/>
          </a:bodyPr>
          <a:lstStyle/>
          <a:p>
            <a:pPr marL="0" indent="0">
              <a:buNone/>
            </a:pPr>
            <a:r>
              <a:rPr lang="en-US" sz="2600" dirty="0">
                <a:highlight>
                  <a:srgbClr val="00FFFF"/>
                </a:highlight>
              </a:rPr>
              <a:t>Express you are sorry: </a:t>
            </a:r>
            <a:r>
              <a:rPr lang="en-US" sz="2600" dirty="0"/>
              <a:t>While some customers are looking for a sincere apology, some may feel it’s disingenuous. Apologize for frustration and inconvenience when applicable to let the customer know you care about their feelings.</a:t>
            </a:r>
          </a:p>
          <a:p>
            <a:pPr marL="0" indent="0">
              <a:buNone/>
            </a:pPr>
            <a:r>
              <a:rPr lang="en-US" sz="2600" dirty="0">
                <a:highlight>
                  <a:srgbClr val="00FFFF"/>
                </a:highlight>
              </a:rPr>
              <a:t>Point out facts and look for solutions </a:t>
            </a:r>
            <a:r>
              <a:rPr lang="en-US" sz="2600" dirty="0"/>
              <a:t>:Listen carefully and write everything down so you can accurately reference key facts or points made during the conversation.</a:t>
            </a:r>
          </a:p>
          <a:p>
            <a:pPr marL="0" indent="0">
              <a:buNone/>
            </a:pPr>
            <a:r>
              <a:rPr lang="en-US" sz="2600" dirty="0">
                <a:highlight>
                  <a:srgbClr val="00FFFF"/>
                </a:highlight>
              </a:rPr>
              <a:t>Admit the problem. </a:t>
            </a:r>
            <a:r>
              <a:rPr lang="en-US" sz="2600" dirty="0"/>
              <a:t>If you can suggest a solution, do it. If not, tell the customer what action you will take and what actions will follow. Never make the mistake of promising something you can’t do. </a:t>
            </a:r>
          </a:p>
          <a:p>
            <a:pPr marL="0" indent="0">
              <a:buNone/>
            </a:pPr>
            <a:endParaRPr lang="en-US" sz="2600" dirty="0"/>
          </a:p>
          <a:p>
            <a:pPr marL="0" indent="0">
              <a:buNone/>
            </a:pPr>
            <a:endParaRPr lang="en-CA" sz="1800" dirty="0">
              <a:latin typeface="+mj-lt"/>
            </a:endParaRPr>
          </a:p>
        </p:txBody>
      </p:sp>
      <p:sp>
        <p:nvSpPr>
          <p:cNvPr id="2" name="Footer Placeholder 1">
            <a:extLst>
              <a:ext uri="{FF2B5EF4-FFF2-40B4-BE49-F238E27FC236}">
                <a16:creationId xmlns:a16="http://schemas.microsoft.com/office/drawing/2014/main" id="{85F6CC2F-D23D-4625-9636-C9DE5237C062}"/>
              </a:ext>
            </a:extLst>
          </p:cNvPr>
          <p:cNvSpPr>
            <a:spLocks noGrp="1"/>
          </p:cNvSpPr>
          <p:nvPr>
            <p:ph type="ftr" sz="quarter" idx="11"/>
          </p:nvPr>
        </p:nvSpPr>
        <p:spPr/>
        <p:txBody>
          <a:bodyPr/>
          <a:lstStyle/>
          <a:p>
            <a:r>
              <a:rPr lang="en-CA"/>
              <a:t>SERVICE EXCELLENCE</a:t>
            </a:r>
          </a:p>
        </p:txBody>
      </p:sp>
    </p:spTree>
    <p:extLst>
      <p:ext uri="{BB962C8B-B14F-4D97-AF65-F5344CB8AC3E}">
        <p14:creationId xmlns:p14="http://schemas.microsoft.com/office/powerpoint/2010/main" val="24780107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10">
            <a:extLst>
              <a:ext uri="{FF2B5EF4-FFF2-40B4-BE49-F238E27FC236}">
                <a16:creationId xmlns:a16="http://schemas.microsoft.com/office/drawing/2014/main" id="{EC2D123B-D88A-4DF0-AE53-A63BF1D06A50}"/>
              </a:ext>
            </a:extLst>
          </p:cNvPr>
          <p:cNvSpPr>
            <a:spLocks noGrp="1"/>
          </p:cNvSpPr>
          <p:nvPr>
            <p:ph type="body" sz="quarter" idx="3"/>
          </p:nvPr>
        </p:nvSpPr>
        <p:spPr/>
        <p:txBody>
          <a:bodyPr>
            <a:normAutofit fontScale="40000" lnSpcReduction="20000"/>
          </a:bodyPr>
          <a:lstStyle/>
          <a:p>
            <a:endParaRPr lang="en-CA" dirty="0"/>
          </a:p>
        </p:txBody>
      </p:sp>
      <p:pic>
        <p:nvPicPr>
          <p:cNvPr id="23" name="Content Placeholder 22">
            <a:extLst>
              <a:ext uri="{FF2B5EF4-FFF2-40B4-BE49-F238E27FC236}">
                <a16:creationId xmlns:a16="http://schemas.microsoft.com/office/drawing/2014/main" id="{E7603261-30E9-4237-B249-DE4818776F0A}"/>
              </a:ext>
            </a:extLst>
          </p:cNvPr>
          <p:cNvPicPr>
            <a:picLocks noGrp="1" noChangeAspect="1"/>
          </p:cNvPicPr>
          <p:nvPr>
            <p:ph sz="quarter" idx="4"/>
          </p:nvPr>
        </p:nvPicPr>
        <p:blipFill>
          <a:blip r:embed="rId2">
            <a:extLst>
              <a:ext uri="{28A0092B-C50C-407E-A947-70E740481C1C}">
                <a14:useLocalDpi xmlns:a14="http://schemas.microsoft.com/office/drawing/2010/main" val="0"/>
              </a:ext>
            </a:extLst>
          </a:blip>
          <a:stretch>
            <a:fillRect/>
          </a:stretch>
        </p:blipFill>
        <p:spPr>
          <a:xfrm>
            <a:off x="6348412" y="2625724"/>
            <a:ext cx="1804988" cy="1804988"/>
          </a:xfrm>
        </p:spPr>
      </p:pic>
      <p:sp>
        <p:nvSpPr>
          <p:cNvPr id="2" name="Footer Placeholder 1">
            <a:extLst>
              <a:ext uri="{FF2B5EF4-FFF2-40B4-BE49-F238E27FC236}">
                <a16:creationId xmlns:a16="http://schemas.microsoft.com/office/drawing/2014/main" id="{5712F4D7-C08B-4852-974D-E13B92E3858C}"/>
              </a:ext>
            </a:extLst>
          </p:cNvPr>
          <p:cNvSpPr>
            <a:spLocks noGrp="1"/>
          </p:cNvSpPr>
          <p:nvPr>
            <p:ph type="ftr" sz="quarter" idx="11"/>
          </p:nvPr>
        </p:nvSpPr>
        <p:spPr/>
        <p:txBody>
          <a:bodyPr/>
          <a:lstStyle/>
          <a:p>
            <a:r>
              <a:rPr lang="en-CA"/>
              <a:t>SERVICE EXCELLENCE</a:t>
            </a:r>
          </a:p>
        </p:txBody>
      </p:sp>
      <p:sp>
        <p:nvSpPr>
          <p:cNvPr id="13" name="Content Placeholder 12">
            <a:extLst>
              <a:ext uri="{FF2B5EF4-FFF2-40B4-BE49-F238E27FC236}">
                <a16:creationId xmlns:a16="http://schemas.microsoft.com/office/drawing/2014/main" id="{F3CEF131-450A-4DE9-A412-CEAFE5FB59BA}"/>
              </a:ext>
            </a:extLst>
          </p:cNvPr>
          <p:cNvSpPr>
            <a:spLocks noGrp="1"/>
          </p:cNvSpPr>
          <p:nvPr>
            <p:ph sz="half" idx="2"/>
          </p:nvPr>
        </p:nvSpPr>
        <p:spPr/>
        <p:txBody>
          <a:bodyPr>
            <a:normAutofit/>
          </a:bodyPr>
          <a:lstStyle/>
          <a:p>
            <a:pPr marL="0" indent="0">
              <a:buNone/>
            </a:pPr>
            <a:r>
              <a:rPr lang="en-US" sz="2000" dirty="0"/>
              <a:t>Let’s break up into groups of 3 or 4 students.</a:t>
            </a:r>
          </a:p>
          <a:p>
            <a:pPr marL="0" indent="0">
              <a:buNone/>
            </a:pPr>
            <a:r>
              <a:rPr lang="en-US" sz="2000" dirty="0"/>
              <a:t>Let’s do </a:t>
            </a:r>
            <a:r>
              <a:rPr lang="en-US" sz="2000" b="1" i="1" dirty="0"/>
              <a:t>A THINK , PAIR , SHARE ACTIVITY.</a:t>
            </a:r>
          </a:p>
          <a:p>
            <a:pPr marL="0" indent="0">
              <a:buNone/>
            </a:pPr>
            <a:r>
              <a:rPr lang="en-US" sz="2000" dirty="0"/>
              <a:t>Create a google doc and title it : Customer service excellence .Place all of your names on it. Please think about 4 positive outcomes(PROS) of great customer service and 4 challenges/poor outcomes(CONS) when customer service is lacking. Perhaps create a chart to represent your answers. </a:t>
            </a:r>
          </a:p>
          <a:p>
            <a:pPr marL="0" indent="0">
              <a:buNone/>
            </a:pPr>
            <a:r>
              <a:rPr lang="en-US" sz="2000" dirty="0"/>
              <a:t> Or, create a short video link using </a:t>
            </a:r>
            <a:r>
              <a:rPr lang="en-US" sz="2000" i="1" dirty="0" err="1"/>
              <a:t>Screencastify</a:t>
            </a:r>
            <a:r>
              <a:rPr lang="en-US" sz="2000" dirty="0"/>
              <a:t> to answer these questions.</a:t>
            </a:r>
            <a:endParaRPr lang="en-CA" sz="2000" dirty="0"/>
          </a:p>
        </p:txBody>
      </p:sp>
      <p:sp>
        <p:nvSpPr>
          <p:cNvPr id="15" name="Text Placeholder 9">
            <a:extLst>
              <a:ext uri="{FF2B5EF4-FFF2-40B4-BE49-F238E27FC236}">
                <a16:creationId xmlns:a16="http://schemas.microsoft.com/office/drawing/2014/main" id="{076B8584-50BC-4A05-BD4A-76AB17C5DA18}"/>
              </a:ext>
            </a:extLst>
          </p:cNvPr>
          <p:cNvSpPr>
            <a:spLocks noGrp="1"/>
          </p:cNvSpPr>
          <p:nvPr>
            <p:ph type="body" idx="1"/>
          </p:nvPr>
        </p:nvSpPr>
        <p:spPr>
          <a:xfrm>
            <a:off x="-1128860" y="-855200"/>
            <a:ext cx="952674" cy="210301"/>
          </a:xfrm>
        </p:spPr>
        <p:txBody>
          <a:bodyPr>
            <a:normAutofit fontScale="40000" lnSpcReduction="20000"/>
          </a:bodyPr>
          <a:lstStyle/>
          <a:p>
            <a:endParaRPr lang="en-CA" dirty="0"/>
          </a:p>
        </p:txBody>
      </p:sp>
      <p:pic>
        <p:nvPicPr>
          <p:cNvPr id="16" name="Picture 2" descr="Exit Tickets - No paper required">
            <a:extLst>
              <a:ext uri="{FF2B5EF4-FFF2-40B4-BE49-F238E27FC236}">
                <a16:creationId xmlns:a16="http://schemas.microsoft.com/office/drawing/2014/main" id="{38AF540C-FD7A-4894-B7AE-1BEB1B0F6764}"/>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1079351" y="1206874"/>
            <a:ext cx="1555985" cy="967628"/>
          </a:xfrm>
          <a:prstGeom prst="rect">
            <a:avLst/>
          </a:prstGeom>
          <a:noFill/>
          <a:extLst>
            <a:ext uri="{909E8E84-426E-40DD-AFC4-6F175D3DCCD1}">
              <a14:hiddenFill xmlns:a14="http://schemas.microsoft.com/office/drawing/2010/main">
                <a:solidFill>
                  <a:srgbClr val="FFFFFF"/>
                </a:solidFill>
              </a14:hiddenFill>
            </a:ext>
          </a:extLst>
        </p:spPr>
      </p:pic>
      <p:sp>
        <p:nvSpPr>
          <p:cNvPr id="21" name="Title 20">
            <a:extLst>
              <a:ext uri="{FF2B5EF4-FFF2-40B4-BE49-F238E27FC236}">
                <a16:creationId xmlns:a16="http://schemas.microsoft.com/office/drawing/2014/main" id="{27B81A77-2B54-4F97-88B3-C053890C5B98}"/>
              </a:ext>
            </a:extLst>
          </p:cNvPr>
          <p:cNvSpPr>
            <a:spLocks noGrp="1"/>
          </p:cNvSpPr>
          <p:nvPr>
            <p:ph type="title"/>
          </p:nvPr>
        </p:nvSpPr>
        <p:spPr/>
        <p:txBody>
          <a:bodyPr>
            <a:normAutofit/>
          </a:bodyPr>
          <a:lstStyle/>
          <a:p>
            <a:r>
              <a:rPr lang="en-US" sz="3600" dirty="0"/>
              <a:t>Let’s summarize what we have learned so far.</a:t>
            </a:r>
            <a:br>
              <a:rPr lang="en-US" sz="3600" dirty="0"/>
            </a:br>
            <a:r>
              <a:rPr lang="en-US" sz="3600" dirty="0"/>
              <a:t>               </a:t>
            </a:r>
            <a:r>
              <a:rPr lang="en-US" sz="3600" dirty="0">
                <a:solidFill>
                  <a:srgbClr val="FF6699"/>
                </a:solidFill>
              </a:rPr>
              <a:t>Exit ticket!	</a:t>
            </a:r>
            <a:endParaRPr lang="en-CA" sz="3600" dirty="0">
              <a:solidFill>
                <a:srgbClr val="FF6699"/>
              </a:solidFill>
            </a:endParaRPr>
          </a:p>
        </p:txBody>
      </p:sp>
      <p:pic>
        <p:nvPicPr>
          <p:cNvPr id="25" name="Picture 24">
            <a:extLst>
              <a:ext uri="{FF2B5EF4-FFF2-40B4-BE49-F238E27FC236}">
                <a16:creationId xmlns:a16="http://schemas.microsoft.com/office/drawing/2014/main" id="{0F08C70B-9109-4F26-9794-3214A2F460F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462876" y="2456655"/>
            <a:ext cx="2143125" cy="2143125"/>
          </a:xfrm>
          <a:prstGeom prst="rect">
            <a:avLst/>
          </a:prstGeom>
        </p:spPr>
      </p:pic>
      <p:pic>
        <p:nvPicPr>
          <p:cNvPr id="27" name="Picture 26">
            <a:extLst>
              <a:ext uri="{FF2B5EF4-FFF2-40B4-BE49-F238E27FC236}">
                <a16:creationId xmlns:a16="http://schemas.microsoft.com/office/drawing/2014/main" id="{615DF5DA-B62E-4358-A232-D415EF3455D7}"/>
              </a:ext>
            </a:extLst>
          </p:cNvPr>
          <p:cNvPicPr>
            <a:picLocks noChangeAspect="1"/>
          </p:cNvPicPr>
          <p:nvPr/>
        </p:nvPicPr>
        <p:blipFill>
          <a:blip r:embed="rId5">
            <a:extLst>
              <a:ext uri="{28A0092B-C50C-407E-A947-70E740481C1C}">
                <a14:useLocalDpi xmlns:a14="http://schemas.microsoft.com/office/drawing/2010/main" val="0"/>
              </a:ext>
              <a:ext uri="{837473B0-CC2E-450A-ABE3-18F120FF3D39}">
                <a1611:picAttrSrcUrl xmlns:a1611="http://schemas.microsoft.com/office/drawing/2016/11/main" xmlns="" r:id="rId6"/>
              </a:ext>
            </a:extLst>
          </a:blip>
          <a:stretch>
            <a:fillRect/>
          </a:stretch>
        </p:blipFill>
        <p:spPr>
          <a:xfrm>
            <a:off x="7097712" y="4430712"/>
            <a:ext cx="1436688" cy="1436688"/>
          </a:xfrm>
          <a:prstGeom prst="rect">
            <a:avLst/>
          </a:prstGeom>
        </p:spPr>
      </p:pic>
    </p:spTree>
    <p:extLst>
      <p:ext uri="{BB962C8B-B14F-4D97-AF65-F5344CB8AC3E}">
        <p14:creationId xmlns:p14="http://schemas.microsoft.com/office/powerpoint/2010/main" val="41254298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6104AE5B-BAB7-4B49-BC32-D1B3F3FFB715}"/>
              </a:ext>
            </a:extLst>
          </p:cNvPr>
          <p:cNvSpPr>
            <a:spLocks noGrp="1"/>
          </p:cNvSpPr>
          <p:nvPr>
            <p:ph type="ftr" sz="quarter" idx="11"/>
          </p:nvPr>
        </p:nvSpPr>
        <p:spPr/>
        <p:txBody>
          <a:bodyPr/>
          <a:lstStyle/>
          <a:p>
            <a:r>
              <a:rPr lang="en-CA"/>
              <a:t>SERVICE EXCELLENCE</a:t>
            </a:r>
          </a:p>
        </p:txBody>
      </p:sp>
      <p:sp>
        <p:nvSpPr>
          <p:cNvPr id="5" name="TextBox 4">
            <a:extLst>
              <a:ext uri="{FF2B5EF4-FFF2-40B4-BE49-F238E27FC236}">
                <a16:creationId xmlns:a16="http://schemas.microsoft.com/office/drawing/2014/main" id="{23821EAC-89BB-48AC-8749-A55AE3BBE9D9}"/>
              </a:ext>
            </a:extLst>
          </p:cNvPr>
          <p:cNvSpPr txBox="1"/>
          <p:nvPr/>
        </p:nvSpPr>
        <p:spPr>
          <a:xfrm>
            <a:off x="914400" y="1054248"/>
            <a:ext cx="9983097" cy="646331"/>
          </a:xfrm>
          <a:prstGeom prst="rect">
            <a:avLst/>
          </a:prstGeom>
          <a:solidFill>
            <a:schemeClr val="accent5">
              <a:lumMod val="20000"/>
              <a:lumOff val="80000"/>
            </a:schemeClr>
          </a:solidFill>
        </p:spPr>
        <p:txBody>
          <a:bodyPr wrap="square" rtlCol="0">
            <a:spAutoFit/>
          </a:bodyPr>
          <a:lstStyle/>
          <a:p>
            <a:pPr algn="ctr"/>
            <a:r>
              <a:rPr lang="en-US" sz="3600" dirty="0">
                <a:latin typeface="+mj-lt"/>
              </a:rPr>
              <a:t>Let’s unpack the meaning of </a:t>
            </a:r>
            <a:r>
              <a:rPr lang="en-US" sz="3600" i="1" dirty="0">
                <a:latin typeface="+mj-lt"/>
              </a:rPr>
              <a:t>customer service.</a:t>
            </a:r>
            <a:endParaRPr lang="en-CA" sz="3600" dirty="0">
              <a:latin typeface="+mj-lt"/>
            </a:endParaRPr>
          </a:p>
        </p:txBody>
      </p:sp>
      <p:pic>
        <p:nvPicPr>
          <p:cNvPr id="1028" name="Picture 4" descr="Free Photo | Unrecognizable waiter with plate in hand serving stylish  dark-skinned male guest table at restaurant. handsome black man customer in  trendy clothing using smartphone while being served at coffee shop">
            <a:extLst>
              <a:ext uri="{FF2B5EF4-FFF2-40B4-BE49-F238E27FC236}">
                <a16:creationId xmlns:a16="http://schemas.microsoft.com/office/drawing/2014/main" id="{57160BB1-7CF5-4EEE-B780-FA33130F8C4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70213" y="2259106"/>
            <a:ext cx="5321219" cy="3544646"/>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pic>
        <p:nvPicPr>
          <p:cNvPr id="1032" name="Picture 8" descr="Cabin crew member serving breakfast. Tokyo: Flight attendant serving breakfast onboard a Boeing 737, Turkish Airlines. airplane stewards serving food stock pictures, royalty-free photos &amp; images">
            <a:extLst>
              <a:ext uri="{FF2B5EF4-FFF2-40B4-BE49-F238E27FC236}">
                <a16:creationId xmlns:a16="http://schemas.microsoft.com/office/drawing/2014/main" id="{525A9472-12CE-4021-BC48-34E4D65385D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95727" y="3714002"/>
            <a:ext cx="4114801" cy="2642348"/>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14016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7652C-A3DC-44C8-9E22-99B0ED8FC65D}"/>
              </a:ext>
            </a:extLst>
          </p:cNvPr>
          <p:cNvSpPr>
            <a:spLocks noGrp="1"/>
          </p:cNvSpPr>
          <p:nvPr>
            <p:ph type="title"/>
          </p:nvPr>
        </p:nvSpPr>
        <p:spPr>
          <a:xfrm>
            <a:off x="1054941" y="327818"/>
            <a:ext cx="10515600" cy="1325563"/>
          </a:xfrm>
          <a:solidFill>
            <a:schemeClr val="accent5">
              <a:lumMod val="20000"/>
              <a:lumOff val="80000"/>
            </a:schemeClr>
          </a:solidFill>
        </p:spPr>
        <p:txBody>
          <a:bodyPr/>
          <a:lstStyle/>
          <a:p>
            <a:r>
              <a:rPr lang="en-US" dirty="0"/>
              <a:t>Definition of great customer service:</a:t>
            </a:r>
            <a:endParaRPr lang="en-CA" dirty="0"/>
          </a:p>
        </p:txBody>
      </p:sp>
      <p:sp>
        <p:nvSpPr>
          <p:cNvPr id="3" name="Text Placeholder 2">
            <a:extLst>
              <a:ext uri="{FF2B5EF4-FFF2-40B4-BE49-F238E27FC236}">
                <a16:creationId xmlns:a16="http://schemas.microsoft.com/office/drawing/2014/main" id="{7E840C6D-A5F3-449E-8057-17E4D3A55273}"/>
              </a:ext>
            </a:extLst>
          </p:cNvPr>
          <p:cNvSpPr>
            <a:spLocks noGrp="1"/>
          </p:cNvSpPr>
          <p:nvPr>
            <p:ph type="body" idx="1"/>
          </p:nvPr>
        </p:nvSpPr>
        <p:spPr/>
        <p:txBody>
          <a:bodyPr>
            <a:normAutofit fontScale="55000" lnSpcReduction="20000"/>
          </a:bodyPr>
          <a:lstStyle/>
          <a:p>
            <a:endParaRPr lang="en-CA" dirty="0"/>
          </a:p>
        </p:txBody>
      </p:sp>
      <p:sp>
        <p:nvSpPr>
          <p:cNvPr id="4" name="Content Placeholder 3">
            <a:extLst>
              <a:ext uri="{FF2B5EF4-FFF2-40B4-BE49-F238E27FC236}">
                <a16:creationId xmlns:a16="http://schemas.microsoft.com/office/drawing/2014/main" id="{45411254-4A3E-4E5F-A777-21AF7C4E7ADF}"/>
              </a:ext>
            </a:extLst>
          </p:cNvPr>
          <p:cNvSpPr>
            <a:spLocks noGrp="1"/>
          </p:cNvSpPr>
          <p:nvPr>
            <p:ph sz="half" idx="2"/>
          </p:nvPr>
        </p:nvSpPr>
        <p:spPr/>
        <p:txBody>
          <a:bodyPr>
            <a:noAutofit/>
          </a:bodyPr>
          <a:lstStyle/>
          <a:p>
            <a:pPr marL="0" indent="0">
              <a:buNone/>
            </a:pPr>
            <a:r>
              <a:rPr lang="en-US" sz="4000" b="0" dirty="0">
                <a:effectLst/>
                <a:latin typeface="Calibri Light" panose="020F0302020204030204" pitchFamily="34" charset="0"/>
                <a:cs typeface="Calibri Light" panose="020F0302020204030204" pitchFamily="34" charset="0"/>
              </a:rPr>
              <a:t>Great customer service means consistently exceeding customer expectations and going out of your way to help people solve their problems. </a:t>
            </a:r>
            <a:endParaRPr lang="en-CA" sz="4000" dirty="0">
              <a:latin typeface="Calibri Light" panose="020F0302020204030204" pitchFamily="34" charset="0"/>
              <a:cs typeface="Calibri Light" panose="020F0302020204030204" pitchFamily="34" charset="0"/>
            </a:endParaRPr>
          </a:p>
        </p:txBody>
      </p:sp>
      <p:sp>
        <p:nvSpPr>
          <p:cNvPr id="5" name="Text Placeholder 4">
            <a:extLst>
              <a:ext uri="{FF2B5EF4-FFF2-40B4-BE49-F238E27FC236}">
                <a16:creationId xmlns:a16="http://schemas.microsoft.com/office/drawing/2014/main" id="{4A0E1AD6-5655-449A-8779-37D7488C561B}"/>
              </a:ext>
            </a:extLst>
          </p:cNvPr>
          <p:cNvSpPr>
            <a:spLocks noGrp="1"/>
          </p:cNvSpPr>
          <p:nvPr>
            <p:ph type="body" sz="quarter" idx="3"/>
          </p:nvPr>
        </p:nvSpPr>
        <p:spPr>
          <a:xfrm>
            <a:off x="10382872" y="1681163"/>
            <a:ext cx="972516" cy="255863"/>
          </a:xfrm>
        </p:spPr>
        <p:txBody>
          <a:bodyPr>
            <a:normAutofit fontScale="55000" lnSpcReduction="20000"/>
          </a:bodyPr>
          <a:lstStyle/>
          <a:p>
            <a:endParaRPr lang="en-CA" dirty="0"/>
          </a:p>
        </p:txBody>
      </p:sp>
      <p:sp>
        <p:nvSpPr>
          <p:cNvPr id="6" name="Content Placeholder 5">
            <a:extLst>
              <a:ext uri="{FF2B5EF4-FFF2-40B4-BE49-F238E27FC236}">
                <a16:creationId xmlns:a16="http://schemas.microsoft.com/office/drawing/2014/main" id="{86C58C10-4418-4465-826F-A5F321EBE8C5}"/>
              </a:ext>
            </a:extLst>
          </p:cNvPr>
          <p:cNvSpPr>
            <a:spLocks noGrp="1"/>
          </p:cNvSpPr>
          <p:nvPr>
            <p:ph sz="quarter" idx="4"/>
          </p:nvPr>
        </p:nvSpPr>
        <p:spPr/>
        <p:txBody>
          <a:bodyPr>
            <a:normAutofit fontScale="77500" lnSpcReduction="20000"/>
          </a:bodyPr>
          <a:lstStyle/>
          <a:p>
            <a:pPr algn="l"/>
            <a:r>
              <a:rPr lang="en-US" b="0" i="0" dirty="0">
                <a:solidFill>
                  <a:srgbClr val="1B1B1B"/>
                </a:solidFill>
                <a:effectLst/>
                <a:latin typeface="+mj-lt"/>
              </a:rPr>
              <a:t>When providing superb customer service is </a:t>
            </a:r>
            <a:r>
              <a:rPr lang="en-US" b="1" i="1" dirty="0">
                <a:solidFill>
                  <a:srgbClr val="1B1B1B"/>
                </a:solidFill>
                <a:effectLst/>
                <a:latin typeface="+mj-lt"/>
              </a:rPr>
              <a:t>the</a:t>
            </a:r>
            <a:r>
              <a:rPr lang="en-US" b="0" i="0" dirty="0">
                <a:solidFill>
                  <a:srgbClr val="1B1B1B"/>
                </a:solidFill>
                <a:effectLst/>
                <a:latin typeface="+mj-lt"/>
              </a:rPr>
              <a:t> main focus of your organization, your team will continuously be on the lookout for ways in which to better serve.</a:t>
            </a:r>
          </a:p>
          <a:p>
            <a:pPr algn="l"/>
            <a:r>
              <a:rPr lang="en-US" b="0" i="0" dirty="0">
                <a:solidFill>
                  <a:srgbClr val="1B1B1B"/>
                </a:solidFill>
                <a:effectLst/>
                <a:latin typeface="+mj-lt"/>
              </a:rPr>
              <a:t>Once absorbed as an all-embracing philosophy, you’ll then be equipped to provide assistance to </a:t>
            </a:r>
            <a:r>
              <a:rPr lang="en-US" b="0" i="1" dirty="0">
                <a:solidFill>
                  <a:srgbClr val="1B1B1B"/>
                </a:solidFill>
                <a:effectLst/>
                <a:latin typeface="+mj-lt"/>
              </a:rPr>
              <a:t>all</a:t>
            </a:r>
            <a:r>
              <a:rPr lang="en-US" b="0" i="0" dirty="0">
                <a:solidFill>
                  <a:srgbClr val="1B1B1B"/>
                </a:solidFill>
                <a:effectLst/>
                <a:latin typeface="+mj-lt"/>
              </a:rPr>
              <a:t> of your customers’ needs—whether they’ve requested your help or not.</a:t>
            </a:r>
          </a:p>
          <a:p>
            <a:pPr algn="l"/>
            <a:r>
              <a:rPr lang="en-US" b="0" i="0" dirty="0">
                <a:solidFill>
                  <a:srgbClr val="1B1B1B"/>
                </a:solidFill>
                <a:effectLst/>
                <a:latin typeface="+mj-lt"/>
              </a:rPr>
              <a:t>By placing the customer at the </a:t>
            </a:r>
            <a:r>
              <a:rPr lang="en-US" b="0" i="0" dirty="0" err="1">
                <a:solidFill>
                  <a:srgbClr val="1B1B1B"/>
                </a:solidFill>
                <a:effectLst/>
                <a:latin typeface="+mj-lt"/>
              </a:rPr>
              <a:t>centre</a:t>
            </a:r>
            <a:r>
              <a:rPr lang="en-US" b="0" i="0" dirty="0">
                <a:solidFill>
                  <a:srgbClr val="1B1B1B"/>
                </a:solidFill>
                <a:effectLst/>
                <a:latin typeface="+mj-lt"/>
              </a:rPr>
              <a:t> of every decision or action you will be able to focus on the main reason it exists: providing the most possible value regardless of how someone engages.</a:t>
            </a:r>
          </a:p>
          <a:p>
            <a:endParaRPr lang="en-CA" dirty="0"/>
          </a:p>
        </p:txBody>
      </p:sp>
      <p:sp>
        <p:nvSpPr>
          <p:cNvPr id="7" name="Footer Placeholder 6">
            <a:extLst>
              <a:ext uri="{FF2B5EF4-FFF2-40B4-BE49-F238E27FC236}">
                <a16:creationId xmlns:a16="http://schemas.microsoft.com/office/drawing/2014/main" id="{FBDE5FF0-3F19-41E3-BF80-F8B34F935ED2}"/>
              </a:ext>
            </a:extLst>
          </p:cNvPr>
          <p:cNvSpPr>
            <a:spLocks noGrp="1"/>
          </p:cNvSpPr>
          <p:nvPr>
            <p:ph type="ftr" sz="quarter" idx="11"/>
          </p:nvPr>
        </p:nvSpPr>
        <p:spPr/>
        <p:txBody>
          <a:bodyPr/>
          <a:lstStyle/>
          <a:p>
            <a:r>
              <a:rPr lang="en-CA" dirty="0"/>
              <a:t>SERVICE EXCELLENCE</a:t>
            </a:r>
          </a:p>
        </p:txBody>
      </p:sp>
      <p:pic>
        <p:nvPicPr>
          <p:cNvPr id="2050" name="Picture 2" descr="Free Light Bulb Clipart Transparent, Download Free Light Bulb Clipart  Transparent png images, Free ClipArts on Clipart Library">
            <a:extLst>
              <a:ext uri="{FF2B5EF4-FFF2-40B4-BE49-F238E27FC236}">
                <a16:creationId xmlns:a16="http://schemas.microsoft.com/office/drawing/2014/main" id="{FDB1DEE1-4B64-4659-9D96-F2AB64C2AFE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94" y="990600"/>
            <a:ext cx="1233469" cy="1514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714184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BBDACB-7195-49BC-A8B7-748070B55C01}"/>
              </a:ext>
            </a:extLst>
          </p:cNvPr>
          <p:cNvSpPr>
            <a:spLocks noGrp="1"/>
          </p:cNvSpPr>
          <p:nvPr>
            <p:ph type="title"/>
          </p:nvPr>
        </p:nvSpPr>
        <p:spPr>
          <a:xfrm>
            <a:off x="613186" y="355003"/>
            <a:ext cx="10737949" cy="923730"/>
          </a:xfrm>
          <a:solidFill>
            <a:schemeClr val="accent5">
              <a:lumMod val="20000"/>
              <a:lumOff val="80000"/>
            </a:schemeClr>
          </a:solidFill>
        </p:spPr>
        <p:txBody>
          <a:bodyPr>
            <a:normAutofit fontScale="90000"/>
          </a:bodyPr>
          <a:lstStyle/>
          <a:p>
            <a:r>
              <a:rPr lang="en-US" dirty="0"/>
              <a:t/>
            </a:r>
            <a:br>
              <a:rPr lang="en-US" dirty="0"/>
            </a:br>
            <a:r>
              <a:rPr lang="en-US" dirty="0"/>
              <a:t> TIPS FOR SUCCESS </a:t>
            </a:r>
            <a:br>
              <a:rPr lang="en-US" dirty="0"/>
            </a:br>
            <a:endParaRPr lang="en-CA" dirty="0"/>
          </a:p>
        </p:txBody>
      </p:sp>
      <p:sp>
        <p:nvSpPr>
          <p:cNvPr id="3" name="Text Placeholder 2">
            <a:extLst>
              <a:ext uri="{FF2B5EF4-FFF2-40B4-BE49-F238E27FC236}">
                <a16:creationId xmlns:a16="http://schemas.microsoft.com/office/drawing/2014/main" id="{65F62C97-D27C-43DA-AD51-D9BB53DF7C2F}"/>
              </a:ext>
            </a:extLst>
          </p:cNvPr>
          <p:cNvSpPr>
            <a:spLocks noGrp="1"/>
          </p:cNvSpPr>
          <p:nvPr>
            <p:ph type="body" idx="1"/>
          </p:nvPr>
        </p:nvSpPr>
        <p:spPr>
          <a:xfrm>
            <a:off x="840865" y="1445419"/>
            <a:ext cx="7558552" cy="823912"/>
          </a:xfrm>
        </p:spPr>
        <p:txBody>
          <a:bodyPr>
            <a:normAutofit fontScale="70000" lnSpcReduction="20000"/>
          </a:bodyPr>
          <a:lstStyle/>
          <a:p>
            <a:endParaRPr lang="en-US" sz="4000" dirty="0">
              <a:solidFill>
                <a:srgbClr val="00B0F0"/>
              </a:solidFill>
              <a:latin typeface="+mj-lt"/>
            </a:endParaRPr>
          </a:p>
          <a:p>
            <a:r>
              <a:rPr lang="en-US" sz="4000" dirty="0">
                <a:solidFill>
                  <a:srgbClr val="00B0F0"/>
                </a:solidFill>
                <a:latin typeface="+mj-lt"/>
              </a:rPr>
              <a:t>#1   A Clear Understanding of the Customer</a:t>
            </a:r>
            <a:endParaRPr lang="en-CA" sz="4000" dirty="0">
              <a:solidFill>
                <a:srgbClr val="00B0F0"/>
              </a:solidFill>
              <a:latin typeface="+mj-lt"/>
            </a:endParaRPr>
          </a:p>
          <a:p>
            <a:endParaRPr lang="en-CA" dirty="0"/>
          </a:p>
        </p:txBody>
      </p:sp>
      <p:sp>
        <p:nvSpPr>
          <p:cNvPr id="4" name="Content Placeholder 3">
            <a:extLst>
              <a:ext uri="{FF2B5EF4-FFF2-40B4-BE49-F238E27FC236}">
                <a16:creationId xmlns:a16="http://schemas.microsoft.com/office/drawing/2014/main" id="{8CE168B8-16CF-4337-9C7A-15AA776629FE}"/>
              </a:ext>
            </a:extLst>
          </p:cNvPr>
          <p:cNvSpPr>
            <a:spLocks noGrp="1"/>
          </p:cNvSpPr>
          <p:nvPr>
            <p:ph sz="half" idx="2"/>
          </p:nvPr>
        </p:nvSpPr>
        <p:spPr/>
        <p:txBody>
          <a:bodyPr>
            <a:normAutofit lnSpcReduction="10000"/>
          </a:bodyPr>
          <a:lstStyle/>
          <a:p>
            <a:r>
              <a:rPr lang="en-US" dirty="0"/>
              <a:t>Customers, buyers, and clients want to feel valued and cared for. They also need someone to understand their needs and answer their questions. Therefore, great customer service starts with the ability to actively listen to the customer and find out what they really need.</a:t>
            </a:r>
            <a:endParaRPr lang="en-CA" dirty="0"/>
          </a:p>
        </p:txBody>
      </p:sp>
      <p:sp>
        <p:nvSpPr>
          <p:cNvPr id="5" name="Text Placeholder 4">
            <a:extLst>
              <a:ext uri="{FF2B5EF4-FFF2-40B4-BE49-F238E27FC236}">
                <a16:creationId xmlns:a16="http://schemas.microsoft.com/office/drawing/2014/main" id="{C58FE289-9F39-4478-819E-96835E10F41B}"/>
              </a:ext>
            </a:extLst>
          </p:cNvPr>
          <p:cNvSpPr>
            <a:spLocks noGrp="1"/>
          </p:cNvSpPr>
          <p:nvPr>
            <p:ph type="body" sz="quarter" idx="3"/>
          </p:nvPr>
        </p:nvSpPr>
        <p:spPr>
          <a:xfrm>
            <a:off x="9196250" y="1681163"/>
            <a:ext cx="2159137" cy="823912"/>
          </a:xfrm>
        </p:spPr>
        <p:txBody>
          <a:bodyPr>
            <a:normAutofit fontScale="70000" lnSpcReduction="20000"/>
          </a:bodyPr>
          <a:lstStyle/>
          <a:p>
            <a:endParaRPr lang="en-CA" dirty="0"/>
          </a:p>
        </p:txBody>
      </p:sp>
      <p:sp>
        <p:nvSpPr>
          <p:cNvPr id="6" name="Content Placeholder 5">
            <a:extLst>
              <a:ext uri="{FF2B5EF4-FFF2-40B4-BE49-F238E27FC236}">
                <a16:creationId xmlns:a16="http://schemas.microsoft.com/office/drawing/2014/main" id="{62524797-340F-4390-B827-F2624F2FC686}"/>
              </a:ext>
            </a:extLst>
          </p:cNvPr>
          <p:cNvSpPr>
            <a:spLocks noGrp="1"/>
          </p:cNvSpPr>
          <p:nvPr>
            <p:ph sz="quarter" idx="4"/>
          </p:nvPr>
        </p:nvSpPr>
        <p:spPr>
          <a:xfrm>
            <a:off x="8503171" y="3331028"/>
            <a:ext cx="2757011" cy="2329169"/>
          </a:xfrm>
        </p:spPr>
        <p:txBody>
          <a:bodyPr>
            <a:normAutofit lnSpcReduction="10000"/>
          </a:bodyPr>
          <a:lstStyle/>
          <a:p>
            <a:pPr marL="0" indent="0">
              <a:buNone/>
            </a:pPr>
            <a:r>
              <a:rPr lang="en-US" dirty="0"/>
              <a:t>What motivates A CUSTOMER  to make a purchase or decision?</a:t>
            </a:r>
          </a:p>
          <a:p>
            <a:pPr marL="0" indent="0">
              <a:buNone/>
            </a:pPr>
            <a:endParaRPr lang="en-US" dirty="0"/>
          </a:p>
          <a:p>
            <a:pPr marL="0" indent="0">
              <a:buNone/>
            </a:pPr>
            <a:endParaRPr lang="en-US" dirty="0"/>
          </a:p>
          <a:p>
            <a:pPr marL="0" indent="0">
              <a:buNone/>
            </a:pPr>
            <a:endParaRPr lang="en-CA" dirty="0"/>
          </a:p>
        </p:txBody>
      </p:sp>
      <p:sp>
        <p:nvSpPr>
          <p:cNvPr id="7" name="Footer Placeholder 6">
            <a:extLst>
              <a:ext uri="{FF2B5EF4-FFF2-40B4-BE49-F238E27FC236}">
                <a16:creationId xmlns:a16="http://schemas.microsoft.com/office/drawing/2014/main" id="{0C0189EE-6B1B-4A50-AE7A-18CEA77EF1FA}"/>
              </a:ext>
            </a:extLst>
          </p:cNvPr>
          <p:cNvSpPr>
            <a:spLocks noGrp="1"/>
          </p:cNvSpPr>
          <p:nvPr>
            <p:ph type="ftr" sz="quarter" idx="11"/>
          </p:nvPr>
        </p:nvSpPr>
        <p:spPr/>
        <p:txBody>
          <a:bodyPr/>
          <a:lstStyle/>
          <a:p>
            <a:r>
              <a:rPr lang="en-CA"/>
              <a:t>SERVICE EXCELLENCE</a:t>
            </a:r>
          </a:p>
        </p:txBody>
      </p:sp>
      <p:pic>
        <p:nvPicPr>
          <p:cNvPr id="8" name="Picture 2" descr="Free Light Bulb Clipart Transparent, Download Free Light Bulb Clipart  Transparent png images, Free ClipArts on Clipart Library">
            <a:extLst>
              <a:ext uri="{FF2B5EF4-FFF2-40B4-BE49-F238E27FC236}">
                <a16:creationId xmlns:a16="http://schemas.microsoft.com/office/drawing/2014/main" id="{A3E7F9C2-19D5-48CB-AD54-17707B8CE4F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26713" y="933450"/>
            <a:ext cx="1233469" cy="1514475"/>
          </a:xfrm>
          <a:prstGeom prst="rect">
            <a:avLst/>
          </a:prstGeom>
          <a:noFill/>
          <a:extLst>
            <a:ext uri="{909E8E84-426E-40DD-AFC4-6F175D3DCCD1}">
              <a14:hiddenFill xmlns:a14="http://schemas.microsoft.com/office/drawing/2010/main">
                <a:solidFill>
                  <a:srgbClr val="FFFFFF"/>
                </a:solidFill>
              </a14:hiddenFill>
            </a:ext>
          </a:extLst>
        </p:spPr>
      </p:pic>
      <p:pic>
        <p:nvPicPr>
          <p:cNvPr id="3074" name="Picture 2" descr="Ear Clip Art For Kids Clipart ... | Clip art, Ear clipart, Free clip art">
            <a:extLst>
              <a:ext uri="{FF2B5EF4-FFF2-40B4-BE49-F238E27FC236}">
                <a16:creationId xmlns:a16="http://schemas.microsoft.com/office/drawing/2014/main" id="{4634A828-3F7B-4D4C-BA94-7EBF4E41DE6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98423" y="2766342"/>
            <a:ext cx="1903900" cy="1586584"/>
          </a:xfrm>
          <a:prstGeom prst="rect">
            <a:avLst/>
          </a:prstGeom>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7051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4A0B3B-1D04-48E4-974D-F6A496A4D501}"/>
              </a:ext>
            </a:extLst>
          </p:cNvPr>
          <p:cNvSpPr>
            <a:spLocks noGrp="1"/>
          </p:cNvSpPr>
          <p:nvPr>
            <p:ph type="title"/>
          </p:nvPr>
        </p:nvSpPr>
        <p:spPr/>
        <p:txBody>
          <a:bodyPr/>
          <a:lstStyle/>
          <a:p>
            <a:r>
              <a:rPr lang="en-US" dirty="0"/>
              <a:t> TIPS FOR SUCCESS</a:t>
            </a:r>
            <a:endParaRPr lang="en-CA" dirty="0"/>
          </a:p>
        </p:txBody>
      </p:sp>
      <p:sp>
        <p:nvSpPr>
          <p:cNvPr id="3" name="Text Placeholder 2">
            <a:extLst>
              <a:ext uri="{FF2B5EF4-FFF2-40B4-BE49-F238E27FC236}">
                <a16:creationId xmlns:a16="http://schemas.microsoft.com/office/drawing/2014/main" id="{6BC42DB7-2971-4111-A098-BFD5F908FFEA}"/>
              </a:ext>
            </a:extLst>
          </p:cNvPr>
          <p:cNvSpPr>
            <a:spLocks noGrp="1"/>
          </p:cNvSpPr>
          <p:nvPr>
            <p:ph type="body" idx="1"/>
          </p:nvPr>
        </p:nvSpPr>
        <p:spPr>
          <a:xfrm>
            <a:off x="1043492" y="1597820"/>
            <a:ext cx="8044844" cy="629697"/>
          </a:xfrm>
        </p:spPr>
        <p:txBody>
          <a:bodyPr>
            <a:noAutofit/>
          </a:bodyPr>
          <a:lstStyle/>
          <a:p>
            <a:r>
              <a:rPr lang="en-US" sz="2800" dirty="0">
                <a:solidFill>
                  <a:srgbClr val="00B0F0"/>
                </a:solidFill>
                <a:latin typeface="+mj-lt"/>
              </a:rPr>
              <a:t>#2  Have a customer friendly approach </a:t>
            </a:r>
            <a:endParaRPr lang="en-CA" sz="2800" dirty="0"/>
          </a:p>
        </p:txBody>
      </p:sp>
      <p:sp>
        <p:nvSpPr>
          <p:cNvPr id="4" name="Content Placeholder 3">
            <a:extLst>
              <a:ext uri="{FF2B5EF4-FFF2-40B4-BE49-F238E27FC236}">
                <a16:creationId xmlns:a16="http://schemas.microsoft.com/office/drawing/2014/main" id="{6AB7DAB2-1D12-401A-90CD-DBFD3A15254D}"/>
              </a:ext>
            </a:extLst>
          </p:cNvPr>
          <p:cNvSpPr>
            <a:spLocks noGrp="1"/>
          </p:cNvSpPr>
          <p:nvPr>
            <p:ph sz="half" idx="2"/>
          </p:nvPr>
        </p:nvSpPr>
        <p:spPr/>
        <p:txBody>
          <a:bodyPr/>
          <a:lstStyle/>
          <a:p>
            <a:r>
              <a:rPr lang="en-US" dirty="0"/>
              <a:t>One commonality among all companies or organizations that provide good service is the development of a system and approach that promotes customer-friendly service.</a:t>
            </a:r>
            <a:endParaRPr lang="en-CA" dirty="0"/>
          </a:p>
        </p:txBody>
      </p:sp>
      <p:sp>
        <p:nvSpPr>
          <p:cNvPr id="5" name="Text Placeholder 4">
            <a:extLst>
              <a:ext uri="{FF2B5EF4-FFF2-40B4-BE49-F238E27FC236}">
                <a16:creationId xmlns:a16="http://schemas.microsoft.com/office/drawing/2014/main" id="{6632D479-B82E-4344-A303-13F7A15BAAC1}"/>
              </a:ext>
            </a:extLst>
          </p:cNvPr>
          <p:cNvSpPr>
            <a:spLocks noGrp="1"/>
          </p:cNvSpPr>
          <p:nvPr>
            <p:ph type="body" sz="quarter" idx="3"/>
          </p:nvPr>
        </p:nvSpPr>
        <p:spPr>
          <a:xfrm>
            <a:off x="9509760" y="1681163"/>
            <a:ext cx="1845628" cy="823912"/>
          </a:xfrm>
        </p:spPr>
        <p:txBody>
          <a:bodyPr>
            <a:normAutofit/>
          </a:bodyPr>
          <a:lstStyle/>
          <a:p>
            <a:endParaRPr lang="en-CA" dirty="0"/>
          </a:p>
        </p:txBody>
      </p:sp>
      <p:sp>
        <p:nvSpPr>
          <p:cNvPr id="7" name="Footer Placeholder 6">
            <a:extLst>
              <a:ext uri="{FF2B5EF4-FFF2-40B4-BE49-F238E27FC236}">
                <a16:creationId xmlns:a16="http://schemas.microsoft.com/office/drawing/2014/main" id="{13778A72-F85F-4FCE-9CEA-FF183FB96641}"/>
              </a:ext>
            </a:extLst>
          </p:cNvPr>
          <p:cNvSpPr>
            <a:spLocks noGrp="1"/>
          </p:cNvSpPr>
          <p:nvPr>
            <p:ph type="ftr" sz="quarter" idx="11"/>
          </p:nvPr>
        </p:nvSpPr>
        <p:spPr/>
        <p:txBody>
          <a:bodyPr/>
          <a:lstStyle/>
          <a:p>
            <a:r>
              <a:rPr lang="en-CA"/>
              <a:t>SERVICE EXCELLENCE</a:t>
            </a:r>
          </a:p>
        </p:txBody>
      </p:sp>
      <p:pic>
        <p:nvPicPr>
          <p:cNvPr id="8" name="Picture 2" descr="Free Light Bulb Clipart Transparent, Download Free Light Bulb Clipart  Transparent png images, Free ClipArts on Clipart Library">
            <a:extLst>
              <a:ext uri="{FF2B5EF4-FFF2-40B4-BE49-F238E27FC236}">
                <a16:creationId xmlns:a16="http://schemas.microsoft.com/office/drawing/2014/main" id="{0C19AEB8-4DEA-43D6-B46B-74385261F21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26713" y="933450"/>
            <a:ext cx="1233469" cy="1514475"/>
          </a:xfrm>
          <a:prstGeom prst="rect">
            <a:avLst/>
          </a:prstGeom>
          <a:noFill/>
          <a:extLst>
            <a:ext uri="{909E8E84-426E-40DD-AFC4-6F175D3DCCD1}">
              <a14:hiddenFill xmlns:a14="http://schemas.microsoft.com/office/drawing/2010/main">
                <a:solidFill>
                  <a:srgbClr val="FFFFFF"/>
                </a:solidFill>
              </a14:hiddenFill>
            </a:ext>
          </a:extLst>
        </p:spPr>
      </p:pic>
      <p:pic>
        <p:nvPicPr>
          <p:cNvPr id="4098" name="Picture 2" descr="Smile - Fritz Kaiser Group">
            <a:extLst>
              <a:ext uri="{FF2B5EF4-FFF2-40B4-BE49-F238E27FC236}">
                <a16:creationId xmlns:a16="http://schemas.microsoft.com/office/drawing/2014/main" id="{8172F6E0-B28D-495A-9601-8B5E6D019198}"/>
              </a:ext>
            </a:extLst>
          </p:cNvPr>
          <p:cNvPicPr>
            <a:picLocks noGrp="1" noChangeAspect="1" noChangeArrowheads="1"/>
          </p:cNvPicPr>
          <p:nvPr>
            <p:ph sz="quarter" idx="4"/>
          </p:nvPr>
        </p:nvPicPr>
        <p:blipFill>
          <a:blip r:embed="rId3" cstate="hqprint">
            <a:extLst>
              <a:ext uri="{28A0092B-C50C-407E-A947-70E740481C1C}">
                <a14:useLocalDpi xmlns:a14="http://schemas.microsoft.com/office/drawing/2010/main" val="0"/>
              </a:ext>
            </a:extLst>
          </a:blip>
          <a:srcRect/>
          <a:stretch>
            <a:fillRect/>
          </a:stretch>
        </p:blipFill>
        <p:spPr bwMode="auto">
          <a:xfrm>
            <a:off x="7193634" y="2421732"/>
            <a:ext cx="2220920" cy="1665690"/>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524959DF-F5BD-46AF-92DE-68B27BE7103E}"/>
              </a:ext>
            </a:extLst>
          </p:cNvPr>
          <p:cNvSpPr txBox="1"/>
          <p:nvPr/>
        </p:nvSpPr>
        <p:spPr>
          <a:xfrm>
            <a:off x="7302137" y="4624251"/>
            <a:ext cx="3958045" cy="1384995"/>
          </a:xfrm>
          <a:prstGeom prst="rect">
            <a:avLst/>
          </a:prstGeom>
          <a:noFill/>
        </p:spPr>
        <p:txBody>
          <a:bodyPr wrap="square" rtlCol="0">
            <a:spAutoFit/>
          </a:bodyPr>
          <a:lstStyle/>
          <a:p>
            <a:r>
              <a:rPr lang="en-US" sz="2800" dirty="0">
                <a:latin typeface="+mj-lt"/>
              </a:rPr>
              <a:t>Let’s discuss/brainstorm  examples of a positive approach to customers.</a:t>
            </a:r>
            <a:endParaRPr lang="en-CA" sz="2800" dirty="0">
              <a:latin typeface="+mj-lt"/>
            </a:endParaRPr>
          </a:p>
        </p:txBody>
      </p:sp>
    </p:spTree>
    <p:extLst>
      <p:ext uri="{BB962C8B-B14F-4D97-AF65-F5344CB8AC3E}">
        <p14:creationId xmlns:p14="http://schemas.microsoft.com/office/powerpoint/2010/main" val="95504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521163-6424-4834-A787-7CE1551C0DE1}"/>
              </a:ext>
            </a:extLst>
          </p:cNvPr>
          <p:cNvSpPr>
            <a:spLocks noGrp="1"/>
          </p:cNvSpPr>
          <p:nvPr>
            <p:ph type="title"/>
          </p:nvPr>
        </p:nvSpPr>
        <p:spPr/>
        <p:txBody>
          <a:bodyPr/>
          <a:lstStyle/>
          <a:p>
            <a:r>
              <a:rPr lang="en-US" dirty="0"/>
              <a:t> TIPS FOR SUCCESS</a:t>
            </a:r>
            <a:endParaRPr lang="en-CA" dirty="0"/>
          </a:p>
        </p:txBody>
      </p:sp>
      <p:sp>
        <p:nvSpPr>
          <p:cNvPr id="3" name="Text Placeholder 2">
            <a:extLst>
              <a:ext uri="{FF2B5EF4-FFF2-40B4-BE49-F238E27FC236}">
                <a16:creationId xmlns:a16="http://schemas.microsoft.com/office/drawing/2014/main" id="{8E7C722C-44BC-4F9B-AAF8-4AAAF5FBBAAD}"/>
              </a:ext>
            </a:extLst>
          </p:cNvPr>
          <p:cNvSpPr>
            <a:spLocks noGrp="1"/>
          </p:cNvSpPr>
          <p:nvPr>
            <p:ph type="body" idx="1"/>
          </p:nvPr>
        </p:nvSpPr>
        <p:spPr>
          <a:xfrm>
            <a:off x="790008" y="1355464"/>
            <a:ext cx="8945495" cy="1040460"/>
          </a:xfrm>
        </p:spPr>
        <p:txBody>
          <a:bodyPr/>
          <a:lstStyle/>
          <a:p>
            <a:r>
              <a:rPr lang="en-US" sz="2800" dirty="0">
                <a:solidFill>
                  <a:srgbClr val="00B0F0"/>
                </a:solidFill>
                <a:latin typeface="+mj-lt"/>
              </a:rPr>
              <a:t>#3  ANTICIPATE THE CUSTOMER’S NEEDS</a:t>
            </a:r>
            <a:endParaRPr lang="en-CA" sz="2800" dirty="0"/>
          </a:p>
          <a:p>
            <a:endParaRPr lang="en-CA" dirty="0"/>
          </a:p>
        </p:txBody>
      </p:sp>
      <p:sp>
        <p:nvSpPr>
          <p:cNvPr id="4" name="Content Placeholder 3">
            <a:extLst>
              <a:ext uri="{FF2B5EF4-FFF2-40B4-BE49-F238E27FC236}">
                <a16:creationId xmlns:a16="http://schemas.microsoft.com/office/drawing/2014/main" id="{227B1586-92C7-4010-9714-DEBA0A574DDF}"/>
              </a:ext>
            </a:extLst>
          </p:cNvPr>
          <p:cNvSpPr>
            <a:spLocks noGrp="1"/>
          </p:cNvSpPr>
          <p:nvPr>
            <p:ph sz="half" idx="2"/>
          </p:nvPr>
        </p:nvSpPr>
        <p:spPr/>
        <p:txBody>
          <a:bodyPr/>
          <a:lstStyle/>
          <a:p>
            <a:r>
              <a:rPr lang="en-US" dirty="0"/>
              <a:t>This means you require knowledge - an investigative/inquisitive  approach to your customer will support great customer service. Research the :demographic, age, allergies etc. </a:t>
            </a:r>
            <a:r>
              <a:rPr lang="en-US" dirty="0" err="1"/>
              <a:t>Eg.</a:t>
            </a:r>
            <a:r>
              <a:rPr lang="en-US" dirty="0"/>
              <a:t>: If a family is travelling with kids, how can you support their needs? </a:t>
            </a:r>
            <a:endParaRPr lang="en-CA" dirty="0"/>
          </a:p>
        </p:txBody>
      </p:sp>
      <p:sp>
        <p:nvSpPr>
          <p:cNvPr id="5" name="Text Placeholder 4">
            <a:extLst>
              <a:ext uri="{FF2B5EF4-FFF2-40B4-BE49-F238E27FC236}">
                <a16:creationId xmlns:a16="http://schemas.microsoft.com/office/drawing/2014/main" id="{CB309BDA-2B04-4DAB-871B-08979A410AB6}"/>
              </a:ext>
            </a:extLst>
          </p:cNvPr>
          <p:cNvSpPr>
            <a:spLocks noGrp="1"/>
          </p:cNvSpPr>
          <p:nvPr>
            <p:ph type="body" sz="quarter" idx="3"/>
          </p:nvPr>
        </p:nvSpPr>
        <p:spPr>
          <a:xfrm>
            <a:off x="9771016" y="1681163"/>
            <a:ext cx="1584371" cy="823912"/>
          </a:xfrm>
        </p:spPr>
        <p:txBody>
          <a:bodyPr/>
          <a:lstStyle/>
          <a:p>
            <a:endParaRPr lang="en-CA" dirty="0"/>
          </a:p>
        </p:txBody>
      </p:sp>
      <p:sp>
        <p:nvSpPr>
          <p:cNvPr id="6" name="Content Placeholder 5">
            <a:extLst>
              <a:ext uri="{FF2B5EF4-FFF2-40B4-BE49-F238E27FC236}">
                <a16:creationId xmlns:a16="http://schemas.microsoft.com/office/drawing/2014/main" id="{21CF3CAA-C0BA-4511-9D84-E5F5DED0CF3C}"/>
              </a:ext>
            </a:extLst>
          </p:cNvPr>
          <p:cNvSpPr>
            <a:spLocks noGrp="1"/>
          </p:cNvSpPr>
          <p:nvPr>
            <p:ph sz="quarter" idx="4"/>
          </p:nvPr>
        </p:nvSpPr>
        <p:spPr>
          <a:xfrm>
            <a:off x="6936378" y="2262188"/>
            <a:ext cx="4805424" cy="3537721"/>
          </a:xfrm>
        </p:spPr>
        <p:txBody>
          <a:bodyPr>
            <a:normAutofit/>
          </a:bodyPr>
          <a:lstStyle/>
          <a:p>
            <a:r>
              <a:rPr lang="en-US" sz="2000" dirty="0"/>
              <a:t>Be ready with information-know your services, products, prices, chef specials, promotions etc. </a:t>
            </a:r>
            <a:endParaRPr lang="en-CA" sz="2000" dirty="0"/>
          </a:p>
        </p:txBody>
      </p:sp>
      <p:sp>
        <p:nvSpPr>
          <p:cNvPr id="7" name="Footer Placeholder 6">
            <a:extLst>
              <a:ext uri="{FF2B5EF4-FFF2-40B4-BE49-F238E27FC236}">
                <a16:creationId xmlns:a16="http://schemas.microsoft.com/office/drawing/2014/main" id="{6B7ADD56-F391-4AF6-9B33-8B9C008DC7C2}"/>
              </a:ext>
            </a:extLst>
          </p:cNvPr>
          <p:cNvSpPr>
            <a:spLocks noGrp="1"/>
          </p:cNvSpPr>
          <p:nvPr>
            <p:ph type="ftr" sz="quarter" idx="11"/>
          </p:nvPr>
        </p:nvSpPr>
        <p:spPr/>
        <p:txBody>
          <a:bodyPr/>
          <a:lstStyle/>
          <a:p>
            <a:r>
              <a:rPr lang="en-CA"/>
              <a:t>SERVICE EXCELLENCE</a:t>
            </a:r>
          </a:p>
        </p:txBody>
      </p:sp>
      <p:pic>
        <p:nvPicPr>
          <p:cNvPr id="8" name="Picture 2" descr="Free Light Bulb Clipart Transparent, Download Free Light Bulb Clipart  Transparent png images, Free ClipArts on Clipart Library">
            <a:extLst>
              <a:ext uri="{FF2B5EF4-FFF2-40B4-BE49-F238E27FC236}">
                <a16:creationId xmlns:a16="http://schemas.microsoft.com/office/drawing/2014/main" id="{5E50CBE8-2E33-478B-98DE-DA692A109DC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21918" y="757238"/>
            <a:ext cx="1233469" cy="1514475"/>
          </a:xfrm>
          <a:prstGeom prst="rect">
            <a:avLst/>
          </a:prstGeom>
          <a:noFill/>
          <a:extLst>
            <a:ext uri="{909E8E84-426E-40DD-AFC4-6F175D3DCCD1}">
              <a14:hiddenFill xmlns:a14="http://schemas.microsoft.com/office/drawing/2010/main">
                <a:solidFill>
                  <a:srgbClr val="FFFFFF"/>
                </a:solidFill>
              </a14:hiddenFill>
            </a:ext>
          </a:extLst>
        </p:spPr>
      </p:pic>
      <p:pic>
        <p:nvPicPr>
          <p:cNvPr id="5122" name="Picture 2" descr="Today's Special/Restaurant Special/Chalkboard/Restaurant Chalkboard/Sixth  Street Steakhouse | Restaurant specials, Chalkboard restaurant, Specials  chalkboard">
            <a:extLst>
              <a:ext uri="{FF2B5EF4-FFF2-40B4-BE49-F238E27FC236}">
                <a16:creationId xmlns:a16="http://schemas.microsoft.com/office/drawing/2014/main" id="{56E8117F-BFFE-448F-9D40-50F798407CF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9494" y="4090848"/>
            <a:ext cx="2982229" cy="1875748"/>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91842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0D5A85-59AF-4309-82A7-F8746D49FD42}"/>
              </a:ext>
            </a:extLst>
          </p:cNvPr>
          <p:cNvSpPr>
            <a:spLocks noGrp="1"/>
          </p:cNvSpPr>
          <p:nvPr>
            <p:ph type="title"/>
          </p:nvPr>
        </p:nvSpPr>
        <p:spPr>
          <a:xfrm>
            <a:off x="839788" y="365126"/>
            <a:ext cx="10515600" cy="1054884"/>
          </a:xfrm>
        </p:spPr>
        <p:txBody>
          <a:bodyPr/>
          <a:lstStyle/>
          <a:p>
            <a:r>
              <a:rPr lang="en-US" dirty="0"/>
              <a:t> TIPS FOR SUCCESS</a:t>
            </a:r>
            <a:endParaRPr lang="en-CA" dirty="0"/>
          </a:p>
        </p:txBody>
      </p:sp>
      <p:sp>
        <p:nvSpPr>
          <p:cNvPr id="3" name="Text Placeholder 2">
            <a:extLst>
              <a:ext uri="{FF2B5EF4-FFF2-40B4-BE49-F238E27FC236}">
                <a16:creationId xmlns:a16="http://schemas.microsoft.com/office/drawing/2014/main" id="{AC36C08B-D6C9-41A5-8CEF-294DAC90ABC1}"/>
              </a:ext>
            </a:extLst>
          </p:cNvPr>
          <p:cNvSpPr>
            <a:spLocks noGrp="1"/>
          </p:cNvSpPr>
          <p:nvPr>
            <p:ph type="body" idx="1"/>
          </p:nvPr>
        </p:nvSpPr>
        <p:spPr>
          <a:xfrm>
            <a:off x="836612" y="1420009"/>
            <a:ext cx="8006942" cy="1085066"/>
          </a:xfrm>
        </p:spPr>
        <p:txBody>
          <a:bodyPr/>
          <a:lstStyle/>
          <a:p>
            <a:r>
              <a:rPr lang="en-US" sz="2800" dirty="0">
                <a:solidFill>
                  <a:srgbClr val="00B0F0"/>
                </a:solidFill>
                <a:latin typeface="+mj-lt"/>
              </a:rPr>
              <a:t>#4  First Impressions matter!</a:t>
            </a:r>
            <a:endParaRPr lang="en-CA" sz="2800" dirty="0">
              <a:latin typeface="+mj-lt"/>
            </a:endParaRPr>
          </a:p>
          <a:p>
            <a:endParaRPr lang="en-CA" dirty="0"/>
          </a:p>
        </p:txBody>
      </p:sp>
      <p:sp>
        <p:nvSpPr>
          <p:cNvPr id="4" name="Content Placeholder 3">
            <a:extLst>
              <a:ext uri="{FF2B5EF4-FFF2-40B4-BE49-F238E27FC236}">
                <a16:creationId xmlns:a16="http://schemas.microsoft.com/office/drawing/2014/main" id="{A6C94C37-0214-402B-A912-EE8503222532}"/>
              </a:ext>
            </a:extLst>
          </p:cNvPr>
          <p:cNvSpPr>
            <a:spLocks noGrp="1"/>
          </p:cNvSpPr>
          <p:nvPr>
            <p:ph sz="half" idx="2"/>
          </p:nvPr>
        </p:nvSpPr>
        <p:spPr/>
        <p:txBody>
          <a:bodyPr>
            <a:normAutofit fontScale="85000" lnSpcReduction="20000"/>
          </a:bodyPr>
          <a:lstStyle/>
          <a:p>
            <a:endParaRPr lang="en-US" dirty="0"/>
          </a:p>
          <a:p>
            <a:pPr marL="0" indent="0">
              <a:buNone/>
            </a:pPr>
            <a:r>
              <a:rPr lang="en-US" dirty="0"/>
              <a:t>The reality is, we prefer doing business with those we like and trust. Impressions are key to developing a sense of trust with the customer. They want to know that you are accountable and reliable in your service and attitude.</a:t>
            </a:r>
          </a:p>
          <a:p>
            <a:pPr marL="0" indent="0">
              <a:buNone/>
            </a:pPr>
            <a:endParaRPr lang="en-US" dirty="0"/>
          </a:p>
          <a:p>
            <a:pPr rtl="0">
              <a:spcBef>
                <a:spcPts val="0"/>
              </a:spcBef>
              <a:spcAft>
                <a:spcPts val="0"/>
              </a:spcAft>
            </a:pPr>
            <a:r>
              <a:rPr lang="en-US" sz="1800" b="0" i="0" u="none" strike="noStrike" dirty="0">
                <a:solidFill>
                  <a:srgbClr val="464656"/>
                </a:solidFill>
                <a:effectLst/>
                <a:latin typeface="Times New Roman" panose="02020603050405020304" pitchFamily="18" charset="0"/>
              </a:rPr>
              <a:t> </a:t>
            </a:r>
            <a:r>
              <a:rPr lang="en-US" sz="1800" b="0" i="0" u="none" strike="noStrike" dirty="0">
                <a:solidFill>
                  <a:srgbClr val="F15035"/>
                </a:solidFill>
                <a:effectLst/>
                <a:latin typeface="Times New Roman" panose="02020603050405020304" pitchFamily="18" charset="0"/>
                <a:hlinkClick r:id="rId2"/>
              </a:rPr>
              <a:t>LinkedIn</a:t>
            </a:r>
            <a:r>
              <a:rPr lang="en-US" sz="1800" b="0" i="0" u="none" strike="noStrike" dirty="0">
                <a:solidFill>
                  <a:srgbClr val="464656"/>
                </a:solidFill>
                <a:effectLst/>
                <a:latin typeface="Times New Roman" panose="02020603050405020304" pitchFamily="18" charset="0"/>
              </a:rPr>
              <a:t> reports that only 4 percent of disappointed customers complain to staff members, but nine out of 10 never return. </a:t>
            </a:r>
            <a:r>
              <a:rPr lang="en-US" dirty="0"/>
              <a:t/>
            </a:r>
            <a:br>
              <a:rPr lang="en-US" dirty="0"/>
            </a:br>
            <a:endParaRPr lang="en-CA" dirty="0"/>
          </a:p>
        </p:txBody>
      </p:sp>
      <p:sp>
        <p:nvSpPr>
          <p:cNvPr id="5" name="Text Placeholder 4">
            <a:extLst>
              <a:ext uri="{FF2B5EF4-FFF2-40B4-BE49-F238E27FC236}">
                <a16:creationId xmlns:a16="http://schemas.microsoft.com/office/drawing/2014/main" id="{42B60D47-ABCA-483C-8E84-51CC790A4E7F}"/>
              </a:ext>
            </a:extLst>
          </p:cNvPr>
          <p:cNvSpPr>
            <a:spLocks noGrp="1"/>
          </p:cNvSpPr>
          <p:nvPr>
            <p:ph type="body" sz="quarter" idx="3"/>
          </p:nvPr>
        </p:nvSpPr>
        <p:spPr>
          <a:xfrm>
            <a:off x="9535886" y="1681163"/>
            <a:ext cx="1819502" cy="823912"/>
          </a:xfrm>
        </p:spPr>
        <p:txBody>
          <a:bodyPr/>
          <a:lstStyle/>
          <a:p>
            <a:endParaRPr lang="en-CA" dirty="0"/>
          </a:p>
        </p:txBody>
      </p:sp>
      <p:sp>
        <p:nvSpPr>
          <p:cNvPr id="6" name="Content Placeholder 5">
            <a:extLst>
              <a:ext uri="{FF2B5EF4-FFF2-40B4-BE49-F238E27FC236}">
                <a16:creationId xmlns:a16="http://schemas.microsoft.com/office/drawing/2014/main" id="{1BB9FD35-71D4-49BC-BB76-400066942618}"/>
              </a:ext>
            </a:extLst>
          </p:cNvPr>
          <p:cNvSpPr>
            <a:spLocks noGrp="1"/>
          </p:cNvSpPr>
          <p:nvPr>
            <p:ph sz="quarter" idx="4"/>
          </p:nvPr>
        </p:nvSpPr>
        <p:spPr/>
        <p:txBody>
          <a:bodyPr>
            <a:normAutofit fontScale="85000" lnSpcReduction="20000"/>
          </a:bodyPr>
          <a:lstStyle/>
          <a:p>
            <a:pPr marL="0" indent="0">
              <a:buNone/>
            </a:pPr>
            <a:r>
              <a:rPr lang="en-US" i="1" dirty="0"/>
              <a:t>In fact, 81% of people are more likely to work with a business again after good service!</a:t>
            </a:r>
          </a:p>
          <a:p>
            <a:pPr marL="0" indent="0">
              <a:buNone/>
            </a:pPr>
            <a:endParaRPr lang="en-CA" i="1" dirty="0"/>
          </a:p>
        </p:txBody>
      </p:sp>
      <p:sp>
        <p:nvSpPr>
          <p:cNvPr id="7" name="Footer Placeholder 6">
            <a:extLst>
              <a:ext uri="{FF2B5EF4-FFF2-40B4-BE49-F238E27FC236}">
                <a16:creationId xmlns:a16="http://schemas.microsoft.com/office/drawing/2014/main" id="{7AF6F26C-0ACA-40A9-AD17-3DDCDD478C37}"/>
              </a:ext>
            </a:extLst>
          </p:cNvPr>
          <p:cNvSpPr>
            <a:spLocks noGrp="1"/>
          </p:cNvSpPr>
          <p:nvPr>
            <p:ph type="ftr" sz="quarter" idx="11"/>
          </p:nvPr>
        </p:nvSpPr>
        <p:spPr/>
        <p:txBody>
          <a:bodyPr/>
          <a:lstStyle/>
          <a:p>
            <a:r>
              <a:rPr lang="en-CA" dirty="0"/>
              <a:t>SERVICE EXCELLENCE</a:t>
            </a:r>
          </a:p>
        </p:txBody>
      </p:sp>
      <p:pic>
        <p:nvPicPr>
          <p:cNvPr id="8" name="Picture 2" descr="Free Light Bulb Clipart Transparent, Download Free Light Bulb Clipart  Transparent png images, Free ClipArts on Clipart Library">
            <a:extLst>
              <a:ext uri="{FF2B5EF4-FFF2-40B4-BE49-F238E27FC236}">
                <a16:creationId xmlns:a16="http://schemas.microsoft.com/office/drawing/2014/main" id="{79A42A60-756F-4605-8208-9E0F017A568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786" y="4419599"/>
            <a:ext cx="1233469" cy="1514475"/>
          </a:xfrm>
          <a:prstGeom prst="rect">
            <a:avLst/>
          </a:prstGeom>
          <a:noFill/>
          <a:extLst>
            <a:ext uri="{909E8E84-426E-40DD-AFC4-6F175D3DCCD1}">
              <a14:hiddenFill xmlns:a14="http://schemas.microsoft.com/office/drawing/2010/main">
                <a:solidFill>
                  <a:srgbClr val="FFFFFF"/>
                </a:solidFill>
              </a14:hiddenFill>
            </a:ext>
          </a:extLst>
        </p:spPr>
      </p:pic>
      <p:pic>
        <p:nvPicPr>
          <p:cNvPr id="14" name="Graphic 13" descr="Dollar">
            <a:extLst>
              <a:ext uri="{FF2B5EF4-FFF2-40B4-BE49-F238E27FC236}">
                <a16:creationId xmlns:a16="http://schemas.microsoft.com/office/drawing/2014/main" id="{5EA8A594-9911-441B-B294-240E0082A9F0}"/>
              </a:ext>
            </a:extLst>
          </p:cNvPr>
          <p:cNvPicPr>
            <a:picLocks noChangeAspect="1"/>
          </p:cNvPicPr>
          <p:nvPr/>
        </p:nvPicPr>
        <p:blipFill>
          <a:blip r:embed="rId4" cstate="hqprint">
            <a:extLst>
              <a:ext uri="{28A0092B-C50C-407E-A947-70E740481C1C}">
                <a14:useLocalDpi xmlns:a14="http://schemas.microsoft.com/office/drawing/2010/main" val="0"/>
              </a:ext>
              <a:ext uri="{96DAC541-7B7A-43D3-8B79-37D633B846F1}">
                <asvg:svgBlip xmlns:asvg="http://schemas.microsoft.com/office/drawing/2016/SVG/main" xmlns="" r:embed="rId5"/>
              </a:ext>
            </a:extLst>
          </a:blip>
          <a:stretch>
            <a:fillRect/>
          </a:stretch>
        </p:blipFill>
        <p:spPr>
          <a:xfrm>
            <a:off x="6194427" y="3890169"/>
            <a:ext cx="914400" cy="914400"/>
          </a:xfrm>
          <a:prstGeom prst="rect">
            <a:avLst/>
          </a:prstGeom>
        </p:spPr>
      </p:pic>
      <p:pic>
        <p:nvPicPr>
          <p:cNvPr id="16" name="Graphic 15" descr="Coins">
            <a:extLst>
              <a:ext uri="{FF2B5EF4-FFF2-40B4-BE49-F238E27FC236}">
                <a16:creationId xmlns:a16="http://schemas.microsoft.com/office/drawing/2014/main" id="{3C259210-86A5-44E0-9F15-09852BB96388}"/>
              </a:ext>
            </a:extLst>
          </p:cNvPr>
          <p:cNvPicPr>
            <a:picLocks noChangeAspect="1"/>
          </p:cNvPicPr>
          <p:nvPr/>
        </p:nvPicPr>
        <p:blipFill>
          <a:blip r:embed="rId6" cstate="hqprint">
            <a:extLst>
              <a:ext uri="{28A0092B-C50C-407E-A947-70E740481C1C}">
                <a14:useLocalDpi xmlns:a14="http://schemas.microsoft.com/office/drawing/2010/main" val="0"/>
              </a:ext>
              <a:ext uri="{96DAC541-7B7A-43D3-8B79-37D633B846F1}">
                <asvg:svgBlip xmlns:asvg="http://schemas.microsoft.com/office/drawing/2016/SVG/main" xmlns="" r:embed="rId7"/>
              </a:ext>
            </a:extLst>
          </a:blip>
          <a:stretch>
            <a:fillRect/>
          </a:stretch>
        </p:blipFill>
        <p:spPr>
          <a:xfrm>
            <a:off x="7283452" y="3896700"/>
            <a:ext cx="914400" cy="914400"/>
          </a:xfrm>
          <a:prstGeom prst="rect">
            <a:avLst/>
          </a:prstGeom>
        </p:spPr>
      </p:pic>
      <p:pic>
        <p:nvPicPr>
          <p:cNvPr id="18" name="Graphic 17" descr="Smiling face with no fill">
            <a:extLst>
              <a:ext uri="{FF2B5EF4-FFF2-40B4-BE49-F238E27FC236}">
                <a16:creationId xmlns:a16="http://schemas.microsoft.com/office/drawing/2014/main" id="{615D3C5A-F55E-41CE-A45E-B1A7824EF228}"/>
              </a:ext>
            </a:extLst>
          </p:cNvPr>
          <p:cNvPicPr>
            <a:picLocks noChangeAspect="1"/>
          </p:cNvPicPr>
          <p:nvPr/>
        </p:nvPicPr>
        <p:blipFill>
          <a:blip r:embed="rId8" cstate="hqprint">
            <a:extLst>
              <a:ext uri="{28A0092B-C50C-407E-A947-70E740481C1C}">
                <a14:useLocalDpi xmlns:a14="http://schemas.microsoft.com/office/drawing/2010/main" val="0"/>
              </a:ext>
              <a:ext uri="{96DAC541-7B7A-43D3-8B79-37D633B846F1}">
                <asvg:svgBlip xmlns:asvg="http://schemas.microsoft.com/office/drawing/2016/SVG/main" xmlns="" r:embed="rId9"/>
              </a:ext>
            </a:extLst>
          </a:blip>
          <a:stretch>
            <a:fillRect/>
          </a:stretch>
        </p:blipFill>
        <p:spPr>
          <a:xfrm>
            <a:off x="8525691" y="3821113"/>
            <a:ext cx="914400" cy="914400"/>
          </a:xfrm>
          <a:prstGeom prst="rect">
            <a:avLst/>
          </a:prstGeom>
        </p:spPr>
      </p:pic>
    </p:spTree>
    <p:extLst>
      <p:ext uri="{BB962C8B-B14F-4D97-AF65-F5344CB8AC3E}">
        <p14:creationId xmlns:p14="http://schemas.microsoft.com/office/powerpoint/2010/main" val="18684561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E746E-F27D-4DEC-ADA6-97AD9EE90E78}"/>
              </a:ext>
            </a:extLst>
          </p:cNvPr>
          <p:cNvSpPr>
            <a:spLocks noGrp="1"/>
          </p:cNvSpPr>
          <p:nvPr>
            <p:ph type="title"/>
          </p:nvPr>
        </p:nvSpPr>
        <p:spPr>
          <a:solidFill>
            <a:schemeClr val="accent5">
              <a:lumMod val="20000"/>
              <a:lumOff val="80000"/>
            </a:schemeClr>
          </a:solidFill>
        </p:spPr>
        <p:txBody>
          <a:bodyPr/>
          <a:lstStyle/>
          <a:p>
            <a:r>
              <a:rPr lang="en-US" dirty="0">
                <a:solidFill>
                  <a:schemeClr val="accent2"/>
                </a:solidFill>
              </a:rPr>
              <a:t>Ways to Create a Positive Impression!  </a:t>
            </a:r>
            <a:endParaRPr lang="en-CA" dirty="0">
              <a:solidFill>
                <a:schemeClr val="accent2"/>
              </a:solidFill>
            </a:endParaRPr>
          </a:p>
        </p:txBody>
      </p:sp>
      <p:sp>
        <p:nvSpPr>
          <p:cNvPr id="3" name="Content Placeholder 2">
            <a:extLst>
              <a:ext uri="{FF2B5EF4-FFF2-40B4-BE49-F238E27FC236}">
                <a16:creationId xmlns:a16="http://schemas.microsoft.com/office/drawing/2014/main" id="{D21329C7-8377-484C-9EF6-18CAE97537CD}"/>
              </a:ext>
            </a:extLst>
          </p:cNvPr>
          <p:cNvSpPr>
            <a:spLocks noGrp="1"/>
          </p:cNvSpPr>
          <p:nvPr>
            <p:ph sz="half" idx="1"/>
          </p:nvPr>
        </p:nvSpPr>
        <p:spPr>
          <a:xfrm>
            <a:off x="949233" y="1851750"/>
            <a:ext cx="7045235" cy="4351338"/>
          </a:xfrm>
        </p:spPr>
        <p:txBody>
          <a:bodyPr>
            <a:normAutofit/>
          </a:bodyPr>
          <a:lstStyle/>
          <a:p>
            <a:pPr marL="0" indent="0">
              <a:buNone/>
            </a:pPr>
            <a:r>
              <a:rPr lang="en-US" dirty="0"/>
              <a:t>Ways to Create a Positive Impression: </a:t>
            </a:r>
          </a:p>
          <a:p>
            <a:pPr marL="0" indent="0">
              <a:buNone/>
            </a:pPr>
            <a:r>
              <a:rPr lang="en-US" sz="2000" dirty="0"/>
              <a:t>• Thoughtfulness in meeting the customer’s needs </a:t>
            </a:r>
          </a:p>
          <a:p>
            <a:pPr marL="0" indent="0">
              <a:buNone/>
            </a:pPr>
            <a:r>
              <a:rPr lang="en-US" sz="2000" dirty="0"/>
              <a:t>• Taking personal responsibility for a customer</a:t>
            </a:r>
          </a:p>
          <a:p>
            <a:pPr marL="0" indent="0">
              <a:buNone/>
            </a:pPr>
            <a:r>
              <a:rPr lang="en-US" sz="2000" dirty="0"/>
              <a:t>• Quick problem-solving for the customer </a:t>
            </a:r>
          </a:p>
          <a:p>
            <a:pPr marL="0" indent="0">
              <a:buNone/>
            </a:pPr>
            <a:r>
              <a:rPr lang="en-US" sz="2000" dirty="0"/>
              <a:t>• Offering immediate assistance </a:t>
            </a:r>
          </a:p>
          <a:p>
            <a:pPr marL="0" indent="0">
              <a:buNone/>
            </a:pPr>
            <a:r>
              <a:rPr lang="en-US" sz="2000" dirty="0"/>
              <a:t>• Friendliness and empathy</a:t>
            </a:r>
          </a:p>
          <a:p>
            <a:pPr marL="0" indent="0">
              <a:buNone/>
            </a:pPr>
            <a:r>
              <a:rPr lang="en-US" sz="2000" dirty="0"/>
              <a:t> • Using the customer’s name in a conversation</a:t>
            </a:r>
          </a:p>
          <a:p>
            <a:pPr marL="0" indent="0">
              <a:buNone/>
            </a:pPr>
            <a:r>
              <a:rPr lang="en-US" sz="2000" dirty="0"/>
              <a:t> • Pleasant tone of voice</a:t>
            </a:r>
          </a:p>
          <a:p>
            <a:pPr marL="0" indent="0">
              <a:buNone/>
            </a:pPr>
            <a:r>
              <a:rPr lang="en-US" sz="2000" dirty="0"/>
              <a:t> • Polite and courteous manners</a:t>
            </a:r>
          </a:p>
          <a:p>
            <a:pPr marL="0" indent="0">
              <a:buNone/>
            </a:pPr>
            <a:r>
              <a:rPr lang="en-US" sz="2000" dirty="0"/>
              <a:t> • </a:t>
            </a:r>
            <a:r>
              <a:rPr lang="en-US" sz="2000" dirty="0" err="1"/>
              <a:t>Genuine,caring</a:t>
            </a:r>
            <a:r>
              <a:rPr lang="en-US" sz="2000" dirty="0"/>
              <a:t>  and thoughtful conversations</a:t>
            </a:r>
          </a:p>
          <a:p>
            <a:endParaRPr lang="en-CA" sz="2000" dirty="0"/>
          </a:p>
        </p:txBody>
      </p:sp>
      <p:pic>
        <p:nvPicPr>
          <p:cNvPr id="7" name="Content Placeholder 6" descr="Thumbs up sign">
            <a:extLst>
              <a:ext uri="{FF2B5EF4-FFF2-40B4-BE49-F238E27FC236}">
                <a16:creationId xmlns:a16="http://schemas.microsoft.com/office/drawing/2014/main" id="{E268F323-70BF-4B8D-8DB7-00FCD440A2D4}"/>
              </a:ext>
            </a:extLst>
          </p:cNvPr>
          <p:cNvPicPr>
            <a:picLocks noGrp="1" noChangeAspect="1"/>
          </p:cNvPicPr>
          <p:nvPr>
            <p:ph sz="half" idx="2"/>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rot="21361135">
            <a:off x="9713274" y="484149"/>
            <a:ext cx="1124225" cy="1124225"/>
          </a:xfrm>
        </p:spPr>
      </p:pic>
      <p:sp>
        <p:nvSpPr>
          <p:cNvPr id="5" name="Footer Placeholder 4">
            <a:extLst>
              <a:ext uri="{FF2B5EF4-FFF2-40B4-BE49-F238E27FC236}">
                <a16:creationId xmlns:a16="http://schemas.microsoft.com/office/drawing/2014/main" id="{7DAFE16A-71FF-471F-A7A2-3D832340DE46}"/>
              </a:ext>
            </a:extLst>
          </p:cNvPr>
          <p:cNvSpPr>
            <a:spLocks noGrp="1"/>
          </p:cNvSpPr>
          <p:nvPr>
            <p:ph type="ftr" sz="quarter" idx="11"/>
          </p:nvPr>
        </p:nvSpPr>
        <p:spPr/>
        <p:txBody>
          <a:bodyPr/>
          <a:lstStyle/>
          <a:p>
            <a:r>
              <a:rPr lang="en-CA"/>
              <a:t>SERVICE EXCELLENCE</a:t>
            </a:r>
          </a:p>
        </p:txBody>
      </p:sp>
    </p:spTree>
    <p:extLst>
      <p:ext uri="{BB962C8B-B14F-4D97-AF65-F5344CB8AC3E}">
        <p14:creationId xmlns:p14="http://schemas.microsoft.com/office/powerpoint/2010/main" val="21730680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879A95E-C29F-4026-B49B-3208D9BA677A}"/>
              </a:ext>
            </a:extLst>
          </p:cNvPr>
          <p:cNvSpPr>
            <a:spLocks noGrp="1"/>
          </p:cNvSpPr>
          <p:nvPr>
            <p:ph sz="half" idx="1"/>
          </p:nvPr>
        </p:nvSpPr>
        <p:spPr>
          <a:xfrm>
            <a:off x="838200" y="3056709"/>
            <a:ext cx="5181600" cy="3120254"/>
          </a:xfrm>
        </p:spPr>
        <p:txBody>
          <a:bodyPr>
            <a:normAutofit/>
          </a:bodyPr>
          <a:lstStyle/>
          <a:p>
            <a:r>
              <a:rPr lang="en-US" dirty="0"/>
              <a:t>Remember, impressions stay with those you meet, especially customers, and once registered; negative impressions are difficult to overcome!</a:t>
            </a:r>
          </a:p>
          <a:p>
            <a:pPr marL="0" indent="0">
              <a:buNone/>
            </a:pPr>
            <a:endParaRPr lang="en-US" dirty="0"/>
          </a:p>
          <a:p>
            <a:endParaRPr lang="en-CA" dirty="0"/>
          </a:p>
        </p:txBody>
      </p:sp>
      <p:sp>
        <p:nvSpPr>
          <p:cNvPr id="4" name="Content Placeholder 3">
            <a:extLst>
              <a:ext uri="{FF2B5EF4-FFF2-40B4-BE49-F238E27FC236}">
                <a16:creationId xmlns:a16="http://schemas.microsoft.com/office/drawing/2014/main" id="{94E5C317-6A39-4A54-B4DC-694FC78F71D7}"/>
              </a:ext>
            </a:extLst>
          </p:cNvPr>
          <p:cNvSpPr>
            <a:spLocks noGrp="1"/>
          </p:cNvSpPr>
          <p:nvPr>
            <p:ph sz="half" idx="2"/>
          </p:nvPr>
        </p:nvSpPr>
        <p:spPr/>
        <p:txBody>
          <a:bodyPr>
            <a:normAutofit/>
          </a:bodyPr>
          <a:lstStyle/>
          <a:p>
            <a:pPr marL="0" indent="0">
              <a:buNone/>
            </a:pPr>
            <a:r>
              <a:rPr lang="en-US" sz="2000" dirty="0"/>
              <a:t>• Making the customer wait </a:t>
            </a:r>
          </a:p>
          <a:p>
            <a:pPr marL="0" indent="0">
              <a:buNone/>
            </a:pPr>
            <a:r>
              <a:rPr lang="en-US" sz="2000" dirty="0"/>
              <a:t>• Not saying “please” and/or “thank you” </a:t>
            </a:r>
          </a:p>
          <a:p>
            <a:pPr marL="0" indent="0">
              <a:buNone/>
            </a:pPr>
            <a:r>
              <a:rPr lang="en-US" sz="2000" dirty="0"/>
              <a:t>• Speaking loudly or condescendingly to customers or colleagues</a:t>
            </a:r>
          </a:p>
          <a:p>
            <a:pPr marL="0" indent="0">
              <a:buNone/>
            </a:pPr>
            <a:r>
              <a:rPr lang="en-US" sz="2000" dirty="0"/>
              <a:t> • Making faces, frowning, acting distant, not smiling</a:t>
            </a:r>
          </a:p>
          <a:p>
            <a:pPr marL="0" indent="0">
              <a:buNone/>
            </a:pPr>
            <a:r>
              <a:rPr lang="en-US" sz="2000" dirty="0"/>
              <a:t> •Looking disheveled or like you don’t care</a:t>
            </a:r>
          </a:p>
          <a:p>
            <a:pPr marL="0" indent="0">
              <a:buNone/>
            </a:pPr>
            <a:r>
              <a:rPr lang="en-US" sz="2000" dirty="0"/>
              <a:t> •A poor handshake </a:t>
            </a:r>
          </a:p>
          <a:p>
            <a:pPr marL="0" indent="0">
              <a:buNone/>
            </a:pPr>
            <a:r>
              <a:rPr lang="en-US" sz="2000" dirty="0"/>
              <a:t> •Focusing on another task while addressing a customer</a:t>
            </a:r>
            <a:endParaRPr lang="en-CA" sz="2000" dirty="0"/>
          </a:p>
        </p:txBody>
      </p:sp>
      <p:sp>
        <p:nvSpPr>
          <p:cNvPr id="5" name="Footer Placeholder 4">
            <a:extLst>
              <a:ext uri="{FF2B5EF4-FFF2-40B4-BE49-F238E27FC236}">
                <a16:creationId xmlns:a16="http://schemas.microsoft.com/office/drawing/2014/main" id="{F5B232C3-F9C4-4C65-A318-2EBCA1EBB15A}"/>
              </a:ext>
            </a:extLst>
          </p:cNvPr>
          <p:cNvSpPr>
            <a:spLocks noGrp="1"/>
          </p:cNvSpPr>
          <p:nvPr>
            <p:ph type="ftr" sz="quarter" idx="11"/>
          </p:nvPr>
        </p:nvSpPr>
        <p:spPr/>
        <p:txBody>
          <a:bodyPr/>
          <a:lstStyle/>
          <a:p>
            <a:r>
              <a:rPr lang="en-CA"/>
              <a:t>SERVICE EXCELLENCE</a:t>
            </a:r>
          </a:p>
        </p:txBody>
      </p:sp>
      <p:sp>
        <p:nvSpPr>
          <p:cNvPr id="7" name="Title 6">
            <a:extLst>
              <a:ext uri="{FF2B5EF4-FFF2-40B4-BE49-F238E27FC236}">
                <a16:creationId xmlns:a16="http://schemas.microsoft.com/office/drawing/2014/main" id="{7BFAA75B-0842-4376-91D4-D5938C0E0E30}"/>
              </a:ext>
            </a:extLst>
          </p:cNvPr>
          <p:cNvSpPr>
            <a:spLocks noGrp="1"/>
          </p:cNvSpPr>
          <p:nvPr>
            <p:ph type="title"/>
          </p:nvPr>
        </p:nvSpPr>
        <p:spPr>
          <a:xfrm>
            <a:off x="838200" y="443503"/>
            <a:ext cx="9194074" cy="954224"/>
          </a:xfrm>
          <a:solidFill>
            <a:schemeClr val="accent5">
              <a:lumMod val="20000"/>
              <a:lumOff val="80000"/>
            </a:schemeClr>
          </a:solidFill>
        </p:spPr>
        <p:txBody>
          <a:bodyPr>
            <a:normAutofit fontScale="90000"/>
          </a:bodyPr>
          <a:lstStyle/>
          <a:p>
            <a:r>
              <a:rPr lang="en-US" dirty="0">
                <a:solidFill>
                  <a:srgbClr val="FF0000"/>
                </a:solidFill>
              </a:rPr>
              <a:t>Factors that Create a Negative Impression:</a:t>
            </a:r>
            <a:endParaRPr lang="en-CA" dirty="0">
              <a:solidFill>
                <a:srgbClr val="FF0000"/>
              </a:solidFill>
            </a:endParaRPr>
          </a:p>
        </p:txBody>
      </p:sp>
      <p:pic>
        <p:nvPicPr>
          <p:cNvPr id="6148" name="Picture 4" descr="469 thumbs down clipart | Public domain vectors">
            <a:extLst>
              <a:ext uri="{FF2B5EF4-FFF2-40B4-BE49-F238E27FC236}">
                <a16:creationId xmlns:a16="http://schemas.microsoft.com/office/drawing/2014/main" id="{B7B14E52-18B3-4170-ACC3-F3AF56A1508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7280" y="1224915"/>
            <a:ext cx="1831794" cy="18317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49026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297</TotalTime>
  <Words>952</Words>
  <Application>Microsoft Office PowerPoint</Application>
  <PresentationFormat>Widescreen</PresentationFormat>
  <Paragraphs>78</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Times New Roman</vt:lpstr>
      <vt:lpstr>Office Theme</vt:lpstr>
      <vt:lpstr>An Introduction to Customer Service Excellence</vt:lpstr>
      <vt:lpstr>PowerPoint Presentation</vt:lpstr>
      <vt:lpstr>Definition of great customer service:</vt:lpstr>
      <vt:lpstr>  TIPS FOR SUCCESS  </vt:lpstr>
      <vt:lpstr> TIPS FOR SUCCESS</vt:lpstr>
      <vt:lpstr> TIPS FOR SUCCESS</vt:lpstr>
      <vt:lpstr> TIPS FOR SUCCESS</vt:lpstr>
      <vt:lpstr>Ways to Create a Positive Impression!  </vt:lpstr>
      <vt:lpstr>Factors that Create a Negative Impression:</vt:lpstr>
      <vt:lpstr>Let’s see       what we have learned so far</vt:lpstr>
      <vt:lpstr> TIPS FOR SUCCESS</vt:lpstr>
      <vt:lpstr>Let’s summarize what we have learned so far.                Exit ticket!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Introduction to Customer Service Excellence</dc:title>
  <dc:creator>Tatiana Vorobej</dc:creator>
  <cp:lastModifiedBy>Bill Fetter</cp:lastModifiedBy>
  <cp:revision>7</cp:revision>
  <dcterms:created xsi:type="dcterms:W3CDTF">2021-07-14T20:17:22Z</dcterms:created>
  <dcterms:modified xsi:type="dcterms:W3CDTF">2021-08-12T04:24:04Z</dcterms:modified>
</cp:coreProperties>
</file>