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Lst>
  <p:sldSz cy="5143500" cx="9144000"/>
  <p:notesSz cx="6858000" cy="9144000"/>
  <p:embeddedFontLst>
    <p:embeddedFont>
      <p:font typeface="Bebas Neue"/>
      <p:regular r:id="rId108"/>
    </p:embeddedFont>
    <p:embeddedFont>
      <p:font typeface="Barlow Medium"/>
      <p:regular r:id="rId109"/>
      <p:bold r:id="rId110"/>
      <p:italic r:id="rId111"/>
      <p:boldItalic r:id="rId112"/>
    </p:embeddedFont>
    <p:embeddedFont>
      <p:font typeface="Barlow Light"/>
      <p:regular r:id="rId113"/>
      <p:bold r:id="rId114"/>
      <p:italic r:id="rId115"/>
      <p:boldItalic r:id="rId116"/>
    </p:embeddedFont>
    <p:embeddedFont>
      <p:font typeface="Barlow"/>
      <p:regular r:id="rId117"/>
      <p:bold r:id="rId118"/>
      <p:italic r:id="rId119"/>
      <p:boldItalic r:id="rId1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font" Target="fonts/BarlowMedium-regular.fntdata"/><Relationship Id="rId108" Type="http://schemas.openxmlformats.org/officeDocument/2006/relationships/font" Target="fonts/BebasNeue-regular.fnt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120" Type="http://schemas.openxmlformats.org/officeDocument/2006/relationships/font" Target="fonts/Barlow-bol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font" Target="fonts/Barlow-bold.fntdata"/><Relationship Id="rId117" Type="http://schemas.openxmlformats.org/officeDocument/2006/relationships/font" Target="fonts/Barlow-regular.fntdata"/><Relationship Id="rId116" Type="http://schemas.openxmlformats.org/officeDocument/2006/relationships/font" Target="fonts/BarlowLight-boldItalic.fntdata"/><Relationship Id="rId115" Type="http://schemas.openxmlformats.org/officeDocument/2006/relationships/font" Target="fonts/BarlowLight-italic.fntdata"/><Relationship Id="rId119" Type="http://schemas.openxmlformats.org/officeDocument/2006/relationships/font" Target="fonts/Barlow-italic.fntdata"/><Relationship Id="rId15" Type="http://schemas.openxmlformats.org/officeDocument/2006/relationships/slide" Target="slides/slide11.xml"/><Relationship Id="rId110" Type="http://schemas.openxmlformats.org/officeDocument/2006/relationships/font" Target="fonts/BarlowMedium-bold.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font" Target="fonts/BarlowLight-bold.fntdata"/><Relationship Id="rId18" Type="http://schemas.openxmlformats.org/officeDocument/2006/relationships/slide" Target="slides/slide14.xml"/><Relationship Id="rId113" Type="http://schemas.openxmlformats.org/officeDocument/2006/relationships/font" Target="fonts/BarlowLight-regular.fntdata"/><Relationship Id="rId112" Type="http://schemas.openxmlformats.org/officeDocument/2006/relationships/font" Target="fonts/BarlowMedium-boldItalic.fntdata"/><Relationship Id="rId111" Type="http://schemas.openxmlformats.org/officeDocument/2006/relationships/font" Target="fonts/BarlowMedium-italic.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311704e7f_0_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e311704e7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e854c168df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e854c168d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e854c168d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7" name="Google Shape;1237;ge854c168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4" name="Google Shape;1244;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b2f7c811ed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b2f7c811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311704e7f_0_1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311704e7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2f7c811ed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b2f7c811e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e311704e7f_0_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e311704e7f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311704e7f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e311704e7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311704e7f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e311704e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e311704e7f_0_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e311704e7f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311704e7f_0_2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e311704e7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e311704e7f_0_2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e311704e7f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311704e7f_0_2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e311704e7f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e311704e7f_0_2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e311704e7f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e311704e7f_0_4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e311704e7f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e311704e7f_0_5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e311704e7f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e311704e7f_0_6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e311704e7f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e311704e7f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e311704e7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e311704e7f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e311704e7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e311704e7f_0_2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e311704e7f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e311704e7f_0_2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e311704e7f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e311704e7f_0_2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e311704e7f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e311704e7f_0_2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e311704e7f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e311704e7f_0_3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e311704e7f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e311704e7f_0_3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e311704e7f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e311704e7f_0_3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e311704e7f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e311704e7f_0_3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e311704e7f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e311704e7f_0_3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e311704e7f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e311704e7f_0_3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e311704e7f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e311704e7f_0_5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e311704e7f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e311704e7f_0_3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e311704e7f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e311704e7f_0_5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e311704e7f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311704e7f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311704e7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e311704e7f_0_3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e311704e7f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e311704e7f_0_6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e311704e7f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e311704e7f_0_5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e311704e7f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e311704e7f_0_3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e311704e7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e311704e7f_0_5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e311704e7f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e311704e7f_0_4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e311704e7f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e311704e7f_0_5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e311704e7f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e311704e7f_0_4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e311704e7f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e311704e7f_0_5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e311704e7f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e311704e7f_0_4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e311704e7f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2f7c811ed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b2f7c811e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e311704e7f_0_5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e311704e7f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e311704e7f_0_4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e311704e7f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e311704e7f_0_5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e311704e7f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e311704e7f_0_5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e311704e7f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e311704e7f_0_5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e311704e7f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e311704e7f_0_5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e311704e7f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e311704e7f_0_5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e311704e7f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e311704e7f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e311704e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e311704e7f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e311704e7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e311704e7f_0_6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e311704e7f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e311704e7f_0_4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e311704e7f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e311704e7f_0_6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e311704e7f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e311704e7f_0_6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e311704e7f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e311704e7f_0_4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e311704e7f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e455d9eb07_2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e455d9eb07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e455d9eb07_2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e455d9eb07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e311704e7f_0_4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e311704e7f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e455d9eb07_2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e455d9eb07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e8bbcbb2d8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e8bbcbb2d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e8bbcbb2d8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e8bbcbb2d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e455d9eb07_2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e455d9eb07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e311704e7f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e311704e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e311704e7f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e311704e7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e455d9eb07_2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e455d9eb07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e455d9eb07_2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e455d9eb07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e455d9eb07_2_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e455d9eb07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e455d9eb07_2_1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e455d9eb07_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e641907c4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e641907c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e455d9eb07_2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e455d9eb07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e641907c40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e641907c4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311704e7f_0_1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311704e7f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e641907c40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e641907c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e455d9eb07_2_2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e455d9eb07_2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e455d9eb07_2_1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e455d9eb07_2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e455d9eb07_2_1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e455d9eb07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e455d9eb07_2_1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e455d9eb07_2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e8bbcbb2d8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e8bbcbb2d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e455d9eb07_2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e455d9eb07_2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e8bbcbb2d8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e8bbcbb2d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e641907c40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e641907c4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e455d9eb07_2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e455d9eb07_2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311704e7f_0_1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311704e7f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e641907c40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e641907c4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e455d9eb07_2_2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e455d9eb07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eaa220b93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eaa220b9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e455d9eb07_2_2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e455d9eb07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e455d9eb07_2_2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e455d9eb07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e455d9eb07_2_2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e455d9eb07_2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e455d9eb07_2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e455d9eb07_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e8bbcbb2d8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e8bbcbb2d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e8bbcbb2d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e8bbcbb2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e311704e7f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e311704e7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chemeClr val="accent1"/>
            </a:gs>
            <a:gs pos="50000">
              <a:schemeClr val="accent2"/>
            </a:gs>
            <a:gs pos="100000">
              <a:schemeClr val="accent3"/>
            </a:gs>
          </a:gsLst>
          <a:path path="circle">
            <a:fillToRect b="100%" l="100%"/>
          </a:path>
          <a:tileRect r="-100%" t="-100%"/>
        </a:gra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p:nvPr>
            <p:ph type="ctrTitle"/>
          </p:nvPr>
        </p:nvSpPr>
        <p:spPr>
          <a:xfrm>
            <a:off x="626700" y="620225"/>
            <a:ext cx="5693400" cy="1958400"/>
          </a:xfrm>
          <a:prstGeom prst="rect">
            <a:avLst/>
          </a:prstGeom>
          <a:effectLst>
            <a:outerShdw blurRad="28575" rotWithShape="0" algn="bl" dir="2700000" dist="19050">
              <a:schemeClr val="dk1">
                <a:alpha val="20000"/>
              </a:schemeClr>
            </a:outerShdw>
          </a:effectLst>
        </p:spPr>
        <p:txBody>
          <a:bodyPr anchorCtr="0" anchor="t" bIns="0" lIns="0" spcFirstLastPara="1" rIns="0" wrap="square" tIns="0">
            <a:no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lt1"/>
            </a:gs>
            <a:gs pos="50000">
              <a:schemeClr val="accent1"/>
            </a:gs>
            <a:gs pos="100000">
              <a:schemeClr val="accent2"/>
            </a:gs>
          </a:gsLst>
          <a:path path="circle">
            <a:fillToRect r="100%" t="100%"/>
          </a:path>
          <a:tileRect b="-100%" l="-100%"/>
        </a:grad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14" name="Google Shape;14;p3"/>
          <p:cNvSpPr txBox="1"/>
          <p:nvPr>
            <p:ph type="ctrTitle"/>
          </p:nvPr>
        </p:nvSpPr>
        <p:spPr>
          <a:xfrm>
            <a:off x="626700" y="620225"/>
            <a:ext cx="7433400" cy="723300"/>
          </a:xfrm>
          <a:prstGeom prst="rect">
            <a:avLst/>
          </a:prstGeom>
        </p:spPr>
        <p:txBody>
          <a:bodyPr anchorCtr="0" anchor="t"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5" name="Google Shape;15;p3"/>
          <p:cNvSpPr txBox="1"/>
          <p:nvPr>
            <p:ph idx="1" type="subTitle"/>
          </p:nvPr>
        </p:nvSpPr>
        <p:spPr>
          <a:xfrm>
            <a:off x="626700" y="1419727"/>
            <a:ext cx="7433400" cy="4002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2400"/>
              <a:buNone/>
              <a:defRPr/>
            </a:lvl1pPr>
            <a:lvl2pPr lvl="1" rtl="0">
              <a:spcBef>
                <a:spcPts val="800"/>
              </a:spcBef>
              <a:spcAft>
                <a:spcPts val="0"/>
              </a:spcAft>
              <a:buClr>
                <a:schemeClr val="dk2"/>
              </a:buClr>
              <a:buSzPts val="3000"/>
              <a:buNone/>
              <a:defRPr sz="3000"/>
            </a:lvl2pPr>
            <a:lvl3pPr lvl="2" rtl="0">
              <a:spcBef>
                <a:spcPts val="800"/>
              </a:spcBef>
              <a:spcAft>
                <a:spcPts val="0"/>
              </a:spcAft>
              <a:buClr>
                <a:schemeClr val="dk2"/>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3"/>
            </a:gs>
            <a:gs pos="100000">
              <a:schemeClr val="dk1"/>
            </a:gs>
          </a:gsLst>
          <a:path path="circle">
            <a:fillToRect b="100%" l="100%"/>
          </a:path>
          <a:tileRect r="-100%" t="-100%"/>
        </a:gradFill>
      </p:bgPr>
    </p:bg>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txBox="1"/>
          <p:nvPr>
            <p:ph idx="1" type="body"/>
          </p:nvPr>
        </p:nvSpPr>
        <p:spPr>
          <a:xfrm>
            <a:off x="1007700" y="971525"/>
            <a:ext cx="6117300" cy="3415800"/>
          </a:xfrm>
          <a:prstGeom prst="rect">
            <a:avLst/>
          </a:prstGeom>
        </p:spPr>
        <p:txBody>
          <a:bodyPr anchorCtr="0" anchor="t" bIns="0" lIns="0" spcFirstLastPara="1" rIns="0" wrap="square" tIns="0">
            <a:noAutofit/>
          </a:bodyPr>
          <a:lstStyle>
            <a:lvl1pPr indent="-457200" lvl="0" marL="457200" rtl="0">
              <a:spcBef>
                <a:spcPts val="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1pPr>
            <a:lvl2pPr indent="-457200" lvl="1" marL="9144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2pPr>
            <a:lvl3pPr indent="-457200" lvl="2" marL="13716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3pPr>
            <a:lvl4pPr indent="-457200" lvl="3" marL="18288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4pPr>
            <a:lvl5pPr indent="-457200" lvl="4" marL="22860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5pPr>
            <a:lvl6pPr indent="-457200" lvl="5" marL="2743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6pPr>
            <a:lvl7pPr indent="-457200" lvl="6" marL="32004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7pPr>
            <a:lvl8pPr indent="-457200" lvl="7" marL="36576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8pPr>
            <a:lvl9pPr indent="-457200" lvl="8" marL="4114800" rtl="0">
              <a:spcBef>
                <a:spcPts val="800"/>
              </a:spcBef>
              <a:spcAft>
                <a:spcPts val="800"/>
              </a:spcAft>
              <a:buClr>
                <a:schemeClr val="lt1"/>
              </a:buClr>
              <a:buSzPts val="3600"/>
              <a:buFont typeface="Barlow Medium"/>
              <a:buChar char="■"/>
              <a:defRPr sz="3600">
                <a:solidFill>
                  <a:schemeClr val="lt1"/>
                </a:solidFill>
                <a:latin typeface="Barlow Medium"/>
                <a:ea typeface="Barlow Medium"/>
                <a:cs typeface="Barlow Medium"/>
                <a:sym typeface="Barlow Medium"/>
              </a:defRPr>
            </a:lvl9pPr>
          </a:lstStyle>
          <a:p/>
        </p:txBody>
      </p:sp>
      <p:sp>
        <p:nvSpPr>
          <p:cNvPr id="19" name="Google Shape;19;p4"/>
          <p:cNvSpPr txBox="1"/>
          <p:nvPr/>
        </p:nvSpPr>
        <p:spPr>
          <a:xfrm>
            <a:off x="531375" y="607944"/>
            <a:ext cx="19572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9600">
                <a:solidFill>
                  <a:schemeClr val="accent2"/>
                </a:solidFill>
                <a:latin typeface="Bebas Neue"/>
                <a:ea typeface="Bebas Neue"/>
                <a:cs typeface="Bebas Neue"/>
                <a:sym typeface="Bebas Neue"/>
              </a:rPr>
              <a:t>“</a:t>
            </a:r>
            <a:endParaRPr sz="9600">
              <a:solidFill>
                <a:schemeClr val="accent2"/>
              </a:solidFill>
              <a:latin typeface="Bebas Neue"/>
              <a:ea typeface="Bebas Neue"/>
              <a:cs typeface="Bebas Neue"/>
              <a:sym typeface="Bebas Neue"/>
            </a:endParaRPr>
          </a:p>
        </p:txBody>
      </p:sp>
      <p:sp>
        <p:nvSpPr>
          <p:cNvPr id="20" name="Google Shape;20;p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23" name="Google Shape;23;p5"/>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type="title"/>
          </p:nvPr>
        </p:nvSpPr>
        <p:spPr>
          <a:xfrm>
            <a:off x="855300" y="836000"/>
            <a:ext cx="7440300" cy="3963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 name="Google Shape;26;p5"/>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800"/>
              </a:spcBef>
              <a:spcAft>
                <a:spcPts val="0"/>
              </a:spcAft>
              <a:buSzPts val="2400"/>
              <a:buChar char="▹"/>
              <a:defRPr/>
            </a:lvl2pPr>
            <a:lvl3pPr indent="-381000" lvl="2" marL="1371600" rtl="0">
              <a:spcBef>
                <a:spcPts val="800"/>
              </a:spcBef>
              <a:spcAft>
                <a:spcPts val="0"/>
              </a:spcAft>
              <a:buSzPts val="2400"/>
              <a:buChar char="▹"/>
              <a:defRPr/>
            </a:lvl3pPr>
            <a:lvl4pPr indent="-381000" lvl="3" marL="1828800" rtl="0">
              <a:spcBef>
                <a:spcPts val="800"/>
              </a:spcBef>
              <a:spcAft>
                <a:spcPts val="0"/>
              </a:spcAft>
              <a:buSzPts val="2400"/>
              <a:buChar char="●"/>
              <a:defRPr/>
            </a:lvl4pPr>
            <a:lvl5pPr indent="-381000" lvl="4" marL="2286000" rtl="0">
              <a:spcBef>
                <a:spcPts val="800"/>
              </a:spcBef>
              <a:spcAft>
                <a:spcPts val="0"/>
              </a:spcAft>
              <a:buSzPts val="2400"/>
              <a:buChar char="○"/>
              <a:defRPr/>
            </a:lvl5pPr>
            <a:lvl6pPr indent="-381000" lvl="5" marL="2743200" rtl="0">
              <a:spcBef>
                <a:spcPts val="800"/>
              </a:spcBef>
              <a:spcAft>
                <a:spcPts val="0"/>
              </a:spcAft>
              <a:buSzPts val="2400"/>
              <a:buChar char="■"/>
              <a:defRPr/>
            </a:lvl6pPr>
            <a:lvl7pPr indent="-381000" lvl="6" marL="3200400" rtl="0">
              <a:spcBef>
                <a:spcPts val="800"/>
              </a:spcBef>
              <a:spcAft>
                <a:spcPts val="0"/>
              </a:spcAft>
              <a:buSzPts val="2400"/>
              <a:buChar char="●"/>
              <a:defRPr/>
            </a:lvl7pPr>
            <a:lvl8pPr indent="-381000" lvl="7" marL="3657600" rtl="0">
              <a:spcBef>
                <a:spcPts val="800"/>
              </a:spcBef>
              <a:spcAft>
                <a:spcPts val="0"/>
              </a:spcAft>
              <a:buSzPts val="2400"/>
              <a:buChar char="○"/>
              <a:defRPr/>
            </a:lvl8pPr>
            <a:lvl9pPr indent="-381000" lvl="8" marL="4114800" rtl="0">
              <a:spcBef>
                <a:spcPts val="800"/>
              </a:spcBef>
              <a:spcAft>
                <a:spcPts val="800"/>
              </a:spcAft>
              <a:buSzPts val="2400"/>
              <a:buChar char="■"/>
              <a:defRPr/>
            </a:lvl9pPr>
          </a:lstStyle>
          <a:p/>
        </p:txBody>
      </p:sp>
      <p:sp>
        <p:nvSpPr>
          <p:cNvPr id="27" name="Google Shape;27;p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pic>
        <p:nvPicPr>
          <p:cNvPr id="29" name="Google Shape;29;p6"/>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0" name="Google Shape;30;p6"/>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855300" y="836000"/>
            <a:ext cx="7440300" cy="3963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3" name="Google Shape;33;p6"/>
          <p:cNvSpPr txBox="1"/>
          <p:nvPr>
            <p:ph idx="1" type="body"/>
          </p:nvPr>
        </p:nvSpPr>
        <p:spPr>
          <a:xfrm>
            <a:off x="855275" y="1576550"/>
            <a:ext cx="3473100" cy="3097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34" name="Google Shape;34;p6"/>
          <p:cNvSpPr txBox="1"/>
          <p:nvPr>
            <p:ph idx="2" type="body"/>
          </p:nvPr>
        </p:nvSpPr>
        <p:spPr>
          <a:xfrm>
            <a:off x="4815599" y="1576550"/>
            <a:ext cx="3473100" cy="3097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35" name="Google Shape;35;p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 name="Shape 36"/>
        <p:cNvGrpSpPr/>
        <p:nvPr/>
      </p:nvGrpSpPr>
      <p:grpSpPr>
        <a:xfrm>
          <a:off x="0" y="0"/>
          <a:ext cx="0" cy="0"/>
          <a:chOff x="0" y="0"/>
          <a:chExt cx="0" cy="0"/>
        </a:xfrm>
      </p:grpSpPr>
      <p:pic>
        <p:nvPicPr>
          <p:cNvPr id="37" name="Google Shape;37;p7"/>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8" name="Google Shape;38;p7"/>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855300" y="836000"/>
            <a:ext cx="7440300" cy="3963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1" name="Google Shape;41;p7"/>
          <p:cNvSpPr txBox="1"/>
          <p:nvPr>
            <p:ph idx="1" type="body"/>
          </p:nvPr>
        </p:nvSpPr>
        <p:spPr>
          <a:xfrm>
            <a:off x="855300" y="1576550"/>
            <a:ext cx="2315700" cy="309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2" name="Google Shape;42;p7"/>
          <p:cNvSpPr txBox="1"/>
          <p:nvPr>
            <p:ph idx="2" type="body"/>
          </p:nvPr>
        </p:nvSpPr>
        <p:spPr>
          <a:xfrm>
            <a:off x="3414200" y="1576550"/>
            <a:ext cx="2315700" cy="309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3" name="Google Shape;43;p7"/>
          <p:cNvSpPr txBox="1"/>
          <p:nvPr>
            <p:ph idx="3" type="body"/>
          </p:nvPr>
        </p:nvSpPr>
        <p:spPr>
          <a:xfrm>
            <a:off x="5973099" y="1576550"/>
            <a:ext cx="2315700" cy="309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4" name="Google Shape;44;p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pic>
        <p:nvPicPr>
          <p:cNvPr id="46" name="Google Shape;46;p8"/>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47" name="Google Shape;47;p8"/>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txBox="1"/>
          <p:nvPr>
            <p:ph type="title"/>
          </p:nvPr>
        </p:nvSpPr>
        <p:spPr>
          <a:xfrm>
            <a:off x="855300" y="836000"/>
            <a:ext cx="7440300" cy="3963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0" name="Google Shape;50;p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51" name="Shape 51"/>
        <p:cNvGrpSpPr/>
        <p:nvPr/>
      </p:nvGrpSpPr>
      <p:grpSpPr>
        <a:xfrm>
          <a:off x="0" y="0"/>
          <a:ext cx="0" cy="0"/>
          <a:chOff x="0" y="0"/>
          <a:chExt cx="0" cy="0"/>
        </a:xfrm>
      </p:grpSpPr>
      <p:pic>
        <p:nvPicPr>
          <p:cNvPr id="52" name="Google Shape;52;p9"/>
          <p:cNvPicPr preferRelativeResize="0"/>
          <p:nvPr/>
        </p:nvPicPr>
        <p:blipFill>
          <a:blip r:embed="rId2">
            <a:alphaModFix amt="50000"/>
          </a:blip>
          <a:stretch>
            <a:fillRect/>
          </a:stretch>
        </p:blipFill>
        <p:spPr>
          <a:xfrm>
            <a:off x="0" y="0"/>
            <a:ext cx="9144000" cy="5143500"/>
          </a:xfrm>
          <a:prstGeom prst="rect">
            <a:avLst/>
          </a:prstGeom>
          <a:noFill/>
          <a:ln>
            <a:noFill/>
          </a:ln>
        </p:spPr>
      </p:pic>
      <p:sp>
        <p:nvSpPr>
          <p:cNvPr id="53" name="Google Shape;53;p9"/>
          <p:cNvSpPr/>
          <p:nvPr/>
        </p:nvSpPr>
        <p:spPr>
          <a:xfrm rot="-5400000">
            <a:off x="7741875" y="3741400"/>
            <a:ext cx="1010400" cy="17937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txBox="1"/>
          <p:nvPr>
            <p:ph idx="1" type="body"/>
          </p:nvPr>
        </p:nvSpPr>
        <p:spPr>
          <a:xfrm>
            <a:off x="855300" y="4406300"/>
            <a:ext cx="7433400" cy="519600"/>
          </a:xfrm>
          <a:prstGeom prst="rect">
            <a:avLst/>
          </a:prstGeom>
        </p:spPr>
        <p:txBody>
          <a:bodyPr anchorCtr="0" anchor="t" bIns="0" lIns="0" spcFirstLastPara="1" rIns="0" wrap="square" tIns="0">
            <a:noAutofit/>
          </a:bodyPr>
          <a:lstStyle>
            <a:lvl1pPr indent="-228600" lvl="0" marL="457200" rtl="0" algn="ctr">
              <a:spcBef>
                <a:spcPts val="0"/>
              </a:spcBef>
              <a:spcAft>
                <a:spcPts val="800"/>
              </a:spcAft>
              <a:buSzPts val="1800"/>
              <a:buNone/>
              <a:defRPr sz="1800"/>
            </a:lvl1pPr>
          </a:lstStyle>
          <a:p/>
        </p:txBody>
      </p:sp>
      <p:sp>
        <p:nvSpPr>
          <p:cNvPr id="55" name="Google Shape;55;p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9"/>
          <p:cNvSpPr/>
          <p:nvPr/>
        </p:nvSpPr>
        <p:spPr>
          <a:xfrm rot="5400000">
            <a:off x="390600" y="-390600"/>
            <a:ext cx="1005900" cy="1787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74403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855300" y="1576550"/>
            <a:ext cx="7440300" cy="28113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2"/>
              </a:buClr>
              <a:buSzPts val="2400"/>
              <a:buFont typeface="Barlow Light"/>
              <a:buChar char="▸"/>
              <a:defRPr sz="2400">
                <a:solidFill>
                  <a:schemeClr val="dk2"/>
                </a:solidFill>
                <a:latin typeface="Barlow Light"/>
                <a:ea typeface="Barlow Light"/>
                <a:cs typeface="Barlow Light"/>
                <a:sym typeface="Barlow Light"/>
              </a:defRPr>
            </a:lvl1pPr>
            <a:lvl2pPr indent="-381000" lvl="1" marL="9144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2pPr>
            <a:lvl3pPr indent="-381000" lvl="2" marL="13716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3pPr>
            <a:lvl4pPr indent="-381000" lvl="3" marL="18288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4pPr>
            <a:lvl5pPr indent="-381000" lvl="4" marL="2286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5pPr>
            <a:lvl6pPr indent="-381000" lvl="5" marL="27432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6pPr>
            <a:lvl7pPr indent="-381000" lvl="6" marL="32004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7pPr>
            <a:lvl8pPr indent="-381000" lvl="7" marL="36576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8pPr>
            <a:lvl9pPr indent="-381000" lvl="8" marL="4114800" rtl="0">
              <a:lnSpc>
                <a:spcPct val="115000"/>
              </a:lnSpc>
              <a:spcBef>
                <a:spcPts val="800"/>
              </a:spcBef>
              <a:spcAft>
                <a:spcPts val="800"/>
              </a:spcAft>
              <a:buClr>
                <a:schemeClr val="dk2"/>
              </a:buClr>
              <a:buSzPts val="2400"/>
              <a:buFont typeface="Barlow Light"/>
              <a:buChar char="■"/>
              <a:defRPr sz="2400">
                <a:solidFill>
                  <a:schemeClr val="dk2"/>
                </a:solidFill>
                <a:latin typeface="Barlow Light"/>
                <a:ea typeface="Barlow Light"/>
                <a:cs typeface="Barlow Light"/>
                <a:sym typeface="Barlow Light"/>
              </a:defRPr>
            </a:lvl9pPr>
          </a:lstStyle>
          <a:p/>
        </p:txBody>
      </p:sp>
      <p:sp>
        <p:nvSpPr>
          <p:cNvPr id="8" name="Google Shape;8;p1"/>
          <p:cNvSpPr txBox="1"/>
          <p:nvPr>
            <p:ph idx="12" type="sldNum"/>
          </p:nvPr>
        </p:nvSpPr>
        <p:spPr>
          <a:xfrm>
            <a:off x="8404384" y="4673651"/>
            <a:ext cx="548700" cy="393600"/>
          </a:xfrm>
          <a:prstGeom prst="rect">
            <a:avLst/>
          </a:prstGeom>
          <a:noFill/>
          <a:ln>
            <a:noFill/>
          </a:ln>
        </p:spPr>
        <p:txBody>
          <a:bodyPr anchorCtr="0" anchor="ctr" bIns="0" lIns="0" spcFirstLastPara="1" rIns="0" wrap="square" tIns="0">
            <a:noAutofit/>
          </a:bodyPr>
          <a:lstStyle>
            <a:lvl1pPr lvl="0" rtl="0" algn="r">
              <a:buNone/>
              <a:defRPr sz="1500">
                <a:solidFill>
                  <a:schemeClr val="lt1"/>
                </a:solidFill>
                <a:latin typeface="Bebas Neue"/>
                <a:ea typeface="Bebas Neue"/>
                <a:cs typeface="Bebas Neue"/>
                <a:sym typeface="Bebas Neue"/>
              </a:defRPr>
            </a:lvl1pPr>
            <a:lvl2pPr lvl="1" rtl="0" algn="r">
              <a:buNone/>
              <a:defRPr sz="1500">
                <a:solidFill>
                  <a:schemeClr val="lt1"/>
                </a:solidFill>
                <a:latin typeface="Bebas Neue"/>
                <a:ea typeface="Bebas Neue"/>
                <a:cs typeface="Bebas Neue"/>
                <a:sym typeface="Bebas Neue"/>
              </a:defRPr>
            </a:lvl2pPr>
            <a:lvl3pPr lvl="2" rtl="0" algn="r">
              <a:buNone/>
              <a:defRPr sz="1500">
                <a:solidFill>
                  <a:schemeClr val="lt1"/>
                </a:solidFill>
                <a:latin typeface="Bebas Neue"/>
                <a:ea typeface="Bebas Neue"/>
                <a:cs typeface="Bebas Neue"/>
                <a:sym typeface="Bebas Neue"/>
              </a:defRPr>
            </a:lvl3pPr>
            <a:lvl4pPr lvl="3" rtl="0" algn="r">
              <a:buNone/>
              <a:defRPr sz="1500">
                <a:solidFill>
                  <a:schemeClr val="lt1"/>
                </a:solidFill>
                <a:latin typeface="Bebas Neue"/>
                <a:ea typeface="Bebas Neue"/>
                <a:cs typeface="Bebas Neue"/>
                <a:sym typeface="Bebas Neue"/>
              </a:defRPr>
            </a:lvl4pPr>
            <a:lvl5pPr lvl="4" rtl="0" algn="r">
              <a:buNone/>
              <a:defRPr sz="1500">
                <a:solidFill>
                  <a:schemeClr val="lt1"/>
                </a:solidFill>
                <a:latin typeface="Bebas Neue"/>
                <a:ea typeface="Bebas Neue"/>
                <a:cs typeface="Bebas Neue"/>
                <a:sym typeface="Bebas Neue"/>
              </a:defRPr>
            </a:lvl5pPr>
            <a:lvl6pPr lvl="5" rtl="0" algn="r">
              <a:buNone/>
              <a:defRPr sz="1500">
                <a:solidFill>
                  <a:schemeClr val="lt1"/>
                </a:solidFill>
                <a:latin typeface="Bebas Neue"/>
                <a:ea typeface="Bebas Neue"/>
                <a:cs typeface="Bebas Neue"/>
                <a:sym typeface="Bebas Neue"/>
              </a:defRPr>
            </a:lvl6pPr>
            <a:lvl7pPr lvl="6" rtl="0" algn="r">
              <a:buNone/>
              <a:defRPr sz="1500">
                <a:solidFill>
                  <a:schemeClr val="lt1"/>
                </a:solidFill>
                <a:latin typeface="Bebas Neue"/>
                <a:ea typeface="Bebas Neue"/>
                <a:cs typeface="Bebas Neue"/>
                <a:sym typeface="Bebas Neue"/>
              </a:defRPr>
            </a:lvl7pPr>
            <a:lvl8pPr lvl="7" rtl="0" algn="r">
              <a:buNone/>
              <a:defRPr sz="1500">
                <a:solidFill>
                  <a:schemeClr val="lt1"/>
                </a:solidFill>
                <a:latin typeface="Bebas Neue"/>
                <a:ea typeface="Bebas Neue"/>
                <a:cs typeface="Bebas Neue"/>
                <a:sym typeface="Bebas Neue"/>
              </a:defRPr>
            </a:lvl8pPr>
            <a:lvl9pPr lvl="8" rtl="0" algn="r">
              <a:buNone/>
              <a:defRPr sz="1500">
                <a:solidFill>
                  <a:schemeClr val="lt1"/>
                </a:solidFill>
                <a:latin typeface="Bebas Neue"/>
                <a:ea typeface="Bebas Neue"/>
                <a:cs typeface="Bebas Neue"/>
                <a:sym typeface="Bebas Neu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0.xml"/><Relationship Id="rId3" Type="http://schemas.openxmlformats.org/officeDocument/2006/relationships/image" Target="../media/image12.png"/><Relationship Id="rId4" Type="http://schemas.openxmlformats.org/officeDocument/2006/relationships/hyperlink" Target="https://drive.google.com/file/d/1NsFVQIoMY5Zhni_qAO6oMvzmsV76P_6h/view?usp=sharing"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2.xml"/><Relationship Id="rId3" Type="http://schemas.openxmlformats.org/officeDocument/2006/relationships/image" Target="../media/image1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hyperlink" Target="http://www.slidescarnival.com/?utm_source=template" TargetMode="External"/><Relationship Id="rId4" Type="http://schemas.openxmlformats.org/officeDocument/2006/relationships/hyperlink" Target="http://unsplash.com/&amp;utm_source=slidescarniv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hyperlink" Target="https://unsplash.com/@jessedo81?utm_source=unsplash&amp;utm_medium=referral&amp;utm_content=creditCopyText" TargetMode="External"/><Relationship Id="rId5" Type="http://schemas.openxmlformats.org/officeDocument/2006/relationships/hyperlink" Target="https://unsplash.com/@jessedo81?utm_source=unsplash&amp;utm_medium=referral&amp;utm_content=creditCopyText" TargetMode="External"/><Relationship Id="rId6" Type="http://schemas.openxmlformats.org/officeDocument/2006/relationships/hyperlink" Target="https://unsplash.com/collections/8588607/trades?utm_source=unsplash&amp;utm_medium=referral&amp;utm_content=creditCopyText" TargetMode="External"/><Relationship Id="rId7" Type="http://schemas.openxmlformats.org/officeDocument/2006/relationships/hyperlink" Target="https://unsplash.com/collections/8588607/trades?utm_source=unsplash&amp;utm_medium=referral&amp;utm_content=creditCopyTex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hyperlink" Target="https://unsplash.com/@ashrafali_786?utm_source=unsplash&amp;utm_medium=referral&amp;utm_content=creditCopyText" TargetMode="External"/><Relationship Id="rId5" Type="http://schemas.openxmlformats.org/officeDocument/2006/relationships/hyperlink" Target="https://unsplash.com/@ashrafali_786?utm_source=unsplash&amp;utm_medium=referral&amp;utm_content=creditCopyText" TargetMode="External"/><Relationship Id="rId6" Type="http://schemas.openxmlformats.org/officeDocument/2006/relationships/hyperlink" Target="https://unsplash.com/s/photos/accounting?utm_source=unsplash&amp;utm_medium=referral&amp;utm_content=creditCopyText" TargetMode="External"/><Relationship Id="rId7" Type="http://schemas.openxmlformats.org/officeDocument/2006/relationships/hyperlink" Target="https://unsplash.com/s/photos/accounting?utm_source=unsplash&amp;utm_medium=referral&amp;utm_content=creditCopyTex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ontario.ca/fr/page/enregistrer-un-nom-commercial-ou-une-societe-en-commandite" TargetMode="External"/><Relationship Id="rId4" Type="http://schemas.openxmlformats.org/officeDocument/2006/relationships/hyperlink" Target="https://www.canada.ca/fr/services/entreprises/lancer/enregistrer-entreprise-aupres-gouvernement/enregistrement-entreprise-proprietaire-societe-collectif.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hyperlink" Target="https://unsplash.com/@steve_j?utm_source=unsplash&amp;utm_medium=referral&amp;utm_content=creditCopyText" TargetMode="External"/><Relationship Id="rId5" Type="http://schemas.openxmlformats.org/officeDocument/2006/relationships/hyperlink" Target="https://unsplash.com/@steve_j?utm_source=unsplash&amp;utm_medium=referral&amp;utm_content=creditCopyText" TargetMode="External"/><Relationship Id="rId6" Type="http://schemas.openxmlformats.org/officeDocument/2006/relationships/hyperlink" Target="https://unsplash.com/s/photos/accounting?utm_source=unsplash&amp;utm_medium=referral&amp;utm_content=creditCopyText" TargetMode="External"/><Relationship Id="rId7" Type="http://schemas.openxmlformats.org/officeDocument/2006/relationships/hyperlink" Target="https://unsplash.com/s/photos/accounting?utm_source=unsplash&amp;utm_medium=referral&amp;utm_content=creditCopyTex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hyperlink" Target="https://unsplash.com/@pinamessina?utm_source=unsplash&amp;utm_medium=referral&amp;utm_content=creditCopyText" TargetMode="External"/><Relationship Id="rId5" Type="http://schemas.openxmlformats.org/officeDocument/2006/relationships/hyperlink" Target="https://unsplash.com/s/photos/canadian-money?utm_source=unsplash&amp;utm_medium=referral&amp;utm_content=creditCopyTex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0.jpg"/><Relationship Id="rId4" Type="http://schemas.openxmlformats.org/officeDocument/2006/relationships/hyperlink" Target="https://unsplash.com/@ashrafali_786?utm_source=unsplash&amp;utm_medium=referral&amp;utm_content=creditCopyText" TargetMode="External"/><Relationship Id="rId5" Type="http://schemas.openxmlformats.org/officeDocument/2006/relationships/hyperlink" Target="https://unsplash.com/@ashrafali_786?utm_source=unsplash&amp;utm_medium=referral&amp;utm_content=creditCopyText" TargetMode="External"/><Relationship Id="rId6" Type="http://schemas.openxmlformats.org/officeDocument/2006/relationships/hyperlink" Target="https://unsplash.com/s/photos/accounting?utm_source=unsplash&amp;utm_medium=referral&amp;utm_content=creditCopyText" TargetMode="External"/><Relationship Id="rId7" Type="http://schemas.openxmlformats.org/officeDocument/2006/relationships/hyperlink" Target="https://unsplash.com/s/photos/accounting?utm_source=unsplash&amp;utm_medium=referral&amp;utm_content=creditCopyTex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9.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9.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hyperlink" Target="https://www.guichetemplois.gc.ca/accueil" TargetMode="External"/><Relationship Id="rId4" Type="http://schemas.openxmlformats.org/officeDocument/2006/relationships/image" Target="../media/image7.jpg"/><Relationship Id="rId5" Type="http://schemas.openxmlformats.org/officeDocument/2006/relationships/hyperlink" Target="https://unsplash.com/@museumsvictoria?utm_source=unsplash&amp;utm_medium=referral&amp;utm_content=creditCopyText" TargetMode="External"/><Relationship Id="rId6" Type="http://schemas.openxmlformats.org/officeDocument/2006/relationships/hyperlink" Target="https://unsplash.com/@museumsvictoria?utm_source=unsplash&amp;utm_medium=referral&amp;utm_content=creditCopyText" TargetMode="External"/><Relationship Id="rId7" Type="http://schemas.openxmlformats.org/officeDocument/2006/relationships/hyperlink" Target="https://unsplash.com/s/photos/young-worker-salary?utm_source=unsplash&amp;utm_medium=referral&amp;utm_content=creditCopyText" TargetMode="External"/><Relationship Id="rId8" Type="http://schemas.openxmlformats.org/officeDocument/2006/relationships/hyperlink" Target="https://unsplash.com/s/photos/young-worker-salary?utm_source=unsplash&amp;utm_medium=referral&amp;utm_content=creditCopyT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hyperlink" Target="https://www.wsib.ca/fr"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13.jpg"/><Relationship Id="rId4" Type="http://schemas.openxmlformats.org/officeDocument/2006/relationships/hyperlink" Target="https://unsplash.com/@sanketshah?utm_source=unsplash&amp;utm_medium=referral&amp;utm_content=creditCopyText" TargetMode="External"/><Relationship Id="rId5" Type="http://schemas.openxmlformats.org/officeDocument/2006/relationships/hyperlink" Target="https://unsplash.com/@sanketshah?utm_source=unsplash&amp;utm_medium=referral&amp;utm_content=creditCopyText" TargetMode="External"/><Relationship Id="rId6" Type="http://schemas.openxmlformats.org/officeDocument/2006/relationships/hyperlink" Target="https://unsplash.com/s/photos/culinary?utm_source=unsplash&amp;utm_medium=referral&amp;utm_content=creditCopyText" TargetMode="External"/><Relationship Id="rId7" Type="http://schemas.openxmlformats.org/officeDocument/2006/relationships/hyperlink" Target="https://unsplash.com/s/photos/culinary?utm_source=unsplash&amp;utm_medium=referral&amp;utm_content=creditCopyText"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8.jpg"/><Relationship Id="rId4" Type="http://schemas.openxmlformats.org/officeDocument/2006/relationships/hyperlink" Target="https://unsplash.com/@neonbrand?utm_source=unsplash&amp;utm_medium=referral&amp;utm_content=creditCopyText" TargetMode="External"/><Relationship Id="rId5" Type="http://schemas.openxmlformats.org/officeDocument/2006/relationships/hyperlink" Target="https://unsplash.com/@neonbrand?utm_source=unsplash&amp;utm_medium=referral&amp;utm_content=creditCopyText" TargetMode="External"/><Relationship Id="rId6" Type="http://schemas.openxmlformats.org/officeDocument/2006/relationships/hyperlink" Target="https://unsplash.com/s/photos/mechanic?utm_source=unsplash&amp;utm_medium=referral&amp;utm_content=creditCopyText" TargetMode="External"/><Relationship Id="rId7" Type="http://schemas.openxmlformats.org/officeDocument/2006/relationships/hyperlink" Target="https://unsplash.com/s/photos/mechanic?utm_source=unsplash&amp;utm_medium=referral&amp;utm_content=creditCopyText"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9.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noc.esdc.gc.ca/GuideCarrieres/GcBienvenue?GoCTemplateCulture=fr-C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9.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9.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 Id="rId3" Type="http://schemas.openxmlformats.org/officeDocument/2006/relationships/image" Target="../media/image15.jpg"/><Relationship Id="rId4" Type="http://schemas.openxmlformats.org/officeDocument/2006/relationships/hyperlink" Target="https://unsplash.com/@alexkixa?utm_source=unsplash&amp;utm_medium=referral&amp;utm_content=creditCopyText" TargetMode="External"/><Relationship Id="rId5" Type="http://schemas.openxmlformats.org/officeDocument/2006/relationships/hyperlink" Target="https://unsplash.com/@alexkixa?utm_source=unsplash&amp;utm_medium=referral&amp;utm_content=creditCopyText" TargetMode="External"/><Relationship Id="rId6" Type="http://schemas.openxmlformats.org/officeDocument/2006/relationships/hyperlink" Target="https://unsplash.com/s/photos/technology?utm_source=unsplash&amp;utm_medium=referral&amp;utm_content=creditCopyText" TargetMode="External"/><Relationship Id="rId7" Type="http://schemas.openxmlformats.org/officeDocument/2006/relationships/hyperlink" Target="https://unsplash.com/s/photos/technology?utm_source=unsplash&amp;utm_medium=referral&amp;utm_content=creditCopyText"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1"/>
          <p:cNvSpPr txBox="1"/>
          <p:nvPr>
            <p:ph type="ctrTitle"/>
          </p:nvPr>
        </p:nvSpPr>
        <p:spPr>
          <a:xfrm>
            <a:off x="626700" y="620225"/>
            <a:ext cx="5693400" cy="299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CoûtS de démarrage d'une entreprise</a:t>
            </a:r>
            <a:r>
              <a:rPr lang="en"/>
              <a:t> </a:t>
            </a:r>
            <a:endParaRPr/>
          </a:p>
        </p:txBody>
      </p:sp>
      <p:grpSp>
        <p:nvGrpSpPr>
          <p:cNvPr id="67" name="Google Shape;67;p11"/>
          <p:cNvGrpSpPr/>
          <p:nvPr/>
        </p:nvGrpSpPr>
        <p:grpSpPr>
          <a:xfrm>
            <a:off x="7224968" y="2399173"/>
            <a:ext cx="1309477" cy="2134696"/>
            <a:chOff x="6730350" y="2315900"/>
            <a:chExt cx="257700" cy="420100"/>
          </a:xfrm>
        </p:grpSpPr>
        <p:sp>
          <p:nvSpPr>
            <p:cNvPr id="68" name="Google Shape;68;p1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 name="Google Shape;69;p1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 name="Google Shape;70;p1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1" name="Google Shape;71;p1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 name="Google Shape;72;p1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Sélection d'emploi terminée !</a:t>
            </a:r>
            <a:endParaRPr/>
          </a:p>
        </p:txBody>
      </p:sp>
      <p:sp>
        <p:nvSpPr>
          <p:cNvPr id="248" name="Google Shape;248;p20"/>
          <p:cNvSpPr txBox="1"/>
          <p:nvPr>
            <p:ph idx="1" type="body"/>
          </p:nvPr>
        </p:nvSpPr>
        <p:spPr>
          <a:xfrm>
            <a:off x="855300" y="1424150"/>
            <a:ext cx="3834600" cy="13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Sur le document de travail fourni, notez le métier que vous avez sélectionné pour votre entreprise.</a:t>
            </a:r>
            <a:endParaRPr sz="1800"/>
          </a:p>
          <a:p>
            <a:pPr indent="0" lvl="0" marL="0" rtl="0" algn="l">
              <a:spcBef>
                <a:spcPts val="800"/>
              </a:spcBef>
              <a:spcAft>
                <a:spcPts val="800"/>
              </a:spcAft>
              <a:buNone/>
            </a:pPr>
            <a:r>
              <a:t/>
            </a:r>
            <a:endParaRPr sz="1800"/>
          </a:p>
        </p:txBody>
      </p:sp>
      <p:sp>
        <p:nvSpPr>
          <p:cNvPr id="249" name="Google Shape;249;p2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50" name="Google Shape;250;p20"/>
          <p:cNvPicPr preferRelativeResize="0"/>
          <p:nvPr/>
        </p:nvPicPr>
        <p:blipFill rotWithShape="1">
          <a:blip r:embed="rId3">
            <a:alphaModFix/>
          </a:blip>
          <a:srcRect b="0" l="0" r="10" t="0"/>
          <a:stretch/>
        </p:blipFill>
        <p:spPr>
          <a:xfrm>
            <a:off x="-75" y="-198"/>
            <a:ext cx="9144000" cy="5143800"/>
          </a:xfrm>
          <a:prstGeom prst="triangle">
            <a:avLst>
              <a:gd fmla="val 100000" name="adj"/>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pic>
        <p:nvPicPr>
          <p:cNvPr id="1231" name="Google Shape;1231;p110"/>
          <p:cNvPicPr preferRelativeResize="0"/>
          <p:nvPr/>
        </p:nvPicPr>
        <p:blipFill rotWithShape="1">
          <a:blip r:embed="rId3">
            <a:alphaModFix/>
          </a:blip>
          <a:srcRect b="24812" l="0" r="10785" t="0"/>
          <a:stretch/>
        </p:blipFill>
        <p:spPr>
          <a:xfrm>
            <a:off x="2680425" y="1507700"/>
            <a:ext cx="6463500" cy="3636000"/>
          </a:xfrm>
          <a:prstGeom prst="triangle">
            <a:avLst>
              <a:gd fmla="val 100000" name="adj"/>
            </a:avLst>
          </a:prstGeom>
          <a:noFill/>
          <a:ln>
            <a:noFill/>
          </a:ln>
        </p:spPr>
      </p:pic>
      <p:sp>
        <p:nvSpPr>
          <p:cNvPr id="1232" name="Google Shape;1232;p110"/>
          <p:cNvSpPr txBox="1"/>
          <p:nvPr>
            <p:ph idx="4294967295" type="ctrTitle"/>
          </p:nvPr>
        </p:nvSpPr>
        <p:spPr>
          <a:xfrm>
            <a:off x="855300" y="769325"/>
            <a:ext cx="7460100" cy="166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000">
                <a:solidFill>
                  <a:schemeClr val="accent2"/>
                </a:solidFill>
              </a:rPr>
              <a:t>Voici un Clip qui vous montre comment créer une facture dans le programme de COMPTABILITÉ WAVE.</a:t>
            </a:r>
            <a:endParaRPr sz="4000">
              <a:solidFill>
                <a:schemeClr val="accent2"/>
              </a:solidFill>
            </a:endParaRPr>
          </a:p>
        </p:txBody>
      </p:sp>
      <p:sp>
        <p:nvSpPr>
          <p:cNvPr id="1233" name="Google Shape;1233;p110"/>
          <p:cNvSpPr txBox="1"/>
          <p:nvPr>
            <p:ph idx="4294967295" type="subTitle"/>
          </p:nvPr>
        </p:nvSpPr>
        <p:spPr>
          <a:xfrm>
            <a:off x="855300" y="3011348"/>
            <a:ext cx="4101300" cy="166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u="sng">
                <a:solidFill>
                  <a:schemeClr val="hlink"/>
                </a:solidFill>
                <a:hlinkClick r:id="rId4"/>
              </a:rPr>
              <a:t>Vidéo de Screencastify</a:t>
            </a:r>
            <a:endParaRPr b="1"/>
          </a:p>
          <a:p>
            <a:pPr indent="0" lvl="0" marL="0" rtl="0" algn="l">
              <a:spcBef>
                <a:spcPts val="800"/>
              </a:spcBef>
              <a:spcAft>
                <a:spcPts val="800"/>
              </a:spcAft>
              <a:buNone/>
            </a:pPr>
            <a:r>
              <a:rPr b="1" lang="en"/>
              <a:t>(5 mins.)</a:t>
            </a:r>
            <a:endParaRPr b="1"/>
          </a:p>
        </p:txBody>
      </p:sp>
      <p:sp>
        <p:nvSpPr>
          <p:cNvPr id="1234" name="Google Shape;1234;p11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1238" name="Shape 1238"/>
        <p:cNvGrpSpPr/>
        <p:nvPr/>
      </p:nvGrpSpPr>
      <p:grpSpPr>
        <a:xfrm>
          <a:off x="0" y="0"/>
          <a:ext cx="0" cy="0"/>
          <a:chOff x="0" y="0"/>
          <a:chExt cx="0" cy="0"/>
        </a:xfrm>
      </p:grpSpPr>
      <p:sp>
        <p:nvSpPr>
          <p:cNvPr id="1239" name="Google Shape;1239;p111"/>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Le jeu</a:t>
            </a:r>
            <a:endParaRPr/>
          </a:p>
        </p:txBody>
      </p:sp>
      <p:sp>
        <p:nvSpPr>
          <p:cNvPr id="1240" name="Google Shape;1240;p111"/>
          <p:cNvSpPr txBox="1"/>
          <p:nvPr>
            <p:ph idx="1" type="subTitle"/>
          </p:nvPr>
        </p:nvSpPr>
        <p:spPr>
          <a:xfrm>
            <a:off x="626700" y="1419728"/>
            <a:ext cx="7433400" cy="17997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2300">
                <a:solidFill>
                  <a:schemeClr val="dk1"/>
                </a:solidFill>
              </a:rPr>
              <a:t>Amusez-vous à battre vos amis dans un jeu de hasard, tout comme l'exploitation d'une entreprise. Chaque décisions que vous faites affecte votre entreprise, ainsi que ceux de votre entourage!  Êtes-vous le prochain milliardaire!!!</a:t>
            </a:r>
            <a:endParaRPr sz="2300">
              <a:solidFill>
                <a:schemeClr val="dk1"/>
              </a:solidFill>
            </a:endParaRPr>
          </a:p>
        </p:txBody>
      </p:sp>
      <p:sp>
        <p:nvSpPr>
          <p:cNvPr id="1241" name="Google Shape;1241;p111"/>
          <p:cNvSpPr/>
          <p:nvPr/>
        </p:nvSpPr>
        <p:spPr>
          <a:xfrm>
            <a:off x="7597255" y="2075575"/>
            <a:ext cx="1200745" cy="2395050"/>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7</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1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247" name="Google Shape;1247;p112"/>
          <p:cNvPicPr preferRelativeResize="0"/>
          <p:nvPr/>
        </p:nvPicPr>
        <p:blipFill rotWithShape="1">
          <a:blip r:embed="rId3">
            <a:alphaModFix/>
          </a:blip>
          <a:srcRect b="24812" l="0" r="10785" t="0"/>
          <a:stretch/>
        </p:blipFill>
        <p:spPr>
          <a:xfrm>
            <a:off x="2680425" y="1507700"/>
            <a:ext cx="6463500" cy="3636000"/>
          </a:xfrm>
          <a:prstGeom prst="triangle">
            <a:avLst>
              <a:gd fmla="val 100000" name="adj"/>
            </a:avLst>
          </a:prstGeom>
          <a:noFill/>
          <a:ln>
            <a:noFill/>
          </a:ln>
        </p:spPr>
      </p:pic>
      <p:sp>
        <p:nvSpPr>
          <p:cNvPr id="1248" name="Google Shape;1248;p112"/>
          <p:cNvSpPr txBox="1"/>
          <p:nvPr>
            <p:ph idx="4294967295" type="ctrTitle"/>
          </p:nvPr>
        </p:nvSpPr>
        <p:spPr>
          <a:xfrm>
            <a:off x="855300" y="769325"/>
            <a:ext cx="4101300" cy="115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9600">
                <a:solidFill>
                  <a:schemeClr val="accent2"/>
                </a:solidFill>
              </a:rPr>
              <a:t>MERCI</a:t>
            </a:r>
            <a:r>
              <a:rPr lang="en" sz="9600">
                <a:solidFill>
                  <a:schemeClr val="accent2"/>
                </a:solidFill>
              </a:rPr>
              <a:t>!</a:t>
            </a:r>
            <a:endParaRPr sz="9600">
              <a:solidFill>
                <a:schemeClr val="accent2"/>
              </a:solidFill>
            </a:endParaRPr>
          </a:p>
        </p:txBody>
      </p:sp>
      <p:sp>
        <p:nvSpPr>
          <p:cNvPr id="1249" name="Google Shape;1249;p112"/>
          <p:cNvSpPr txBox="1"/>
          <p:nvPr>
            <p:ph idx="4294967295" type="subTitle"/>
          </p:nvPr>
        </p:nvSpPr>
        <p:spPr>
          <a:xfrm>
            <a:off x="855300" y="1968950"/>
            <a:ext cx="4101300" cy="192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Questions?</a:t>
            </a:r>
            <a:endParaRPr b="1"/>
          </a:p>
          <a:p>
            <a:pPr indent="0" lvl="0" marL="0" rtl="0" algn="l">
              <a:spcBef>
                <a:spcPts val="800"/>
              </a:spcBef>
              <a:spcAft>
                <a:spcPts val="0"/>
              </a:spcAft>
              <a:buClr>
                <a:schemeClr val="dk1"/>
              </a:buClr>
              <a:buSzPts val="1100"/>
              <a:buFont typeface="Arial"/>
              <a:buNone/>
            </a:pPr>
            <a:r>
              <a:rPr lang="en"/>
              <a:t>Vous pouvez me rejoindre à</a:t>
            </a:r>
            <a:r>
              <a:rPr lang="en"/>
              <a:t>:</a:t>
            </a:r>
            <a:endParaRPr/>
          </a:p>
          <a:p>
            <a:pPr indent="-381000" lvl="0" marL="457200" rtl="0" algn="l">
              <a:spcBef>
                <a:spcPts val="800"/>
              </a:spcBef>
              <a:spcAft>
                <a:spcPts val="0"/>
              </a:spcAft>
              <a:buSzPts val="2400"/>
              <a:buChar char="▸"/>
            </a:pPr>
            <a:r>
              <a:rPr lang="en"/>
              <a:t>@username</a:t>
            </a:r>
            <a:endParaRPr/>
          </a:p>
          <a:p>
            <a:pPr indent="-381000" lvl="0" marL="457200" rtl="0" algn="l">
              <a:spcBef>
                <a:spcPts val="0"/>
              </a:spcBef>
              <a:spcAft>
                <a:spcPts val="0"/>
              </a:spcAft>
              <a:buSzPts val="2400"/>
              <a:buChar char="▸"/>
            </a:pPr>
            <a:r>
              <a:rPr lang="en"/>
              <a:t>user@mail.me</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1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Bibliographie</a:t>
            </a:r>
            <a:endParaRPr/>
          </a:p>
        </p:txBody>
      </p:sp>
      <p:sp>
        <p:nvSpPr>
          <p:cNvPr id="1255" name="Google Shape;1255;p11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 grand merci à toutes les personnes qui ont créé et publié ces ressources impressionnantes gratuitement :</a:t>
            </a:r>
            <a:endParaRPr sz="2400"/>
          </a:p>
          <a:p>
            <a:pPr indent="-381000" lvl="0" marL="457200" rtl="0" algn="l">
              <a:lnSpc>
                <a:spcPct val="115000"/>
              </a:lnSpc>
              <a:spcBef>
                <a:spcPts val="800"/>
              </a:spcBef>
              <a:spcAft>
                <a:spcPts val="0"/>
              </a:spcAft>
              <a:buSzPts val="2400"/>
              <a:buChar char="▸"/>
            </a:pPr>
            <a:r>
              <a:rPr lang="en"/>
              <a:t>Modèles de présentation par:</a:t>
            </a:r>
            <a:r>
              <a:rPr lang="en" sz="2400"/>
              <a:t> </a:t>
            </a:r>
            <a:r>
              <a:rPr lang="en"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 sz="2400"/>
              <a:t>Photogra</a:t>
            </a:r>
            <a:r>
              <a:rPr lang="en"/>
              <a:t>phes par:</a:t>
            </a:r>
            <a:r>
              <a:rPr lang="en" sz="2400"/>
              <a:t> </a:t>
            </a:r>
            <a:r>
              <a:rPr lang="en" sz="2400" u="sng">
                <a:solidFill>
                  <a:schemeClr val="hlink"/>
                </a:solidFill>
                <a:hlinkClick r:id="rId4"/>
              </a:rPr>
              <a:t>Unsplash</a:t>
            </a:r>
            <a:endParaRPr sz="2400"/>
          </a:p>
        </p:txBody>
      </p:sp>
      <p:sp>
        <p:nvSpPr>
          <p:cNvPr id="1256" name="Google Shape;1256;p11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257" name="Google Shape;1257;p113"/>
          <p:cNvGrpSpPr/>
          <p:nvPr/>
        </p:nvGrpSpPr>
        <p:grpSpPr>
          <a:xfrm>
            <a:off x="261174" y="613715"/>
            <a:ext cx="517866" cy="517866"/>
            <a:chOff x="2594325" y="1627175"/>
            <a:chExt cx="440850" cy="440850"/>
          </a:xfrm>
        </p:grpSpPr>
        <p:sp>
          <p:nvSpPr>
            <p:cNvPr id="1258" name="Google Shape;1258;p113"/>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59" name="Google Shape;1259;p113"/>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60" name="Google Shape;1260;p113"/>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ANALYSE SWOT/FFOM</a:t>
            </a:r>
            <a:endParaRPr/>
          </a:p>
        </p:txBody>
      </p:sp>
      <p:sp>
        <p:nvSpPr>
          <p:cNvPr id="256" name="Google Shape;256;p2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21"/>
          <p:cNvSpPr/>
          <p:nvPr/>
        </p:nvSpPr>
        <p:spPr>
          <a:xfrm>
            <a:off x="859925" y="1434150"/>
            <a:ext cx="3644700" cy="13731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1371600" wrap="square" tIns="91425">
            <a:noAutofit/>
          </a:bodyPr>
          <a:lstStyle/>
          <a:p>
            <a:pPr indent="0" lvl="0" marL="0" rtl="0" algn="l">
              <a:spcBef>
                <a:spcPts val="0"/>
              </a:spcBef>
              <a:spcAft>
                <a:spcPts val="0"/>
              </a:spcAft>
              <a:buNone/>
            </a:pPr>
            <a:r>
              <a:rPr b="1" lang="en">
                <a:solidFill>
                  <a:schemeClr val="dk2"/>
                </a:solidFill>
                <a:latin typeface="Barlow"/>
                <a:ea typeface="Barlow"/>
                <a:cs typeface="Barlow"/>
                <a:sym typeface="Barlow"/>
              </a:rPr>
              <a:t>FORCES</a:t>
            </a:r>
            <a:endParaRPr b="1">
              <a:solidFill>
                <a:schemeClr val="dk2"/>
              </a:solidFill>
              <a:latin typeface="Barlow"/>
              <a:ea typeface="Barlow"/>
              <a:cs typeface="Barlow"/>
              <a:sym typeface="Barlow"/>
            </a:endParaRPr>
          </a:p>
          <a:p>
            <a:pPr indent="0" lvl="0" marL="0" rtl="0" algn="l">
              <a:spcBef>
                <a:spcPts val="600"/>
              </a:spcBef>
              <a:spcAft>
                <a:spcPts val="600"/>
              </a:spcAft>
              <a:buNone/>
            </a:pPr>
            <a:r>
              <a:rPr lang="en" sz="1300">
                <a:solidFill>
                  <a:schemeClr val="dk2"/>
                </a:solidFill>
                <a:latin typeface="Barlow"/>
                <a:ea typeface="Barlow"/>
                <a:cs typeface="Barlow"/>
                <a:sym typeface="Barlow"/>
              </a:rPr>
              <a:t>Quelles sont vos forces qui seront transférées à votre entreprise?</a:t>
            </a:r>
            <a:endParaRPr sz="1300">
              <a:solidFill>
                <a:schemeClr val="dk2"/>
              </a:solidFill>
              <a:latin typeface="Barlow"/>
              <a:ea typeface="Barlow"/>
              <a:cs typeface="Barlow"/>
              <a:sym typeface="Barlow"/>
            </a:endParaRPr>
          </a:p>
        </p:txBody>
      </p:sp>
      <p:sp>
        <p:nvSpPr>
          <p:cNvPr id="258" name="Google Shape;258;p21"/>
          <p:cNvSpPr/>
          <p:nvPr/>
        </p:nvSpPr>
        <p:spPr>
          <a:xfrm>
            <a:off x="4655461" y="1434150"/>
            <a:ext cx="3644700" cy="1373100"/>
          </a:xfrm>
          <a:prstGeom prst="rect">
            <a:avLst/>
          </a:prstGeom>
          <a:noFill/>
          <a:ln cap="flat" cmpd="sng" w="9525">
            <a:solidFill>
              <a:schemeClr val="accent6"/>
            </a:solidFill>
            <a:prstDash val="solid"/>
            <a:round/>
            <a:headEnd len="sm" w="sm" type="none"/>
            <a:tailEnd len="sm" w="sm" type="none"/>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a:solidFill>
                  <a:schemeClr val="dk2"/>
                </a:solidFill>
                <a:latin typeface="Barlow"/>
                <a:ea typeface="Barlow"/>
                <a:cs typeface="Barlow"/>
                <a:sym typeface="Barlow"/>
              </a:rPr>
              <a:t>FAIBLESSES</a:t>
            </a:r>
            <a:endParaRPr b="1">
              <a:solidFill>
                <a:schemeClr val="dk2"/>
              </a:solidFill>
              <a:latin typeface="Barlow"/>
              <a:ea typeface="Barlow"/>
              <a:cs typeface="Barlow"/>
              <a:sym typeface="Barlow"/>
            </a:endParaRPr>
          </a:p>
          <a:p>
            <a:pPr indent="0" lvl="0" marL="0" rtl="0" algn="r">
              <a:spcBef>
                <a:spcPts val="600"/>
              </a:spcBef>
              <a:spcAft>
                <a:spcPts val="600"/>
              </a:spcAft>
              <a:buNone/>
            </a:pPr>
            <a:r>
              <a:rPr lang="en" sz="1300">
                <a:solidFill>
                  <a:schemeClr val="dk2"/>
                </a:solidFill>
                <a:latin typeface="Barlow"/>
                <a:ea typeface="Barlow"/>
                <a:cs typeface="Barlow"/>
                <a:sym typeface="Barlow"/>
              </a:rPr>
              <a:t>Quels sont les défis des différentes industries? Quelles sont les faiblesses que vous devriez corriger/identifier ?</a:t>
            </a:r>
            <a:endParaRPr sz="1300">
              <a:solidFill>
                <a:schemeClr val="dk2"/>
              </a:solidFill>
              <a:latin typeface="Barlow"/>
              <a:ea typeface="Barlow"/>
              <a:cs typeface="Barlow"/>
              <a:sym typeface="Barlow"/>
            </a:endParaRPr>
          </a:p>
        </p:txBody>
      </p:sp>
      <p:sp>
        <p:nvSpPr>
          <p:cNvPr id="259" name="Google Shape;259;p21"/>
          <p:cNvSpPr/>
          <p:nvPr/>
        </p:nvSpPr>
        <p:spPr>
          <a:xfrm>
            <a:off x="859925" y="2957892"/>
            <a:ext cx="3644700" cy="1373100"/>
          </a:xfrm>
          <a:prstGeom prst="rect">
            <a:avLst/>
          </a:prstGeom>
          <a:noFill/>
          <a:ln cap="flat" cmpd="sng" w="9525">
            <a:solidFill>
              <a:schemeClr val="accent3"/>
            </a:solidFill>
            <a:prstDash val="solid"/>
            <a:round/>
            <a:headEnd len="sm" w="sm" type="none"/>
            <a:tailEnd len="sm" w="sm" type="none"/>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2"/>
              </a:solidFill>
              <a:latin typeface="Barlow"/>
              <a:ea typeface="Barlow"/>
              <a:cs typeface="Barlow"/>
              <a:sym typeface="Barlow"/>
            </a:endParaRPr>
          </a:p>
          <a:p>
            <a:pPr indent="0" lvl="0" marL="0" rtl="0" algn="l">
              <a:spcBef>
                <a:spcPts val="600"/>
              </a:spcBef>
              <a:spcAft>
                <a:spcPts val="0"/>
              </a:spcAft>
              <a:buClr>
                <a:schemeClr val="dk1"/>
              </a:buClr>
              <a:buSzPts val="1100"/>
              <a:buFont typeface="Arial"/>
              <a:buNone/>
            </a:pPr>
            <a:r>
              <a:rPr lang="en" sz="1300">
                <a:solidFill>
                  <a:schemeClr val="dk2"/>
                </a:solidFill>
                <a:latin typeface="Barlow"/>
                <a:ea typeface="Barlow"/>
                <a:cs typeface="Barlow"/>
                <a:sym typeface="Barlow"/>
              </a:rPr>
              <a:t>En fonction de vos compétences, de votre emplacement, des demandes du marché, etc., réfléchissez aux opportunités qui existent.</a:t>
            </a:r>
            <a:endParaRPr sz="1300">
              <a:solidFill>
                <a:schemeClr val="dk2"/>
              </a:solidFill>
              <a:latin typeface="Barlow"/>
              <a:ea typeface="Barlow"/>
              <a:cs typeface="Barlow"/>
              <a:sym typeface="Barlow"/>
            </a:endParaRPr>
          </a:p>
          <a:p>
            <a:pPr indent="0" lvl="0" marL="0" rtl="0" algn="l">
              <a:spcBef>
                <a:spcPts val="600"/>
              </a:spcBef>
              <a:spcAft>
                <a:spcPts val="600"/>
              </a:spcAft>
              <a:buClr>
                <a:schemeClr val="dk1"/>
              </a:buClr>
              <a:buSzPts val="1100"/>
              <a:buFont typeface="Arial"/>
              <a:buNone/>
            </a:pPr>
            <a:r>
              <a:rPr b="1" lang="en">
                <a:solidFill>
                  <a:schemeClr val="dk2"/>
                </a:solidFill>
                <a:latin typeface="Barlow"/>
                <a:ea typeface="Barlow"/>
                <a:cs typeface="Barlow"/>
                <a:sym typeface="Barlow"/>
              </a:rPr>
              <a:t>OPPORTUNITÉS</a:t>
            </a:r>
            <a:endParaRPr>
              <a:solidFill>
                <a:schemeClr val="dk2"/>
              </a:solidFill>
              <a:latin typeface="Barlow"/>
              <a:ea typeface="Barlow"/>
              <a:cs typeface="Barlow"/>
              <a:sym typeface="Barlow"/>
            </a:endParaRPr>
          </a:p>
        </p:txBody>
      </p:sp>
      <p:sp>
        <p:nvSpPr>
          <p:cNvPr id="260" name="Google Shape;260;p21"/>
          <p:cNvSpPr/>
          <p:nvPr/>
        </p:nvSpPr>
        <p:spPr>
          <a:xfrm>
            <a:off x="4655461" y="2957892"/>
            <a:ext cx="3644700" cy="1373100"/>
          </a:xfrm>
          <a:prstGeom prst="rect">
            <a:avLst/>
          </a:prstGeom>
          <a:noFill/>
          <a:ln cap="flat" cmpd="sng" w="9525">
            <a:solidFill>
              <a:schemeClr val="accent4"/>
            </a:solidFill>
            <a:prstDash val="solid"/>
            <a:round/>
            <a:headEnd len="sm" w="sm" type="none"/>
            <a:tailEnd len="sm" w="sm" type="none"/>
          </a:ln>
        </p:spPr>
        <p:txBody>
          <a:bodyPr anchorCtr="0" anchor="b"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lang="en" sz="1300">
                <a:solidFill>
                  <a:schemeClr val="dk2"/>
                </a:solidFill>
                <a:latin typeface="Barlow"/>
                <a:ea typeface="Barlow"/>
                <a:cs typeface="Barlow"/>
                <a:sym typeface="Barlow"/>
              </a:rPr>
              <a:t>Quelles menaces existent qui pourraient affecter la réussite de votre entreprise ?</a:t>
            </a:r>
            <a:endParaRPr sz="1300">
              <a:solidFill>
                <a:schemeClr val="dk2"/>
              </a:solidFill>
              <a:latin typeface="Barlow"/>
              <a:ea typeface="Barlow"/>
              <a:cs typeface="Barlow"/>
              <a:sym typeface="Barlow"/>
            </a:endParaRPr>
          </a:p>
          <a:p>
            <a:pPr indent="0" lvl="0" marL="0" rtl="0" algn="r">
              <a:spcBef>
                <a:spcPts val="600"/>
              </a:spcBef>
              <a:spcAft>
                <a:spcPts val="600"/>
              </a:spcAft>
              <a:buNone/>
            </a:pPr>
            <a:r>
              <a:rPr b="1" lang="en">
                <a:solidFill>
                  <a:schemeClr val="dk2"/>
                </a:solidFill>
                <a:latin typeface="Barlow"/>
                <a:ea typeface="Barlow"/>
                <a:cs typeface="Barlow"/>
                <a:sym typeface="Barlow"/>
              </a:rPr>
              <a:t>MENACES</a:t>
            </a:r>
            <a:endParaRPr>
              <a:solidFill>
                <a:schemeClr val="dk2"/>
              </a:solidFill>
              <a:latin typeface="Barlow"/>
              <a:ea typeface="Barlow"/>
              <a:cs typeface="Barlow"/>
              <a:sym typeface="Barlow"/>
            </a:endParaRPr>
          </a:p>
        </p:txBody>
      </p:sp>
      <p:sp>
        <p:nvSpPr>
          <p:cNvPr id="261" name="Google Shape;261;p21"/>
          <p:cNvSpPr/>
          <p:nvPr/>
        </p:nvSpPr>
        <p:spPr>
          <a:xfrm>
            <a:off x="3458432" y="1759078"/>
            <a:ext cx="2094300" cy="20943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rot="5400000">
            <a:off x="3609544" y="1759078"/>
            <a:ext cx="2094300" cy="2094300"/>
          </a:xfrm>
          <a:prstGeom prst="pie">
            <a:avLst>
              <a:gd fmla="val 10788866"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rot="10800000">
            <a:off x="3609544" y="1911371"/>
            <a:ext cx="2094300" cy="2094300"/>
          </a:xfrm>
          <a:prstGeom prst="pie">
            <a:avLst>
              <a:gd fmla="val 10788866"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rot="-5400000">
            <a:off x="3458432" y="1911371"/>
            <a:ext cx="2094300" cy="2094300"/>
          </a:xfrm>
          <a:prstGeom prst="pie">
            <a:avLst>
              <a:gd fmla="val 10788866"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p:nvPr/>
        </p:nvSpPr>
        <p:spPr>
          <a:xfrm>
            <a:off x="4016818" y="2195958"/>
            <a:ext cx="155732" cy="374605"/>
          </a:xfrm>
          <a:prstGeom prst="rect">
            <a:avLst/>
          </a:prstGeom>
        </p:spPr>
        <p:txBody>
          <a:bodyPr>
            <a:prstTxWarp prst="textPlain"/>
          </a:bodyPr>
          <a:lstStyle/>
          <a:p>
            <a:pPr lvl="0" algn="ctr"/>
            <a:r>
              <a:rPr b="0" i="0">
                <a:ln>
                  <a:noFill/>
                </a:ln>
                <a:solidFill>
                  <a:schemeClr val="lt1"/>
                </a:solidFill>
                <a:latin typeface="Bebas Neue"/>
              </a:rPr>
              <a:t>F</a:t>
            </a:r>
          </a:p>
        </p:txBody>
      </p:sp>
      <p:sp>
        <p:nvSpPr>
          <p:cNvPr id="266" name="Google Shape;266;p21"/>
          <p:cNvSpPr/>
          <p:nvPr/>
        </p:nvSpPr>
        <p:spPr>
          <a:xfrm>
            <a:off x="4896855" y="2202647"/>
            <a:ext cx="155732" cy="374605"/>
          </a:xfrm>
          <a:prstGeom prst="rect">
            <a:avLst/>
          </a:prstGeom>
        </p:spPr>
        <p:txBody>
          <a:bodyPr>
            <a:prstTxWarp prst="textPlain"/>
          </a:bodyPr>
          <a:lstStyle/>
          <a:p>
            <a:pPr lvl="0" algn="ctr"/>
            <a:r>
              <a:rPr b="0" i="0">
                <a:ln>
                  <a:noFill/>
                </a:ln>
                <a:solidFill>
                  <a:schemeClr val="lt1"/>
                </a:solidFill>
                <a:latin typeface="Bebas Neue"/>
              </a:rPr>
              <a:t>F</a:t>
            </a:r>
          </a:p>
        </p:txBody>
      </p:sp>
      <p:sp>
        <p:nvSpPr>
          <p:cNvPr id="267" name="Google Shape;267;p21"/>
          <p:cNvSpPr/>
          <p:nvPr/>
        </p:nvSpPr>
        <p:spPr>
          <a:xfrm>
            <a:off x="3986849" y="3154633"/>
            <a:ext cx="178744" cy="385308"/>
          </a:xfrm>
          <a:prstGeom prst="rect">
            <a:avLst/>
          </a:prstGeom>
        </p:spPr>
        <p:txBody>
          <a:bodyPr>
            <a:prstTxWarp prst="textPlain"/>
          </a:bodyPr>
          <a:lstStyle/>
          <a:p>
            <a:pPr lvl="0" algn="ctr"/>
            <a:r>
              <a:rPr b="0" i="0">
                <a:ln>
                  <a:noFill/>
                </a:ln>
                <a:solidFill>
                  <a:schemeClr val="lt1"/>
                </a:solidFill>
                <a:latin typeface="Bebas Neue"/>
              </a:rPr>
              <a:t>O</a:t>
            </a:r>
          </a:p>
        </p:txBody>
      </p:sp>
      <p:sp>
        <p:nvSpPr>
          <p:cNvPr id="268" name="Google Shape;268;p21"/>
          <p:cNvSpPr/>
          <p:nvPr/>
        </p:nvSpPr>
        <p:spPr>
          <a:xfrm>
            <a:off x="4995860" y="3161322"/>
            <a:ext cx="244034" cy="374605"/>
          </a:xfrm>
          <a:prstGeom prst="rect">
            <a:avLst/>
          </a:prstGeom>
        </p:spPr>
        <p:txBody>
          <a:bodyPr>
            <a:prstTxWarp prst="textPlain"/>
          </a:bodyPr>
          <a:lstStyle/>
          <a:p>
            <a:pPr lvl="0" algn="ctr"/>
            <a:r>
              <a:rPr b="0" i="0">
                <a:ln>
                  <a:noFill/>
                </a:ln>
                <a:solidFill>
                  <a:schemeClr val="lt1"/>
                </a:solidFill>
                <a:latin typeface="Bebas Neue"/>
              </a:rPr>
              <a:t>M</a:t>
            </a:r>
          </a:p>
        </p:txBody>
      </p:sp>
      <p:sp>
        <p:nvSpPr>
          <p:cNvPr id="269" name="Google Shape;269;p21"/>
          <p:cNvSpPr/>
          <p:nvPr/>
        </p:nvSpPr>
        <p:spPr>
          <a:xfrm>
            <a:off x="235369" y="630105"/>
            <a:ext cx="498594" cy="498603"/>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2"/>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QuelLE est lA pORTÉE de votre entreprise?</a:t>
            </a:r>
            <a:endParaRPr/>
          </a:p>
        </p:txBody>
      </p:sp>
      <p:sp>
        <p:nvSpPr>
          <p:cNvPr id="275" name="Google Shape;275;p22"/>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Maintenant que vous avez choisi votre secteur d'activité et terminé une analyse SWOT/FFOM, décidez quel service vous offrirez.</a:t>
            </a:r>
            <a:endParaRPr/>
          </a:p>
          <a:p>
            <a:pPr indent="-381000" lvl="0" marL="457200" rtl="0" algn="l">
              <a:spcBef>
                <a:spcPts val="0"/>
              </a:spcBef>
              <a:spcAft>
                <a:spcPts val="0"/>
              </a:spcAft>
              <a:buSzPts val="2400"/>
              <a:buChar char="▸"/>
            </a:pPr>
            <a:r>
              <a:rPr lang="en"/>
              <a:t>Rester simple! Idéalement, sélectionnez UNE à DEUX chose(s) que vous offrirez à vos clients.</a:t>
            </a:r>
            <a:endParaRPr/>
          </a:p>
          <a:p>
            <a:pPr indent="0" lvl="0" marL="457200" rtl="0" algn="l">
              <a:spcBef>
                <a:spcPts val="800"/>
              </a:spcBef>
              <a:spcAft>
                <a:spcPts val="0"/>
              </a:spcAft>
              <a:buNone/>
            </a:pPr>
            <a:r>
              <a:t/>
            </a:r>
            <a:endParaRPr/>
          </a:p>
          <a:p>
            <a:pPr indent="0" lvl="0" marL="457200" rtl="0" algn="l">
              <a:spcBef>
                <a:spcPts val="800"/>
              </a:spcBef>
              <a:spcAft>
                <a:spcPts val="0"/>
              </a:spcAft>
              <a:buNone/>
            </a:pPr>
            <a:r>
              <a:t/>
            </a:r>
            <a:endParaRPr/>
          </a:p>
          <a:p>
            <a:pPr indent="0" lvl="0" marL="457200" rtl="0" algn="l">
              <a:spcBef>
                <a:spcPts val="800"/>
              </a:spcBef>
              <a:spcAft>
                <a:spcPts val="0"/>
              </a:spcAft>
              <a:buNone/>
            </a:pPr>
            <a:r>
              <a:t/>
            </a:r>
            <a:endParaRPr/>
          </a:p>
          <a:p>
            <a:pPr indent="0" lvl="0" marL="0" rtl="0" algn="l">
              <a:spcBef>
                <a:spcPts val="800"/>
              </a:spcBef>
              <a:spcAft>
                <a:spcPts val="800"/>
              </a:spcAft>
              <a:buNone/>
            </a:pPr>
            <a:r>
              <a:rPr lang="en"/>
              <a:t> </a:t>
            </a:r>
            <a:endParaRPr/>
          </a:p>
        </p:txBody>
      </p:sp>
      <p:sp>
        <p:nvSpPr>
          <p:cNvPr id="276" name="Google Shape;276;p2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77" name="Google Shape;277;p22"/>
          <p:cNvGrpSpPr/>
          <p:nvPr/>
        </p:nvGrpSpPr>
        <p:grpSpPr>
          <a:xfrm>
            <a:off x="259022" y="538300"/>
            <a:ext cx="367686" cy="599441"/>
            <a:chOff x="6730350" y="2315900"/>
            <a:chExt cx="257700" cy="420100"/>
          </a:xfrm>
        </p:grpSpPr>
        <p:sp>
          <p:nvSpPr>
            <p:cNvPr id="278" name="Google Shape;278;p22"/>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9" name="Google Shape;279;p22"/>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80" name="Google Shape;280;p22"/>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81" name="Google Shape;281;p22"/>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82" name="Google Shape;282;p22"/>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3"/>
            </a:gs>
            <a:gs pos="100000">
              <a:schemeClr val="dk1"/>
            </a:gs>
          </a:gsLst>
          <a:path path="circle">
            <a:fillToRect b="100%" l="100%"/>
          </a:path>
          <a:tileRect r="-100%" t="-100%"/>
        </a:gradFill>
      </p:bgPr>
    </p:bg>
    <p:spTree>
      <p:nvGrpSpPr>
        <p:cNvPr id="286" name="Shape 286"/>
        <p:cNvGrpSpPr/>
        <p:nvPr/>
      </p:nvGrpSpPr>
      <p:grpSpPr>
        <a:xfrm>
          <a:off x="0" y="0"/>
          <a:ext cx="0" cy="0"/>
          <a:chOff x="0" y="0"/>
          <a:chExt cx="0" cy="0"/>
        </a:xfrm>
      </p:grpSpPr>
      <p:sp>
        <p:nvSpPr>
          <p:cNvPr id="287" name="Google Shape;287;p23"/>
          <p:cNvSpPr txBox="1"/>
          <p:nvPr>
            <p:ph type="title"/>
          </p:nvPr>
        </p:nvSpPr>
        <p:spPr>
          <a:xfrm>
            <a:off x="467100" y="0"/>
            <a:ext cx="8209800" cy="46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lt1"/>
                </a:solidFill>
              </a:rPr>
              <a:t>BRAINSTORM</a:t>
            </a:r>
            <a:endParaRPr sz="1200">
              <a:solidFill>
                <a:schemeClr val="lt1"/>
              </a:solidFill>
            </a:endParaRPr>
          </a:p>
        </p:txBody>
      </p:sp>
      <p:sp>
        <p:nvSpPr>
          <p:cNvPr id="288" name="Google Shape;288;p23"/>
          <p:cNvSpPr/>
          <p:nvPr/>
        </p:nvSpPr>
        <p:spPr>
          <a:xfrm>
            <a:off x="467100" y="467100"/>
            <a:ext cx="8209800" cy="4209000"/>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90" name="Google Shape;290;p23"/>
          <p:cNvSpPr/>
          <p:nvPr/>
        </p:nvSpPr>
        <p:spPr>
          <a:xfrm>
            <a:off x="4695400" y="523950"/>
            <a:ext cx="2145900" cy="2103600"/>
          </a:xfrm>
          <a:prstGeom prst="ellipse">
            <a:avLst/>
          </a:prstGeom>
          <a:solidFill>
            <a:schemeClr val="dk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COMBIEN D'ARGENT PUIS-JE FAIRE EN OFFRANT CE SERVICE ?</a:t>
            </a:r>
            <a:endParaRPr sz="800">
              <a:solidFill>
                <a:schemeClr val="lt1"/>
              </a:solidFill>
              <a:latin typeface="Barlow"/>
              <a:ea typeface="Barlow"/>
              <a:cs typeface="Barlow"/>
              <a:sym typeface="Barlow"/>
            </a:endParaRPr>
          </a:p>
        </p:txBody>
      </p:sp>
      <p:sp>
        <p:nvSpPr>
          <p:cNvPr id="291" name="Google Shape;291;p23"/>
          <p:cNvSpPr/>
          <p:nvPr/>
        </p:nvSpPr>
        <p:spPr>
          <a:xfrm>
            <a:off x="2356150" y="600350"/>
            <a:ext cx="2145900" cy="21036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EST-CE QUE MES PARENTS, OU MOI-MÊME, ON DÉJÀ ENGAGÉ QUELQU'UN DANS CE DOMAINE ?</a:t>
            </a:r>
            <a:endParaRPr sz="800">
              <a:solidFill>
                <a:schemeClr val="lt1"/>
              </a:solidFill>
              <a:latin typeface="Barlow"/>
              <a:ea typeface="Barlow"/>
              <a:cs typeface="Barlow"/>
              <a:sym typeface="Barlow"/>
            </a:endParaRPr>
          </a:p>
        </p:txBody>
      </p:sp>
      <p:sp>
        <p:nvSpPr>
          <p:cNvPr id="292" name="Google Shape;292;p23"/>
          <p:cNvSpPr/>
          <p:nvPr/>
        </p:nvSpPr>
        <p:spPr>
          <a:xfrm>
            <a:off x="2993500" y="2940300"/>
            <a:ext cx="1701900" cy="17283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2"/>
                </a:solidFill>
                <a:latin typeface="Barlow"/>
                <a:ea typeface="Barlow"/>
                <a:cs typeface="Barlow"/>
                <a:sym typeface="Barlow"/>
              </a:rPr>
              <a:t>QU'EST-CE QUE J'APPRÉCIE DANS CE DOMAINE ?</a:t>
            </a:r>
            <a:endParaRPr sz="800">
              <a:solidFill>
                <a:schemeClr val="dk2"/>
              </a:solidFill>
              <a:latin typeface="Barlow"/>
              <a:ea typeface="Barlow"/>
              <a:cs typeface="Barlow"/>
              <a:sym typeface="Barlow"/>
            </a:endParaRPr>
          </a:p>
        </p:txBody>
      </p:sp>
      <p:sp>
        <p:nvSpPr>
          <p:cNvPr id="293" name="Google Shape;293;p23"/>
          <p:cNvSpPr/>
          <p:nvPr/>
        </p:nvSpPr>
        <p:spPr>
          <a:xfrm>
            <a:off x="847600" y="2206850"/>
            <a:ext cx="2145900" cy="21735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QUELLES COMPÉTENCES SERONT ALIGNÉES AVEC MES FORCES PERSONNELLES ?</a:t>
            </a:r>
            <a:endParaRPr sz="800">
              <a:solidFill>
                <a:schemeClr val="lt1"/>
              </a:solidFill>
              <a:latin typeface="Barlow"/>
              <a:ea typeface="Barlow"/>
              <a:cs typeface="Barlow"/>
              <a:sym typeface="Barlow"/>
            </a:endParaRPr>
          </a:p>
        </p:txBody>
      </p:sp>
      <p:sp>
        <p:nvSpPr>
          <p:cNvPr id="294" name="Google Shape;294;p23"/>
          <p:cNvSpPr/>
          <p:nvPr/>
        </p:nvSpPr>
        <p:spPr>
          <a:xfrm>
            <a:off x="4695400" y="3036300"/>
            <a:ext cx="1543200" cy="16398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QUEL EST LE TRAVAIL LE PLUS COOL QUE VOUS POUVEZ FAIRE DANS CE DOMAINE ?</a:t>
            </a:r>
            <a:endParaRPr sz="800">
              <a:solidFill>
                <a:schemeClr val="lt1"/>
              </a:solidFill>
              <a:latin typeface="Barlow"/>
              <a:ea typeface="Barlow"/>
              <a:cs typeface="Barlow"/>
              <a:sym typeface="Barlow"/>
            </a:endParaRPr>
          </a:p>
        </p:txBody>
      </p:sp>
      <p:sp>
        <p:nvSpPr>
          <p:cNvPr id="295" name="Google Shape;295;p23"/>
          <p:cNvSpPr/>
          <p:nvPr/>
        </p:nvSpPr>
        <p:spPr>
          <a:xfrm>
            <a:off x="6238575" y="2244650"/>
            <a:ext cx="2356200" cy="2359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COMBIEN COÛTS  LES OUTILS OU LES MATÉRIAUX POUR OFFRIR CE SERVICE ?</a:t>
            </a:r>
            <a:endParaRPr sz="800">
              <a:solidFill>
                <a:schemeClr val="lt1"/>
              </a:solidFill>
              <a:latin typeface="Barlow"/>
              <a:ea typeface="Barlow"/>
              <a:cs typeface="Barlow"/>
              <a:sym typeface="Barlow"/>
            </a:endParaRPr>
          </a:p>
        </p:txBody>
      </p:sp>
      <p:sp>
        <p:nvSpPr>
          <p:cNvPr id="296" name="Google Shape;296;p23"/>
          <p:cNvSpPr/>
          <p:nvPr/>
        </p:nvSpPr>
        <p:spPr>
          <a:xfrm>
            <a:off x="570550" y="564625"/>
            <a:ext cx="1785600" cy="17283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QUAND AI-JE VU UNE PERSONNE OU UNE ENTREPRISE DANS CE DOMAINE DANS MA VIE ?</a:t>
            </a:r>
            <a:endParaRPr sz="800">
              <a:solidFill>
                <a:schemeClr val="lt1"/>
              </a:solidFill>
              <a:latin typeface="Barlow"/>
              <a:ea typeface="Barlow"/>
              <a:cs typeface="Barlow"/>
              <a:sym typeface="Barlow"/>
            </a:endParaRPr>
          </a:p>
        </p:txBody>
      </p:sp>
      <p:sp>
        <p:nvSpPr>
          <p:cNvPr id="297" name="Google Shape;297;p23"/>
          <p:cNvSpPr/>
          <p:nvPr/>
        </p:nvSpPr>
        <p:spPr>
          <a:xfrm>
            <a:off x="7034650" y="608875"/>
            <a:ext cx="1543200" cy="1639800"/>
          </a:xfrm>
          <a:prstGeom prst="ellipse">
            <a:avLst/>
          </a:prstGeom>
          <a:solidFill>
            <a:srgbClr val="8E7CC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QUELS TYPES D'EMPLOIS UNE PERSONNE DANS CE DOMAINE EFFECTUE OU OFFRE-T-ELLE EN GÉNÉRALE?</a:t>
            </a:r>
            <a:endParaRPr sz="800">
              <a:solidFill>
                <a:schemeClr val="lt1"/>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4"/>
          <p:cNvSpPr txBox="1"/>
          <p:nvPr>
            <p:ph type="title"/>
          </p:nvPr>
        </p:nvSpPr>
        <p:spPr>
          <a:xfrm>
            <a:off x="851850" y="638175"/>
            <a:ext cx="7440300" cy="1013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Choix du service de votre entreprise </a:t>
            </a:r>
            <a:endParaRPr/>
          </a:p>
          <a:p>
            <a:pPr indent="0" lvl="0" marL="0" rtl="0" algn="l">
              <a:spcBef>
                <a:spcPts val="0"/>
              </a:spcBef>
              <a:spcAft>
                <a:spcPts val="0"/>
              </a:spcAft>
              <a:buNone/>
            </a:pPr>
            <a:r>
              <a:rPr lang="en"/>
              <a:t>complété</a:t>
            </a:r>
            <a:r>
              <a:rPr lang="en"/>
              <a:t>!</a:t>
            </a:r>
            <a:endParaRPr/>
          </a:p>
        </p:txBody>
      </p:sp>
      <p:sp>
        <p:nvSpPr>
          <p:cNvPr id="303" name="Google Shape;303;p24"/>
          <p:cNvSpPr txBox="1"/>
          <p:nvPr>
            <p:ph idx="1" type="body"/>
          </p:nvPr>
        </p:nvSpPr>
        <p:spPr>
          <a:xfrm>
            <a:off x="855300" y="1805150"/>
            <a:ext cx="3278700" cy="9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Sur le document fourni, notez le service que vous allez offrir à vos clients.</a:t>
            </a:r>
            <a:endParaRPr sz="1800"/>
          </a:p>
          <a:p>
            <a:pPr indent="0" lvl="0" marL="0" rtl="0" algn="l">
              <a:spcBef>
                <a:spcPts val="800"/>
              </a:spcBef>
              <a:spcAft>
                <a:spcPts val="800"/>
              </a:spcAft>
              <a:buNone/>
            </a:pPr>
            <a:r>
              <a:t/>
            </a:r>
            <a:endParaRPr sz="1800"/>
          </a:p>
        </p:txBody>
      </p:sp>
      <p:sp>
        <p:nvSpPr>
          <p:cNvPr id="304" name="Google Shape;304;p2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05" name="Google Shape;305;p24"/>
          <p:cNvPicPr preferRelativeResize="0"/>
          <p:nvPr/>
        </p:nvPicPr>
        <p:blipFill rotWithShape="1">
          <a:blip r:embed="rId3">
            <a:alphaModFix/>
          </a:blip>
          <a:srcRect b="31379" l="0" r="0" t="31375"/>
          <a:stretch/>
        </p:blipFill>
        <p:spPr>
          <a:xfrm>
            <a:off x="-75" y="-198"/>
            <a:ext cx="9144000" cy="5143800"/>
          </a:xfrm>
          <a:prstGeom prst="triangle">
            <a:avLst>
              <a:gd fmla="val 100000" name="adj"/>
            </a:avLst>
          </a:prstGeom>
          <a:noFill/>
          <a:ln>
            <a:noFill/>
          </a:ln>
        </p:spPr>
      </p:pic>
      <p:sp>
        <p:nvSpPr>
          <p:cNvPr id="306" name="Google Shape;306;p24"/>
          <p:cNvSpPr txBox="1"/>
          <p:nvPr/>
        </p:nvSpPr>
        <p:spPr>
          <a:xfrm>
            <a:off x="6832425"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jesse orrico</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310" name="Shape 310"/>
        <p:cNvGrpSpPr/>
        <p:nvPr/>
      </p:nvGrpSpPr>
      <p:grpSpPr>
        <a:xfrm>
          <a:off x="0" y="0"/>
          <a:ext cx="0" cy="0"/>
          <a:chOff x="0" y="0"/>
          <a:chExt cx="0" cy="0"/>
        </a:xfrm>
      </p:grpSpPr>
      <p:sp>
        <p:nvSpPr>
          <p:cNvPr id="311" name="Google Shape;311;p25"/>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Coûts initiaux et à l’avant</a:t>
            </a:r>
            <a:endParaRPr/>
          </a:p>
        </p:txBody>
      </p:sp>
      <p:sp>
        <p:nvSpPr>
          <p:cNvPr id="312" name="Google Shape;312;p25"/>
          <p:cNvSpPr txBox="1"/>
          <p:nvPr>
            <p:ph idx="1" type="subTitle"/>
          </p:nvPr>
        </p:nvSpPr>
        <p:spPr>
          <a:xfrm>
            <a:off x="626700" y="1419727"/>
            <a:ext cx="7433400" cy="400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De combien ai-je besoin pour commencer ?</a:t>
            </a:r>
            <a:endParaRPr/>
          </a:p>
        </p:txBody>
      </p:sp>
      <p:sp>
        <p:nvSpPr>
          <p:cNvPr id="313" name="Google Shape;313;p25"/>
          <p:cNvSpPr/>
          <p:nvPr/>
        </p:nvSpPr>
        <p:spPr>
          <a:xfrm>
            <a:off x="7597255" y="2075575"/>
            <a:ext cx="1194290" cy="2427328"/>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2</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6"/>
          <p:cNvSpPr txBox="1"/>
          <p:nvPr>
            <p:ph idx="4294967295" type="ctrTitle"/>
          </p:nvPr>
        </p:nvSpPr>
        <p:spPr>
          <a:xfrm>
            <a:off x="855300" y="788150"/>
            <a:ext cx="58503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8800">
                <a:solidFill>
                  <a:schemeClr val="accent2"/>
                </a:solidFill>
              </a:rPr>
              <a:t>GRAND</a:t>
            </a:r>
            <a:r>
              <a:rPr lang="en" sz="8800">
                <a:solidFill>
                  <a:schemeClr val="accent2"/>
                </a:solidFill>
              </a:rPr>
              <a:t> concept</a:t>
            </a:r>
            <a:endParaRPr sz="8800">
              <a:solidFill>
                <a:schemeClr val="accent2"/>
              </a:solidFill>
            </a:endParaRPr>
          </a:p>
        </p:txBody>
      </p:sp>
      <p:sp>
        <p:nvSpPr>
          <p:cNvPr id="319" name="Google Shape;319;p26"/>
          <p:cNvSpPr txBox="1"/>
          <p:nvPr>
            <p:ph idx="4294967295" type="subTitle"/>
          </p:nvPr>
        </p:nvSpPr>
        <p:spPr>
          <a:xfrm>
            <a:off x="855300" y="2291552"/>
            <a:ext cx="5062200" cy="784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Maintenant que vous savez quels services vous offrirez, il est temps de voir combien il vous en coûtera pour commencer.</a:t>
            </a:r>
            <a:endParaRPr sz="1600"/>
          </a:p>
        </p:txBody>
      </p:sp>
      <p:sp>
        <p:nvSpPr>
          <p:cNvPr id="320" name="Google Shape;320;p26"/>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26"/>
          <p:cNvGrpSpPr/>
          <p:nvPr/>
        </p:nvGrpSpPr>
        <p:grpSpPr>
          <a:xfrm>
            <a:off x="6421522" y="2359381"/>
            <a:ext cx="1511011" cy="1511390"/>
            <a:chOff x="6654650" y="3665275"/>
            <a:chExt cx="409100" cy="409125"/>
          </a:xfrm>
        </p:grpSpPr>
        <p:sp>
          <p:nvSpPr>
            <p:cNvPr id="322" name="Google Shape;322;p26"/>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6"/>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26"/>
          <p:cNvGrpSpPr/>
          <p:nvPr/>
        </p:nvGrpSpPr>
        <p:grpSpPr>
          <a:xfrm rot="1056951">
            <a:off x="4965327" y="3547600"/>
            <a:ext cx="998267" cy="998380"/>
            <a:chOff x="570875" y="4322250"/>
            <a:chExt cx="443300" cy="443325"/>
          </a:xfrm>
        </p:grpSpPr>
        <p:sp>
          <p:nvSpPr>
            <p:cNvPr id="325" name="Google Shape;325;p26"/>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 name="Google Shape;329;p26"/>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27"/>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Répartition des dépenses</a:t>
            </a:r>
            <a:endParaRPr>
              <a:solidFill>
                <a:schemeClr val="lt1"/>
              </a:solidFill>
            </a:endParaRPr>
          </a:p>
        </p:txBody>
      </p:sp>
      <p:sp>
        <p:nvSpPr>
          <p:cNvPr id="339" name="Google Shape;339;p2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27"/>
          <p:cNvSpPr txBox="1"/>
          <p:nvPr/>
        </p:nvSpPr>
        <p:spPr>
          <a:xfrm>
            <a:off x="5404375"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Ashraf Ali</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SzPts val="3600"/>
              <a:buAutoNum type="arabicPeriod"/>
            </a:pPr>
            <a:r>
              <a:rPr lang="en"/>
              <a:t>Enregistrer une entreprise</a:t>
            </a:r>
            <a:endParaRPr/>
          </a:p>
        </p:txBody>
      </p:sp>
      <p:sp>
        <p:nvSpPr>
          <p:cNvPr id="346" name="Google Shape;346;p2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Cliquez sur les liens ci-dessous. Parcourez les sites pour savoir combien il vous en coûtera pour enregistrer une entreprise.</a:t>
            </a:r>
            <a:endParaRPr/>
          </a:p>
          <a:p>
            <a:pPr indent="0" lvl="0" marL="457200" rtl="0" algn="l">
              <a:spcBef>
                <a:spcPts val="800"/>
              </a:spcBef>
              <a:spcAft>
                <a:spcPts val="0"/>
              </a:spcAft>
              <a:buNone/>
            </a:pPr>
            <a:r>
              <a:t/>
            </a:r>
            <a:endParaRPr/>
          </a:p>
          <a:p>
            <a:pPr indent="-342900" lvl="0" marL="457200" rtl="0" algn="l">
              <a:spcBef>
                <a:spcPts val="800"/>
              </a:spcBef>
              <a:spcAft>
                <a:spcPts val="0"/>
              </a:spcAft>
              <a:buSzPts val="1800"/>
              <a:buChar char="▸"/>
            </a:pPr>
            <a:r>
              <a:rPr lang="en" sz="1800" u="sng">
                <a:solidFill>
                  <a:schemeClr val="hlink"/>
                </a:solidFill>
                <a:latin typeface="Arial"/>
                <a:ea typeface="Arial"/>
                <a:cs typeface="Arial"/>
                <a:sym typeface="Arial"/>
                <a:hlinkClick r:id="rId3"/>
              </a:rPr>
              <a:t>Enregistrer un nom commercial ou une société en commandite</a:t>
            </a:r>
            <a:endParaRPr/>
          </a:p>
          <a:p>
            <a:pPr indent="-342900" lvl="0" marL="457200" rtl="0" algn="l">
              <a:spcBef>
                <a:spcPts val="0"/>
              </a:spcBef>
              <a:spcAft>
                <a:spcPts val="0"/>
              </a:spcAft>
              <a:buSzPts val="1800"/>
              <a:buChar char="▸"/>
            </a:pPr>
            <a:r>
              <a:rPr lang="en" sz="1800" u="sng">
                <a:solidFill>
                  <a:schemeClr val="hlink"/>
                </a:solidFill>
                <a:latin typeface="Arial"/>
                <a:ea typeface="Arial"/>
                <a:cs typeface="Arial"/>
                <a:sym typeface="Arial"/>
                <a:hlinkClick r:id="rId4"/>
              </a:rPr>
              <a:t>Enregistrement d'une entreprise à propriétaire unique ou d'une société en nom collectif</a:t>
            </a:r>
            <a:endParaRPr sz="1800">
              <a:solidFill>
                <a:srgbClr val="262626"/>
              </a:solidFill>
              <a:latin typeface="Arial"/>
              <a:ea typeface="Arial"/>
              <a:cs typeface="Arial"/>
              <a:sym typeface="Arial"/>
            </a:endParaRPr>
          </a:p>
          <a:p>
            <a:pPr indent="0" lvl="0" marL="0" rtl="0" algn="l">
              <a:spcBef>
                <a:spcPts val="600"/>
              </a:spcBef>
              <a:spcAft>
                <a:spcPts val="800"/>
              </a:spcAft>
              <a:buNone/>
            </a:pPr>
            <a:r>
              <a:t/>
            </a:r>
            <a:endParaRPr/>
          </a:p>
        </p:txBody>
      </p:sp>
      <p:sp>
        <p:nvSpPr>
          <p:cNvPr id="347" name="Google Shape;347;p2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48" name="Google Shape;348;p28"/>
          <p:cNvGrpSpPr/>
          <p:nvPr/>
        </p:nvGrpSpPr>
        <p:grpSpPr>
          <a:xfrm>
            <a:off x="259022" y="538300"/>
            <a:ext cx="367686" cy="599441"/>
            <a:chOff x="6730350" y="2315900"/>
            <a:chExt cx="257700" cy="420100"/>
          </a:xfrm>
        </p:grpSpPr>
        <p:sp>
          <p:nvSpPr>
            <p:cNvPr id="349" name="Google Shape;349;p2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0" name="Google Shape;350;p2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1" name="Google Shape;351;p2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2" name="Google Shape;352;p2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3" name="Google Shape;353;p2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29"/>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PRENEZ LE TEMPS DE FAIRE de la recherche!</a:t>
            </a:r>
            <a:endParaRPr>
              <a:solidFill>
                <a:schemeClr val="lt1"/>
              </a:solidFill>
            </a:endParaRPr>
          </a:p>
        </p:txBody>
      </p:sp>
      <p:sp>
        <p:nvSpPr>
          <p:cNvPr id="359" name="Google Shape;359;p2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p29"/>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2"/>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Aperçu</a:t>
            </a:r>
            <a:endParaRPr/>
          </a:p>
        </p:txBody>
      </p:sp>
      <p:sp>
        <p:nvSpPr>
          <p:cNvPr id="78" name="Google Shape;78;p12"/>
          <p:cNvSpPr txBox="1"/>
          <p:nvPr>
            <p:ph idx="2" type="body"/>
          </p:nvPr>
        </p:nvSpPr>
        <p:spPr>
          <a:xfrm>
            <a:off x="4815600" y="1576550"/>
            <a:ext cx="3473100" cy="217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t>Module 1:  Quelle est mon entreprise?</a:t>
            </a:r>
            <a:endParaRPr b="1" sz="1200"/>
          </a:p>
          <a:p>
            <a:pPr indent="0" lvl="0" marL="0" rtl="0" algn="l">
              <a:spcBef>
                <a:spcPts val="800"/>
              </a:spcBef>
              <a:spcAft>
                <a:spcPts val="0"/>
              </a:spcAft>
              <a:buNone/>
            </a:pPr>
            <a:r>
              <a:rPr b="1" lang="en" sz="1200"/>
              <a:t>Module 2:  Coûts initiaux et à l’avant</a:t>
            </a:r>
            <a:endParaRPr b="1" sz="1200"/>
          </a:p>
          <a:p>
            <a:pPr indent="0" lvl="0" marL="0" rtl="0" algn="l">
              <a:spcBef>
                <a:spcPts val="800"/>
              </a:spcBef>
              <a:spcAft>
                <a:spcPts val="0"/>
              </a:spcAft>
              <a:buNone/>
            </a:pPr>
            <a:r>
              <a:rPr b="1" lang="en" sz="1200"/>
              <a:t>Module 3:  Dépenses mensuelles</a:t>
            </a:r>
            <a:endParaRPr b="1" sz="1200"/>
          </a:p>
          <a:p>
            <a:pPr indent="0" lvl="0" marL="0" rtl="0" algn="l">
              <a:spcBef>
                <a:spcPts val="800"/>
              </a:spcBef>
              <a:spcAft>
                <a:spcPts val="0"/>
              </a:spcAft>
              <a:buNone/>
            </a:pPr>
            <a:r>
              <a:rPr b="1" lang="en" sz="1200"/>
              <a:t>Module 4:   Salaires</a:t>
            </a:r>
            <a:endParaRPr b="1" sz="1200"/>
          </a:p>
          <a:p>
            <a:pPr indent="0" lvl="0" marL="0" rtl="0" algn="l">
              <a:spcBef>
                <a:spcPts val="800"/>
              </a:spcBef>
              <a:spcAft>
                <a:spcPts val="0"/>
              </a:spcAft>
              <a:buNone/>
            </a:pPr>
            <a:r>
              <a:rPr b="1" lang="en" sz="1200"/>
              <a:t>Module 5:  Réflexion</a:t>
            </a:r>
            <a:endParaRPr b="1" sz="1200"/>
          </a:p>
          <a:p>
            <a:pPr indent="0" lvl="0" marL="0" rtl="0" algn="l">
              <a:spcBef>
                <a:spcPts val="800"/>
              </a:spcBef>
              <a:spcAft>
                <a:spcPts val="0"/>
              </a:spcAft>
              <a:buNone/>
            </a:pPr>
            <a:r>
              <a:rPr b="1" lang="en" sz="1200"/>
              <a:t>Module 6:  Mettez-le en action!</a:t>
            </a:r>
            <a:endParaRPr b="1" sz="1200"/>
          </a:p>
          <a:p>
            <a:pPr indent="0" lvl="0" marL="0" rtl="0" algn="l">
              <a:spcBef>
                <a:spcPts val="800"/>
              </a:spcBef>
              <a:spcAft>
                <a:spcPts val="800"/>
              </a:spcAft>
              <a:buNone/>
            </a:pPr>
            <a:r>
              <a:rPr b="1" lang="en" sz="1200"/>
              <a:t>Module 7:  Le jeu</a:t>
            </a:r>
            <a:endParaRPr b="1" sz="1200"/>
          </a:p>
        </p:txBody>
      </p:sp>
      <p:sp>
        <p:nvSpPr>
          <p:cNvPr id="79" name="Google Shape;79;p12"/>
          <p:cNvSpPr txBox="1"/>
          <p:nvPr>
            <p:ph idx="1" type="body"/>
          </p:nvPr>
        </p:nvSpPr>
        <p:spPr>
          <a:xfrm>
            <a:off x="855275" y="1576550"/>
            <a:ext cx="3473100" cy="20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t>Vous savez que vous voulez démarrer une entreprise. Après le secondaire, vous prévoyez commencer un apprentissage, obtenir votre Sceau rouge, ou C de Q, puis démarrer votre propre entreprise dans ce domaine.</a:t>
            </a:r>
            <a:endParaRPr b="1" sz="1200"/>
          </a:p>
          <a:p>
            <a:pPr indent="0" lvl="0" marL="0" rtl="0" algn="l">
              <a:spcBef>
                <a:spcPts val="800"/>
              </a:spcBef>
              <a:spcAft>
                <a:spcPts val="0"/>
              </a:spcAft>
              <a:buNone/>
            </a:pPr>
            <a:r>
              <a:rPr b="1" lang="en" sz="1200"/>
              <a:t>Sachant que vous aurez besoin d'argent pour démarrer votre entreprise, vous voulez faire un plan pour voir combien vous devrez économiser grâce à votre apprentissage.</a:t>
            </a:r>
            <a:endParaRPr b="1" sz="1200"/>
          </a:p>
          <a:p>
            <a:pPr indent="0" lvl="0" marL="0" rtl="0" algn="l">
              <a:spcBef>
                <a:spcPts val="800"/>
              </a:spcBef>
              <a:spcAft>
                <a:spcPts val="0"/>
              </a:spcAft>
              <a:buNone/>
            </a:pPr>
            <a:r>
              <a:rPr b="1" lang="en" sz="1200"/>
              <a:t>Suivez les modules répertoriés à droite pour vous aider à démarrer !</a:t>
            </a:r>
            <a:endParaRPr b="1" sz="1200"/>
          </a:p>
          <a:p>
            <a:pPr indent="0" lvl="0" marL="0" rtl="0" algn="l">
              <a:spcBef>
                <a:spcPts val="800"/>
              </a:spcBef>
              <a:spcAft>
                <a:spcPts val="800"/>
              </a:spcAft>
              <a:buClr>
                <a:schemeClr val="dk1"/>
              </a:buClr>
              <a:buSzPts val="1100"/>
              <a:buFont typeface="Arial"/>
              <a:buNone/>
            </a:pPr>
            <a:r>
              <a:t/>
            </a:r>
            <a:endParaRPr b="1" sz="1200"/>
          </a:p>
        </p:txBody>
      </p:sp>
      <p:sp>
        <p:nvSpPr>
          <p:cNvPr id="80" name="Google Shape;80;p12"/>
          <p:cNvSpPr txBox="1"/>
          <p:nvPr>
            <p:ph idx="2" type="body"/>
          </p:nvPr>
        </p:nvSpPr>
        <p:spPr>
          <a:xfrm>
            <a:off x="827700" y="4202675"/>
            <a:ext cx="7488600" cy="740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solidFill>
                  <a:schemeClr val="accent2"/>
                </a:solidFill>
              </a:rPr>
              <a:t>Tous les chiffres sont basés sur des moyennes. Ils ne correspondront pas à toutes les régions de l'Ontario, ni à tous les métiers. Les enseignants peuvent fournir des estimations ajustées. Les élèves doivent utiliser les chiffres fournis par leur enseignant, s'ils sont différents de la présentation.</a:t>
            </a:r>
            <a:endParaRPr sz="1200">
              <a:solidFill>
                <a:schemeClr val="accent2"/>
              </a:solidFill>
            </a:endParaRPr>
          </a:p>
          <a:p>
            <a:pPr indent="0" lvl="0" marL="0" rtl="0" algn="l">
              <a:spcBef>
                <a:spcPts val="0"/>
              </a:spcBef>
              <a:spcAft>
                <a:spcPts val="0"/>
              </a:spcAft>
              <a:buNone/>
            </a:pPr>
            <a:r>
              <a:t/>
            </a:r>
            <a:endParaRPr sz="1200">
              <a:solidFill>
                <a:schemeClr val="accent2"/>
              </a:solidFill>
            </a:endParaRPr>
          </a:p>
        </p:txBody>
      </p:sp>
      <p:sp>
        <p:nvSpPr>
          <p:cNvPr id="81" name="Google Shape;81;p1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2" name="Google Shape;82;p12"/>
          <p:cNvGrpSpPr/>
          <p:nvPr/>
        </p:nvGrpSpPr>
        <p:grpSpPr>
          <a:xfrm>
            <a:off x="193381" y="737163"/>
            <a:ext cx="509279" cy="423676"/>
            <a:chOff x="1926350" y="995225"/>
            <a:chExt cx="428650" cy="356600"/>
          </a:xfrm>
        </p:grpSpPr>
        <p:sp>
          <p:nvSpPr>
            <p:cNvPr id="83" name="Google Shape;83;p12"/>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 name="Google Shape;84;p12"/>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5" name="Google Shape;85;p12"/>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 name="Google Shape;86;p12"/>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VOUS AURIEZ dû TROUVÉ :</a:t>
            </a:r>
            <a:endParaRPr/>
          </a:p>
        </p:txBody>
      </p:sp>
      <p:sp>
        <p:nvSpPr>
          <p:cNvPr id="366" name="Google Shape;366;p30"/>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$26 </a:t>
            </a:r>
            <a:r>
              <a:rPr lang="en"/>
              <a:t>pour une recherche de nom</a:t>
            </a:r>
            <a:endParaRPr/>
          </a:p>
          <a:p>
            <a:pPr indent="-381000" lvl="0" marL="457200" rtl="0" algn="l">
              <a:spcBef>
                <a:spcPts val="0"/>
              </a:spcBef>
              <a:spcAft>
                <a:spcPts val="0"/>
              </a:spcAft>
              <a:buSzPts val="2400"/>
              <a:buChar char="▸"/>
            </a:pPr>
            <a:r>
              <a:rPr lang="en"/>
              <a:t>$60 pour enregistrer ce nom</a:t>
            </a:r>
            <a:endParaRPr/>
          </a:p>
          <a:p>
            <a:pPr indent="-381000" lvl="0" marL="457200" rtl="0" algn="l">
              <a:spcBef>
                <a:spcPts val="0"/>
              </a:spcBef>
              <a:spcAft>
                <a:spcPts val="0"/>
              </a:spcAft>
              <a:buSzPts val="2400"/>
              <a:buChar char="▸"/>
            </a:pPr>
            <a:r>
              <a:rPr lang="en"/>
              <a:t>$60 pour renouveler à chaque 5 ans</a:t>
            </a:r>
            <a:endParaRPr/>
          </a:p>
          <a:p>
            <a:pPr indent="-381000" lvl="0" marL="457200" rtl="0" algn="l">
              <a:spcBef>
                <a:spcPts val="0"/>
              </a:spcBef>
              <a:spcAft>
                <a:spcPts val="0"/>
              </a:spcAft>
              <a:buSzPts val="2400"/>
              <a:buChar char="▸"/>
            </a:pPr>
            <a:r>
              <a:rPr lang="en"/>
              <a:t>$80 pour une nouvelle enregistrement d’entreprise</a:t>
            </a:r>
            <a:endParaRPr/>
          </a:p>
          <a:p>
            <a:pPr indent="-381000" lvl="0" marL="457200" rtl="0" algn="l">
              <a:spcBef>
                <a:spcPts val="0"/>
              </a:spcBef>
              <a:spcAft>
                <a:spcPts val="0"/>
              </a:spcAft>
              <a:buSzPts val="2400"/>
              <a:buChar char="▸"/>
            </a:pPr>
            <a:r>
              <a:rPr lang="en"/>
              <a:t>$40 pour une recherche des dossiers commerciaux</a:t>
            </a:r>
            <a:endParaRPr/>
          </a:p>
          <a:p>
            <a:pPr indent="-381000" lvl="0" marL="457200" rtl="0" algn="l">
              <a:spcBef>
                <a:spcPts val="0"/>
              </a:spcBef>
              <a:spcAft>
                <a:spcPts val="0"/>
              </a:spcAft>
              <a:buSzPts val="2400"/>
              <a:buChar char="▸"/>
            </a:pPr>
            <a:r>
              <a:rPr lang="en"/>
              <a:t>$210 </a:t>
            </a:r>
            <a:r>
              <a:rPr lang="en"/>
              <a:t>pour l'enregistrement d'une société en</a:t>
            </a:r>
            <a:br>
              <a:rPr lang="en"/>
            </a:br>
            <a:r>
              <a:rPr lang="en"/>
              <a:t>           commandite.</a:t>
            </a:r>
            <a:endParaRPr/>
          </a:p>
          <a:p>
            <a:pPr indent="0" lvl="0" marL="457200" rtl="0" algn="l">
              <a:spcBef>
                <a:spcPts val="800"/>
              </a:spcBef>
              <a:spcAft>
                <a:spcPts val="0"/>
              </a:spcAft>
              <a:buNone/>
            </a:pPr>
            <a:r>
              <a:t/>
            </a:r>
            <a:endParaRPr/>
          </a:p>
          <a:p>
            <a:pPr indent="0" lvl="0" marL="457200" rtl="0" algn="l">
              <a:spcBef>
                <a:spcPts val="800"/>
              </a:spcBef>
              <a:spcAft>
                <a:spcPts val="0"/>
              </a:spcAft>
              <a:buNone/>
            </a:pPr>
            <a:r>
              <a:t/>
            </a:r>
            <a:endParaRPr/>
          </a:p>
          <a:p>
            <a:pPr indent="0" lvl="0" marL="457200" rtl="0" algn="l">
              <a:spcBef>
                <a:spcPts val="800"/>
              </a:spcBef>
              <a:spcAft>
                <a:spcPts val="0"/>
              </a:spcAft>
              <a:buNone/>
            </a:pPr>
            <a:r>
              <a:t/>
            </a:r>
            <a:endParaRPr/>
          </a:p>
          <a:p>
            <a:pPr indent="0" lvl="0" marL="0" rtl="0" algn="l">
              <a:spcBef>
                <a:spcPts val="800"/>
              </a:spcBef>
              <a:spcAft>
                <a:spcPts val="800"/>
              </a:spcAft>
              <a:buNone/>
            </a:pPr>
            <a:r>
              <a:rPr lang="en"/>
              <a:t> </a:t>
            </a:r>
            <a:endParaRPr/>
          </a:p>
        </p:txBody>
      </p:sp>
      <p:sp>
        <p:nvSpPr>
          <p:cNvPr id="367" name="Google Shape;367;p3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68" name="Google Shape;368;p30"/>
          <p:cNvGrpSpPr/>
          <p:nvPr/>
        </p:nvGrpSpPr>
        <p:grpSpPr>
          <a:xfrm>
            <a:off x="259022" y="538300"/>
            <a:ext cx="367686" cy="599441"/>
            <a:chOff x="6730350" y="2315900"/>
            <a:chExt cx="257700" cy="420100"/>
          </a:xfrm>
        </p:grpSpPr>
        <p:sp>
          <p:nvSpPr>
            <p:cNvPr id="369" name="Google Shape;369;p3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0" name="Google Shape;370;p3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1" name="Google Shape;371;p3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2" name="Google Shape;372;p3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3" name="Google Shape;373;p3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COÛTs D’ENREGISTREMENT</a:t>
            </a:r>
            <a:endParaRPr/>
          </a:p>
        </p:txBody>
      </p:sp>
      <p:sp>
        <p:nvSpPr>
          <p:cNvPr id="379" name="Google Shape;379;p31"/>
          <p:cNvSpPr txBox="1"/>
          <p:nvPr>
            <p:ph idx="1" type="body"/>
          </p:nvPr>
        </p:nvSpPr>
        <p:spPr>
          <a:xfrm>
            <a:off x="741000" y="1424150"/>
            <a:ext cx="3834600" cy="184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Sur le document fourni, notez le coût total pour enregistrer une entreprise en fonction de vos recherches et de la diapositive précédente. Demandez de l'aide à votre enseignant, le cas échéant.</a:t>
            </a:r>
            <a:endParaRPr sz="1800"/>
          </a:p>
          <a:p>
            <a:pPr indent="0" lvl="0" marL="0" rtl="0" algn="l">
              <a:spcBef>
                <a:spcPts val="800"/>
              </a:spcBef>
              <a:spcAft>
                <a:spcPts val="800"/>
              </a:spcAft>
              <a:buNone/>
            </a:pPr>
            <a:r>
              <a:t/>
            </a:r>
            <a:endParaRPr sz="1800"/>
          </a:p>
        </p:txBody>
      </p:sp>
      <p:sp>
        <p:nvSpPr>
          <p:cNvPr id="380" name="Google Shape;380;p3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81" name="Google Shape;381;p31"/>
          <p:cNvPicPr preferRelativeResize="0"/>
          <p:nvPr/>
        </p:nvPicPr>
        <p:blipFill rotWithShape="1">
          <a:blip r:embed="rId3">
            <a:alphaModFix/>
          </a:blip>
          <a:srcRect b="7835" l="0" r="0" t="7826"/>
          <a:stretch/>
        </p:blipFill>
        <p:spPr>
          <a:xfrm>
            <a:off x="-75" y="-198"/>
            <a:ext cx="9144000" cy="5143800"/>
          </a:xfrm>
          <a:prstGeom prst="triangle">
            <a:avLst>
              <a:gd fmla="val 100000" name="adj"/>
            </a:avLst>
          </a:prstGeom>
          <a:noFill/>
          <a:ln>
            <a:noFill/>
          </a:ln>
        </p:spPr>
      </p:pic>
      <p:sp>
        <p:nvSpPr>
          <p:cNvPr id="382" name="Google Shape;382;p31"/>
          <p:cNvSpPr txBox="1"/>
          <p:nvPr/>
        </p:nvSpPr>
        <p:spPr>
          <a:xfrm>
            <a:off x="6022875"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Steve Johnson</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2"/>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  Frais uniques de démarrage</a:t>
            </a:r>
            <a:endParaRPr/>
          </a:p>
        </p:txBody>
      </p:sp>
      <p:sp>
        <p:nvSpPr>
          <p:cNvPr id="388" name="Google Shape;388;p32"/>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Ordinateurs et imprimantes: $1,500</a:t>
            </a:r>
            <a:endParaRPr/>
          </a:p>
          <a:p>
            <a:pPr indent="-381000" lvl="0" marL="457200" rtl="0" algn="l">
              <a:spcBef>
                <a:spcPts val="0"/>
              </a:spcBef>
              <a:spcAft>
                <a:spcPts val="0"/>
              </a:spcAft>
              <a:buSzPts val="2400"/>
              <a:buChar char="▸"/>
            </a:pPr>
            <a:r>
              <a:rPr lang="en"/>
              <a:t>Outils primaires du métiers (adjuster ce chiffre à la demande de votre enseignant ou de vos recherches): $2,000</a:t>
            </a:r>
            <a:endParaRPr/>
          </a:p>
          <a:p>
            <a:pPr indent="-381000" lvl="0" marL="457200" rtl="0" algn="l">
              <a:spcBef>
                <a:spcPts val="0"/>
              </a:spcBef>
              <a:spcAft>
                <a:spcPts val="0"/>
              </a:spcAft>
              <a:buSzPts val="2400"/>
              <a:buChar char="▸"/>
            </a:pPr>
            <a:r>
              <a:rPr lang="en"/>
              <a:t>Immobilier de bureau initial: $5,000</a:t>
            </a:r>
            <a:endParaRPr/>
          </a:p>
          <a:p>
            <a:pPr indent="0" lvl="0" marL="0" rtl="0" algn="l">
              <a:spcBef>
                <a:spcPts val="800"/>
              </a:spcBef>
              <a:spcAft>
                <a:spcPts val="800"/>
              </a:spcAft>
              <a:buNone/>
            </a:pPr>
            <a:r>
              <a:t/>
            </a:r>
            <a:endParaRPr/>
          </a:p>
        </p:txBody>
      </p:sp>
      <p:sp>
        <p:nvSpPr>
          <p:cNvPr id="389" name="Google Shape;389;p3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90" name="Google Shape;390;p32"/>
          <p:cNvGrpSpPr/>
          <p:nvPr/>
        </p:nvGrpSpPr>
        <p:grpSpPr>
          <a:xfrm>
            <a:off x="259022" y="538300"/>
            <a:ext cx="367686" cy="599441"/>
            <a:chOff x="6730350" y="2315900"/>
            <a:chExt cx="257700" cy="420100"/>
          </a:xfrm>
        </p:grpSpPr>
        <p:sp>
          <p:nvSpPr>
            <p:cNvPr id="391" name="Google Shape;391;p32"/>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92" name="Google Shape;392;p32"/>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93" name="Google Shape;393;p32"/>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94" name="Google Shape;394;p32"/>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95" name="Google Shape;395;p32"/>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99" name="Shape 399"/>
        <p:cNvGrpSpPr/>
        <p:nvPr/>
      </p:nvGrpSpPr>
      <p:grpSpPr>
        <a:xfrm>
          <a:off x="0" y="0"/>
          <a:ext cx="0" cy="0"/>
          <a:chOff x="0" y="0"/>
          <a:chExt cx="0" cy="0"/>
        </a:xfrm>
      </p:grpSpPr>
      <p:sp>
        <p:nvSpPr>
          <p:cNvPr id="400" name="Google Shape;400;p33"/>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$8,500</a:t>
            </a:r>
            <a:endParaRPr sz="12000">
              <a:solidFill>
                <a:schemeClr val="lt1"/>
              </a:solidFill>
            </a:endParaRPr>
          </a:p>
        </p:txBody>
      </p:sp>
      <p:sp>
        <p:nvSpPr>
          <p:cNvPr id="401" name="Google Shape;401;p33"/>
          <p:cNvSpPr txBox="1"/>
          <p:nvPr>
            <p:ph idx="4294967295" type="subTitle"/>
          </p:nvPr>
        </p:nvSpPr>
        <p:spPr>
          <a:xfrm>
            <a:off x="855300" y="3204571"/>
            <a:ext cx="7433400" cy="11007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sur votre feuille de données, notez ce total pour vos frais initiaux.</a:t>
            </a:r>
            <a:endParaRPr>
              <a:solidFill>
                <a:schemeClr val="dk1"/>
              </a:solidFill>
            </a:endParaRPr>
          </a:p>
        </p:txBody>
      </p:sp>
      <p:sp>
        <p:nvSpPr>
          <p:cNvPr id="402" name="Google Shape;402;p3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Module 2: total</a:t>
            </a:r>
            <a:endParaRPr/>
          </a:p>
        </p:txBody>
      </p:sp>
      <p:sp>
        <p:nvSpPr>
          <p:cNvPr id="408" name="Google Shape;408;p34"/>
          <p:cNvSpPr txBox="1"/>
          <p:nvPr>
            <p:ph idx="1" type="body"/>
          </p:nvPr>
        </p:nvSpPr>
        <p:spPr>
          <a:xfrm>
            <a:off x="855300" y="1424150"/>
            <a:ext cx="3834600" cy="13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Dans l'espace prévu sur votre document, ajoutez le coût de:</a:t>
            </a:r>
            <a:endParaRPr sz="1800"/>
          </a:p>
          <a:p>
            <a:pPr indent="-342900" lvl="0" marL="457200" rtl="0" algn="l">
              <a:spcBef>
                <a:spcPts val="800"/>
              </a:spcBef>
              <a:spcAft>
                <a:spcPts val="0"/>
              </a:spcAft>
              <a:buSzPts val="1800"/>
              <a:buAutoNum type="arabicPeriod"/>
            </a:pPr>
            <a:r>
              <a:rPr lang="en" sz="1800"/>
              <a:t>Enregistrer une entreprise</a:t>
            </a:r>
            <a:endParaRPr sz="1800"/>
          </a:p>
          <a:p>
            <a:pPr indent="-342900" lvl="0" marL="457200" rtl="0" algn="l">
              <a:spcBef>
                <a:spcPts val="0"/>
              </a:spcBef>
              <a:spcAft>
                <a:spcPts val="0"/>
              </a:spcAft>
              <a:buSzPts val="1800"/>
              <a:buAutoNum type="arabicPeriod"/>
            </a:pPr>
            <a:r>
              <a:rPr lang="en" sz="1800"/>
              <a:t>Frais uniques de démarrage</a:t>
            </a:r>
            <a:endParaRPr sz="1800"/>
          </a:p>
          <a:p>
            <a:pPr indent="0" lvl="0" marL="457200" rtl="0" algn="l">
              <a:spcBef>
                <a:spcPts val="800"/>
              </a:spcBef>
              <a:spcAft>
                <a:spcPts val="800"/>
              </a:spcAft>
              <a:buNone/>
            </a:pPr>
            <a:r>
              <a:t/>
            </a:r>
            <a:endParaRPr sz="1800"/>
          </a:p>
        </p:txBody>
      </p:sp>
      <p:sp>
        <p:nvSpPr>
          <p:cNvPr id="409" name="Google Shape;409;p3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10" name="Google Shape;410;p34"/>
          <p:cNvGrpSpPr/>
          <p:nvPr/>
        </p:nvGrpSpPr>
        <p:grpSpPr>
          <a:xfrm>
            <a:off x="245417" y="749035"/>
            <a:ext cx="476086" cy="396287"/>
            <a:chOff x="1244325" y="314425"/>
            <a:chExt cx="444525" cy="370050"/>
          </a:xfrm>
        </p:grpSpPr>
        <p:sp>
          <p:nvSpPr>
            <p:cNvPr id="411" name="Google Shape;411;p34"/>
            <p:cNvSpPr/>
            <p:nvPr/>
          </p:nvSpPr>
          <p:spPr>
            <a:xfrm>
              <a:off x="1388425" y="463425"/>
              <a:ext cx="143525" cy="143500"/>
            </a:xfrm>
            <a:custGeom>
              <a:rect b="b" l="l" r="r" t="t"/>
              <a:pathLst>
                <a:path extrusionOk="0" h="5740" w="5741">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12" name="Google Shape;412;p34"/>
            <p:cNvSpPr/>
            <p:nvPr/>
          </p:nvSpPr>
          <p:spPr>
            <a:xfrm>
              <a:off x="1244325" y="314425"/>
              <a:ext cx="444525" cy="370050"/>
            </a:xfrm>
            <a:custGeom>
              <a:rect b="b" l="l" r="r" t="t"/>
              <a:pathLst>
                <a:path extrusionOk="0" h="14802" w="17781">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pic>
        <p:nvPicPr>
          <p:cNvPr id="413" name="Google Shape;413;p34"/>
          <p:cNvPicPr preferRelativeResize="0"/>
          <p:nvPr/>
        </p:nvPicPr>
        <p:blipFill rotWithShape="1">
          <a:blip r:embed="rId3">
            <a:alphaModFix/>
          </a:blip>
          <a:srcRect b="28904" l="0" r="0" t="28904"/>
          <a:stretch/>
        </p:blipFill>
        <p:spPr>
          <a:xfrm>
            <a:off x="-75" y="-198"/>
            <a:ext cx="9144000" cy="5143800"/>
          </a:xfrm>
          <a:prstGeom prst="triangle">
            <a:avLst>
              <a:gd fmla="val 100000" name="adj"/>
            </a:avLst>
          </a:prstGeom>
          <a:noFill/>
          <a:ln>
            <a:noFill/>
          </a:ln>
        </p:spPr>
      </p:pic>
      <p:sp>
        <p:nvSpPr>
          <p:cNvPr id="414" name="Google Shape;414;p34"/>
          <p:cNvSpPr txBox="1"/>
          <p:nvPr/>
        </p:nvSpPr>
        <p:spPr>
          <a:xfrm>
            <a:off x="5807175" y="46736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lt1"/>
                </a:solidFill>
              </a:rPr>
              <a:t>Photo by</a:t>
            </a:r>
            <a:r>
              <a:rPr lang="en" sz="1100" u="sng">
                <a:solidFill>
                  <a:schemeClr val="lt1"/>
                </a:solidFill>
                <a:hlinkClick r:id="rId4">
                  <a:extLst>
                    <a:ext uri="{A12FA001-AC4F-418D-AE19-62706E023703}">
                      <ahyp:hlinkClr val="tx"/>
                    </a:ext>
                  </a:extLst>
                </a:hlinkClick>
              </a:rPr>
              <a:t> pina messina</a:t>
            </a:r>
            <a:r>
              <a:rPr lang="en" sz="1100" u="sng">
                <a:solidFill>
                  <a:schemeClr val="lt1"/>
                </a:solidFill>
              </a:rPr>
              <a:t> on</a:t>
            </a:r>
            <a:r>
              <a:rPr lang="en" sz="1100" u="sng">
                <a:solidFill>
                  <a:schemeClr val="lt1"/>
                </a:solidFill>
                <a:hlinkClick r:id="rId5">
                  <a:extLst>
                    <a:ext uri="{A12FA001-AC4F-418D-AE19-62706E023703}">
                      <ahyp:hlinkClr val="tx"/>
                    </a:ext>
                  </a:extLst>
                </a:hlinkClick>
              </a:rPr>
              <a:t> Unsplash</a:t>
            </a:r>
            <a:endParaRPr u="sng">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418" name="Shape 418"/>
        <p:cNvGrpSpPr/>
        <p:nvPr/>
      </p:nvGrpSpPr>
      <p:grpSpPr>
        <a:xfrm>
          <a:off x="0" y="0"/>
          <a:ext cx="0" cy="0"/>
          <a:chOff x="0" y="0"/>
          <a:chExt cx="0" cy="0"/>
        </a:xfrm>
      </p:grpSpPr>
      <p:sp>
        <p:nvSpPr>
          <p:cNvPr id="419" name="Google Shape;419;p35"/>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Dépenses mensuelles</a:t>
            </a:r>
            <a:endParaRPr/>
          </a:p>
        </p:txBody>
      </p:sp>
      <p:sp>
        <p:nvSpPr>
          <p:cNvPr id="420" name="Google Shape;420;p35"/>
          <p:cNvSpPr txBox="1"/>
          <p:nvPr>
            <p:ph idx="1" type="subTitle"/>
          </p:nvPr>
        </p:nvSpPr>
        <p:spPr>
          <a:xfrm>
            <a:off x="626700" y="1419726"/>
            <a:ext cx="7433400" cy="13806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Maintenant que nous avons une idée des coûts de démarrage, il est essentiel de calculer les fonds nécessaires pour être durables.</a:t>
            </a:r>
            <a:endParaRPr/>
          </a:p>
        </p:txBody>
      </p:sp>
      <p:sp>
        <p:nvSpPr>
          <p:cNvPr id="421" name="Google Shape;421;p35"/>
          <p:cNvSpPr/>
          <p:nvPr/>
        </p:nvSpPr>
        <p:spPr>
          <a:xfrm>
            <a:off x="7597255" y="2075575"/>
            <a:ext cx="1194290" cy="2459606"/>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3</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6"/>
          <p:cNvSpPr txBox="1"/>
          <p:nvPr>
            <p:ph idx="4294967295" type="ctrTitle"/>
          </p:nvPr>
        </p:nvSpPr>
        <p:spPr>
          <a:xfrm>
            <a:off x="855300" y="788150"/>
            <a:ext cx="59394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8800">
                <a:solidFill>
                  <a:schemeClr val="accent2"/>
                </a:solidFill>
              </a:rPr>
              <a:t>grand</a:t>
            </a:r>
            <a:r>
              <a:rPr lang="en" sz="8800">
                <a:solidFill>
                  <a:schemeClr val="accent2"/>
                </a:solidFill>
              </a:rPr>
              <a:t> concept</a:t>
            </a:r>
            <a:endParaRPr sz="8800">
              <a:solidFill>
                <a:schemeClr val="accent2"/>
              </a:solidFill>
            </a:endParaRPr>
          </a:p>
        </p:txBody>
      </p:sp>
      <p:sp>
        <p:nvSpPr>
          <p:cNvPr id="427" name="Google Shape;427;p36"/>
          <p:cNvSpPr txBox="1"/>
          <p:nvPr>
            <p:ph idx="4294967295" type="subTitle"/>
          </p:nvPr>
        </p:nvSpPr>
        <p:spPr>
          <a:xfrm>
            <a:off x="855300" y="2259546"/>
            <a:ext cx="5062200" cy="16647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Vous avez maintenant une idée du montant que vous devez économiser pour le démarrage initial. Cela dit, il est aussi important de connaître le montant de vos dépenses régulière. Ce n'est pas une mauvaise idée d'économiser </a:t>
            </a:r>
            <a:br>
              <a:rPr lang="en" sz="1600"/>
            </a:br>
            <a:r>
              <a:rPr lang="en" sz="1600"/>
              <a:t>de l'argent supplémentaire pour aider avec ces coûts !</a:t>
            </a:r>
            <a:endParaRPr sz="1600"/>
          </a:p>
        </p:txBody>
      </p:sp>
      <p:sp>
        <p:nvSpPr>
          <p:cNvPr id="428" name="Google Shape;428;p36"/>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 name="Google Shape;429;p36"/>
          <p:cNvGrpSpPr/>
          <p:nvPr/>
        </p:nvGrpSpPr>
        <p:grpSpPr>
          <a:xfrm>
            <a:off x="6421522" y="2359381"/>
            <a:ext cx="1511011" cy="1511390"/>
            <a:chOff x="6654650" y="3665275"/>
            <a:chExt cx="409100" cy="409125"/>
          </a:xfrm>
        </p:grpSpPr>
        <p:sp>
          <p:nvSpPr>
            <p:cNvPr id="430" name="Google Shape;430;p36"/>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6"/>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 name="Google Shape;432;p36"/>
          <p:cNvGrpSpPr/>
          <p:nvPr/>
        </p:nvGrpSpPr>
        <p:grpSpPr>
          <a:xfrm rot="1056951">
            <a:off x="4965327" y="3547600"/>
            <a:ext cx="998267" cy="998380"/>
            <a:chOff x="570875" y="4322250"/>
            <a:chExt cx="443300" cy="443325"/>
          </a:xfrm>
        </p:grpSpPr>
        <p:sp>
          <p:nvSpPr>
            <p:cNvPr id="433" name="Google Shape;433;p36"/>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6"/>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6"/>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7" name="Google Shape;437;p36"/>
          <p:cNvSpPr/>
          <p:nvPr/>
        </p:nvSpPr>
        <p:spPr>
          <a:xfrm rot="2466558">
            <a:off x="6010922" y="240481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6"/>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6"/>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6"/>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5" name="Shape 445"/>
        <p:cNvGrpSpPr/>
        <p:nvPr/>
      </p:nvGrpSpPr>
      <p:grpSpPr>
        <a:xfrm>
          <a:off x="0" y="0"/>
          <a:ext cx="0" cy="0"/>
          <a:chOff x="0" y="0"/>
          <a:chExt cx="0" cy="0"/>
        </a:xfrm>
      </p:grpSpPr>
      <p:sp>
        <p:nvSpPr>
          <p:cNvPr id="446" name="Google Shape;446;p37"/>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Répartition des dépenses</a:t>
            </a:r>
            <a:endParaRPr>
              <a:solidFill>
                <a:schemeClr val="lt1"/>
              </a:solidFill>
            </a:endParaRPr>
          </a:p>
        </p:txBody>
      </p:sp>
      <p:sp>
        <p:nvSpPr>
          <p:cNvPr id="447" name="Google Shape;447;p3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37"/>
          <p:cNvSpPr txBox="1"/>
          <p:nvPr/>
        </p:nvSpPr>
        <p:spPr>
          <a:xfrm>
            <a:off x="5404375"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Ashraf Ali</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457200" rtl="0" algn="l">
              <a:spcBef>
                <a:spcPts val="0"/>
              </a:spcBef>
              <a:spcAft>
                <a:spcPts val="0"/>
              </a:spcAft>
              <a:buNone/>
            </a:pPr>
            <a:r>
              <a:rPr lang="en"/>
              <a:t>         1. </a:t>
            </a:r>
            <a:r>
              <a:rPr lang="en"/>
              <a:t> lieu</a:t>
            </a:r>
            <a:endParaRPr/>
          </a:p>
        </p:txBody>
      </p:sp>
      <p:sp>
        <p:nvSpPr>
          <p:cNvPr id="454" name="Google Shape;454;p3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Aurez-vous besoin d'acheter ou de louer un espace pour exploiter votre entreprise? De quel type d'espace aurez-vous besoin ? Différentes industries et entreprises ont des exigences très différentes, alors réfléchissez aux besoins spécifiques à votre entreprise.</a:t>
            </a:r>
            <a:endParaRPr>
              <a:solidFill>
                <a:srgbClr val="262626"/>
              </a:solidFill>
              <a:latin typeface="Arial"/>
              <a:ea typeface="Arial"/>
              <a:cs typeface="Arial"/>
              <a:sym typeface="Arial"/>
            </a:endParaRPr>
          </a:p>
          <a:p>
            <a:pPr indent="0" lvl="0" marL="0" rtl="0" algn="l">
              <a:spcBef>
                <a:spcPts val="800"/>
              </a:spcBef>
              <a:spcAft>
                <a:spcPts val="800"/>
              </a:spcAft>
              <a:buNone/>
            </a:pPr>
            <a:r>
              <a:t/>
            </a:r>
            <a:endParaRPr/>
          </a:p>
        </p:txBody>
      </p:sp>
      <p:sp>
        <p:nvSpPr>
          <p:cNvPr id="455" name="Google Shape;455;p3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56" name="Google Shape;456;p38"/>
          <p:cNvGrpSpPr/>
          <p:nvPr/>
        </p:nvGrpSpPr>
        <p:grpSpPr>
          <a:xfrm>
            <a:off x="259022" y="538300"/>
            <a:ext cx="367686" cy="599441"/>
            <a:chOff x="6730350" y="2315900"/>
            <a:chExt cx="257700" cy="420100"/>
          </a:xfrm>
        </p:grpSpPr>
        <p:sp>
          <p:nvSpPr>
            <p:cNvPr id="457" name="Google Shape;457;p3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58" name="Google Shape;458;p3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59" name="Google Shape;459;p3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60" name="Google Shape;460;p3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61" name="Google Shape;461;p3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9"/>
          <p:cNvSpPr txBox="1"/>
          <p:nvPr>
            <p:ph type="title"/>
          </p:nvPr>
        </p:nvSpPr>
        <p:spPr>
          <a:xfrm>
            <a:off x="1257300" y="836000"/>
            <a:ext cx="7038300" cy="396300"/>
          </a:xfrm>
          <a:prstGeom prst="rect">
            <a:avLst/>
          </a:prstGeom>
        </p:spPr>
        <p:txBody>
          <a:bodyPr anchorCtr="0" anchor="b" bIns="0" lIns="0" spcFirstLastPara="1" rIns="0" wrap="square" tIns="0">
            <a:noAutofit/>
          </a:bodyPr>
          <a:lstStyle/>
          <a:p>
            <a:pPr indent="0" lvl="0" marL="457200" rtl="0" algn="l">
              <a:spcBef>
                <a:spcPts val="0"/>
              </a:spcBef>
              <a:spcAft>
                <a:spcPts val="0"/>
              </a:spcAft>
              <a:buNone/>
            </a:pPr>
            <a:r>
              <a:rPr lang="en"/>
              <a:t>     lieu</a:t>
            </a:r>
            <a:endParaRPr/>
          </a:p>
        </p:txBody>
      </p:sp>
      <p:sp>
        <p:nvSpPr>
          <p:cNvPr id="467" name="Google Shape;467;p39"/>
          <p:cNvSpPr txBox="1"/>
          <p:nvPr>
            <p:ph idx="1" type="body"/>
          </p:nvPr>
        </p:nvSpPr>
        <p:spPr>
          <a:xfrm>
            <a:off x="855300" y="1576550"/>
            <a:ext cx="7440300" cy="34050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Choses à prendre en considération</a:t>
            </a:r>
            <a:r>
              <a:rPr lang="en"/>
              <a:t>:</a:t>
            </a:r>
            <a:endParaRPr/>
          </a:p>
          <a:p>
            <a:pPr indent="-381000" lvl="1" marL="914400" rtl="0" algn="l">
              <a:spcBef>
                <a:spcPts val="0"/>
              </a:spcBef>
              <a:spcAft>
                <a:spcPts val="0"/>
              </a:spcAft>
              <a:buSzPts val="2400"/>
              <a:buChar char="▹"/>
            </a:pPr>
            <a:r>
              <a:rPr lang="en"/>
              <a:t>Lieu: </a:t>
            </a:r>
            <a:endParaRPr/>
          </a:p>
          <a:p>
            <a:pPr indent="-381000" lvl="2" marL="1371600" rtl="0" algn="l">
              <a:spcBef>
                <a:spcPts val="0"/>
              </a:spcBef>
              <a:spcAft>
                <a:spcPts val="0"/>
              </a:spcAft>
              <a:buSzPts val="2400"/>
              <a:buChar char="▹"/>
            </a:pPr>
            <a:r>
              <a:rPr lang="en"/>
              <a:t>Centre ville?  Banlieue?  Parc industriel?</a:t>
            </a:r>
            <a:endParaRPr/>
          </a:p>
          <a:p>
            <a:pPr indent="-381000" lvl="2" marL="1371600" rtl="0" algn="l">
              <a:spcBef>
                <a:spcPts val="0"/>
              </a:spcBef>
              <a:spcAft>
                <a:spcPts val="0"/>
              </a:spcAft>
              <a:buSzPts val="2400"/>
              <a:buChar char="▹"/>
            </a:pPr>
            <a:r>
              <a:rPr lang="en"/>
              <a:t>Développé ($$$) ou un endroit moins développé ($)?</a:t>
            </a:r>
            <a:endParaRPr/>
          </a:p>
          <a:p>
            <a:pPr indent="-381000" lvl="2" marL="1371600" rtl="0" algn="l">
              <a:spcBef>
                <a:spcPts val="0"/>
              </a:spcBef>
              <a:spcAft>
                <a:spcPts val="0"/>
              </a:spcAft>
              <a:buSzPts val="2400"/>
              <a:buChar char="▹"/>
            </a:pPr>
            <a:r>
              <a:rPr lang="en"/>
              <a:t>Quelle ville ou village?</a:t>
            </a:r>
            <a:endParaRPr/>
          </a:p>
          <a:p>
            <a:pPr indent="-381000" lvl="2" marL="1371600" rtl="0" algn="l">
              <a:spcBef>
                <a:spcPts val="0"/>
              </a:spcBef>
              <a:spcAft>
                <a:spcPts val="0"/>
              </a:spcAft>
              <a:buSzPts val="2400"/>
              <a:buChar char="▹"/>
            </a:pPr>
            <a:r>
              <a:rPr lang="en"/>
              <a:t>Espace intérieur/extérieur?</a:t>
            </a:r>
            <a:endParaRPr/>
          </a:p>
          <a:p>
            <a:pPr indent="-381000" lvl="2" marL="1371600" rtl="0" algn="l">
              <a:spcBef>
                <a:spcPts val="0"/>
              </a:spcBef>
              <a:spcAft>
                <a:spcPts val="0"/>
              </a:spcAft>
              <a:buSzPts val="2400"/>
              <a:buChar char="▹"/>
            </a:pPr>
            <a:r>
              <a:rPr lang="en"/>
              <a:t>Accessibilité and visibilité?</a:t>
            </a:r>
            <a:endParaRPr/>
          </a:p>
          <a:p>
            <a:pPr indent="0" lvl="0" marL="0" rtl="0" algn="l">
              <a:spcBef>
                <a:spcPts val="800"/>
              </a:spcBef>
              <a:spcAft>
                <a:spcPts val="800"/>
              </a:spcAft>
              <a:buNone/>
            </a:pPr>
            <a:r>
              <a:t/>
            </a:r>
            <a:endParaRPr/>
          </a:p>
        </p:txBody>
      </p:sp>
      <p:sp>
        <p:nvSpPr>
          <p:cNvPr id="468" name="Google Shape;468;p3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69" name="Google Shape;469;p39"/>
          <p:cNvGrpSpPr/>
          <p:nvPr/>
        </p:nvGrpSpPr>
        <p:grpSpPr>
          <a:xfrm>
            <a:off x="259022" y="538300"/>
            <a:ext cx="367686" cy="599441"/>
            <a:chOff x="6730350" y="2315900"/>
            <a:chExt cx="257700" cy="420100"/>
          </a:xfrm>
        </p:grpSpPr>
        <p:sp>
          <p:nvSpPr>
            <p:cNvPr id="470" name="Google Shape;470;p3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1" name="Google Shape;471;p3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2" name="Google Shape;472;p3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3" name="Google Shape;473;p3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4" name="Google Shape;474;p3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modules</a:t>
            </a:r>
            <a:endParaRPr/>
          </a:p>
        </p:txBody>
      </p:sp>
      <p:sp>
        <p:nvSpPr>
          <p:cNvPr id="92" name="Google Shape;92;p1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3" name="Google Shape;93;p13"/>
          <p:cNvGrpSpPr/>
          <p:nvPr/>
        </p:nvGrpSpPr>
        <p:grpSpPr>
          <a:xfrm>
            <a:off x="259022" y="538300"/>
            <a:ext cx="367686" cy="599441"/>
            <a:chOff x="6730350" y="2315900"/>
            <a:chExt cx="257700" cy="420100"/>
          </a:xfrm>
        </p:grpSpPr>
        <p:sp>
          <p:nvSpPr>
            <p:cNvPr id="94" name="Google Shape;94;p1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5" name="Google Shape;95;p1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 name="Google Shape;96;p1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 name="Google Shape;97;p1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 name="Google Shape;98;p1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9" name="Google Shape;99;p13"/>
          <p:cNvGrpSpPr/>
          <p:nvPr/>
        </p:nvGrpSpPr>
        <p:grpSpPr>
          <a:xfrm>
            <a:off x="855237" y="1722275"/>
            <a:ext cx="7440060" cy="2472478"/>
            <a:chOff x="1087525" y="1573303"/>
            <a:chExt cx="6968958" cy="2315922"/>
          </a:xfrm>
        </p:grpSpPr>
        <p:sp>
          <p:nvSpPr>
            <p:cNvPr id="100" name="Google Shape;100;p13"/>
            <p:cNvSpPr txBox="1"/>
            <p:nvPr/>
          </p:nvSpPr>
          <p:spPr>
            <a:xfrm>
              <a:off x="1514569" y="1574029"/>
              <a:ext cx="718500" cy="3687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PLAN</a:t>
              </a:r>
              <a:br>
                <a:rPr lang="en" sz="800">
                  <a:solidFill>
                    <a:schemeClr val="accent2"/>
                  </a:solidFill>
                  <a:latin typeface="Barlow"/>
                  <a:ea typeface="Barlow"/>
                  <a:cs typeface="Barlow"/>
                  <a:sym typeface="Barlow"/>
                </a:rPr>
              </a:br>
              <a:r>
                <a:rPr lang="en" sz="800">
                  <a:solidFill>
                    <a:schemeClr val="accent2"/>
                  </a:solidFill>
                  <a:latin typeface="Barlow"/>
                  <a:ea typeface="Barlow"/>
                  <a:cs typeface="Barlow"/>
                  <a:sym typeface="Barlow"/>
                </a:rPr>
                <a:t>D’AFFAIRES</a:t>
              </a:r>
              <a:endParaRPr sz="800">
                <a:solidFill>
                  <a:schemeClr val="accent2"/>
                </a:solidFill>
                <a:latin typeface="Barlow"/>
                <a:ea typeface="Barlow"/>
                <a:cs typeface="Barlow"/>
                <a:sym typeface="Barlow"/>
              </a:endParaRPr>
            </a:p>
          </p:txBody>
        </p:sp>
        <p:sp>
          <p:nvSpPr>
            <p:cNvPr id="101" name="Google Shape;101;p13"/>
            <p:cNvSpPr txBox="1"/>
            <p:nvPr/>
          </p:nvSpPr>
          <p:spPr>
            <a:xfrm>
              <a:off x="1220200" y="2695025"/>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QUELLE EST MON ENTREPRISE</a:t>
              </a:r>
              <a:endParaRPr b="1" sz="1000">
                <a:solidFill>
                  <a:schemeClr val="dk2"/>
                </a:solidFill>
                <a:latin typeface="Barlow"/>
                <a:ea typeface="Barlow"/>
                <a:cs typeface="Barlow"/>
                <a:sym typeface="Barlow"/>
              </a:endParaRPr>
            </a:p>
          </p:txBody>
        </p:sp>
        <p:sp>
          <p:nvSpPr>
            <p:cNvPr id="102" name="Google Shape;102;p13"/>
            <p:cNvSpPr txBox="1"/>
            <p:nvPr/>
          </p:nvSpPr>
          <p:spPr>
            <a:xfrm>
              <a:off x="1220200" y="3151825"/>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Identifiez votre industrie et les services que vous offrirez.</a:t>
              </a:r>
              <a:endParaRPr sz="800">
                <a:solidFill>
                  <a:schemeClr val="dk2"/>
                </a:solidFill>
                <a:latin typeface="Barlow"/>
                <a:ea typeface="Barlow"/>
                <a:cs typeface="Barlow"/>
                <a:sym typeface="Barlow"/>
              </a:endParaRPr>
            </a:p>
          </p:txBody>
        </p:sp>
        <p:cxnSp>
          <p:nvCxnSpPr>
            <p:cNvPr id="103" name="Google Shape;103;p13"/>
            <p:cNvCxnSpPr/>
            <p:nvPr/>
          </p:nvCxnSpPr>
          <p:spPr>
            <a:xfrm>
              <a:off x="2184702" y="1695421"/>
              <a:ext cx="718500" cy="741900"/>
            </a:xfrm>
            <a:prstGeom prst="straightConnector1">
              <a:avLst/>
            </a:prstGeom>
            <a:noFill/>
            <a:ln cap="flat" cmpd="sng" w="9525">
              <a:solidFill>
                <a:schemeClr val="accent2"/>
              </a:solidFill>
              <a:prstDash val="solid"/>
              <a:round/>
              <a:headEnd len="sm" w="sm" type="none"/>
              <a:tailEnd len="sm" w="sm" type="none"/>
            </a:ln>
          </p:spPr>
        </p:cxnSp>
        <p:sp>
          <p:nvSpPr>
            <p:cNvPr id="104" name="Google Shape;104;p13"/>
            <p:cNvSpPr/>
            <p:nvPr/>
          </p:nvSpPr>
          <p:spPr>
            <a:xfrm flipH="1">
              <a:off x="1087525" y="2306625"/>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MODULE 1  </a:t>
              </a:r>
              <a:endParaRPr/>
            </a:p>
          </p:txBody>
        </p:sp>
        <p:sp>
          <p:nvSpPr>
            <p:cNvPr id="105" name="Google Shape;105;p13"/>
            <p:cNvSpPr/>
            <p:nvPr/>
          </p:nvSpPr>
          <p:spPr>
            <a:xfrm>
              <a:off x="1087625" y="2460449"/>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a:off x="2796461" y="1574029"/>
              <a:ext cx="1145700" cy="561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ÉCONOMIES NÉCESSAIRES POUR COMMENCER</a:t>
              </a:r>
              <a:endParaRPr sz="800">
                <a:solidFill>
                  <a:schemeClr val="accent2"/>
                </a:solidFill>
                <a:latin typeface="Barlow"/>
                <a:ea typeface="Barlow"/>
                <a:cs typeface="Barlow"/>
                <a:sym typeface="Barlow"/>
              </a:endParaRPr>
            </a:p>
          </p:txBody>
        </p:sp>
        <p:sp>
          <p:nvSpPr>
            <p:cNvPr id="107" name="Google Shape;107;p13"/>
            <p:cNvSpPr txBox="1"/>
            <p:nvPr/>
          </p:nvSpPr>
          <p:spPr>
            <a:xfrm>
              <a:off x="2929149" y="3151825"/>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Combien d'argent devez-vous économiser afin de démarrer votre entreprise? Quels sont les frais initiaux ?</a:t>
              </a:r>
              <a:endParaRPr sz="800">
                <a:solidFill>
                  <a:schemeClr val="dk2"/>
                </a:solidFill>
                <a:latin typeface="Barlow"/>
                <a:ea typeface="Barlow"/>
                <a:cs typeface="Barlow"/>
                <a:sym typeface="Barlow"/>
              </a:endParaRPr>
            </a:p>
          </p:txBody>
        </p:sp>
        <p:cxnSp>
          <p:nvCxnSpPr>
            <p:cNvPr id="108" name="Google Shape;108;p13"/>
            <p:cNvCxnSpPr/>
            <p:nvPr/>
          </p:nvCxnSpPr>
          <p:spPr>
            <a:xfrm>
              <a:off x="3893651" y="1695421"/>
              <a:ext cx="718500" cy="741900"/>
            </a:xfrm>
            <a:prstGeom prst="straightConnector1">
              <a:avLst/>
            </a:prstGeom>
            <a:noFill/>
            <a:ln cap="flat" cmpd="sng" w="9525">
              <a:solidFill>
                <a:schemeClr val="accent2"/>
              </a:solidFill>
              <a:prstDash val="solid"/>
              <a:round/>
              <a:headEnd len="sm" w="sm" type="none"/>
              <a:tailEnd len="sm" w="sm" type="none"/>
            </a:ln>
          </p:spPr>
        </p:cxnSp>
        <p:sp>
          <p:nvSpPr>
            <p:cNvPr id="109" name="Google Shape;109;p13"/>
            <p:cNvSpPr/>
            <p:nvPr/>
          </p:nvSpPr>
          <p:spPr>
            <a:xfrm flipH="1">
              <a:off x="2796474" y="2306625"/>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MODULE 2</a:t>
              </a:r>
              <a:endParaRPr/>
            </a:p>
          </p:txBody>
        </p:sp>
        <p:sp>
          <p:nvSpPr>
            <p:cNvPr id="110" name="Google Shape;110;p13"/>
            <p:cNvSpPr/>
            <p:nvPr/>
          </p:nvSpPr>
          <p:spPr>
            <a:xfrm>
              <a:off x="2796574" y="2460449"/>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nvSpPr>
          <p:spPr>
            <a:xfrm>
              <a:off x="4867955" y="1573303"/>
              <a:ext cx="786000" cy="487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REVENUE POUR DÉPENSES</a:t>
              </a:r>
              <a:endParaRPr sz="800">
                <a:solidFill>
                  <a:schemeClr val="accent2"/>
                </a:solidFill>
                <a:latin typeface="Barlow"/>
                <a:ea typeface="Barlow"/>
                <a:cs typeface="Barlow"/>
                <a:sym typeface="Barlow"/>
              </a:endParaRPr>
            </a:p>
          </p:txBody>
        </p:sp>
        <p:sp>
          <p:nvSpPr>
            <p:cNvPr id="112" name="Google Shape;112;p13"/>
            <p:cNvSpPr txBox="1"/>
            <p:nvPr/>
          </p:nvSpPr>
          <p:spPr>
            <a:xfrm>
              <a:off x="4640994" y="2694314"/>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DÉPENSES MENSUELLES</a:t>
              </a:r>
              <a:endParaRPr b="1" sz="1000">
                <a:solidFill>
                  <a:schemeClr val="dk2"/>
                </a:solidFill>
                <a:latin typeface="Barlow"/>
                <a:ea typeface="Barlow"/>
                <a:cs typeface="Barlow"/>
                <a:sym typeface="Barlow"/>
              </a:endParaRPr>
            </a:p>
          </p:txBody>
        </p:sp>
        <p:sp>
          <p:nvSpPr>
            <p:cNvPr id="113" name="Google Shape;113;p13"/>
            <p:cNvSpPr txBox="1"/>
            <p:nvPr/>
          </p:nvSpPr>
          <p:spPr>
            <a:xfrm>
              <a:off x="4640994" y="3151114"/>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Que devez-vous payer mensuellement pour le bon fonctionnement de votre entreprise? Combien cela coûtera-t-il régulièrement?</a:t>
              </a:r>
              <a:endParaRPr sz="800">
                <a:solidFill>
                  <a:schemeClr val="dk2"/>
                </a:solidFill>
                <a:latin typeface="Barlow"/>
                <a:ea typeface="Barlow"/>
                <a:cs typeface="Barlow"/>
                <a:sym typeface="Barlow"/>
              </a:endParaRPr>
            </a:p>
          </p:txBody>
        </p:sp>
        <p:cxnSp>
          <p:nvCxnSpPr>
            <p:cNvPr id="114" name="Google Shape;114;p13"/>
            <p:cNvCxnSpPr/>
            <p:nvPr/>
          </p:nvCxnSpPr>
          <p:spPr>
            <a:xfrm>
              <a:off x="5605497" y="1694710"/>
              <a:ext cx="718500" cy="741900"/>
            </a:xfrm>
            <a:prstGeom prst="straightConnector1">
              <a:avLst/>
            </a:prstGeom>
            <a:noFill/>
            <a:ln cap="flat" cmpd="sng" w="9525">
              <a:solidFill>
                <a:schemeClr val="accent2"/>
              </a:solidFill>
              <a:prstDash val="solid"/>
              <a:round/>
              <a:headEnd len="sm" w="sm" type="none"/>
              <a:tailEnd len="sm" w="sm" type="none"/>
            </a:ln>
          </p:spPr>
        </p:cxnSp>
        <p:sp>
          <p:nvSpPr>
            <p:cNvPr id="115" name="Google Shape;115;p13"/>
            <p:cNvSpPr/>
            <p:nvPr/>
          </p:nvSpPr>
          <p:spPr>
            <a:xfrm flipH="1">
              <a:off x="4508319" y="2305914"/>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MODULE 3</a:t>
              </a:r>
              <a:endParaRPr/>
            </a:p>
          </p:txBody>
        </p:sp>
        <p:sp>
          <p:nvSpPr>
            <p:cNvPr id="116" name="Google Shape;116;p13"/>
            <p:cNvSpPr/>
            <p:nvPr/>
          </p:nvSpPr>
          <p:spPr>
            <a:xfrm>
              <a:off x="4508419" y="2459738"/>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txBox="1"/>
            <p:nvPr/>
          </p:nvSpPr>
          <p:spPr>
            <a:xfrm>
              <a:off x="6742838" y="1573304"/>
              <a:ext cx="624300" cy="487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REVENUE POUR SALAIRES</a:t>
              </a:r>
              <a:endParaRPr sz="800">
                <a:solidFill>
                  <a:schemeClr val="accent2"/>
                </a:solidFill>
                <a:latin typeface="Barlow"/>
                <a:ea typeface="Barlow"/>
                <a:cs typeface="Barlow"/>
                <a:sym typeface="Barlow"/>
              </a:endParaRPr>
            </a:p>
          </p:txBody>
        </p:sp>
        <p:sp>
          <p:nvSpPr>
            <p:cNvPr id="118" name="Google Shape;118;p13"/>
            <p:cNvSpPr txBox="1"/>
            <p:nvPr/>
          </p:nvSpPr>
          <p:spPr>
            <a:xfrm>
              <a:off x="6354258" y="2694303"/>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SALAIRES</a:t>
              </a:r>
              <a:endParaRPr b="1" sz="1000">
                <a:solidFill>
                  <a:schemeClr val="dk2"/>
                </a:solidFill>
                <a:latin typeface="Barlow"/>
                <a:ea typeface="Barlow"/>
                <a:cs typeface="Barlow"/>
                <a:sym typeface="Barlow"/>
              </a:endParaRPr>
            </a:p>
          </p:txBody>
        </p:sp>
        <p:sp>
          <p:nvSpPr>
            <p:cNvPr id="119" name="Google Shape;119;p13"/>
            <p:cNvSpPr txBox="1"/>
            <p:nvPr/>
          </p:nvSpPr>
          <p:spPr>
            <a:xfrm>
              <a:off x="6354258" y="3151103"/>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Combien de profit devez-vous  générer pour vous  payer un salaire, ainsi que  vos employés?  </a:t>
              </a:r>
              <a:endParaRPr sz="800">
                <a:solidFill>
                  <a:schemeClr val="dk2"/>
                </a:solidFill>
                <a:latin typeface="Barlow"/>
                <a:ea typeface="Barlow"/>
                <a:cs typeface="Barlow"/>
                <a:sym typeface="Barlow"/>
              </a:endParaRPr>
            </a:p>
          </p:txBody>
        </p:sp>
        <p:cxnSp>
          <p:nvCxnSpPr>
            <p:cNvPr id="120" name="Google Shape;120;p13"/>
            <p:cNvCxnSpPr/>
            <p:nvPr/>
          </p:nvCxnSpPr>
          <p:spPr>
            <a:xfrm>
              <a:off x="7318760" y="1694699"/>
              <a:ext cx="718500" cy="741900"/>
            </a:xfrm>
            <a:prstGeom prst="straightConnector1">
              <a:avLst/>
            </a:prstGeom>
            <a:noFill/>
            <a:ln cap="flat" cmpd="sng" w="9525">
              <a:solidFill>
                <a:schemeClr val="accent2"/>
              </a:solidFill>
              <a:prstDash val="solid"/>
              <a:round/>
              <a:headEnd len="sm" w="sm" type="none"/>
              <a:tailEnd len="sm" w="sm" type="none"/>
            </a:ln>
          </p:spPr>
        </p:cxnSp>
        <p:sp>
          <p:nvSpPr>
            <p:cNvPr id="121" name="Google Shape;121;p13"/>
            <p:cNvSpPr/>
            <p:nvPr/>
          </p:nvSpPr>
          <p:spPr>
            <a:xfrm flipH="1">
              <a:off x="6221583" y="2305903"/>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MODULE 4</a:t>
              </a:r>
              <a:endParaRPr/>
            </a:p>
          </p:txBody>
        </p:sp>
        <p:sp>
          <p:nvSpPr>
            <p:cNvPr id="122" name="Google Shape;122;p13"/>
            <p:cNvSpPr/>
            <p:nvPr/>
          </p:nvSpPr>
          <p:spPr>
            <a:xfrm>
              <a:off x="6221683" y="2459727"/>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1087625" y="2460449"/>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2796574" y="2460449"/>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508419" y="2459738"/>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6221683" y="2459727"/>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nvSpPr>
          <p:spPr>
            <a:xfrm>
              <a:off x="2929149" y="2695025"/>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COÛTS INITIAUX ET À L’AVANT</a:t>
              </a:r>
              <a:endParaRPr b="1" sz="1000">
                <a:solidFill>
                  <a:schemeClr val="dk2"/>
                </a:solidFill>
                <a:latin typeface="Barlow"/>
                <a:ea typeface="Barlow"/>
                <a:cs typeface="Barlow"/>
                <a:sym typeface="Barlow"/>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457200" rtl="0" algn="l">
              <a:spcBef>
                <a:spcPts val="0"/>
              </a:spcBef>
              <a:spcAft>
                <a:spcPts val="0"/>
              </a:spcAft>
              <a:buNone/>
            </a:pPr>
            <a:r>
              <a:rPr lang="en"/>
              <a:t>           lieu</a:t>
            </a:r>
            <a:endParaRPr/>
          </a:p>
        </p:txBody>
      </p:sp>
      <p:sp>
        <p:nvSpPr>
          <p:cNvPr id="480" name="Google Shape;480;p40"/>
          <p:cNvSpPr txBox="1"/>
          <p:nvPr>
            <p:ph idx="1" type="body"/>
          </p:nvPr>
        </p:nvSpPr>
        <p:spPr>
          <a:xfrm>
            <a:off x="855300" y="1576550"/>
            <a:ext cx="7440300" cy="3567000"/>
          </a:xfrm>
          <a:prstGeom prst="rect">
            <a:avLst/>
          </a:prstGeom>
        </p:spPr>
        <p:txBody>
          <a:bodyPr anchorCtr="0" anchor="t" bIns="0" lIns="0" spcFirstLastPara="1" rIns="0" wrap="square" tIns="0">
            <a:noAutofit/>
          </a:bodyPr>
          <a:lstStyle/>
          <a:p>
            <a:pPr indent="-374650" lvl="0" marL="457200" rtl="0" algn="l">
              <a:spcBef>
                <a:spcPts val="0"/>
              </a:spcBef>
              <a:spcAft>
                <a:spcPts val="0"/>
              </a:spcAft>
              <a:buSzPts val="2300"/>
              <a:buChar char="▸"/>
            </a:pPr>
            <a:r>
              <a:rPr lang="en" sz="2300"/>
              <a:t>Choses à prendre en </a:t>
            </a:r>
            <a:r>
              <a:rPr lang="en" sz="2300"/>
              <a:t>considération:</a:t>
            </a:r>
            <a:endParaRPr sz="2300"/>
          </a:p>
          <a:p>
            <a:pPr indent="-374650" lvl="1" marL="914400" rtl="0" algn="l">
              <a:spcBef>
                <a:spcPts val="0"/>
              </a:spcBef>
              <a:spcAft>
                <a:spcPts val="0"/>
              </a:spcAft>
              <a:buSzPts val="2300"/>
              <a:buChar char="▹"/>
            </a:pPr>
            <a:r>
              <a:rPr lang="en" sz="2300"/>
              <a:t>Taille: </a:t>
            </a:r>
            <a:endParaRPr sz="2300"/>
          </a:p>
          <a:p>
            <a:pPr indent="-374650" lvl="2" marL="1371600" rtl="0" algn="l">
              <a:spcBef>
                <a:spcPts val="0"/>
              </a:spcBef>
              <a:spcAft>
                <a:spcPts val="0"/>
              </a:spcAft>
              <a:buSzPts val="2300"/>
              <a:buChar char="▹"/>
            </a:pPr>
            <a:r>
              <a:rPr lang="en" sz="2300"/>
              <a:t>De combien d’espace avez-vous besoin ?</a:t>
            </a:r>
            <a:endParaRPr sz="2300"/>
          </a:p>
          <a:p>
            <a:pPr indent="-374650" lvl="2" marL="1371600" rtl="0" algn="l">
              <a:spcBef>
                <a:spcPts val="0"/>
              </a:spcBef>
              <a:spcAft>
                <a:spcPts val="0"/>
              </a:spcAft>
              <a:buSzPts val="2300"/>
              <a:buChar char="▹"/>
            </a:pPr>
            <a:r>
              <a:rPr lang="en" sz="2300"/>
              <a:t>Avez-vous besoin de l’espace pour des clients?</a:t>
            </a:r>
            <a:endParaRPr sz="2300"/>
          </a:p>
          <a:p>
            <a:pPr indent="-374650" lvl="2" marL="1371600" rtl="0" algn="l">
              <a:spcBef>
                <a:spcPts val="0"/>
              </a:spcBef>
              <a:spcAft>
                <a:spcPts val="0"/>
              </a:spcAft>
              <a:buSzPts val="2300"/>
              <a:buChar char="▹"/>
            </a:pPr>
            <a:r>
              <a:rPr lang="en" sz="2300"/>
              <a:t>De combien d’espace avez-vous besoin pour faire le travail?</a:t>
            </a:r>
            <a:endParaRPr sz="2300"/>
          </a:p>
          <a:p>
            <a:pPr indent="-374650" lvl="2" marL="1371600" rtl="0" algn="l">
              <a:spcBef>
                <a:spcPts val="0"/>
              </a:spcBef>
              <a:spcAft>
                <a:spcPts val="0"/>
              </a:spcAft>
              <a:buSzPts val="2300"/>
              <a:buChar char="▹"/>
            </a:pPr>
            <a:r>
              <a:rPr lang="en" sz="2300"/>
              <a:t>Avez-vous besoin d’espace de rangement?</a:t>
            </a:r>
            <a:endParaRPr sz="2300"/>
          </a:p>
          <a:p>
            <a:pPr indent="-374650" lvl="2" marL="1371600" rtl="0" algn="l">
              <a:spcBef>
                <a:spcPts val="0"/>
              </a:spcBef>
              <a:spcAft>
                <a:spcPts val="0"/>
              </a:spcAft>
              <a:buSzPts val="2300"/>
              <a:buChar char="▹"/>
            </a:pPr>
            <a:r>
              <a:rPr lang="en" sz="2300"/>
              <a:t>Y a-t-il plusieurs gros articles qui ont besoin d'espace (en longueur, largeur, hauteur) ?</a:t>
            </a:r>
            <a:endParaRPr sz="2300"/>
          </a:p>
          <a:p>
            <a:pPr indent="0" lvl="0" marL="0" rtl="0" algn="l">
              <a:spcBef>
                <a:spcPts val="800"/>
              </a:spcBef>
              <a:spcAft>
                <a:spcPts val="800"/>
              </a:spcAft>
              <a:buNone/>
            </a:pPr>
            <a:r>
              <a:t/>
            </a:r>
            <a:endParaRPr/>
          </a:p>
        </p:txBody>
      </p:sp>
      <p:sp>
        <p:nvSpPr>
          <p:cNvPr id="481" name="Google Shape;481;p4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82" name="Google Shape;482;p40"/>
          <p:cNvGrpSpPr/>
          <p:nvPr/>
        </p:nvGrpSpPr>
        <p:grpSpPr>
          <a:xfrm>
            <a:off x="259022" y="538300"/>
            <a:ext cx="367686" cy="599441"/>
            <a:chOff x="6730350" y="2315900"/>
            <a:chExt cx="257700" cy="420100"/>
          </a:xfrm>
        </p:grpSpPr>
        <p:sp>
          <p:nvSpPr>
            <p:cNvPr id="483" name="Google Shape;483;p4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4" name="Google Shape;484;p4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5" name="Google Shape;485;p4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6" name="Google Shape;486;p4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7" name="Google Shape;487;p4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     lieu</a:t>
            </a:r>
            <a:endParaRPr/>
          </a:p>
        </p:txBody>
      </p:sp>
      <p:sp>
        <p:nvSpPr>
          <p:cNvPr id="493" name="Google Shape;493;p41"/>
          <p:cNvSpPr txBox="1"/>
          <p:nvPr>
            <p:ph idx="1" type="body"/>
          </p:nvPr>
        </p:nvSpPr>
        <p:spPr>
          <a:xfrm>
            <a:off x="855300" y="1576550"/>
            <a:ext cx="7440300" cy="34050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Choses à prendre en </a:t>
            </a:r>
            <a:r>
              <a:rPr lang="en"/>
              <a:t>considération:</a:t>
            </a:r>
            <a:endParaRPr/>
          </a:p>
          <a:p>
            <a:pPr indent="-381000" lvl="1" marL="914400" rtl="0" algn="l">
              <a:spcBef>
                <a:spcPts val="0"/>
              </a:spcBef>
              <a:spcAft>
                <a:spcPts val="0"/>
              </a:spcAft>
              <a:buSzPts val="2400"/>
              <a:buChar char="▹"/>
            </a:pPr>
            <a:r>
              <a:rPr lang="en"/>
              <a:t>Type d’espace de location: </a:t>
            </a:r>
            <a:endParaRPr/>
          </a:p>
          <a:p>
            <a:pPr indent="-381000" lvl="2" marL="1371600" rtl="0" algn="l">
              <a:spcBef>
                <a:spcPts val="0"/>
              </a:spcBef>
              <a:spcAft>
                <a:spcPts val="0"/>
              </a:spcAft>
              <a:buSzPts val="2400"/>
              <a:buChar char="▹"/>
            </a:pPr>
            <a:r>
              <a:rPr lang="en"/>
              <a:t>Vous avez besoin d'un garage, d'un bureau, d'un atelier, d'une cuisine, etc ?</a:t>
            </a:r>
            <a:endParaRPr/>
          </a:p>
          <a:p>
            <a:pPr indent="-381000" lvl="2" marL="1371600" rtl="0" algn="l">
              <a:spcBef>
                <a:spcPts val="0"/>
              </a:spcBef>
              <a:spcAft>
                <a:spcPts val="0"/>
              </a:spcAft>
              <a:buSzPts val="2400"/>
              <a:buChar char="▹"/>
            </a:pPr>
            <a:r>
              <a:rPr lang="en"/>
              <a:t>Avez-vous besoin d’un espace au niveau de la rue?</a:t>
            </a:r>
            <a:endParaRPr/>
          </a:p>
          <a:p>
            <a:pPr indent="-381000" lvl="2" marL="1371600" rtl="0" algn="l">
              <a:spcBef>
                <a:spcPts val="0"/>
              </a:spcBef>
              <a:spcAft>
                <a:spcPts val="0"/>
              </a:spcAft>
              <a:buSzPts val="2400"/>
              <a:buChar char="▹"/>
            </a:pPr>
            <a:r>
              <a:rPr lang="en"/>
              <a:t>Avez-vous besoin de grandes portes ou de portes de garage? Une entrée de livraison ?</a:t>
            </a:r>
            <a:endParaRPr/>
          </a:p>
          <a:p>
            <a:pPr indent="0" lvl="0" marL="13716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494" name="Google Shape;494;p4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95" name="Google Shape;495;p41"/>
          <p:cNvGrpSpPr/>
          <p:nvPr/>
        </p:nvGrpSpPr>
        <p:grpSpPr>
          <a:xfrm>
            <a:off x="259022" y="538300"/>
            <a:ext cx="367686" cy="599441"/>
            <a:chOff x="6730350" y="2315900"/>
            <a:chExt cx="257700" cy="420100"/>
          </a:xfrm>
        </p:grpSpPr>
        <p:sp>
          <p:nvSpPr>
            <p:cNvPr id="496" name="Google Shape;496;p4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7" name="Google Shape;497;p4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8" name="Google Shape;498;p4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9" name="Google Shape;499;p4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00" name="Google Shape;500;p4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2"/>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      lieu</a:t>
            </a:r>
            <a:endParaRPr/>
          </a:p>
        </p:txBody>
      </p:sp>
      <p:sp>
        <p:nvSpPr>
          <p:cNvPr id="506" name="Google Shape;506;p42"/>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Choses à prendre en </a:t>
            </a:r>
            <a:r>
              <a:rPr lang="en"/>
              <a:t>considération:</a:t>
            </a:r>
            <a:endParaRPr/>
          </a:p>
          <a:p>
            <a:pPr indent="-381000" lvl="1" marL="914400" rtl="0" algn="l">
              <a:spcBef>
                <a:spcPts val="0"/>
              </a:spcBef>
              <a:spcAft>
                <a:spcPts val="0"/>
              </a:spcAft>
              <a:buSzPts val="2400"/>
              <a:buChar char="▹"/>
            </a:pPr>
            <a:r>
              <a:rPr lang="en"/>
              <a:t>Quels autres facteurs peuvent être importants?</a:t>
            </a:r>
            <a:endParaRPr/>
          </a:p>
          <a:p>
            <a:pPr indent="-381000" lvl="2" marL="1371600" rtl="0" algn="l">
              <a:spcBef>
                <a:spcPts val="0"/>
              </a:spcBef>
              <a:spcAft>
                <a:spcPts val="0"/>
              </a:spcAft>
              <a:buSzPts val="2400"/>
              <a:buChar char="▹"/>
            </a:pPr>
            <a:r>
              <a:rPr lang="en"/>
              <a:t>Est-il déjà configuré pour votre entreprise?</a:t>
            </a:r>
            <a:endParaRPr/>
          </a:p>
          <a:p>
            <a:pPr indent="-381000" lvl="2" marL="1371600" rtl="0" algn="l">
              <a:spcBef>
                <a:spcPts val="0"/>
              </a:spcBef>
              <a:spcAft>
                <a:spcPts val="0"/>
              </a:spcAft>
              <a:buSzPts val="2400"/>
              <a:buChar char="▹"/>
            </a:pPr>
            <a:r>
              <a:rPr lang="en"/>
              <a:t>Est-ce dans un quartier résidentiel?</a:t>
            </a:r>
            <a:endParaRPr/>
          </a:p>
          <a:p>
            <a:pPr indent="-381000" lvl="2" marL="1371600" rtl="0" algn="l">
              <a:spcBef>
                <a:spcPts val="0"/>
              </a:spcBef>
              <a:spcAft>
                <a:spcPts val="0"/>
              </a:spcAft>
              <a:buSzPts val="2400"/>
              <a:buChar char="▹"/>
            </a:pPr>
            <a:r>
              <a:rPr lang="en"/>
              <a:t>Pouvez-vous effectuer votre service sélectionné dans cet espace ?</a:t>
            </a:r>
            <a:endParaRPr/>
          </a:p>
          <a:p>
            <a:pPr indent="0" lvl="0" marL="13716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507" name="Google Shape;507;p4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08" name="Google Shape;508;p42"/>
          <p:cNvGrpSpPr/>
          <p:nvPr/>
        </p:nvGrpSpPr>
        <p:grpSpPr>
          <a:xfrm>
            <a:off x="259022" y="538300"/>
            <a:ext cx="367686" cy="599441"/>
            <a:chOff x="6730350" y="2315900"/>
            <a:chExt cx="257700" cy="420100"/>
          </a:xfrm>
        </p:grpSpPr>
        <p:sp>
          <p:nvSpPr>
            <p:cNvPr id="509" name="Google Shape;509;p42"/>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10" name="Google Shape;510;p42"/>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11" name="Google Shape;511;p42"/>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12" name="Google Shape;512;p42"/>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13" name="Google Shape;513;p42"/>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   lieu</a:t>
            </a:r>
            <a:endParaRPr/>
          </a:p>
        </p:txBody>
      </p:sp>
      <p:sp>
        <p:nvSpPr>
          <p:cNvPr id="519" name="Google Shape;519;p4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Prenez le temps de trouver un emplacement convenable sur un site immobilier. Par exemple, realtor.ca, zolo.ca, etc.</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Remarque : vous pouvez sélectionner une région de l'Ontario autre que la vôtre.</a:t>
            </a:r>
            <a:endParaRPr/>
          </a:p>
          <a:p>
            <a:pPr indent="0" lvl="0" marL="0" rtl="0" algn="l">
              <a:spcBef>
                <a:spcPts val="800"/>
              </a:spcBef>
              <a:spcAft>
                <a:spcPts val="800"/>
              </a:spcAft>
              <a:buNone/>
            </a:pPr>
            <a:r>
              <a:t/>
            </a:r>
            <a:endParaRPr/>
          </a:p>
        </p:txBody>
      </p:sp>
      <p:sp>
        <p:nvSpPr>
          <p:cNvPr id="520" name="Google Shape;520;p4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21" name="Google Shape;521;p43"/>
          <p:cNvGrpSpPr/>
          <p:nvPr/>
        </p:nvGrpSpPr>
        <p:grpSpPr>
          <a:xfrm>
            <a:off x="259022" y="538300"/>
            <a:ext cx="367686" cy="599441"/>
            <a:chOff x="6730350" y="2315900"/>
            <a:chExt cx="257700" cy="420100"/>
          </a:xfrm>
        </p:grpSpPr>
        <p:sp>
          <p:nvSpPr>
            <p:cNvPr id="522" name="Google Shape;522;p4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23" name="Google Shape;523;p4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24" name="Google Shape;524;p4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25" name="Google Shape;525;p4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26" name="Google Shape;526;p4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0" name="Shape 530"/>
        <p:cNvGrpSpPr/>
        <p:nvPr/>
      </p:nvGrpSpPr>
      <p:grpSpPr>
        <a:xfrm>
          <a:off x="0" y="0"/>
          <a:ext cx="0" cy="0"/>
          <a:chOff x="0" y="0"/>
          <a:chExt cx="0" cy="0"/>
        </a:xfrm>
      </p:grpSpPr>
      <p:sp>
        <p:nvSpPr>
          <p:cNvPr id="531" name="Google Shape;531;p44"/>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PRENEZ LE TEMPS DE FAIRE de la recherche!</a:t>
            </a:r>
            <a:endParaRPr>
              <a:solidFill>
                <a:schemeClr val="lt1"/>
              </a:solidFill>
            </a:endParaRPr>
          </a:p>
        </p:txBody>
      </p:sp>
      <p:sp>
        <p:nvSpPr>
          <p:cNvPr id="532" name="Google Shape;532;p4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33" name="Google Shape;533;p44"/>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37" name="Shape 537"/>
        <p:cNvGrpSpPr/>
        <p:nvPr/>
      </p:nvGrpSpPr>
      <p:grpSpPr>
        <a:xfrm>
          <a:off x="0" y="0"/>
          <a:ext cx="0" cy="0"/>
          <a:chOff x="0" y="0"/>
          <a:chExt cx="0" cy="0"/>
        </a:xfrm>
      </p:grpSpPr>
      <p:sp>
        <p:nvSpPr>
          <p:cNvPr id="538" name="Google Shape;538;p45"/>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$______/mois</a:t>
            </a:r>
            <a:endParaRPr sz="12000">
              <a:solidFill>
                <a:schemeClr val="lt1"/>
              </a:solidFill>
            </a:endParaRPr>
          </a:p>
        </p:txBody>
      </p:sp>
      <p:sp>
        <p:nvSpPr>
          <p:cNvPr id="539" name="Google Shape;539;p45"/>
          <p:cNvSpPr txBox="1"/>
          <p:nvPr>
            <p:ph idx="4294967295" type="subTitle"/>
          </p:nvPr>
        </p:nvSpPr>
        <p:spPr>
          <a:xfrm>
            <a:off x="855300" y="3204570"/>
            <a:ext cx="7433400" cy="1281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mensuel du loyer ou des versements hypothécaires mensuels, en fonction de vos recherches.</a:t>
            </a:r>
            <a:endParaRPr>
              <a:solidFill>
                <a:schemeClr val="dk1"/>
              </a:solidFill>
            </a:endParaRPr>
          </a:p>
        </p:txBody>
      </p:sp>
      <p:sp>
        <p:nvSpPr>
          <p:cNvPr id="540" name="Google Shape;540;p4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6"/>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2. ASsurance habitation</a:t>
            </a:r>
            <a:endParaRPr/>
          </a:p>
        </p:txBody>
      </p:sp>
      <p:sp>
        <p:nvSpPr>
          <p:cNvPr id="546" name="Google Shape;546;p46"/>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La propriété que vous allez assurer sera à un taux plus élevé que pour un espace résidentiel. Nous supposerons un montant moyen pour vos calculs.</a:t>
            </a:r>
            <a:endParaRPr/>
          </a:p>
        </p:txBody>
      </p:sp>
      <p:sp>
        <p:nvSpPr>
          <p:cNvPr id="547" name="Google Shape;547;p4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48" name="Google Shape;548;p46"/>
          <p:cNvGrpSpPr/>
          <p:nvPr/>
        </p:nvGrpSpPr>
        <p:grpSpPr>
          <a:xfrm>
            <a:off x="259022" y="538300"/>
            <a:ext cx="367686" cy="599441"/>
            <a:chOff x="6730350" y="2315900"/>
            <a:chExt cx="257700" cy="420100"/>
          </a:xfrm>
        </p:grpSpPr>
        <p:sp>
          <p:nvSpPr>
            <p:cNvPr id="549" name="Google Shape;549;p4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0" name="Google Shape;550;p4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1" name="Google Shape;551;p4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2" name="Google Shape;552;p4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3" name="Google Shape;553;p4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57" name="Shape 557"/>
        <p:cNvGrpSpPr/>
        <p:nvPr/>
      </p:nvGrpSpPr>
      <p:grpSpPr>
        <a:xfrm>
          <a:off x="0" y="0"/>
          <a:ext cx="0" cy="0"/>
          <a:chOff x="0" y="0"/>
          <a:chExt cx="0" cy="0"/>
        </a:xfrm>
      </p:grpSpPr>
      <p:sp>
        <p:nvSpPr>
          <p:cNvPr id="558" name="Google Shape;558;p47"/>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$200/mois</a:t>
            </a:r>
            <a:endParaRPr sz="12000">
              <a:solidFill>
                <a:schemeClr val="lt1"/>
              </a:solidFill>
            </a:endParaRPr>
          </a:p>
        </p:txBody>
      </p:sp>
      <p:sp>
        <p:nvSpPr>
          <p:cNvPr id="559" name="Google Shape;559;p47"/>
          <p:cNvSpPr txBox="1"/>
          <p:nvPr>
            <p:ph idx="4294967295" type="subTitle"/>
          </p:nvPr>
        </p:nvSpPr>
        <p:spPr>
          <a:xfrm>
            <a:off x="855300" y="3204573"/>
            <a:ext cx="7433400" cy="8817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mensuel de votre assurance habitation.</a:t>
            </a:r>
            <a:endParaRPr>
              <a:solidFill>
                <a:schemeClr val="dk1"/>
              </a:solidFill>
            </a:endParaRPr>
          </a:p>
        </p:txBody>
      </p:sp>
      <p:sp>
        <p:nvSpPr>
          <p:cNvPr id="560" name="Google Shape;560;p4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3. Facture de téléphone</a:t>
            </a:r>
            <a:endParaRPr/>
          </a:p>
        </p:txBody>
      </p:sp>
      <p:sp>
        <p:nvSpPr>
          <p:cNvPr id="566" name="Google Shape;566;p4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Supposons que vous ayez un forfait téléphonique professionnel pour un seul téléphone.</a:t>
            </a:r>
            <a:endParaRPr/>
          </a:p>
        </p:txBody>
      </p:sp>
      <p:sp>
        <p:nvSpPr>
          <p:cNvPr id="567" name="Google Shape;567;p4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68" name="Google Shape;568;p48"/>
          <p:cNvGrpSpPr/>
          <p:nvPr/>
        </p:nvGrpSpPr>
        <p:grpSpPr>
          <a:xfrm>
            <a:off x="259022" y="538300"/>
            <a:ext cx="367686" cy="599441"/>
            <a:chOff x="6730350" y="2315900"/>
            <a:chExt cx="257700" cy="420100"/>
          </a:xfrm>
        </p:grpSpPr>
        <p:sp>
          <p:nvSpPr>
            <p:cNvPr id="569" name="Google Shape;569;p4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70" name="Google Shape;570;p4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71" name="Google Shape;571;p4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72" name="Google Shape;572;p4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73" name="Google Shape;573;p4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77" name="Shape 577"/>
        <p:cNvGrpSpPr/>
        <p:nvPr/>
      </p:nvGrpSpPr>
      <p:grpSpPr>
        <a:xfrm>
          <a:off x="0" y="0"/>
          <a:ext cx="0" cy="0"/>
          <a:chOff x="0" y="0"/>
          <a:chExt cx="0" cy="0"/>
        </a:xfrm>
      </p:grpSpPr>
      <p:sp>
        <p:nvSpPr>
          <p:cNvPr id="578" name="Google Shape;578;p49"/>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$100/mois</a:t>
            </a:r>
            <a:endParaRPr sz="12000">
              <a:solidFill>
                <a:schemeClr val="lt1"/>
              </a:solidFill>
            </a:endParaRPr>
          </a:p>
        </p:txBody>
      </p:sp>
      <p:sp>
        <p:nvSpPr>
          <p:cNvPr id="579" name="Google Shape;579;p49"/>
          <p:cNvSpPr txBox="1"/>
          <p:nvPr>
            <p:ph idx="4294967295" type="subTitle"/>
          </p:nvPr>
        </p:nvSpPr>
        <p:spPr>
          <a:xfrm>
            <a:off x="855300" y="3204573"/>
            <a:ext cx="7433400" cy="84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mensuel de votre facture de téléphone.</a:t>
            </a:r>
            <a:endParaRPr>
              <a:solidFill>
                <a:schemeClr val="dk1"/>
              </a:solidFill>
            </a:endParaRPr>
          </a:p>
        </p:txBody>
      </p:sp>
      <p:sp>
        <p:nvSpPr>
          <p:cNvPr id="580" name="Google Shape;580;p4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modules</a:t>
            </a:r>
            <a:endParaRPr/>
          </a:p>
        </p:txBody>
      </p:sp>
      <p:sp>
        <p:nvSpPr>
          <p:cNvPr id="133" name="Google Shape;133;p1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34" name="Google Shape;134;p14"/>
          <p:cNvGrpSpPr/>
          <p:nvPr/>
        </p:nvGrpSpPr>
        <p:grpSpPr>
          <a:xfrm>
            <a:off x="259022" y="538300"/>
            <a:ext cx="367686" cy="599441"/>
            <a:chOff x="6730350" y="2315900"/>
            <a:chExt cx="257700" cy="420100"/>
          </a:xfrm>
        </p:grpSpPr>
        <p:sp>
          <p:nvSpPr>
            <p:cNvPr id="135" name="Google Shape;135;p1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6" name="Google Shape;136;p1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7" name="Google Shape;137;p1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8" name="Google Shape;138;p1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9" name="Google Shape;139;p1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40" name="Google Shape;140;p14"/>
          <p:cNvGrpSpPr/>
          <p:nvPr/>
        </p:nvGrpSpPr>
        <p:grpSpPr>
          <a:xfrm>
            <a:off x="855237" y="1722274"/>
            <a:ext cx="7440060" cy="2472479"/>
            <a:chOff x="1087525" y="1573303"/>
            <a:chExt cx="6968958" cy="2315922"/>
          </a:xfrm>
        </p:grpSpPr>
        <p:sp>
          <p:nvSpPr>
            <p:cNvPr id="141" name="Google Shape;141;p14"/>
            <p:cNvSpPr txBox="1"/>
            <p:nvPr/>
          </p:nvSpPr>
          <p:spPr>
            <a:xfrm>
              <a:off x="1349784" y="1574029"/>
              <a:ext cx="883200" cy="3687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PÉRENNITÉ DES DÉPENSES</a:t>
              </a:r>
              <a:endParaRPr sz="800">
                <a:solidFill>
                  <a:schemeClr val="accent2"/>
                </a:solidFill>
                <a:latin typeface="Barlow"/>
                <a:ea typeface="Barlow"/>
                <a:cs typeface="Barlow"/>
                <a:sym typeface="Barlow"/>
              </a:endParaRPr>
            </a:p>
          </p:txBody>
        </p:sp>
        <p:sp>
          <p:nvSpPr>
            <p:cNvPr id="142" name="Google Shape;142;p14"/>
            <p:cNvSpPr txBox="1"/>
            <p:nvPr/>
          </p:nvSpPr>
          <p:spPr>
            <a:xfrm>
              <a:off x="1220200" y="2695025"/>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REFLEXION</a:t>
              </a:r>
              <a:endParaRPr b="1" sz="1000">
                <a:solidFill>
                  <a:schemeClr val="dk2"/>
                </a:solidFill>
                <a:latin typeface="Barlow"/>
                <a:ea typeface="Barlow"/>
                <a:cs typeface="Barlow"/>
                <a:sym typeface="Barlow"/>
              </a:endParaRPr>
            </a:p>
          </p:txBody>
        </p:sp>
        <p:sp>
          <p:nvSpPr>
            <p:cNvPr id="143" name="Google Shape;143;p14"/>
            <p:cNvSpPr txBox="1"/>
            <p:nvPr/>
          </p:nvSpPr>
          <p:spPr>
            <a:xfrm>
              <a:off x="1220200" y="3151825"/>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Additionnez les coûts mensuels de toutes vos dépenses. Quel chiffre d'affaires votre entreprise doit-elle générer ?</a:t>
              </a:r>
              <a:endParaRPr sz="800">
                <a:solidFill>
                  <a:schemeClr val="dk2"/>
                </a:solidFill>
                <a:latin typeface="Barlow"/>
                <a:ea typeface="Barlow"/>
                <a:cs typeface="Barlow"/>
                <a:sym typeface="Barlow"/>
              </a:endParaRPr>
            </a:p>
          </p:txBody>
        </p:sp>
        <p:cxnSp>
          <p:nvCxnSpPr>
            <p:cNvPr id="144" name="Google Shape;144;p14"/>
            <p:cNvCxnSpPr/>
            <p:nvPr/>
          </p:nvCxnSpPr>
          <p:spPr>
            <a:xfrm>
              <a:off x="2184702" y="1695421"/>
              <a:ext cx="718500" cy="741900"/>
            </a:xfrm>
            <a:prstGeom prst="straightConnector1">
              <a:avLst/>
            </a:prstGeom>
            <a:noFill/>
            <a:ln cap="flat" cmpd="sng" w="9525">
              <a:solidFill>
                <a:schemeClr val="accent2"/>
              </a:solidFill>
              <a:prstDash val="solid"/>
              <a:round/>
              <a:headEnd len="sm" w="sm" type="none"/>
              <a:tailEnd len="sm" w="sm" type="none"/>
            </a:ln>
          </p:spPr>
        </p:cxnSp>
        <p:sp>
          <p:nvSpPr>
            <p:cNvPr id="145" name="Google Shape;145;p14"/>
            <p:cNvSpPr/>
            <p:nvPr/>
          </p:nvSpPr>
          <p:spPr>
            <a:xfrm flipH="1">
              <a:off x="1087525" y="2306625"/>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MODULE 5</a:t>
              </a:r>
              <a:r>
                <a:rPr lang="en"/>
                <a:t>  </a:t>
              </a:r>
              <a:endParaRPr/>
            </a:p>
          </p:txBody>
        </p:sp>
        <p:sp>
          <p:nvSpPr>
            <p:cNvPr id="146" name="Google Shape;146;p14"/>
            <p:cNvSpPr/>
            <p:nvPr/>
          </p:nvSpPr>
          <p:spPr>
            <a:xfrm>
              <a:off x="1087625" y="2460449"/>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txBox="1"/>
            <p:nvPr/>
          </p:nvSpPr>
          <p:spPr>
            <a:xfrm>
              <a:off x="3317723" y="1574025"/>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FACTURE</a:t>
              </a:r>
              <a:endParaRPr sz="800">
                <a:solidFill>
                  <a:schemeClr val="accent2"/>
                </a:solidFill>
                <a:latin typeface="Barlow"/>
                <a:ea typeface="Barlow"/>
                <a:cs typeface="Barlow"/>
                <a:sym typeface="Barlow"/>
              </a:endParaRPr>
            </a:p>
          </p:txBody>
        </p:sp>
        <p:sp>
          <p:nvSpPr>
            <p:cNvPr id="148" name="Google Shape;148;p14"/>
            <p:cNvSpPr txBox="1"/>
            <p:nvPr/>
          </p:nvSpPr>
          <p:spPr>
            <a:xfrm>
              <a:off x="2929149" y="2695025"/>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METTEZ-LE EN ACTION!</a:t>
              </a:r>
              <a:endParaRPr b="1" sz="1000">
                <a:solidFill>
                  <a:schemeClr val="dk2"/>
                </a:solidFill>
                <a:latin typeface="Barlow"/>
                <a:ea typeface="Barlow"/>
                <a:cs typeface="Barlow"/>
                <a:sym typeface="Barlow"/>
              </a:endParaRPr>
            </a:p>
          </p:txBody>
        </p:sp>
        <p:sp>
          <p:nvSpPr>
            <p:cNvPr id="149" name="Google Shape;149;p14"/>
            <p:cNvSpPr txBox="1"/>
            <p:nvPr/>
          </p:nvSpPr>
          <p:spPr>
            <a:xfrm>
              <a:off x="2929149" y="3151825"/>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Créer une facture pour un client, dans le programme WAVE, en fonction du service que vous offrez..</a:t>
              </a:r>
              <a:endParaRPr sz="800">
                <a:solidFill>
                  <a:schemeClr val="dk2"/>
                </a:solidFill>
                <a:latin typeface="Barlow"/>
                <a:ea typeface="Barlow"/>
                <a:cs typeface="Barlow"/>
                <a:sym typeface="Barlow"/>
              </a:endParaRPr>
            </a:p>
          </p:txBody>
        </p:sp>
        <p:cxnSp>
          <p:nvCxnSpPr>
            <p:cNvPr id="150" name="Google Shape;150;p14"/>
            <p:cNvCxnSpPr/>
            <p:nvPr/>
          </p:nvCxnSpPr>
          <p:spPr>
            <a:xfrm>
              <a:off x="3893651" y="1695421"/>
              <a:ext cx="718500" cy="741900"/>
            </a:xfrm>
            <a:prstGeom prst="straightConnector1">
              <a:avLst/>
            </a:prstGeom>
            <a:noFill/>
            <a:ln cap="flat" cmpd="sng" w="9525">
              <a:solidFill>
                <a:schemeClr val="accent2"/>
              </a:solidFill>
              <a:prstDash val="solid"/>
              <a:round/>
              <a:headEnd len="sm" w="sm" type="none"/>
              <a:tailEnd len="sm" w="sm" type="none"/>
            </a:ln>
          </p:spPr>
        </p:cxnSp>
        <p:sp>
          <p:nvSpPr>
            <p:cNvPr id="151" name="Google Shape;151;p14"/>
            <p:cNvSpPr/>
            <p:nvPr/>
          </p:nvSpPr>
          <p:spPr>
            <a:xfrm flipH="1">
              <a:off x="2796474" y="2306625"/>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MODULE 6</a:t>
              </a:r>
              <a:r>
                <a:rPr lang="en"/>
                <a:t>  </a:t>
              </a:r>
              <a:endParaRPr/>
            </a:p>
          </p:txBody>
        </p:sp>
        <p:sp>
          <p:nvSpPr>
            <p:cNvPr id="152" name="Google Shape;152;p14"/>
            <p:cNvSpPr/>
            <p:nvPr/>
          </p:nvSpPr>
          <p:spPr>
            <a:xfrm>
              <a:off x="2796574" y="2460449"/>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txBox="1"/>
            <p:nvPr/>
          </p:nvSpPr>
          <p:spPr>
            <a:xfrm>
              <a:off x="6742832" y="1573303"/>
              <a:ext cx="624300" cy="24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chemeClr val="accent2"/>
                  </a:solidFill>
                  <a:latin typeface="Barlow"/>
                  <a:ea typeface="Barlow"/>
                  <a:cs typeface="Barlow"/>
                  <a:sym typeface="Barlow"/>
                </a:rPr>
                <a:t>SUIVI</a:t>
              </a:r>
              <a:endParaRPr sz="800">
                <a:solidFill>
                  <a:schemeClr val="accent2"/>
                </a:solidFill>
                <a:latin typeface="Barlow"/>
                <a:ea typeface="Barlow"/>
                <a:cs typeface="Barlow"/>
                <a:sym typeface="Barlow"/>
              </a:endParaRPr>
            </a:p>
          </p:txBody>
        </p:sp>
        <p:cxnSp>
          <p:nvCxnSpPr>
            <p:cNvPr id="154" name="Google Shape;154;p14"/>
            <p:cNvCxnSpPr/>
            <p:nvPr/>
          </p:nvCxnSpPr>
          <p:spPr>
            <a:xfrm>
              <a:off x="7318760" y="1694699"/>
              <a:ext cx="718500" cy="741900"/>
            </a:xfrm>
            <a:prstGeom prst="straightConnector1">
              <a:avLst/>
            </a:prstGeom>
            <a:noFill/>
            <a:ln cap="flat" cmpd="sng" w="9525">
              <a:solidFill>
                <a:schemeClr val="accent2"/>
              </a:solidFill>
              <a:prstDash val="solid"/>
              <a:round/>
              <a:headEnd len="sm" w="sm" type="none"/>
              <a:tailEnd len="sm" w="sm" type="none"/>
            </a:ln>
          </p:spPr>
        </p:cxnSp>
        <p:sp>
          <p:nvSpPr>
            <p:cNvPr id="155" name="Google Shape;155;p14"/>
            <p:cNvSpPr/>
            <p:nvPr/>
          </p:nvSpPr>
          <p:spPr>
            <a:xfrm flipH="1">
              <a:off x="6221583" y="2305903"/>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FOLLOW-UP</a:t>
              </a:r>
              <a:r>
                <a:rPr lang="en"/>
                <a:t>  </a:t>
              </a:r>
              <a:endParaRPr/>
            </a:p>
          </p:txBody>
        </p:sp>
        <p:sp>
          <p:nvSpPr>
            <p:cNvPr id="156" name="Google Shape;156;p14"/>
            <p:cNvSpPr/>
            <p:nvPr/>
          </p:nvSpPr>
          <p:spPr>
            <a:xfrm>
              <a:off x="6221683" y="2459727"/>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1087625" y="2460449"/>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2796574" y="2460449"/>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6221683" y="2459727"/>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4508419" y="2459738"/>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txBox="1"/>
            <p:nvPr/>
          </p:nvSpPr>
          <p:spPr>
            <a:xfrm>
              <a:off x="4640994" y="2694314"/>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CONFÉRENCE OCTE</a:t>
              </a:r>
              <a:endParaRPr b="1" sz="1000">
                <a:solidFill>
                  <a:schemeClr val="dk2"/>
                </a:solidFill>
                <a:latin typeface="Barlow"/>
                <a:ea typeface="Barlow"/>
                <a:cs typeface="Barlow"/>
                <a:sym typeface="Barlow"/>
              </a:endParaRPr>
            </a:p>
          </p:txBody>
        </p:sp>
        <p:sp>
          <p:nvSpPr>
            <p:cNvPr id="162" name="Google Shape;162;p14"/>
            <p:cNvSpPr txBox="1"/>
            <p:nvPr/>
          </p:nvSpPr>
          <p:spPr>
            <a:xfrm>
              <a:off x="4640994" y="3151114"/>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Participer à la conférence MHS DE OCTE</a:t>
              </a:r>
              <a:r>
                <a:rPr lang="en" sz="800">
                  <a:solidFill>
                    <a:schemeClr val="dk2"/>
                  </a:solidFill>
                  <a:latin typeface="Barlow"/>
                  <a:ea typeface="Barlow"/>
                  <a:cs typeface="Barlow"/>
                  <a:sym typeface="Barlow"/>
                </a:rPr>
                <a:t>.</a:t>
              </a:r>
              <a:endParaRPr sz="800">
                <a:solidFill>
                  <a:schemeClr val="dk2"/>
                </a:solidFill>
                <a:latin typeface="Barlow"/>
                <a:ea typeface="Barlow"/>
                <a:cs typeface="Barlow"/>
                <a:sym typeface="Barlow"/>
              </a:endParaRPr>
            </a:p>
          </p:txBody>
        </p:sp>
        <p:sp>
          <p:nvSpPr>
            <p:cNvPr id="163" name="Google Shape;163;p14"/>
            <p:cNvSpPr/>
            <p:nvPr/>
          </p:nvSpPr>
          <p:spPr>
            <a:xfrm>
              <a:off x="4508419" y="2459738"/>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flipH="1">
              <a:off x="4508319" y="2305914"/>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CONFERENCE</a:t>
              </a:r>
              <a:r>
                <a:rPr lang="en"/>
                <a:t>  </a:t>
              </a:r>
              <a:endParaRPr/>
            </a:p>
          </p:txBody>
        </p:sp>
        <p:cxnSp>
          <p:nvCxnSpPr>
            <p:cNvPr id="165" name="Google Shape;165;p14"/>
            <p:cNvCxnSpPr/>
            <p:nvPr/>
          </p:nvCxnSpPr>
          <p:spPr>
            <a:xfrm>
              <a:off x="5605497" y="1694710"/>
              <a:ext cx="718500" cy="741900"/>
            </a:xfrm>
            <a:prstGeom prst="straightConnector1">
              <a:avLst/>
            </a:prstGeom>
            <a:noFill/>
            <a:ln cap="flat" cmpd="sng" w="9525">
              <a:solidFill>
                <a:schemeClr val="accent2"/>
              </a:solidFill>
              <a:prstDash val="solid"/>
              <a:round/>
              <a:headEnd len="sm" w="sm" type="none"/>
              <a:tailEnd len="sm" w="sm" type="none"/>
            </a:ln>
          </p:spPr>
        </p:cxnSp>
        <p:sp>
          <p:nvSpPr>
            <p:cNvPr id="166" name="Google Shape;166;p14"/>
            <p:cNvSpPr txBox="1"/>
            <p:nvPr/>
          </p:nvSpPr>
          <p:spPr>
            <a:xfrm>
              <a:off x="4770685" y="1573303"/>
              <a:ext cx="8832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CONFÉRENCE</a:t>
              </a:r>
              <a:endParaRPr sz="800">
                <a:solidFill>
                  <a:schemeClr val="accent2"/>
                </a:solidFill>
                <a:latin typeface="Barlow"/>
                <a:ea typeface="Barlow"/>
                <a:cs typeface="Barlow"/>
                <a:sym typeface="Barlow"/>
              </a:endParaRPr>
            </a:p>
          </p:txBody>
        </p:sp>
        <p:sp>
          <p:nvSpPr>
            <p:cNvPr id="167" name="Google Shape;167;p14"/>
            <p:cNvSpPr txBox="1"/>
            <p:nvPr/>
          </p:nvSpPr>
          <p:spPr>
            <a:xfrm>
              <a:off x="6354258" y="2694303"/>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ACTIVITÉ DE SUIVI</a:t>
              </a:r>
              <a:endParaRPr b="1" sz="1000">
                <a:solidFill>
                  <a:schemeClr val="dk2"/>
                </a:solidFill>
                <a:latin typeface="Barlow"/>
                <a:ea typeface="Barlow"/>
                <a:cs typeface="Barlow"/>
                <a:sym typeface="Barlow"/>
              </a:endParaRPr>
            </a:p>
          </p:txBody>
        </p:sp>
        <p:sp>
          <p:nvSpPr>
            <p:cNvPr id="168" name="Google Shape;168;p14"/>
            <p:cNvSpPr txBox="1"/>
            <p:nvPr/>
          </p:nvSpPr>
          <p:spPr>
            <a:xfrm>
              <a:off x="6354258" y="3151103"/>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I</a:t>
              </a:r>
              <a:r>
                <a:rPr lang="en" sz="800">
                  <a:solidFill>
                    <a:schemeClr val="dk2"/>
                  </a:solidFill>
                  <a:latin typeface="Barlow"/>
                  <a:ea typeface="Barlow"/>
                  <a:cs typeface="Barlow"/>
                  <a:sym typeface="Barlow"/>
                </a:rPr>
                <a:t>ans votre classe, après la conférence, travaillez avec votre enseignant afin d’explorer ce que vous avez appris. (P.ex: entrevue, entamer une petite entreprise, etc.)</a:t>
              </a:r>
              <a:endParaRPr sz="800">
                <a:solidFill>
                  <a:schemeClr val="dk2"/>
                </a:solidFill>
                <a:latin typeface="Barlow"/>
                <a:ea typeface="Barlow"/>
                <a:cs typeface="Barlow"/>
                <a:sym typeface="Barlow"/>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4. </a:t>
            </a:r>
            <a:r>
              <a:rPr lang="en"/>
              <a:t>coûts de transport</a:t>
            </a:r>
            <a:endParaRPr/>
          </a:p>
        </p:txBody>
      </p:sp>
      <p:sp>
        <p:nvSpPr>
          <p:cNvPr id="586" name="Google Shape;586;p50"/>
          <p:cNvSpPr txBox="1"/>
          <p:nvPr>
            <p:ph idx="1" type="body"/>
          </p:nvPr>
        </p:nvSpPr>
        <p:spPr>
          <a:xfrm>
            <a:off x="855300" y="1576550"/>
            <a:ext cx="7440300" cy="24885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Vous n'aurez peut-être pas besoin d'un véhicule, mais vous allez probablement devoir payer pour des livraisons, rencontrer des clients ou d'autres dépenses liées au véhicule ou à l'essence.</a:t>
            </a:r>
            <a:endParaRPr/>
          </a:p>
          <a:p>
            <a:pPr indent="0" lvl="0" marL="457200" rtl="0" algn="l">
              <a:spcBef>
                <a:spcPts val="800"/>
              </a:spcBef>
              <a:spcAft>
                <a:spcPts val="800"/>
              </a:spcAft>
              <a:buNone/>
            </a:pPr>
            <a:r>
              <a:t/>
            </a:r>
            <a:endParaRPr/>
          </a:p>
        </p:txBody>
      </p:sp>
      <p:sp>
        <p:nvSpPr>
          <p:cNvPr id="587" name="Google Shape;587;p5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88" name="Google Shape;588;p50"/>
          <p:cNvGrpSpPr/>
          <p:nvPr/>
        </p:nvGrpSpPr>
        <p:grpSpPr>
          <a:xfrm>
            <a:off x="259022" y="538300"/>
            <a:ext cx="367686" cy="599441"/>
            <a:chOff x="6730350" y="2315900"/>
            <a:chExt cx="257700" cy="420100"/>
          </a:xfrm>
        </p:grpSpPr>
        <p:sp>
          <p:nvSpPr>
            <p:cNvPr id="589" name="Google Shape;589;p5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0" name="Google Shape;590;p5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1" name="Google Shape;591;p5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2" name="Google Shape;592;p5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3" name="Google Shape;593;p5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coÛts de transports</a:t>
            </a:r>
            <a:endParaRPr/>
          </a:p>
        </p:txBody>
      </p:sp>
      <p:sp>
        <p:nvSpPr>
          <p:cNvPr id="599" name="Google Shape;599;p51"/>
          <p:cNvSpPr txBox="1"/>
          <p:nvPr>
            <p:ph idx="1" type="body"/>
          </p:nvPr>
        </p:nvSpPr>
        <p:spPr>
          <a:xfrm>
            <a:off x="855300" y="1576550"/>
            <a:ext cx="7440300" cy="24885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Supposons ce qui suit</a:t>
            </a:r>
            <a:r>
              <a:rPr lang="en"/>
              <a:t>:</a:t>
            </a:r>
            <a:endParaRPr/>
          </a:p>
          <a:p>
            <a:pPr indent="-381000" lvl="1" marL="914400" rtl="0" algn="l">
              <a:spcBef>
                <a:spcPts val="0"/>
              </a:spcBef>
              <a:spcAft>
                <a:spcPts val="0"/>
              </a:spcAft>
              <a:buSzPts val="2400"/>
              <a:buChar char="▹"/>
            </a:pPr>
            <a:r>
              <a:rPr lang="en"/>
              <a:t>P</a:t>
            </a:r>
            <a:r>
              <a:rPr lang="en"/>
              <a:t>aiements mensuels de voiture (financement ou bail)</a:t>
            </a:r>
            <a:endParaRPr/>
          </a:p>
          <a:p>
            <a:pPr indent="-381000" lvl="1" marL="914400" rtl="0" algn="l">
              <a:spcBef>
                <a:spcPts val="0"/>
              </a:spcBef>
              <a:spcAft>
                <a:spcPts val="0"/>
              </a:spcAft>
              <a:buSzPts val="2400"/>
              <a:buChar char="▹"/>
            </a:pPr>
            <a:r>
              <a:rPr lang="en"/>
              <a:t>Essence</a:t>
            </a:r>
            <a:endParaRPr/>
          </a:p>
          <a:p>
            <a:pPr indent="-381000" lvl="1" marL="914400" rtl="0" algn="l">
              <a:spcBef>
                <a:spcPts val="0"/>
              </a:spcBef>
              <a:spcAft>
                <a:spcPts val="0"/>
              </a:spcAft>
              <a:buSzPts val="2400"/>
              <a:buChar char="▹"/>
            </a:pPr>
            <a:r>
              <a:rPr lang="en"/>
              <a:t>Assurance de voiture</a:t>
            </a:r>
            <a:endParaRPr/>
          </a:p>
          <a:p>
            <a:pPr indent="-381000" lvl="1" marL="914400" rtl="0" algn="l">
              <a:spcBef>
                <a:spcPts val="0"/>
              </a:spcBef>
              <a:spcAft>
                <a:spcPts val="0"/>
              </a:spcAft>
              <a:buSzPts val="2400"/>
              <a:buChar char="▹"/>
            </a:pPr>
            <a:r>
              <a:rPr lang="en"/>
              <a:t>Budget pour les services et/ou les réparations</a:t>
            </a:r>
            <a:endParaRPr/>
          </a:p>
        </p:txBody>
      </p:sp>
      <p:sp>
        <p:nvSpPr>
          <p:cNvPr id="600" name="Google Shape;600;p5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01" name="Google Shape;601;p51"/>
          <p:cNvGrpSpPr/>
          <p:nvPr/>
        </p:nvGrpSpPr>
        <p:grpSpPr>
          <a:xfrm>
            <a:off x="259022" y="538300"/>
            <a:ext cx="367686" cy="599441"/>
            <a:chOff x="6730350" y="2315900"/>
            <a:chExt cx="257700" cy="420100"/>
          </a:xfrm>
        </p:grpSpPr>
        <p:sp>
          <p:nvSpPr>
            <p:cNvPr id="602" name="Google Shape;602;p5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03" name="Google Shape;603;p5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04" name="Google Shape;604;p5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05" name="Google Shape;605;p5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06" name="Google Shape;606;p5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10" name="Shape 610"/>
        <p:cNvGrpSpPr/>
        <p:nvPr/>
      </p:nvGrpSpPr>
      <p:grpSpPr>
        <a:xfrm>
          <a:off x="0" y="0"/>
          <a:ext cx="0" cy="0"/>
          <a:chOff x="0" y="0"/>
          <a:chExt cx="0" cy="0"/>
        </a:xfrm>
      </p:grpSpPr>
      <p:sp>
        <p:nvSpPr>
          <p:cNvPr id="611" name="Google Shape;611;p52"/>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$1,000/mois</a:t>
            </a:r>
            <a:endParaRPr sz="12000">
              <a:solidFill>
                <a:schemeClr val="lt1"/>
              </a:solidFill>
            </a:endParaRPr>
          </a:p>
        </p:txBody>
      </p:sp>
      <p:sp>
        <p:nvSpPr>
          <p:cNvPr id="612" name="Google Shape;612;p52"/>
          <p:cNvSpPr txBox="1"/>
          <p:nvPr>
            <p:ph idx="4294967295" type="subTitle"/>
          </p:nvPr>
        </p:nvSpPr>
        <p:spPr>
          <a:xfrm>
            <a:off x="855300" y="3204572"/>
            <a:ext cx="7433400" cy="8913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de transport mensuel.</a:t>
            </a:r>
            <a:endParaRPr>
              <a:solidFill>
                <a:schemeClr val="dk1"/>
              </a:solidFill>
            </a:endParaRPr>
          </a:p>
        </p:txBody>
      </p:sp>
      <p:sp>
        <p:nvSpPr>
          <p:cNvPr id="613" name="Google Shape;613;p5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5. As</a:t>
            </a:r>
            <a:r>
              <a:rPr lang="en"/>
              <a:t>surance responsabilité civile</a:t>
            </a:r>
            <a:endParaRPr/>
          </a:p>
        </p:txBody>
      </p:sp>
      <p:sp>
        <p:nvSpPr>
          <p:cNvPr id="619" name="Google Shape;619;p53"/>
          <p:cNvSpPr txBox="1"/>
          <p:nvPr>
            <p:ph idx="1" type="body"/>
          </p:nvPr>
        </p:nvSpPr>
        <p:spPr>
          <a:xfrm>
            <a:off x="855300" y="1576550"/>
            <a:ext cx="7440300" cy="30525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Différentes entreprises auront différents niveaux de danger ou de responsabilité.</a:t>
            </a:r>
            <a:endParaRPr/>
          </a:p>
          <a:p>
            <a:pPr indent="-381000" lvl="0" marL="457200" rtl="0" algn="l">
              <a:spcBef>
                <a:spcPts val="0"/>
              </a:spcBef>
              <a:spcAft>
                <a:spcPts val="0"/>
              </a:spcAft>
              <a:buSzPts val="2400"/>
              <a:buChar char="▸"/>
            </a:pPr>
            <a:r>
              <a:rPr lang="en"/>
              <a:t>En règle générale, les industries qui peuvent entraîner des blessures ou des décès coûteront plus cher en assurance que les autres entreprises.</a:t>
            </a:r>
            <a:endParaRPr/>
          </a:p>
          <a:p>
            <a:pPr indent="-381000" lvl="0" marL="457200" rtl="0" algn="l">
              <a:spcBef>
                <a:spcPts val="0"/>
              </a:spcBef>
              <a:spcAft>
                <a:spcPts val="0"/>
              </a:spcAft>
              <a:buSzPts val="2400"/>
              <a:buChar char="▸"/>
            </a:pPr>
            <a:r>
              <a:rPr lang="en"/>
              <a:t>Quelle que soit l'entreprise, vous voulez vous protéger contre les poursuites.</a:t>
            </a:r>
            <a:endParaRPr/>
          </a:p>
          <a:p>
            <a:pPr indent="-381000" lvl="0" marL="457200" rtl="0" algn="l">
              <a:spcBef>
                <a:spcPts val="0"/>
              </a:spcBef>
              <a:spcAft>
                <a:spcPts val="0"/>
              </a:spcAft>
              <a:buSzPts val="2400"/>
              <a:buChar char="▸"/>
            </a:pPr>
            <a:r>
              <a:t/>
            </a:r>
            <a:endParaRPr/>
          </a:p>
        </p:txBody>
      </p:sp>
      <p:sp>
        <p:nvSpPr>
          <p:cNvPr id="620" name="Google Shape;620;p5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21" name="Google Shape;621;p53"/>
          <p:cNvGrpSpPr/>
          <p:nvPr/>
        </p:nvGrpSpPr>
        <p:grpSpPr>
          <a:xfrm>
            <a:off x="259022" y="538300"/>
            <a:ext cx="367686" cy="599441"/>
            <a:chOff x="6730350" y="2315900"/>
            <a:chExt cx="257700" cy="420100"/>
          </a:xfrm>
        </p:grpSpPr>
        <p:sp>
          <p:nvSpPr>
            <p:cNvPr id="622" name="Google Shape;622;p5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23" name="Google Shape;623;p5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24" name="Google Shape;624;p5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25" name="Google Shape;625;p5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26" name="Google Shape;626;p5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30" name="Shape 630"/>
        <p:cNvGrpSpPr/>
        <p:nvPr/>
      </p:nvGrpSpPr>
      <p:grpSpPr>
        <a:xfrm>
          <a:off x="0" y="0"/>
          <a:ext cx="0" cy="0"/>
          <a:chOff x="0" y="0"/>
          <a:chExt cx="0" cy="0"/>
        </a:xfrm>
      </p:grpSpPr>
      <p:sp>
        <p:nvSpPr>
          <p:cNvPr id="631" name="Google Shape;631;p54"/>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$100/mois</a:t>
            </a:r>
            <a:endParaRPr sz="12000">
              <a:solidFill>
                <a:schemeClr val="lt1"/>
              </a:solidFill>
            </a:endParaRPr>
          </a:p>
        </p:txBody>
      </p:sp>
      <p:sp>
        <p:nvSpPr>
          <p:cNvPr id="632" name="Google Shape;632;p54"/>
          <p:cNvSpPr txBox="1"/>
          <p:nvPr>
            <p:ph idx="4294967295" type="subTitle"/>
          </p:nvPr>
        </p:nvSpPr>
        <p:spPr>
          <a:xfrm>
            <a:off x="855300" y="3204573"/>
            <a:ext cx="7433400" cy="8625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mensuel présumé de l'assurance responsabilité civile.</a:t>
            </a:r>
            <a:endParaRPr>
              <a:solidFill>
                <a:schemeClr val="dk1"/>
              </a:solidFill>
            </a:endParaRPr>
          </a:p>
        </p:txBody>
      </p:sp>
      <p:sp>
        <p:nvSpPr>
          <p:cNvPr id="633" name="Google Shape;633;p5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5"/>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6. Facture de services publics</a:t>
            </a:r>
            <a:r>
              <a:rPr lang="en"/>
              <a:t> </a:t>
            </a:r>
            <a:endParaRPr/>
          </a:p>
        </p:txBody>
      </p:sp>
      <p:sp>
        <p:nvSpPr>
          <p:cNvPr id="639" name="Google Shape;639;p55"/>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Selon votre entreprise, ce coût peut varier entre les dizaines ou les centaines de dollars. Ce nombre peut être ajusté par votre enseignant.</a:t>
            </a:r>
            <a:endParaRPr/>
          </a:p>
        </p:txBody>
      </p:sp>
      <p:sp>
        <p:nvSpPr>
          <p:cNvPr id="640" name="Google Shape;640;p5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41" name="Google Shape;641;p55"/>
          <p:cNvGrpSpPr/>
          <p:nvPr/>
        </p:nvGrpSpPr>
        <p:grpSpPr>
          <a:xfrm>
            <a:off x="259022" y="538300"/>
            <a:ext cx="367686" cy="599441"/>
            <a:chOff x="6730350" y="2315900"/>
            <a:chExt cx="257700" cy="420100"/>
          </a:xfrm>
        </p:grpSpPr>
        <p:sp>
          <p:nvSpPr>
            <p:cNvPr id="642" name="Google Shape;642;p55"/>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43" name="Google Shape;643;p55"/>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44" name="Google Shape;644;p55"/>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45" name="Google Shape;645;p55"/>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46" name="Google Shape;646;p55"/>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50" name="Shape 650"/>
        <p:cNvGrpSpPr/>
        <p:nvPr/>
      </p:nvGrpSpPr>
      <p:grpSpPr>
        <a:xfrm>
          <a:off x="0" y="0"/>
          <a:ext cx="0" cy="0"/>
          <a:chOff x="0" y="0"/>
          <a:chExt cx="0" cy="0"/>
        </a:xfrm>
      </p:grpSpPr>
      <p:sp>
        <p:nvSpPr>
          <p:cNvPr id="651" name="Google Shape;651;p56"/>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$350/mois</a:t>
            </a:r>
            <a:endParaRPr sz="12000">
              <a:solidFill>
                <a:schemeClr val="lt1"/>
              </a:solidFill>
            </a:endParaRPr>
          </a:p>
        </p:txBody>
      </p:sp>
      <p:sp>
        <p:nvSpPr>
          <p:cNvPr id="652" name="Google Shape;652;p56"/>
          <p:cNvSpPr txBox="1"/>
          <p:nvPr>
            <p:ph idx="4294967295" type="subTitle"/>
          </p:nvPr>
        </p:nvSpPr>
        <p:spPr>
          <a:xfrm>
            <a:off x="855300" y="3204572"/>
            <a:ext cx="7433400" cy="9675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mensuel des services publics.</a:t>
            </a:r>
            <a:endParaRPr>
              <a:solidFill>
                <a:schemeClr val="dk1"/>
              </a:solidFill>
            </a:endParaRPr>
          </a:p>
        </p:txBody>
      </p:sp>
      <p:sp>
        <p:nvSpPr>
          <p:cNvPr id="653" name="Google Shape;653;p5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7"/>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7. Outillage: Neuf et entretien</a:t>
            </a:r>
            <a:endParaRPr/>
          </a:p>
        </p:txBody>
      </p:sp>
      <p:sp>
        <p:nvSpPr>
          <p:cNvPr id="659" name="Google Shape;659;p57"/>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Différentes entreprises auront des coûts d'outils différents. Supposons qu'il s'agisse d'un coût moyen qui comprend le remplacement des outils endommagés, l'achat de nouveaux outils nécessaires, ainsi que l'entretien et la réparation. Ce coût peut être ajusté par votre enseignant.</a:t>
            </a:r>
            <a:endParaRPr/>
          </a:p>
        </p:txBody>
      </p:sp>
      <p:sp>
        <p:nvSpPr>
          <p:cNvPr id="660" name="Google Shape;660;p5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61" name="Google Shape;661;p57"/>
          <p:cNvGrpSpPr/>
          <p:nvPr/>
        </p:nvGrpSpPr>
        <p:grpSpPr>
          <a:xfrm>
            <a:off x="259022" y="538300"/>
            <a:ext cx="367686" cy="599441"/>
            <a:chOff x="6730350" y="2315900"/>
            <a:chExt cx="257700" cy="420100"/>
          </a:xfrm>
        </p:grpSpPr>
        <p:sp>
          <p:nvSpPr>
            <p:cNvPr id="662" name="Google Shape;662;p5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3" name="Google Shape;663;p5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4" name="Google Shape;664;p5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5" name="Google Shape;665;p5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6" name="Google Shape;666;p5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70" name="Shape 670"/>
        <p:cNvGrpSpPr/>
        <p:nvPr/>
      </p:nvGrpSpPr>
      <p:grpSpPr>
        <a:xfrm>
          <a:off x="0" y="0"/>
          <a:ext cx="0" cy="0"/>
          <a:chOff x="0" y="0"/>
          <a:chExt cx="0" cy="0"/>
        </a:xfrm>
      </p:grpSpPr>
      <p:sp>
        <p:nvSpPr>
          <p:cNvPr id="671" name="Google Shape;671;p58"/>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$500/mois</a:t>
            </a:r>
            <a:endParaRPr sz="12000">
              <a:solidFill>
                <a:schemeClr val="lt1"/>
              </a:solidFill>
            </a:endParaRPr>
          </a:p>
        </p:txBody>
      </p:sp>
      <p:sp>
        <p:nvSpPr>
          <p:cNvPr id="672" name="Google Shape;672;p58"/>
          <p:cNvSpPr txBox="1"/>
          <p:nvPr>
            <p:ph idx="4294967295" type="subTitle"/>
          </p:nvPr>
        </p:nvSpPr>
        <p:spPr>
          <a:xfrm>
            <a:off x="855300" y="3204572"/>
            <a:ext cx="7433400" cy="9198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mensuel des outils et de l'entretien.</a:t>
            </a:r>
            <a:endParaRPr>
              <a:solidFill>
                <a:schemeClr val="dk1"/>
              </a:solidFill>
            </a:endParaRPr>
          </a:p>
        </p:txBody>
      </p:sp>
      <p:sp>
        <p:nvSpPr>
          <p:cNvPr id="673" name="Google Shape;673;p5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8. publicité</a:t>
            </a:r>
            <a:r>
              <a:rPr lang="en"/>
              <a:t> </a:t>
            </a:r>
            <a:endParaRPr/>
          </a:p>
        </p:txBody>
      </p:sp>
      <p:sp>
        <p:nvSpPr>
          <p:cNvPr id="679" name="Google Shape;679;p59"/>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Supposons que vous allez dépenser de l'argent pour faire de la publicité pour votre entreprise.</a:t>
            </a:r>
            <a:r>
              <a:rPr lang="en"/>
              <a:t> </a:t>
            </a:r>
            <a:endParaRPr/>
          </a:p>
        </p:txBody>
      </p:sp>
      <p:sp>
        <p:nvSpPr>
          <p:cNvPr id="680" name="Google Shape;680;p5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81" name="Google Shape;681;p59"/>
          <p:cNvGrpSpPr/>
          <p:nvPr/>
        </p:nvGrpSpPr>
        <p:grpSpPr>
          <a:xfrm>
            <a:off x="259022" y="538300"/>
            <a:ext cx="367686" cy="599441"/>
            <a:chOff x="6730350" y="2315900"/>
            <a:chExt cx="257700" cy="420100"/>
          </a:xfrm>
        </p:grpSpPr>
        <p:sp>
          <p:nvSpPr>
            <p:cNvPr id="682" name="Google Shape;682;p5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3" name="Google Shape;683;p5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4" name="Google Shape;684;p5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5" name="Google Shape;685;p5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6" name="Google Shape;686;p5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PROCESSUS</a:t>
            </a:r>
            <a:endParaRPr/>
          </a:p>
        </p:txBody>
      </p:sp>
      <p:sp>
        <p:nvSpPr>
          <p:cNvPr id="174" name="Google Shape;174;p1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75" name="Google Shape;175;p15"/>
          <p:cNvGrpSpPr/>
          <p:nvPr/>
        </p:nvGrpSpPr>
        <p:grpSpPr>
          <a:xfrm>
            <a:off x="855198" y="1412885"/>
            <a:ext cx="3302295" cy="2968826"/>
            <a:chOff x="3778727" y="4460423"/>
            <a:chExt cx="720160" cy="647438"/>
          </a:xfrm>
        </p:grpSpPr>
        <p:sp>
          <p:nvSpPr>
            <p:cNvPr id="176" name="Google Shape;176;p15"/>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COÛTS</a:t>
              </a:r>
              <a:endParaRPr b="1" i="0" sz="1200" u="none" cap="none" strike="noStrike">
                <a:solidFill>
                  <a:schemeClr val="lt1"/>
                </a:solidFill>
                <a:latin typeface="Barlow"/>
                <a:ea typeface="Barlow"/>
                <a:cs typeface="Barlow"/>
                <a:sym typeface="Barlow"/>
              </a:endParaRPr>
            </a:p>
          </p:txBody>
        </p:sp>
        <p:sp>
          <p:nvSpPr>
            <p:cNvPr id="177" name="Google Shape;177;p15"/>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EXÉCUTABLE</a:t>
              </a:r>
              <a:endParaRPr b="1" i="0" sz="1200" u="none" cap="none" strike="noStrike">
                <a:solidFill>
                  <a:schemeClr val="lt1"/>
                </a:solidFill>
                <a:latin typeface="Barlow"/>
                <a:ea typeface="Barlow"/>
                <a:cs typeface="Barlow"/>
                <a:sym typeface="Barlow"/>
              </a:endParaRPr>
            </a:p>
          </p:txBody>
        </p:sp>
        <p:sp>
          <p:nvSpPr>
            <p:cNvPr id="178" name="Google Shape;178;p15"/>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RECHERCHE</a:t>
              </a:r>
              <a:endParaRPr b="1" i="0" sz="1200" u="none" cap="none" strike="noStrike">
                <a:solidFill>
                  <a:schemeClr val="lt1"/>
                </a:solidFill>
                <a:latin typeface="Barlow"/>
                <a:ea typeface="Barlow"/>
                <a:cs typeface="Barlow"/>
                <a:sym typeface="Barlow"/>
              </a:endParaRPr>
            </a:p>
          </p:txBody>
        </p:sp>
        <p:sp>
          <p:nvSpPr>
            <p:cNvPr id="179" name="Google Shape;179;p15"/>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PORTÉ</a:t>
              </a:r>
              <a:endParaRPr b="1" i="0" sz="1200" u="none" cap="none" strike="noStrike">
                <a:solidFill>
                  <a:schemeClr val="lt1"/>
                </a:solidFill>
                <a:latin typeface="Barlow"/>
                <a:ea typeface="Barlow"/>
                <a:cs typeface="Barlow"/>
                <a:sym typeface="Barlow"/>
              </a:endParaRPr>
            </a:p>
          </p:txBody>
        </p:sp>
        <p:sp>
          <p:nvSpPr>
            <p:cNvPr id="180" name="Google Shape;180;p15"/>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IDENTIFIER</a:t>
              </a:r>
              <a:endParaRPr b="1" i="0" sz="1200" u="none" cap="none" strike="noStrike">
                <a:solidFill>
                  <a:schemeClr val="lt1"/>
                </a:solidFill>
                <a:latin typeface="Barlow"/>
                <a:ea typeface="Barlow"/>
                <a:cs typeface="Barlow"/>
                <a:sym typeface="Barlow"/>
              </a:endParaRPr>
            </a:p>
          </p:txBody>
        </p:sp>
        <p:sp>
          <p:nvSpPr>
            <p:cNvPr id="181" name="Google Shape;181;p15"/>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DÉPENSES</a:t>
              </a:r>
              <a:endParaRPr b="1" i="0" sz="1200" u="none" cap="none" strike="noStrike">
                <a:solidFill>
                  <a:schemeClr val="lt1"/>
                </a:solidFill>
                <a:latin typeface="Barlow"/>
                <a:ea typeface="Barlow"/>
                <a:cs typeface="Barlow"/>
                <a:sym typeface="Barlow"/>
              </a:endParaRPr>
            </a:p>
          </p:txBody>
        </p:sp>
        <p:sp>
          <p:nvSpPr>
            <p:cNvPr id="182" name="Google Shape;182;p15"/>
            <p:cNvSpPr/>
            <p:nvPr/>
          </p:nvSpPr>
          <p:spPr>
            <a:xfrm>
              <a:off x="3778727" y="4460423"/>
              <a:ext cx="719100" cy="792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lt1"/>
                </a:solidFill>
                <a:latin typeface="Barlow"/>
                <a:ea typeface="Barlow"/>
                <a:cs typeface="Barlow"/>
                <a:sym typeface="Barlow"/>
              </a:endParaRPr>
            </a:p>
          </p:txBody>
        </p:sp>
      </p:grpSp>
      <p:cxnSp>
        <p:nvCxnSpPr>
          <p:cNvPr id="183" name="Google Shape;183;p15"/>
          <p:cNvCxnSpPr/>
          <p:nvPr/>
        </p:nvCxnSpPr>
        <p:spPr>
          <a:xfrm>
            <a:off x="4084432" y="1904553"/>
            <a:ext cx="967200" cy="0"/>
          </a:xfrm>
          <a:prstGeom prst="straightConnector1">
            <a:avLst/>
          </a:prstGeom>
          <a:noFill/>
          <a:ln cap="flat" cmpd="sng" w="9525">
            <a:solidFill>
              <a:schemeClr val="accent1"/>
            </a:solidFill>
            <a:prstDash val="solid"/>
            <a:round/>
            <a:headEnd len="med" w="med" type="oval"/>
            <a:tailEnd len="med" w="med" type="oval"/>
          </a:ln>
        </p:spPr>
      </p:cxnSp>
      <p:sp>
        <p:nvSpPr>
          <p:cNvPr id="184" name="Google Shape;184;p15"/>
          <p:cNvSpPr txBox="1"/>
          <p:nvPr/>
        </p:nvSpPr>
        <p:spPr>
          <a:xfrm>
            <a:off x="5108106" y="1747089"/>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Faire de la recherche dans des industries ou des secteurs d'intérêt.</a:t>
            </a:r>
            <a:endParaRPr sz="1000">
              <a:solidFill>
                <a:schemeClr val="dk2"/>
              </a:solidFill>
              <a:latin typeface="Barlow"/>
              <a:ea typeface="Barlow"/>
              <a:cs typeface="Barlow"/>
              <a:sym typeface="Barlow"/>
            </a:endParaRPr>
          </a:p>
        </p:txBody>
      </p:sp>
      <p:cxnSp>
        <p:nvCxnSpPr>
          <p:cNvPr id="185" name="Google Shape;185;p15"/>
          <p:cNvCxnSpPr/>
          <p:nvPr/>
        </p:nvCxnSpPr>
        <p:spPr>
          <a:xfrm>
            <a:off x="3941955" y="2345347"/>
            <a:ext cx="1109700" cy="0"/>
          </a:xfrm>
          <a:prstGeom prst="straightConnector1">
            <a:avLst/>
          </a:prstGeom>
          <a:noFill/>
          <a:ln cap="flat" cmpd="sng" w="9525">
            <a:solidFill>
              <a:schemeClr val="accent2"/>
            </a:solidFill>
            <a:prstDash val="solid"/>
            <a:round/>
            <a:headEnd len="med" w="med" type="oval"/>
            <a:tailEnd len="med" w="med" type="oval"/>
          </a:ln>
        </p:spPr>
      </p:cxnSp>
      <p:sp>
        <p:nvSpPr>
          <p:cNvPr id="186" name="Google Shape;186;p15"/>
          <p:cNvSpPr txBox="1"/>
          <p:nvPr/>
        </p:nvSpPr>
        <p:spPr>
          <a:xfrm>
            <a:off x="5108106" y="2187874"/>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Identifiez l'industrie et le secteur que vous avez sélectionnés.</a:t>
            </a:r>
            <a:endParaRPr sz="1000">
              <a:solidFill>
                <a:schemeClr val="dk2"/>
              </a:solidFill>
              <a:latin typeface="Barlow"/>
              <a:ea typeface="Barlow"/>
              <a:cs typeface="Barlow"/>
              <a:sym typeface="Barlow"/>
            </a:endParaRPr>
          </a:p>
        </p:txBody>
      </p:sp>
      <p:cxnSp>
        <p:nvCxnSpPr>
          <p:cNvPr id="187" name="Google Shape;187;p15"/>
          <p:cNvCxnSpPr/>
          <p:nvPr/>
        </p:nvCxnSpPr>
        <p:spPr>
          <a:xfrm>
            <a:off x="3739486" y="2786141"/>
            <a:ext cx="1312200" cy="0"/>
          </a:xfrm>
          <a:prstGeom prst="straightConnector1">
            <a:avLst/>
          </a:prstGeom>
          <a:noFill/>
          <a:ln cap="flat" cmpd="sng" w="9525">
            <a:solidFill>
              <a:schemeClr val="accent3"/>
            </a:solidFill>
            <a:prstDash val="solid"/>
            <a:round/>
            <a:headEnd len="med" w="med" type="oval"/>
            <a:tailEnd len="med" w="med" type="oval"/>
          </a:ln>
        </p:spPr>
      </p:cxnSp>
      <p:sp>
        <p:nvSpPr>
          <p:cNvPr id="188" name="Google Shape;188;p15"/>
          <p:cNvSpPr txBox="1"/>
          <p:nvPr/>
        </p:nvSpPr>
        <p:spPr>
          <a:xfrm>
            <a:off x="5108106" y="2628658"/>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Réduisez votre champ d'action et décidez d'une tâche que votre entreprise proposera.</a:t>
            </a:r>
            <a:endParaRPr sz="1000">
              <a:solidFill>
                <a:schemeClr val="dk2"/>
              </a:solidFill>
              <a:latin typeface="Barlow"/>
              <a:ea typeface="Barlow"/>
              <a:cs typeface="Barlow"/>
              <a:sym typeface="Barlow"/>
            </a:endParaRPr>
          </a:p>
        </p:txBody>
      </p:sp>
      <p:cxnSp>
        <p:nvCxnSpPr>
          <p:cNvPr id="189" name="Google Shape;189;p15"/>
          <p:cNvCxnSpPr/>
          <p:nvPr/>
        </p:nvCxnSpPr>
        <p:spPr>
          <a:xfrm>
            <a:off x="3567012" y="3226912"/>
            <a:ext cx="1484700" cy="0"/>
          </a:xfrm>
          <a:prstGeom prst="straightConnector1">
            <a:avLst/>
          </a:prstGeom>
          <a:noFill/>
          <a:ln cap="flat" cmpd="sng" w="9525">
            <a:solidFill>
              <a:schemeClr val="accent4"/>
            </a:solidFill>
            <a:prstDash val="solid"/>
            <a:round/>
            <a:headEnd len="med" w="med" type="oval"/>
            <a:tailEnd len="med" w="med" type="oval"/>
          </a:ln>
        </p:spPr>
      </p:cxnSp>
      <p:sp>
        <p:nvSpPr>
          <p:cNvPr id="190" name="Google Shape;190;p15"/>
          <p:cNvSpPr txBox="1"/>
          <p:nvPr/>
        </p:nvSpPr>
        <p:spPr>
          <a:xfrm>
            <a:off x="5108106" y="3069443"/>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Analysez les dépenses de gestion de  l’entreprise sélectionnée.</a:t>
            </a:r>
            <a:endParaRPr sz="1000">
              <a:solidFill>
                <a:schemeClr val="dk2"/>
              </a:solidFill>
              <a:latin typeface="Barlow"/>
              <a:ea typeface="Barlow"/>
              <a:cs typeface="Barlow"/>
              <a:sym typeface="Barlow"/>
            </a:endParaRPr>
          </a:p>
        </p:txBody>
      </p:sp>
      <p:cxnSp>
        <p:nvCxnSpPr>
          <p:cNvPr id="191" name="Google Shape;191;p15"/>
          <p:cNvCxnSpPr/>
          <p:nvPr/>
        </p:nvCxnSpPr>
        <p:spPr>
          <a:xfrm>
            <a:off x="3379530" y="3667705"/>
            <a:ext cx="1672200" cy="0"/>
          </a:xfrm>
          <a:prstGeom prst="straightConnector1">
            <a:avLst/>
          </a:prstGeom>
          <a:noFill/>
          <a:ln cap="flat" cmpd="sng" w="9525">
            <a:solidFill>
              <a:schemeClr val="accent5"/>
            </a:solidFill>
            <a:prstDash val="solid"/>
            <a:round/>
            <a:headEnd len="med" w="med" type="oval"/>
            <a:tailEnd len="med" w="med" type="oval"/>
          </a:ln>
        </p:spPr>
      </p:cxnSp>
      <p:sp>
        <p:nvSpPr>
          <p:cNvPr id="192" name="Google Shape;192;p15"/>
          <p:cNvSpPr txBox="1"/>
          <p:nvPr/>
        </p:nvSpPr>
        <p:spPr>
          <a:xfrm>
            <a:off x="5108106" y="3510228"/>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Déterminez le coût de fonctionnement de vos services.</a:t>
            </a:r>
            <a:endParaRPr sz="1000">
              <a:solidFill>
                <a:schemeClr val="dk2"/>
              </a:solidFill>
              <a:latin typeface="Barlow"/>
              <a:ea typeface="Barlow"/>
              <a:cs typeface="Barlow"/>
              <a:sym typeface="Barlow"/>
            </a:endParaRPr>
          </a:p>
        </p:txBody>
      </p:sp>
      <p:cxnSp>
        <p:nvCxnSpPr>
          <p:cNvPr id="193" name="Google Shape;193;p15"/>
          <p:cNvCxnSpPr/>
          <p:nvPr/>
        </p:nvCxnSpPr>
        <p:spPr>
          <a:xfrm>
            <a:off x="3184565" y="4108476"/>
            <a:ext cx="1859400" cy="0"/>
          </a:xfrm>
          <a:prstGeom prst="straightConnector1">
            <a:avLst/>
          </a:prstGeom>
          <a:noFill/>
          <a:ln cap="flat" cmpd="sng" w="9525">
            <a:solidFill>
              <a:schemeClr val="accent6"/>
            </a:solidFill>
            <a:prstDash val="solid"/>
            <a:round/>
            <a:headEnd len="med" w="med" type="oval"/>
            <a:tailEnd len="med" w="med" type="oval"/>
          </a:ln>
        </p:spPr>
      </p:cxnSp>
      <p:sp>
        <p:nvSpPr>
          <p:cNvPr id="194" name="Google Shape;194;p15"/>
          <p:cNvSpPr txBox="1"/>
          <p:nvPr/>
        </p:nvSpPr>
        <p:spPr>
          <a:xfrm>
            <a:off x="5108100" y="3950995"/>
            <a:ext cx="2550300" cy="430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Réfléchissez à la pérennité de votre modèle économique. Faites les ajustements nécessaires.</a:t>
            </a:r>
            <a:endParaRPr sz="1000">
              <a:solidFill>
                <a:schemeClr val="dk2"/>
              </a:solidFill>
              <a:latin typeface="Barlow"/>
              <a:ea typeface="Barlow"/>
              <a:cs typeface="Barlow"/>
              <a:sym typeface="Barlow"/>
            </a:endParaRPr>
          </a:p>
        </p:txBody>
      </p:sp>
      <p:sp>
        <p:nvSpPr>
          <p:cNvPr id="195" name="Google Shape;195;p15"/>
          <p:cNvSpPr/>
          <p:nvPr/>
        </p:nvSpPr>
        <p:spPr>
          <a:xfrm>
            <a:off x="235369" y="630105"/>
            <a:ext cx="498594" cy="498603"/>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90" name="Shape 690"/>
        <p:cNvGrpSpPr/>
        <p:nvPr/>
      </p:nvGrpSpPr>
      <p:grpSpPr>
        <a:xfrm>
          <a:off x="0" y="0"/>
          <a:ext cx="0" cy="0"/>
          <a:chOff x="0" y="0"/>
          <a:chExt cx="0" cy="0"/>
        </a:xfrm>
      </p:grpSpPr>
      <p:sp>
        <p:nvSpPr>
          <p:cNvPr id="691" name="Google Shape;691;p60"/>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$200/mois</a:t>
            </a:r>
            <a:endParaRPr sz="12000">
              <a:solidFill>
                <a:schemeClr val="lt1"/>
              </a:solidFill>
            </a:endParaRPr>
          </a:p>
        </p:txBody>
      </p:sp>
      <p:sp>
        <p:nvSpPr>
          <p:cNvPr id="692" name="Google Shape;692;p60"/>
          <p:cNvSpPr txBox="1"/>
          <p:nvPr>
            <p:ph idx="4294967295" type="subTitle"/>
          </p:nvPr>
        </p:nvSpPr>
        <p:spPr>
          <a:xfrm>
            <a:off x="855300" y="3204572"/>
            <a:ext cx="7433400" cy="9579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mensuel de la publicité.</a:t>
            </a:r>
            <a:endParaRPr>
              <a:solidFill>
                <a:schemeClr val="dk1"/>
              </a:solidFill>
            </a:endParaRPr>
          </a:p>
        </p:txBody>
      </p:sp>
      <p:sp>
        <p:nvSpPr>
          <p:cNvPr id="693" name="Google Shape;693;p6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9. C</a:t>
            </a:r>
            <a:r>
              <a:rPr lang="en"/>
              <a:t>oûts des consommables </a:t>
            </a:r>
            <a:endParaRPr/>
          </a:p>
        </p:txBody>
      </p:sp>
      <p:sp>
        <p:nvSpPr>
          <p:cNvPr id="699" name="Google Shape;699;p61"/>
          <p:cNvSpPr txBox="1"/>
          <p:nvPr>
            <p:ph idx="1" type="body"/>
          </p:nvPr>
        </p:nvSpPr>
        <p:spPr>
          <a:xfrm>
            <a:off x="855300" y="1576550"/>
            <a:ext cx="7440300" cy="29670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Les consommables sont des articles dont vous avez besoin, qui sont utilisés et éliminés. Ils doivent être constamment renouvelés.</a:t>
            </a:r>
            <a:endParaRPr/>
          </a:p>
          <a:p>
            <a:pPr indent="-381000" lvl="0" marL="457200" rtl="0" algn="l">
              <a:spcBef>
                <a:spcPts val="0"/>
              </a:spcBef>
              <a:spcAft>
                <a:spcPts val="0"/>
              </a:spcAft>
              <a:buSzPts val="2400"/>
              <a:buChar char="▸"/>
            </a:pPr>
            <a:r>
              <a:rPr lang="en"/>
              <a:t>Différentes entreprises ou industries auront différents objets consommables nécessaires pour effectuer le travail. Ajustez les montants suggérés avec votre enseignant, si nécessaire.</a:t>
            </a:r>
            <a:endParaRPr/>
          </a:p>
          <a:p>
            <a:pPr indent="0" lvl="0" marL="457200" rtl="0" algn="l">
              <a:spcBef>
                <a:spcPts val="800"/>
              </a:spcBef>
              <a:spcAft>
                <a:spcPts val="600"/>
              </a:spcAft>
              <a:buNone/>
            </a:pPr>
            <a:r>
              <a:t/>
            </a:r>
            <a:endParaRPr/>
          </a:p>
        </p:txBody>
      </p:sp>
      <p:sp>
        <p:nvSpPr>
          <p:cNvPr id="700" name="Google Shape;700;p6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01" name="Google Shape;701;p61"/>
          <p:cNvGrpSpPr/>
          <p:nvPr/>
        </p:nvGrpSpPr>
        <p:grpSpPr>
          <a:xfrm>
            <a:off x="259022" y="538300"/>
            <a:ext cx="367686" cy="599441"/>
            <a:chOff x="6730350" y="2315900"/>
            <a:chExt cx="257700" cy="420100"/>
          </a:xfrm>
        </p:grpSpPr>
        <p:sp>
          <p:nvSpPr>
            <p:cNvPr id="702" name="Google Shape;702;p6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3" name="Google Shape;703;p6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4" name="Google Shape;704;p6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5" name="Google Shape;705;p6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6" name="Google Shape;706;p6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0" name="Shape 710"/>
        <p:cNvGrpSpPr/>
        <p:nvPr/>
      </p:nvGrpSpPr>
      <p:grpSpPr>
        <a:xfrm>
          <a:off x="0" y="0"/>
          <a:ext cx="0" cy="0"/>
          <a:chOff x="0" y="0"/>
          <a:chExt cx="0" cy="0"/>
        </a:xfrm>
      </p:grpSpPr>
      <p:sp>
        <p:nvSpPr>
          <p:cNvPr id="711" name="Google Shape;711;p62"/>
          <p:cNvSpPr txBox="1"/>
          <p:nvPr>
            <p:ph type="title"/>
          </p:nvPr>
        </p:nvSpPr>
        <p:spPr>
          <a:xfrm>
            <a:off x="398100" y="339350"/>
            <a:ext cx="4556100" cy="25086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Prenez une minute pour réfléchir aux coûts probables des objets consommables pour votre entreprise.</a:t>
            </a:r>
            <a:endParaRPr>
              <a:solidFill>
                <a:schemeClr val="lt1"/>
              </a:solidFill>
            </a:endParaRPr>
          </a:p>
        </p:txBody>
      </p:sp>
      <p:sp>
        <p:nvSpPr>
          <p:cNvPr id="712" name="Google Shape;712;p6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13" name="Google Shape;713;p62"/>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Coûts des consommables </a:t>
            </a:r>
            <a:endParaRPr/>
          </a:p>
        </p:txBody>
      </p:sp>
      <p:sp>
        <p:nvSpPr>
          <p:cNvPr id="719" name="Google Shape;719;p6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Voici des</a:t>
            </a:r>
            <a:r>
              <a:rPr lang="en"/>
              <a:t> suggestions de coûts de consommables:</a:t>
            </a:r>
            <a:endParaRPr/>
          </a:p>
          <a:p>
            <a:pPr indent="-381000" lvl="0" marL="457200" rtl="0" algn="l">
              <a:spcBef>
                <a:spcPts val="800"/>
              </a:spcBef>
              <a:spcAft>
                <a:spcPts val="0"/>
              </a:spcAft>
              <a:buSzPts val="2400"/>
              <a:buChar char="▸"/>
            </a:pPr>
            <a:r>
              <a:rPr lang="en"/>
              <a:t>Les fournitures de nettoyage</a:t>
            </a:r>
            <a:endParaRPr/>
          </a:p>
          <a:p>
            <a:pPr indent="-381000" lvl="0" marL="457200" rtl="0" algn="l">
              <a:spcBef>
                <a:spcPts val="0"/>
              </a:spcBef>
              <a:spcAft>
                <a:spcPts val="0"/>
              </a:spcAft>
              <a:buSzPts val="2400"/>
              <a:buChar char="▸"/>
            </a:pPr>
            <a:r>
              <a:rPr lang="en"/>
              <a:t>Papier et encre pour imprimer les factures</a:t>
            </a:r>
            <a:endParaRPr/>
          </a:p>
          <a:p>
            <a:pPr indent="-381000" lvl="0" marL="457200" rtl="0" algn="l">
              <a:spcBef>
                <a:spcPts val="0"/>
              </a:spcBef>
              <a:spcAft>
                <a:spcPts val="0"/>
              </a:spcAft>
              <a:buSzPts val="2400"/>
              <a:buChar char="▸"/>
            </a:pPr>
            <a:r>
              <a:rPr lang="en"/>
              <a:t>Fournitures de salle de bain pour vous ou vos clients</a:t>
            </a:r>
            <a:endParaRPr/>
          </a:p>
          <a:p>
            <a:pPr indent="-381000" lvl="0" marL="457200" rtl="0" algn="l">
              <a:spcBef>
                <a:spcPts val="0"/>
              </a:spcBef>
              <a:spcAft>
                <a:spcPts val="0"/>
              </a:spcAft>
              <a:buSzPts val="2400"/>
              <a:buChar char="▸"/>
            </a:pPr>
            <a:r>
              <a:rPr lang="en"/>
              <a:t>Stylos et crayons</a:t>
            </a:r>
            <a:endParaRPr/>
          </a:p>
          <a:p>
            <a:pPr indent="-381000" lvl="0" marL="457200" rtl="0" algn="l">
              <a:spcBef>
                <a:spcPts val="0"/>
              </a:spcBef>
              <a:spcAft>
                <a:spcPts val="0"/>
              </a:spcAft>
              <a:buSzPts val="2400"/>
              <a:buChar char="▸"/>
            </a:pPr>
            <a:r>
              <a:rPr lang="en"/>
              <a:t>Équipement de santé sécurité</a:t>
            </a:r>
            <a:endParaRPr/>
          </a:p>
          <a:p>
            <a:pPr indent="0" lvl="0" marL="0" rtl="0" algn="l">
              <a:spcBef>
                <a:spcPts val="800"/>
              </a:spcBef>
              <a:spcAft>
                <a:spcPts val="0"/>
              </a:spcAft>
              <a:buNone/>
            </a:pPr>
            <a:r>
              <a:t/>
            </a:r>
            <a:endParaRPr/>
          </a:p>
          <a:p>
            <a:pPr indent="0" lvl="0" marL="457200" rtl="0" algn="l">
              <a:spcBef>
                <a:spcPts val="800"/>
              </a:spcBef>
              <a:spcAft>
                <a:spcPts val="800"/>
              </a:spcAft>
              <a:buNone/>
            </a:pPr>
            <a:r>
              <a:t/>
            </a:r>
            <a:endParaRPr/>
          </a:p>
        </p:txBody>
      </p:sp>
      <p:sp>
        <p:nvSpPr>
          <p:cNvPr id="720" name="Google Shape;720;p6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21" name="Google Shape;721;p63"/>
          <p:cNvGrpSpPr/>
          <p:nvPr/>
        </p:nvGrpSpPr>
        <p:grpSpPr>
          <a:xfrm>
            <a:off x="259022" y="538300"/>
            <a:ext cx="367686" cy="599441"/>
            <a:chOff x="6730350" y="2315900"/>
            <a:chExt cx="257700" cy="420100"/>
          </a:xfrm>
        </p:grpSpPr>
        <p:sp>
          <p:nvSpPr>
            <p:cNvPr id="722" name="Google Shape;722;p6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3" name="Google Shape;723;p6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4" name="Google Shape;724;p6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5" name="Google Shape;725;p6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6" name="Google Shape;726;p6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6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Coûts des consommable </a:t>
            </a:r>
            <a:endParaRPr/>
          </a:p>
        </p:txBody>
      </p:sp>
      <p:sp>
        <p:nvSpPr>
          <p:cNvPr id="732" name="Google Shape;732;p64"/>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Voici d’autres suggestions de consommables:</a:t>
            </a:r>
            <a:endParaRPr/>
          </a:p>
          <a:p>
            <a:pPr indent="0" lvl="0" marL="914400" rtl="0" algn="l">
              <a:spcBef>
                <a:spcPts val="800"/>
              </a:spcBef>
              <a:spcAft>
                <a:spcPts val="0"/>
              </a:spcAft>
              <a:buNone/>
            </a:pPr>
            <a:r>
              <a:rPr lang="en"/>
              <a:t>Matériaux spécifiques à l'industrie tels que:</a:t>
            </a:r>
            <a:endParaRPr/>
          </a:p>
          <a:p>
            <a:pPr indent="-381000" lvl="1" marL="914400" rtl="0" algn="l">
              <a:spcBef>
                <a:spcPts val="800"/>
              </a:spcBef>
              <a:spcAft>
                <a:spcPts val="0"/>
              </a:spcAft>
              <a:buSzPts val="2400"/>
              <a:buChar char="▹"/>
            </a:pPr>
            <a:r>
              <a:rPr lang="en"/>
              <a:t>Lames</a:t>
            </a:r>
            <a:endParaRPr/>
          </a:p>
          <a:p>
            <a:pPr indent="-381000" lvl="1" marL="914400" rtl="0" algn="l">
              <a:spcBef>
                <a:spcPts val="0"/>
              </a:spcBef>
              <a:spcAft>
                <a:spcPts val="0"/>
              </a:spcAft>
              <a:buSzPts val="2400"/>
              <a:buChar char="▹"/>
            </a:pPr>
            <a:r>
              <a:rPr lang="en"/>
              <a:t>Chiffons</a:t>
            </a:r>
            <a:endParaRPr/>
          </a:p>
          <a:p>
            <a:pPr indent="-381000" lvl="1" marL="914400" rtl="0" algn="l">
              <a:spcBef>
                <a:spcPts val="0"/>
              </a:spcBef>
              <a:spcAft>
                <a:spcPts val="0"/>
              </a:spcAft>
              <a:buSzPts val="2400"/>
              <a:buChar char="▹"/>
            </a:pPr>
            <a:r>
              <a:rPr lang="en"/>
              <a:t>Papier de verre</a:t>
            </a:r>
            <a:endParaRPr/>
          </a:p>
          <a:p>
            <a:pPr indent="-381000" lvl="1" marL="914400" rtl="0" algn="l">
              <a:spcBef>
                <a:spcPts val="0"/>
              </a:spcBef>
              <a:spcAft>
                <a:spcPts val="0"/>
              </a:spcAft>
              <a:buSzPts val="2400"/>
              <a:buChar char="▹"/>
            </a:pPr>
            <a:r>
              <a:rPr lang="en"/>
              <a:t>Vaporisateurs</a:t>
            </a:r>
            <a:endParaRPr/>
          </a:p>
          <a:p>
            <a:pPr indent="0" lvl="0" marL="0" rtl="0" algn="l">
              <a:spcBef>
                <a:spcPts val="800"/>
              </a:spcBef>
              <a:spcAft>
                <a:spcPts val="800"/>
              </a:spcAft>
              <a:buNone/>
            </a:pPr>
            <a:r>
              <a:t/>
            </a:r>
            <a:endParaRPr/>
          </a:p>
        </p:txBody>
      </p:sp>
      <p:sp>
        <p:nvSpPr>
          <p:cNvPr id="733" name="Google Shape;733;p6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34" name="Google Shape;734;p64"/>
          <p:cNvGrpSpPr/>
          <p:nvPr/>
        </p:nvGrpSpPr>
        <p:grpSpPr>
          <a:xfrm>
            <a:off x="259022" y="538300"/>
            <a:ext cx="367686" cy="599441"/>
            <a:chOff x="6730350" y="2315900"/>
            <a:chExt cx="257700" cy="420100"/>
          </a:xfrm>
        </p:grpSpPr>
        <p:sp>
          <p:nvSpPr>
            <p:cNvPr id="735" name="Google Shape;735;p6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6" name="Google Shape;736;p6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7" name="Google Shape;737;p6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8" name="Google Shape;738;p6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9" name="Google Shape;739;p6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65"/>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Coûts de consommables </a:t>
            </a:r>
            <a:endParaRPr/>
          </a:p>
        </p:txBody>
      </p:sp>
      <p:sp>
        <p:nvSpPr>
          <p:cNvPr id="745" name="Google Shape;745;p65"/>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2" marL="1371600" rtl="0" algn="l">
              <a:spcBef>
                <a:spcPts val="0"/>
              </a:spcBef>
              <a:spcAft>
                <a:spcPts val="0"/>
              </a:spcAft>
              <a:buSzPts val="2400"/>
              <a:buChar char="▹"/>
            </a:pPr>
            <a:r>
              <a:rPr lang="en"/>
              <a:t>Savons</a:t>
            </a:r>
            <a:endParaRPr/>
          </a:p>
          <a:p>
            <a:pPr indent="-381000" lvl="2" marL="1371600" rtl="0" algn="l">
              <a:spcBef>
                <a:spcPts val="0"/>
              </a:spcBef>
              <a:spcAft>
                <a:spcPts val="0"/>
              </a:spcAft>
              <a:buSzPts val="2400"/>
              <a:buChar char="▹"/>
            </a:pPr>
            <a:r>
              <a:rPr lang="en"/>
              <a:t>Paintures</a:t>
            </a:r>
            <a:endParaRPr/>
          </a:p>
          <a:p>
            <a:pPr indent="-381000" lvl="2" marL="1371600" rtl="0" algn="l">
              <a:spcBef>
                <a:spcPts val="0"/>
              </a:spcBef>
              <a:spcAft>
                <a:spcPts val="0"/>
              </a:spcAft>
              <a:buSzPts val="2400"/>
              <a:buChar char="▹"/>
            </a:pPr>
            <a:r>
              <a:rPr lang="en"/>
              <a:t>Huiles</a:t>
            </a:r>
            <a:endParaRPr/>
          </a:p>
          <a:p>
            <a:pPr indent="-381000" lvl="2" marL="1371600" rtl="0" algn="l">
              <a:spcBef>
                <a:spcPts val="0"/>
              </a:spcBef>
              <a:spcAft>
                <a:spcPts val="0"/>
              </a:spcAft>
              <a:buSzPts val="2400"/>
              <a:buChar char="▹"/>
            </a:pPr>
            <a:r>
              <a:rPr lang="en"/>
              <a:t>Etc. </a:t>
            </a:r>
            <a:endParaRPr/>
          </a:p>
          <a:p>
            <a:pPr indent="0" lvl="0" marL="457200" rtl="0" algn="l">
              <a:spcBef>
                <a:spcPts val="800"/>
              </a:spcBef>
              <a:spcAft>
                <a:spcPts val="800"/>
              </a:spcAft>
              <a:buNone/>
            </a:pPr>
            <a:r>
              <a:t/>
            </a:r>
            <a:endParaRPr/>
          </a:p>
        </p:txBody>
      </p:sp>
      <p:sp>
        <p:nvSpPr>
          <p:cNvPr id="746" name="Google Shape;746;p6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47" name="Google Shape;747;p65"/>
          <p:cNvGrpSpPr/>
          <p:nvPr/>
        </p:nvGrpSpPr>
        <p:grpSpPr>
          <a:xfrm>
            <a:off x="259022" y="538300"/>
            <a:ext cx="367686" cy="599441"/>
            <a:chOff x="6730350" y="2315900"/>
            <a:chExt cx="257700" cy="420100"/>
          </a:xfrm>
        </p:grpSpPr>
        <p:sp>
          <p:nvSpPr>
            <p:cNvPr id="748" name="Google Shape;748;p65"/>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49" name="Google Shape;749;p65"/>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50" name="Google Shape;750;p65"/>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51" name="Google Shape;751;p65"/>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52" name="Google Shape;752;p65"/>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56" name="Shape 756"/>
        <p:cNvGrpSpPr/>
        <p:nvPr/>
      </p:nvGrpSpPr>
      <p:grpSpPr>
        <a:xfrm>
          <a:off x="0" y="0"/>
          <a:ext cx="0" cy="0"/>
          <a:chOff x="0" y="0"/>
          <a:chExt cx="0" cy="0"/>
        </a:xfrm>
      </p:grpSpPr>
      <p:sp>
        <p:nvSpPr>
          <p:cNvPr id="757" name="Google Shape;757;p66"/>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$650/mois</a:t>
            </a:r>
            <a:endParaRPr sz="12000">
              <a:solidFill>
                <a:schemeClr val="lt1"/>
              </a:solidFill>
            </a:endParaRPr>
          </a:p>
        </p:txBody>
      </p:sp>
      <p:sp>
        <p:nvSpPr>
          <p:cNvPr id="758" name="Google Shape;758;p66"/>
          <p:cNvSpPr txBox="1"/>
          <p:nvPr>
            <p:ph idx="4294967295" type="subTitle"/>
          </p:nvPr>
        </p:nvSpPr>
        <p:spPr>
          <a:xfrm>
            <a:off x="855300" y="3204573"/>
            <a:ext cx="7433400" cy="8625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coût mensuel des consommables.</a:t>
            </a:r>
            <a:endParaRPr>
              <a:solidFill>
                <a:schemeClr val="dk1"/>
              </a:solidFill>
            </a:endParaRPr>
          </a:p>
        </p:txBody>
      </p:sp>
      <p:sp>
        <p:nvSpPr>
          <p:cNvPr id="759" name="Google Shape;759;p6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763" name="Shape 763"/>
        <p:cNvGrpSpPr/>
        <p:nvPr/>
      </p:nvGrpSpPr>
      <p:grpSpPr>
        <a:xfrm>
          <a:off x="0" y="0"/>
          <a:ext cx="0" cy="0"/>
          <a:chOff x="0" y="0"/>
          <a:chExt cx="0" cy="0"/>
        </a:xfrm>
      </p:grpSpPr>
      <p:sp>
        <p:nvSpPr>
          <p:cNvPr id="764" name="Google Shape;764;p67"/>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salaires</a:t>
            </a:r>
            <a:endParaRPr/>
          </a:p>
        </p:txBody>
      </p:sp>
      <p:sp>
        <p:nvSpPr>
          <p:cNvPr id="765" name="Google Shape;765;p67"/>
          <p:cNvSpPr txBox="1"/>
          <p:nvPr>
            <p:ph idx="1" type="subTitle"/>
          </p:nvPr>
        </p:nvSpPr>
        <p:spPr>
          <a:xfrm>
            <a:off x="626700" y="1419722"/>
            <a:ext cx="7433400" cy="913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Vous ne pouvez pas soutenir votre entreprise si vous ne pouvez pas vous payer, ou vos employés, un salaire.</a:t>
            </a:r>
            <a:endParaRPr/>
          </a:p>
        </p:txBody>
      </p:sp>
      <p:sp>
        <p:nvSpPr>
          <p:cNvPr id="766" name="Google Shape;766;p67"/>
          <p:cNvSpPr/>
          <p:nvPr/>
        </p:nvSpPr>
        <p:spPr>
          <a:xfrm>
            <a:off x="7597255" y="2075575"/>
            <a:ext cx="1336313" cy="2395050"/>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4</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68"/>
          <p:cNvSpPr txBox="1"/>
          <p:nvPr>
            <p:ph idx="4294967295" type="ctrTitle"/>
          </p:nvPr>
        </p:nvSpPr>
        <p:spPr>
          <a:xfrm>
            <a:off x="855300" y="788150"/>
            <a:ext cx="59394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8800">
                <a:solidFill>
                  <a:schemeClr val="accent2"/>
                </a:solidFill>
              </a:rPr>
              <a:t>grand concept</a:t>
            </a:r>
            <a:endParaRPr sz="8800">
              <a:solidFill>
                <a:schemeClr val="accent2"/>
              </a:solidFill>
            </a:endParaRPr>
          </a:p>
        </p:txBody>
      </p:sp>
      <p:sp>
        <p:nvSpPr>
          <p:cNvPr id="772" name="Google Shape;772;p68"/>
          <p:cNvSpPr txBox="1"/>
          <p:nvPr>
            <p:ph idx="4294967295" type="subTitle"/>
          </p:nvPr>
        </p:nvSpPr>
        <p:spPr>
          <a:xfrm>
            <a:off x="855300" y="1930552"/>
            <a:ext cx="5062200" cy="784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Le succès d’une entreprise est mesuré par le fait que le propriétaire et les employés puissent recevoir un salaire qui leur permet de bien vivre au quotidien.</a:t>
            </a:r>
            <a:endParaRPr sz="1600"/>
          </a:p>
        </p:txBody>
      </p:sp>
      <p:sp>
        <p:nvSpPr>
          <p:cNvPr id="773" name="Google Shape;773;p68"/>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4" name="Google Shape;774;p68"/>
          <p:cNvGrpSpPr/>
          <p:nvPr/>
        </p:nvGrpSpPr>
        <p:grpSpPr>
          <a:xfrm>
            <a:off x="6421522" y="2359381"/>
            <a:ext cx="1511011" cy="1511390"/>
            <a:chOff x="6654650" y="3665275"/>
            <a:chExt cx="409100" cy="409125"/>
          </a:xfrm>
        </p:grpSpPr>
        <p:sp>
          <p:nvSpPr>
            <p:cNvPr id="775" name="Google Shape;775;p68"/>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8"/>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68"/>
          <p:cNvGrpSpPr/>
          <p:nvPr/>
        </p:nvGrpSpPr>
        <p:grpSpPr>
          <a:xfrm rot="1056951">
            <a:off x="4965327" y="3547600"/>
            <a:ext cx="998267" cy="998380"/>
            <a:chOff x="570875" y="4322250"/>
            <a:chExt cx="443300" cy="443325"/>
          </a:xfrm>
        </p:grpSpPr>
        <p:sp>
          <p:nvSpPr>
            <p:cNvPr id="778" name="Google Shape;778;p68"/>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8"/>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68"/>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8"/>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2" name="Google Shape;782;p68"/>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8"/>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8"/>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8"/>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6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			Salaires</a:t>
            </a:r>
            <a:endParaRPr/>
          </a:p>
        </p:txBody>
      </p:sp>
      <p:sp>
        <p:nvSpPr>
          <p:cNvPr id="792" name="Google Shape;792;p69"/>
          <p:cNvSpPr txBox="1"/>
          <p:nvPr>
            <p:ph idx="1" type="body"/>
          </p:nvPr>
        </p:nvSpPr>
        <p:spPr>
          <a:xfrm>
            <a:off x="855300" y="1424150"/>
            <a:ext cx="3834600" cy="13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Pour trouver ton salaire, et ceux de vos employés, utilisez le site Web suivant :</a:t>
            </a:r>
            <a:endParaRPr sz="1800"/>
          </a:p>
          <a:p>
            <a:pPr indent="0" lvl="0" marL="0" rtl="0" algn="l">
              <a:spcBef>
                <a:spcPts val="800"/>
              </a:spcBef>
              <a:spcAft>
                <a:spcPts val="0"/>
              </a:spcAft>
              <a:buNone/>
            </a:pPr>
            <a:r>
              <a:rPr lang="en" sz="1800" u="sng">
                <a:solidFill>
                  <a:schemeClr val="hlink"/>
                </a:solidFill>
                <a:hlinkClick r:id="rId3"/>
              </a:rPr>
              <a:t>Guichets-Emplois</a:t>
            </a:r>
            <a:endParaRPr sz="1800"/>
          </a:p>
          <a:p>
            <a:pPr indent="0" lvl="0" marL="0" rtl="0" algn="l">
              <a:spcBef>
                <a:spcPts val="800"/>
              </a:spcBef>
              <a:spcAft>
                <a:spcPts val="0"/>
              </a:spcAft>
              <a:buNone/>
            </a:pPr>
            <a:r>
              <a:t/>
            </a:r>
            <a:endParaRPr sz="1800"/>
          </a:p>
          <a:p>
            <a:pPr indent="0" lvl="0" marL="0" rtl="0" algn="l">
              <a:spcBef>
                <a:spcPts val="800"/>
              </a:spcBef>
              <a:spcAft>
                <a:spcPts val="800"/>
              </a:spcAft>
              <a:buNone/>
            </a:pPr>
            <a:r>
              <a:t/>
            </a:r>
            <a:endParaRPr sz="1800"/>
          </a:p>
        </p:txBody>
      </p:sp>
      <p:sp>
        <p:nvSpPr>
          <p:cNvPr id="793" name="Google Shape;793;p6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94" name="Google Shape;794;p69"/>
          <p:cNvGrpSpPr/>
          <p:nvPr/>
        </p:nvGrpSpPr>
        <p:grpSpPr>
          <a:xfrm>
            <a:off x="245417" y="749035"/>
            <a:ext cx="476086" cy="396287"/>
            <a:chOff x="1244325" y="314425"/>
            <a:chExt cx="444525" cy="370050"/>
          </a:xfrm>
        </p:grpSpPr>
        <p:sp>
          <p:nvSpPr>
            <p:cNvPr id="795" name="Google Shape;795;p69"/>
            <p:cNvSpPr/>
            <p:nvPr/>
          </p:nvSpPr>
          <p:spPr>
            <a:xfrm>
              <a:off x="1388425" y="463425"/>
              <a:ext cx="143525" cy="143500"/>
            </a:xfrm>
            <a:custGeom>
              <a:rect b="b" l="l" r="r" t="t"/>
              <a:pathLst>
                <a:path extrusionOk="0" h="5740" w="5741">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96" name="Google Shape;796;p69"/>
            <p:cNvSpPr/>
            <p:nvPr/>
          </p:nvSpPr>
          <p:spPr>
            <a:xfrm>
              <a:off x="1244325" y="314425"/>
              <a:ext cx="444525" cy="370050"/>
            </a:xfrm>
            <a:custGeom>
              <a:rect b="b" l="l" r="r" t="t"/>
              <a:pathLst>
                <a:path extrusionOk="0" h="14802" w="17781">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pic>
        <p:nvPicPr>
          <p:cNvPr id="797" name="Google Shape;797;p69"/>
          <p:cNvPicPr preferRelativeResize="0"/>
          <p:nvPr/>
        </p:nvPicPr>
        <p:blipFill rotWithShape="1">
          <a:blip r:embed="rId4">
            <a:alphaModFix/>
          </a:blip>
          <a:srcRect b="7519" l="0" r="0" t="7519"/>
          <a:stretch/>
        </p:blipFill>
        <p:spPr>
          <a:xfrm>
            <a:off x="-75" y="-198"/>
            <a:ext cx="9144000" cy="5143800"/>
          </a:xfrm>
          <a:prstGeom prst="triangle">
            <a:avLst>
              <a:gd fmla="val 100000" name="adj"/>
            </a:avLst>
          </a:prstGeom>
          <a:noFill/>
          <a:ln>
            <a:noFill/>
          </a:ln>
        </p:spPr>
      </p:pic>
      <p:sp>
        <p:nvSpPr>
          <p:cNvPr id="798" name="Google Shape;798;p69"/>
          <p:cNvSpPr txBox="1"/>
          <p:nvPr/>
        </p:nvSpPr>
        <p:spPr>
          <a:xfrm>
            <a:off x="614400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5">
                  <a:extLst>
                    <a:ext uri="{A12FA001-AC4F-418D-AE19-62706E023703}">
                      <ahyp:hlinkClr val="tx"/>
                    </a:ext>
                  </a:extLst>
                </a:hlinkClick>
              </a:rPr>
              <a:t> </a:t>
            </a:r>
            <a:r>
              <a:rPr lang="en" sz="1100" u="sng">
                <a:solidFill>
                  <a:schemeClr val="lt1"/>
                </a:solidFill>
                <a:hlinkClick r:id="rId6">
                  <a:extLst>
                    <a:ext uri="{A12FA001-AC4F-418D-AE19-62706E023703}">
                      <ahyp:hlinkClr val="tx"/>
                    </a:ext>
                  </a:extLst>
                </a:hlinkClick>
              </a:rPr>
              <a:t>Museums Victoria</a:t>
            </a:r>
            <a:r>
              <a:rPr lang="en" sz="1100">
                <a:solidFill>
                  <a:schemeClr val="lt1"/>
                </a:solidFill>
              </a:rPr>
              <a:t> on</a:t>
            </a:r>
            <a:r>
              <a:rPr lang="en" sz="1100">
                <a:solidFill>
                  <a:schemeClr val="lt1"/>
                </a:solidFill>
                <a:uFill>
                  <a:noFill/>
                </a:uFill>
                <a:hlinkClick r:id="rId7">
                  <a:extLst>
                    <a:ext uri="{A12FA001-AC4F-418D-AE19-62706E023703}">
                      <ahyp:hlinkClr val="tx"/>
                    </a:ext>
                  </a:extLst>
                </a:hlinkClick>
              </a:rPr>
              <a:t> </a:t>
            </a:r>
            <a:r>
              <a:rPr lang="en" sz="1100" u="sng">
                <a:solidFill>
                  <a:schemeClr val="lt1"/>
                </a:solidFill>
                <a:hlinkClick r:id="rId8">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199" name="Shape 199"/>
        <p:cNvGrpSpPr/>
        <p:nvPr/>
      </p:nvGrpSpPr>
      <p:grpSpPr>
        <a:xfrm>
          <a:off x="0" y="0"/>
          <a:ext cx="0" cy="0"/>
          <a:chOff x="0" y="0"/>
          <a:chExt cx="0" cy="0"/>
        </a:xfrm>
      </p:grpSpPr>
      <p:sp>
        <p:nvSpPr>
          <p:cNvPr id="200" name="Google Shape;200;p16"/>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QUELLE EST MON ENTREPRISE?</a:t>
            </a:r>
            <a:endParaRPr/>
          </a:p>
        </p:txBody>
      </p:sp>
      <p:sp>
        <p:nvSpPr>
          <p:cNvPr id="201" name="Google Shape;201;p16"/>
          <p:cNvSpPr txBox="1"/>
          <p:nvPr>
            <p:ph idx="1" type="subTitle"/>
          </p:nvPr>
        </p:nvSpPr>
        <p:spPr>
          <a:xfrm>
            <a:off x="626700" y="1419723"/>
            <a:ext cx="7433400" cy="8376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Commençons en identifiant les services que vous allez offrir.</a:t>
            </a:r>
            <a:endParaRPr/>
          </a:p>
        </p:txBody>
      </p:sp>
      <p:sp>
        <p:nvSpPr>
          <p:cNvPr id="202" name="Google Shape;202;p16"/>
          <p:cNvSpPr/>
          <p:nvPr/>
        </p:nvSpPr>
        <p:spPr>
          <a:xfrm>
            <a:off x="7597255" y="2075575"/>
            <a:ext cx="861825" cy="2395050"/>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1</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7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			1. Ton salaire</a:t>
            </a:r>
            <a:endParaRPr/>
          </a:p>
        </p:txBody>
      </p:sp>
      <p:sp>
        <p:nvSpPr>
          <p:cNvPr id="804" name="Google Shape;804;p70"/>
          <p:cNvSpPr txBox="1"/>
          <p:nvPr>
            <p:ph idx="1" type="body"/>
          </p:nvPr>
        </p:nvSpPr>
        <p:spPr>
          <a:xfrm>
            <a:off x="855300" y="1576550"/>
            <a:ext cx="7440300" cy="33669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b="1" lang="en">
                <a:latin typeface="Barlow"/>
                <a:ea typeface="Barlow"/>
                <a:cs typeface="Barlow"/>
                <a:sym typeface="Barlow"/>
              </a:rPr>
              <a:t>Le p</a:t>
            </a:r>
            <a:r>
              <a:rPr b="1" lang="en">
                <a:latin typeface="Barlow"/>
                <a:ea typeface="Barlow"/>
                <a:cs typeface="Barlow"/>
                <a:sym typeface="Barlow"/>
              </a:rPr>
              <a:t>lus vous vous payez, soit :</a:t>
            </a:r>
            <a:endParaRPr b="1">
              <a:latin typeface="Barlow"/>
              <a:ea typeface="Barlow"/>
              <a:cs typeface="Barlow"/>
              <a:sym typeface="Barlow"/>
            </a:endParaRPr>
          </a:p>
          <a:p>
            <a:pPr indent="-381000" lvl="0" marL="457200" rtl="0" algn="l">
              <a:spcBef>
                <a:spcPts val="800"/>
              </a:spcBef>
              <a:spcAft>
                <a:spcPts val="0"/>
              </a:spcAft>
              <a:buSzPts val="2400"/>
              <a:buChar char="▸"/>
            </a:pPr>
            <a:r>
              <a:rPr lang="en"/>
              <a:t>le moins vous avez pour développer votre entreprise,</a:t>
            </a:r>
            <a:endParaRPr/>
          </a:p>
          <a:p>
            <a:pPr indent="0" lvl="0" marL="457200" rtl="0" algn="l">
              <a:spcBef>
                <a:spcPts val="800"/>
              </a:spcBef>
              <a:spcAft>
                <a:spcPts val="0"/>
              </a:spcAft>
              <a:buNone/>
            </a:pPr>
            <a:r>
              <a:rPr lang="en"/>
              <a:t>OU</a:t>
            </a:r>
            <a:endParaRPr/>
          </a:p>
          <a:p>
            <a:pPr indent="-381000" lvl="0" marL="457200" rtl="0" algn="l">
              <a:spcBef>
                <a:spcPts val="800"/>
              </a:spcBef>
              <a:spcAft>
                <a:spcPts val="0"/>
              </a:spcAft>
              <a:buSzPts val="2400"/>
              <a:buChar char="▸"/>
            </a:pPr>
            <a:r>
              <a:rPr lang="en"/>
              <a:t>le plus vous allez devoir charger vos clients.</a:t>
            </a:r>
            <a:endParaRPr/>
          </a:p>
          <a:p>
            <a:pPr indent="0" lvl="0" marL="457200" rtl="0" algn="l">
              <a:spcBef>
                <a:spcPts val="800"/>
              </a:spcBef>
              <a:spcAft>
                <a:spcPts val="800"/>
              </a:spcAft>
              <a:buNone/>
            </a:pPr>
            <a:br>
              <a:rPr lang="en"/>
            </a:br>
            <a:r>
              <a:rPr b="1" lang="en">
                <a:latin typeface="Barlow"/>
                <a:ea typeface="Barlow"/>
                <a:cs typeface="Barlow"/>
                <a:sym typeface="Barlow"/>
              </a:rPr>
              <a:t>Utilisez le site Web de Guichets-Emplois pour trouver un salaire réaliste pour votre poste.</a:t>
            </a:r>
            <a:endParaRPr b="1">
              <a:latin typeface="Barlow"/>
              <a:ea typeface="Barlow"/>
              <a:cs typeface="Barlow"/>
              <a:sym typeface="Barlow"/>
            </a:endParaRPr>
          </a:p>
        </p:txBody>
      </p:sp>
      <p:sp>
        <p:nvSpPr>
          <p:cNvPr id="805" name="Google Shape;805;p7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06" name="Google Shape;806;p70"/>
          <p:cNvGrpSpPr/>
          <p:nvPr/>
        </p:nvGrpSpPr>
        <p:grpSpPr>
          <a:xfrm>
            <a:off x="259022" y="538300"/>
            <a:ext cx="367686" cy="599441"/>
            <a:chOff x="6730350" y="2315900"/>
            <a:chExt cx="257700" cy="420100"/>
          </a:xfrm>
        </p:grpSpPr>
        <p:sp>
          <p:nvSpPr>
            <p:cNvPr id="807" name="Google Shape;807;p7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8" name="Google Shape;808;p7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9" name="Google Shape;809;p7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0" name="Google Shape;810;p7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1" name="Google Shape;811;p7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7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Ton salaire</a:t>
            </a:r>
            <a:endParaRPr/>
          </a:p>
        </p:txBody>
      </p:sp>
      <p:sp>
        <p:nvSpPr>
          <p:cNvPr id="817" name="Google Shape;817;p71"/>
          <p:cNvSpPr txBox="1"/>
          <p:nvPr>
            <p:ph idx="1" type="body"/>
          </p:nvPr>
        </p:nvSpPr>
        <p:spPr>
          <a:xfrm>
            <a:off x="855300" y="1576550"/>
            <a:ext cx="7440300" cy="33288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Pour</a:t>
            </a:r>
            <a:r>
              <a:rPr lang="en"/>
              <a:t> calculer ton salaire:</a:t>
            </a:r>
            <a:endParaRPr/>
          </a:p>
          <a:p>
            <a:pPr indent="-381000" lvl="1" marL="914400" rtl="0" algn="l">
              <a:spcBef>
                <a:spcPts val="0"/>
              </a:spcBef>
              <a:spcAft>
                <a:spcPts val="0"/>
              </a:spcAft>
              <a:buSzPts val="2400"/>
              <a:buChar char="▹"/>
            </a:pPr>
            <a:r>
              <a:rPr lang="en"/>
              <a:t>Hebdomadaire:</a:t>
            </a:r>
            <a:endParaRPr/>
          </a:p>
          <a:p>
            <a:pPr indent="-381000" lvl="2" marL="1371600" rtl="0" algn="l">
              <a:spcBef>
                <a:spcPts val="0"/>
              </a:spcBef>
              <a:spcAft>
                <a:spcPts val="0"/>
              </a:spcAft>
              <a:buSzPts val="2400"/>
              <a:buChar char="▹"/>
            </a:pPr>
            <a:r>
              <a:rPr lang="en"/>
              <a:t>($/hr) x 40 = SH</a:t>
            </a:r>
            <a:endParaRPr/>
          </a:p>
          <a:p>
            <a:pPr indent="-381000" lvl="1" marL="914400" rtl="0" algn="l">
              <a:spcBef>
                <a:spcPts val="0"/>
              </a:spcBef>
              <a:spcAft>
                <a:spcPts val="0"/>
              </a:spcAft>
              <a:buSzPts val="2400"/>
              <a:buChar char="▹"/>
            </a:pPr>
            <a:r>
              <a:rPr lang="en"/>
              <a:t>Mensuel</a:t>
            </a:r>
            <a:r>
              <a:rPr lang="en"/>
              <a:t>:</a:t>
            </a:r>
            <a:endParaRPr/>
          </a:p>
          <a:p>
            <a:pPr indent="-381000" lvl="2" marL="1371600" rtl="0" algn="l">
              <a:spcBef>
                <a:spcPts val="0"/>
              </a:spcBef>
              <a:spcAft>
                <a:spcPts val="0"/>
              </a:spcAft>
              <a:buSzPts val="2400"/>
              <a:buChar char="▹"/>
            </a:pPr>
            <a:r>
              <a:rPr lang="en"/>
              <a:t>SH </a:t>
            </a:r>
            <a:r>
              <a:rPr lang="en"/>
              <a:t>x (52 ÷ 12) = SM</a:t>
            </a:r>
            <a:endParaRPr/>
          </a:p>
          <a:p>
            <a:pPr indent="-381000" lvl="1" marL="914400" rtl="0" algn="l">
              <a:spcBef>
                <a:spcPts val="0"/>
              </a:spcBef>
              <a:spcAft>
                <a:spcPts val="0"/>
              </a:spcAft>
              <a:buSzPts val="2400"/>
              <a:buChar char="▹"/>
            </a:pPr>
            <a:r>
              <a:rPr lang="en"/>
              <a:t>Annuel:</a:t>
            </a:r>
            <a:endParaRPr/>
          </a:p>
          <a:p>
            <a:pPr indent="-381000" lvl="2" marL="1371600" rtl="0" algn="l">
              <a:spcBef>
                <a:spcPts val="0"/>
              </a:spcBef>
              <a:spcAft>
                <a:spcPts val="0"/>
              </a:spcAft>
              <a:buSzPts val="2400"/>
              <a:buChar char="▹"/>
            </a:pPr>
            <a:r>
              <a:rPr lang="en"/>
              <a:t>SM X 12 = SA</a:t>
            </a:r>
            <a:endParaRPr/>
          </a:p>
        </p:txBody>
      </p:sp>
      <p:sp>
        <p:nvSpPr>
          <p:cNvPr id="818" name="Google Shape;818;p7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19" name="Google Shape;819;p71"/>
          <p:cNvGrpSpPr/>
          <p:nvPr/>
        </p:nvGrpSpPr>
        <p:grpSpPr>
          <a:xfrm>
            <a:off x="259022" y="538300"/>
            <a:ext cx="367686" cy="599441"/>
            <a:chOff x="6730350" y="2315900"/>
            <a:chExt cx="257700" cy="420100"/>
          </a:xfrm>
        </p:grpSpPr>
        <p:sp>
          <p:nvSpPr>
            <p:cNvPr id="820" name="Google Shape;820;p7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1" name="Google Shape;821;p7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2" name="Google Shape;822;p7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3" name="Google Shape;823;p7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4" name="Google Shape;824;p7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28" name="Shape 828"/>
        <p:cNvGrpSpPr/>
        <p:nvPr/>
      </p:nvGrpSpPr>
      <p:grpSpPr>
        <a:xfrm>
          <a:off x="0" y="0"/>
          <a:ext cx="0" cy="0"/>
          <a:chOff x="0" y="0"/>
          <a:chExt cx="0" cy="0"/>
        </a:xfrm>
      </p:grpSpPr>
      <p:sp>
        <p:nvSpPr>
          <p:cNvPr id="829" name="Google Shape;829;p72"/>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$_____/mois</a:t>
            </a:r>
            <a:endParaRPr sz="12000">
              <a:solidFill>
                <a:schemeClr val="lt1"/>
              </a:solidFill>
            </a:endParaRPr>
          </a:p>
        </p:txBody>
      </p:sp>
      <p:sp>
        <p:nvSpPr>
          <p:cNvPr id="830" name="Google Shape;830;p72"/>
          <p:cNvSpPr txBox="1"/>
          <p:nvPr>
            <p:ph idx="4294967295" type="subTitle"/>
          </p:nvPr>
        </p:nvSpPr>
        <p:spPr>
          <a:xfrm>
            <a:off x="855300" y="3204573"/>
            <a:ext cx="7433400" cy="8817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votre salaire MENSUEL, en supposant une semaine de travail est de 40 heures.</a:t>
            </a:r>
            <a:endParaRPr>
              <a:solidFill>
                <a:schemeClr val="dk1"/>
              </a:solidFill>
            </a:endParaRPr>
          </a:p>
        </p:txBody>
      </p:sp>
      <p:sp>
        <p:nvSpPr>
          <p:cNvPr id="831" name="Google Shape;831;p7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7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2. Salaires des </a:t>
            </a:r>
            <a:r>
              <a:rPr lang="en"/>
              <a:t>employées  </a:t>
            </a:r>
            <a:endParaRPr/>
          </a:p>
        </p:txBody>
      </p:sp>
      <p:sp>
        <p:nvSpPr>
          <p:cNvPr id="837" name="Google Shape;837;p73"/>
          <p:cNvSpPr txBox="1"/>
          <p:nvPr>
            <p:ph idx="1" type="body"/>
          </p:nvPr>
        </p:nvSpPr>
        <p:spPr>
          <a:xfrm>
            <a:off x="855300" y="1576550"/>
            <a:ext cx="7440300" cy="32526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 sz="2000"/>
              <a:t>Vous pouvez sélectionner les rôles/postes de vos DEUX employés.</a:t>
            </a:r>
            <a:endParaRPr sz="2000"/>
          </a:p>
          <a:p>
            <a:pPr indent="-355600" lvl="0" marL="457200" rtl="0" algn="l">
              <a:spcBef>
                <a:spcPts val="0"/>
              </a:spcBef>
              <a:spcAft>
                <a:spcPts val="0"/>
              </a:spcAft>
              <a:buSzPts val="2000"/>
              <a:buChar char="▸"/>
            </a:pPr>
            <a:r>
              <a:rPr lang="en" sz="2000"/>
              <a:t>Ex. apprentis, compagnons, comptables, secrétaires, administration, etc.</a:t>
            </a:r>
            <a:endParaRPr sz="2000"/>
          </a:p>
          <a:p>
            <a:pPr indent="-355600" lvl="0" marL="457200" rtl="0" algn="l">
              <a:spcBef>
                <a:spcPts val="0"/>
              </a:spcBef>
              <a:spcAft>
                <a:spcPts val="0"/>
              </a:spcAft>
              <a:buSzPts val="2000"/>
              <a:buChar char="▸"/>
            </a:pPr>
            <a:r>
              <a:rPr lang="en" sz="2000"/>
              <a:t>Utilisez la banque d'emplois pour des salaires appropriés!!!</a:t>
            </a:r>
            <a:endParaRPr sz="2000"/>
          </a:p>
          <a:p>
            <a:pPr indent="-355600" lvl="0" marL="457200" rtl="0" algn="l">
              <a:spcBef>
                <a:spcPts val="0"/>
              </a:spcBef>
              <a:spcAft>
                <a:spcPts val="0"/>
              </a:spcAft>
              <a:buSzPts val="2000"/>
              <a:buChar char="▸"/>
            </a:pPr>
            <a:r>
              <a:rPr lang="en" sz="2000"/>
              <a:t>Rappelles toi:</a:t>
            </a:r>
            <a:endParaRPr/>
          </a:p>
          <a:p>
            <a:pPr indent="-355600" lvl="1" marL="914400" rtl="0" algn="l">
              <a:spcBef>
                <a:spcPts val="0"/>
              </a:spcBef>
              <a:spcAft>
                <a:spcPts val="0"/>
              </a:spcAft>
              <a:buSzPts val="2000"/>
              <a:buChar char="▹"/>
            </a:pPr>
            <a:r>
              <a:rPr lang="en" sz="2000"/>
              <a:t>Utilisez les mêmes formules pour calculer les salaires mensuels de vos employées, que vous avez utilisées pour calculer le vôtre!</a:t>
            </a:r>
            <a:endParaRPr sz="2000"/>
          </a:p>
        </p:txBody>
      </p:sp>
      <p:sp>
        <p:nvSpPr>
          <p:cNvPr id="838" name="Google Shape;838;p7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39" name="Google Shape;839;p73"/>
          <p:cNvGrpSpPr/>
          <p:nvPr/>
        </p:nvGrpSpPr>
        <p:grpSpPr>
          <a:xfrm>
            <a:off x="259022" y="538300"/>
            <a:ext cx="367686" cy="599441"/>
            <a:chOff x="6730350" y="2315900"/>
            <a:chExt cx="257700" cy="420100"/>
          </a:xfrm>
        </p:grpSpPr>
        <p:sp>
          <p:nvSpPr>
            <p:cNvPr id="840" name="Google Shape;840;p7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1" name="Google Shape;841;p7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2" name="Google Shape;842;p7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3" name="Google Shape;843;p7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4" name="Google Shape;844;p7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48" name="Shape 848"/>
        <p:cNvGrpSpPr/>
        <p:nvPr/>
      </p:nvGrpSpPr>
      <p:grpSpPr>
        <a:xfrm>
          <a:off x="0" y="0"/>
          <a:ext cx="0" cy="0"/>
          <a:chOff x="0" y="0"/>
          <a:chExt cx="0" cy="0"/>
        </a:xfrm>
      </p:grpSpPr>
      <p:sp>
        <p:nvSpPr>
          <p:cNvPr id="849" name="Google Shape;849;p74"/>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$_____/mois</a:t>
            </a:r>
            <a:endParaRPr sz="12000">
              <a:solidFill>
                <a:schemeClr val="lt1"/>
              </a:solidFill>
            </a:endParaRPr>
          </a:p>
        </p:txBody>
      </p:sp>
      <p:sp>
        <p:nvSpPr>
          <p:cNvPr id="850" name="Google Shape;850;p74"/>
          <p:cNvSpPr txBox="1"/>
          <p:nvPr>
            <p:ph idx="4294967295" type="subTitle"/>
          </p:nvPr>
        </p:nvSpPr>
        <p:spPr>
          <a:xfrm>
            <a:off x="855300" y="3204571"/>
            <a:ext cx="7433400" cy="12627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salaire MENSUEL de votre PREMIER EMPLOYÉ, en supposant une semaine de travail est de 40 heures.</a:t>
            </a:r>
            <a:endParaRPr>
              <a:solidFill>
                <a:schemeClr val="dk1"/>
              </a:solidFill>
            </a:endParaRPr>
          </a:p>
        </p:txBody>
      </p:sp>
      <p:sp>
        <p:nvSpPr>
          <p:cNvPr id="851" name="Google Shape;851;p7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55" name="Shape 855"/>
        <p:cNvGrpSpPr/>
        <p:nvPr/>
      </p:nvGrpSpPr>
      <p:grpSpPr>
        <a:xfrm>
          <a:off x="0" y="0"/>
          <a:ext cx="0" cy="0"/>
          <a:chOff x="0" y="0"/>
          <a:chExt cx="0" cy="0"/>
        </a:xfrm>
      </p:grpSpPr>
      <p:sp>
        <p:nvSpPr>
          <p:cNvPr id="856" name="Google Shape;856;p75"/>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$_____/mois</a:t>
            </a:r>
            <a:endParaRPr sz="12000">
              <a:solidFill>
                <a:schemeClr val="lt1"/>
              </a:solidFill>
            </a:endParaRPr>
          </a:p>
        </p:txBody>
      </p:sp>
      <p:sp>
        <p:nvSpPr>
          <p:cNvPr id="857" name="Google Shape;857;p75"/>
          <p:cNvSpPr txBox="1"/>
          <p:nvPr>
            <p:ph idx="4294967295" type="subTitle"/>
          </p:nvPr>
        </p:nvSpPr>
        <p:spPr>
          <a:xfrm>
            <a:off x="855300" y="3204570"/>
            <a:ext cx="7433400" cy="12912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notez le salaire MENSUEL de votre DEUXIÈME EMPLOYÉ, en supposant une semaine de travail est de 40 heures.</a:t>
            </a:r>
            <a:endParaRPr>
              <a:solidFill>
                <a:schemeClr val="dk1"/>
              </a:solidFill>
            </a:endParaRPr>
          </a:p>
        </p:txBody>
      </p:sp>
      <p:sp>
        <p:nvSpPr>
          <p:cNvPr id="858" name="Google Shape;858;p7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76"/>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3. CSPAAT</a:t>
            </a:r>
            <a:r>
              <a:rPr lang="en"/>
              <a:t>  </a:t>
            </a:r>
            <a:endParaRPr/>
          </a:p>
        </p:txBody>
      </p:sp>
      <p:sp>
        <p:nvSpPr>
          <p:cNvPr id="864" name="Google Shape;864;p76"/>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Cliquez sur le site suivant:</a:t>
            </a:r>
            <a:endParaRPr/>
          </a:p>
          <a:p>
            <a:pPr indent="-381000" lvl="1" marL="914400" rtl="0" algn="l">
              <a:spcBef>
                <a:spcPts val="0"/>
              </a:spcBef>
              <a:spcAft>
                <a:spcPts val="0"/>
              </a:spcAft>
              <a:buSzPts val="2400"/>
              <a:buChar char="▹"/>
            </a:pPr>
            <a:r>
              <a:rPr lang="en" u="sng">
                <a:solidFill>
                  <a:schemeClr val="hlink"/>
                </a:solidFill>
                <a:hlinkClick r:id="rId3"/>
              </a:rPr>
              <a:t>CSPAAT</a:t>
            </a:r>
            <a:r>
              <a:rPr lang="en"/>
              <a:t> </a:t>
            </a:r>
            <a:endParaRPr/>
          </a:p>
          <a:p>
            <a:pPr indent="-381000" lvl="0" marL="457200" rtl="0" algn="l">
              <a:spcBef>
                <a:spcPts val="0"/>
              </a:spcBef>
              <a:spcAft>
                <a:spcPts val="0"/>
              </a:spcAft>
              <a:buSzPts val="2400"/>
              <a:buChar char="▸"/>
            </a:pPr>
            <a:r>
              <a:rPr lang="en"/>
              <a:t>Avez-vous besoin de la CSPAAT pour votre entreprise?</a:t>
            </a:r>
            <a:endParaRPr/>
          </a:p>
          <a:p>
            <a:pPr indent="-381000" lvl="0" marL="457200" rtl="0" algn="l">
              <a:spcBef>
                <a:spcPts val="0"/>
              </a:spcBef>
              <a:spcAft>
                <a:spcPts val="0"/>
              </a:spcAft>
              <a:buSzPts val="2400"/>
              <a:buChar char="▸"/>
            </a:pPr>
            <a:r>
              <a:rPr lang="en"/>
              <a:t>Scrut</a:t>
            </a:r>
            <a:r>
              <a:rPr lang="en"/>
              <a:t>ez le site Web pour voir si vous en avez besoin!</a:t>
            </a:r>
            <a:endParaRPr/>
          </a:p>
        </p:txBody>
      </p:sp>
      <p:sp>
        <p:nvSpPr>
          <p:cNvPr id="865" name="Google Shape;865;p7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66" name="Google Shape;866;p76"/>
          <p:cNvGrpSpPr/>
          <p:nvPr/>
        </p:nvGrpSpPr>
        <p:grpSpPr>
          <a:xfrm>
            <a:off x="259022" y="538300"/>
            <a:ext cx="367686" cy="599441"/>
            <a:chOff x="6730350" y="2315900"/>
            <a:chExt cx="257700" cy="420100"/>
          </a:xfrm>
        </p:grpSpPr>
        <p:sp>
          <p:nvSpPr>
            <p:cNvPr id="867" name="Google Shape;867;p7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8" name="Google Shape;868;p7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9" name="Google Shape;869;p7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0" name="Google Shape;870;p7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1" name="Google Shape;871;p7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77"/>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CSPAAT</a:t>
            </a:r>
            <a:r>
              <a:rPr lang="en"/>
              <a:t>  </a:t>
            </a:r>
            <a:endParaRPr/>
          </a:p>
        </p:txBody>
      </p:sp>
      <p:sp>
        <p:nvSpPr>
          <p:cNvPr id="877" name="Google Shape;877;p77"/>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Si vous avez besoin de la CSPAAT, pour que cela soit plus simple, </a:t>
            </a:r>
            <a:r>
              <a:rPr lang="en"/>
              <a:t>estimer</a:t>
            </a:r>
            <a:r>
              <a:rPr lang="en"/>
              <a:t> un taux moyen de 1,75$.</a:t>
            </a:r>
            <a:endParaRPr/>
          </a:p>
          <a:p>
            <a:pPr indent="-381000" lvl="0" marL="457200" rtl="0" algn="l">
              <a:spcBef>
                <a:spcPts val="0"/>
              </a:spcBef>
              <a:spcAft>
                <a:spcPts val="0"/>
              </a:spcAft>
              <a:buSzPts val="2400"/>
              <a:buChar char="▸"/>
            </a:pPr>
            <a:r>
              <a:rPr lang="en"/>
              <a:t>Prenez le salaire mensuel total de vos deux employés et multipliez-le par le montant ci-dessus et divisé par 100.</a:t>
            </a:r>
            <a:endParaRPr/>
          </a:p>
          <a:p>
            <a:pPr indent="0" lvl="0" marL="0" rtl="0" algn="l">
              <a:spcBef>
                <a:spcPts val="800"/>
              </a:spcBef>
              <a:spcAft>
                <a:spcPts val="800"/>
              </a:spcAft>
              <a:buNone/>
            </a:pPr>
            <a:r>
              <a:rPr b="1" lang="en">
                <a:latin typeface="Barlow"/>
                <a:ea typeface="Barlow"/>
                <a:cs typeface="Barlow"/>
                <a:sym typeface="Barlow"/>
              </a:rPr>
              <a:t>Ex. [$(salaire 1) + $(salaire 2)] x 1.75 ÷ 100 = </a:t>
            </a:r>
            <a:r>
              <a:rPr b="1" lang="en" sz="2200">
                <a:latin typeface="Barlow"/>
                <a:ea typeface="Barlow"/>
                <a:cs typeface="Barlow"/>
                <a:sym typeface="Barlow"/>
              </a:rPr>
              <a:t>Contribution</a:t>
            </a:r>
            <a:endParaRPr b="1" sz="2200">
              <a:latin typeface="Barlow"/>
              <a:ea typeface="Barlow"/>
              <a:cs typeface="Barlow"/>
              <a:sym typeface="Barlow"/>
            </a:endParaRPr>
          </a:p>
        </p:txBody>
      </p:sp>
      <p:sp>
        <p:nvSpPr>
          <p:cNvPr id="878" name="Google Shape;878;p7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79" name="Google Shape;879;p77"/>
          <p:cNvGrpSpPr/>
          <p:nvPr/>
        </p:nvGrpSpPr>
        <p:grpSpPr>
          <a:xfrm>
            <a:off x="259022" y="538300"/>
            <a:ext cx="367686" cy="599441"/>
            <a:chOff x="6730350" y="2315900"/>
            <a:chExt cx="257700" cy="420100"/>
          </a:xfrm>
        </p:grpSpPr>
        <p:sp>
          <p:nvSpPr>
            <p:cNvPr id="880" name="Google Shape;880;p7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1" name="Google Shape;881;p7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2" name="Google Shape;882;p7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3" name="Google Shape;883;p7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4" name="Google Shape;884;p7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7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4. Contributions a</a:t>
            </a:r>
            <a:r>
              <a:rPr lang="en"/>
              <a:t>E </a:t>
            </a:r>
            <a:endParaRPr/>
          </a:p>
        </p:txBody>
      </p:sp>
      <p:sp>
        <p:nvSpPr>
          <p:cNvPr id="890" name="Google Shape;890;p7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Prenez le salaire mensuel total de vos deux employés et multipliez-le par 1,58 $. Ensuite, divisé par 100.</a:t>
            </a:r>
            <a:endParaRPr/>
          </a:p>
          <a:p>
            <a:pPr indent="0" lvl="0" marL="457200" rtl="0" algn="l">
              <a:spcBef>
                <a:spcPts val="800"/>
              </a:spcBef>
              <a:spcAft>
                <a:spcPts val="0"/>
              </a:spcAft>
              <a:buNone/>
            </a:pPr>
            <a:r>
              <a:t/>
            </a:r>
            <a:endParaRPr/>
          </a:p>
          <a:p>
            <a:pPr indent="0" lvl="0" marL="0" rtl="0" algn="l">
              <a:spcBef>
                <a:spcPts val="800"/>
              </a:spcBef>
              <a:spcAft>
                <a:spcPts val="800"/>
              </a:spcAft>
              <a:buNone/>
            </a:pPr>
            <a:r>
              <a:rPr b="1" lang="en">
                <a:latin typeface="Barlow"/>
                <a:ea typeface="Barlow"/>
                <a:cs typeface="Barlow"/>
                <a:sym typeface="Barlow"/>
              </a:rPr>
              <a:t>Ex. [$(salaire 1) + $(salaire 2)] x 1.58 ÷ 100 = </a:t>
            </a:r>
            <a:r>
              <a:rPr b="1" lang="en" sz="2100">
                <a:latin typeface="Barlow"/>
                <a:ea typeface="Barlow"/>
                <a:cs typeface="Barlow"/>
                <a:sym typeface="Barlow"/>
              </a:rPr>
              <a:t>Contribution</a:t>
            </a:r>
            <a:endParaRPr b="1" sz="2100">
              <a:latin typeface="Barlow"/>
              <a:ea typeface="Barlow"/>
              <a:cs typeface="Barlow"/>
              <a:sym typeface="Barlow"/>
            </a:endParaRPr>
          </a:p>
        </p:txBody>
      </p:sp>
      <p:sp>
        <p:nvSpPr>
          <p:cNvPr id="891" name="Google Shape;891;p7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92" name="Google Shape;892;p78"/>
          <p:cNvGrpSpPr/>
          <p:nvPr/>
        </p:nvGrpSpPr>
        <p:grpSpPr>
          <a:xfrm>
            <a:off x="259022" y="538300"/>
            <a:ext cx="367686" cy="599441"/>
            <a:chOff x="6730350" y="2315900"/>
            <a:chExt cx="257700" cy="420100"/>
          </a:xfrm>
        </p:grpSpPr>
        <p:sp>
          <p:nvSpPr>
            <p:cNvPr id="893" name="Google Shape;893;p7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4" name="Google Shape;894;p7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5" name="Google Shape;895;p7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6" name="Google Shape;896;p7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7" name="Google Shape;897;p7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5. </a:t>
            </a:r>
            <a:r>
              <a:rPr lang="en"/>
              <a:t>contributions RPC</a:t>
            </a:r>
            <a:endParaRPr/>
          </a:p>
        </p:txBody>
      </p:sp>
      <p:sp>
        <p:nvSpPr>
          <p:cNvPr id="903" name="Google Shape;903;p79"/>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Prenez le salaire ANNUEL total de vos deux employés et multipliez-le par 5,45 %.</a:t>
            </a:r>
            <a:br>
              <a:rPr lang="en"/>
            </a:br>
            <a:endParaRPr/>
          </a:p>
          <a:p>
            <a:pPr indent="0" lvl="0" marL="0" rtl="0" algn="l">
              <a:spcBef>
                <a:spcPts val="800"/>
              </a:spcBef>
              <a:spcAft>
                <a:spcPts val="800"/>
              </a:spcAft>
              <a:buNone/>
            </a:pPr>
            <a:r>
              <a:rPr b="1" lang="en">
                <a:latin typeface="Barlow"/>
                <a:ea typeface="Barlow"/>
                <a:cs typeface="Barlow"/>
                <a:sym typeface="Barlow"/>
              </a:rPr>
              <a:t>Ex. [$(salaire 1) + $(salaire 2)] x 0.0545 = Contribution</a:t>
            </a:r>
            <a:endParaRPr b="1">
              <a:latin typeface="Barlow"/>
              <a:ea typeface="Barlow"/>
              <a:cs typeface="Barlow"/>
              <a:sym typeface="Barlow"/>
            </a:endParaRPr>
          </a:p>
        </p:txBody>
      </p:sp>
      <p:sp>
        <p:nvSpPr>
          <p:cNvPr id="904" name="Google Shape;904;p7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05" name="Google Shape;905;p79"/>
          <p:cNvGrpSpPr/>
          <p:nvPr/>
        </p:nvGrpSpPr>
        <p:grpSpPr>
          <a:xfrm>
            <a:off x="259022" y="538300"/>
            <a:ext cx="367686" cy="599441"/>
            <a:chOff x="6730350" y="2315900"/>
            <a:chExt cx="257700" cy="420100"/>
          </a:xfrm>
        </p:grpSpPr>
        <p:sp>
          <p:nvSpPr>
            <p:cNvPr id="906" name="Google Shape;906;p7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7" name="Google Shape;907;p7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8" name="Google Shape;908;p7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9" name="Google Shape;909;p7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0" name="Google Shape;910;p7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idx="4294967295" type="ctrTitle"/>
          </p:nvPr>
        </p:nvSpPr>
        <p:spPr>
          <a:xfrm>
            <a:off x="855300" y="788150"/>
            <a:ext cx="58788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8800">
                <a:solidFill>
                  <a:schemeClr val="accent2"/>
                </a:solidFill>
              </a:rPr>
              <a:t>GRAND C</a:t>
            </a:r>
            <a:r>
              <a:rPr lang="en" sz="8800">
                <a:solidFill>
                  <a:schemeClr val="accent2"/>
                </a:solidFill>
              </a:rPr>
              <a:t>oncept</a:t>
            </a:r>
            <a:endParaRPr sz="8800">
              <a:solidFill>
                <a:schemeClr val="accent2"/>
              </a:solidFill>
            </a:endParaRPr>
          </a:p>
        </p:txBody>
      </p:sp>
      <p:sp>
        <p:nvSpPr>
          <p:cNvPr id="208" name="Google Shape;208;p17"/>
          <p:cNvSpPr txBox="1"/>
          <p:nvPr>
            <p:ph idx="4294967295" type="subTitle"/>
          </p:nvPr>
        </p:nvSpPr>
        <p:spPr>
          <a:xfrm>
            <a:off x="855300" y="1930552"/>
            <a:ext cx="5062200" cy="784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Que ferez-vous comme entreprise?</a:t>
            </a:r>
            <a:endParaRPr sz="1600"/>
          </a:p>
        </p:txBody>
      </p:sp>
      <p:sp>
        <p:nvSpPr>
          <p:cNvPr id="209" name="Google Shape;209;p17"/>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17"/>
          <p:cNvGrpSpPr/>
          <p:nvPr/>
        </p:nvGrpSpPr>
        <p:grpSpPr>
          <a:xfrm>
            <a:off x="6421522" y="2359381"/>
            <a:ext cx="1511011" cy="1511390"/>
            <a:chOff x="6654650" y="3665275"/>
            <a:chExt cx="409100" cy="409125"/>
          </a:xfrm>
        </p:grpSpPr>
        <p:sp>
          <p:nvSpPr>
            <p:cNvPr id="211" name="Google Shape;211;p17"/>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7"/>
          <p:cNvGrpSpPr/>
          <p:nvPr/>
        </p:nvGrpSpPr>
        <p:grpSpPr>
          <a:xfrm rot="1056951">
            <a:off x="4965327" y="3547600"/>
            <a:ext cx="998267" cy="998380"/>
            <a:chOff x="570875" y="4322250"/>
            <a:chExt cx="443300" cy="443325"/>
          </a:xfrm>
        </p:grpSpPr>
        <p:sp>
          <p:nvSpPr>
            <p:cNvPr id="214" name="Google Shape;214;p17"/>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17"/>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14" name="Shape 914"/>
        <p:cNvGrpSpPr/>
        <p:nvPr/>
      </p:nvGrpSpPr>
      <p:grpSpPr>
        <a:xfrm>
          <a:off x="0" y="0"/>
          <a:ext cx="0" cy="0"/>
          <a:chOff x="0" y="0"/>
          <a:chExt cx="0" cy="0"/>
        </a:xfrm>
      </p:grpSpPr>
      <p:sp>
        <p:nvSpPr>
          <p:cNvPr id="915" name="Google Shape;915;p80"/>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$_____/mois</a:t>
            </a:r>
            <a:endParaRPr sz="12000">
              <a:solidFill>
                <a:schemeClr val="lt1"/>
              </a:solidFill>
            </a:endParaRPr>
          </a:p>
        </p:txBody>
      </p:sp>
      <p:sp>
        <p:nvSpPr>
          <p:cNvPr id="916" name="Google Shape;916;p80"/>
          <p:cNvSpPr txBox="1"/>
          <p:nvPr>
            <p:ph idx="4294967295" type="subTitle"/>
          </p:nvPr>
        </p:nvSpPr>
        <p:spPr>
          <a:xfrm>
            <a:off x="855300" y="3204572"/>
            <a:ext cx="7433400" cy="9579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Dans l'espace prévu, inscrit le total mensuel de la CSPAAT + A.E. + R.P.C.</a:t>
            </a:r>
            <a:endParaRPr>
              <a:solidFill>
                <a:schemeClr val="dk1"/>
              </a:solidFill>
            </a:endParaRPr>
          </a:p>
        </p:txBody>
      </p:sp>
      <p:sp>
        <p:nvSpPr>
          <p:cNvPr id="917" name="Google Shape;917;p8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921" name="Shape 921"/>
        <p:cNvGrpSpPr/>
        <p:nvPr/>
      </p:nvGrpSpPr>
      <p:grpSpPr>
        <a:xfrm>
          <a:off x="0" y="0"/>
          <a:ext cx="0" cy="0"/>
          <a:chOff x="0" y="0"/>
          <a:chExt cx="0" cy="0"/>
        </a:xfrm>
      </p:grpSpPr>
      <p:sp>
        <p:nvSpPr>
          <p:cNvPr id="922" name="Google Shape;922;p81"/>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Réflexion</a:t>
            </a:r>
            <a:endParaRPr/>
          </a:p>
        </p:txBody>
      </p:sp>
      <p:sp>
        <p:nvSpPr>
          <p:cNvPr id="923" name="Google Shape;923;p81"/>
          <p:cNvSpPr txBox="1"/>
          <p:nvPr>
            <p:ph idx="1" type="subTitle"/>
          </p:nvPr>
        </p:nvSpPr>
        <p:spPr>
          <a:xfrm>
            <a:off x="626700" y="1419727"/>
            <a:ext cx="7433400" cy="400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Est-ce que mon plan est réaliste?</a:t>
            </a:r>
            <a:endParaRPr/>
          </a:p>
        </p:txBody>
      </p:sp>
      <p:sp>
        <p:nvSpPr>
          <p:cNvPr id="924" name="Google Shape;924;p81"/>
          <p:cNvSpPr/>
          <p:nvPr/>
        </p:nvSpPr>
        <p:spPr>
          <a:xfrm>
            <a:off x="7597255" y="2075575"/>
            <a:ext cx="1197518" cy="2427328"/>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5</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82"/>
          <p:cNvSpPr txBox="1"/>
          <p:nvPr>
            <p:ph idx="4294967295" type="ctrTitle"/>
          </p:nvPr>
        </p:nvSpPr>
        <p:spPr>
          <a:xfrm>
            <a:off x="855300" y="788150"/>
            <a:ext cx="59394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8800">
                <a:solidFill>
                  <a:schemeClr val="accent2"/>
                </a:solidFill>
              </a:rPr>
              <a:t>grand</a:t>
            </a:r>
            <a:r>
              <a:rPr lang="en" sz="8800">
                <a:solidFill>
                  <a:schemeClr val="accent2"/>
                </a:solidFill>
              </a:rPr>
              <a:t> concept</a:t>
            </a:r>
            <a:endParaRPr sz="8800">
              <a:solidFill>
                <a:schemeClr val="accent2"/>
              </a:solidFill>
            </a:endParaRPr>
          </a:p>
        </p:txBody>
      </p:sp>
      <p:sp>
        <p:nvSpPr>
          <p:cNvPr id="930" name="Google Shape;930;p82"/>
          <p:cNvSpPr txBox="1"/>
          <p:nvPr>
            <p:ph idx="4294967295" type="subTitle"/>
          </p:nvPr>
        </p:nvSpPr>
        <p:spPr>
          <a:xfrm>
            <a:off x="855300" y="1930552"/>
            <a:ext cx="50622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Maintenant que vous voyez le coût pour pérenniser votre entreprise, voyons si c'est réaliste ou si nous devons faire des ajustements.</a:t>
            </a:r>
            <a:endParaRPr/>
          </a:p>
          <a:p>
            <a:pPr indent="0" lvl="0" marL="0" rtl="0" algn="l">
              <a:spcBef>
                <a:spcPts val="800"/>
              </a:spcBef>
              <a:spcAft>
                <a:spcPts val="800"/>
              </a:spcAft>
              <a:buNone/>
            </a:pPr>
            <a:r>
              <a:t/>
            </a:r>
            <a:endParaRPr sz="1600"/>
          </a:p>
        </p:txBody>
      </p:sp>
      <p:sp>
        <p:nvSpPr>
          <p:cNvPr id="931" name="Google Shape;931;p82"/>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2" name="Google Shape;932;p82"/>
          <p:cNvGrpSpPr/>
          <p:nvPr/>
        </p:nvGrpSpPr>
        <p:grpSpPr>
          <a:xfrm>
            <a:off x="6421522" y="2359381"/>
            <a:ext cx="1511011" cy="1511390"/>
            <a:chOff x="6654650" y="3665275"/>
            <a:chExt cx="409100" cy="409125"/>
          </a:xfrm>
        </p:grpSpPr>
        <p:sp>
          <p:nvSpPr>
            <p:cNvPr id="933" name="Google Shape;933;p82"/>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2"/>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82"/>
          <p:cNvGrpSpPr/>
          <p:nvPr/>
        </p:nvGrpSpPr>
        <p:grpSpPr>
          <a:xfrm rot="1056951">
            <a:off x="4965327" y="3547600"/>
            <a:ext cx="998267" cy="998380"/>
            <a:chOff x="570875" y="4322250"/>
            <a:chExt cx="443300" cy="443325"/>
          </a:xfrm>
        </p:grpSpPr>
        <p:sp>
          <p:nvSpPr>
            <p:cNvPr id="936" name="Google Shape;936;p82"/>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2"/>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2"/>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82"/>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0" name="Google Shape;940;p82"/>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2"/>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82"/>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82"/>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8" name="Shape 948"/>
        <p:cNvGrpSpPr/>
        <p:nvPr/>
      </p:nvGrpSpPr>
      <p:grpSpPr>
        <a:xfrm>
          <a:off x="0" y="0"/>
          <a:ext cx="0" cy="0"/>
          <a:chOff x="0" y="0"/>
          <a:chExt cx="0" cy="0"/>
        </a:xfrm>
      </p:grpSpPr>
      <p:sp>
        <p:nvSpPr>
          <p:cNvPr id="949" name="Google Shape;949;p83"/>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Résumé</a:t>
            </a:r>
            <a:r>
              <a:rPr lang="en">
                <a:solidFill>
                  <a:schemeClr val="lt1"/>
                </a:solidFill>
              </a:rPr>
              <a:t> de vos dépenses et de vos coûts</a:t>
            </a:r>
            <a:endParaRPr>
              <a:solidFill>
                <a:schemeClr val="lt1"/>
              </a:solidFill>
            </a:endParaRPr>
          </a:p>
        </p:txBody>
      </p:sp>
      <p:sp>
        <p:nvSpPr>
          <p:cNvPr id="950" name="Google Shape;950;p8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51" name="Google Shape;951;p83"/>
          <p:cNvSpPr txBox="1"/>
          <p:nvPr/>
        </p:nvSpPr>
        <p:spPr>
          <a:xfrm>
            <a:off x="614400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Sanket Shah</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8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Frais initiaux</a:t>
            </a:r>
            <a:endParaRPr/>
          </a:p>
        </p:txBody>
      </p:sp>
      <p:sp>
        <p:nvSpPr>
          <p:cNvPr id="957" name="Google Shape;957;p84"/>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En fonction de vos coûts initiaux, ainsi que trois mois de vos coûts mensuels totaux, combien d'argent allez-vous devoir économiser pendant que vous travailler à obtenir votre certificat de qualification ou votre Sceau rouge ?</a:t>
            </a:r>
            <a:endParaRPr/>
          </a:p>
          <a:p>
            <a:pPr indent="0" lvl="0" marL="0" rtl="0" algn="l">
              <a:spcBef>
                <a:spcPts val="800"/>
              </a:spcBef>
              <a:spcAft>
                <a:spcPts val="800"/>
              </a:spcAft>
              <a:buNone/>
            </a:pPr>
            <a:r>
              <a:t/>
            </a:r>
            <a:endParaRPr/>
          </a:p>
        </p:txBody>
      </p:sp>
      <p:sp>
        <p:nvSpPr>
          <p:cNvPr id="958" name="Google Shape;958;p8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59" name="Google Shape;959;p84"/>
          <p:cNvGrpSpPr/>
          <p:nvPr/>
        </p:nvGrpSpPr>
        <p:grpSpPr>
          <a:xfrm>
            <a:off x="259022" y="538300"/>
            <a:ext cx="367686" cy="599441"/>
            <a:chOff x="6730350" y="2315900"/>
            <a:chExt cx="257700" cy="420100"/>
          </a:xfrm>
        </p:grpSpPr>
        <p:sp>
          <p:nvSpPr>
            <p:cNvPr id="960" name="Google Shape;960;p8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1" name="Google Shape;961;p8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2" name="Google Shape;962;p8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3" name="Google Shape;963;p8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4" name="Google Shape;964;p8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68" name="Shape 968"/>
        <p:cNvGrpSpPr/>
        <p:nvPr/>
      </p:nvGrpSpPr>
      <p:grpSpPr>
        <a:xfrm>
          <a:off x="0" y="0"/>
          <a:ext cx="0" cy="0"/>
          <a:chOff x="0" y="0"/>
          <a:chExt cx="0" cy="0"/>
        </a:xfrm>
      </p:grpSpPr>
      <p:sp>
        <p:nvSpPr>
          <p:cNvPr id="969" name="Google Shape;969;p85"/>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970" name="Google Shape;970;p85"/>
          <p:cNvSpPr txBox="1"/>
          <p:nvPr>
            <p:ph idx="4294967295" type="subTitle"/>
          </p:nvPr>
        </p:nvSpPr>
        <p:spPr>
          <a:xfrm>
            <a:off x="855300" y="3204572"/>
            <a:ext cx="7433400" cy="9864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Notez combien vous devez économiser pour entamer une entreprise.</a:t>
            </a:r>
            <a:endParaRPr>
              <a:solidFill>
                <a:schemeClr val="dk1"/>
              </a:solidFill>
            </a:endParaRPr>
          </a:p>
        </p:txBody>
      </p:sp>
      <p:sp>
        <p:nvSpPr>
          <p:cNvPr id="971" name="Google Shape;971;p8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86"/>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Monthly Expenses</a:t>
            </a:r>
            <a:endParaRPr/>
          </a:p>
        </p:txBody>
      </p:sp>
      <p:sp>
        <p:nvSpPr>
          <p:cNvPr id="977" name="Google Shape;977;p86"/>
          <p:cNvSpPr txBox="1"/>
          <p:nvPr>
            <p:ph idx="1" type="body"/>
          </p:nvPr>
        </p:nvSpPr>
        <p:spPr>
          <a:xfrm>
            <a:off x="855300" y="1424150"/>
            <a:ext cx="3834600" cy="19095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800"/>
              <a:t>Notez vos dépenses mensuelles totales, y compris les salaires de vos employés, telles que calculées ci-dessus. Supposons que vos employés travaillent tous </a:t>
            </a:r>
            <a:br>
              <a:rPr lang="en" sz="1800"/>
            </a:br>
            <a:r>
              <a:rPr lang="en" sz="1800"/>
              <a:t>40 heures par semaine.</a:t>
            </a:r>
            <a:endParaRPr sz="1800"/>
          </a:p>
        </p:txBody>
      </p:sp>
      <p:sp>
        <p:nvSpPr>
          <p:cNvPr id="978" name="Google Shape;978;p8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79" name="Google Shape;979;p86"/>
          <p:cNvPicPr preferRelativeResize="0"/>
          <p:nvPr/>
        </p:nvPicPr>
        <p:blipFill rotWithShape="1">
          <a:blip r:embed="rId3">
            <a:alphaModFix/>
          </a:blip>
          <a:srcRect b="7798" l="0" r="0" t="7798"/>
          <a:stretch/>
        </p:blipFill>
        <p:spPr>
          <a:xfrm>
            <a:off x="-75" y="-198"/>
            <a:ext cx="9144000" cy="5143800"/>
          </a:xfrm>
          <a:prstGeom prst="triangle">
            <a:avLst>
              <a:gd fmla="val 100000" name="adj"/>
            </a:avLst>
          </a:prstGeom>
          <a:noFill/>
          <a:ln>
            <a:noFill/>
          </a:ln>
        </p:spPr>
      </p:pic>
      <p:sp>
        <p:nvSpPr>
          <p:cNvPr id="980" name="Google Shape;980;p86"/>
          <p:cNvSpPr txBox="1"/>
          <p:nvPr/>
        </p:nvSpPr>
        <p:spPr>
          <a:xfrm>
            <a:off x="5953075" y="46736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NeONBRAND</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grpSp>
        <p:nvGrpSpPr>
          <p:cNvPr id="981" name="Google Shape;981;p86"/>
          <p:cNvGrpSpPr/>
          <p:nvPr/>
        </p:nvGrpSpPr>
        <p:grpSpPr>
          <a:xfrm>
            <a:off x="396706" y="811231"/>
            <a:ext cx="303698" cy="445825"/>
            <a:chOff x="655600" y="3183978"/>
            <a:chExt cx="490627" cy="720234"/>
          </a:xfrm>
        </p:grpSpPr>
        <p:sp>
          <p:nvSpPr>
            <p:cNvPr id="982" name="Google Shape;982;p86"/>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3" name="Google Shape;983;p86"/>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4" name="Google Shape;984;p86"/>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5" name="Google Shape;985;p86"/>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6" name="Google Shape;986;p86"/>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90" name="Shape 990"/>
        <p:cNvGrpSpPr/>
        <p:nvPr/>
      </p:nvGrpSpPr>
      <p:grpSpPr>
        <a:xfrm>
          <a:off x="0" y="0"/>
          <a:ext cx="0" cy="0"/>
          <a:chOff x="0" y="0"/>
          <a:chExt cx="0" cy="0"/>
        </a:xfrm>
      </p:grpSpPr>
      <p:sp>
        <p:nvSpPr>
          <p:cNvPr id="991" name="Google Shape;991;p87"/>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992" name="Google Shape;992;p87"/>
          <p:cNvSpPr txBox="1"/>
          <p:nvPr>
            <p:ph idx="4294967295" type="subTitle"/>
          </p:nvPr>
        </p:nvSpPr>
        <p:spPr>
          <a:xfrm>
            <a:off x="855300" y="3204572"/>
            <a:ext cx="7433400" cy="1005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Notez vos dépenses mensuelles TOTALES dans l'espace prévu, telles que calculées dans les modules précédents.</a:t>
            </a:r>
            <a:endParaRPr>
              <a:solidFill>
                <a:schemeClr val="dk1"/>
              </a:solidFill>
            </a:endParaRPr>
          </a:p>
        </p:txBody>
      </p:sp>
      <p:sp>
        <p:nvSpPr>
          <p:cNvPr id="993" name="Google Shape;993;p8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8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			Tarification de votre travail</a:t>
            </a:r>
            <a:endParaRPr/>
          </a:p>
        </p:txBody>
      </p:sp>
      <p:sp>
        <p:nvSpPr>
          <p:cNvPr id="999" name="Google Shape;999;p8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Faites des recherches et/ou des calculs afin de choisir un tarif raisonnable à facturer aux clients pour le service que vous offrez.</a:t>
            </a:r>
            <a:endParaRPr/>
          </a:p>
          <a:p>
            <a:pPr indent="-381000" lvl="0" marL="457200" rtl="0" algn="l">
              <a:spcBef>
                <a:spcPts val="0"/>
              </a:spcBef>
              <a:spcAft>
                <a:spcPts val="0"/>
              </a:spcAft>
              <a:buSzPts val="2400"/>
              <a:buChar char="▸"/>
            </a:pPr>
            <a:r>
              <a:rPr lang="en"/>
              <a:t>Utilisez Google, demandez à votre professeur, demandez aux parents, aux magasins (ex. Home Depot), etc.</a:t>
            </a:r>
            <a:endParaRPr/>
          </a:p>
          <a:p>
            <a:pPr indent="0" lvl="0" marL="0" rtl="0" algn="l">
              <a:spcBef>
                <a:spcPts val="800"/>
              </a:spcBef>
              <a:spcAft>
                <a:spcPts val="0"/>
              </a:spcAft>
              <a:buNone/>
            </a:pPr>
            <a:r>
              <a:t/>
            </a:r>
            <a:endParaRPr/>
          </a:p>
          <a:p>
            <a:pPr indent="0" lvl="0" marL="4572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000" name="Google Shape;1000;p8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01" name="Google Shape;1001;p88"/>
          <p:cNvGrpSpPr/>
          <p:nvPr/>
        </p:nvGrpSpPr>
        <p:grpSpPr>
          <a:xfrm>
            <a:off x="259022" y="538300"/>
            <a:ext cx="367686" cy="599441"/>
            <a:chOff x="6730350" y="2315900"/>
            <a:chExt cx="257700" cy="420100"/>
          </a:xfrm>
        </p:grpSpPr>
        <p:sp>
          <p:nvSpPr>
            <p:cNvPr id="1002" name="Google Shape;1002;p8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3" name="Google Shape;1003;p8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4" name="Google Shape;1004;p8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5" name="Google Shape;1005;p8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6" name="Google Shape;1006;p8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0" name="Shape 1010"/>
        <p:cNvGrpSpPr/>
        <p:nvPr/>
      </p:nvGrpSpPr>
      <p:grpSpPr>
        <a:xfrm>
          <a:off x="0" y="0"/>
          <a:ext cx="0" cy="0"/>
          <a:chOff x="0" y="0"/>
          <a:chExt cx="0" cy="0"/>
        </a:xfrm>
      </p:grpSpPr>
      <p:sp>
        <p:nvSpPr>
          <p:cNvPr id="1011" name="Google Shape;1011;p89"/>
          <p:cNvSpPr txBox="1"/>
          <p:nvPr>
            <p:ph type="title"/>
          </p:nvPr>
        </p:nvSpPr>
        <p:spPr>
          <a:xfrm>
            <a:off x="398100" y="339350"/>
            <a:ext cx="4556100" cy="20325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Prenez une minute pour déterminer un tarif raisonnable pour votre service !</a:t>
            </a:r>
            <a:endParaRPr>
              <a:solidFill>
                <a:schemeClr val="lt1"/>
              </a:solidFill>
            </a:endParaRPr>
          </a:p>
        </p:txBody>
      </p:sp>
      <p:sp>
        <p:nvSpPr>
          <p:cNvPr id="1012" name="Google Shape;1012;p8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13" name="Google Shape;1013;p89"/>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Quelle est votre entreprise?</a:t>
            </a:r>
            <a:endParaRPr/>
          </a:p>
        </p:txBody>
      </p:sp>
      <p:sp>
        <p:nvSpPr>
          <p:cNvPr id="228" name="Google Shape;228;p1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Quel genre d'entreprise allez-vous entamer?</a:t>
            </a:r>
            <a:endParaRPr/>
          </a:p>
          <a:p>
            <a:pPr indent="-381000" lvl="0" marL="457200" rtl="0" algn="l">
              <a:spcBef>
                <a:spcPts val="0"/>
              </a:spcBef>
              <a:spcAft>
                <a:spcPts val="0"/>
              </a:spcAft>
              <a:buSzPts val="2400"/>
              <a:buChar char="▸"/>
            </a:pPr>
            <a:r>
              <a:rPr lang="en"/>
              <a:t>Prenez quelques minutes pour ouvrir le site suivant et explorez quelques options de carrière.</a:t>
            </a:r>
            <a:endParaRPr/>
          </a:p>
          <a:p>
            <a:pPr indent="0" lvl="0" marL="457200" rtl="0" algn="l">
              <a:spcBef>
                <a:spcPts val="800"/>
              </a:spcBef>
              <a:spcAft>
                <a:spcPts val="0"/>
              </a:spcAft>
              <a:buNone/>
            </a:pPr>
            <a:r>
              <a:t/>
            </a:r>
            <a:endParaRPr/>
          </a:p>
          <a:p>
            <a:pPr indent="0" lvl="0" marL="0" rtl="0" algn="l">
              <a:spcBef>
                <a:spcPts val="800"/>
              </a:spcBef>
              <a:spcAft>
                <a:spcPts val="0"/>
              </a:spcAft>
              <a:buNone/>
            </a:pPr>
            <a:r>
              <a:rPr lang="en" u="sng">
                <a:solidFill>
                  <a:schemeClr val="hlink"/>
                </a:solidFill>
                <a:hlinkClick r:id="rId3"/>
              </a:rPr>
              <a:t>Bienvenue au Guide sur les carrières</a:t>
            </a:r>
            <a:endParaRPr/>
          </a:p>
          <a:p>
            <a:pPr indent="0" lvl="0" marL="457200" rtl="0" algn="l">
              <a:spcBef>
                <a:spcPts val="800"/>
              </a:spcBef>
              <a:spcAft>
                <a:spcPts val="0"/>
              </a:spcAft>
              <a:buNone/>
            </a:pPr>
            <a:r>
              <a:t/>
            </a:r>
            <a:endParaRPr/>
          </a:p>
          <a:p>
            <a:pPr indent="0" lvl="0" marL="0" rtl="0" algn="l">
              <a:spcBef>
                <a:spcPts val="800"/>
              </a:spcBef>
              <a:spcAft>
                <a:spcPts val="800"/>
              </a:spcAft>
              <a:buNone/>
            </a:pPr>
            <a:r>
              <a:rPr lang="en"/>
              <a:t> </a:t>
            </a:r>
            <a:endParaRPr/>
          </a:p>
        </p:txBody>
      </p:sp>
      <p:sp>
        <p:nvSpPr>
          <p:cNvPr id="229" name="Google Shape;229;p1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30" name="Google Shape;230;p18"/>
          <p:cNvGrpSpPr/>
          <p:nvPr/>
        </p:nvGrpSpPr>
        <p:grpSpPr>
          <a:xfrm>
            <a:off x="259022" y="538300"/>
            <a:ext cx="367686" cy="599441"/>
            <a:chOff x="6730350" y="2315900"/>
            <a:chExt cx="257700" cy="420100"/>
          </a:xfrm>
        </p:grpSpPr>
        <p:sp>
          <p:nvSpPr>
            <p:cNvPr id="231" name="Google Shape;231;p1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32" name="Google Shape;232;p1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33" name="Google Shape;233;p1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34" name="Google Shape;234;p1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35" name="Google Shape;235;p1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17" name="Shape 1017"/>
        <p:cNvGrpSpPr/>
        <p:nvPr/>
      </p:nvGrpSpPr>
      <p:grpSpPr>
        <a:xfrm>
          <a:off x="0" y="0"/>
          <a:ext cx="0" cy="0"/>
          <a:chOff x="0" y="0"/>
          <a:chExt cx="0" cy="0"/>
        </a:xfrm>
      </p:grpSpPr>
      <p:sp>
        <p:nvSpPr>
          <p:cNvPr id="1018" name="Google Shape;1018;p90"/>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019" name="Google Shape;1019;p90"/>
          <p:cNvSpPr txBox="1"/>
          <p:nvPr>
            <p:ph idx="4294967295" type="subTitle"/>
          </p:nvPr>
        </p:nvSpPr>
        <p:spPr>
          <a:xfrm>
            <a:off x="855300" y="3204572"/>
            <a:ext cx="7433400" cy="9198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Notez combien vous allez facturer pour UN service.</a:t>
            </a:r>
            <a:endParaRPr>
              <a:solidFill>
                <a:schemeClr val="dk1"/>
              </a:solidFill>
            </a:endParaRPr>
          </a:p>
        </p:txBody>
      </p:sp>
      <p:sp>
        <p:nvSpPr>
          <p:cNvPr id="1020" name="Google Shape;1020;p9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9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Temps d’achèvement</a:t>
            </a:r>
            <a:endParaRPr/>
          </a:p>
        </p:txBody>
      </p:sp>
      <p:sp>
        <p:nvSpPr>
          <p:cNvPr id="1026" name="Google Shape;1026;p91"/>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Vérifiez</a:t>
            </a:r>
            <a:r>
              <a:rPr lang="en"/>
              <a:t> combien d'heures il vous faudra pour terminer UN travail?</a:t>
            </a:r>
            <a:endParaRPr/>
          </a:p>
          <a:p>
            <a:pPr indent="0" lvl="0" marL="0" rtl="0" algn="l">
              <a:spcBef>
                <a:spcPts val="800"/>
              </a:spcBef>
              <a:spcAft>
                <a:spcPts val="0"/>
              </a:spcAft>
              <a:buNone/>
            </a:pPr>
            <a:r>
              <a:rPr lang="en"/>
              <a:t>** Faites de votre mieux de trouver une réponse lors d’une recherche ou faites une supposition éclairée.</a:t>
            </a:r>
            <a:endParaRPr/>
          </a:p>
          <a:p>
            <a:pPr indent="0" lvl="0" marL="0" rtl="0" algn="l">
              <a:spcBef>
                <a:spcPts val="800"/>
              </a:spcBef>
              <a:spcAft>
                <a:spcPts val="0"/>
              </a:spcAft>
              <a:buNone/>
            </a:pPr>
            <a:r>
              <a:t/>
            </a:r>
            <a:endParaRPr/>
          </a:p>
          <a:p>
            <a:pPr indent="0" lvl="0" marL="4572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027" name="Google Shape;1027;p9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28" name="Google Shape;1028;p91"/>
          <p:cNvGrpSpPr/>
          <p:nvPr/>
        </p:nvGrpSpPr>
        <p:grpSpPr>
          <a:xfrm>
            <a:off x="259022" y="538300"/>
            <a:ext cx="367686" cy="599441"/>
            <a:chOff x="6730350" y="2315900"/>
            <a:chExt cx="257700" cy="420100"/>
          </a:xfrm>
        </p:grpSpPr>
        <p:sp>
          <p:nvSpPr>
            <p:cNvPr id="1029" name="Google Shape;1029;p9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0" name="Google Shape;1030;p9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1" name="Google Shape;1031;p9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2" name="Google Shape;1032;p9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3" name="Google Shape;1033;p9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7" name="Shape 1037"/>
        <p:cNvGrpSpPr/>
        <p:nvPr/>
      </p:nvGrpSpPr>
      <p:grpSpPr>
        <a:xfrm>
          <a:off x="0" y="0"/>
          <a:ext cx="0" cy="0"/>
          <a:chOff x="0" y="0"/>
          <a:chExt cx="0" cy="0"/>
        </a:xfrm>
      </p:grpSpPr>
      <p:sp>
        <p:nvSpPr>
          <p:cNvPr id="1038" name="Google Shape;1038;p92"/>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Prenez le temps de faire de la recherche et des calcules.</a:t>
            </a:r>
            <a:endParaRPr>
              <a:solidFill>
                <a:schemeClr val="lt1"/>
              </a:solidFill>
            </a:endParaRPr>
          </a:p>
        </p:txBody>
      </p:sp>
      <p:sp>
        <p:nvSpPr>
          <p:cNvPr id="1039" name="Google Shape;1039;p9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40" name="Google Shape;1040;p92"/>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9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Gestion de projet mensuelle</a:t>
            </a:r>
            <a:endParaRPr/>
          </a:p>
        </p:txBody>
      </p:sp>
      <p:sp>
        <p:nvSpPr>
          <p:cNvPr id="1046" name="Google Shape;1046;p93"/>
          <p:cNvSpPr txBox="1"/>
          <p:nvPr>
            <p:ph idx="1" type="body"/>
          </p:nvPr>
        </p:nvSpPr>
        <p:spPr>
          <a:xfrm>
            <a:off x="855300" y="1576550"/>
            <a:ext cx="7440300" cy="34908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Pour faire ton calcul, sachant </a:t>
            </a:r>
            <a:r>
              <a:rPr lang="en"/>
              <a:t>le temps qu'il faut pour effectuer ce travail, et en supposant que vous et vos employés travailler 40 heures par semaine, </a:t>
            </a:r>
            <a:r>
              <a:rPr b="1" lang="en">
                <a:latin typeface="Barlow"/>
                <a:ea typeface="Barlow"/>
                <a:cs typeface="Barlow"/>
                <a:sym typeface="Barlow"/>
              </a:rPr>
              <a:t>combien de contrats pouvez-vous terminer en un mois ?</a:t>
            </a:r>
            <a:endParaRPr b="1">
              <a:latin typeface="Barlow"/>
              <a:ea typeface="Barlow"/>
              <a:cs typeface="Barlow"/>
              <a:sym typeface="Barlow"/>
            </a:endParaRPr>
          </a:p>
          <a:p>
            <a:pPr indent="-381000" lvl="0" marL="457200" rtl="0" algn="l">
              <a:spcBef>
                <a:spcPts val="0"/>
              </a:spcBef>
              <a:spcAft>
                <a:spcPts val="0"/>
              </a:spcAft>
              <a:buSzPts val="2400"/>
              <a:buChar char="▸"/>
            </a:pPr>
            <a:r>
              <a:rPr lang="en"/>
              <a:t>Remarque : conservez la décimale si c'est ce que vous avez calculé.</a:t>
            </a:r>
            <a:endParaRPr/>
          </a:p>
          <a:p>
            <a:pPr indent="-381000" lvl="0" marL="457200" rtl="0" algn="l">
              <a:spcBef>
                <a:spcPts val="0"/>
              </a:spcBef>
              <a:spcAft>
                <a:spcPts val="0"/>
              </a:spcAft>
              <a:buSzPts val="2400"/>
              <a:buChar char="▸"/>
            </a:pPr>
            <a:r>
              <a:rPr lang="en"/>
              <a:t>Remarque : 52/12 donne une moyenne du nombre de semaines par mois</a:t>
            </a:r>
            <a:endParaRPr/>
          </a:p>
          <a:p>
            <a:pPr indent="0" lvl="0" marL="0" rtl="0" algn="l">
              <a:spcBef>
                <a:spcPts val="800"/>
              </a:spcBef>
              <a:spcAft>
                <a:spcPts val="800"/>
              </a:spcAft>
              <a:buNone/>
            </a:pPr>
            <a:r>
              <a:t/>
            </a:r>
            <a:endParaRPr/>
          </a:p>
        </p:txBody>
      </p:sp>
      <p:sp>
        <p:nvSpPr>
          <p:cNvPr id="1047" name="Google Shape;1047;p9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48" name="Google Shape;1048;p93"/>
          <p:cNvGrpSpPr/>
          <p:nvPr/>
        </p:nvGrpSpPr>
        <p:grpSpPr>
          <a:xfrm>
            <a:off x="259022" y="538300"/>
            <a:ext cx="367686" cy="599441"/>
            <a:chOff x="6730350" y="2315900"/>
            <a:chExt cx="257700" cy="420100"/>
          </a:xfrm>
        </p:grpSpPr>
        <p:sp>
          <p:nvSpPr>
            <p:cNvPr id="1049" name="Google Shape;1049;p9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0" name="Google Shape;1050;p9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1" name="Google Shape;1051;p9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2" name="Google Shape;1052;p9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3" name="Google Shape;1053;p9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9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			</a:t>
            </a:r>
            <a:r>
              <a:rPr lang="en"/>
              <a:t>Gestion de projet mensuelle</a:t>
            </a:r>
            <a:endParaRPr/>
          </a:p>
        </p:txBody>
      </p:sp>
      <p:sp>
        <p:nvSpPr>
          <p:cNvPr id="1059" name="Google Shape;1059;p94"/>
          <p:cNvSpPr txBox="1"/>
          <p:nvPr>
            <p:ph idx="1" type="body"/>
          </p:nvPr>
        </p:nvSpPr>
        <p:spPr>
          <a:xfrm>
            <a:off x="855300" y="1576550"/>
            <a:ext cx="7440300" cy="33288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Font typeface="Barlow"/>
              <a:buChar char="▸"/>
            </a:pPr>
            <a:r>
              <a:rPr b="1" lang="en" u="sng">
                <a:latin typeface="Barlow"/>
                <a:ea typeface="Barlow"/>
                <a:cs typeface="Barlow"/>
                <a:sym typeface="Barlow"/>
              </a:rPr>
              <a:t>Exemple 1:</a:t>
            </a:r>
            <a:endParaRPr b="1" u="sng">
              <a:latin typeface="Barlow"/>
              <a:ea typeface="Barlow"/>
              <a:cs typeface="Barlow"/>
              <a:sym typeface="Barlow"/>
            </a:endParaRPr>
          </a:p>
          <a:p>
            <a:pPr indent="-381000" lvl="1" marL="914400" rtl="0" algn="l">
              <a:spcBef>
                <a:spcPts val="0"/>
              </a:spcBef>
              <a:spcAft>
                <a:spcPts val="0"/>
              </a:spcAft>
              <a:buSzPts val="2400"/>
              <a:buChar char="▹"/>
            </a:pPr>
            <a:r>
              <a:rPr lang="en" sz="2300"/>
              <a:t>Si vous êtes coiffeur et qu'une coupe de cheveux dure en moyenne une heure, vous pouvez faire</a:t>
            </a:r>
            <a:r>
              <a:rPr lang="en" sz="2300"/>
              <a:t> </a:t>
            </a:r>
            <a:r>
              <a:rPr b="1" lang="en" sz="2300">
                <a:latin typeface="Barlow"/>
                <a:ea typeface="Barlow"/>
                <a:cs typeface="Barlow"/>
                <a:sym typeface="Barlow"/>
              </a:rPr>
              <a:t>1 x 40 = 40 coupes de cheveux par employé par semaine</a:t>
            </a:r>
            <a:r>
              <a:rPr lang="en" sz="2300"/>
              <a:t>.</a:t>
            </a:r>
            <a:r>
              <a:rPr lang="en"/>
              <a:t>  </a:t>
            </a:r>
            <a:endParaRPr/>
          </a:p>
          <a:p>
            <a:pPr indent="-381000" lvl="1" marL="914400" rtl="0" algn="l">
              <a:spcBef>
                <a:spcPts val="0"/>
              </a:spcBef>
              <a:spcAft>
                <a:spcPts val="0"/>
              </a:spcAft>
              <a:buSzPts val="2400"/>
              <a:buChar char="▹"/>
            </a:pPr>
            <a:r>
              <a:rPr lang="en"/>
              <a:t>Par conséquent, si vous avez deux employés, autres que vous-même, vous trois pouvez faire</a:t>
            </a:r>
            <a:r>
              <a:rPr lang="en"/>
              <a:t> </a:t>
            </a:r>
            <a:br>
              <a:rPr lang="en"/>
            </a:br>
            <a:r>
              <a:rPr b="1" lang="en">
                <a:latin typeface="Barlow"/>
                <a:ea typeface="Barlow"/>
                <a:cs typeface="Barlow"/>
                <a:sym typeface="Barlow"/>
              </a:rPr>
              <a:t>40 x 3 x (52/12) = 520 coupes de cheveux par mois</a:t>
            </a:r>
            <a:r>
              <a:rPr lang="en"/>
              <a:t>.</a:t>
            </a:r>
            <a:endParaRPr/>
          </a:p>
          <a:p>
            <a:pPr indent="0" lvl="0" marL="9144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060" name="Google Shape;1060;p9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61" name="Google Shape;1061;p94"/>
          <p:cNvGrpSpPr/>
          <p:nvPr/>
        </p:nvGrpSpPr>
        <p:grpSpPr>
          <a:xfrm>
            <a:off x="259022" y="538300"/>
            <a:ext cx="367686" cy="599441"/>
            <a:chOff x="6730350" y="2315900"/>
            <a:chExt cx="257700" cy="420100"/>
          </a:xfrm>
        </p:grpSpPr>
        <p:sp>
          <p:nvSpPr>
            <p:cNvPr id="1062" name="Google Shape;1062;p9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3" name="Google Shape;1063;p9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4" name="Google Shape;1064;p9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5" name="Google Shape;1065;p9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6" name="Google Shape;1066;p9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95"/>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Gestion de projet mensuelle</a:t>
            </a:r>
            <a:endParaRPr/>
          </a:p>
        </p:txBody>
      </p:sp>
      <p:sp>
        <p:nvSpPr>
          <p:cNvPr id="1072" name="Google Shape;1072;p95"/>
          <p:cNvSpPr txBox="1"/>
          <p:nvPr>
            <p:ph idx="1" type="body"/>
          </p:nvPr>
        </p:nvSpPr>
        <p:spPr>
          <a:xfrm>
            <a:off x="855300" y="1576550"/>
            <a:ext cx="7440300" cy="3036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Font typeface="Barlow"/>
              <a:buChar char="▸"/>
            </a:pPr>
            <a:r>
              <a:rPr b="1" lang="en" u="sng">
                <a:latin typeface="Barlow"/>
                <a:ea typeface="Barlow"/>
                <a:cs typeface="Barlow"/>
                <a:sym typeface="Barlow"/>
              </a:rPr>
              <a:t>Exemple 1:</a:t>
            </a:r>
            <a:endParaRPr b="1" u="sng">
              <a:latin typeface="Barlow"/>
              <a:ea typeface="Barlow"/>
              <a:cs typeface="Barlow"/>
              <a:sym typeface="Barlow"/>
            </a:endParaRPr>
          </a:p>
          <a:p>
            <a:pPr indent="-381000" lvl="1" marL="914400" rtl="0" algn="l">
              <a:spcBef>
                <a:spcPts val="0"/>
              </a:spcBef>
              <a:spcAft>
                <a:spcPts val="0"/>
              </a:spcAft>
              <a:buSzPts val="2400"/>
              <a:buChar char="▹"/>
            </a:pPr>
            <a:r>
              <a:rPr b="1" lang="en">
                <a:solidFill>
                  <a:srgbClr val="0000FF"/>
                </a:solidFill>
                <a:latin typeface="Barlow"/>
                <a:ea typeface="Barlow"/>
                <a:cs typeface="Barlow"/>
                <a:sym typeface="Barlow"/>
              </a:rPr>
              <a:t>40 </a:t>
            </a:r>
            <a:r>
              <a:rPr b="1" lang="en">
                <a:latin typeface="Barlow"/>
                <a:ea typeface="Barlow"/>
                <a:cs typeface="Barlow"/>
                <a:sym typeface="Barlow"/>
              </a:rPr>
              <a:t>x </a:t>
            </a:r>
            <a:r>
              <a:rPr b="1" lang="en">
                <a:solidFill>
                  <a:srgbClr val="FF0000"/>
                </a:solidFill>
                <a:latin typeface="Barlow"/>
                <a:ea typeface="Barlow"/>
                <a:cs typeface="Barlow"/>
                <a:sym typeface="Barlow"/>
              </a:rPr>
              <a:t>3</a:t>
            </a:r>
            <a:r>
              <a:rPr b="1" lang="en">
                <a:latin typeface="Barlow"/>
                <a:ea typeface="Barlow"/>
                <a:cs typeface="Barlow"/>
                <a:sym typeface="Barlow"/>
              </a:rPr>
              <a:t> x (</a:t>
            </a:r>
            <a:r>
              <a:rPr b="1" lang="en">
                <a:solidFill>
                  <a:srgbClr val="6AA84F"/>
                </a:solidFill>
                <a:latin typeface="Barlow"/>
                <a:ea typeface="Barlow"/>
                <a:cs typeface="Barlow"/>
                <a:sym typeface="Barlow"/>
              </a:rPr>
              <a:t>52</a:t>
            </a:r>
            <a:r>
              <a:rPr b="1" lang="en">
                <a:latin typeface="Barlow"/>
                <a:ea typeface="Barlow"/>
                <a:cs typeface="Barlow"/>
                <a:sym typeface="Barlow"/>
              </a:rPr>
              <a:t>/</a:t>
            </a:r>
            <a:r>
              <a:rPr b="1" lang="en">
                <a:solidFill>
                  <a:srgbClr val="FF00FF"/>
                </a:solidFill>
                <a:latin typeface="Barlow"/>
                <a:ea typeface="Barlow"/>
                <a:cs typeface="Barlow"/>
                <a:sym typeface="Barlow"/>
              </a:rPr>
              <a:t>12</a:t>
            </a:r>
            <a:r>
              <a:rPr b="1" lang="en">
                <a:latin typeface="Barlow"/>
                <a:ea typeface="Barlow"/>
                <a:cs typeface="Barlow"/>
                <a:sym typeface="Barlow"/>
              </a:rPr>
              <a:t>) = 520 coupes de cheveux par mois</a:t>
            </a:r>
            <a:r>
              <a:rPr lang="en"/>
              <a:t>.</a:t>
            </a:r>
            <a:endParaRPr/>
          </a:p>
          <a:p>
            <a:pPr indent="-381000" lvl="1" marL="914400" rtl="0" algn="l">
              <a:spcBef>
                <a:spcPts val="0"/>
              </a:spcBef>
              <a:spcAft>
                <a:spcPts val="0"/>
              </a:spcAft>
              <a:buClr>
                <a:srgbClr val="0000FF"/>
              </a:buClr>
              <a:buSzPts val="2400"/>
              <a:buChar char="▹"/>
            </a:pPr>
            <a:r>
              <a:rPr lang="en">
                <a:solidFill>
                  <a:srgbClr val="0000FF"/>
                </a:solidFill>
              </a:rPr>
              <a:t>40 coupes par semaine</a:t>
            </a:r>
            <a:endParaRPr>
              <a:solidFill>
                <a:srgbClr val="0000FF"/>
              </a:solidFill>
            </a:endParaRPr>
          </a:p>
          <a:p>
            <a:pPr indent="-381000" lvl="1" marL="914400" rtl="0" algn="l">
              <a:spcBef>
                <a:spcPts val="0"/>
              </a:spcBef>
              <a:spcAft>
                <a:spcPts val="0"/>
              </a:spcAft>
              <a:buClr>
                <a:srgbClr val="FF0000"/>
              </a:buClr>
              <a:buSzPts val="2400"/>
              <a:buChar char="▹"/>
            </a:pPr>
            <a:r>
              <a:rPr lang="en">
                <a:solidFill>
                  <a:srgbClr val="FF0000"/>
                </a:solidFill>
              </a:rPr>
              <a:t>3 personnes qui coupe des cheveux</a:t>
            </a:r>
            <a:endParaRPr>
              <a:solidFill>
                <a:srgbClr val="FF0000"/>
              </a:solidFill>
            </a:endParaRPr>
          </a:p>
          <a:p>
            <a:pPr indent="-381000" lvl="1" marL="914400" rtl="0" algn="l">
              <a:spcBef>
                <a:spcPts val="0"/>
              </a:spcBef>
              <a:spcAft>
                <a:spcPts val="0"/>
              </a:spcAft>
              <a:buClr>
                <a:srgbClr val="6AA84F"/>
              </a:buClr>
              <a:buSzPts val="2400"/>
              <a:buChar char="▹"/>
            </a:pPr>
            <a:r>
              <a:rPr lang="en">
                <a:solidFill>
                  <a:srgbClr val="6AA84F"/>
                </a:solidFill>
              </a:rPr>
              <a:t>52 semaines dans une année</a:t>
            </a:r>
            <a:endParaRPr>
              <a:solidFill>
                <a:srgbClr val="6AA84F"/>
              </a:solidFill>
            </a:endParaRPr>
          </a:p>
          <a:p>
            <a:pPr indent="-381000" lvl="1" marL="914400" rtl="0" algn="l">
              <a:spcBef>
                <a:spcPts val="0"/>
              </a:spcBef>
              <a:spcAft>
                <a:spcPts val="0"/>
              </a:spcAft>
              <a:buClr>
                <a:srgbClr val="FF00FF"/>
              </a:buClr>
              <a:buSzPts val="2400"/>
              <a:buChar char="▹"/>
            </a:pPr>
            <a:r>
              <a:rPr lang="en">
                <a:solidFill>
                  <a:srgbClr val="FF00FF"/>
                </a:solidFill>
              </a:rPr>
              <a:t>12 mois dans une année</a:t>
            </a:r>
            <a:endParaRPr>
              <a:solidFill>
                <a:srgbClr val="FF00FF"/>
              </a:solidFill>
            </a:endParaRPr>
          </a:p>
          <a:p>
            <a:pPr indent="0" lvl="0" marL="9144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073" name="Google Shape;1073;p9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74" name="Google Shape;1074;p95"/>
          <p:cNvGrpSpPr/>
          <p:nvPr/>
        </p:nvGrpSpPr>
        <p:grpSpPr>
          <a:xfrm>
            <a:off x="259022" y="538300"/>
            <a:ext cx="367686" cy="599441"/>
            <a:chOff x="6730350" y="2315900"/>
            <a:chExt cx="257700" cy="420100"/>
          </a:xfrm>
        </p:grpSpPr>
        <p:sp>
          <p:nvSpPr>
            <p:cNvPr id="1075" name="Google Shape;1075;p95"/>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6" name="Google Shape;1076;p95"/>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7" name="Google Shape;1077;p95"/>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8" name="Google Shape;1078;p95"/>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9" name="Google Shape;1079;p95"/>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96"/>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Gestion de projet mensuelle</a:t>
            </a:r>
            <a:endParaRPr/>
          </a:p>
        </p:txBody>
      </p:sp>
      <p:sp>
        <p:nvSpPr>
          <p:cNvPr id="1085" name="Google Shape;1085;p96"/>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Font typeface="Barlow"/>
              <a:buChar char="▸"/>
            </a:pPr>
            <a:r>
              <a:rPr b="1" lang="en" u="sng">
                <a:latin typeface="Barlow"/>
                <a:ea typeface="Barlow"/>
                <a:cs typeface="Barlow"/>
                <a:sym typeface="Barlow"/>
              </a:rPr>
              <a:t>Exemple 2:</a:t>
            </a:r>
            <a:endParaRPr b="1" u="sng">
              <a:latin typeface="Barlow"/>
              <a:ea typeface="Barlow"/>
              <a:cs typeface="Barlow"/>
              <a:sym typeface="Barlow"/>
            </a:endParaRPr>
          </a:p>
          <a:p>
            <a:pPr indent="-381000" lvl="1" marL="914400" rtl="0" algn="l">
              <a:spcBef>
                <a:spcPts val="0"/>
              </a:spcBef>
              <a:spcAft>
                <a:spcPts val="0"/>
              </a:spcAft>
              <a:buSzPts val="2400"/>
              <a:buChar char="▹"/>
            </a:pPr>
            <a:r>
              <a:rPr lang="en"/>
              <a:t>Si vous êtes menuisier, et il vous faut 3,5 heures pour installer une porte.</a:t>
            </a:r>
            <a:r>
              <a:rPr lang="en"/>
              <a:t> </a:t>
            </a:r>
            <a:endParaRPr/>
          </a:p>
          <a:p>
            <a:pPr indent="-381000" lvl="1" marL="914400" rtl="0" algn="l">
              <a:spcBef>
                <a:spcPts val="0"/>
              </a:spcBef>
              <a:spcAft>
                <a:spcPts val="0"/>
              </a:spcAft>
              <a:buSzPts val="2400"/>
              <a:buChar char="▹"/>
            </a:pPr>
            <a:r>
              <a:rPr lang="en"/>
              <a:t>Par conséquent, si vous avez deux employés, vous pouvez installer</a:t>
            </a:r>
            <a:r>
              <a:rPr lang="en"/>
              <a:t> </a:t>
            </a:r>
            <a:r>
              <a:rPr b="1" lang="en">
                <a:latin typeface="Barlow"/>
                <a:ea typeface="Barlow"/>
                <a:cs typeface="Barlow"/>
                <a:sym typeface="Barlow"/>
              </a:rPr>
              <a:t>(40/3.5) x 3 x (52/12) = 148.57 portes par mois</a:t>
            </a:r>
            <a:r>
              <a:rPr lang="en"/>
              <a:t>.</a:t>
            </a:r>
            <a:endParaRPr/>
          </a:p>
          <a:p>
            <a:pPr indent="0" lvl="0" marL="0" rtl="0" algn="l">
              <a:spcBef>
                <a:spcPts val="800"/>
              </a:spcBef>
              <a:spcAft>
                <a:spcPts val="800"/>
              </a:spcAft>
              <a:buNone/>
            </a:pPr>
            <a:r>
              <a:t/>
            </a:r>
            <a:endParaRPr/>
          </a:p>
        </p:txBody>
      </p:sp>
      <p:sp>
        <p:nvSpPr>
          <p:cNvPr id="1086" name="Google Shape;1086;p9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87" name="Google Shape;1087;p96"/>
          <p:cNvGrpSpPr/>
          <p:nvPr/>
        </p:nvGrpSpPr>
        <p:grpSpPr>
          <a:xfrm>
            <a:off x="259022" y="538300"/>
            <a:ext cx="367686" cy="599441"/>
            <a:chOff x="6730350" y="2315900"/>
            <a:chExt cx="257700" cy="420100"/>
          </a:xfrm>
        </p:grpSpPr>
        <p:sp>
          <p:nvSpPr>
            <p:cNvPr id="1088" name="Google Shape;1088;p9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9" name="Google Shape;1089;p9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0" name="Google Shape;1090;p9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1" name="Google Shape;1091;p9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2" name="Google Shape;1092;p9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97"/>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Gestion de projet mensuelle</a:t>
            </a:r>
            <a:endParaRPr/>
          </a:p>
        </p:txBody>
      </p:sp>
      <p:sp>
        <p:nvSpPr>
          <p:cNvPr id="1098" name="Google Shape;1098;p97"/>
          <p:cNvSpPr txBox="1"/>
          <p:nvPr>
            <p:ph idx="1" type="body"/>
          </p:nvPr>
        </p:nvSpPr>
        <p:spPr>
          <a:xfrm>
            <a:off x="855300" y="1576550"/>
            <a:ext cx="7440300" cy="34146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Font typeface="Barlow"/>
              <a:buChar char="▸"/>
            </a:pPr>
            <a:r>
              <a:rPr b="1" lang="en" u="sng">
                <a:latin typeface="Barlow"/>
                <a:ea typeface="Barlow"/>
                <a:cs typeface="Barlow"/>
                <a:sym typeface="Barlow"/>
              </a:rPr>
              <a:t>Exemple 2:</a:t>
            </a:r>
            <a:endParaRPr b="1" u="sng">
              <a:latin typeface="Barlow"/>
              <a:ea typeface="Barlow"/>
              <a:cs typeface="Barlow"/>
              <a:sym typeface="Barlow"/>
            </a:endParaRPr>
          </a:p>
          <a:p>
            <a:pPr indent="-381000" lvl="1" marL="914400" rtl="0" algn="l">
              <a:spcBef>
                <a:spcPts val="0"/>
              </a:spcBef>
              <a:spcAft>
                <a:spcPts val="0"/>
              </a:spcAft>
              <a:buSzPts val="2400"/>
              <a:buChar char="▹"/>
            </a:pPr>
            <a:r>
              <a:rPr b="1" lang="en">
                <a:solidFill>
                  <a:srgbClr val="FF0000"/>
                </a:solidFill>
                <a:latin typeface="Barlow"/>
                <a:ea typeface="Barlow"/>
                <a:cs typeface="Barlow"/>
                <a:sym typeface="Barlow"/>
              </a:rPr>
              <a:t>(40/3.5) </a:t>
            </a:r>
            <a:r>
              <a:rPr b="1" lang="en">
                <a:latin typeface="Barlow"/>
                <a:ea typeface="Barlow"/>
                <a:cs typeface="Barlow"/>
                <a:sym typeface="Barlow"/>
              </a:rPr>
              <a:t>x </a:t>
            </a:r>
            <a:r>
              <a:rPr b="1" lang="en">
                <a:solidFill>
                  <a:srgbClr val="0000FF"/>
                </a:solidFill>
                <a:latin typeface="Barlow"/>
                <a:ea typeface="Barlow"/>
                <a:cs typeface="Barlow"/>
                <a:sym typeface="Barlow"/>
              </a:rPr>
              <a:t>3</a:t>
            </a:r>
            <a:r>
              <a:rPr b="1" lang="en">
                <a:latin typeface="Barlow"/>
                <a:ea typeface="Barlow"/>
                <a:cs typeface="Barlow"/>
                <a:sym typeface="Barlow"/>
              </a:rPr>
              <a:t> x (</a:t>
            </a:r>
            <a:r>
              <a:rPr b="1" lang="en">
                <a:solidFill>
                  <a:srgbClr val="6AA84F"/>
                </a:solidFill>
                <a:latin typeface="Barlow"/>
                <a:ea typeface="Barlow"/>
                <a:cs typeface="Barlow"/>
                <a:sym typeface="Barlow"/>
              </a:rPr>
              <a:t>52/12</a:t>
            </a:r>
            <a:r>
              <a:rPr b="1" lang="en">
                <a:latin typeface="Barlow"/>
                <a:ea typeface="Barlow"/>
                <a:cs typeface="Barlow"/>
                <a:sym typeface="Barlow"/>
              </a:rPr>
              <a:t>) = 148.57 portes dans un mois</a:t>
            </a:r>
            <a:r>
              <a:rPr lang="en"/>
              <a:t>.</a:t>
            </a:r>
            <a:endParaRPr/>
          </a:p>
          <a:p>
            <a:pPr indent="-381000" lvl="1" marL="914400" rtl="0" algn="l">
              <a:spcBef>
                <a:spcPts val="0"/>
              </a:spcBef>
              <a:spcAft>
                <a:spcPts val="0"/>
              </a:spcAft>
              <a:buClr>
                <a:srgbClr val="FF0000"/>
              </a:buClr>
              <a:buSzPts val="2400"/>
              <a:buChar char="▹"/>
            </a:pPr>
            <a:r>
              <a:rPr lang="en">
                <a:solidFill>
                  <a:srgbClr val="FF0000"/>
                </a:solidFill>
              </a:rPr>
              <a:t>40 heures de travail par semaine, et ça prend 3.5 heures pour installer une porte. Donc, 40/3.5 = 11.429 portes par semaine par employé.</a:t>
            </a:r>
            <a:endParaRPr>
              <a:solidFill>
                <a:srgbClr val="FF0000"/>
              </a:solidFill>
            </a:endParaRPr>
          </a:p>
          <a:p>
            <a:pPr indent="-381000" lvl="1" marL="914400" rtl="0" algn="l">
              <a:spcBef>
                <a:spcPts val="0"/>
              </a:spcBef>
              <a:spcAft>
                <a:spcPts val="0"/>
              </a:spcAft>
              <a:buClr>
                <a:srgbClr val="0000FF"/>
              </a:buClr>
              <a:buSzPts val="2400"/>
              <a:buChar char="▹"/>
            </a:pPr>
            <a:r>
              <a:rPr lang="en">
                <a:solidFill>
                  <a:srgbClr val="0000FF"/>
                </a:solidFill>
              </a:rPr>
              <a:t>3 employés</a:t>
            </a:r>
            <a:endParaRPr>
              <a:solidFill>
                <a:srgbClr val="0000FF"/>
              </a:solidFill>
            </a:endParaRPr>
          </a:p>
          <a:p>
            <a:pPr indent="-381000" lvl="1" marL="914400" rtl="0" algn="l">
              <a:spcBef>
                <a:spcPts val="0"/>
              </a:spcBef>
              <a:spcAft>
                <a:spcPts val="0"/>
              </a:spcAft>
              <a:buClr>
                <a:srgbClr val="6AA84F"/>
              </a:buClr>
              <a:buSzPts val="2400"/>
              <a:buChar char="▹"/>
            </a:pPr>
            <a:r>
              <a:rPr lang="en">
                <a:solidFill>
                  <a:srgbClr val="6AA84F"/>
                </a:solidFill>
              </a:rPr>
              <a:t>Moyenne du nombre de semaine par mois</a:t>
            </a:r>
            <a:endParaRPr>
              <a:solidFill>
                <a:srgbClr val="6AA84F"/>
              </a:solidFill>
            </a:endParaRPr>
          </a:p>
          <a:p>
            <a:pPr indent="0" lvl="0" marL="0" rtl="0" algn="l">
              <a:spcBef>
                <a:spcPts val="800"/>
              </a:spcBef>
              <a:spcAft>
                <a:spcPts val="800"/>
              </a:spcAft>
              <a:buNone/>
            </a:pPr>
            <a:r>
              <a:t/>
            </a:r>
            <a:endParaRPr/>
          </a:p>
        </p:txBody>
      </p:sp>
      <p:sp>
        <p:nvSpPr>
          <p:cNvPr id="1099" name="Google Shape;1099;p9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00" name="Google Shape;1100;p97"/>
          <p:cNvGrpSpPr/>
          <p:nvPr/>
        </p:nvGrpSpPr>
        <p:grpSpPr>
          <a:xfrm>
            <a:off x="259022" y="538300"/>
            <a:ext cx="367686" cy="599441"/>
            <a:chOff x="6730350" y="2315900"/>
            <a:chExt cx="257700" cy="420100"/>
          </a:xfrm>
        </p:grpSpPr>
        <p:sp>
          <p:nvSpPr>
            <p:cNvPr id="1101" name="Google Shape;1101;p9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2" name="Google Shape;1102;p9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3" name="Google Shape;1103;p9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4" name="Google Shape;1104;p9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5" name="Google Shape;1105;p9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09" name="Shape 1109"/>
        <p:cNvGrpSpPr/>
        <p:nvPr/>
      </p:nvGrpSpPr>
      <p:grpSpPr>
        <a:xfrm>
          <a:off x="0" y="0"/>
          <a:ext cx="0" cy="0"/>
          <a:chOff x="0" y="0"/>
          <a:chExt cx="0" cy="0"/>
        </a:xfrm>
      </p:grpSpPr>
      <p:sp>
        <p:nvSpPr>
          <p:cNvPr id="1110" name="Google Shape;1110;p98"/>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 heures</a:t>
            </a:r>
            <a:endParaRPr sz="12000">
              <a:solidFill>
                <a:schemeClr val="lt1"/>
              </a:solidFill>
            </a:endParaRPr>
          </a:p>
        </p:txBody>
      </p:sp>
      <p:sp>
        <p:nvSpPr>
          <p:cNvPr id="1111" name="Google Shape;1111;p98"/>
          <p:cNvSpPr txBox="1"/>
          <p:nvPr>
            <p:ph idx="4294967295" type="subTitle"/>
          </p:nvPr>
        </p:nvSpPr>
        <p:spPr>
          <a:xfrm>
            <a:off x="855300" y="3204572"/>
            <a:ext cx="7433400" cy="9198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Notez le nombre d'heures qu'il vous faudra pour terminer UN travail.</a:t>
            </a:r>
            <a:endParaRPr>
              <a:solidFill>
                <a:schemeClr val="dk1"/>
              </a:solidFill>
            </a:endParaRPr>
          </a:p>
        </p:txBody>
      </p:sp>
      <p:sp>
        <p:nvSpPr>
          <p:cNvPr id="1112" name="Google Shape;1112;p9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9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Prévisions financières mensuelles</a:t>
            </a:r>
            <a:endParaRPr/>
          </a:p>
        </p:txBody>
      </p:sp>
      <p:sp>
        <p:nvSpPr>
          <p:cNvPr id="1118" name="Google Shape;1118;p99"/>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En utilisant l'équation suivante, combien de revenus pouvez-vous générer?</a:t>
            </a:r>
            <a:endParaRPr/>
          </a:p>
          <a:p>
            <a:pPr indent="0" lvl="0" marL="0" rtl="0" algn="l">
              <a:spcBef>
                <a:spcPts val="800"/>
              </a:spcBef>
              <a:spcAft>
                <a:spcPts val="0"/>
              </a:spcAft>
              <a:buNone/>
            </a:pPr>
            <a:r>
              <a:rPr b="1" lang="en">
                <a:latin typeface="Barlow"/>
                <a:ea typeface="Barlow"/>
                <a:cs typeface="Barlow"/>
                <a:sym typeface="Barlow"/>
              </a:rPr>
              <a:t>Revenu mensuel = </a:t>
            </a:r>
            <a:r>
              <a:rPr b="1" lang="en">
                <a:latin typeface="Barlow"/>
                <a:ea typeface="Barlow"/>
                <a:cs typeface="Barlow"/>
                <a:sym typeface="Barlow"/>
              </a:rPr>
              <a:t>(coût par tâche) x (nombre de tâches par mois)</a:t>
            </a:r>
            <a:endParaRPr b="1">
              <a:latin typeface="Barlow"/>
              <a:ea typeface="Barlow"/>
              <a:cs typeface="Barlow"/>
              <a:sym typeface="Barlow"/>
            </a:endParaRPr>
          </a:p>
          <a:p>
            <a:pPr indent="-381000" lvl="0" marL="457200" rtl="0" algn="l">
              <a:spcBef>
                <a:spcPts val="800"/>
              </a:spcBef>
              <a:spcAft>
                <a:spcPts val="0"/>
              </a:spcAft>
              <a:buSzPts val="2400"/>
              <a:buChar char="▸"/>
            </a:pPr>
            <a:r>
              <a:rPr lang="en"/>
              <a:t>Inscrit le montant sur ta feuille de données.</a:t>
            </a:r>
            <a:endParaRPr/>
          </a:p>
          <a:p>
            <a:pPr indent="0" lvl="0" marL="4572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119" name="Google Shape;1119;p9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20" name="Google Shape;1120;p99"/>
          <p:cNvGrpSpPr/>
          <p:nvPr/>
        </p:nvGrpSpPr>
        <p:grpSpPr>
          <a:xfrm>
            <a:off x="259022" y="538300"/>
            <a:ext cx="367686" cy="599441"/>
            <a:chOff x="6730350" y="2315900"/>
            <a:chExt cx="257700" cy="420100"/>
          </a:xfrm>
        </p:grpSpPr>
        <p:sp>
          <p:nvSpPr>
            <p:cNvPr id="1121" name="Google Shape;1121;p9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2" name="Google Shape;1122;p9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3" name="Google Shape;1123;p9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4" name="Google Shape;1124;p9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5" name="Google Shape;1125;p9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19"/>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PRENEZ LE TEMPS DE FAIRE de la recherche!</a:t>
            </a:r>
            <a:endParaRPr>
              <a:solidFill>
                <a:schemeClr val="lt1"/>
              </a:solidFill>
            </a:endParaRPr>
          </a:p>
        </p:txBody>
      </p:sp>
      <p:sp>
        <p:nvSpPr>
          <p:cNvPr id="241" name="Google Shape;241;p1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19"/>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29" name="Shape 1129"/>
        <p:cNvGrpSpPr/>
        <p:nvPr/>
      </p:nvGrpSpPr>
      <p:grpSpPr>
        <a:xfrm>
          <a:off x="0" y="0"/>
          <a:ext cx="0" cy="0"/>
          <a:chOff x="0" y="0"/>
          <a:chExt cx="0" cy="0"/>
        </a:xfrm>
      </p:grpSpPr>
      <p:sp>
        <p:nvSpPr>
          <p:cNvPr id="1130" name="Google Shape;1130;p100"/>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131" name="Google Shape;1131;p100"/>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Notez votre revenu mensuel TOTAL.</a:t>
            </a:r>
            <a:endParaRPr>
              <a:solidFill>
                <a:schemeClr val="dk1"/>
              </a:solidFill>
            </a:endParaRPr>
          </a:p>
        </p:txBody>
      </p:sp>
      <p:sp>
        <p:nvSpPr>
          <p:cNvPr id="1132" name="Google Shape;1132;p10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0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			coût des marchandises vendues</a:t>
            </a:r>
            <a:endParaRPr/>
          </a:p>
        </p:txBody>
      </p:sp>
      <p:sp>
        <p:nvSpPr>
          <p:cNvPr id="1138" name="Google Shape;1138;p101"/>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 Combien, du montant que vous venez de calculer, ne sera PAS réinvesti dans votre entreprise.</a:t>
            </a:r>
            <a:endParaRPr/>
          </a:p>
          <a:p>
            <a:pPr indent="0" lvl="0" marL="0" rtl="0" algn="l">
              <a:spcBef>
                <a:spcPts val="800"/>
              </a:spcBef>
              <a:spcAft>
                <a:spcPts val="0"/>
              </a:spcAft>
              <a:buNone/>
            </a:pPr>
            <a:r>
              <a:rPr lang="en"/>
              <a:t>Ex.  </a:t>
            </a:r>
            <a:r>
              <a:rPr lang="en"/>
              <a:t>Si vous facturez quelqu’un 600$ pour installer une fenêtre, mais que la fenêtre elle-même coûte 350$, alors SEULEMENT 250$ servira à payer les employés ou vos autres coûts mensuels.</a:t>
            </a:r>
            <a:endParaRPr/>
          </a:p>
          <a:p>
            <a:pPr indent="0" lvl="0" marL="4572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139" name="Google Shape;1139;p10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40" name="Google Shape;1140;p101"/>
          <p:cNvGrpSpPr/>
          <p:nvPr/>
        </p:nvGrpSpPr>
        <p:grpSpPr>
          <a:xfrm>
            <a:off x="259022" y="538300"/>
            <a:ext cx="367686" cy="599441"/>
            <a:chOff x="6730350" y="2315900"/>
            <a:chExt cx="257700" cy="420100"/>
          </a:xfrm>
        </p:grpSpPr>
        <p:sp>
          <p:nvSpPr>
            <p:cNvPr id="1141" name="Google Shape;1141;p10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2" name="Google Shape;1142;p10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3" name="Google Shape;1143;p10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4" name="Google Shape;1144;p10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5" name="Google Shape;1145;p10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49" name="Shape 1149"/>
        <p:cNvGrpSpPr/>
        <p:nvPr/>
      </p:nvGrpSpPr>
      <p:grpSpPr>
        <a:xfrm>
          <a:off x="0" y="0"/>
          <a:ext cx="0" cy="0"/>
          <a:chOff x="0" y="0"/>
          <a:chExt cx="0" cy="0"/>
        </a:xfrm>
      </p:grpSpPr>
      <p:sp>
        <p:nvSpPr>
          <p:cNvPr id="1150" name="Google Shape;1150;p102"/>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151" name="Google Shape;1151;p102"/>
          <p:cNvSpPr txBox="1"/>
          <p:nvPr>
            <p:ph idx="4294967295" type="subTitle"/>
          </p:nvPr>
        </p:nvSpPr>
        <p:spPr>
          <a:xfrm>
            <a:off x="855300" y="3204572"/>
            <a:ext cx="7433400" cy="9405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Notez votre coût TOTAL des marchandises et soustrayez-le de votre profit.</a:t>
            </a:r>
            <a:endParaRPr>
              <a:solidFill>
                <a:schemeClr val="dk1"/>
              </a:solidFill>
            </a:endParaRPr>
          </a:p>
        </p:txBody>
      </p:sp>
      <p:sp>
        <p:nvSpPr>
          <p:cNvPr id="1152" name="Google Shape;1152;p10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10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Seuil de rentabilité</a:t>
            </a:r>
            <a:endParaRPr/>
          </a:p>
        </p:txBody>
      </p:sp>
      <p:sp>
        <p:nvSpPr>
          <p:cNvPr id="1158" name="Google Shape;1158;p10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Est-ce suffisant pour couvrir vos frais mensuels (frais généraux plus salaires des employés) ?</a:t>
            </a:r>
            <a:endParaRPr/>
          </a:p>
          <a:p>
            <a:pPr indent="-381000" lvl="0" marL="457200" rtl="0" algn="l">
              <a:spcBef>
                <a:spcPts val="0"/>
              </a:spcBef>
              <a:spcAft>
                <a:spcPts val="0"/>
              </a:spcAft>
              <a:buSzPts val="2400"/>
              <a:buChar char="▸"/>
            </a:pPr>
            <a:r>
              <a:rPr lang="en"/>
              <a:t>Est-ce suffisant pour </a:t>
            </a:r>
            <a:r>
              <a:rPr b="1" lang="en">
                <a:latin typeface="Barlow"/>
                <a:ea typeface="Barlow"/>
                <a:cs typeface="Barlow"/>
                <a:sym typeface="Barlow"/>
              </a:rPr>
              <a:t>SEULEMENT</a:t>
            </a:r>
            <a:r>
              <a:rPr lang="en"/>
              <a:t> payer vos frais généraux ?</a:t>
            </a:r>
            <a:endParaRPr/>
          </a:p>
          <a:p>
            <a:pPr indent="-381000" lvl="0" marL="457200" rtl="0" algn="l">
              <a:spcBef>
                <a:spcPts val="0"/>
              </a:spcBef>
              <a:spcAft>
                <a:spcPts val="0"/>
              </a:spcAft>
              <a:buSzPts val="2400"/>
              <a:buChar char="▸"/>
            </a:pPr>
            <a:r>
              <a:rPr lang="en"/>
              <a:t>Combien serez-vous payé?</a:t>
            </a:r>
            <a:endParaRPr/>
          </a:p>
          <a:p>
            <a:pPr indent="-381000" lvl="0" marL="457200" rtl="0" algn="l">
              <a:spcBef>
                <a:spcPts val="0"/>
              </a:spcBef>
              <a:spcAft>
                <a:spcPts val="0"/>
              </a:spcAft>
              <a:buSzPts val="2400"/>
              <a:buChar char="▸"/>
            </a:pPr>
            <a:r>
              <a:rPr lang="en"/>
              <a:t>Combien reste-t-il pour l'entreprise?</a:t>
            </a:r>
            <a:endParaRPr/>
          </a:p>
          <a:p>
            <a:pPr indent="0" lvl="0" marL="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159" name="Google Shape;1159;p10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60" name="Google Shape;1160;p103"/>
          <p:cNvGrpSpPr/>
          <p:nvPr/>
        </p:nvGrpSpPr>
        <p:grpSpPr>
          <a:xfrm>
            <a:off x="259022" y="538300"/>
            <a:ext cx="367686" cy="599441"/>
            <a:chOff x="6730350" y="2315900"/>
            <a:chExt cx="257700" cy="420100"/>
          </a:xfrm>
        </p:grpSpPr>
        <p:sp>
          <p:nvSpPr>
            <p:cNvPr id="1161" name="Google Shape;1161;p10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2" name="Google Shape;1162;p10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3" name="Google Shape;1163;p10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4" name="Google Shape;1164;p10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5" name="Google Shape;1165;p10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10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914400" rtl="0" algn="l">
              <a:spcBef>
                <a:spcPts val="0"/>
              </a:spcBef>
              <a:spcAft>
                <a:spcPts val="0"/>
              </a:spcAft>
              <a:buNone/>
            </a:pPr>
            <a:r>
              <a:rPr lang="en"/>
              <a:t>Seuil de rentabilité</a:t>
            </a:r>
            <a:endParaRPr/>
          </a:p>
        </p:txBody>
      </p:sp>
      <p:sp>
        <p:nvSpPr>
          <p:cNvPr id="1171" name="Google Shape;1171;p104"/>
          <p:cNvSpPr txBox="1"/>
          <p:nvPr>
            <p:ph idx="1" type="body"/>
          </p:nvPr>
        </p:nvSpPr>
        <p:spPr>
          <a:xfrm>
            <a:off x="855300" y="1289025"/>
            <a:ext cx="7440300" cy="3384600"/>
          </a:xfrm>
          <a:prstGeom prst="rect">
            <a:avLst/>
          </a:prstGeom>
        </p:spPr>
        <p:txBody>
          <a:bodyPr anchorCtr="0" anchor="t" bIns="0" lIns="0" spcFirstLastPara="1" rIns="0" wrap="square" tIns="0">
            <a:noAutofit/>
          </a:bodyPr>
          <a:lstStyle/>
          <a:p>
            <a:pPr indent="-368300" lvl="0" marL="457200" rtl="0" algn="l">
              <a:spcBef>
                <a:spcPts val="0"/>
              </a:spcBef>
              <a:spcAft>
                <a:spcPts val="0"/>
              </a:spcAft>
              <a:buSzPts val="2200"/>
              <a:buChar char="▸"/>
            </a:pPr>
            <a:r>
              <a:rPr lang="en" sz="2200"/>
              <a:t>De combien d'heures par semaine vos deux employés, et vous-même, devez travailler afin de générer suffisamment de revenus pour payer vos dépenses mensuelles ?</a:t>
            </a:r>
            <a:endParaRPr sz="2200"/>
          </a:p>
          <a:p>
            <a:pPr indent="0" lvl="0" marL="457200" rtl="0" algn="l">
              <a:spcBef>
                <a:spcPts val="800"/>
              </a:spcBef>
              <a:spcAft>
                <a:spcPts val="0"/>
              </a:spcAft>
              <a:buNone/>
            </a:pPr>
            <a:br>
              <a:rPr lang="en"/>
            </a:br>
            <a:endParaRPr/>
          </a:p>
          <a:p>
            <a:pPr indent="-381000" lvl="0" marL="457200" rtl="0" algn="l">
              <a:spcBef>
                <a:spcPts val="800"/>
              </a:spcBef>
              <a:spcAft>
                <a:spcPts val="0"/>
              </a:spcAft>
              <a:buSzPts val="2400"/>
              <a:buChar char="▸"/>
            </a:pPr>
            <a:r>
              <a:rPr lang="en"/>
              <a:t>Revenez sur vos dépenses. Où pouvez-vous économiser de l'argent? Où pouvez-vous en ajouter plus?</a:t>
            </a:r>
            <a:endParaRPr/>
          </a:p>
          <a:p>
            <a:pPr indent="0" lvl="0" marL="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172" name="Google Shape;1172;p10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73" name="Google Shape;1173;p104"/>
          <p:cNvGrpSpPr/>
          <p:nvPr/>
        </p:nvGrpSpPr>
        <p:grpSpPr>
          <a:xfrm>
            <a:off x="259022" y="538300"/>
            <a:ext cx="367686" cy="599441"/>
            <a:chOff x="6730350" y="2315900"/>
            <a:chExt cx="257700" cy="420100"/>
          </a:xfrm>
        </p:grpSpPr>
        <p:sp>
          <p:nvSpPr>
            <p:cNvPr id="1174" name="Google Shape;1174;p10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5" name="Google Shape;1175;p10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6" name="Google Shape;1176;p10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7" name="Google Shape;1177;p10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8" name="Google Shape;1178;p10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79" name="Google Shape;1179;p104"/>
          <p:cNvSpPr txBox="1"/>
          <p:nvPr/>
        </p:nvSpPr>
        <p:spPr>
          <a:xfrm>
            <a:off x="746375" y="2755750"/>
            <a:ext cx="7026000" cy="683400"/>
          </a:xfrm>
          <a:prstGeom prst="rect">
            <a:avLst/>
          </a:prstGeom>
          <a:noFill/>
          <a:ln>
            <a:noFill/>
          </a:ln>
        </p:spPr>
        <p:txBody>
          <a:bodyPr anchorCtr="0" anchor="t" bIns="91425" lIns="91425" spcFirstLastPara="1" rIns="91425" wrap="square" tIns="91425">
            <a:spAutoFit/>
          </a:bodyPr>
          <a:lstStyle/>
          <a:p>
            <a:pPr indent="457200" lvl="0" marL="914400" rtl="0" algn="l">
              <a:lnSpc>
                <a:spcPct val="90000"/>
              </a:lnSpc>
              <a:spcBef>
                <a:spcPts val="0"/>
              </a:spcBef>
              <a:spcAft>
                <a:spcPts val="0"/>
              </a:spcAft>
              <a:buNone/>
            </a:pPr>
            <a:r>
              <a:rPr lang="en" sz="3600">
                <a:solidFill>
                  <a:schemeClr val="dk1"/>
                </a:solidFill>
                <a:latin typeface="Bebas Neue"/>
                <a:ea typeface="Bebas Neue"/>
                <a:cs typeface="Bebas Neue"/>
                <a:sym typeface="Bebas Neue"/>
              </a:rPr>
              <a:t>Évaluation des dépenses</a:t>
            </a:r>
            <a:endParaRPr sz="3600">
              <a:solidFill>
                <a:schemeClr val="dk1"/>
              </a:solidFill>
              <a:latin typeface="Bebas Neue"/>
              <a:ea typeface="Bebas Neue"/>
              <a:cs typeface="Bebas Neue"/>
              <a:sym typeface="Bebas Neue"/>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3" name="Shape 1183"/>
        <p:cNvGrpSpPr/>
        <p:nvPr/>
      </p:nvGrpSpPr>
      <p:grpSpPr>
        <a:xfrm>
          <a:off x="0" y="0"/>
          <a:ext cx="0" cy="0"/>
          <a:chOff x="0" y="0"/>
          <a:chExt cx="0" cy="0"/>
        </a:xfrm>
      </p:grpSpPr>
      <p:sp>
        <p:nvSpPr>
          <p:cNvPr id="1184" name="Google Shape;1184;p105"/>
          <p:cNvSpPr txBox="1"/>
          <p:nvPr>
            <p:ph type="title"/>
          </p:nvPr>
        </p:nvSpPr>
        <p:spPr>
          <a:xfrm>
            <a:off x="398100" y="339350"/>
            <a:ext cx="4556100" cy="21753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Prenez le temps de faire de la recherche et des calcules. où vous pouvez économiser de l'argent?</a:t>
            </a:r>
            <a:endParaRPr>
              <a:solidFill>
                <a:schemeClr val="lt1"/>
              </a:solidFill>
            </a:endParaRPr>
          </a:p>
        </p:txBody>
      </p:sp>
      <p:sp>
        <p:nvSpPr>
          <p:cNvPr id="1185" name="Google Shape;1185;p10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86" name="Google Shape;1186;p105"/>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0" name="Shape 1190"/>
        <p:cNvGrpSpPr/>
        <p:nvPr/>
      </p:nvGrpSpPr>
      <p:grpSpPr>
        <a:xfrm>
          <a:off x="0" y="0"/>
          <a:ext cx="0" cy="0"/>
          <a:chOff x="0" y="0"/>
          <a:chExt cx="0" cy="0"/>
        </a:xfrm>
      </p:grpSpPr>
      <p:sp>
        <p:nvSpPr>
          <p:cNvPr id="1191" name="Google Shape;1191;p106"/>
          <p:cNvSpPr txBox="1"/>
          <p:nvPr>
            <p:ph type="title"/>
          </p:nvPr>
        </p:nvSpPr>
        <p:spPr>
          <a:xfrm>
            <a:off x="398100" y="339350"/>
            <a:ext cx="4556100" cy="3061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Notez vos dépenses et votre budget modifiés.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Répétez le module 5 avec vos nouvelles dépenses mensuelles.</a:t>
            </a:r>
            <a:endParaRPr>
              <a:solidFill>
                <a:schemeClr val="lt1"/>
              </a:solidFill>
            </a:endParaRPr>
          </a:p>
        </p:txBody>
      </p:sp>
      <p:sp>
        <p:nvSpPr>
          <p:cNvPr id="1192" name="Google Shape;1192;p10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93" name="Google Shape;1193;p106"/>
          <p:cNvSpPr txBox="1"/>
          <p:nvPr/>
        </p:nvSpPr>
        <p:spPr>
          <a:xfrm>
            <a:off x="577400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Alexandre Debiève</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107"/>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700"/>
              <a:t>Réflexion: </a:t>
            </a:r>
            <a:r>
              <a:rPr lang="en" sz="2700"/>
              <a:t>Maintenant, jusqu'à ce que vous obteniez votre </a:t>
            </a:r>
            <a:r>
              <a:rPr lang="en" sz="2700"/>
              <a:t>c de q</a:t>
            </a:r>
            <a:endParaRPr sz="2700"/>
          </a:p>
        </p:txBody>
      </p:sp>
      <p:sp>
        <p:nvSpPr>
          <p:cNvPr id="1199" name="Google Shape;1199;p107"/>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Êtes-vous en mesure d'économiser 20 000$ par année? Qu'en est-il de 5 000$ par année? Qu'est-ce qu'un montant réaliste?</a:t>
            </a:r>
            <a:endParaRPr/>
          </a:p>
          <a:p>
            <a:pPr indent="-381000" lvl="0" marL="457200" rtl="0" algn="l">
              <a:spcBef>
                <a:spcPts val="0"/>
              </a:spcBef>
              <a:spcAft>
                <a:spcPts val="0"/>
              </a:spcAft>
              <a:buSzPts val="2400"/>
              <a:buChar char="▸"/>
            </a:pPr>
            <a:r>
              <a:rPr lang="en"/>
              <a:t>Combien d'années de travail il vous faudra avant de pouvoir entamer votre entreprise ?</a:t>
            </a:r>
            <a:endParaRPr/>
          </a:p>
          <a:p>
            <a:pPr indent="0" lvl="0" marL="0" rtl="0" algn="l">
              <a:spcBef>
                <a:spcPts val="800"/>
              </a:spcBef>
              <a:spcAft>
                <a:spcPts val="800"/>
              </a:spcAft>
              <a:buNone/>
            </a:pPr>
            <a:r>
              <a:t/>
            </a:r>
            <a:endParaRPr/>
          </a:p>
        </p:txBody>
      </p:sp>
      <p:sp>
        <p:nvSpPr>
          <p:cNvPr id="1200" name="Google Shape;1200;p10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201" name="Google Shape;1201;p107"/>
          <p:cNvGrpSpPr/>
          <p:nvPr/>
        </p:nvGrpSpPr>
        <p:grpSpPr>
          <a:xfrm>
            <a:off x="259022" y="538300"/>
            <a:ext cx="367686" cy="599441"/>
            <a:chOff x="6730350" y="2315900"/>
            <a:chExt cx="257700" cy="420100"/>
          </a:xfrm>
        </p:grpSpPr>
        <p:sp>
          <p:nvSpPr>
            <p:cNvPr id="1202" name="Google Shape;1202;p10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3" name="Google Shape;1203;p10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4" name="Google Shape;1204;p10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5" name="Google Shape;1205;p10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6" name="Google Shape;1206;p10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0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700"/>
              <a:t>Réflexion: Maintenant, jusqu'à ce que vous obteniez votre c de q</a:t>
            </a:r>
            <a:endParaRPr/>
          </a:p>
        </p:txBody>
      </p:sp>
      <p:sp>
        <p:nvSpPr>
          <p:cNvPr id="1212" name="Google Shape;1212;p10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Quelle sera votre situation de vie? Allez-vous habiter avec vos parents ou allez-vous payer un loyer?</a:t>
            </a:r>
            <a:endParaRPr/>
          </a:p>
          <a:p>
            <a:pPr indent="-381000" lvl="0" marL="457200" rtl="0" algn="l">
              <a:spcBef>
                <a:spcPts val="0"/>
              </a:spcBef>
              <a:spcAft>
                <a:spcPts val="0"/>
              </a:spcAft>
              <a:buSzPts val="2400"/>
              <a:buChar char="▸"/>
            </a:pPr>
            <a:r>
              <a:rPr lang="en"/>
              <a:t>Allez-vous payer vos factures mensuelles vous-même? Ex. nourriture, vêtements, transport, etc.</a:t>
            </a:r>
            <a:endParaRPr/>
          </a:p>
          <a:p>
            <a:pPr indent="0" lvl="0" marL="0" rtl="0" algn="l">
              <a:spcBef>
                <a:spcPts val="800"/>
              </a:spcBef>
              <a:spcAft>
                <a:spcPts val="0"/>
              </a:spcAft>
              <a:buNone/>
            </a:pPr>
            <a:r>
              <a:t/>
            </a:r>
            <a:endParaRPr/>
          </a:p>
          <a:p>
            <a:pPr indent="0" lvl="0" marL="457200" rtl="0" algn="l">
              <a:spcBef>
                <a:spcPts val="800"/>
              </a:spcBef>
              <a:spcAft>
                <a:spcPts val="800"/>
              </a:spcAft>
              <a:buNone/>
            </a:pPr>
            <a:r>
              <a:t/>
            </a:r>
            <a:endParaRPr/>
          </a:p>
        </p:txBody>
      </p:sp>
      <p:sp>
        <p:nvSpPr>
          <p:cNvPr id="1213" name="Google Shape;1213;p10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214" name="Google Shape;1214;p108"/>
          <p:cNvGrpSpPr/>
          <p:nvPr/>
        </p:nvGrpSpPr>
        <p:grpSpPr>
          <a:xfrm>
            <a:off x="259022" y="538300"/>
            <a:ext cx="367686" cy="599441"/>
            <a:chOff x="6730350" y="2315900"/>
            <a:chExt cx="257700" cy="420100"/>
          </a:xfrm>
        </p:grpSpPr>
        <p:sp>
          <p:nvSpPr>
            <p:cNvPr id="1215" name="Google Shape;1215;p10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6" name="Google Shape;1216;p10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7" name="Google Shape;1217;p10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8" name="Google Shape;1218;p10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9" name="Google Shape;1219;p10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1223" name="Shape 1223"/>
        <p:cNvGrpSpPr/>
        <p:nvPr/>
      </p:nvGrpSpPr>
      <p:grpSpPr>
        <a:xfrm>
          <a:off x="0" y="0"/>
          <a:ext cx="0" cy="0"/>
          <a:chOff x="0" y="0"/>
          <a:chExt cx="0" cy="0"/>
        </a:xfrm>
      </p:grpSpPr>
      <p:sp>
        <p:nvSpPr>
          <p:cNvPr id="1224" name="Google Shape;1224;p109"/>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Créer une facture</a:t>
            </a:r>
            <a:endParaRPr/>
          </a:p>
        </p:txBody>
      </p:sp>
      <p:sp>
        <p:nvSpPr>
          <p:cNvPr id="1225" name="Google Shape;1225;p109"/>
          <p:cNvSpPr txBox="1"/>
          <p:nvPr>
            <p:ph idx="1" type="subTitle"/>
          </p:nvPr>
        </p:nvSpPr>
        <p:spPr>
          <a:xfrm>
            <a:off x="626700" y="1419722"/>
            <a:ext cx="7433400" cy="9309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Apprenons maintenant à créer une facture en utilisant vos calculs du Module 5.</a:t>
            </a:r>
            <a:endParaRPr/>
          </a:p>
        </p:txBody>
      </p:sp>
      <p:sp>
        <p:nvSpPr>
          <p:cNvPr id="1226" name="Google Shape;1226;p109"/>
          <p:cNvSpPr/>
          <p:nvPr/>
        </p:nvSpPr>
        <p:spPr>
          <a:xfrm>
            <a:off x="7597255" y="2075575"/>
            <a:ext cx="1213657" cy="2459606"/>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6</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