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Lst>
  <p:sldSz cy="5143500" cx="9144000"/>
  <p:notesSz cx="6858000" cy="9144000"/>
  <p:embeddedFontLst>
    <p:embeddedFont>
      <p:font typeface="Roboto"/>
      <p:regular r:id="rId77"/>
      <p:bold r:id="rId78"/>
      <p:italic r:id="rId79"/>
      <p:boldItalic r:id="rId80"/>
    </p:embeddedFont>
    <p:embeddedFont>
      <p:font typeface="Proxima Nova"/>
      <p:regular r:id="rId81"/>
      <p:bold r:id="rId82"/>
      <p:italic r:id="rId83"/>
      <p:boldItalic r:id="rId84"/>
    </p:embeddedFont>
    <p:embeddedFont>
      <p:font typeface="Nixie One"/>
      <p:regular r:id="rId85"/>
    </p:embeddedFont>
    <p:embeddedFont>
      <p:font typeface="Lato"/>
      <p:regular r:id="rId86"/>
      <p:bold r:id="rId87"/>
      <p:italic r:id="rId88"/>
      <p:boldItalic r:id="rId89"/>
    </p:embeddedFont>
    <p:embeddedFont>
      <p:font typeface="Helvetica Neue"/>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4" roundtripDataSignature="AMtx7mgRnZST+u34/v0LMzeeojFYfQYR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font" Target="fonts/ProximaNova-boldItalic.fntdata"/><Relationship Id="rId83" Type="http://schemas.openxmlformats.org/officeDocument/2006/relationships/font" Target="fonts/ProximaNova-italic.fntdata"/><Relationship Id="rId42" Type="http://schemas.openxmlformats.org/officeDocument/2006/relationships/slide" Target="slides/slide38.xml"/><Relationship Id="rId86" Type="http://schemas.openxmlformats.org/officeDocument/2006/relationships/font" Target="fonts/Lato-regular.fntdata"/><Relationship Id="rId41" Type="http://schemas.openxmlformats.org/officeDocument/2006/relationships/slide" Target="slides/slide37.xml"/><Relationship Id="rId85" Type="http://schemas.openxmlformats.org/officeDocument/2006/relationships/font" Target="fonts/NixieOne-regular.fntdata"/><Relationship Id="rId44" Type="http://schemas.openxmlformats.org/officeDocument/2006/relationships/slide" Target="slides/slide40.xml"/><Relationship Id="rId88" Type="http://schemas.openxmlformats.org/officeDocument/2006/relationships/font" Target="fonts/Lato-italic.fntdata"/><Relationship Id="rId43" Type="http://schemas.openxmlformats.org/officeDocument/2006/relationships/slide" Target="slides/slide39.xml"/><Relationship Id="rId87" Type="http://schemas.openxmlformats.org/officeDocument/2006/relationships/font" Target="fonts/Lato-bold.fntdata"/><Relationship Id="rId46" Type="http://schemas.openxmlformats.org/officeDocument/2006/relationships/slide" Target="slides/slide42.xml"/><Relationship Id="rId45" Type="http://schemas.openxmlformats.org/officeDocument/2006/relationships/slide" Target="slides/slide41.xml"/><Relationship Id="rId89" Type="http://schemas.openxmlformats.org/officeDocument/2006/relationships/font" Target="fonts/Lato-boldItalic.fntdata"/><Relationship Id="rId80" Type="http://schemas.openxmlformats.org/officeDocument/2006/relationships/font" Target="fonts/Roboto-boldItalic.fntdata"/><Relationship Id="rId82" Type="http://schemas.openxmlformats.org/officeDocument/2006/relationships/font" Target="fonts/ProximaNova-bold.fntdata"/><Relationship Id="rId81"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font" Target="fonts/Roboto-regular.fntdata"/><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font" Target="fonts/Roboto-italic.fntdata"/><Relationship Id="rId34" Type="http://schemas.openxmlformats.org/officeDocument/2006/relationships/slide" Target="slides/slide30.xml"/><Relationship Id="rId78" Type="http://schemas.openxmlformats.org/officeDocument/2006/relationships/font" Target="fonts/Roboto-bold.fntdata"/><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94" Type="http://customschemas.google.com/relationships/presentationmetadata" Target="metadata"/><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91" Type="http://schemas.openxmlformats.org/officeDocument/2006/relationships/font" Target="fonts/HelveticaNeue-bold.fntdata"/><Relationship Id="rId90" Type="http://schemas.openxmlformats.org/officeDocument/2006/relationships/font" Target="fonts/HelveticaNeue-regular.fntdata"/><Relationship Id="rId93" Type="http://schemas.openxmlformats.org/officeDocument/2006/relationships/font" Target="fonts/HelveticaNeue-boldItalic.fntdata"/><Relationship Id="rId92" Type="http://schemas.openxmlformats.org/officeDocument/2006/relationships/font" Target="fonts/HelveticaNeue-italic.fntdata"/><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racle.com/ca-fr/cx/service/what-is-customer-service/#:~:text=Le%20terme%20Service%20Clients%20d%C3%A9signe,de%20produits%20ou%20de%20services.&amp;text=Un%20excellent%20service%20client%20est,la%20marque%20et%20la%20reconnaissanc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isneyatwork.com/disneys-four-keys-to-a-great-guest-experience/" TargetMode="External"/><Relationship Id="rId3" Type="http://schemas.openxmlformats.org/officeDocument/2006/relationships/hyperlink" Target="https://www.photographears.com/news/disney-et-les-5-cles-des-cast-members-disneyland-pari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ontactdistance.fr/2016/06/22/relation-client-joue-la-comme-les-7-nains/"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hashtag/tdvousditmerci"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hashtag/tdvousditmerci"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9oywp2qRRyc" TargetMode="External"/><Relationship Id="rId3" Type="http://schemas.openxmlformats.org/officeDocument/2006/relationships/hyperlink" Target="https://www.youtube.com/watch?v=9oywp2qRRyc"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mH05RjcoTQ"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y1h49_L8ME"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UBeW_NFggM"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30evnsHJ_U"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CA"/>
              <a:t>Cette planche est cachée, elle ne sera visible en version présentation.</a:t>
            </a:r>
            <a:endParaRPr/>
          </a:p>
          <a:p>
            <a:pPr indent="0" lvl="0" marL="457200" rtl="0" algn="l">
              <a:lnSpc>
                <a:spcPct val="100000"/>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Il y a plusieurs définitions au service à la clientèle.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Source: Oracle Canada : </a:t>
            </a:r>
            <a:r>
              <a:rPr lang="en-CA" u="sng">
                <a:solidFill>
                  <a:schemeClr val="hlink"/>
                </a:solidFill>
                <a:hlinkClick r:id="rId2"/>
              </a:rPr>
              <a:t>https://www.oracle.com/ca-fr/cx/service/what-is-customer-service/#:~:text=Le%20terme%20Service%20Clients%20d%C3%A9signe,de%20produits%20ou%20de%20services.&amp;text=Un%20excellent%20service%20client%20est,la%20marque%20et%20la%20reconnaissance</a:t>
            </a:r>
            <a:r>
              <a:rPr lang="en-CA"/>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D’autres sources: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https://www.abetteranswer.com/blog/5-reasons-customer-service-is-important-to-the-growth-of-small-companies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https://www.acu-data78.com/the-importance-of-customer-service-in-small-business-relationships/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https://www.benchmarkone.com/blog/small-business-customer-service/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https://www.groovehq.com/blog/why-customer-service-is-important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https://www.ameritasinsight.com/employee-benefits/industry-buzz/why-good-customer-service-is-important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https://www.momentcrm.com/blog/why-customer-service-important/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https://www.performanceinpeople.co.uk/blog/why-is-customer-service-important/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https://www.indeed.com/career-advice/career-development/why-is-customer-service-important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Jeff Bezos – founder and chairperson of Amazon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35" name="Google Shape;535;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La Belle et la Bête - c’est la fête - Disney</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Vidéo: </a:t>
            </a:r>
            <a:r>
              <a:rPr lang="en-CA"/>
              <a:t>https://www.youtube.com/watch?v=Xq3W-J7CZdk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CA"/>
              <a:t>Note – this slide has been “hidden” – it appears in the slide deck in Normal but will not appear while presenting.</a:t>
            </a:r>
            <a:endParaRPr/>
          </a:p>
          <a:p>
            <a:pPr indent="-317500" lvl="0" marL="457200" rtl="0" algn="l">
              <a:lnSpc>
                <a:spcPct val="100000"/>
              </a:lnSpc>
              <a:spcBef>
                <a:spcPts val="0"/>
              </a:spcBef>
              <a:spcAft>
                <a:spcPts val="0"/>
              </a:spcAft>
              <a:buSzPts val="1400"/>
              <a:buChar char="●"/>
            </a:pPr>
            <a:r>
              <a:rPr lang="en-CA"/>
              <a:t>To hide/unhide slides: using the Slide and Outline tab, select the slide you want to hide. Right click 🡪 Hide (in PowerPoint)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Source: </a:t>
            </a:r>
            <a:endParaRPr/>
          </a:p>
          <a:p>
            <a:pPr indent="0" lvl="0" marL="0" rtl="0" algn="l">
              <a:lnSpc>
                <a:spcPct val="100000"/>
              </a:lnSpc>
              <a:spcBef>
                <a:spcPts val="0"/>
              </a:spcBef>
              <a:spcAft>
                <a:spcPts val="0"/>
              </a:spcAft>
              <a:buSzPts val="1400"/>
              <a:buNone/>
            </a:pPr>
            <a:r>
              <a:rPr lang="en-CA"/>
              <a:t>Disney Institute: https://www.disneyinstitute.com/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Plus de ressources en anglais seulement: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Vidéo: A Lesson in Customer Service from Disney</a:t>
            </a:r>
            <a:endParaRPr/>
          </a:p>
          <a:p>
            <a:pPr indent="0" lvl="0" marL="0" rtl="0" algn="l">
              <a:lnSpc>
                <a:spcPct val="100000"/>
              </a:lnSpc>
              <a:spcBef>
                <a:spcPts val="0"/>
              </a:spcBef>
              <a:spcAft>
                <a:spcPts val="0"/>
              </a:spcAft>
              <a:buSzPts val="1400"/>
              <a:buNone/>
            </a:pPr>
            <a:r>
              <a:rPr lang="en-CA"/>
              <a:t>https://www.youtube.com/watch?v=_QD0PvjxXY0</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Article: Forbes – Five Lessons from Disney’s Magical Customer Experience</a:t>
            </a:r>
            <a:endParaRPr/>
          </a:p>
          <a:p>
            <a:pPr indent="0" lvl="0" marL="0" rtl="0" algn="l">
              <a:lnSpc>
                <a:spcPct val="100000"/>
              </a:lnSpc>
              <a:spcBef>
                <a:spcPts val="0"/>
              </a:spcBef>
              <a:spcAft>
                <a:spcPts val="0"/>
              </a:spcAft>
              <a:buSzPts val="1400"/>
              <a:buNone/>
            </a:pPr>
            <a:r>
              <a:rPr lang="en-CA"/>
              <a:t>https://www.forbes.com/sites/blakemorgan/2020/01/23/5-lessons-from-disneys-magical-customer-experience/?sh=28c381987555</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Article: How Disney Beats All Others in Customer Service</a:t>
            </a:r>
            <a:endParaRPr/>
          </a:p>
          <a:p>
            <a:pPr indent="0" lvl="0" marL="0" rtl="0" algn="l">
              <a:lnSpc>
                <a:spcPct val="100000"/>
              </a:lnSpc>
              <a:spcBef>
                <a:spcPts val="0"/>
              </a:spcBef>
              <a:spcAft>
                <a:spcPts val="0"/>
              </a:spcAft>
              <a:buSzPts val="1400"/>
              <a:buNone/>
            </a:pPr>
            <a:r>
              <a:rPr lang="en-CA"/>
              <a:t>https://www.wdwinfo.com/disneylandcalifornia/how-disney-beats-all-others-in-customer-service/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Article: Customer Service the Disney Way</a:t>
            </a:r>
            <a:endParaRPr/>
          </a:p>
          <a:p>
            <a:pPr indent="0" lvl="0" marL="0" rtl="0" algn="l">
              <a:lnSpc>
                <a:spcPct val="100000"/>
              </a:lnSpc>
              <a:spcBef>
                <a:spcPts val="0"/>
              </a:spcBef>
              <a:spcAft>
                <a:spcPts val="0"/>
              </a:spcAft>
              <a:buSzPts val="1400"/>
              <a:buNone/>
            </a:pPr>
            <a:r>
              <a:rPr lang="en-CA"/>
              <a:t>https://www.forbes.com/sites/carminegallo/2011/04/14/customer-service-the-disney-way/?sh=13cffa5878f8</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Ressource:</a:t>
            </a:r>
            <a:endParaRPr/>
          </a:p>
          <a:p>
            <a:pPr indent="0" lvl="0" marL="139700" rtl="0" algn="l">
              <a:lnSpc>
                <a:spcPct val="100000"/>
              </a:lnSpc>
              <a:spcBef>
                <a:spcPts val="0"/>
              </a:spcBef>
              <a:spcAft>
                <a:spcPts val="0"/>
              </a:spcAft>
              <a:buSzPts val="1400"/>
              <a:buNone/>
            </a:pPr>
            <a:r>
              <a:rPr lang="en-CA" u="sng">
                <a:solidFill>
                  <a:schemeClr val="hlink"/>
                </a:solidFill>
                <a:hlinkClick r:id="rId2"/>
              </a:rPr>
              <a:t>http://disneyatwork.com/disneys-four-keys-to-a-great-guest-experience/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u="sng">
                <a:solidFill>
                  <a:schemeClr val="hlink"/>
                </a:solidFill>
                <a:hlinkClick r:id="rId3"/>
              </a:rPr>
              <a:t>https://www.photographears.com/news/disney-et-les-5-cles-des-cast-members-disneyland-paris</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Vidéo en anglais avec des sous-titres en français pour démontrer l’inclusion chez Disney: To All Who Come to this Happy Place: Welcome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https://youtu.be/-Jh0AD4fboY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84" name="Google Shape;584;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ec93bc203e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ec93bc203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Source: </a:t>
            </a:r>
            <a:r>
              <a:rPr lang="en-CA" u="sng">
                <a:solidFill>
                  <a:schemeClr val="hlink"/>
                </a:solidFill>
                <a:hlinkClick r:id="rId2"/>
              </a:rPr>
              <a:t>http://www.contactdistance.fr/2016/06/22/relation-client-joue-la-comme-les-7-nains/</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ec93bc203e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ec93bc203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Note: Si les vidéos ne fonctionnent pas, ou si vous avez besoins de d’autres ressources, il y a en a plusieurs en ligne en lien avec Disney.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Ressources en anglais: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a:p>
            <a:pPr indent="0" lvl="0" marL="0" rtl="0" algn="l">
              <a:lnSpc>
                <a:spcPct val="100000"/>
              </a:lnSpc>
              <a:spcBef>
                <a:spcPts val="0"/>
              </a:spcBef>
              <a:spcAft>
                <a:spcPts val="0"/>
              </a:spcAft>
              <a:buSzPts val="1400"/>
              <a:buNone/>
            </a:pPr>
            <a:r>
              <a:rPr lang="en-CA"/>
              <a:t>https://www.oberlo.ca/blog/customer-service</a:t>
            </a:r>
            <a:endParaRPr/>
          </a:p>
          <a:p>
            <a:pPr indent="0" lvl="0" marL="0" rtl="0" algn="l">
              <a:lnSpc>
                <a:spcPct val="100000"/>
              </a:lnSpc>
              <a:spcBef>
                <a:spcPts val="0"/>
              </a:spcBef>
              <a:spcAft>
                <a:spcPts val="0"/>
              </a:spcAft>
              <a:buSzPts val="1400"/>
              <a:buNone/>
            </a:pPr>
            <a:r>
              <a:rPr lang="en-CA"/>
              <a:t>https://www.teamoutpost.com/blog/customer-care-methods/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D’autres ressources anglophones: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a:p>
            <a:pPr indent="0" lvl="0" marL="0" rtl="0" algn="l">
              <a:lnSpc>
                <a:spcPct val="100000"/>
              </a:lnSpc>
              <a:spcBef>
                <a:spcPts val="0"/>
              </a:spcBef>
              <a:spcAft>
                <a:spcPts val="0"/>
              </a:spcAft>
              <a:buSzPts val="1400"/>
              <a:buNone/>
            </a:pPr>
            <a:r>
              <a:rPr lang="en-CA"/>
              <a:t>https://www.oberlo.ca/blog/customer-service</a:t>
            </a:r>
            <a:endParaRPr/>
          </a:p>
          <a:p>
            <a:pPr indent="0" lvl="0" marL="0" rtl="0" algn="l">
              <a:lnSpc>
                <a:spcPct val="100000"/>
              </a:lnSpc>
              <a:spcBef>
                <a:spcPts val="0"/>
              </a:spcBef>
              <a:spcAft>
                <a:spcPts val="0"/>
              </a:spcAft>
              <a:buSzPts val="1400"/>
              <a:buNone/>
            </a:pPr>
            <a:r>
              <a:rPr lang="en-CA"/>
              <a:t>https://www.teamoutpost.com/blog/customer-care-methods/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Les stratégies de succès de Disney. Disneyland, ça n’en vaut pas la peine! </a:t>
            </a:r>
            <a:endParaRPr/>
          </a:p>
          <a:p>
            <a:pPr indent="0" lvl="0" marL="139700" rtl="0" algn="l">
              <a:lnSpc>
                <a:spcPct val="100000"/>
              </a:lnSpc>
              <a:spcBef>
                <a:spcPts val="0"/>
              </a:spcBef>
              <a:spcAft>
                <a:spcPts val="0"/>
              </a:spcAft>
              <a:buSzPts val="1400"/>
              <a:buNone/>
            </a:pPr>
            <a:r>
              <a:rPr lang="en-CA"/>
              <a:t>https://www.youtube.com/watch?v=ghhbrw4B5_g</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Ressource en anglais : </a:t>
            </a:r>
            <a:endParaRPr/>
          </a:p>
          <a:p>
            <a:pPr indent="0" lvl="0" marL="139700" rtl="0" algn="l">
              <a:lnSpc>
                <a:spcPct val="100000"/>
              </a:lnSpc>
              <a:spcBef>
                <a:spcPts val="0"/>
              </a:spcBef>
              <a:spcAft>
                <a:spcPts val="0"/>
              </a:spcAft>
              <a:buSzPts val="1400"/>
              <a:buNone/>
            </a:pPr>
            <a:r>
              <a:rPr lang="en-CA"/>
              <a:t>https://blog.hubspot.com/service/disney-customer-service-model</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42" name="Google Shape;642;p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Adapted from:</a:t>
            </a:r>
            <a:endParaRPr/>
          </a:p>
          <a:p>
            <a:pPr indent="0" lvl="0" marL="139700" marR="0" rtl="0" algn="l">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i="1" lang="en-CA">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Source:</a:t>
            </a:r>
            <a:endParaRPr/>
          </a:p>
          <a:p>
            <a:pPr indent="0" lvl="0" marL="139700" marR="0" rtl="0" algn="l">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i="1" lang="en-CA">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2" name="Google Shape;67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Source:</a:t>
            </a:r>
            <a:endParaRPr/>
          </a:p>
          <a:p>
            <a:pPr indent="0" lvl="0" marL="139700" marR="0" rtl="0" algn="l">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i="1" lang="en-CA">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 name="Google Shape;68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6" name="Google Shape;68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Additional Resource:</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Article:</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CA"/>
              <a:t>Davis, B. (2020, July 30). </a:t>
            </a:r>
            <a:r>
              <a:rPr i="1" lang="en-CA"/>
              <a:t>What is "surprise and delight" and why is it so effective? - stamp me</a:t>
            </a:r>
            <a:r>
              <a:rPr lang="en-CA"/>
              <a:t>. Stamp Me Loyalty Card App. https://stampme.com/what-is-surprise-and-delight-and-why-is-it-so-effective/.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1" name="Google Shape;72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 name="Google Shape;72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Article: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https://stampme.com/what-is-surprise-and-delight-and-why-is-it-so-effective/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Module 6 est OPTIONNEL. L’enseignant peut organiser une expérience avec le partenaire du secteur (ICE) avec entreprise local qui aurait des problèmes au niveau du service à la clientèle. Les ressources du module 6 sont disponible dans une autre présentation.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6" name="Google Shape;73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sz="1200"/>
              <a:t>Jeff Bezos, </a:t>
            </a:r>
            <a:r>
              <a:rPr lang="en-CA" sz="1200">
                <a:solidFill>
                  <a:schemeClr val="dk1"/>
                </a:solidFill>
              </a:rPr>
              <a:t>fondateur du géant Amazon.</a:t>
            </a:r>
            <a:endParaRPr sz="120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2" name="Google Shape;74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Seth Godin est un entrepreneur, auteur et conférencier. </a:t>
            </a:r>
            <a:endParaRPr/>
          </a:p>
          <a:p>
            <a:pPr indent="0" lvl="0" marL="139700" rtl="0" algn="l">
              <a:lnSpc>
                <a:spcPct val="100000"/>
              </a:lnSpc>
              <a:spcBef>
                <a:spcPts val="0"/>
              </a:spcBef>
              <a:spcAft>
                <a:spcPts val="0"/>
              </a:spcAft>
              <a:buSzPts val="1400"/>
              <a:buNone/>
            </a:pPr>
            <a:r>
              <a:rPr b="0" i="0" lang="en-CA">
                <a:solidFill>
                  <a:srgbClr val="4D5156"/>
                </a:solidFill>
                <a:latin typeface="arial"/>
                <a:ea typeface="arial"/>
                <a:cs typeface="arial"/>
                <a:sym typeface="arial"/>
              </a:rPr>
              <a:t>https://www.sethgodin.com/</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D’autres ressources en anglais: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a:p>
            <a:pPr indent="0" lvl="0" marL="0" rtl="0" algn="l">
              <a:lnSpc>
                <a:spcPct val="100000"/>
              </a:lnSpc>
              <a:spcBef>
                <a:spcPts val="0"/>
              </a:spcBef>
              <a:spcAft>
                <a:spcPts val="0"/>
              </a:spcAft>
              <a:buSzPts val="1400"/>
              <a:buNone/>
            </a:pPr>
            <a:r>
              <a:rPr lang="en-CA"/>
              <a:t>https://www.oberlo.ca/blog/customer-service</a:t>
            </a:r>
            <a:endParaRPr/>
          </a:p>
          <a:p>
            <a:pPr indent="0" lvl="0" marL="0" rtl="0" algn="l">
              <a:lnSpc>
                <a:spcPct val="100000"/>
              </a:lnSpc>
              <a:spcBef>
                <a:spcPts val="0"/>
              </a:spcBef>
              <a:spcAft>
                <a:spcPts val="0"/>
              </a:spcAft>
              <a:buSzPts val="1400"/>
              <a:buNone/>
            </a:pPr>
            <a:r>
              <a:rPr lang="en-CA"/>
              <a:t>https://www.teamoutpost.com/blog/customer-care-methods/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0" name="Google Shape;78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Vidéo: Coca Cola Happiness Machine at the World of Coca Cola, Atlanta</a:t>
            </a:r>
            <a:endParaRPr/>
          </a:p>
          <a:p>
            <a:pPr indent="0" lvl="0" marL="139700" rtl="0" algn="l">
              <a:lnSpc>
                <a:spcPct val="100000"/>
              </a:lnSpc>
              <a:spcBef>
                <a:spcPts val="0"/>
              </a:spcBef>
              <a:spcAft>
                <a:spcPts val="0"/>
              </a:spcAft>
              <a:buSzPts val="1400"/>
              <a:buNone/>
            </a:pPr>
            <a:r>
              <a:rPr lang="en-CA"/>
              <a:t>https://www.youtube.com/watch?v=qI_L7dF3OdY</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Vidéo : Coke Happiness Truck, Poland</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https://www.youtube.com/watch?v=KhJP5dtC81g</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4" name="Google Shape;79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CA" sz="1200">
                <a:solidFill>
                  <a:schemeClr val="dk1"/>
                </a:solidFill>
                <a:highlight>
                  <a:srgbClr val="F9F9F9"/>
                </a:highlight>
                <a:latin typeface="Roboto"/>
                <a:ea typeface="Roboto"/>
                <a:cs typeface="Roboto"/>
                <a:sym typeface="Roboto"/>
              </a:rPr>
              <a:t>Vidéo : Parfois, on veut simplement dire merci </a:t>
            </a:r>
            <a:r>
              <a:rPr lang="en-CA" sz="1200" u="sng">
                <a:solidFill>
                  <a:schemeClr val="hlink"/>
                </a:solidFill>
                <a:highlight>
                  <a:srgbClr val="F9F9F9"/>
                </a:highlight>
                <a:latin typeface="Roboto"/>
                <a:ea typeface="Roboto"/>
                <a:cs typeface="Roboto"/>
                <a:sym typeface="Roboto"/>
                <a:hlinkClick r:id="rId2"/>
              </a:rPr>
              <a:t>#TDVousDitMerci</a:t>
            </a:r>
            <a:endParaRPr sz="1200" u="sng">
              <a:solidFill>
                <a:schemeClr val="hlink"/>
              </a:solidFill>
              <a:highlight>
                <a:srgbClr val="F9F9F9"/>
              </a:highlight>
              <a:latin typeface="Roboto"/>
              <a:ea typeface="Roboto"/>
              <a:cs typeface="Roboto"/>
              <a:sym typeface="Roboto"/>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https://www.youtube.com/watch?v=1FtDl5ClsS8</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b="0" i="0" lang="en-CA">
                <a:solidFill>
                  <a:srgbClr val="FFFFFF"/>
                </a:solidFill>
                <a:latin typeface="Roboto"/>
                <a:ea typeface="Roboto"/>
                <a:cs typeface="Roboto"/>
                <a:sym typeface="Roboto"/>
              </a:rPr>
              <a:t>#tdthanksyou</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ec93bc203e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1" name="Google Shape;801;gec93bc203e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CA" sz="1200">
                <a:solidFill>
                  <a:schemeClr val="dk1"/>
                </a:solidFill>
                <a:highlight>
                  <a:srgbClr val="F9F9F9"/>
                </a:highlight>
                <a:latin typeface="Roboto"/>
                <a:ea typeface="Roboto"/>
                <a:cs typeface="Roboto"/>
                <a:sym typeface="Roboto"/>
              </a:rPr>
              <a:t>Vidéo : Quand une banque dit merci </a:t>
            </a:r>
            <a:r>
              <a:rPr lang="en-CA" sz="1200" u="sng">
                <a:solidFill>
                  <a:schemeClr val="hlink"/>
                </a:solidFill>
                <a:highlight>
                  <a:srgbClr val="F9F9F9"/>
                </a:highlight>
                <a:latin typeface="Roboto"/>
                <a:ea typeface="Roboto"/>
                <a:cs typeface="Roboto"/>
                <a:sym typeface="Roboto"/>
                <a:hlinkClick r:id="rId2"/>
              </a:rPr>
              <a:t>#TDVousDitMerci</a:t>
            </a:r>
            <a:endParaRPr sz="1200" u="sng">
              <a:solidFill>
                <a:schemeClr val="hlink"/>
              </a:solidFill>
              <a:highlight>
                <a:srgbClr val="F9F9F9"/>
              </a:highlight>
              <a:latin typeface="Roboto"/>
              <a:ea typeface="Roboto"/>
              <a:cs typeface="Roboto"/>
              <a:sym typeface="Roboto"/>
            </a:endParaRPr>
          </a:p>
          <a:p>
            <a:pPr indent="0" lvl="0" marL="0" rtl="0" algn="l">
              <a:lnSpc>
                <a:spcPct val="115000"/>
              </a:lnSpc>
              <a:spcBef>
                <a:spcPts val="0"/>
              </a:spcBef>
              <a:spcAft>
                <a:spcPts val="0"/>
              </a:spcAft>
              <a:buSzPts val="1100"/>
              <a:buNone/>
            </a:pPr>
            <a:r>
              <a:t/>
            </a:r>
            <a:endParaRPr sz="1200">
              <a:solidFill>
                <a:schemeClr val="dk1"/>
              </a:solidFill>
              <a:highlight>
                <a:srgbClr val="F9F9F9"/>
              </a:highlight>
              <a:latin typeface="Roboto"/>
              <a:ea typeface="Roboto"/>
              <a:cs typeface="Roboto"/>
              <a:sym typeface="Roboto"/>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https://www.youtube.com/watch?v=1nPIeWqf9Jk</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b="0" i="0" lang="en-CA">
                <a:solidFill>
                  <a:srgbClr val="FFFFFF"/>
                </a:solidFill>
                <a:latin typeface="Roboto"/>
                <a:ea typeface="Roboto"/>
                <a:cs typeface="Roboto"/>
                <a:sym typeface="Roboto"/>
              </a:rPr>
              <a:t>#tdthanksyou</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 name="Google Shape;80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La route de la compassion - Kleenex</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https://www.youtube.com/watch?v=A5y-IZf5Z3U</a:t>
            </a:r>
            <a:endParaRPr/>
          </a:p>
          <a:p>
            <a:pPr indent="0" lvl="0" marL="139700" rtl="0" algn="l">
              <a:lnSpc>
                <a:spcPct val="100000"/>
              </a:lnSpc>
              <a:spcBef>
                <a:spcPts val="0"/>
              </a:spcBef>
              <a:spcAft>
                <a:spcPts val="0"/>
              </a:spcAft>
              <a:buSzPts val="1400"/>
              <a:buNone/>
            </a:pPr>
            <a:r>
              <a:rPr lang="en-CA"/>
              <a:t>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5" name="Google Shape;815;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CA" sz="1200">
                <a:solidFill>
                  <a:schemeClr val="dk1"/>
                </a:solidFill>
                <a:highlight>
                  <a:srgbClr val="F9F9F9"/>
                </a:highlight>
                <a:latin typeface="Roboto"/>
                <a:ea typeface="Roboto"/>
                <a:cs typeface="Roboto"/>
                <a:sym typeface="Roboto"/>
              </a:rPr>
              <a:t>Miracle de Noël WestJet | les 12 000 minimiracles</a:t>
            </a:r>
            <a:endParaRPr sz="1200">
              <a:solidFill>
                <a:schemeClr val="dk1"/>
              </a:solidFill>
              <a:highlight>
                <a:srgbClr val="F9F9F9"/>
              </a:highlight>
              <a:latin typeface="Roboto"/>
              <a:ea typeface="Roboto"/>
              <a:cs typeface="Roboto"/>
              <a:sym typeface="Roboto"/>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https://www.youtube.com/watch?v=vmQE3T_vkRg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Vidéo: Compilation de service à la clientèle (Customer Service Compilation)</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u="sng">
                <a:solidFill>
                  <a:schemeClr val="hlink"/>
                </a:solidFill>
                <a:hlinkClick r:id="rId2"/>
              </a:rPr>
              <a:t>https://www.youtube.com/watch?v=9oywp2qRR</a:t>
            </a:r>
            <a:r>
              <a:rPr lang="en-CA" u="sng">
                <a:solidFill>
                  <a:schemeClr val="hlink"/>
                </a:solidFill>
                <a:hlinkClick r:id="rId3"/>
              </a:rPr>
              <a:t>yc</a:t>
            </a:r>
            <a:endParaRPr>
              <a:solidFill>
                <a:schemeClr val="dk1"/>
              </a:solidFill>
            </a:endParaRPr>
          </a:p>
          <a:p>
            <a:pPr indent="0" lvl="0" marL="139700" rtl="0" algn="l">
              <a:lnSpc>
                <a:spcPct val="100000"/>
              </a:lnSpc>
              <a:spcBef>
                <a:spcPts val="0"/>
              </a:spcBef>
              <a:spcAft>
                <a:spcPts val="0"/>
              </a:spcAft>
              <a:buSzPts val="1400"/>
              <a:buNone/>
            </a:pPr>
            <a:r>
              <a:t/>
            </a:r>
            <a:endParaRPr>
              <a:solidFill>
                <a:schemeClr val="dk1"/>
              </a:solidFill>
            </a:endParaRPr>
          </a:p>
          <a:p>
            <a:pPr indent="0" lvl="0" marL="139700" rtl="0" algn="l">
              <a:spcBef>
                <a:spcPts val="0"/>
              </a:spcBef>
              <a:spcAft>
                <a:spcPts val="0"/>
              </a:spcAft>
              <a:buSzPts val="1400"/>
              <a:buNone/>
            </a:pPr>
            <a:r>
              <a:rPr lang="en-CA">
                <a:solidFill>
                  <a:schemeClr val="dk1"/>
                </a:solidFill>
              </a:rPr>
              <a:t>Note: Mettre les sous-titres en français dans les paramètres du vidéo.</a:t>
            </a:r>
            <a:endParaRPr>
              <a:solidFill>
                <a:schemeClr val="dk1"/>
              </a:solidFill>
            </a:endParaRPr>
          </a:p>
          <a:p>
            <a:pPr indent="0" lvl="0" marL="139700" rtl="0" algn="l">
              <a:spcBef>
                <a:spcPts val="0"/>
              </a:spcBef>
              <a:spcAft>
                <a:spcPts val="0"/>
              </a:spcAft>
              <a:buSzPts val="1400"/>
              <a:buNone/>
            </a:pPr>
            <a:r>
              <a:rPr lang="en-CA"/>
              <a:t>A</a:t>
            </a:r>
            <a:r>
              <a:rPr lang="en-CA"/>
              <a:t>près avoir regardé la vidéo, discutez de ce que les employés auraient pu faire pour améliorer la situation.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2" name="Google Shape;82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CA" sz="1200">
                <a:solidFill>
                  <a:schemeClr val="dk1"/>
                </a:solidFill>
                <a:highlight>
                  <a:srgbClr val="F9F9F9"/>
                </a:highlight>
                <a:latin typeface="Roboto"/>
                <a:ea typeface="Roboto"/>
                <a:cs typeface="Roboto"/>
                <a:sym typeface="Roboto"/>
              </a:rPr>
              <a:t>Miracle de Noël WestJet : cadeaux en temps réel</a:t>
            </a:r>
            <a:endParaRPr sz="1200">
              <a:solidFill>
                <a:schemeClr val="dk1"/>
              </a:solidFill>
              <a:highlight>
                <a:srgbClr val="F9F9F9"/>
              </a:highlight>
              <a:latin typeface="Roboto"/>
              <a:ea typeface="Roboto"/>
              <a:cs typeface="Roboto"/>
              <a:sym typeface="Roboto"/>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https://www.youtube.com/watch?v=K4jjd47dAas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9" name="Google Shape;82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5" name="Google Shape;84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3" name="Google Shape;85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Vince Lombardi – </a:t>
            </a:r>
            <a:r>
              <a:rPr lang="en-CA"/>
              <a:t>Entraîneur de football américain et cadre dans la NFL</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60" name="Google Shape;860;p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0" name="Google Shape;87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t/>
            </a:r>
            <a:endParaRPr/>
          </a:p>
          <a:p>
            <a:pPr indent="0" lvl="0" marL="139700" rtl="0" algn="l">
              <a:lnSpc>
                <a:spcPct val="100000"/>
              </a:lnSpc>
              <a:spcBef>
                <a:spcPts val="0"/>
              </a:spcBef>
              <a:spcAft>
                <a:spcPts val="0"/>
              </a:spcAft>
              <a:buSzPts val="1400"/>
              <a:buNone/>
            </a:pPr>
            <a:r>
              <a:rPr lang="en-CA" u="sng">
                <a:solidFill>
                  <a:schemeClr val="hlink"/>
                </a:solidFill>
                <a:hlinkClick r:id="rId2"/>
              </a:rPr>
              <a:t>https://www.youtube.com/watch?v=ImH05RjcoTQ</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Note: Mettre les sous-titres en français dans les paramètres du vidéo.</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ec93bc203e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gec93bc203e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u="sng">
                <a:solidFill>
                  <a:schemeClr val="hlink"/>
                </a:solidFill>
                <a:hlinkClick r:id="rId2"/>
              </a:rPr>
              <a:t>https://www.youtube.com/watch?v=Zy1h49_L8ME</a:t>
            </a:r>
            <a:endParaRPr/>
          </a:p>
          <a:p>
            <a:pPr indent="0" lvl="0" marL="139700" rtl="0" algn="l">
              <a:lnSpc>
                <a:spcPct val="100000"/>
              </a:lnSpc>
              <a:spcBef>
                <a:spcPts val="0"/>
              </a:spcBef>
              <a:spcAft>
                <a:spcPts val="0"/>
              </a:spcAft>
              <a:buSzPts val="1400"/>
              <a:buNone/>
            </a:pPr>
            <a:r>
              <a:t/>
            </a:r>
            <a:endParaRPr/>
          </a:p>
          <a:p>
            <a:pPr indent="0" lvl="0" marL="139700" rtl="0" algn="l">
              <a:spcBef>
                <a:spcPts val="0"/>
              </a:spcBef>
              <a:spcAft>
                <a:spcPts val="0"/>
              </a:spcAft>
              <a:buSzPts val="1400"/>
              <a:buNone/>
            </a:pPr>
            <a:r>
              <a:rPr lang="en-CA">
                <a:solidFill>
                  <a:schemeClr val="dk1"/>
                </a:solidFill>
              </a:rPr>
              <a:t>Note: Mettre les sous-titres en français dans les paramètres du vidéo.</a:t>
            </a:r>
            <a:endParaRPr>
              <a:solidFill>
                <a:schemeClr val="dk1"/>
              </a:solidFill>
            </a:endParaRPr>
          </a:p>
          <a:p>
            <a:pPr indent="0" lvl="0" marL="139700" rtl="0" algn="l">
              <a:spcBef>
                <a:spcPts val="0"/>
              </a:spcBef>
              <a:spcAft>
                <a:spcPts val="0"/>
              </a:spcAft>
              <a:buClr>
                <a:schemeClr val="dk1"/>
              </a:buClr>
              <a:buSzPts val="1400"/>
              <a:buFont typeface="Arial"/>
              <a:buNone/>
            </a:pPr>
            <a:r>
              <a:t/>
            </a:r>
            <a:endParaRPr>
              <a:solidFill>
                <a:schemeClr val="dk1"/>
              </a:solidFill>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6" name="Google Shape;886;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Vidéo: Love Actually – Gift Wrapping Scene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u="sng">
                <a:solidFill>
                  <a:schemeClr val="hlink"/>
                </a:solidFill>
                <a:hlinkClick r:id="rId2"/>
              </a:rPr>
              <a:t>https://www.youtube.com/watch?v=XUBeW_NFggM</a:t>
            </a:r>
            <a:endParaRPr/>
          </a:p>
          <a:p>
            <a:pPr indent="0" lvl="0" marL="139700" rtl="0" algn="l">
              <a:lnSpc>
                <a:spcPct val="100000"/>
              </a:lnSpc>
              <a:spcBef>
                <a:spcPts val="0"/>
              </a:spcBef>
              <a:spcAft>
                <a:spcPts val="0"/>
              </a:spcAft>
              <a:buSzPts val="1400"/>
              <a:buNone/>
            </a:pPr>
            <a:r>
              <a:t/>
            </a:r>
            <a:endParaRPr/>
          </a:p>
          <a:p>
            <a:pPr indent="0" lvl="0" marL="139700" rtl="0" algn="l">
              <a:spcBef>
                <a:spcPts val="0"/>
              </a:spcBef>
              <a:spcAft>
                <a:spcPts val="0"/>
              </a:spcAft>
              <a:buClr>
                <a:schemeClr val="dk1"/>
              </a:buClr>
              <a:buSzPts val="1400"/>
              <a:buFont typeface="Arial"/>
              <a:buNone/>
            </a:pPr>
            <a:r>
              <a:rPr lang="en-CA">
                <a:solidFill>
                  <a:schemeClr val="dk1"/>
                </a:solidFill>
              </a:rPr>
              <a:t>Note: Mettre les sous-titres en français dans les paramètres du vidéo.</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4" name="Google Shape;894;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rPr lang="en-CA"/>
              <a:t>Friends – Rachel est une serveuse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u="sng">
                <a:solidFill>
                  <a:schemeClr val="hlink"/>
                </a:solidFill>
                <a:hlinkClick r:id="rId2"/>
              </a:rPr>
              <a:t>https://www.youtube.com/watch?v=b30evnsHJ_U</a:t>
            </a:r>
            <a:endParaRPr/>
          </a:p>
          <a:p>
            <a:pPr indent="0" lvl="0" marL="139700" rtl="0" algn="l">
              <a:lnSpc>
                <a:spcPct val="100000"/>
              </a:lnSpc>
              <a:spcBef>
                <a:spcPts val="0"/>
              </a:spcBef>
              <a:spcAft>
                <a:spcPts val="0"/>
              </a:spcAft>
              <a:buSzPts val="1400"/>
              <a:buNone/>
            </a:pPr>
            <a:r>
              <a:t/>
            </a:r>
            <a:endParaRPr/>
          </a:p>
          <a:p>
            <a:pPr indent="0" lvl="0" marL="139700" rtl="0" algn="l">
              <a:spcBef>
                <a:spcPts val="0"/>
              </a:spcBef>
              <a:spcAft>
                <a:spcPts val="0"/>
              </a:spcAft>
              <a:buClr>
                <a:schemeClr val="dk1"/>
              </a:buClr>
              <a:buSzPts val="1400"/>
              <a:buFont typeface="Arial"/>
              <a:buNone/>
            </a:pPr>
            <a:r>
              <a:rPr lang="en-CA">
                <a:solidFill>
                  <a:schemeClr val="dk1"/>
                </a:solidFill>
              </a:rPr>
              <a:t>Note: Mettre les sous-titres en français dans les paramètres du vidéo.</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2" name="Google Shape;902;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Directives – les élèves peuvent travailler sur ses différents scénario individuellement ou en petit groupe. Si les élèves choisissent de travailler en petit groupe, ils devraient présenter leur scénario aux autres groupes.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Note: Si la certification est donné en salle de classe, les élèves peuvent discuter de divers scénarios en petit groupe. Les élèves peuvent partager leur expérience.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Si vous utilisez des notes autocollantes, les élèves peuvent écrire le plus d’expériences possible, autant négatives que positives. Utiliser une note par expérience. Les placer en groupe pour trouver les aspects communs.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1" name="Google Shape;911;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0" name="Google Shape;920;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7" name="Google Shape;927;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9F9F9"/>
              </a:highlight>
              <a:latin typeface="Roboto"/>
              <a:ea typeface="Roboto"/>
              <a:cs typeface="Roboto"/>
              <a:sym typeface="Roboto"/>
            </a:endParaRPr>
          </a:p>
          <a:p>
            <a:pPr indent="0" lvl="0" marL="0" rtl="0" algn="l">
              <a:spcBef>
                <a:spcPts val="0"/>
              </a:spcBef>
              <a:spcAft>
                <a:spcPts val="0"/>
              </a:spcAft>
              <a:buClr>
                <a:schemeClr val="dk1"/>
              </a:buClr>
              <a:buSzPts val="1400"/>
              <a:buFont typeface="Arial"/>
              <a:buNone/>
            </a:pPr>
            <a:r>
              <a:t/>
            </a:r>
            <a:endParaRPr b="1" sz="1400">
              <a:solidFill>
                <a:srgbClr val="5CF55F"/>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6" name="Google Shape;936;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La formule MAGIQUE pour répondre à un client mécontent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Vidéo: </a:t>
            </a:r>
            <a:r>
              <a:rPr lang="en-CA"/>
              <a:t>https://www.youtube.com/watch?v=G6Pz5WSPqUI</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43" name="Google Shape;943;p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1" name="Google Shape;95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0" name="Google Shape;970;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8" name="Google Shape;978;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6" name="Google Shape;986;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1" name="Google Shape;1001;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7" name="Google Shape;1017;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6" name="Google Shape;1026;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https://www.zendesk.com/blog/customer-support-vs-customer-service/</a:t>
            </a:r>
            <a:endParaRPr/>
          </a:p>
          <a:p>
            <a:pPr indent="0" lvl="0" marL="0" rtl="0" algn="l">
              <a:lnSpc>
                <a:spcPct val="100000"/>
              </a:lnSpc>
              <a:spcBef>
                <a:spcPts val="0"/>
              </a:spcBef>
              <a:spcAft>
                <a:spcPts val="0"/>
              </a:spcAft>
              <a:buSzPts val="1400"/>
              <a:buNone/>
            </a:pPr>
            <a:r>
              <a:rPr lang="en-CA"/>
              <a:t>https://www.investopedia.com/terms/c/customer-service.asp</a:t>
            </a:r>
            <a:endParaRPr/>
          </a:p>
          <a:p>
            <a:pPr indent="0" lvl="0" marL="0" rtl="0" algn="l">
              <a:lnSpc>
                <a:spcPct val="100000"/>
              </a:lnSpc>
              <a:spcBef>
                <a:spcPts val="0"/>
              </a:spcBef>
              <a:spcAft>
                <a:spcPts val="0"/>
              </a:spcAft>
              <a:buSzPts val="1400"/>
              <a:buNone/>
            </a:pPr>
            <a:r>
              <a:rPr lang="en-CA"/>
              <a:t>https://beldingtraining.com/customer-service-pillars/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Bad Customer Service – movie clips montage</a:t>
            </a:r>
            <a:endParaRPr/>
          </a:p>
          <a:p>
            <a:pPr indent="0" lvl="0" marL="0" rtl="0" algn="l">
              <a:lnSpc>
                <a:spcPct val="100000"/>
              </a:lnSpc>
              <a:spcBef>
                <a:spcPts val="0"/>
              </a:spcBef>
              <a:spcAft>
                <a:spcPts val="0"/>
              </a:spcAft>
              <a:buSzPts val="1400"/>
              <a:buNone/>
            </a:pPr>
            <a:r>
              <a:rPr lang="en-CA"/>
              <a:t>- https://www.youtube.com/watch?v=9oywp2qRRyc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Love Your Customer - https://www.youtube.com/watch?v=ojOqUjbGsgQ</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LAST method: https://www.youtube.com/watch?v=dnpMqQnt8WY</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4" name="Google Shape;1034;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pic>
        <p:nvPicPr>
          <p:cNvPr descr="Celestia-R1---OverlayContentHD.png" id="10" name="Google Shape;10;p78"/>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1" name="Google Shape;11;p78"/>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2" name="Google Shape;12;p78"/>
          <p:cNvSpPr txBox="1"/>
          <p:nvPr>
            <p:ph idx="1" type="body"/>
          </p:nvPr>
        </p:nvSpPr>
        <p:spPr>
          <a:xfrm>
            <a:off x="1732700" y="2255125"/>
            <a:ext cx="4944300" cy="16599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3" name="Google Shape;13;p7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7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7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11" name="Shape 311"/>
        <p:cNvGrpSpPr/>
        <p:nvPr/>
      </p:nvGrpSpPr>
      <p:grpSpPr>
        <a:xfrm>
          <a:off x="0" y="0"/>
          <a:ext cx="0" cy="0"/>
          <a:chOff x="0" y="0"/>
          <a:chExt cx="0" cy="0"/>
        </a:xfrm>
      </p:grpSpPr>
      <p:sp>
        <p:nvSpPr>
          <p:cNvPr id="312" name="Google Shape;312;p87"/>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13" name="Google Shape;313;p87"/>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14" name="Google Shape;314;p87"/>
          <p:cNvSpPr txBox="1"/>
          <p:nvPr>
            <p:ph idx="1" type="body"/>
          </p:nvPr>
        </p:nvSpPr>
        <p:spPr>
          <a:xfrm>
            <a:off x="1732700" y="2380900"/>
            <a:ext cx="2176800" cy="2544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15" name="Google Shape;315;p87"/>
          <p:cNvSpPr txBox="1"/>
          <p:nvPr>
            <p:ph idx="2" type="body"/>
          </p:nvPr>
        </p:nvSpPr>
        <p:spPr>
          <a:xfrm>
            <a:off x="4020972" y="2380900"/>
            <a:ext cx="2176800" cy="2544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16" name="Google Shape;316;p87"/>
          <p:cNvSpPr txBox="1"/>
          <p:nvPr>
            <p:ph idx="3" type="body"/>
          </p:nvPr>
        </p:nvSpPr>
        <p:spPr>
          <a:xfrm>
            <a:off x="6309245" y="2380900"/>
            <a:ext cx="2176800" cy="2544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17" name="Google Shape;317;p87"/>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87"/>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87"/>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87"/>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1" name="Google Shape;321;p87"/>
          <p:cNvGrpSpPr/>
          <p:nvPr/>
        </p:nvGrpSpPr>
        <p:grpSpPr>
          <a:xfrm>
            <a:off x="1729784" y="61068"/>
            <a:ext cx="351204" cy="324661"/>
            <a:chOff x="5975075" y="2327500"/>
            <a:chExt cx="420100" cy="388350"/>
          </a:xfrm>
        </p:grpSpPr>
        <p:sp>
          <p:nvSpPr>
            <p:cNvPr id="322" name="Google Shape;322;p87"/>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87"/>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4" name="Google Shape;324;p87"/>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5" name="Google Shape;325;p87"/>
          <p:cNvGrpSpPr/>
          <p:nvPr/>
        </p:nvGrpSpPr>
        <p:grpSpPr>
          <a:xfrm>
            <a:off x="904276" y="515192"/>
            <a:ext cx="382958" cy="607111"/>
            <a:chOff x="6718575" y="2318625"/>
            <a:chExt cx="256950" cy="407375"/>
          </a:xfrm>
        </p:grpSpPr>
        <p:sp>
          <p:nvSpPr>
            <p:cNvPr id="326" name="Google Shape;326;p8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8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8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8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8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8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8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8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4" name="Google Shape;334;p87"/>
          <p:cNvGrpSpPr/>
          <p:nvPr/>
        </p:nvGrpSpPr>
        <p:grpSpPr>
          <a:xfrm>
            <a:off x="335759" y="1840531"/>
            <a:ext cx="342882" cy="350068"/>
            <a:chOff x="3951850" y="2985350"/>
            <a:chExt cx="407950" cy="416500"/>
          </a:xfrm>
        </p:grpSpPr>
        <p:sp>
          <p:nvSpPr>
            <p:cNvPr id="335" name="Google Shape;335;p87"/>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87"/>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87"/>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87"/>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9" name="Google Shape;339;p8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 name="Shape 16"/>
        <p:cNvGrpSpPr/>
        <p:nvPr/>
      </p:nvGrpSpPr>
      <p:grpSpPr>
        <a:xfrm>
          <a:off x="0" y="0"/>
          <a:ext cx="0" cy="0"/>
          <a:chOff x="0" y="0"/>
          <a:chExt cx="0" cy="0"/>
        </a:xfrm>
      </p:grpSpPr>
      <p:sp>
        <p:nvSpPr>
          <p:cNvPr id="17" name="Google Shape;17;p79"/>
          <p:cNvSpPr/>
          <p:nvPr/>
        </p:nvSpPr>
        <p:spPr>
          <a:xfrm flipH="1" rot="10800000">
            <a:off x="3919993" y="3977033"/>
            <a:ext cx="1303500" cy="11283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8" name="Google Shape;18;p79"/>
          <p:cNvSpPr/>
          <p:nvPr/>
        </p:nvSpPr>
        <p:spPr>
          <a:xfrm rot="5400000">
            <a:off x="3809057" y="-81000"/>
            <a:ext cx="1525500" cy="1761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9" name="Google Shape;19;p79"/>
          <p:cNvSpPr txBox="1"/>
          <p:nvPr>
            <p:ph type="ctrTitle"/>
          </p:nvPr>
        </p:nvSpPr>
        <p:spPr>
          <a:xfrm>
            <a:off x="1400175" y="1991825"/>
            <a:ext cx="63435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0" name="Google Shape;20;p79"/>
          <p:cNvSpPr/>
          <p:nvPr/>
        </p:nvSpPr>
        <p:spPr>
          <a:xfrm flipH="1" rot="10800000">
            <a:off x="2809875" y="-172875"/>
            <a:ext cx="1111500" cy="962400"/>
          </a:xfrm>
          <a:prstGeom prst="hexagon">
            <a:avLst>
              <a:gd fmla="val 28678" name="adj"/>
              <a:gd fmla="val 115470" name="vf"/>
            </a:avLst>
          </a:prstGeom>
          <a:no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79"/>
          <p:cNvSpPr/>
          <p:nvPr/>
        </p:nvSpPr>
        <p:spPr>
          <a:xfrm flipH="1" rot="10800000">
            <a:off x="3602723" y="1360109"/>
            <a:ext cx="493800" cy="4275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79"/>
          <p:cNvSpPr/>
          <p:nvPr/>
        </p:nvSpPr>
        <p:spPr>
          <a:xfrm flipH="1" rot="10800000">
            <a:off x="5278915" y="855279"/>
            <a:ext cx="944700" cy="818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79"/>
          <p:cNvSpPr/>
          <p:nvPr/>
        </p:nvSpPr>
        <p:spPr>
          <a:xfrm flipH="1" rot="10800000">
            <a:off x="5365799" y="352324"/>
            <a:ext cx="493800" cy="4272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 name="Google Shape;24;p79"/>
          <p:cNvGrpSpPr/>
          <p:nvPr/>
        </p:nvGrpSpPr>
        <p:grpSpPr>
          <a:xfrm>
            <a:off x="5549153" y="1029780"/>
            <a:ext cx="404640" cy="374059"/>
            <a:chOff x="5975075" y="2327500"/>
            <a:chExt cx="420100" cy="388350"/>
          </a:xfrm>
        </p:grpSpPr>
        <p:sp>
          <p:nvSpPr>
            <p:cNvPr id="25" name="Google Shape;25;p79"/>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79"/>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 name="Google Shape;27;p79"/>
          <p:cNvSpPr/>
          <p:nvPr/>
        </p:nvSpPr>
        <p:spPr>
          <a:xfrm>
            <a:off x="3253021" y="113273"/>
            <a:ext cx="225085" cy="38996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 name="Google Shape;28;p79"/>
          <p:cNvGrpSpPr/>
          <p:nvPr/>
        </p:nvGrpSpPr>
        <p:grpSpPr>
          <a:xfrm>
            <a:off x="4380526" y="515192"/>
            <a:ext cx="382958" cy="607111"/>
            <a:chOff x="6718575" y="2318625"/>
            <a:chExt cx="256950" cy="407375"/>
          </a:xfrm>
        </p:grpSpPr>
        <p:sp>
          <p:nvSpPr>
            <p:cNvPr id="29" name="Google Shape;29;p7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7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7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7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7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7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7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7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 name="Google Shape;37;p79"/>
          <p:cNvGrpSpPr/>
          <p:nvPr/>
        </p:nvGrpSpPr>
        <p:grpSpPr>
          <a:xfrm>
            <a:off x="3199464" y="902959"/>
            <a:ext cx="395018" cy="403297"/>
            <a:chOff x="3951850" y="2985350"/>
            <a:chExt cx="407950" cy="416500"/>
          </a:xfrm>
        </p:grpSpPr>
        <p:sp>
          <p:nvSpPr>
            <p:cNvPr id="38" name="Google Shape;38;p79"/>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9"/>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9"/>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9"/>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79"/>
          <p:cNvSpPr/>
          <p:nvPr/>
        </p:nvSpPr>
        <p:spPr>
          <a:xfrm flipH="1" rot="10800000">
            <a:off x="5010533" y="4576648"/>
            <a:ext cx="1032900" cy="894600"/>
          </a:xfrm>
          <a:prstGeom prst="hexagon">
            <a:avLst>
              <a:gd fmla="val 28678" name="adj"/>
              <a:gd fmla="val 115470" name="vf"/>
            </a:avLst>
          </a:prstGeom>
          <a:noFill/>
          <a:ln cap="flat"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79"/>
          <p:cNvSpPr/>
          <p:nvPr/>
        </p:nvSpPr>
        <p:spPr>
          <a:xfrm flipH="1" rot="10800000">
            <a:off x="5133679" y="4056450"/>
            <a:ext cx="540000" cy="4674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79"/>
          <p:cNvSpPr/>
          <p:nvPr/>
        </p:nvSpPr>
        <p:spPr>
          <a:xfrm flipH="1" rot="10800000">
            <a:off x="3101709" y="3629719"/>
            <a:ext cx="1032900" cy="8940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79"/>
          <p:cNvSpPr/>
          <p:nvPr/>
        </p:nvSpPr>
        <p:spPr>
          <a:xfrm flipH="1" rot="10800000">
            <a:off x="3530384" y="4576662"/>
            <a:ext cx="452100" cy="3912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79"/>
          <p:cNvSpPr/>
          <p:nvPr/>
        </p:nvSpPr>
        <p:spPr>
          <a:xfrm>
            <a:off x="5370705" y="4867761"/>
            <a:ext cx="312503" cy="312484"/>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 name="Google Shape;47;p79"/>
          <p:cNvGrpSpPr/>
          <p:nvPr/>
        </p:nvGrpSpPr>
        <p:grpSpPr>
          <a:xfrm>
            <a:off x="5772009" y="4056440"/>
            <a:ext cx="573943" cy="550550"/>
            <a:chOff x="5241175" y="4959100"/>
            <a:chExt cx="539775" cy="517775"/>
          </a:xfrm>
        </p:grpSpPr>
        <p:sp>
          <p:nvSpPr>
            <p:cNvPr id="48" name="Google Shape;48;p7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7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7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7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7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79"/>
          <p:cNvSpPr/>
          <p:nvPr/>
        </p:nvSpPr>
        <p:spPr>
          <a:xfrm>
            <a:off x="3429208" y="3904791"/>
            <a:ext cx="377839" cy="34368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0"/>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7" name="Google Shape;57;p80"/>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8" name="Google Shape;58;p80"/>
          <p:cNvSpPr txBox="1"/>
          <p:nvPr>
            <p:ph type="title"/>
          </p:nvPr>
        </p:nvSpPr>
        <p:spPr>
          <a:xfrm>
            <a:off x="1732700" y="821200"/>
            <a:ext cx="4944300" cy="64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59" name="Google Shape;59;p80"/>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80"/>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0"/>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0"/>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80"/>
          <p:cNvGrpSpPr/>
          <p:nvPr/>
        </p:nvGrpSpPr>
        <p:grpSpPr>
          <a:xfrm>
            <a:off x="1729784" y="61068"/>
            <a:ext cx="351204" cy="324661"/>
            <a:chOff x="5975075" y="2327500"/>
            <a:chExt cx="420100" cy="388350"/>
          </a:xfrm>
        </p:grpSpPr>
        <p:sp>
          <p:nvSpPr>
            <p:cNvPr id="64" name="Google Shape;64;p80"/>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80"/>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80"/>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 name="Google Shape;67;p80"/>
          <p:cNvGrpSpPr/>
          <p:nvPr/>
        </p:nvGrpSpPr>
        <p:grpSpPr>
          <a:xfrm>
            <a:off x="904276" y="515192"/>
            <a:ext cx="382958" cy="607111"/>
            <a:chOff x="6718575" y="2318625"/>
            <a:chExt cx="256950" cy="407375"/>
          </a:xfrm>
        </p:grpSpPr>
        <p:sp>
          <p:nvSpPr>
            <p:cNvPr id="68" name="Google Shape;68;p8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8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8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8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8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8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8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8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 name="Google Shape;76;p80"/>
          <p:cNvGrpSpPr/>
          <p:nvPr/>
        </p:nvGrpSpPr>
        <p:grpSpPr>
          <a:xfrm>
            <a:off x="335759" y="1840531"/>
            <a:ext cx="342882" cy="350068"/>
            <a:chOff x="3951850" y="2985350"/>
            <a:chExt cx="407950" cy="416500"/>
          </a:xfrm>
        </p:grpSpPr>
        <p:sp>
          <p:nvSpPr>
            <p:cNvPr id="77" name="Google Shape;77;p8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8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8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8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 name="Google Shape;81;p80"/>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0"/>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0"/>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80"/>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80"/>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 name="Google Shape;86;p80"/>
          <p:cNvGrpSpPr/>
          <p:nvPr/>
        </p:nvGrpSpPr>
        <p:grpSpPr>
          <a:xfrm>
            <a:off x="7354067" y="3426715"/>
            <a:ext cx="455624" cy="437054"/>
            <a:chOff x="5241175" y="4959100"/>
            <a:chExt cx="539775" cy="517775"/>
          </a:xfrm>
        </p:grpSpPr>
        <p:sp>
          <p:nvSpPr>
            <p:cNvPr id="87" name="Google Shape;87;p80"/>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80"/>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80"/>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80"/>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80"/>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80"/>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80"/>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8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95" name="Shape 95"/>
        <p:cNvGrpSpPr/>
        <p:nvPr/>
      </p:nvGrpSpPr>
      <p:grpSpPr>
        <a:xfrm>
          <a:off x="0" y="0"/>
          <a:ext cx="0" cy="0"/>
          <a:chOff x="0" y="0"/>
          <a:chExt cx="0" cy="0"/>
        </a:xfrm>
      </p:grpSpPr>
      <p:sp>
        <p:nvSpPr>
          <p:cNvPr id="96" name="Google Shape;96;p81"/>
          <p:cNvSpPr/>
          <p:nvPr/>
        </p:nvSpPr>
        <p:spPr>
          <a:xfrm flipH="1" rot="10800000">
            <a:off x="-94969" y="619169"/>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7" name="Google Shape;97;p81"/>
          <p:cNvSpPr/>
          <p:nvPr/>
        </p:nvSpPr>
        <p:spPr>
          <a:xfrm rot="5400000">
            <a:off x="499599" y="1905237"/>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8" name="Google Shape;98;p81"/>
          <p:cNvSpPr txBox="1"/>
          <p:nvPr>
            <p:ph idx="1" type="body"/>
          </p:nvPr>
        </p:nvSpPr>
        <p:spPr>
          <a:xfrm>
            <a:off x="2051200" y="2085600"/>
            <a:ext cx="6282300" cy="819900"/>
          </a:xfrm>
          <a:prstGeom prst="rect">
            <a:avLst/>
          </a:prstGeom>
          <a:noFill/>
          <a:ln>
            <a:noFill/>
          </a:ln>
        </p:spPr>
        <p:txBody>
          <a:bodyPr anchorCtr="0" anchor="ctr" bIns="91425" lIns="91425" spcFirstLastPara="1" rIns="91425" wrap="square" tIns="91425">
            <a:noAutofit/>
          </a:bodyPr>
          <a:lstStyle>
            <a:lvl1pPr indent="-381000" lvl="0" marL="457200" algn="l">
              <a:lnSpc>
                <a:spcPct val="100000"/>
              </a:lnSpc>
              <a:spcBef>
                <a:spcPts val="600"/>
              </a:spcBef>
              <a:spcAft>
                <a:spcPts val="0"/>
              </a:spcAft>
              <a:buSzPts val="2400"/>
              <a:buFont typeface="Nixie One"/>
              <a:buChar char="◇"/>
              <a:defRPr sz="2400">
                <a:latin typeface="Nixie One"/>
                <a:ea typeface="Nixie One"/>
                <a:cs typeface="Nixie One"/>
                <a:sym typeface="Nixie One"/>
              </a:defRPr>
            </a:lvl1pPr>
            <a:lvl2pPr indent="-381000" lvl="1" marL="914400" algn="l">
              <a:lnSpc>
                <a:spcPct val="100000"/>
              </a:lnSpc>
              <a:spcBef>
                <a:spcPts val="0"/>
              </a:spcBef>
              <a:spcAft>
                <a:spcPts val="0"/>
              </a:spcAft>
              <a:buSzPts val="2400"/>
              <a:buFont typeface="Nixie One"/>
              <a:buChar char="￭"/>
              <a:defRPr sz="2400">
                <a:latin typeface="Nixie One"/>
                <a:ea typeface="Nixie One"/>
                <a:cs typeface="Nixie One"/>
                <a:sym typeface="Nixie One"/>
              </a:defRPr>
            </a:lvl2pPr>
            <a:lvl3pPr indent="-381000" lvl="2" marL="1371600" algn="l">
              <a:lnSpc>
                <a:spcPct val="100000"/>
              </a:lnSpc>
              <a:spcBef>
                <a:spcPts val="0"/>
              </a:spcBef>
              <a:spcAft>
                <a:spcPts val="0"/>
              </a:spcAft>
              <a:buSzPts val="2400"/>
              <a:buFont typeface="Nixie One"/>
              <a:buChar char="￮"/>
              <a:defRPr sz="2400">
                <a:latin typeface="Nixie One"/>
                <a:ea typeface="Nixie One"/>
                <a:cs typeface="Nixie One"/>
                <a:sym typeface="Nixie One"/>
              </a:defRPr>
            </a:lvl3pPr>
            <a:lvl4pPr indent="-381000" lvl="3" marL="1828800" algn="l">
              <a:lnSpc>
                <a:spcPct val="100000"/>
              </a:lnSpc>
              <a:spcBef>
                <a:spcPts val="0"/>
              </a:spcBef>
              <a:spcAft>
                <a:spcPts val="0"/>
              </a:spcAft>
              <a:buSzPts val="2400"/>
              <a:buFont typeface="Nixie One"/>
              <a:buChar char="●"/>
              <a:defRPr sz="2400">
                <a:latin typeface="Nixie One"/>
                <a:ea typeface="Nixie One"/>
                <a:cs typeface="Nixie One"/>
                <a:sym typeface="Nixie One"/>
              </a:defRPr>
            </a:lvl4pPr>
            <a:lvl5pPr indent="-381000" lvl="4" marL="2286000" algn="l">
              <a:lnSpc>
                <a:spcPct val="100000"/>
              </a:lnSpc>
              <a:spcBef>
                <a:spcPts val="0"/>
              </a:spcBef>
              <a:spcAft>
                <a:spcPts val="0"/>
              </a:spcAft>
              <a:buSzPts val="2400"/>
              <a:buFont typeface="Nixie One"/>
              <a:buChar char="○"/>
              <a:defRPr sz="2400">
                <a:latin typeface="Nixie One"/>
                <a:ea typeface="Nixie One"/>
                <a:cs typeface="Nixie One"/>
                <a:sym typeface="Nixie One"/>
              </a:defRPr>
            </a:lvl5pPr>
            <a:lvl6pPr indent="-381000" lvl="5" marL="2743200" algn="l">
              <a:lnSpc>
                <a:spcPct val="100000"/>
              </a:lnSpc>
              <a:spcBef>
                <a:spcPts val="0"/>
              </a:spcBef>
              <a:spcAft>
                <a:spcPts val="0"/>
              </a:spcAft>
              <a:buSzPts val="2400"/>
              <a:buFont typeface="Nixie One"/>
              <a:buChar char="■"/>
              <a:defRPr sz="2400">
                <a:latin typeface="Nixie One"/>
                <a:ea typeface="Nixie One"/>
                <a:cs typeface="Nixie One"/>
                <a:sym typeface="Nixie One"/>
              </a:defRPr>
            </a:lvl6pPr>
            <a:lvl7pPr indent="-381000" lvl="6" marL="3200400" algn="l">
              <a:lnSpc>
                <a:spcPct val="100000"/>
              </a:lnSpc>
              <a:spcBef>
                <a:spcPts val="0"/>
              </a:spcBef>
              <a:spcAft>
                <a:spcPts val="0"/>
              </a:spcAft>
              <a:buSzPts val="2400"/>
              <a:buFont typeface="Nixie One"/>
              <a:buChar char="●"/>
              <a:defRPr sz="2400">
                <a:latin typeface="Nixie One"/>
                <a:ea typeface="Nixie One"/>
                <a:cs typeface="Nixie One"/>
                <a:sym typeface="Nixie One"/>
              </a:defRPr>
            </a:lvl7pPr>
            <a:lvl8pPr indent="-381000" lvl="7" marL="3657600" algn="l">
              <a:lnSpc>
                <a:spcPct val="100000"/>
              </a:lnSpc>
              <a:spcBef>
                <a:spcPts val="0"/>
              </a:spcBef>
              <a:spcAft>
                <a:spcPts val="0"/>
              </a:spcAft>
              <a:buSzPts val="2400"/>
              <a:buFont typeface="Nixie One"/>
              <a:buChar char="○"/>
              <a:defRPr sz="2400">
                <a:latin typeface="Nixie One"/>
                <a:ea typeface="Nixie One"/>
                <a:cs typeface="Nixie One"/>
                <a:sym typeface="Nixie One"/>
              </a:defRPr>
            </a:lvl8pPr>
            <a:lvl9pPr indent="-381000" lvl="8" marL="4114800" algn="l">
              <a:lnSpc>
                <a:spcPct val="100000"/>
              </a:lnSpc>
              <a:spcBef>
                <a:spcPts val="0"/>
              </a:spcBef>
              <a:spcAft>
                <a:spcPts val="0"/>
              </a:spcAft>
              <a:buSzPts val="2400"/>
              <a:buFont typeface="Nixie One"/>
              <a:buChar char="■"/>
              <a:defRPr sz="2400">
                <a:latin typeface="Nixie One"/>
                <a:ea typeface="Nixie One"/>
                <a:cs typeface="Nixie One"/>
                <a:sym typeface="Nixie One"/>
              </a:defRPr>
            </a:lvl9pPr>
          </a:lstStyle>
          <a:p/>
        </p:txBody>
      </p:sp>
      <p:sp>
        <p:nvSpPr>
          <p:cNvPr id="99" name="Google Shape;99;p81"/>
          <p:cNvSpPr/>
          <p:nvPr/>
        </p:nvSpPr>
        <p:spPr>
          <a:xfrm flipH="1" rot="10800000">
            <a:off x="-123826" y="28115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81"/>
          <p:cNvSpPr/>
          <p:nvPr/>
        </p:nvSpPr>
        <p:spPr>
          <a:xfrm flipH="1" rot="10800000">
            <a:off x="638175" y="31927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81"/>
          <p:cNvSpPr/>
          <p:nvPr/>
        </p:nvSpPr>
        <p:spPr>
          <a:xfrm flipH="1" rot="10800000">
            <a:off x="752474" y="120180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81"/>
          <p:cNvSpPr/>
          <p:nvPr/>
        </p:nvSpPr>
        <p:spPr>
          <a:xfrm flipH="1" rot="10800000">
            <a:off x="657225" y="438017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 name="Google Shape;103;p81"/>
          <p:cNvGrpSpPr/>
          <p:nvPr/>
        </p:nvGrpSpPr>
        <p:grpSpPr>
          <a:xfrm>
            <a:off x="986834" y="1394518"/>
            <a:ext cx="351204" cy="324661"/>
            <a:chOff x="5975075" y="2327500"/>
            <a:chExt cx="420100" cy="388350"/>
          </a:xfrm>
        </p:grpSpPr>
        <p:sp>
          <p:nvSpPr>
            <p:cNvPr id="104" name="Google Shape;104;p81"/>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81"/>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p81"/>
          <p:cNvSpPr/>
          <p:nvPr/>
        </p:nvSpPr>
        <p:spPr>
          <a:xfrm>
            <a:off x="203100" y="30227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 name="Google Shape;107;p81"/>
          <p:cNvGrpSpPr/>
          <p:nvPr/>
        </p:nvGrpSpPr>
        <p:grpSpPr>
          <a:xfrm>
            <a:off x="295728" y="877706"/>
            <a:ext cx="247469" cy="392302"/>
            <a:chOff x="6718575" y="2318625"/>
            <a:chExt cx="256950" cy="407375"/>
          </a:xfrm>
        </p:grpSpPr>
        <p:sp>
          <p:nvSpPr>
            <p:cNvPr id="108" name="Google Shape;108;p8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8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8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8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8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8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8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8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 name="Google Shape;116;p81"/>
          <p:cNvGrpSpPr/>
          <p:nvPr/>
        </p:nvGrpSpPr>
        <p:grpSpPr>
          <a:xfrm>
            <a:off x="1229484" y="3310481"/>
            <a:ext cx="342882" cy="350068"/>
            <a:chOff x="3951850" y="2985350"/>
            <a:chExt cx="407950" cy="416500"/>
          </a:xfrm>
        </p:grpSpPr>
        <p:sp>
          <p:nvSpPr>
            <p:cNvPr id="117" name="Google Shape;117;p81"/>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81"/>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81"/>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81"/>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 name="Google Shape;121;p81"/>
          <p:cNvSpPr/>
          <p:nvPr/>
        </p:nvSpPr>
        <p:spPr>
          <a:xfrm flipH="1" rot="10800000">
            <a:off x="542924" y="36121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81"/>
          <p:cNvSpPr/>
          <p:nvPr/>
        </p:nvSpPr>
        <p:spPr>
          <a:xfrm flipH="1" rot="10800000">
            <a:off x="729000" y="424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81"/>
          <p:cNvSpPr/>
          <p:nvPr/>
        </p:nvSpPr>
        <p:spPr>
          <a:xfrm flipH="1" rot="10800000">
            <a:off x="-115052" y="3996025"/>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81"/>
          <p:cNvSpPr/>
          <p:nvPr/>
        </p:nvSpPr>
        <p:spPr>
          <a:xfrm flipH="1" rot="10800000">
            <a:off x="411200" y="2586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81"/>
          <p:cNvSpPr/>
          <p:nvPr/>
        </p:nvSpPr>
        <p:spPr>
          <a:xfrm>
            <a:off x="828838" y="38432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 name="Google Shape;126;p81"/>
          <p:cNvGrpSpPr/>
          <p:nvPr/>
        </p:nvGrpSpPr>
        <p:grpSpPr>
          <a:xfrm>
            <a:off x="67092" y="1681690"/>
            <a:ext cx="455624" cy="437054"/>
            <a:chOff x="5241175" y="4959100"/>
            <a:chExt cx="539775" cy="517775"/>
          </a:xfrm>
        </p:grpSpPr>
        <p:sp>
          <p:nvSpPr>
            <p:cNvPr id="127" name="Google Shape;127;p81"/>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81"/>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81"/>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81"/>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81"/>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81"/>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 name="Google Shape;133;p81"/>
          <p:cNvSpPr/>
          <p:nvPr/>
        </p:nvSpPr>
        <p:spPr>
          <a:xfrm>
            <a:off x="144926" y="4214500"/>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81"/>
          <p:cNvSpPr txBox="1"/>
          <p:nvPr/>
        </p:nvSpPr>
        <p:spPr>
          <a:xfrm>
            <a:off x="94000" y="1929581"/>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0" i="0" lang="en-CA" sz="12000" u="none" cap="none" strike="noStrike">
                <a:solidFill>
                  <a:srgbClr val="FFFFFF"/>
                </a:solidFill>
                <a:latin typeface="Nixie One"/>
                <a:ea typeface="Nixie One"/>
                <a:cs typeface="Nixie One"/>
                <a:sym typeface="Nixie One"/>
              </a:rPr>
              <a:t>“</a:t>
            </a:r>
            <a:endParaRPr b="0" i="0" sz="12000" u="none" cap="none" strike="noStrike">
              <a:solidFill>
                <a:srgbClr val="FFFFFF"/>
              </a:solidFill>
              <a:latin typeface="Nixie One"/>
              <a:ea typeface="Nixie One"/>
              <a:cs typeface="Nixie One"/>
              <a:sym typeface="Nixie One"/>
            </a:endParaRPr>
          </a:p>
        </p:txBody>
      </p:sp>
      <p:sp>
        <p:nvSpPr>
          <p:cNvPr id="135" name="Google Shape;135;p8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6" name="Shape 136"/>
        <p:cNvGrpSpPr/>
        <p:nvPr/>
      </p:nvGrpSpPr>
      <p:grpSpPr>
        <a:xfrm>
          <a:off x="0" y="0"/>
          <a:ext cx="0" cy="0"/>
          <a:chOff x="0" y="0"/>
          <a:chExt cx="0" cy="0"/>
        </a:xfrm>
      </p:grpSpPr>
      <p:sp>
        <p:nvSpPr>
          <p:cNvPr id="137" name="Google Shape;137;p82"/>
          <p:cNvSpPr/>
          <p:nvPr/>
        </p:nvSpPr>
        <p:spPr>
          <a:xfrm flipH="1" rot="10800000">
            <a:off x="-94969" y="303826"/>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8" name="Google Shape;138;p82"/>
          <p:cNvSpPr/>
          <p:nvPr/>
        </p:nvSpPr>
        <p:spPr>
          <a:xfrm rot="5400000">
            <a:off x="559400" y="1538825"/>
            <a:ext cx="1788000" cy="2064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9" name="Google Shape;139;p82"/>
          <p:cNvSpPr txBox="1"/>
          <p:nvPr>
            <p:ph type="ctrTitle"/>
          </p:nvPr>
        </p:nvSpPr>
        <p:spPr>
          <a:xfrm>
            <a:off x="2743200" y="1735750"/>
            <a:ext cx="56388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40" name="Google Shape;140;p82"/>
          <p:cNvSpPr txBox="1"/>
          <p:nvPr>
            <p:ph idx="1" type="subTitle"/>
          </p:nvPr>
        </p:nvSpPr>
        <p:spPr>
          <a:xfrm>
            <a:off x="2743200" y="2821004"/>
            <a:ext cx="56961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82"/>
          <p:cNvSpPr/>
          <p:nvPr/>
        </p:nvSpPr>
        <p:spPr>
          <a:xfrm flipH="1" rot="10800000">
            <a:off x="66674" y="313542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82"/>
          <p:cNvSpPr/>
          <p:nvPr/>
        </p:nvSpPr>
        <p:spPr>
          <a:xfrm flipH="1" rot="10800000">
            <a:off x="828675" y="351655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82"/>
          <p:cNvSpPr/>
          <p:nvPr/>
        </p:nvSpPr>
        <p:spPr>
          <a:xfrm flipH="1" rot="10800000">
            <a:off x="761999" y="8779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82"/>
          <p:cNvSpPr/>
          <p:nvPr/>
        </p:nvSpPr>
        <p:spPr>
          <a:xfrm flipH="1" rot="10800000">
            <a:off x="793851" y="4692801"/>
            <a:ext cx="517500" cy="4479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5" name="Google Shape;145;p82"/>
          <p:cNvGrpSpPr/>
          <p:nvPr/>
        </p:nvGrpSpPr>
        <p:grpSpPr>
          <a:xfrm>
            <a:off x="996359" y="1070668"/>
            <a:ext cx="351204" cy="324661"/>
            <a:chOff x="5975075" y="2327500"/>
            <a:chExt cx="420100" cy="388350"/>
          </a:xfrm>
        </p:grpSpPr>
        <p:sp>
          <p:nvSpPr>
            <p:cNvPr id="146" name="Google Shape;146;p82"/>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82"/>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 name="Google Shape;148;p82"/>
          <p:cNvSpPr/>
          <p:nvPr/>
        </p:nvSpPr>
        <p:spPr>
          <a:xfrm>
            <a:off x="393600" y="334662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82"/>
          <p:cNvGrpSpPr/>
          <p:nvPr/>
        </p:nvGrpSpPr>
        <p:grpSpPr>
          <a:xfrm>
            <a:off x="305253" y="553856"/>
            <a:ext cx="247469" cy="392302"/>
            <a:chOff x="6718575" y="2318625"/>
            <a:chExt cx="256950" cy="407375"/>
          </a:xfrm>
        </p:grpSpPr>
        <p:sp>
          <p:nvSpPr>
            <p:cNvPr id="150" name="Google Shape;150;p8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8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8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8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8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8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8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8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 name="Google Shape;158;p82"/>
          <p:cNvGrpSpPr/>
          <p:nvPr/>
        </p:nvGrpSpPr>
        <p:grpSpPr>
          <a:xfrm>
            <a:off x="1419984" y="3634331"/>
            <a:ext cx="342882" cy="350068"/>
            <a:chOff x="3951850" y="2985350"/>
            <a:chExt cx="407950" cy="416500"/>
          </a:xfrm>
        </p:grpSpPr>
        <p:sp>
          <p:nvSpPr>
            <p:cNvPr id="159" name="Google Shape;159;p82"/>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82"/>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82"/>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82"/>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 name="Google Shape;163;p82"/>
          <p:cNvSpPr/>
          <p:nvPr/>
        </p:nvSpPr>
        <p:spPr>
          <a:xfrm flipH="1" rot="10800000">
            <a:off x="733424" y="393602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82"/>
          <p:cNvSpPr/>
          <p:nvPr/>
        </p:nvSpPr>
        <p:spPr>
          <a:xfrm flipH="1" rot="10800000">
            <a:off x="738525" y="10085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82"/>
          <p:cNvSpPr/>
          <p:nvPr/>
        </p:nvSpPr>
        <p:spPr>
          <a:xfrm flipH="1" rot="10800000">
            <a:off x="-291325" y="4148475"/>
            <a:ext cx="1182300" cy="10236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82"/>
          <p:cNvSpPr/>
          <p:nvPr/>
        </p:nvSpPr>
        <p:spPr>
          <a:xfrm flipH="1" rot="10800000">
            <a:off x="420725" y="-652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82"/>
          <p:cNvSpPr/>
          <p:nvPr/>
        </p:nvSpPr>
        <p:spPr>
          <a:xfrm>
            <a:off x="1019338" y="416705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8" name="Google Shape;168;p82"/>
          <p:cNvGrpSpPr/>
          <p:nvPr/>
        </p:nvGrpSpPr>
        <p:grpSpPr>
          <a:xfrm>
            <a:off x="-50285" y="1452794"/>
            <a:ext cx="624844" cy="599376"/>
            <a:chOff x="5241175" y="4959100"/>
            <a:chExt cx="539775" cy="517775"/>
          </a:xfrm>
        </p:grpSpPr>
        <p:sp>
          <p:nvSpPr>
            <p:cNvPr id="169" name="Google Shape;169;p82"/>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82"/>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82"/>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82"/>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82"/>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82"/>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 name="Google Shape;175;p82"/>
          <p:cNvSpPr/>
          <p:nvPr/>
        </p:nvSpPr>
        <p:spPr>
          <a:xfrm>
            <a:off x="47199" y="4430470"/>
            <a:ext cx="505231" cy="459562"/>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76" name="Shape 176"/>
        <p:cNvGrpSpPr/>
        <p:nvPr/>
      </p:nvGrpSpPr>
      <p:grpSpPr>
        <a:xfrm>
          <a:off x="0" y="0"/>
          <a:ext cx="0" cy="0"/>
          <a:chOff x="0" y="0"/>
          <a:chExt cx="0" cy="0"/>
        </a:xfrm>
      </p:grpSpPr>
      <p:sp>
        <p:nvSpPr>
          <p:cNvPr id="177" name="Google Shape;177;p83"/>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8" name="Google Shape;178;p83"/>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9" name="Google Shape;179;p83"/>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80" name="Google Shape;180;p83"/>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Font typeface="Arial"/>
              <a:buChar char="◇"/>
              <a:defRPr>
                <a:latin typeface="Arial"/>
                <a:ea typeface="Arial"/>
                <a:cs typeface="Arial"/>
                <a:sym typeface="Arial"/>
              </a:defRPr>
            </a:lvl1pPr>
            <a:lvl2pPr indent="-317500" lvl="1" marL="914400" algn="l">
              <a:lnSpc>
                <a:spcPct val="100000"/>
              </a:lnSpc>
              <a:spcBef>
                <a:spcPts val="0"/>
              </a:spcBef>
              <a:spcAft>
                <a:spcPts val="0"/>
              </a:spcAft>
              <a:buSzPts val="1400"/>
              <a:buFont typeface="Arial"/>
              <a:buChar char="￭"/>
              <a:defRPr>
                <a:latin typeface="Arial"/>
                <a:ea typeface="Arial"/>
                <a:cs typeface="Arial"/>
                <a:sym typeface="Arial"/>
              </a:defRPr>
            </a:lvl2pPr>
            <a:lvl3pPr indent="-317500" lvl="2" marL="1371600" algn="l">
              <a:lnSpc>
                <a:spcPct val="100000"/>
              </a:lnSpc>
              <a:spcBef>
                <a:spcPts val="0"/>
              </a:spcBef>
              <a:spcAft>
                <a:spcPts val="0"/>
              </a:spcAft>
              <a:buSzPts val="1400"/>
              <a:buFont typeface="Arial"/>
              <a:buChar char="￮"/>
              <a:defRPr>
                <a:latin typeface="Arial"/>
                <a:ea typeface="Arial"/>
                <a:cs typeface="Arial"/>
                <a:sym typeface="Arial"/>
              </a:defRPr>
            </a:lvl3pPr>
            <a:lvl4pPr indent="-317500" lvl="3" marL="1828800" algn="l">
              <a:lnSpc>
                <a:spcPct val="100000"/>
              </a:lnSpc>
              <a:spcBef>
                <a:spcPts val="0"/>
              </a:spcBef>
              <a:spcAft>
                <a:spcPts val="0"/>
              </a:spcAft>
              <a:buSzPts val="1400"/>
              <a:buFont typeface="Arial"/>
              <a:buChar char="●"/>
              <a:defRPr>
                <a:latin typeface="Arial"/>
                <a:ea typeface="Arial"/>
                <a:cs typeface="Arial"/>
                <a:sym typeface="Arial"/>
              </a:defRPr>
            </a:lvl4pPr>
            <a:lvl5pPr indent="-317500" lvl="4" marL="2286000" algn="l">
              <a:lnSpc>
                <a:spcPct val="100000"/>
              </a:lnSpc>
              <a:spcBef>
                <a:spcPts val="0"/>
              </a:spcBef>
              <a:spcAft>
                <a:spcPts val="0"/>
              </a:spcAft>
              <a:buSzPts val="1400"/>
              <a:buFont typeface="Arial"/>
              <a:buChar char="○"/>
              <a:defRPr>
                <a:latin typeface="Arial"/>
                <a:ea typeface="Arial"/>
                <a:cs typeface="Arial"/>
                <a:sym typeface="Arial"/>
              </a:defRPr>
            </a:lvl5pPr>
            <a:lvl6pPr indent="-317500" lvl="5" marL="2743200" algn="l">
              <a:lnSpc>
                <a:spcPct val="100000"/>
              </a:lnSpc>
              <a:spcBef>
                <a:spcPts val="0"/>
              </a:spcBef>
              <a:spcAft>
                <a:spcPts val="0"/>
              </a:spcAft>
              <a:buSzPts val="1400"/>
              <a:buFont typeface="Arial"/>
              <a:buChar char="■"/>
              <a:defRPr>
                <a:latin typeface="Arial"/>
                <a:ea typeface="Arial"/>
                <a:cs typeface="Arial"/>
                <a:sym typeface="Arial"/>
              </a:defRPr>
            </a:lvl6pPr>
            <a:lvl7pPr indent="-317500" lvl="6" marL="3200400" algn="l">
              <a:lnSpc>
                <a:spcPct val="100000"/>
              </a:lnSpc>
              <a:spcBef>
                <a:spcPts val="0"/>
              </a:spcBef>
              <a:spcAft>
                <a:spcPts val="0"/>
              </a:spcAft>
              <a:buSzPts val="1400"/>
              <a:buFont typeface="Arial"/>
              <a:buChar char="●"/>
              <a:defRPr>
                <a:latin typeface="Arial"/>
                <a:ea typeface="Arial"/>
                <a:cs typeface="Arial"/>
                <a:sym typeface="Arial"/>
              </a:defRPr>
            </a:lvl7pPr>
            <a:lvl8pPr indent="-317500" lvl="7" marL="3657600" algn="l">
              <a:lnSpc>
                <a:spcPct val="100000"/>
              </a:lnSpc>
              <a:spcBef>
                <a:spcPts val="0"/>
              </a:spcBef>
              <a:spcAft>
                <a:spcPts val="0"/>
              </a:spcAft>
              <a:buSzPts val="1400"/>
              <a:buFont typeface="Arial"/>
              <a:buChar char="○"/>
              <a:defRPr>
                <a:latin typeface="Arial"/>
                <a:ea typeface="Arial"/>
                <a:cs typeface="Arial"/>
                <a:sym typeface="Arial"/>
              </a:defRPr>
            </a:lvl8pPr>
            <a:lvl9pPr indent="-317500" lvl="8" marL="4114800" algn="l">
              <a:lnSpc>
                <a:spcPct val="100000"/>
              </a:lnSpc>
              <a:spcBef>
                <a:spcPts val="0"/>
              </a:spcBef>
              <a:spcAft>
                <a:spcPts val="0"/>
              </a:spcAft>
              <a:buSzPts val="1400"/>
              <a:buFont typeface="Arial"/>
              <a:buChar char="■"/>
              <a:defRPr>
                <a:latin typeface="Arial"/>
                <a:ea typeface="Arial"/>
                <a:cs typeface="Arial"/>
                <a:sym typeface="Arial"/>
              </a:defRPr>
            </a:lvl9pPr>
          </a:lstStyle>
          <a:p/>
        </p:txBody>
      </p:sp>
      <p:sp>
        <p:nvSpPr>
          <p:cNvPr id="181" name="Google Shape;181;p83"/>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83"/>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83"/>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3"/>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83"/>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83"/>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83"/>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83"/>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9" name="Google Shape;189;p83"/>
          <p:cNvGrpSpPr/>
          <p:nvPr/>
        </p:nvGrpSpPr>
        <p:grpSpPr>
          <a:xfrm>
            <a:off x="1729784" y="61068"/>
            <a:ext cx="351204" cy="324661"/>
            <a:chOff x="5975075" y="2327500"/>
            <a:chExt cx="420100" cy="388350"/>
          </a:xfrm>
        </p:grpSpPr>
        <p:sp>
          <p:nvSpPr>
            <p:cNvPr id="190" name="Google Shape;190;p83"/>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83"/>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 name="Google Shape;192;p83"/>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83"/>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 name="Google Shape;194;p83"/>
          <p:cNvGrpSpPr/>
          <p:nvPr/>
        </p:nvGrpSpPr>
        <p:grpSpPr>
          <a:xfrm>
            <a:off x="7354067" y="3426715"/>
            <a:ext cx="455624" cy="437054"/>
            <a:chOff x="5241175" y="4959100"/>
            <a:chExt cx="539775" cy="517775"/>
          </a:xfrm>
        </p:grpSpPr>
        <p:sp>
          <p:nvSpPr>
            <p:cNvPr id="195" name="Google Shape;195;p83"/>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83"/>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83"/>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83"/>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83"/>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83"/>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 name="Google Shape;201;p83"/>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2" name="Google Shape;202;p83"/>
          <p:cNvGrpSpPr/>
          <p:nvPr/>
        </p:nvGrpSpPr>
        <p:grpSpPr>
          <a:xfrm>
            <a:off x="904276" y="515192"/>
            <a:ext cx="382958" cy="607111"/>
            <a:chOff x="6718575" y="2318625"/>
            <a:chExt cx="256950" cy="407375"/>
          </a:xfrm>
        </p:grpSpPr>
        <p:sp>
          <p:nvSpPr>
            <p:cNvPr id="203" name="Google Shape;203;p8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8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8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8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8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8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8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8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 name="Google Shape;211;p83"/>
          <p:cNvGrpSpPr/>
          <p:nvPr/>
        </p:nvGrpSpPr>
        <p:grpSpPr>
          <a:xfrm>
            <a:off x="335759" y="1840531"/>
            <a:ext cx="342882" cy="350068"/>
            <a:chOff x="3951850" y="2985350"/>
            <a:chExt cx="407950" cy="416500"/>
          </a:xfrm>
        </p:grpSpPr>
        <p:sp>
          <p:nvSpPr>
            <p:cNvPr id="212" name="Google Shape;212;p83"/>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83"/>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83"/>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83"/>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 name="Google Shape;216;p8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7" name="Shape 217"/>
        <p:cNvGrpSpPr/>
        <p:nvPr/>
      </p:nvGrpSpPr>
      <p:grpSpPr>
        <a:xfrm>
          <a:off x="0" y="0"/>
          <a:ext cx="0" cy="0"/>
          <a:chOff x="0" y="0"/>
          <a:chExt cx="0" cy="0"/>
        </a:xfrm>
      </p:grpSpPr>
      <p:sp>
        <p:nvSpPr>
          <p:cNvPr id="218" name="Google Shape;218;p84"/>
          <p:cNvSpPr/>
          <p:nvPr/>
        </p:nvSpPr>
        <p:spPr>
          <a:xfrm flipH="1" rot="10800000">
            <a:off x="8218352" y="4121459"/>
            <a:ext cx="685200" cy="5934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9" name="Google Shape;219;p84"/>
          <p:cNvSpPr/>
          <p:nvPr/>
        </p:nvSpPr>
        <p:spPr>
          <a:xfrm rot="5400000">
            <a:off x="388487" y="105212"/>
            <a:ext cx="944100" cy="10902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0" name="Google Shape;220;p84"/>
          <p:cNvSpPr/>
          <p:nvPr/>
        </p:nvSpPr>
        <p:spPr>
          <a:xfrm flipH="1" rot="10800000">
            <a:off x="-123825" y="847791"/>
            <a:ext cx="674400" cy="5844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84"/>
          <p:cNvSpPr/>
          <p:nvPr/>
        </p:nvSpPr>
        <p:spPr>
          <a:xfrm flipH="1" rot="10800000">
            <a:off x="503116" y="1161450"/>
            <a:ext cx="352800" cy="3054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84"/>
          <p:cNvSpPr/>
          <p:nvPr/>
        </p:nvSpPr>
        <p:spPr>
          <a:xfrm flipH="1" rot="10800000">
            <a:off x="1208424" y="-131812"/>
            <a:ext cx="674400" cy="5844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84"/>
          <p:cNvSpPr/>
          <p:nvPr/>
        </p:nvSpPr>
        <p:spPr>
          <a:xfrm flipH="1" rot="10800000">
            <a:off x="247753" y="49693"/>
            <a:ext cx="295200" cy="2556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84"/>
          <p:cNvSpPr/>
          <p:nvPr/>
        </p:nvSpPr>
        <p:spPr>
          <a:xfrm flipH="1" rot="10800000">
            <a:off x="8763568" y="4485979"/>
            <a:ext cx="543000" cy="4704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84"/>
          <p:cNvSpPr/>
          <p:nvPr/>
        </p:nvSpPr>
        <p:spPr>
          <a:xfrm flipH="1" rot="10800000">
            <a:off x="8523810" y="4741100"/>
            <a:ext cx="284100" cy="2457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84"/>
          <p:cNvSpPr/>
          <p:nvPr/>
        </p:nvSpPr>
        <p:spPr>
          <a:xfrm flipH="1" rot="10800000">
            <a:off x="8322785" y="3628023"/>
            <a:ext cx="543000" cy="470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84"/>
          <p:cNvSpPr/>
          <p:nvPr/>
        </p:nvSpPr>
        <p:spPr>
          <a:xfrm flipH="1" rot="10800000">
            <a:off x="8763569" y="4009882"/>
            <a:ext cx="237600" cy="2058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8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9" name="Shape 229"/>
        <p:cNvGrpSpPr/>
        <p:nvPr/>
      </p:nvGrpSpPr>
      <p:grpSpPr>
        <a:xfrm>
          <a:off x="0" y="0"/>
          <a:ext cx="0" cy="0"/>
          <a:chOff x="0" y="0"/>
          <a:chExt cx="0" cy="0"/>
        </a:xfrm>
      </p:grpSpPr>
      <p:sp>
        <p:nvSpPr>
          <p:cNvPr id="230" name="Google Shape;230;p85"/>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1" name="Google Shape;231;p85"/>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2" name="Google Shape;232;p85"/>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SzPts val="1400"/>
              <a:buNone/>
              <a:defRPr/>
            </a:lvl1pPr>
          </a:lstStyle>
          <a:p/>
        </p:txBody>
      </p:sp>
      <p:sp>
        <p:nvSpPr>
          <p:cNvPr id="233" name="Google Shape;233;p85"/>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85"/>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85"/>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85"/>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 name="Google Shape;237;p85"/>
          <p:cNvGrpSpPr/>
          <p:nvPr/>
        </p:nvGrpSpPr>
        <p:grpSpPr>
          <a:xfrm>
            <a:off x="1729784" y="61068"/>
            <a:ext cx="351204" cy="324661"/>
            <a:chOff x="5975075" y="2327500"/>
            <a:chExt cx="420100" cy="388350"/>
          </a:xfrm>
        </p:grpSpPr>
        <p:sp>
          <p:nvSpPr>
            <p:cNvPr id="238" name="Google Shape;238;p85"/>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85"/>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 name="Google Shape;240;p85"/>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 name="Google Shape;241;p85"/>
          <p:cNvGrpSpPr/>
          <p:nvPr/>
        </p:nvGrpSpPr>
        <p:grpSpPr>
          <a:xfrm>
            <a:off x="904276" y="515192"/>
            <a:ext cx="382958" cy="607111"/>
            <a:chOff x="6718575" y="2318625"/>
            <a:chExt cx="256950" cy="407375"/>
          </a:xfrm>
        </p:grpSpPr>
        <p:sp>
          <p:nvSpPr>
            <p:cNvPr id="242" name="Google Shape;242;p8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8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8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8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8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8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8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8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 name="Google Shape;250;p85"/>
          <p:cNvGrpSpPr/>
          <p:nvPr/>
        </p:nvGrpSpPr>
        <p:grpSpPr>
          <a:xfrm>
            <a:off x="335759" y="1840531"/>
            <a:ext cx="342882" cy="350068"/>
            <a:chOff x="3951850" y="2985350"/>
            <a:chExt cx="407950" cy="416500"/>
          </a:xfrm>
        </p:grpSpPr>
        <p:sp>
          <p:nvSpPr>
            <p:cNvPr id="251" name="Google Shape;251;p85"/>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85"/>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85"/>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85"/>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 name="Google Shape;255;p85"/>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85"/>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5"/>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85"/>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85"/>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0" name="Google Shape;260;p85"/>
          <p:cNvGrpSpPr/>
          <p:nvPr/>
        </p:nvGrpSpPr>
        <p:grpSpPr>
          <a:xfrm>
            <a:off x="7354067" y="3426715"/>
            <a:ext cx="455624" cy="437054"/>
            <a:chOff x="5241175" y="4959100"/>
            <a:chExt cx="539775" cy="517775"/>
          </a:xfrm>
        </p:grpSpPr>
        <p:sp>
          <p:nvSpPr>
            <p:cNvPr id="261" name="Google Shape;261;p85"/>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5"/>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85"/>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85"/>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85"/>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85"/>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7" name="Google Shape;267;p85"/>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8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69" name="Shape 269"/>
        <p:cNvGrpSpPr/>
        <p:nvPr/>
      </p:nvGrpSpPr>
      <p:grpSpPr>
        <a:xfrm>
          <a:off x="0" y="0"/>
          <a:ext cx="0" cy="0"/>
          <a:chOff x="0" y="0"/>
          <a:chExt cx="0" cy="0"/>
        </a:xfrm>
      </p:grpSpPr>
      <p:sp>
        <p:nvSpPr>
          <p:cNvPr id="270" name="Google Shape;270;p86"/>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71" name="Google Shape;271;p86"/>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72" name="Google Shape;272;p86"/>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73" name="Google Shape;273;p86"/>
          <p:cNvSpPr txBox="1"/>
          <p:nvPr>
            <p:ph idx="1" type="body"/>
          </p:nvPr>
        </p:nvSpPr>
        <p:spPr>
          <a:xfrm>
            <a:off x="1734000" y="2414450"/>
            <a:ext cx="2667300" cy="2663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74" name="Google Shape;274;p86"/>
          <p:cNvSpPr txBox="1"/>
          <p:nvPr>
            <p:ph idx="2" type="body"/>
          </p:nvPr>
        </p:nvSpPr>
        <p:spPr>
          <a:xfrm>
            <a:off x="4562088" y="2414450"/>
            <a:ext cx="2667300" cy="2663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75" name="Google Shape;275;p86"/>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86"/>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86"/>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86"/>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9" name="Google Shape;279;p86"/>
          <p:cNvGrpSpPr/>
          <p:nvPr/>
        </p:nvGrpSpPr>
        <p:grpSpPr>
          <a:xfrm>
            <a:off x="1729784" y="61068"/>
            <a:ext cx="351204" cy="324661"/>
            <a:chOff x="5975075" y="2327500"/>
            <a:chExt cx="420100" cy="388350"/>
          </a:xfrm>
        </p:grpSpPr>
        <p:sp>
          <p:nvSpPr>
            <p:cNvPr id="280" name="Google Shape;280;p86"/>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86"/>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2" name="Google Shape;282;p86"/>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3" name="Google Shape;283;p86"/>
          <p:cNvGrpSpPr/>
          <p:nvPr/>
        </p:nvGrpSpPr>
        <p:grpSpPr>
          <a:xfrm>
            <a:off x="904276" y="515192"/>
            <a:ext cx="382958" cy="607111"/>
            <a:chOff x="6718575" y="2318625"/>
            <a:chExt cx="256950" cy="407375"/>
          </a:xfrm>
        </p:grpSpPr>
        <p:sp>
          <p:nvSpPr>
            <p:cNvPr id="284" name="Google Shape;284;p8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8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8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8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8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8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8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8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2" name="Google Shape;292;p86"/>
          <p:cNvGrpSpPr/>
          <p:nvPr/>
        </p:nvGrpSpPr>
        <p:grpSpPr>
          <a:xfrm>
            <a:off x="335759" y="1840531"/>
            <a:ext cx="342882" cy="350068"/>
            <a:chOff x="3951850" y="2985350"/>
            <a:chExt cx="407950" cy="416500"/>
          </a:xfrm>
        </p:grpSpPr>
        <p:sp>
          <p:nvSpPr>
            <p:cNvPr id="293" name="Google Shape;293;p86"/>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86"/>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86"/>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86"/>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7" name="Google Shape;297;p86"/>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86"/>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86"/>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86"/>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86"/>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2" name="Google Shape;302;p86"/>
          <p:cNvGrpSpPr/>
          <p:nvPr/>
        </p:nvGrpSpPr>
        <p:grpSpPr>
          <a:xfrm>
            <a:off x="7354067" y="3426715"/>
            <a:ext cx="455624" cy="437054"/>
            <a:chOff x="5241175" y="4959100"/>
            <a:chExt cx="539775" cy="517775"/>
          </a:xfrm>
        </p:grpSpPr>
        <p:sp>
          <p:nvSpPr>
            <p:cNvPr id="303" name="Google Shape;303;p86"/>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86"/>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86"/>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86"/>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86"/>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86"/>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9" name="Google Shape;309;p86"/>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8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E293C"/>
        </a:solidFill>
      </p:bgPr>
    </p:bg>
    <p:spTree>
      <p:nvGrpSpPr>
        <p:cNvPr id="5" name="Shape 5"/>
        <p:cNvGrpSpPr/>
        <p:nvPr/>
      </p:nvGrpSpPr>
      <p:grpSpPr>
        <a:xfrm>
          <a:off x="0" y="0"/>
          <a:ext cx="0" cy="0"/>
          <a:chOff x="0" y="0"/>
          <a:chExt cx="0" cy="0"/>
        </a:xfrm>
      </p:grpSpPr>
      <p:sp>
        <p:nvSpPr>
          <p:cNvPr id="6" name="Google Shape;6;p77"/>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1pPr>
            <a:lvl2pPr lvl="1"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2pPr>
            <a:lvl3pPr lvl="2"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3pPr>
            <a:lvl4pPr lvl="3"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4pPr>
            <a:lvl5pPr lvl="4"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5pPr>
            <a:lvl6pPr lvl="5"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6pPr>
            <a:lvl7pPr lvl="6"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7pPr>
            <a:lvl8pPr lvl="7"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8pPr>
            <a:lvl9pPr lvl="8"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9pPr>
          </a:lstStyle>
          <a:p/>
        </p:txBody>
      </p:sp>
      <p:sp>
        <p:nvSpPr>
          <p:cNvPr id="7" name="Google Shape;7;p77"/>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0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1pPr>
            <a:lvl2pPr indent="-317500" lvl="1" marL="9144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2pPr>
            <a:lvl3pPr indent="-317500" lvl="2" marL="13716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3pPr>
            <a:lvl4pPr indent="-317500" lvl="3" marL="18288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4pPr>
            <a:lvl5pPr indent="-317500" lvl="4" marL="22860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5pPr>
            <a:lvl6pPr indent="-317500" lvl="5" marL="27432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6pPr>
            <a:lvl7pPr indent="-317500" lvl="6" marL="32004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7pPr>
            <a:lvl8pPr indent="-317500" lvl="7" marL="36576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8pPr>
            <a:lvl9pPr indent="-317500" lvl="8" marL="41148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9pPr>
          </a:lstStyle>
          <a:p/>
        </p:txBody>
      </p:sp>
      <p:sp>
        <p:nvSpPr>
          <p:cNvPr id="8" name="Google Shape;8;p7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Xq3W-J7CZdk"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s://youtu.be/-Jh0AD4fboY"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hyperlink" Target="http://www.youtube.com/watch?v=ghhbrw4B5_g" TargetMode="Externa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hyperlink" Target="http://www.youtube.com/watch?v=1FtDl5ClsS8" TargetMode="External"/><Relationship Id="rId4" Type="http://schemas.openxmlformats.org/officeDocument/2006/relationships/image" Target="../media/image1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hyperlink" Target="http://www.youtube.com/watch?v=1nPIeWqf9Jk" TargetMode="External"/><Relationship Id="rId4" Type="http://schemas.openxmlformats.org/officeDocument/2006/relationships/image" Target="../media/image1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www.youtube.com/watch?v=A5y-IZf5Z3U" TargetMode="External"/><Relationship Id="rId4" Type="http://schemas.openxmlformats.org/officeDocument/2006/relationships/image" Target="../media/image2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hyperlink" Target="http://www.youtube.com/watch?v=vmQE3T_vkRg" TargetMode="Externa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hyperlink" Target="http://www.youtube.com/watch?v=K4jjd47dAas" TargetMode="External"/><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hyperlink" Target="http://www.youtube.com/watch?v=ImH05RjcoTQ" TargetMode="External"/><Relationship Id="rId4" Type="http://schemas.openxmlformats.org/officeDocument/2006/relationships/image" Target="../media/image1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hyperlink" Target="http://www.youtube.com/watch?v=Zy1h49_L8ME" TargetMode="External"/><Relationship Id="rId4" Type="http://schemas.openxmlformats.org/officeDocument/2006/relationships/image" Target="../media/image2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 Id="rId3" Type="http://schemas.openxmlformats.org/officeDocument/2006/relationships/image" Target="../media/image2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2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hyperlink" Target="http://www.youtube.com/watch?v=G6Pz5WSPqUI" TargetMode="External"/><Relationship Id="rId4" Type="http://schemas.openxmlformats.org/officeDocument/2006/relationships/image" Target="../media/image2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2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 Id="rId3" Type="http://schemas.openxmlformats.org/officeDocument/2006/relationships/hyperlink" Target="http://www.slidescarniva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bg>
      <p:bgPr>
        <a:solidFill>
          <a:schemeClr val="dk1"/>
        </a:solidFill>
      </p:bgPr>
    </p:bg>
    <p:spTree>
      <p:nvGrpSpPr>
        <p:cNvPr id="343" name="Shape 343"/>
        <p:cNvGrpSpPr/>
        <p:nvPr/>
      </p:nvGrpSpPr>
      <p:grpSpPr>
        <a:xfrm>
          <a:off x="0" y="0"/>
          <a:ext cx="0" cy="0"/>
          <a:chOff x="0" y="0"/>
          <a:chExt cx="0" cy="0"/>
        </a:xfrm>
      </p:grpSpPr>
      <p:sp>
        <p:nvSpPr>
          <p:cNvPr id="344" name="Google Shape;344;p1"/>
          <p:cNvSpPr txBox="1"/>
          <p:nvPr>
            <p:ph type="title"/>
          </p:nvPr>
        </p:nvSpPr>
        <p:spPr>
          <a:xfrm>
            <a:off x="0" y="2375"/>
            <a:ext cx="9031500" cy="1098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444"/>
              <a:buNone/>
            </a:pPr>
            <a:r>
              <a:rPr lang="en-CA" sz="2400"/>
              <a:t>OCTE</a:t>
            </a:r>
            <a:r>
              <a:rPr b="1" lang="en-CA" sz="2400"/>
              <a:t> </a:t>
            </a:r>
            <a:r>
              <a:rPr lang="en-CA" sz="2400"/>
              <a:t>– Certification Service à la clientèle </a:t>
            </a:r>
            <a:br>
              <a:rPr lang="en-CA" sz="2400"/>
            </a:br>
            <a:r>
              <a:rPr b="1" lang="en-CA" sz="2400"/>
              <a:t>Information pour l’enseignant</a:t>
            </a:r>
            <a:endParaRPr b="1" sz="2400"/>
          </a:p>
        </p:txBody>
      </p:sp>
      <p:sp>
        <p:nvSpPr>
          <p:cNvPr id="345" name="Google Shape;345;p1"/>
          <p:cNvSpPr txBox="1"/>
          <p:nvPr>
            <p:ph idx="1" type="body"/>
          </p:nvPr>
        </p:nvSpPr>
        <p:spPr>
          <a:xfrm>
            <a:off x="1362705" y="1365697"/>
            <a:ext cx="7175357" cy="3655138"/>
          </a:xfrm>
          <a:prstGeom prst="rect">
            <a:avLst/>
          </a:prstGeom>
          <a:noFill/>
          <a:ln>
            <a:noFill/>
          </a:ln>
        </p:spPr>
        <p:txBody>
          <a:bodyPr anchorCtr="0" anchor="ctr" bIns="91425" lIns="91425" spcFirstLastPara="1" rIns="91425" wrap="square" tIns="91425">
            <a:noAutofit/>
          </a:bodyPr>
          <a:lstStyle/>
          <a:p>
            <a:pPr indent="0" lvl="0" marL="76200" rtl="0" algn="l">
              <a:lnSpc>
                <a:spcPct val="90000"/>
              </a:lnSpc>
              <a:spcBef>
                <a:spcPts val="600"/>
              </a:spcBef>
              <a:spcAft>
                <a:spcPts val="0"/>
              </a:spcAft>
              <a:buSzPts val="1400"/>
              <a:buNone/>
            </a:pPr>
            <a:r>
              <a:rPr lang="en-CA" sz="1300">
                <a:solidFill>
                  <a:srgbClr val="002060"/>
                </a:solidFill>
              </a:rPr>
              <a:t>Ce document est conçu pour que les élèves soient </a:t>
            </a:r>
            <a:r>
              <a:rPr lang="en-CA" sz="1300">
                <a:solidFill>
                  <a:srgbClr val="002060"/>
                </a:solidFill>
              </a:rPr>
              <a:t>certifiés</a:t>
            </a:r>
            <a:r>
              <a:rPr lang="en-CA" sz="1300">
                <a:solidFill>
                  <a:srgbClr val="002060"/>
                </a:solidFill>
              </a:rPr>
              <a:t> dans le service à la clientèle. La certification peut être adapté à un secteur d’une MHS en particulier. Il y a 5 modules, le temps proposé est d’environ 75 à 90 minutes. </a:t>
            </a:r>
            <a:endParaRPr/>
          </a:p>
          <a:p>
            <a:pPr indent="-228600" lvl="1" marL="914400" rtl="0" algn="l">
              <a:lnSpc>
                <a:spcPct val="90000"/>
              </a:lnSpc>
              <a:spcBef>
                <a:spcPts val="0"/>
              </a:spcBef>
              <a:spcAft>
                <a:spcPts val="0"/>
              </a:spcAft>
              <a:buSzPts val="1400"/>
              <a:buFont typeface="Arial"/>
              <a:buNone/>
            </a:pPr>
            <a:r>
              <a:t/>
            </a:r>
            <a:endParaRPr sz="1300">
              <a:solidFill>
                <a:srgbClr val="002060"/>
              </a:solidFill>
            </a:endParaRPr>
          </a:p>
          <a:p>
            <a:pPr indent="0" lvl="0" marL="76200" rtl="0" algn="l">
              <a:lnSpc>
                <a:spcPct val="90000"/>
              </a:lnSpc>
              <a:spcBef>
                <a:spcPts val="600"/>
              </a:spcBef>
              <a:spcAft>
                <a:spcPts val="0"/>
              </a:spcAft>
              <a:buSzPts val="1400"/>
              <a:buNone/>
            </a:pPr>
            <a:r>
              <a:rPr lang="en-CA" sz="1300">
                <a:solidFill>
                  <a:srgbClr val="002060"/>
                </a:solidFill>
              </a:rPr>
              <a:t>Un cahier d’accompagnement pour l’élève est disponible. Il est facilement </a:t>
            </a:r>
            <a:r>
              <a:rPr lang="en-CA" sz="1300">
                <a:solidFill>
                  <a:srgbClr val="002060"/>
                </a:solidFill>
              </a:rPr>
              <a:t>modifiable</a:t>
            </a:r>
            <a:r>
              <a:rPr lang="en-CA" sz="1300">
                <a:solidFill>
                  <a:srgbClr val="002060"/>
                </a:solidFill>
              </a:rPr>
              <a:t> pour répondre aux besoins des élèves. </a:t>
            </a:r>
            <a:endParaRPr/>
          </a:p>
          <a:p>
            <a:pPr indent="-317500" lvl="1" marL="914400" rtl="0" algn="l">
              <a:lnSpc>
                <a:spcPct val="90000"/>
              </a:lnSpc>
              <a:spcBef>
                <a:spcPts val="0"/>
              </a:spcBef>
              <a:spcAft>
                <a:spcPts val="0"/>
              </a:spcAft>
              <a:buSzPts val="1400"/>
              <a:buFont typeface="Arial"/>
              <a:buChar char="•"/>
            </a:pPr>
            <a:r>
              <a:rPr lang="en-CA" sz="1300">
                <a:solidFill>
                  <a:srgbClr val="002060"/>
                </a:solidFill>
              </a:rPr>
              <a:t>Il peut être utilisé en format numérique ou en format papier. </a:t>
            </a:r>
            <a:endParaRPr sz="1300">
              <a:solidFill>
                <a:srgbClr val="002060"/>
              </a:solidFill>
            </a:endParaRPr>
          </a:p>
          <a:p>
            <a:pPr indent="-317500" lvl="1" marL="914400" rtl="0" algn="l">
              <a:lnSpc>
                <a:spcPct val="90000"/>
              </a:lnSpc>
              <a:spcBef>
                <a:spcPts val="0"/>
              </a:spcBef>
              <a:spcAft>
                <a:spcPts val="0"/>
              </a:spcAft>
              <a:buSzPts val="1400"/>
              <a:buFont typeface="Arial"/>
              <a:buChar char="•"/>
            </a:pPr>
            <a:r>
              <a:rPr lang="en-CA" sz="1300">
                <a:solidFill>
                  <a:srgbClr val="002060"/>
                </a:solidFill>
              </a:rPr>
              <a:t>L’élève peut ainsi sauvegarder ses réponses de façon numérique. </a:t>
            </a:r>
            <a:endParaRPr sz="1300">
              <a:solidFill>
                <a:srgbClr val="002060"/>
              </a:solidFill>
            </a:endParaRPr>
          </a:p>
          <a:p>
            <a:pPr indent="0" lvl="0" marL="914400" rtl="0" algn="l">
              <a:lnSpc>
                <a:spcPct val="90000"/>
              </a:lnSpc>
              <a:spcBef>
                <a:spcPts val="0"/>
              </a:spcBef>
              <a:spcAft>
                <a:spcPts val="0"/>
              </a:spcAft>
              <a:buNone/>
            </a:pPr>
            <a:r>
              <a:t/>
            </a:r>
            <a:endParaRPr sz="1300">
              <a:solidFill>
                <a:srgbClr val="002060"/>
              </a:solidFill>
            </a:endParaRPr>
          </a:p>
          <a:p>
            <a:pPr indent="-512762" lvl="1" marL="596900" rtl="0" algn="l">
              <a:lnSpc>
                <a:spcPct val="90000"/>
              </a:lnSpc>
              <a:spcBef>
                <a:spcPts val="0"/>
              </a:spcBef>
              <a:spcAft>
                <a:spcPts val="0"/>
              </a:spcAft>
              <a:buSzPts val="1400"/>
              <a:buNone/>
            </a:pPr>
            <a:r>
              <a:rPr lang="en-CA" sz="1300">
                <a:solidFill>
                  <a:srgbClr val="002060"/>
                </a:solidFill>
              </a:rPr>
              <a:t>Un certificat d’attestation est disponible. </a:t>
            </a:r>
            <a:endParaRPr/>
          </a:p>
          <a:p>
            <a:pPr indent="-512762" lvl="2" marL="1054100" rtl="0" algn="l">
              <a:lnSpc>
                <a:spcPct val="90000"/>
              </a:lnSpc>
              <a:spcBef>
                <a:spcPts val="0"/>
              </a:spcBef>
              <a:spcAft>
                <a:spcPts val="0"/>
              </a:spcAft>
              <a:buSzPts val="1400"/>
              <a:buFont typeface="Arial"/>
              <a:buChar char="•"/>
            </a:pPr>
            <a:r>
              <a:rPr lang="en-CA" sz="1300">
                <a:solidFill>
                  <a:srgbClr val="002060"/>
                </a:solidFill>
              </a:rPr>
              <a:t>Il y a 2 versions</a:t>
            </a:r>
            <a:r>
              <a:rPr lang="en-CA" sz="1300">
                <a:solidFill>
                  <a:srgbClr val="002060"/>
                </a:solidFill>
              </a:rPr>
              <a:t>	</a:t>
            </a:r>
            <a:endParaRPr/>
          </a:p>
          <a:p>
            <a:pPr indent="-423863" lvl="2" marL="1054100" rtl="0" algn="l">
              <a:lnSpc>
                <a:spcPct val="90000"/>
              </a:lnSpc>
              <a:spcBef>
                <a:spcPts val="0"/>
              </a:spcBef>
              <a:spcAft>
                <a:spcPts val="0"/>
              </a:spcAft>
              <a:buSzPts val="1400"/>
              <a:buFont typeface="Arial"/>
              <a:buNone/>
            </a:pPr>
            <a:r>
              <a:t/>
            </a:r>
            <a:endParaRPr sz="1300">
              <a:solidFill>
                <a:srgbClr val="002060"/>
              </a:solidFill>
            </a:endParaRPr>
          </a:p>
          <a:p>
            <a:pPr indent="0" lvl="0" marL="0" rtl="0" algn="l">
              <a:lnSpc>
                <a:spcPct val="90000"/>
              </a:lnSpc>
              <a:spcBef>
                <a:spcPts val="600"/>
              </a:spcBef>
              <a:spcAft>
                <a:spcPts val="0"/>
              </a:spcAft>
              <a:buSzPts val="1400"/>
              <a:buNone/>
            </a:pPr>
            <a:r>
              <a:rPr lang="en-CA" sz="1300">
                <a:solidFill>
                  <a:srgbClr val="002060"/>
                </a:solidFill>
              </a:rPr>
              <a:t> </a:t>
            </a:r>
            <a:endParaRPr/>
          </a:p>
          <a:p>
            <a:pPr indent="0" lvl="0" marL="139700" rtl="0" algn="l">
              <a:lnSpc>
                <a:spcPct val="90000"/>
              </a:lnSpc>
              <a:spcBef>
                <a:spcPts val="600"/>
              </a:spcBef>
              <a:spcAft>
                <a:spcPts val="0"/>
              </a:spcAft>
              <a:buSzPts val="1400"/>
              <a:buNone/>
            </a:pPr>
            <a:r>
              <a:t/>
            </a:r>
            <a:endParaRPr sz="1300">
              <a:solidFill>
                <a:srgbClr val="002060"/>
              </a:solidFill>
            </a:endParaRPr>
          </a:p>
          <a:p>
            <a:pPr indent="0" lvl="0" marL="139700" rtl="0" algn="l">
              <a:lnSpc>
                <a:spcPct val="90000"/>
              </a:lnSpc>
              <a:spcBef>
                <a:spcPts val="600"/>
              </a:spcBef>
              <a:spcAft>
                <a:spcPts val="0"/>
              </a:spcAft>
              <a:buSzPts val="1400"/>
              <a:buNone/>
            </a:pPr>
            <a:r>
              <a:t/>
            </a:r>
            <a:endParaRPr sz="1300">
              <a:solidFill>
                <a:srgbClr val="002060"/>
              </a:solidFill>
            </a:endParaRPr>
          </a:p>
          <a:p>
            <a:pPr indent="-228600" lvl="0" marL="457200" rtl="0" algn="l">
              <a:lnSpc>
                <a:spcPct val="90000"/>
              </a:lnSpc>
              <a:spcBef>
                <a:spcPts val="600"/>
              </a:spcBef>
              <a:spcAft>
                <a:spcPts val="0"/>
              </a:spcAft>
              <a:buSzPts val="1400"/>
              <a:buFont typeface="Noto Sans Symbols"/>
              <a:buNone/>
            </a:pPr>
            <a:r>
              <a:t/>
            </a:r>
            <a:endParaRPr sz="1700"/>
          </a:p>
        </p:txBody>
      </p:sp>
      <p:sp>
        <p:nvSpPr>
          <p:cNvPr id="346" name="Google Shape;346;p1"/>
          <p:cNvSpPr/>
          <p:nvPr/>
        </p:nvSpPr>
        <p:spPr>
          <a:xfrm>
            <a:off x="293488" y="1585226"/>
            <a:ext cx="1069217" cy="1265124"/>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7" name="Google Shape;347;p1"/>
          <p:cNvPicPr preferRelativeResize="0"/>
          <p:nvPr/>
        </p:nvPicPr>
        <p:blipFill>
          <a:blip r:embed="rId3">
            <a:alphaModFix/>
          </a:blip>
          <a:stretch>
            <a:fillRect/>
          </a:stretch>
        </p:blipFill>
        <p:spPr>
          <a:xfrm>
            <a:off x="6358300" y="75475"/>
            <a:ext cx="2785699" cy="66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0"/>
          <p:cNvSpPr txBox="1"/>
          <p:nvPr>
            <p:ph type="title"/>
          </p:nvPr>
        </p:nvSpPr>
        <p:spPr>
          <a:xfrm>
            <a:off x="1827877" y="98362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t/>
            </a:r>
            <a:endParaRPr/>
          </a:p>
        </p:txBody>
      </p:sp>
      <p:sp>
        <p:nvSpPr>
          <p:cNvPr id="443" name="Google Shape;443;p10"/>
          <p:cNvSpPr txBox="1"/>
          <p:nvPr>
            <p:ph idx="1" type="body"/>
          </p:nvPr>
        </p:nvSpPr>
        <p:spPr>
          <a:xfrm>
            <a:off x="1898620" y="1741800"/>
            <a:ext cx="4944300" cy="165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Quelle est ta définition du service à la clientèle? </a:t>
            </a:r>
            <a:endParaRPr sz="3200">
              <a:solidFill>
                <a:schemeClr val="dk1"/>
              </a:solidFill>
            </a:endParaRPr>
          </a:p>
          <a:p>
            <a:pPr indent="0" lvl="0" marL="0" rtl="0" algn="l">
              <a:lnSpc>
                <a:spcPct val="100000"/>
              </a:lnSpc>
              <a:spcBef>
                <a:spcPts val="600"/>
              </a:spcBef>
              <a:spcAft>
                <a:spcPts val="0"/>
              </a:spcAft>
              <a:buSzPts val="1400"/>
              <a:buNone/>
            </a:pPr>
            <a:r>
              <a:t/>
            </a:r>
            <a:endParaRPr sz="2000">
              <a:solidFill>
                <a:schemeClr val="dk1"/>
              </a:solidFill>
            </a:endParaRPr>
          </a:p>
          <a:p>
            <a:pPr indent="0" lvl="0" marL="0" rtl="0" algn="l">
              <a:lnSpc>
                <a:spcPct val="100000"/>
              </a:lnSpc>
              <a:spcBef>
                <a:spcPts val="600"/>
              </a:spcBef>
              <a:spcAft>
                <a:spcPts val="0"/>
              </a:spcAft>
              <a:buSzPts val="1400"/>
              <a:buNone/>
            </a:pPr>
            <a:r>
              <a:rPr lang="en-CA" sz="2000">
                <a:solidFill>
                  <a:schemeClr val="dk1"/>
                </a:solidFill>
              </a:rPr>
              <a:t>Discute avec d’autres élèves de différentes MHS, écrit tes pensés dans ton cahier d’accompagnement. </a:t>
            </a:r>
            <a:endParaRPr sz="2000">
              <a:solidFill>
                <a:schemeClr val="dk1"/>
              </a:solidFill>
            </a:endParaRPr>
          </a:p>
        </p:txBody>
      </p:sp>
      <p:sp>
        <p:nvSpPr>
          <p:cNvPr id="444" name="Google Shape;444;p1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445" name="Google Shape;445;p10"/>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0"/>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7" name="Google Shape;447;p10"/>
          <p:cNvGrpSpPr/>
          <p:nvPr/>
        </p:nvGrpSpPr>
        <p:grpSpPr>
          <a:xfrm>
            <a:off x="562257" y="1284190"/>
            <a:ext cx="901699" cy="645300"/>
            <a:chOff x="5255200" y="3006475"/>
            <a:chExt cx="511700" cy="378575"/>
          </a:xfrm>
        </p:grpSpPr>
        <p:sp>
          <p:nvSpPr>
            <p:cNvPr id="448" name="Google Shape;448;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449" name="Google Shape;449;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450" name="Google Shape;450;p10"/>
          <p:cNvGrpSpPr/>
          <p:nvPr/>
        </p:nvGrpSpPr>
        <p:grpSpPr>
          <a:xfrm>
            <a:off x="5855368" y="4159881"/>
            <a:ext cx="673769" cy="476288"/>
            <a:chOff x="1922075" y="1629000"/>
            <a:chExt cx="437200" cy="437200"/>
          </a:xfrm>
        </p:grpSpPr>
        <p:sp>
          <p:nvSpPr>
            <p:cNvPr id="451" name="Google Shape;451;p10"/>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0"/>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11"/>
          <p:cNvSpPr txBox="1"/>
          <p:nvPr>
            <p:ph idx="4294967295" type="title"/>
          </p:nvPr>
        </p:nvSpPr>
        <p:spPr>
          <a:xfrm>
            <a:off x="1533697" y="578030"/>
            <a:ext cx="4954680" cy="645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000"/>
              <a:buNone/>
            </a:pPr>
            <a:r>
              <a:rPr lang="en-CA"/>
              <a:t>Le service à la clientèle est... </a:t>
            </a:r>
            <a:endParaRPr/>
          </a:p>
        </p:txBody>
      </p:sp>
      <p:sp>
        <p:nvSpPr>
          <p:cNvPr id="458" name="Google Shape;458;p11"/>
          <p:cNvSpPr txBox="1"/>
          <p:nvPr>
            <p:ph idx="4294967295" type="body"/>
          </p:nvPr>
        </p:nvSpPr>
        <p:spPr>
          <a:xfrm>
            <a:off x="773190" y="1237630"/>
            <a:ext cx="7671101" cy="32773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0" i="0" lang="en-CA" sz="2600">
                <a:solidFill>
                  <a:schemeClr val="dk1"/>
                </a:solidFill>
                <a:latin typeface="arial"/>
                <a:ea typeface="arial"/>
                <a:cs typeface="arial"/>
                <a:sym typeface="arial"/>
              </a:rPr>
              <a:t>...désigne l</a:t>
            </a:r>
            <a:r>
              <a:rPr lang="en-CA" sz="2600">
                <a:solidFill>
                  <a:schemeClr val="dk1"/>
                </a:solidFill>
                <a:latin typeface="arial"/>
                <a:ea typeface="arial"/>
                <a:cs typeface="arial"/>
                <a:sym typeface="arial"/>
              </a:rPr>
              <a:t>’assistance qu’une entreprise offre à ses clients avant ou après l’achat ou l’utilisation de produits ou de services… Un excellent service client est un facteur de différenciation face à la concurrence qui permet de stimuler la fidélité à la marque et la reconnaissance.</a:t>
            </a:r>
            <a:endParaRPr sz="2600">
              <a:solidFill>
                <a:schemeClr val="dk1"/>
              </a:solidFill>
              <a:latin typeface="arial"/>
              <a:ea typeface="arial"/>
              <a:cs typeface="arial"/>
              <a:sym typeface="arial"/>
            </a:endParaRPr>
          </a:p>
          <a:p>
            <a:pPr indent="0" lvl="0" marL="0" rtl="0" algn="l">
              <a:lnSpc>
                <a:spcPct val="100000"/>
              </a:lnSpc>
              <a:spcBef>
                <a:spcPts val="600"/>
              </a:spcBef>
              <a:spcAft>
                <a:spcPts val="0"/>
              </a:spcAft>
              <a:buSzPts val="1400"/>
              <a:buNone/>
            </a:pPr>
            <a:r>
              <a:t/>
            </a:r>
            <a:endParaRPr sz="2600">
              <a:solidFill>
                <a:schemeClr val="dk1"/>
              </a:solidFill>
            </a:endParaRPr>
          </a:p>
        </p:txBody>
      </p:sp>
      <p:sp>
        <p:nvSpPr>
          <p:cNvPr id="459" name="Google Shape;459;p1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460" name="Google Shape;460;p11"/>
          <p:cNvSpPr txBox="1"/>
          <p:nvPr/>
        </p:nvSpPr>
        <p:spPr>
          <a:xfrm>
            <a:off x="5953966" y="4785525"/>
            <a:ext cx="333487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CA" sz="1200">
                <a:solidFill>
                  <a:schemeClr val="dk1"/>
                </a:solidFill>
              </a:rPr>
              <a:t>Oracle Canada</a:t>
            </a:r>
            <a:endParaRPr b="0" i="0" sz="1400" u="none" cap="none" strike="noStrike">
              <a:solidFill>
                <a:srgbClr val="000000"/>
              </a:solidFill>
              <a:latin typeface="Arial"/>
              <a:ea typeface="Arial"/>
              <a:cs typeface="Arial"/>
              <a:sym typeface="Arial"/>
            </a:endParaRPr>
          </a:p>
        </p:txBody>
      </p:sp>
      <p:grpSp>
        <p:nvGrpSpPr>
          <p:cNvPr id="461" name="Google Shape;461;p11"/>
          <p:cNvGrpSpPr/>
          <p:nvPr/>
        </p:nvGrpSpPr>
        <p:grpSpPr>
          <a:xfrm>
            <a:off x="642940" y="353168"/>
            <a:ext cx="432826" cy="554508"/>
            <a:chOff x="6730350" y="2315900"/>
            <a:chExt cx="257700" cy="420100"/>
          </a:xfrm>
        </p:grpSpPr>
        <p:sp>
          <p:nvSpPr>
            <p:cNvPr id="462" name="Google Shape;462;p1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7" name="Google Shape;467;p11"/>
          <p:cNvGrpSpPr/>
          <p:nvPr/>
        </p:nvGrpSpPr>
        <p:grpSpPr>
          <a:xfrm>
            <a:off x="143140" y="969980"/>
            <a:ext cx="289533" cy="267651"/>
            <a:chOff x="5975075" y="2327500"/>
            <a:chExt cx="420100" cy="388350"/>
          </a:xfrm>
        </p:grpSpPr>
        <p:sp>
          <p:nvSpPr>
            <p:cNvPr id="468" name="Google Shape;468;p11"/>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1"/>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0" name="Google Shape;470;p11"/>
          <p:cNvSpPr/>
          <p:nvPr/>
        </p:nvSpPr>
        <p:spPr>
          <a:xfrm>
            <a:off x="8444291" y="4290680"/>
            <a:ext cx="279436" cy="254177"/>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8DFF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1"/>
          <p:cNvSpPr/>
          <p:nvPr/>
        </p:nvSpPr>
        <p:spPr>
          <a:xfrm>
            <a:off x="569531" y="1223330"/>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2"/>
          <p:cNvSpPr txBox="1"/>
          <p:nvPr>
            <p:ph idx="1" type="body"/>
          </p:nvPr>
        </p:nvSpPr>
        <p:spPr>
          <a:xfrm>
            <a:off x="287907" y="3604415"/>
            <a:ext cx="8229600" cy="519600"/>
          </a:xfrm>
          <a:prstGeom prst="rect">
            <a:avLst/>
          </a:prstGeom>
          <a:noFill/>
          <a:ln>
            <a:noFill/>
          </a:ln>
        </p:spPr>
        <p:txBody>
          <a:bodyPr anchorCtr="0" anchor="t" bIns="91425" lIns="91425" spcFirstLastPara="1" rIns="91425" wrap="square" tIns="91425">
            <a:noAutofit/>
          </a:bodyPr>
          <a:lstStyle/>
          <a:p>
            <a:pPr indent="-228600" lvl="0" marL="457200" rtl="0" algn="ctr">
              <a:lnSpc>
                <a:spcPct val="100000"/>
              </a:lnSpc>
              <a:spcBef>
                <a:spcPts val="360"/>
              </a:spcBef>
              <a:spcAft>
                <a:spcPts val="0"/>
              </a:spcAft>
              <a:buSzPts val="1400"/>
              <a:buNone/>
            </a:pPr>
            <a:r>
              <a:rPr b="1" lang="en-CA" sz="2400">
                <a:solidFill>
                  <a:schemeClr val="dk1"/>
                </a:solidFill>
              </a:rPr>
              <a:t>Est-ce que ta définition est semblable à celle-ci? Tu peux ajouter à ta </a:t>
            </a:r>
            <a:r>
              <a:rPr b="1" lang="en-CA" sz="2400">
                <a:solidFill>
                  <a:schemeClr val="dk1"/>
                </a:solidFill>
              </a:rPr>
              <a:t>définition</a:t>
            </a:r>
            <a:r>
              <a:rPr b="1" lang="en-CA" sz="2400">
                <a:solidFill>
                  <a:schemeClr val="dk1"/>
                </a:solidFill>
              </a:rPr>
              <a:t> dans ton cahier d’accompagnement.</a:t>
            </a:r>
            <a:r>
              <a:rPr b="1" lang="en-CA" sz="2400">
                <a:solidFill>
                  <a:schemeClr val="dk1"/>
                </a:solidFill>
              </a:rPr>
              <a:t> </a:t>
            </a:r>
            <a:endParaRPr/>
          </a:p>
        </p:txBody>
      </p:sp>
      <p:sp>
        <p:nvSpPr>
          <p:cNvPr id="477" name="Google Shape;477;p1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What is Good Customer Service? - Toggl Blog" id="478" name="Google Shape;478;p12"/>
          <p:cNvPicPr preferRelativeResize="0"/>
          <p:nvPr/>
        </p:nvPicPr>
        <p:blipFill rotWithShape="1">
          <a:blip r:embed="rId3">
            <a:alphaModFix/>
          </a:blip>
          <a:srcRect b="0" l="0" r="0" t="0"/>
          <a:stretch/>
        </p:blipFill>
        <p:spPr>
          <a:xfrm>
            <a:off x="2267221" y="760031"/>
            <a:ext cx="4609558" cy="2872858"/>
          </a:xfrm>
          <a:prstGeom prst="rect">
            <a:avLst/>
          </a:prstGeom>
          <a:noFill/>
          <a:ln>
            <a:noFill/>
          </a:ln>
        </p:spPr>
      </p:pic>
      <p:grpSp>
        <p:nvGrpSpPr>
          <p:cNvPr id="479" name="Google Shape;479;p12"/>
          <p:cNvGrpSpPr/>
          <p:nvPr/>
        </p:nvGrpSpPr>
        <p:grpSpPr>
          <a:xfrm>
            <a:off x="7122698" y="4352549"/>
            <a:ext cx="548701" cy="476288"/>
            <a:chOff x="1922075" y="1629000"/>
            <a:chExt cx="437200" cy="437200"/>
          </a:xfrm>
        </p:grpSpPr>
        <p:sp>
          <p:nvSpPr>
            <p:cNvPr id="480" name="Google Shape;480;p12"/>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2"/>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1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487" name="Google Shape;487;p13"/>
          <p:cNvSpPr/>
          <p:nvPr/>
        </p:nvSpPr>
        <p:spPr>
          <a:xfrm>
            <a:off x="830176" y="503975"/>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3"/>
          <p:cNvSpPr txBox="1"/>
          <p:nvPr/>
        </p:nvSpPr>
        <p:spPr>
          <a:xfrm>
            <a:off x="5187696" y="4047934"/>
            <a:ext cx="2828400" cy="892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SzPts val="2000"/>
              <a:buFont typeface="Arial"/>
              <a:buNone/>
            </a:pPr>
            <a:r>
              <a:rPr b="1" lang="en-CA" sz="2000">
                <a:solidFill>
                  <a:schemeClr val="dk1"/>
                </a:solidFill>
              </a:rPr>
              <a:t>Marilyn Suttle,</a:t>
            </a:r>
            <a:endParaRPr b="1" sz="2000">
              <a:solidFill>
                <a:schemeClr val="dk1"/>
              </a:solidFill>
            </a:endParaRPr>
          </a:p>
          <a:p>
            <a:pPr indent="0" lvl="0" marL="0" rtl="0" algn="l">
              <a:spcBef>
                <a:spcPts val="0"/>
              </a:spcBef>
              <a:spcAft>
                <a:spcPts val="0"/>
              </a:spcAft>
              <a:buClr>
                <a:srgbClr val="000000"/>
              </a:buClr>
              <a:buSzPts val="2000"/>
              <a:buFont typeface="Arial"/>
              <a:buNone/>
            </a:pPr>
            <a:r>
              <a:rPr b="1" lang="en-CA" sz="1600">
                <a:solidFill>
                  <a:schemeClr val="dk1"/>
                </a:solidFill>
              </a:rPr>
              <a:t>Conférencière experte en relation client et auteure</a:t>
            </a:r>
            <a:endParaRPr b="1" sz="2000">
              <a:solidFill>
                <a:schemeClr val="dk1"/>
              </a:solidFill>
            </a:endParaRPr>
          </a:p>
        </p:txBody>
      </p:sp>
      <p:sp>
        <p:nvSpPr>
          <p:cNvPr id="489" name="Google Shape;489;p13"/>
          <p:cNvSpPr/>
          <p:nvPr/>
        </p:nvSpPr>
        <p:spPr>
          <a:xfrm flipH="1">
            <a:off x="2414015" y="610737"/>
            <a:ext cx="5132832" cy="3340608"/>
          </a:xfrm>
          <a:prstGeom prst="wedgeRoundRectCallout">
            <a:avLst>
              <a:gd fmla="val 307" name="adj1"/>
              <a:gd fmla="val 73084" name="adj2"/>
              <a:gd fmla="val 16667" name="adj3"/>
            </a:avLst>
          </a:prstGeom>
          <a:noFill/>
          <a:ln cap="flat" cmpd="sng" w="76200">
            <a:solidFill>
              <a:srgbClr val="00A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0" name="Google Shape;490;p13"/>
          <p:cNvSpPr txBox="1"/>
          <p:nvPr/>
        </p:nvSpPr>
        <p:spPr>
          <a:xfrm>
            <a:off x="2650650" y="717500"/>
            <a:ext cx="47175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CA" sz="2800" u="none" cap="none" strike="noStrike">
                <a:solidFill>
                  <a:schemeClr val="dk1"/>
                </a:solidFill>
                <a:latin typeface="Arial"/>
                <a:ea typeface="Arial"/>
                <a:cs typeface="Arial"/>
                <a:sym typeface="Arial"/>
              </a:rPr>
              <a:t>Les grandes entreprises réalisent que peu importe ce que vous vendez, que ce soit un produit ou un service, ce que vous vendez réellement est une expérience.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4"/>
          <p:cNvSpPr txBox="1"/>
          <p:nvPr>
            <p:ph type="title"/>
          </p:nvPr>
        </p:nvSpPr>
        <p:spPr>
          <a:xfrm>
            <a:off x="1805550" y="960677"/>
            <a:ext cx="5938961"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Pourquoi le service à la clientèle est si important pour l’entreprise</a:t>
            </a:r>
            <a:r>
              <a:rPr b="1" lang="en-CA" sz="3000"/>
              <a:t>?</a:t>
            </a:r>
            <a:endParaRPr/>
          </a:p>
        </p:txBody>
      </p:sp>
      <p:sp>
        <p:nvSpPr>
          <p:cNvPr id="496" name="Google Shape;496;p14"/>
          <p:cNvSpPr txBox="1"/>
          <p:nvPr>
            <p:ph idx="1" type="body"/>
          </p:nvPr>
        </p:nvSpPr>
        <p:spPr>
          <a:xfrm>
            <a:off x="1146874" y="1426149"/>
            <a:ext cx="6264426" cy="2688834"/>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Arial"/>
              <a:buChar char="◇"/>
            </a:pPr>
            <a:r>
              <a:rPr lang="en-CA" sz="2200">
                <a:solidFill>
                  <a:schemeClr val="dk1"/>
                </a:solidFill>
              </a:rPr>
              <a:t>Cela rend le client heureux</a:t>
            </a:r>
            <a:r>
              <a:rPr lang="en-CA" sz="2200">
                <a:solidFill>
                  <a:schemeClr val="dk1"/>
                </a:solidFill>
              </a:rPr>
              <a:t>!</a:t>
            </a:r>
            <a:endParaRPr/>
          </a:p>
          <a:p>
            <a:pPr indent="-317500" lvl="0" marL="457200" rtl="0" algn="l">
              <a:lnSpc>
                <a:spcPct val="100000"/>
              </a:lnSpc>
              <a:spcBef>
                <a:spcPts val="600"/>
              </a:spcBef>
              <a:spcAft>
                <a:spcPts val="0"/>
              </a:spcAft>
              <a:buSzPts val="1400"/>
              <a:buFont typeface="Arial"/>
              <a:buChar char="◇"/>
            </a:pPr>
            <a:r>
              <a:rPr lang="en-CA" sz="2200">
                <a:solidFill>
                  <a:schemeClr val="dk1"/>
                </a:solidFill>
              </a:rPr>
              <a:t>Un client heureux augmente la </a:t>
            </a:r>
            <a:r>
              <a:rPr lang="en-CA" sz="2200">
                <a:solidFill>
                  <a:schemeClr val="dk1"/>
                </a:solidFill>
              </a:rPr>
              <a:t>loyauté</a:t>
            </a:r>
            <a:r>
              <a:rPr lang="en-CA" sz="2200">
                <a:solidFill>
                  <a:schemeClr val="dk1"/>
                </a:solidFill>
              </a:rPr>
              <a:t> de celui-ci</a:t>
            </a:r>
            <a:r>
              <a:rPr lang="en-CA" sz="2200">
                <a:solidFill>
                  <a:schemeClr val="dk1"/>
                </a:solidFill>
              </a:rPr>
              <a:t>:</a:t>
            </a:r>
            <a:endParaRPr/>
          </a:p>
          <a:p>
            <a:pPr indent="-317500" lvl="1" marL="914400" rtl="0" algn="l">
              <a:lnSpc>
                <a:spcPct val="100000"/>
              </a:lnSpc>
              <a:spcBef>
                <a:spcPts val="0"/>
              </a:spcBef>
              <a:spcAft>
                <a:spcPts val="0"/>
              </a:spcAft>
              <a:buSzPts val="1400"/>
              <a:buChar char="￭"/>
            </a:pPr>
            <a:r>
              <a:rPr lang="en-CA" sz="2200">
                <a:solidFill>
                  <a:schemeClr val="dk1"/>
                </a:solidFill>
              </a:rPr>
              <a:t>Le client achètera plus souvent</a:t>
            </a:r>
            <a:endParaRPr/>
          </a:p>
          <a:p>
            <a:pPr indent="-317500" lvl="1" marL="914400" rtl="0" algn="l">
              <a:lnSpc>
                <a:spcPct val="100000"/>
              </a:lnSpc>
              <a:spcBef>
                <a:spcPts val="0"/>
              </a:spcBef>
              <a:spcAft>
                <a:spcPts val="0"/>
              </a:spcAft>
              <a:buSzPts val="1400"/>
              <a:buChar char="￭"/>
            </a:pPr>
            <a:r>
              <a:rPr lang="en-CA" sz="2200">
                <a:solidFill>
                  <a:schemeClr val="dk1"/>
                </a:solidFill>
              </a:rPr>
              <a:t>La client achètera plus </a:t>
            </a:r>
            <a:endParaRPr/>
          </a:p>
          <a:p>
            <a:pPr indent="-317500" lvl="0" marL="457200" rtl="0" algn="l">
              <a:lnSpc>
                <a:spcPct val="100000"/>
              </a:lnSpc>
              <a:spcBef>
                <a:spcPts val="600"/>
              </a:spcBef>
              <a:spcAft>
                <a:spcPts val="0"/>
              </a:spcAft>
              <a:buSzPts val="1400"/>
              <a:buFont typeface="Arial"/>
              <a:buChar char="◇"/>
            </a:pPr>
            <a:r>
              <a:rPr lang="en-CA" sz="2200">
                <a:solidFill>
                  <a:schemeClr val="dk1"/>
                </a:solidFill>
              </a:rPr>
              <a:t>Le client fera une bonne publicité bouche à oreille</a:t>
            </a:r>
            <a:endParaRPr/>
          </a:p>
          <a:p>
            <a:pPr indent="-317500" lvl="1" marL="914400" rtl="0" algn="l">
              <a:lnSpc>
                <a:spcPct val="100000"/>
              </a:lnSpc>
              <a:spcBef>
                <a:spcPts val="0"/>
              </a:spcBef>
              <a:spcAft>
                <a:spcPts val="0"/>
              </a:spcAft>
              <a:buSzPts val="1400"/>
              <a:buChar char="￭"/>
            </a:pPr>
            <a:r>
              <a:rPr lang="en-CA" sz="2200">
                <a:solidFill>
                  <a:schemeClr val="dk1"/>
                </a:solidFill>
              </a:rPr>
              <a:t>Cela attirera d’autres clients. </a:t>
            </a:r>
            <a:endParaRPr sz="2200"/>
          </a:p>
          <a:p>
            <a:pPr indent="-228600" lvl="0" marL="4572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p:txBody>
      </p:sp>
      <p:pic>
        <p:nvPicPr>
          <p:cNvPr descr="Badge Question Mark with solid fill" id="497" name="Google Shape;497;p14"/>
          <p:cNvPicPr preferRelativeResize="0"/>
          <p:nvPr/>
        </p:nvPicPr>
        <p:blipFill rotWithShape="1">
          <a:blip r:embed="rId3">
            <a:alphaModFix/>
          </a:blip>
          <a:srcRect b="0" l="0" r="0" t="0"/>
          <a:stretch/>
        </p:blipFill>
        <p:spPr>
          <a:xfrm>
            <a:off x="488198" y="1168945"/>
            <a:ext cx="658676" cy="658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15"/>
          <p:cNvSpPr txBox="1"/>
          <p:nvPr>
            <p:ph idx="1" type="body"/>
          </p:nvPr>
        </p:nvSpPr>
        <p:spPr>
          <a:xfrm>
            <a:off x="2609139" y="566765"/>
            <a:ext cx="6282300" cy="819900"/>
          </a:xfrm>
          <a:prstGeom prst="rect">
            <a:avLst/>
          </a:prstGeom>
          <a:noFill/>
          <a:ln>
            <a:noFill/>
          </a:ln>
        </p:spPr>
        <p:txBody>
          <a:bodyPr anchorCtr="0" anchor="ctr" bIns="91425" lIns="91425" spcFirstLastPara="1" rIns="91425" wrap="square" tIns="91425">
            <a:noAutofit/>
          </a:bodyPr>
          <a:lstStyle/>
          <a:p>
            <a:pPr indent="0" lvl="0" marL="76200" rtl="0" algn="l">
              <a:lnSpc>
                <a:spcPct val="100000"/>
              </a:lnSpc>
              <a:spcBef>
                <a:spcPts val="600"/>
              </a:spcBef>
              <a:spcAft>
                <a:spcPts val="0"/>
              </a:spcAft>
              <a:buSzPts val="2400"/>
              <a:buNone/>
            </a:pPr>
            <a:r>
              <a:rPr b="1" lang="en-CA" sz="2800">
                <a:solidFill>
                  <a:schemeClr val="dk1"/>
                </a:solidFill>
              </a:rPr>
              <a:t>Le pouvoir du bouche à oreille</a:t>
            </a:r>
            <a:endParaRPr/>
          </a:p>
        </p:txBody>
      </p:sp>
      <p:sp>
        <p:nvSpPr>
          <p:cNvPr id="503" name="Google Shape;503;p1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504" name="Google Shape;504;p15"/>
          <p:cNvSpPr txBox="1"/>
          <p:nvPr/>
        </p:nvSpPr>
        <p:spPr>
          <a:xfrm>
            <a:off x="6911691" y="4230176"/>
            <a:ext cx="23403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CA">
                <a:solidFill>
                  <a:schemeClr val="dk1"/>
                </a:solidFill>
              </a:rPr>
              <a:t>Jeff Bezos,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CA">
                <a:solidFill>
                  <a:schemeClr val="dk1"/>
                </a:solidFill>
              </a:rPr>
              <a:t>Entrepreneur, fondateur du géant Amazon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5" name="Google Shape;505;p15"/>
          <p:cNvPicPr preferRelativeResize="0"/>
          <p:nvPr/>
        </p:nvPicPr>
        <p:blipFill>
          <a:blip r:embed="rId3">
            <a:alphaModFix/>
          </a:blip>
          <a:stretch>
            <a:fillRect/>
          </a:stretch>
        </p:blipFill>
        <p:spPr>
          <a:xfrm>
            <a:off x="1505423" y="1386677"/>
            <a:ext cx="3559201" cy="2148350"/>
          </a:xfrm>
          <a:prstGeom prst="rect">
            <a:avLst/>
          </a:prstGeom>
          <a:noFill/>
          <a:ln>
            <a:noFill/>
          </a:ln>
        </p:spPr>
      </p:pic>
      <p:sp>
        <p:nvSpPr>
          <p:cNvPr id="506" name="Google Shape;506;p15"/>
          <p:cNvSpPr txBox="1"/>
          <p:nvPr/>
        </p:nvSpPr>
        <p:spPr>
          <a:xfrm>
            <a:off x="5327475" y="1451550"/>
            <a:ext cx="36657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2200">
                <a:solidFill>
                  <a:schemeClr val="dk1"/>
                </a:solidFill>
              </a:rPr>
              <a:t>«Si vous frustrez un client en magasin, il en parlera à 6 personnes. Si vous frustrez un client en ligne, il en parlera à 6 000 personnes.»</a:t>
            </a:r>
            <a:endParaRPr sz="2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6"/>
          <p:cNvSpPr txBox="1"/>
          <p:nvPr>
            <p:ph type="title"/>
          </p:nvPr>
        </p:nvSpPr>
        <p:spPr>
          <a:xfrm>
            <a:off x="1749500" y="638904"/>
            <a:ext cx="5957700" cy="923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Réfléchis et fait des liens</a:t>
            </a:r>
            <a:endParaRPr/>
          </a:p>
        </p:txBody>
      </p:sp>
      <p:sp>
        <p:nvSpPr>
          <p:cNvPr id="512" name="Google Shape;512;p16"/>
          <p:cNvSpPr txBox="1"/>
          <p:nvPr>
            <p:ph idx="1" type="body"/>
          </p:nvPr>
        </p:nvSpPr>
        <p:spPr>
          <a:xfrm>
            <a:off x="1617562" y="1880570"/>
            <a:ext cx="5665555" cy="268739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2100">
                <a:solidFill>
                  <a:schemeClr val="dk1"/>
                </a:solidFill>
              </a:rPr>
              <a:t>Pourquoi les citation de </a:t>
            </a:r>
            <a:r>
              <a:rPr lang="en-CA" sz="2100">
                <a:solidFill>
                  <a:schemeClr val="dk1"/>
                </a:solidFill>
              </a:rPr>
              <a:t>Marilyn Suttle et Jeff Bezos sont si pertinentes pour le service à la clientèle, que ce soit en personne ou en ligne?</a:t>
            </a:r>
            <a:endParaRPr/>
          </a:p>
          <a:p>
            <a:pPr indent="0" lvl="0" marL="0" rtl="0" algn="l">
              <a:lnSpc>
                <a:spcPct val="100000"/>
              </a:lnSpc>
              <a:spcBef>
                <a:spcPts val="600"/>
              </a:spcBef>
              <a:spcAft>
                <a:spcPts val="0"/>
              </a:spcAft>
              <a:buSzPts val="1400"/>
              <a:buNone/>
            </a:pPr>
            <a:r>
              <a:t/>
            </a:r>
            <a:endParaRPr sz="2100">
              <a:solidFill>
                <a:schemeClr val="dk1"/>
              </a:solidFill>
            </a:endParaRPr>
          </a:p>
          <a:p>
            <a:pPr indent="0" lvl="0" marL="0" rtl="0" algn="l">
              <a:lnSpc>
                <a:spcPct val="100000"/>
              </a:lnSpc>
              <a:spcBef>
                <a:spcPts val="600"/>
              </a:spcBef>
              <a:spcAft>
                <a:spcPts val="0"/>
              </a:spcAft>
              <a:buSzPts val="1400"/>
              <a:buNone/>
            </a:pPr>
            <a:r>
              <a:rPr lang="en-CA" sz="2100">
                <a:solidFill>
                  <a:schemeClr val="dk1"/>
                </a:solidFill>
              </a:rPr>
              <a:t>Discute avec les élèves des autres MHS. Ajoute tes pensés dans ton cahier d’accompagnement. </a:t>
            </a:r>
            <a:endParaRPr sz="2100">
              <a:solidFill>
                <a:schemeClr val="dk1"/>
              </a:solidFill>
            </a:endParaRPr>
          </a:p>
        </p:txBody>
      </p:sp>
      <p:sp>
        <p:nvSpPr>
          <p:cNvPr id="513" name="Google Shape;513;p1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514" name="Google Shape;514;p16"/>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5" name="Google Shape;515;p16"/>
          <p:cNvGrpSpPr/>
          <p:nvPr/>
        </p:nvGrpSpPr>
        <p:grpSpPr>
          <a:xfrm>
            <a:off x="562257" y="1284190"/>
            <a:ext cx="901699" cy="645300"/>
            <a:chOff x="5255200" y="3006475"/>
            <a:chExt cx="511700" cy="378575"/>
          </a:xfrm>
        </p:grpSpPr>
        <p:sp>
          <p:nvSpPr>
            <p:cNvPr id="516" name="Google Shape;516;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517" name="Google Shape;517;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518" name="Google Shape;518;p16"/>
          <p:cNvGrpSpPr/>
          <p:nvPr/>
        </p:nvGrpSpPr>
        <p:grpSpPr>
          <a:xfrm>
            <a:off x="7565431" y="588191"/>
            <a:ext cx="775254" cy="787574"/>
            <a:chOff x="1922075" y="1629000"/>
            <a:chExt cx="437200" cy="437201"/>
          </a:xfrm>
        </p:grpSpPr>
        <p:sp>
          <p:nvSpPr>
            <p:cNvPr id="519" name="Google Shape;519;p16"/>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6"/>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 name="Google Shape;521;p16"/>
          <p:cNvGrpSpPr/>
          <p:nvPr/>
        </p:nvGrpSpPr>
        <p:grpSpPr>
          <a:xfrm>
            <a:off x="8055961" y="3969201"/>
            <a:ext cx="285329" cy="291204"/>
            <a:chOff x="3955900" y="2984500"/>
            <a:chExt cx="414000" cy="422525"/>
          </a:xfrm>
        </p:grpSpPr>
        <p:sp>
          <p:nvSpPr>
            <p:cNvPr id="522" name="Google Shape;522;p1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7"/>
          <p:cNvSpPr/>
          <p:nvPr/>
        </p:nvSpPr>
        <p:spPr>
          <a:xfrm>
            <a:off x="829281" y="167091"/>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7"/>
          <p:cNvSpPr txBox="1"/>
          <p:nvPr>
            <p:ph type="ctrTitle"/>
          </p:nvPr>
        </p:nvSpPr>
        <p:spPr>
          <a:xfrm>
            <a:off x="2785150" y="174520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Compétences et traits essentiels</a:t>
            </a:r>
            <a:endParaRPr b="1">
              <a:solidFill>
                <a:schemeClr val="dk1"/>
              </a:solidFill>
            </a:endParaRPr>
          </a:p>
        </p:txBody>
      </p:sp>
      <p:sp>
        <p:nvSpPr>
          <p:cNvPr id="531" name="Google Shape;531;p17"/>
          <p:cNvSpPr txBox="1"/>
          <p:nvPr>
            <p:ph idx="1" type="subTitle"/>
          </p:nvPr>
        </p:nvSpPr>
        <p:spPr>
          <a:xfrm>
            <a:off x="1074890" y="2006804"/>
            <a:ext cx="820200" cy="4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a:solidFill>
                  <a:schemeClr val="dk1"/>
                </a:solidFill>
              </a:rPr>
              <a:t>Module</a:t>
            </a:r>
            <a:endParaRPr b="1">
              <a:solidFill>
                <a:schemeClr val="dk1"/>
              </a:solidFill>
            </a:endParaRPr>
          </a:p>
        </p:txBody>
      </p:sp>
      <p:sp>
        <p:nvSpPr>
          <p:cNvPr id="532" name="Google Shape;532;p17"/>
          <p:cNvSpPr txBox="1"/>
          <p:nvPr/>
        </p:nvSpPr>
        <p:spPr>
          <a:xfrm>
            <a:off x="451525" y="168585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n-CA" sz="4800">
                <a:solidFill>
                  <a:srgbClr val="FFFFFF"/>
                </a:solidFill>
                <a:latin typeface="Nixie One"/>
                <a:ea typeface="Nixie One"/>
                <a:cs typeface="Nixie One"/>
                <a:sym typeface="Nixie One"/>
              </a:rPr>
              <a:t>2</a:t>
            </a:r>
            <a:endParaRPr b="1" i="0" sz="1400" u="none" cap="none" strike="noStrik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19BBD5"/>
                </a:solidFill>
                <a:latin typeface="Nixie One"/>
                <a:ea typeface="Nixie One"/>
                <a:cs typeface="Nixie One"/>
                <a:sym typeface="Nixie One"/>
              </a:rPr>
              <a:t>‹#›</a:t>
            </a:fld>
            <a:endParaRPr b="0" i="0" sz="1200" u="none" cap="none" strike="noStrike">
              <a:solidFill>
                <a:srgbClr val="19BBD5"/>
              </a:solidFill>
              <a:latin typeface="Nixie One"/>
              <a:ea typeface="Nixie One"/>
              <a:cs typeface="Nixie One"/>
              <a:sym typeface="Nixie One"/>
            </a:endParaRPr>
          </a:p>
        </p:txBody>
      </p:sp>
      <p:sp>
        <p:nvSpPr>
          <p:cNvPr id="538" name="Google Shape;538;p18"/>
          <p:cNvSpPr txBox="1"/>
          <p:nvPr/>
        </p:nvSpPr>
        <p:spPr>
          <a:xfrm>
            <a:off x="1503550" y="978200"/>
            <a:ext cx="75057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2200">
                <a:solidFill>
                  <a:schemeClr val="dk1"/>
                </a:solidFill>
              </a:rPr>
              <a:t>«</a:t>
            </a:r>
            <a:r>
              <a:rPr lang="en-CA" sz="2200">
                <a:solidFill>
                  <a:schemeClr val="dk1"/>
                </a:solidFill>
              </a:rPr>
              <a:t>Quoi que vous fassiez, faites-le bien. Faites-le si bien que lorsque les gens vous verront le faire, ils voudront revenir vous voir le refaire et ils voudront amener les autres et montrer à quel point vous faites bien ce que vous faites.»</a:t>
            </a:r>
            <a:endParaRPr sz="2200">
              <a:solidFill>
                <a:schemeClr val="dk1"/>
              </a:solidFill>
            </a:endParaRPr>
          </a:p>
          <a:p>
            <a:pPr indent="0" lvl="0" marL="0" rtl="0" algn="l">
              <a:spcBef>
                <a:spcPts val="0"/>
              </a:spcBef>
              <a:spcAft>
                <a:spcPts val="0"/>
              </a:spcAft>
              <a:buNone/>
            </a:pPr>
            <a:r>
              <a:rPr lang="en-CA" sz="2200">
                <a:solidFill>
                  <a:schemeClr val="dk1"/>
                </a:solidFill>
              </a:rPr>
              <a:t>Walt Disney</a:t>
            </a:r>
            <a:endParaRPr sz="2200">
              <a:solidFill>
                <a:schemeClr val="dk1"/>
              </a:solidFill>
            </a:endParaRPr>
          </a:p>
        </p:txBody>
      </p:sp>
      <p:pic>
        <p:nvPicPr>
          <p:cNvPr id="539" name="Google Shape;539;p18"/>
          <p:cNvPicPr preferRelativeResize="0"/>
          <p:nvPr/>
        </p:nvPicPr>
        <p:blipFill>
          <a:blip r:embed="rId3">
            <a:alphaModFix/>
          </a:blip>
          <a:stretch>
            <a:fillRect/>
          </a:stretch>
        </p:blipFill>
        <p:spPr>
          <a:xfrm>
            <a:off x="5479532" y="3065850"/>
            <a:ext cx="3436800" cy="193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3" name="Shape 543"/>
        <p:cNvGrpSpPr/>
        <p:nvPr/>
      </p:nvGrpSpPr>
      <p:grpSpPr>
        <a:xfrm>
          <a:off x="0" y="0"/>
          <a:ext cx="0" cy="0"/>
          <a:chOff x="0" y="0"/>
          <a:chExt cx="0" cy="0"/>
        </a:xfrm>
      </p:grpSpPr>
      <p:sp>
        <p:nvSpPr>
          <p:cNvPr id="544" name="Google Shape;544;p20"/>
          <p:cNvSpPr txBox="1"/>
          <p:nvPr>
            <p:ph type="title"/>
          </p:nvPr>
        </p:nvSpPr>
        <p:spPr>
          <a:xfrm>
            <a:off x="13557" y="0"/>
            <a:ext cx="6002232"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000">
                <a:solidFill>
                  <a:schemeClr val="dk1"/>
                </a:solidFill>
              </a:rPr>
              <a:t>La Belle et la Bête - c’est la fête - Disney</a:t>
            </a:r>
            <a:endParaRPr/>
          </a:p>
        </p:txBody>
      </p:sp>
      <p:sp>
        <p:nvSpPr>
          <p:cNvPr id="545" name="Google Shape;545;p2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Découvrez la chanson &quot;C'est la fête&quot; extraite du film Disney La Belle et la Bête ! Ouvrez la description pour voir les paroles.&#10;&#10;Toutes les musiques de #LaBelleetlaBête :&#10;https://www.youtube.com/watch?v=8oHJbu3LUJg&amp;list=PLU5-6mn9YBf2x9wu2OSJL7I1wrO7ToqTi&#10;&#10;► Toutes les chansons des grands classiques #Disney :&#10;https://www.youtube.com/playlist?list=PLU5-6mn9YBf2GRSsGqTnr4Hmosr7zaqck&#10;&#10;► Abonnez-vous pour ne rien rater de l'actualité française de Disney !&#10;http://bit.ly/AbonnementDisney&#10;&#10;► Découvrez les bandes annonces de nos prochains films Disney et Disney.Pixar :&#10;https://www.youtube.com/playlist?list=PLU5-6mn9YBf32hunKCBytmHP8-UyN2iC-&#10;&#10;► Découvrez nos collections de produits Disney, Marvel et Star Wars sur :&#10;https://www.shopdisney.fr/&#10;&#10;[Paroles]&#10;C'est la fête, c'est la fête,&#10;Service garanti impec' !&#10;Mettez votre petite bavette chérie, et nous,&#10;On veille au reste !&#10;Plat du jour et hors-d'oeuvre,&#10;Ici, on sert à toute heure !&#10;Cuisine au beurre, c'est la meilleure,&#10;Et croyez-moi, je suis connaisseur  !&#10;Tout le monde chante, tout le monde danse,&#10;Oui, mam'selle, ça c'est la France  !&#10;Un bon dîner çà vaut mieux qu'un coup de trompette !&#10;Prenez donc le menu, et quand vous l'aurez lu,&#10;On fera la fête, ce sera chouette, ma minette !&#10;Mironton, pommes sautées, paris-brest ou crêpes flambées ! ! !&#10;On vous prépare avec art,&#10;Une fête à vous couper le sifflet !&#10;Vous êtes seule, et pas fière,&#10;Mais mam'selle, laissez-vous faire  !&#10;Y'a pas de cafard, y'a pas de déprime,&#10;Quand les assiettes sont des copines  !&#10;J'ai la côte pour jongler,&#10;Avec mes potes chandeliers !&#10;&#10;Tout çà dans la tradition des grandes maisons  !&#10;Allez, levons nos verres, et sautons la barrière,&#10;Pour les fillettes tristounettes,&#10;moi je connais qu'une seule recette:&#10;&#10;C'est la fête  !&#10;&#10;La vie est un supplice,&#10;Pour un domestique sans office,&#10;Qui ne peut faire le bonheur d'âme qui vive !&#10;Ah, le bon vieux temps des jours de labeur,&#10;Que la vie a classé aux archives !&#10;Dix ans de vraie galère,&#10;Ratatinés par la poussière,&#10;Sans jamais pouvoir montrer notre savoir-faire,&#10;A déambuler autour du château  ! ! !&#10;Badaboum, pomme d'api,&#10;Youpla boum, &quot;&quot;Thank you, my Lady  !&quot;&quot;&#10;&#10;Un dîner aux chandelles,&#10;Mais tout est prêt pour la demoiselle !&#10;Bombes glacées, Champagne au frais,&#10;Nappes empesées, dans ma corbeille !&#10;Au dessert, je ferais du thé,&#10;C'est ma grande spécialité,&#10;Pendant que les tasses jouent du torchon,&#10;J' ferais mes pimpons, mes petits bouillons,&#10;Je sifflerai comme une folle ! ! !&#10;J'ai une tache, çà, ça me désole,&#10;L'important, ce serait de donner bonne impression !&#10;En route et sauve qui peut,&#10;Ce sera un sucre ou deux, ma mignonnette ?&#10;&#10;C'est la fête  !&#10;&#10;Vos désirs et vos requêtes,&#10;Après dix ans d' faux-semblants,&#10;Viennent égayer notre retraite  !&#10;&#10;Pour combler, mettre à l'aise,&#10;On s' démène pour que çà vous plaise !&#10;Dans la lumière des chandelles,&#10;Vous serez gâtée, ma tourterelle  !&#10;&#10;Sans façons, sans grimaces,&#10;Jusqu'à ce que vous criiez grâce  !&#10;Après dîner, on poussera l'escarpolette !&#10;Demain vous irez mieux,&#10;Mais ce soir tout est bleu,&#10;On fait la fête  !&#10;Oui, la fête  !&#10;Oui, la fête  !&#10;On fait la fête  !&#10;&#10;----------------------------------------------------------&#10;&#10;Laissez-vous emporter par la magie... Bienvenue sur la chaîne YouTube officielle de Disney !&#10;Des Aristochats au Roi Lion, en passant par La Reine des Neiges ou Vaiana, la légende du bout du monde : toutes les chansons des Grands Classiques Disney sont là !&#10;Apprenez-en plus sur nos films à venir : bandes-annonces, extraits, bonus et bien plus encore !&#10;&#10;Visitez notre site : https://disney.fr&#10;Instagram : https://www.instagram.com/DisneyFR&#10;Facebook : https://www.facebook.com/disneyfrance&#10;Twitter : https://twitter.com/disneyfr&#10;&#10;#Disney #LaBelleetlaBête" id="546" name="Google Shape;546;p20" title="La Belle et la Bête - C'est la fête I Disney">
            <a:hlinkClick r:id="rId3"/>
          </p:cNvPr>
          <p:cNvPicPr preferRelativeResize="0"/>
          <p:nvPr/>
        </p:nvPicPr>
        <p:blipFill>
          <a:blip r:embed="rId4">
            <a:alphaModFix/>
          </a:blip>
          <a:stretch>
            <a:fillRect/>
          </a:stretch>
        </p:blipFill>
        <p:spPr>
          <a:xfrm>
            <a:off x="2434407" y="1062488"/>
            <a:ext cx="4024700" cy="3018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bg>
      <p:bgPr>
        <a:solidFill>
          <a:schemeClr val="dk1"/>
        </a:solidFill>
      </p:bgPr>
    </p:bg>
    <p:spTree>
      <p:nvGrpSpPr>
        <p:cNvPr id="351" name="Shape 351"/>
        <p:cNvGrpSpPr/>
        <p:nvPr/>
      </p:nvGrpSpPr>
      <p:grpSpPr>
        <a:xfrm>
          <a:off x="0" y="0"/>
          <a:ext cx="0" cy="0"/>
          <a:chOff x="0" y="0"/>
          <a:chExt cx="0" cy="0"/>
        </a:xfrm>
      </p:grpSpPr>
      <p:sp>
        <p:nvSpPr>
          <p:cNvPr id="352" name="Google Shape;352;p2"/>
          <p:cNvSpPr txBox="1"/>
          <p:nvPr>
            <p:ph idx="1" type="body"/>
          </p:nvPr>
        </p:nvSpPr>
        <p:spPr>
          <a:xfrm>
            <a:off x="1117000" y="1625100"/>
            <a:ext cx="7517100" cy="3518700"/>
          </a:xfrm>
          <a:prstGeom prst="rect">
            <a:avLst/>
          </a:prstGeom>
          <a:noFill/>
          <a:ln>
            <a:noFill/>
          </a:ln>
        </p:spPr>
        <p:txBody>
          <a:bodyPr anchorCtr="0" anchor="ctr" bIns="91425" lIns="91425" spcFirstLastPara="1" rIns="91425" wrap="square" tIns="91425">
            <a:noAutofit/>
          </a:bodyPr>
          <a:lstStyle/>
          <a:p>
            <a:pPr indent="0" lvl="0" marL="76200" rtl="0" algn="l">
              <a:lnSpc>
                <a:spcPct val="90000"/>
              </a:lnSpc>
              <a:spcBef>
                <a:spcPts val="600"/>
              </a:spcBef>
              <a:spcAft>
                <a:spcPts val="0"/>
              </a:spcAft>
              <a:buSzPts val="1400"/>
              <a:buNone/>
            </a:pPr>
            <a:r>
              <a:rPr lang="en-CA" sz="1300">
                <a:solidFill>
                  <a:srgbClr val="002060"/>
                </a:solidFill>
              </a:rPr>
              <a:t>Vous pouvez consulter le site web</a:t>
            </a:r>
            <a:r>
              <a:rPr lang="en-CA" sz="1300">
                <a:solidFill>
                  <a:srgbClr val="002060"/>
                </a:solidFill>
              </a:rPr>
              <a:t> OCTE pour plus de ressources. </a:t>
            </a:r>
            <a:endParaRPr/>
          </a:p>
          <a:p>
            <a:pPr indent="-317500" lvl="1" marL="914400" rtl="0" algn="l">
              <a:lnSpc>
                <a:spcPct val="90000"/>
              </a:lnSpc>
              <a:spcBef>
                <a:spcPts val="0"/>
              </a:spcBef>
              <a:spcAft>
                <a:spcPts val="0"/>
              </a:spcAft>
              <a:buSzPts val="1400"/>
              <a:buFont typeface="Arial"/>
              <a:buChar char="•"/>
            </a:pPr>
            <a:r>
              <a:rPr b="1" lang="en-CA" sz="1300">
                <a:solidFill>
                  <a:srgbClr val="002060"/>
                </a:solidFill>
              </a:rPr>
              <a:t>Sector Partner Experience: Your Inner Entrepreneur </a:t>
            </a:r>
            <a:r>
              <a:rPr lang="en-CA" sz="1300">
                <a:solidFill>
                  <a:srgbClr val="002060"/>
                </a:solidFill>
              </a:rPr>
              <a:t>reviews entrepreneurism, entrepreneurial traits and calculating the costs of running a Summer Company program</a:t>
            </a:r>
            <a:endParaRPr/>
          </a:p>
          <a:p>
            <a:pPr indent="-317500" lvl="1" marL="914400" rtl="0" algn="l">
              <a:lnSpc>
                <a:spcPct val="90000"/>
              </a:lnSpc>
              <a:spcBef>
                <a:spcPts val="0"/>
              </a:spcBef>
              <a:spcAft>
                <a:spcPts val="0"/>
              </a:spcAft>
              <a:buSzPts val="1400"/>
              <a:buFont typeface="Arial"/>
              <a:buChar char="•"/>
            </a:pPr>
            <a:r>
              <a:rPr b="1" lang="en-CA" sz="1300">
                <a:solidFill>
                  <a:srgbClr val="002060"/>
                </a:solidFill>
              </a:rPr>
              <a:t>Sector Partner Experience: Costs of Starting a Business </a:t>
            </a:r>
            <a:r>
              <a:rPr lang="en-CA" sz="1300">
                <a:solidFill>
                  <a:srgbClr val="002060"/>
                </a:solidFill>
              </a:rPr>
              <a:t>is in-depth research of planning a business a business idea and the associated costs</a:t>
            </a:r>
            <a:endParaRPr/>
          </a:p>
          <a:p>
            <a:pPr indent="-228600" lvl="1" marL="914400" rtl="0" algn="l">
              <a:lnSpc>
                <a:spcPct val="90000"/>
              </a:lnSpc>
              <a:spcBef>
                <a:spcPts val="0"/>
              </a:spcBef>
              <a:spcAft>
                <a:spcPts val="0"/>
              </a:spcAft>
              <a:buSzPts val="1400"/>
              <a:buFont typeface="Arial"/>
              <a:buNone/>
            </a:pPr>
            <a:r>
              <a:t/>
            </a:r>
            <a:endParaRPr sz="1300">
              <a:solidFill>
                <a:srgbClr val="002060"/>
              </a:solidFill>
            </a:endParaRPr>
          </a:p>
          <a:p>
            <a:pPr indent="-442913" lvl="1" marL="533400" rtl="0" algn="l">
              <a:lnSpc>
                <a:spcPct val="90000"/>
              </a:lnSpc>
              <a:spcBef>
                <a:spcPts val="0"/>
              </a:spcBef>
              <a:spcAft>
                <a:spcPts val="0"/>
              </a:spcAft>
              <a:buSzPts val="1400"/>
              <a:buNone/>
            </a:pPr>
            <a:r>
              <a:rPr lang="en-CA" sz="1300">
                <a:solidFill>
                  <a:srgbClr val="002060"/>
                </a:solidFill>
              </a:rPr>
              <a:t>Other Suggestions:</a:t>
            </a:r>
            <a:endParaRPr/>
          </a:p>
          <a:p>
            <a:pPr indent="-285750" lvl="1" marL="376237" rtl="0" algn="l">
              <a:lnSpc>
                <a:spcPct val="90000"/>
              </a:lnSpc>
              <a:spcBef>
                <a:spcPts val="0"/>
              </a:spcBef>
              <a:spcAft>
                <a:spcPts val="0"/>
              </a:spcAft>
              <a:buSzPts val="1400"/>
              <a:buFont typeface="Arial"/>
              <a:buChar char="•"/>
            </a:pPr>
            <a:r>
              <a:rPr lang="en-CA" sz="1200">
                <a:solidFill>
                  <a:srgbClr val="002060"/>
                </a:solidFill>
              </a:rPr>
              <a:t>Consultez les notes du conférencier pour obtenir des instructions, des extensions d'apprentissage et des ressources supplémentaires</a:t>
            </a:r>
            <a:endParaRPr/>
          </a:p>
          <a:p>
            <a:pPr indent="-285750" lvl="0" marL="361950" rtl="0" algn="l">
              <a:lnSpc>
                <a:spcPct val="90000"/>
              </a:lnSpc>
              <a:spcBef>
                <a:spcPts val="600"/>
              </a:spcBef>
              <a:spcAft>
                <a:spcPts val="0"/>
              </a:spcAft>
              <a:buSzPts val="1400"/>
              <a:buFont typeface="Arial"/>
              <a:buChar char="•"/>
            </a:pPr>
            <a:r>
              <a:rPr lang="en-CA" sz="1200">
                <a:solidFill>
                  <a:srgbClr val="002060"/>
                </a:solidFill>
              </a:rPr>
              <a:t>Vous pouvez modifier ou supprimer des informations de la présentation pour mieux répondre aux besoins des élèves. </a:t>
            </a:r>
            <a:endParaRPr/>
          </a:p>
          <a:p>
            <a:pPr indent="-317500" lvl="1" marL="914400" rtl="0" algn="l">
              <a:lnSpc>
                <a:spcPct val="90000"/>
              </a:lnSpc>
              <a:spcBef>
                <a:spcPts val="0"/>
              </a:spcBef>
              <a:spcAft>
                <a:spcPts val="0"/>
              </a:spcAft>
              <a:buSzPts val="1400"/>
              <a:buFont typeface="Arial"/>
              <a:buChar char="•"/>
            </a:pPr>
            <a:r>
              <a:rPr lang="en-CA" sz="1200">
                <a:solidFill>
                  <a:srgbClr val="002060"/>
                </a:solidFill>
              </a:rPr>
              <a:t>Vous pouvez ajouter des exemples spécifiques au secteur d’une MHS. </a:t>
            </a:r>
            <a:endParaRPr/>
          </a:p>
          <a:p>
            <a:pPr indent="-317500" lvl="0" marL="457200" rtl="0" algn="l">
              <a:lnSpc>
                <a:spcPct val="90000"/>
              </a:lnSpc>
              <a:spcBef>
                <a:spcPts val="600"/>
              </a:spcBef>
              <a:spcAft>
                <a:spcPts val="0"/>
              </a:spcAft>
              <a:buSzPts val="1400"/>
              <a:buFont typeface="Arial"/>
              <a:buChar char="•"/>
            </a:pPr>
            <a:r>
              <a:rPr lang="en-CA" sz="1200">
                <a:solidFill>
                  <a:srgbClr val="002060"/>
                </a:solidFill>
              </a:rPr>
              <a:t>Il serait avantageux pour les élèves de travailler en groupe de 3 ou 4 pour mieux interagir et faire de meilleur remue-méninge. </a:t>
            </a:r>
            <a:endParaRPr/>
          </a:p>
          <a:p>
            <a:pPr indent="-317500" lvl="0" marL="457200" rtl="0" algn="l">
              <a:lnSpc>
                <a:spcPct val="90000"/>
              </a:lnSpc>
              <a:spcBef>
                <a:spcPts val="600"/>
              </a:spcBef>
              <a:spcAft>
                <a:spcPts val="0"/>
              </a:spcAft>
              <a:buSzPts val="1400"/>
              <a:buFont typeface="Arial"/>
              <a:buChar char="•"/>
            </a:pPr>
            <a:r>
              <a:rPr lang="en-CA" sz="1200">
                <a:solidFill>
                  <a:srgbClr val="002060"/>
                </a:solidFill>
              </a:rPr>
              <a:t>Il y a des réflexions à faire dans chacun des modules. Si l’enseignant pense faire vivre la certification sur plusieurs jours, il devra ramasser le travail des élèves pour l’évaluer. </a:t>
            </a:r>
            <a:endParaRPr/>
          </a:p>
          <a:p>
            <a:pPr indent="-317500" lvl="0" marL="457200" rtl="0" algn="l">
              <a:lnSpc>
                <a:spcPct val="90000"/>
              </a:lnSpc>
              <a:spcBef>
                <a:spcPts val="600"/>
              </a:spcBef>
              <a:spcAft>
                <a:spcPts val="0"/>
              </a:spcAft>
              <a:buSzPts val="1400"/>
              <a:buFont typeface="Arial"/>
              <a:buChar char="•"/>
            </a:pPr>
            <a:r>
              <a:rPr lang="en-CA" sz="1200">
                <a:solidFill>
                  <a:srgbClr val="002060"/>
                </a:solidFill>
              </a:rPr>
              <a:t>Le papier graphique, les marqueurs et les notes autocollantes peuvent également être utiles</a:t>
            </a:r>
            <a:endParaRPr/>
          </a:p>
          <a:p>
            <a:pPr indent="-317500" lvl="0" marL="457200" rtl="0" algn="l">
              <a:lnSpc>
                <a:spcPct val="90000"/>
              </a:lnSpc>
              <a:spcBef>
                <a:spcPts val="600"/>
              </a:spcBef>
              <a:spcAft>
                <a:spcPts val="0"/>
              </a:spcAft>
              <a:buSzPts val="1400"/>
              <a:buFont typeface="Arial"/>
              <a:buChar char="•"/>
            </a:pPr>
            <a:r>
              <a:rPr lang="en-CA" sz="1200">
                <a:solidFill>
                  <a:srgbClr val="002060"/>
                </a:solidFill>
              </a:rPr>
              <a:t>L’enseignant devrait passer au travers tous les liens de la certification avant de la faire vivre aux élèves. </a:t>
            </a:r>
            <a:endParaRPr/>
          </a:p>
          <a:p>
            <a:pPr indent="0" lvl="0" marL="76200" rtl="0" algn="l">
              <a:lnSpc>
                <a:spcPct val="90000"/>
              </a:lnSpc>
              <a:spcBef>
                <a:spcPts val="600"/>
              </a:spcBef>
              <a:spcAft>
                <a:spcPts val="0"/>
              </a:spcAft>
              <a:buSzPts val="1400"/>
              <a:buNone/>
            </a:pPr>
            <a:r>
              <a:t/>
            </a:r>
            <a:endParaRPr sz="1350">
              <a:highlight>
                <a:srgbClr val="FFFF00"/>
              </a:highlight>
            </a:endParaRPr>
          </a:p>
          <a:p>
            <a:pPr indent="-228600" lvl="0" marL="457200" rtl="0" algn="l">
              <a:lnSpc>
                <a:spcPct val="90000"/>
              </a:lnSpc>
              <a:spcBef>
                <a:spcPts val="600"/>
              </a:spcBef>
              <a:spcAft>
                <a:spcPts val="0"/>
              </a:spcAft>
              <a:buSzPts val="1400"/>
              <a:buFont typeface="Noto Sans Symbols"/>
              <a:buNone/>
            </a:pPr>
            <a:r>
              <a:t/>
            </a:r>
            <a:endParaRPr sz="1350"/>
          </a:p>
          <a:p>
            <a:pPr indent="0" lvl="0" marL="76200" rtl="0" algn="l">
              <a:lnSpc>
                <a:spcPct val="90000"/>
              </a:lnSpc>
              <a:spcBef>
                <a:spcPts val="600"/>
              </a:spcBef>
              <a:spcAft>
                <a:spcPts val="0"/>
              </a:spcAft>
              <a:buSzPts val="1400"/>
              <a:buNone/>
            </a:pPr>
            <a:r>
              <a:t/>
            </a:r>
            <a:endParaRPr sz="1700"/>
          </a:p>
        </p:txBody>
      </p:sp>
      <p:sp>
        <p:nvSpPr>
          <p:cNvPr id="353" name="Google Shape;353;p2"/>
          <p:cNvSpPr/>
          <p:nvPr/>
        </p:nvSpPr>
        <p:spPr>
          <a:xfrm>
            <a:off x="214522" y="1738162"/>
            <a:ext cx="991959" cy="1033573"/>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
          <p:cNvSpPr txBox="1"/>
          <p:nvPr>
            <p:ph type="title"/>
          </p:nvPr>
        </p:nvSpPr>
        <p:spPr>
          <a:xfrm>
            <a:off x="0" y="396718"/>
            <a:ext cx="70230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2400"/>
              <a:t>OCTE</a:t>
            </a:r>
            <a:r>
              <a:rPr b="1" lang="en-CA" sz="2400"/>
              <a:t> </a:t>
            </a:r>
            <a:r>
              <a:rPr lang="en-CA" sz="2400"/>
              <a:t>–</a:t>
            </a:r>
            <a:r>
              <a:rPr lang="en-CA" sz="2400">
                <a:solidFill>
                  <a:schemeClr val="accent2"/>
                </a:solidFill>
              </a:rPr>
              <a:t>Certification Service à la clientèle </a:t>
            </a:r>
            <a:br>
              <a:rPr lang="en-CA" sz="2400">
                <a:solidFill>
                  <a:schemeClr val="accent2"/>
                </a:solidFill>
              </a:rPr>
            </a:br>
            <a:r>
              <a:rPr b="1" lang="en-CA" sz="2400">
                <a:solidFill>
                  <a:schemeClr val="accent2"/>
                </a:solidFill>
              </a:rPr>
              <a:t>Information pour l’enseignant</a:t>
            </a:r>
            <a:endParaRPr b="1" sz="2400"/>
          </a:p>
        </p:txBody>
      </p:sp>
      <p:pic>
        <p:nvPicPr>
          <p:cNvPr id="355" name="Google Shape;355;p2"/>
          <p:cNvPicPr preferRelativeResize="0"/>
          <p:nvPr/>
        </p:nvPicPr>
        <p:blipFill>
          <a:blip r:embed="rId3">
            <a:alphaModFix/>
          </a:blip>
          <a:stretch>
            <a:fillRect/>
          </a:stretch>
        </p:blipFill>
        <p:spPr>
          <a:xfrm>
            <a:off x="6358300" y="91250"/>
            <a:ext cx="2785699" cy="666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9"/>
          <p:cNvSpPr txBox="1"/>
          <p:nvPr>
            <p:ph idx="1" type="body"/>
          </p:nvPr>
        </p:nvSpPr>
        <p:spPr>
          <a:xfrm>
            <a:off x="1827875" y="757326"/>
            <a:ext cx="4944300" cy="322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2800">
                <a:solidFill>
                  <a:schemeClr val="dk1"/>
                </a:solidFill>
              </a:rPr>
              <a:t>Comment le vidéo «La Belle et la Bête - C’est la fête» démontre l’importance du service à la clientèle pour Walt Disney? </a:t>
            </a:r>
            <a:endParaRPr sz="2800">
              <a:solidFill>
                <a:schemeClr val="dk1"/>
              </a:solidFill>
            </a:endParaRPr>
          </a:p>
          <a:p>
            <a:pPr indent="0" lvl="0" marL="0" rtl="0" algn="l">
              <a:lnSpc>
                <a:spcPct val="100000"/>
              </a:lnSpc>
              <a:spcBef>
                <a:spcPts val="600"/>
              </a:spcBef>
              <a:spcAft>
                <a:spcPts val="0"/>
              </a:spcAft>
              <a:buSzPts val="1400"/>
              <a:buNone/>
            </a:pPr>
            <a:r>
              <a:rPr lang="en-CA" sz="2000">
                <a:solidFill>
                  <a:schemeClr val="dk1"/>
                </a:solidFill>
              </a:rPr>
              <a:t>Discute avec les élèves de d’autres MHS. Écris tes pensés dans ton cahier d’accompagnement. </a:t>
            </a:r>
            <a:endParaRPr sz="2000">
              <a:solidFill>
                <a:schemeClr val="dk1"/>
              </a:solidFill>
            </a:endParaRPr>
          </a:p>
        </p:txBody>
      </p:sp>
      <p:sp>
        <p:nvSpPr>
          <p:cNvPr id="552" name="Google Shape;552;p1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553" name="Google Shape;553;p19"/>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9"/>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5" name="Google Shape;555;p19"/>
          <p:cNvGrpSpPr/>
          <p:nvPr/>
        </p:nvGrpSpPr>
        <p:grpSpPr>
          <a:xfrm>
            <a:off x="562257" y="1284190"/>
            <a:ext cx="901699" cy="645300"/>
            <a:chOff x="5255200" y="3006475"/>
            <a:chExt cx="511700" cy="378575"/>
          </a:xfrm>
        </p:grpSpPr>
        <p:sp>
          <p:nvSpPr>
            <p:cNvPr id="556" name="Google Shape;556;p1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557" name="Google Shape;557;p1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558" name="Google Shape;558;p19"/>
          <p:cNvGrpSpPr/>
          <p:nvPr/>
        </p:nvGrpSpPr>
        <p:grpSpPr>
          <a:xfrm>
            <a:off x="6641431" y="4309916"/>
            <a:ext cx="673769" cy="476288"/>
            <a:chOff x="1922075" y="1629000"/>
            <a:chExt cx="437200" cy="437200"/>
          </a:xfrm>
        </p:grpSpPr>
        <p:sp>
          <p:nvSpPr>
            <p:cNvPr id="559" name="Google Shape;559;p19"/>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9"/>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64" name="Shape 564"/>
        <p:cNvGrpSpPr/>
        <p:nvPr/>
      </p:nvGrpSpPr>
      <p:grpSpPr>
        <a:xfrm>
          <a:off x="0" y="0"/>
          <a:ext cx="0" cy="0"/>
          <a:chOff x="0" y="0"/>
          <a:chExt cx="0" cy="0"/>
        </a:xfrm>
      </p:grpSpPr>
      <p:sp>
        <p:nvSpPr>
          <p:cNvPr id="565" name="Google Shape;565;p21"/>
          <p:cNvSpPr txBox="1"/>
          <p:nvPr>
            <p:ph idx="4294967295" type="title"/>
          </p:nvPr>
        </p:nvSpPr>
        <p:spPr>
          <a:xfrm>
            <a:off x="159569" y="176464"/>
            <a:ext cx="4203884" cy="172458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800">
                <a:solidFill>
                  <a:schemeClr val="dk1"/>
                </a:solidFill>
              </a:rPr>
              <a:t>Le service à la clientèle de «Disney» est reconnu dans le monde entier !</a:t>
            </a:r>
            <a:endParaRPr b="1" sz="2800">
              <a:solidFill>
                <a:schemeClr val="dk1"/>
              </a:solidFill>
            </a:endParaRPr>
          </a:p>
        </p:txBody>
      </p:sp>
      <p:sp>
        <p:nvSpPr>
          <p:cNvPr id="566" name="Google Shape;566;p2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FFFFFF"/>
                </a:solidFill>
                <a:latin typeface="Nixie One"/>
                <a:ea typeface="Nixie One"/>
                <a:cs typeface="Nixie One"/>
                <a:sym typeface="Nixie One"/>
              </a:rPr>
              <a:t>‹#›</a:t>
            </a:fld>
            <a:endParaRPr b="0" i="0" sz="1200" u="none" cap="none" strike="noStrike">
              <a:solidFill>
                <a:srgbClr val="FFFFFF"/>
              </a:solidFill>
              <a:latin typeface="Nixie One"/>
              <a:ea typeface="Nixie One"/>
              <a:cs typeface="Nixie One"/>
              <a:sym typeface="Nixie One"/>
            </a:endParaRPr>
          </a:p>
        </p:txBody>
      </p:sp>
      <p:sp>
        <p:nvSpPr>
          <p:cNvPr id="567" name="Google Shape;567;p21"/>
          <p:cNvSpPr txBox="1"/>
          <p:nvPr/>
        </p:nvSpPr>
        <p:spPr>
          <a:xfrm>
            <a:off x="6112275" y="1709448"/>
            <a:ext cx="2872200" cy="21087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19BBD5"/>
              </a:buClr>
              <a:buSzPts val="4000"/>
              <a:buFont typeface="Nixie One"/>
              <a:buNone/>
            </a:pPr>
            <a:r>
              <a:rPr b="1" lang="en-CA" sz="2000">
                <a:solidFill>
                  <a:schemeClr val="dk1"/>
                </a:solidFill>
                <a:latin typeface="Nixie One"/>
                <a:ea typeface="Nixie One"/>
                <a:cs typeface="Nixie One"/>
                <a:sym typeface="Nixie One"/>
              </a:rPr>
              <a:t>L'Institut Disney enseigne à d'autres entreprises le leadership et le service client.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9BBD5"/>
              </a:buClr>
              <a:buSzPts val="4000"/>
              <a:buFont typeface="Nixie One"/>
              <a:buNone/>
            </a:pPr>
            <a:r>
              <a:t/>
            </a:r>
            <a:endParaRPr b="1" i="0" sz="2000" u="none" cap="none" strike="noStrike">
              <a:solidFill>
                <a:schemeClr val="dk1"/>
              </a:solidFill>
              <a:latin typeface="Nixie One"/>
              <a:ea typeface="Nixie One"/>
              <a:cs typeface="Nixie One"/>
              <a:sym typeface="Nixie One"/>
            </a:endParaRPr>
          </a:p>
          <a:p>
            <a:pPr indent="0" lvl="0" marL="0" marR="0" rtl="0" algn="l">
              <a:lnSpc>
                <a:spcPct val="100000"/>
              </a:lnSpc>
              <a:spcBef>
                <a:spcPts val="0"/>
              </a:spcBef>
              <a:spcAft>
                <a:spcPts val="0"/>
              </a:spcAft>
              <a:buClr>
                <a:srgbClr val="19BBD5"/>
              </a:buClr>
              <a:buSzPts val="4000"/>
              <a:buFont typeface="Nixie One"/>
              <a:buNone/>
            </a:pPr>
            <a:r>
              <a:rPr b="1" lang="en-CA" sz="2000">
                <a:solidFill>
                  <a:schemeClr val="dk1"/>
                </a:solidFill>
                <a:latin typeface="Nixie One"/>
                <a:ea typeface="Nixie One"/>
                <a:cs typeface="Nixie One"/>
                <a:sym typeface="Nixie One"/>
              </a:rPr>
              <a:t>Le livre</a:t>
            </a:r>
            <a:r>
              <a:rPr b="1" i="0" lang="en-CA" sz="2000" u="none" cap="none" strike="noStrike">
                <a:solidFill>
                  <a:schemeClr val="dk1"/>
                </a:solidFill>
                <a:latin typeface="Nixie One"/>
                <a:ea typeface="Nixie One"/>
                <a:cs typeface="Nixie One"/>
                <a:sym typeface="Nixie One"/>
              </a:rPr>
              <a:t>, “Be Our Guest, Perfecting the Art of Customer Service” </a:t>
            </a:r>
            <a:r>
              <a:rPr b="1" lang="en-CA" sz="2000">
                <a:solidFill>
                  <a:schemeClr val="dk1"/>
                </a:solidFill>
                <a:latin typeface="Nixie One"/>
                <a:ea typeface="Nixie One"/>
                <a:cs typeface="Nixie One"/>
                <a:sym typeface="Nixie One"/>
              </a:rPr>
              <a:t>donne un aperçu du succès de Disney.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1" name="Shape 571"/>
        <p:cNvGrpSpPr/>
        <p:nvPr/>
      </p:nvGrpSpPr>
      <p:grpSpPr>
        <a:xfrm>
          <a:off x="0" y="0"/>
          <a:ext cx="0" cy="0"/>
          <a:chOff x="0" y="0"/>
          <a:chExt cx="0" cy="0"/>
        </a:xfrm>
      </p:grpSpPr>
      <p:pic>
        <p:nvPicPr>
          <p:cNvPr id="572" name="Google Shape;572;p22"/>
          <p:cNvPicPr preferRelativeResize="0"/>
          <p:nvPr/>
        </p:nvPicPr>
        <p:blipFill>
          <a:blip r:embed="rId3">
            <a:alphaModFix/>
          </a:blip>
          <a:stretch>
            <a:fillRect/>
          </a:stretch>
        </p:blipFill>
        <p:spPr>
          <a:xfrm>
            <a:off x="1183325" y="810050"/>
            <a:ext cx="6831700" cy="3825750"/>
          </a:xfrm>
          <a:prstGeom prst="rect">
            <a:avLst/>
          </a:prstGeom>
          <a:noFill/>
          <a:ln>
            <a:noFill/>
          </a:ln>
        </p:spPr>
      </p:pic>
      <p:sp>
        <p:nvSpPr>
          <p:cNvPr id="573" name="Google Shape;573;p2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574" name="Google Shape;574;p22"/>
          <p:cNvSpPr txBox="1"/>
          <p:nvPr/>
        </p:nvSpPr>
        <p:spPr>
          <a:xfrm>
            <a:off x="304800" y="288758"/>
            <a:ext cx="6641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Disney </a:t>
            </a:r>
            <a:r>
              <a:rPr b="1" lang="en-CA" sz="2000">
                <a:solidFill>
                  <a:schemeClr val="dk1"/>
                </a:solidFill>
              </a:rPr>
              <a:t>a</a:t>
            </a:r>
            <a:r>
              <a:rPr b="1" i="0" lang="en-CA" sz="2000" u="none" cap="none" strike="noStrike">
                <a:solidFill>
                  <a:schemeClr val="dk1"/>
                </a:solidFill>
                <a:latin typeface="Arial"/>
                <a:ea typeface="Arial"/>
                <a:cs typeface="Arial"/>
                <a:sym typeface="Arial"/>
              </a:rPr>
              <a:t> 5 clés </a:t>
            </a:r>
            <a:r>
              <a:rPr b="1" lang="en-CA" sz="2000">
                <a:solidFill>
                  <a:schemeClr val="dk1"/>
                </a:solidFill>
              </a:rPr>
              <a:t>pour répondre à l’expérience client:</a:t>
            </a:r>
            <a:r>
              <a:rPr b="1" i="0" lang="en-CA" sz="2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8" name="Shape 578"/>
        <p:cNvGrpSpPr/>
        <p:nvPr/>
      </p:nvGrpSpPr>
      <p:grpSpPr>
        <a:xfrm>
          <a:off x="0" y="0"/>
          <a:ext cx="0" cy="0"/>
          <a:chOff x="0" y="0"/>
          <a:chExt cx="0" cy="0"/>
        </a:xfrm>
      </p:grpSpPr>
      <p:sp>
        <p:nvSpPr>
          <p:cNvPr id="579" name="Google Shape;579;p2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19BBD5"/>
                </a:solidFill>
                <a:latin typeface="Nixie One"/>
                <a:ea typeface="Nixie One"/>
                <a:cs typeface="Nixie One"/>
                <a:sym typeface="Nixie One"/>
              </a:rPr>
              <a:t>‹#›</a:t>
            </a:fld>
            <a:endParaRPr b="0" i="0" sz="1200" u="none" cap="none" strike="noStrike">
              <a:solidFill>
                <a:srgbClr val="19BBD5"/>
              </a:solidFill>
              <a:latin typeface="Nixie One"/>
              <a:ea typeface="Nixie One"/>
              <a:cs typeface="Nixie One"/>
              <a:sym typeface="Nixie One"/>
            </a:endParaRPr>
          </a:p>
        </p:txBody>
      </p:sp>
      <p:sp>
        <p:nvSpPr>
          <p:cNvPr id="580" name="Google Shape;580;p23"/>
          <p:cNvSpPr txBox="1"/>
          <p:nvPr/>
        </p:nvSpPr>
        <p:spPr>
          <a:xfrm>
            <a:off x="417095" y="240632"/>
            <a:ext cx="6111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CA" sz="1800">
                <a:solidFill>
                  <a:schemeClr val="dk1"/>
                </a:solidFill>
              </a:rPr>
              <a:t>Disney accueil tout le monde, ils sont inclusif dans leur approche.  </a:t>
            </a:r>
            <a:endParaRPr b="0" i="0" sz="1400" u="none" cap="none" strike="noStrike">
              <a:solidFill>
                <a:srgbClr val="000000"/>
              </a:solidFill>
              <a:latin typeface="Arial"/>
              <a:ea typeface="Arial"/>
              <a:cs typeface="Arial"/>
              <a:sym typeface="Arial"/>
            </a:endParaRPr>
          </a:p>
        </p:txBody>
      </p:sp>
      <p:pic>
        <p:nvPicPr>
          <p:cNvPr id="581" name="Google Shape;581;p23">
            <a:hlinkClick r:id="rId3"/>
          </p:cNvPr>
          <p:cNvPicPr preferRelativeResize="0"/>
          <p:nvPr/>
        </p:nvPicPr>
        <p:blipFill>
          <a:blip r:embed="rId4">
            <a:alphaModFix/>
          </a:blip>
          <a:stretch>
            <a:fillRect/>
          </a:stretch>
        </p:blipFill>
        <p:spPr>
          <a:xfrm>
            <a:off x="968925" y="952941"/>
            <a:ext cx="7206149" cy="40534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5" name="Shape 585"/>
        <p:cNvGrpSpPr/>
        <p:nvPr/>
      </p:nvGrpSpPr>
      <p:grpSpPr>
        <a:xfrm>
          <a:off x="0" y="0"/>
          <a:ext cx="0" cy="0"/>
          <a:chOff x="0" y="0"/>
          <a:chExt cx="0" cy="0"/>
        </a:xfrm>
      </p:grpSpPr>
      <p:sp>
        <p:nvSpPr>
          <p:cNvPr id="586" name="Google Shape;586;p2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587" name="Google Shape;587;p24"/>
          <p:cNvSpPr txBox="1"/>
          <p:nvPr/>
        </p:nvSpPr>
        <p:spPr>
          <a:xfrm>
            <a:off x="188127" y="277945"/>
            <a:ext cx="26469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CA" sz="2000">
                <a:solidFill>
                  <a:schemeClr val="dk1"/>
                </a:solidFill>
              </a:rPr>
              <a:t>Les 7 nains de Disney ont été adapté à travers le temps pour suivre les 5 clés de Disney. Mais leur service client reste le même. </a:t>
            </a:r>
            <a:endParaRPr b="0" i="0" sz="1400" u="none" cap="none" strike="noStrike">
              <a:solidFill>
                <a:srgbClr val="000000"/>
              </a:solidFill>
              <a:latin typeface="Arial"/>
              <a:ea typeface="Arial"/>
              <a:cs typeface="Arial"/>
              <a:sym typeface="Arial"/>
            </a:endParaRPr>
          </a:p>
        </p:txBody>
      </p:sp>
      <p:sp>
        <p:nvSpPr>
          <p:cNvPr id="588" name="Google Shape;588;p24"/>
          <p:cNvSpPr txBox="1"/>
          <p:nvPr/>
        </p:nvSpPr>
        <p:spPr>
          <a:xfrm>
            <a:off x="268225" y="2666425"/>
            <a:ext cx="86211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589" name="Google Shape;589;p24"/>
          <p:cNvPicPr preferRelativeResize="0"/>
          <p:nvPr/>
        </p:nvPicPr>
        <p:blipFill>
          <a:blip r:embed="rId3">
            <a:alphaModFix/>
          </a:blip>
          <a:stretch>
            <a:fillRect/>
          </a:stretch>
        </p:blipFill>
        <p:spPr>
          <a:xfrm>
            <a:off x="3092400" y="378675"/>
            <a:ext cx="5797000" cy="1782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gec93bc203e_0_32"/>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sp>
        <p:nvSpPr>
          <p:cNvPr id="595" name="Google Shape;595;gec93bc203e_0_32"/>
          <p:cNvSpPr txBox="1"/>
          <p:nvPr/>
        </p:nvSpPr>
        <p:spPr>
          <a:xfrm>
            <a:off x="410225" y="441775"/>
            <a:ext cx="8803800" cy="621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sz="2000">
                <a:solidFill>
                  <a:schemeClr val="dk1"/>
                </a:solidFill>
              </a:rPr>
              <a:t>Voici les critères d’un bon service client de toute entreprise. </a:t>
            </a:r>
            <a:endParaRPr/>
          </a:p>
          <a:p>
            <a:pPr indent="0" lvl="0" marL="0" rtl="0" algn="ctr">
              <a:spcBef>
                <a:spcPts val="0"/>
              </a:spcBef>
              <a:spcAft>
                <a:spcPts val="0"/>
              </a:spcAft>
              <a:buNone/>
            </a:pPr>
            <a:r>
              <a:t/>
            </a:r>
            <a:endParaRPr sz="2000">
              <a:solidFill>
                <a:schemeClr val="dk1"/>
              </a:solidFill>
            </a:endParaRPr>
          </a:p>
          <a:p>
            <a:pPr indent="0" lvl="0" marL="0" rtl="0" algn="ctr">
              <a:spcBef>
                <a:spcPts val="0"/>
              </a:spcBef>
              <a:spcAft>
                <a:spcPts val="0"/>
              </a:spcAft>
              <a:buNone/>
            </a:pPr>
            <a:r>
              <a:rPr lang="en-CA" sz="2000">
                <a:solidFill>
                  <a:schemeClr val="dk1"/>
                </a:solidFill>
              </a:rPr>
              <a:t>Soyez comme les 7 nains! </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rPr lang="en-CA" sz="2150">
                <a:solidFill>
                  <a:schemeClr val="dk1"/>
                </a:solidFill>
                <a:latin typeface="Verdana"/>
                <a:ea typeface="Verdana"/>
                <a:cs typeface="Verdana"/>
                <a:sym typeface="Verdana"/>
              </a:rPr>
              <a:t>1/ Sois comme </a:t>
            </a:r>
            <a:r>
              <a:rPr b="1" lang="en-CA" sz="2150" u="sng">
                <a:solidFill>
                  <a:schemeClr val="dk1"/>
                </a:solidFill>
                <a:latin typeface="Verdana"/>
                <a:ea typeface="Verdana"/>
                <a:cs typeface="Verdana"/>
                <a:sym typeface="Verdana"/>
              </a:rPr>
              <a:t>Joyeux</a:t>
            </a:r>
            <a:r>
              <a:rPr lang="en-CA" sz="2150">
                <a:solidFill>
                  <a:schemeClr val="dk1"/>
                </a:solidFill>
                <a:latin typeface="Verdana"/>
                <a:ea typeface="Verdana"/>
                <a:cs typeface="Verdana"/>
                <a:sym typeface="Verdana"/>
              </a:rPr>
              <a:t> :  regarde les clients dans les yeux et souris !</a:t>
            </a:r>
            <a:endParaRPr sz="2150">
              <a:solidFill>
                <a:schemeClr val="dk1"/>
              </a:solidFill>
              <a:latin typeface="Verdana"/>
              <a:ea typeface="Verdana"/>
              <a:cs typeface="Verdana"/>
              <a:sym typeface="Verdana"/>
            </a:endParaRPr>
          </a:p>
          <a:p>
            <a:pPr indent="0" lvl="0" marL="0" rtl="0" algn="l">
              <a:lnSpc>
                <a:spcPct val="115000"/>
              </a:lnSpc>
              <a:spcBef>
                <a:spcPts val="2000"/>
              </a:spcBef>
              <a:spcAft>
                <a:spcPts val="0"/>
              </a:spcAft>
              <a:buNone/>
            </a:pPr>
            <a:r>
              <a:rPr lang="en-CA" sz="2150">
                <a:solidFill>
                  <a:schemeClr val="dk1"/>
                </a:solidFill>
                <a:latin typeface="Verdana"/>
                <a:ea typeface="Verdana"/>
                <a:cs typeface="Verdana"/>
                <a:sym typeface="Verdana"/>
              </a:rPr>
              <a:t>2/ Sois comme </a:t>
            </a:r>
            <a:r>
              <a:rPr b="1" lang="en-CA" sz="2150" u="sng">
                <a:solidFill>
                  <a:schemeClr val="dk1"/>
                </a:solidFill>
                <a:latin typeface="Verdana"/>
                <a:ea typeface="Verdana"/>
                <a:cs typeface="Verdana"/>
                <a:sym typeface="Verdana"/>
              </a:rPr>
              <a:t>Atchoum</a:t>
            </a:r>
            <a:r>
              <a:rPr lang="en-CA" sz="2150">
                <a:solidFill>
                  <a:schemeClr val="dk1"/>
                </a:solidFill>
                <a:latin typeface="Verdana"/>
                <a:ea typeface="Verdana"/>
                <a:cs typeface="Verdana"/>
                <a:sym typeface="Verdana"/>
              </a:rPr>
              <a:t> : salut et accueil chaque client.</a:t>
            </a:r>
            <a:endParaRPr sz="2150">
              <a:solidFill>
                <a:schemeClr val="dk1"/>
              </a:solidFill>
              <a:latin typeface="Verdana"/>
              <a:ea typeface="Verdana"/>
              <a:cs typeface="Verdana"/>
              <a:sym typeface="Verdana"/>
            </a:endParaRPr>
          </a:p>
          <a:p>
            <a:pPr indent="0" lvl="0" marL="0" rtl="0" algn="l">
              <a:lnSpc>
                <a:spcPct val="115000"/>
              </a:lnSpc>
              <a:spcBef>
                <a:spcPts val="2000"/>
              </a:spcBef>
              <a:spcAft>
                <a:spcPts val="0"/>
              </a:spcAft>
              <a:buNone/>
            </a:pPr>
            <a:r>
              <a:rPr lang="en-CA" sz="2150">
                <a:solidFill>
                  <a:schemeClr val="dk1"/>
                </a:solidFill>
                <a:latin typeface="Verdana"/>
                <a:ea typeface="Verdana"/>
                <a:cs typeface="Verdana"/>
                <a:sym typeface="Verdana"/>
              </a:rPr>
              <a:t>3/ Ne sois pas comme </a:t>
            </a:r>
            <a:r>
              <a:rPr b="1" lang="en-CA" sz="2150" u="sng">
                <a:solidFill>
                  <a:schemeClr val="dk1"/>
                </a:solidFill>
                <a:latin typeface="Verdana"/>
                <a:ea typeface="Verdana"/>
                <a:cs typeface="Verdana"/>
                <a:sym typeface="Verdana"/>
              </a:rPr>
              <a:t>Timide</a:t>
            </a:r>
            <a:r>
              <a:rPr lang="en-CA" sz="2150">
                <a:solidFill>
                  <a:schemeClr val="dk1"/>
                </a:solidFill>
                <a:latin typeface="Verdana"/>
                <a:ea typeface="Verdana"/>
                <a:cs typeface="Verdana"/>
                <a:sym typeface="Verdana"/>
              </a:rPr>
              <a:t> : recherche le contact avec les clients.</a:t>
            </a:r>
            <a:endParaRPr sz="2150">
              <a:solidFill>
                <a:schemeClr val="dk1"/>
              </a:solidFill>
              <a:latin typeface="Verdana"/>
              <a:ea typeface="Verdana"/>
              <a:cs typeface="Verdana"/>
              <a:sym typeface="Verdana"/>
            </a:endParaRPr>
          </a:p>
          <a:p>
            <a:pPr indent="0" lvl="0" marL="0" rtl="0" algn="l">
              <a:lnSpc>
                <a:spcPct val="115000"/>
              </a:lnSpc>
              <a:spcBef>
                <a:spcPts val="2000"/>
              </a:spcBef>
              <a:spcAft>
                <a:spcPts val="0"/>
              </a:spcAft>
              <a:buNone/>
            </a:pPr>
            <a:r>
              <a:rPr lang="en-CA" sz="2150">
                <a:solidFill>
                  <a:schemeClr val="dk1"/>
                </a:solidFill>
                <a:latin typeface="Verdana"/>
                <a:ea typeface="Verdana"/>
                <a:cs typeface="Verdana"/>
                <a:sym typeface="Verdana"/>
              </a:rPr>
              <a:t>4/ Sois comme </a:t>
            </a:r>
            <a:r>
              <a:rPr b="1" lang="en-CA" sz="2150" u="sng">
                <a:solidFill>
                  <a:schemeClr val="dk1"/>
                </a:solidFill>
                <a:latin typeface="Verdana"/>
                <a:ea typeface="Verdana"/>
                <a:cs typeface="Verdana"/>
                <a:sym typeface="Verdana"/>
              </a:rPr>
              <a:t>Prof</a:t>
            </a:r>
            <a:r>
              <a:rPr lang="en-CA" sz="2150">
                <a:solidFill>
                  <a:schemeClr val="dk1"/>
                </a:solidFill>
                <a:latin typeface="Verdana"/>
                <a:ea typeface="Verdana"/>
                <a:cs typeface="Verdana"/>
                <a:sym typeface="Verdana"/>
              </a:rPr>
              <a:t> : fournis le service demandé immédiatement.</a:t>
            </a:r>
            <a:endParaRPr sz="2150">
              <a:solidFill>
                <a:schemeClr val="dk1"/>
              </a:solidFill>
              <a:latin typeface="Verdana"/>
              <a:ea typeface="Verdana"/>
              <a:cs typeface="Verdana"/>
              <a:sym typeface="Verdana"/>
            </a:endParaRPr>
          </a:p>
          <a:p>
            <a:pPr indent="0" lvl="0" marL="0" rtl="0" algn="l">
              <a:lnSpc>
                <a:spcPct val="115000"/>
              </a:lnSpc>
              <a:spcBef>
                <a:spcPts val="2000"/>
              </a:spcBef>
              <a:spcAft>
                <a:spcPts val="0"/>
              </a:spcAft>
              <a:buNone/>
            </a:pPr>
            <a:r>
              <a:t/>
            </a:r>
            <a:endParaRPr sz="1350">
              <a:solidFill>
                <a:schemeClr val="dk1"/>
              </a:solidFill>
              <a:latin typeface="Verdana"/>
              <a:ea typeface="Verdana"/>
              <a:cs typeface="Verdana"/>
              <a:sym typeface="Verdana"/>
            </a:endParaRPr>
          </a:p>
          <a:p>
            <a:pPr indent="0" lvl="0" marL="0" rtl="0" algn="l">
              <a:spcBef>
                <a:spcPts val="2000"/>
              </a:spcBef>
              <a:spcAft>
                <a:spcPts val="0"/>
              </a:spcAft>
              <a:buNone/>
            </a:pPr>
            <a:r>
              <a:t/>
            </a:r>
            <a:endParaRPr sz="2000">
              <a:solidFill>
                <a:schemeClr val="dk1"/>
              </a:solidFill>
            </a:endParaRPr>
          </a:p>
          <a:p>
            <a:pPr indent="0" lvl="0" marL="0" rtl="0" algn="l">
              <a:spcBef>
                <a:spcPts val="0"/>
              </a:spcBef>
              <a:spcAft>
                <a:spcPts val="0"/>
              </a:spcAft>
              <a:buNone/>
            </a:pPr>
            <a:r>
              <a:t/>
            </a:r>
            <a:endParaRPr sz="2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ec93bc203e_0_40"/>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CA"/>
              <a:t>‹#›</a:t>
            </a:fld>
            <a:endParaRPr/>
          </a:p>
        </p:txBody>
      </p:sp>
      <p:sp>
        <p:nvSpPr>
          <p:cNvPr id="601" name="Google Shape;601;gec93bc203e_0_40"/>
          <p:cNvSpPr txBox="1"/>
          <p:nvPr/>
        </p:nvSpPr>
        <p:spPr>
          <a:xfrm>
            <a:off x="299775" y="0"/>
            <a:ext cx="8772300" cy="477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sz="2000">
                <a:solidFill>
                  <a:schemeClr val="dk1"/>
                </a:solidFill>
              </a:rPr>
              <a:t>Voici les critères d’un bon service client de toute entreprise. (Suite) </a:t>
            </a:r>
            <a:endParaRPr/>
          </a:p>
          <a:p>
            <a:pPr indent="0" lvl="0" marL="0" rtl="0" algn="ctr">
              <a:spcBef>
                <a:spcPts val="0"/>
              </a:spcBef>
              <a:spcAft>
                <a:spcPts val="0"/>
              </a:spcAft>
              <a:buNone/>
            </a:pPr>
            <a:r>
              <a:t/>
            </a:r>
            <a:endParaRPr sz="2000">
              <a:solidFill>
                <a:schemeClr val="dk1"/>
              </a:solidFill>
            </a:endParaRPr>
          </a:p>
          <a:p>
            <a:pPr indent="0" lvl="0" marL="0" rtl="0" algn="ctr">
              <a:spcBef>
                <a:spcPts val="0"/>
              </a:spcBef>
              <a:spcAft>
                <a:spcPts val="0"/>
              </a:spcAft>
              <a:buNone/>
            </a:pPr>
            <a:r>
              <a:rPr lang="en-CA" sz="2000">
                <a:solidFill>
                  <a:schemeClr val="dk1"/>
                </a:solidFill>
              </a:rPr>
              <a:t>Soyez comme les 7 nains! </a:t>
            </a:r>
            <a:endParaRPr sz="2000">
              <a:solidFill>
                <a:schemeClr val="dk1"/>
              </a:solidFill>
            </a:endParaRPr>
          </a:p>
          <a:p>
            <a:pPr indent="0" lvl="0" marL="0" rtl="0" algn="ctr">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rPr lang="en-CA" sz="2150">
                <a:solidFill>
                  <a:schemeClr val="dk1"/>
                </a:solidFill>
                <a:latin typeface="Verdana"/>
                <a:ea typeface="Verdana"/>
                <a:cs typeface="Verdana"/>
                <a:sym typeface="Verdana"/>
              </a:rPr>
              <a:t>5/ Ne sois pas comme </a:t>
            </a:r>
            <a:r>
              <a:rPr b="1" lang="en-CA" sz="2150" u="sng">
                <a:solidFill>
                  <a:schemeClr val="dk1"/>
                </a:solidFill>
                <a:latin typeface="Verdana"/>
                <a:ea typeface="Verdana"/>
                <a:cs typeface="Verdana"/>
                <a:sym typeface="Verdana"/>
              </a:rPr>
              <a:t>Grincheux</a:t>
            </a:r>
            <a:r>
              <a:rPr lang="en-CA" sz="2150">
                <a:solidFill>
                  <a:schemeClr val="dk1"/>
                </a:solidFill>
                <a:latin typeface="Verdana"/>
                <a:ea typeface="Verdana"/>
                <a:cs typeface="Verdana"/>
                <a:sym typeface="Verdana"/>
              </a:rPr>
              <a:t> : adopte toujours une attitude corporelle appropriée (souris, tiens-toi droit, aie l’air heureux)</a:t>
            </a:r>
            <a:endParaRPr sz="2150">
              <a:solidFill>
                <a:schemeClr val="dk1"/>
              </a:solidFill>
              <a:latin typeface="Verdana"/>
              <a:ea typeface="Verdana"/>
              <a:cs typeface="Verdana"/>
              <a:sym typeface="Verdana"/>
            </a:endParaRPr>
          </a:p>
          <a:p>
            <a:pPr indent="0" lvl="0" marL="0" rtl="0" algn="l">
              <a:lnSpc>
                <a:spcPct val="115000"/>
              </a:lnSpc>
              <a:spcBef>
                <a:spcPts val="2000"/>
              </a:spcBef>
              <a:spcAft>
                <a:spcPts val="0"/>
              </a:spcAft>
              <a:buNone/>
            </a:pPr>
            <a:r>
              <a:rPr lang="en-CA" sz="2150">
                <a:solidFill>
                  <a:schemeClr val="dk1"/>
                </a:solidFill>
                <a:latin typeface="Verdana"/>
                <a:ea typeface="Verdana"/>
                <a:cs typeface="Verdana"/>
                <a:sym typeface="Verdana"/>
              </a:rPr>
              <a:t>6/ Sois comme </a:t>
            </a:r>
            <a:r>
              <a:rPr b="1" lang="en-CA" sz="2150" u="sng">
                <a:solidFill>
                  <a:schemeClr val="dk1"/>
                </a:solidFill>
                <a:latin typeface="Verdana"/>
                <a:ea typeface="Verdana"/>
                <a:cs typeface="Verdana"/>
                <a:sym typeface="Verdana"/>
              </a:rPr>
              <a:t>Dormeur</a:t>
            </a:r>
            <a:r>
              <a:rPr lang="en-CA" sz="2150">
                <a:solidFill>
                  <a:schemeClr val="dk1"/>
                </a:solidFill>
                <a:latin typeface="Verdana"/>
                <a:ea typeface="Verdana"/>
                <a:cs typeface="Verdana"/>
                <a:sym typeface="Verdana"/>
              </a:rPr>
              <a:t> : crée du rêve et fais tout pour préserver la magie de l’expérience.</a:t>
            </a:r>
            <a:endParaRPr sz="2150">
              <a:solidFill>
                <a:schemeClr val="dk1"/>
              </a:solidFill>
              <a:latin typeface="Verdana"/>
              <a:ea typeface="Verdana"/>
              <a:cs typeface="Verdana"/>
              <a:sym typeface="Verdana"/>
            </a:endParaRPr>
          </a:p>
          <a:p>
            <a:pPr indent="0" lvl="0" marL="0" rtl="0" algn="l">
              <a:lnSpc>
                <a:spcPct val="115000"/>
              </a:lnSpc>
              <a:spcBef>
                <a:spcPts val="2000"/>
              </a:spcBef>
              <a:spcAft>
                <a:spcPts val="0"/>
              </a:spcAft>
              <a:buNone/>
            </a:pPr>
            <a:r>
              <a:rPr lang="en-CA" sz="2150">
                <a:solidFill>
                  <a:schemeClr val="dk1"/>
                </a:solidFill>
                <a:latin typeface="Verdana"/>
                <a:ea typeface="Verdana"/>
                <a:cs typeface="Verdana"/>
                <a:sym typeface="Verdana"/>
              </a:rPr>
              <a:t>7/ Ne sois pas comme </a:t>
            </a:r>
            <a:r>
              <a:rPr b="1" lang="en-CA" sz="2150" u="sng">
                <a:solidFill>
                  <a:schemeClr val="dk1"/>
                </a:solidFill>
                <a:latin typeface="Verdana"/>
                <a:ea typeface="Verdana"/>
                <a:cs typeface="Verdana"/>
                <a:sym typeface="Verdana"/>
              </a:rPr>
              <a:t>Simplet</a:t>
            </a:r>
            <a:r>
              <a:rPr lang="en-CA" sz="2150">
                <a:solidFill>
                  <a:schemeClr val="dk1"/>
                </a:solidFill>
                <a:latin typeface="Verdana"/>
                <a:ea typeface="Verdana"/>
                <a:cs typeface="Verdana"/>
                <a:sym typeface="Verdana"/>
              </a:rPr>
              <a:t> : remercie chaque client.</a:t>
            </a:r>
            <a:endParaRPr sz="2150">
              <a:solidFill>
                <a:schemeClr val="dk1"/>
              </a:solidFill>
              <a:latin typeface="Verdana"/>
              <a:ea typeface="Verdana"/>
              <a:cs typeface="Verdana"/>
              <a:sym typeface="Verdana"/>
            </a:endParaRPr>
          </a:p>
          <a:p>
            <a:pPr indent="0" lvl="0" marL="0" rtl="0" algn="ctr">
              <a:spcBef>
                <a:spcPts val="2000"/>
              </a:spcBef>
              <a:spcAft>
                <a:spcPts val="0"/>
              </a:spcAft>
              <a:buNone/>
            </a:pPr>
            <a:r>
              <a:t/>
            </a:r>
            <a:endParaRPr sz="20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25"/>
          <p:cNvSpPr txBox="1"/>
          <p:nvPr>
            <p:ph type="title"/>
          </p:nvPr>
        </p:nvSpPr>
        <p:spPr>
          <a:xfrm>
            <a:off x="1749500" y="638904"/>
            <a:ext cx="5957700" cy="923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Réfléchis et fait des liens</a:t>
            </a:r>
            <a:endParaRPr/>
          </a:p>
        </p:txBody>
      </p:sp>
      <p:sp>
        <p:nvSpPr>
          <p:cNvPr id="607" name="Google Shape;607;p25"/>
          <p:cNvSpPr txBox="1"/>
          <p:nvPr>
            <p:ph idx="1" type="body"/>
          </p:nvPr>
        </p:nvSpPr>
        <p:spPr>
          <a:xfrm>
            <a:off x="1311592" y="1741188"/>
            <a:ext cx="6659804" cy="3872013"/>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Dans le cahier d’accompagnement, résume les critères des 7 nains. </a:t>
            </a:r>
            <a:endParaRPr sz="2100">
              <a:solidFill>
                <a:schemeClr val="dk1"/>
              </a:solidFill>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Pourquoi ces critères sont-ils pertinents pour tous les employés de toutes entreprises? </a:t>
            </a:r>
            <a:endParaRPr sz="1600">
              <a:solidFill>
                <a:schemeClr val="dk1"/>
              </a:solidFill>
            </a:endParaRPr>
          </a:p>
        </p:txBody>
      </p:sp>
      <p:sp>
        <p:nvSpPr>
          <p:cNvPr id="608" name="Google Shape;608;p2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609" name="Google Shape;609;p25"/>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5"/>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1" name="Google Shape;611;p25"/>
          <p:cNvGrpSpPr/>
          <p:nvPr/>
        </p:nvGrpSpPr>
        <p:grpSpPr>
          <a:xfrm>
            <a:off x="562257" y="1284190"/>
            <a:ext cx="901699" cy="645300"/>
            <a:chOff x="5255200" y="3006475"/>
            <a:chExt cx="511700" cy="378575"/>
          </a:xfrm>
        </p:grpSpPr>
        <p:sp>
          <p:nvSpPr>
            <p:cNvPr id="612" name="Google Shape;612;p2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613" name="Google Shape;613;p2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614" name="Google Shape;614;p25"/>
          <p:cNvGrpSpPr/>
          <p:nvPr/>
        </p:nvGrpSpPr>
        <p:grpSpPr>
          <a:xfrm>
            <a:off x="7971396" y="471128"/>
            <a:ext cx="775254" cy="787574"/>
            <a:chOff x="1922075" y="1629000"/>
            <a:chExt cx="437200" cy="437201"/>
          </a:xfrm>
        </p:grpSpPr>
        <p:sp>
          <p:nvSpPr>
            <p:cNvPr id="615" name="Google Shape;615;p25"/>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5"/>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7" name="Google Shape;617;p25"/>
          <p:cNvSpPr txBox="1"/>
          <p:nvPr/>
        </p:nvSpPr>
        <p:spPr>
          <a:xfrm>
            <a:off x="1311603" y="3731800"/>
            <a:ext cx="6198600" cy="384900"/>
          </a:xfrm>
          <a:prstGeom prst="rect">
            <a:avLst/>
          </a:prstGeom>
          <a:noFill/>
          <a:ln>
            <a:noFill/>
          </a:ln>
        </p:spPr>
        <p:txBody>
          <a:bodyPr anchorCtr="0" anchor="t" bIns="45700" lIns="91425" spcFirstLastPara="1" rIns="91425" wrap="square" tIns="45700">
            <a:spAutoFit/>
          </a:bodyPr>
          <a:lstStyle/>
          <a:p>
            <a:pPr indent="-546100" lvl="1" marL="971550" marR="0" rtl="0" algn="l">
              <a:lnSpc>
                <a:spcPct val="100000"/>
              </a:lnSpc>
              <a:spcBef>
                <a:spcPts val="0"/>
              </a:spcBef>
              <a:spcAft>
                <a:spcPts val="0"/>
              </a:spcAft>
              <a:buClr>
                <a:srgbClr val="2C9DDE"/>
              </a:buClr>
              <a:buSzPts val="1900"/>
              <a:buFont typeface="Arial"/>
              <a:buChar char="•"/>
            </a:pPr>
            <a:r>
              <a:rPr lang="en-CA" sz="1900">
                <a:solidFill>
                  <a:schemeClr val="dk1"/>
                </a:solidFill>
              </a:rPr>
              <a:t>Discute avec les élèves de d’autres MHS.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26"/>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Enquêter et décrire</a:t>
            </a:r>
            <a:endParaRPr/>
          </a:p>
        </p:txBody>
      </p:sp>
      <p:sp>
        <p:nvSpPr>
          <p:cNvPr id="623" name="Google Shape;623;p26"/>
          <p:cNvSpPr txBox="1"/>
          <p:nvPr>
            <p:ph idx="1" type="body"/>
          </p:nvPr>
        </p:nvSpPr>
        <p:spPr>
          <a:xfrm>
            <a:off x="1178838" y="1590157"/>
            <a:ext cx="6659804" cy="3872013"/>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Regarder le vidéo</a:t>
            </a:r>
            <a:r>
              <a:rPr lang="en-CA" sz="2100">
                <a:solidFill>
                  <a:schemeClr val="dk1"/>
                </a:solidFill>
              </a:rPr>
              <a:t>, </a:t>
            </a:r>
            <a:r>
              <a:rPr b="1" lang="en-CA" sz="2100">
                <a:solidFill>
                  <a:schemeClr val="dk1"/>
                </a:solidFill>
              </a:rPr>
              <a:t>«les stratégies de succès de Disney. Disneyland, ça n’en vaut pas la peine!»</a:t>
            </a:r>
            <a:endParaRPr/>
          </a:p>
          <a:p>
            <a:pPr indent="0" lvl="1" marL="457200" rtl="0" algn="l">
              <a:lnSpc>
                <a:spcPct val="100000"/>
              </a:lnSpc>
              <a:spcBef>
                <a:spcPts val="600"/>
              </a:spcBef>
              <a:spcAft>
                <a:spcPts val="0"/>
              </a:spcAft>
              <a:buSzPts val="1400"/>
              <a:buNone/>
            </a:pPr>
            <a:r>
              <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Dans le cahier d’accompagnement, </a:t>
            </a:r>
            <a:r>
              <a:rPr lang="en-CA" sz="2100">
                <a:solidFill>
                  <a:schemeClr val="dk1"/>
                </a:solidFill>
              </a:rPr>
              <a:t>décrit</a:t>
            </a:r>
            <a:r>
              <a:rPr lang="en-CA" sz="2100">
                <a:solidFill>
                  <a:schemeClr val="dk1"/>
                </a:solidFill>
              </a:rPr>
              <a:t> </a:t>
            </a:r>
            <a:r>
              <a:rPr lang="en-CA" sz="2100">
                <a:solidFill>
                  <a:schemeClr val="accent6"/>
                </a:solidFill>
              </a:rPr>
              <a:t>trois à cinq</a:t>
            </a:r>
            <a:r>
              <a:rPr lang="en-CA" sz="2100">
                <a:solidFill>
                  <a:schemeClr val="dk1"/>
                </a:solidFill>
              </a:rPr>
              <a:t> différentes méthodes que Disney utilise pour son service à la clientèle. </a:t>
            </a:r>
            <a:endParaRPr/>
          </a:p>
          <a:p>
            <a:pPr indent="-514350" lvl="1" marL="971550" rtl="0" algn="l">
              <a:lnSpc>
                <a:spcPct val="100000"/>
              </a:lnSpc>
              <a:spcBef>
                <a:spcPts val="600"/>
              </a:spcBef>
              <a:spcAft>
                <a:spcPts val="0"/>
              </a:spcAft>
              <a:buSzPts val="1400"/>
              <a:buFont typeface="Arial"/>
              <a:buChar char="•"/>
            </a:pPr>
            <a:r>
              <a:rPr lang="en-CA" sz="1600">
                <a:solidFill>
                  <a:schemeClr val="dk1"/>
                </a:solidFill>
              </a:rPr>
              <a:t>Discute avec des élèves de d’autres MHS. </a:t>
            </a:r>
            <a:endParaRPr sz="1600">
              <a:solidFill>
                <a:schemeClr val="dk1"/>
              </a:solidFill>
            </a:endParaRPr>
          </a:p>
        </p:txBody>
      </p:sp>
      <p:sp>
        <p:nvSpPr>
          <p:cNvPr id="624" name="Google Shape;624;p2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625" name="Google Shape;625;p26"/>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6"/>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7" name="Google Shape;627;p26"/>
          <p:cNvGrpSpPr/>
          <p:nvPr/>
        </p:nvGrpSpPr>
        <p:grpSpPr>
          <a:xfrm>
            <a:off x="562257" y="1284190"/>
            <a:ext cx="901699" cy="645300"/>
            <a:chOff x="5255200" y="3006475"/>
            <a:chExt cx="511700" cy="378575"/>
          </a:xfrm>
        </p:grpSpPr>
        <p:sp>
          <p:nvSpPr>
            <p:cNvPr id="628" name="Google Shape;628;p2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629" name="Google Shape;629;p2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630" name="Google Shape;630;p26"/>
          <p:cNvGrpSpPr/>
          <p:nvPr/>
        </p:nvGrpSpPr>
        <p:grpSpPr>
          <a:xfrm>
            <a:off x="7971396" y="471128"/>
            <a:ext cx="775254" cy="787574"/>
            <a:chOff x="1922075" y="1629000"/>
            <a:chExt cx="437200" cy="437201"/>
          </a:xfrm>
        </p:grpSpPr>
        <p:sp>
          <p:nvSpPr>
            <p:cNvPr id="631" name="Google Shape;631;p26"/>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6"/>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6" name="Shape 636"/>
        <p:cNvGrpSpPr/>
        <p:nvPr/>
      </p:nvGrpSpPr>
      <p:grpSpPr>
        <a:xfrm>
          <a:off x="0" y="0"/>
          <a:ext cx="0" cy="0"/>
          <a:chOff x="0" y="0"/>
          <a:chExt cx="0" cy="0"/>
        </a:xfrm>
      </p:grpSpPr>
      <p:sp>
        <p:nvSpPr>
          <p:cNvPr id="637" name="Google Shape;637;p27"/>
          <p:cNvSpPr txBox="1"/>
          <p:nvPr>
            <p:ph idx="1" type="body"/>
          </p:nvPr>
        </p:nvSpPr>
        <p:spPr>
          <a:xfrm>
            <a:off x="13550" y="20308"/>
            <a:ext cx="8427600" cy="87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CA" sz="2300">
                <a:solidFill>
                  <a:schemeClr val="dk1"/>
                </a:solidFill>
                <a:latin typeface="Roboto"/>
                <a:ea typeface="Roboto"/>
                <a:cs typeface="Roboto"/>
                <a:sym typeface="Roboto"/>
              </a:rPr>
              <a:t>Les stratégies de succès de Disney. Disneyland, ça n’en vaut pas la peine !</a:t>
            </a:r>
            <a:endParaRPr sz="2300">
              <a:solidFill>
                <a:schemeClr val="dk1"/>
              </a:solidFill>
              <a:latin typeface="Roboto"/>
              <a:ea typeface="Roboto"/>
              <a:cs typeface="Roboto"/>
              <a:sym typeface="Roboto"/>
            </a:endParaRPr>
          </a:p>
          <a:p>
            <a:pPr indent="-228600" lvl="0" marL="457200" rtl="0" algn="l">
              <a:lnSpc>
                <a:spcPct val="100000"/>
              </a:lnSpc>
              <a:spcBef>
                <a:spcPts val="360"/>
              </a:spcBef>
              <a:spcAft>
                <a:spcPts val="0"/>
              </a:spcAft>
              <a:buSzPts val="1400"/>
              <a:buNone/>
            </a:pPr>
            <a:r>
              <a:t/>
            </a:r>
            <a:endParaRPr b="1" sz="2000">
              <a:solidFill>
                <a:schemeClr val="dk1"/>
              </a:solidFill>
            </a:endParaRPr>
          </a:p>
        </p:txBody>
      </p:sp>
      <p:sp>
        <p:nvSpPr>
          <p:cNvPr id="638" name="Google Shape;638;p2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19BBD5"/>
                </a:solidFill>
                <a:latin typeface="Nixie One"/>
                <a:ea typeface="Nixie One"/>
                <a:cs typeface="Nixie One"/>
                <a:sym typeface="Nixie One"/>
              </a:rPr>
              <a:t>‹#›</a:t>
            </a:fld>
            <a:endParaRPr b="0" i="0" sz="1200" u="none" cap="none" strike="noStrike">
              <a:solidFill>
                <a:srgbClr val="19BBD5"/>
              </a:solidFill>
              <a:latin typeface="Nixie One"/>
              <a:ea typeface="Nixie One"/>
              <a:cs typeface="Nixie One"/>
              <a:sym typeface="Nixie One"/>
            </a:endParaRPr>
          </a:p>
        </p:txBody>
      </p:sp>
      <p:pic>
        <p:nvPicPr>
          <p:cNvPr descr="Les stratégies de succès de Disney. Disneyland, ça n’en vaut pas la peine !&#10;&#10;Chez Disney, on vend une expérience celle de la MAGIE de Disney. C’est pourquoi les gens sont prêts à payer pour vivre et ensuite se souvenir de cette magie, de cette expérience qu’ils ont vécue. Qu’importe ce que vous offrez comme service, à la minute où vous percevez ce que vous faites comme le fait de faire vivre une expérience et non comme un service, votre approche change totalement. &#10;&#10;Le plus formidable c’est que Disney réussit à faire vivre un moment magique à plus de 90 % du temps à leurs invités. Environ 65 000 personnes travaillent au site de Disney à Orlando en Floride ce qui en fait le plus gros employeur à un même endroit en Amérique du nord. Comment font-ils? C’est ce que vous apprendrez dans cette vidéo.&#10;&#10;Voyez le détail des principes énoncés tirés du livre de Lee Cockerell dans nos autres vidéos: &#10;&#10;Les stratégies de succès de Disney. Disneyland, ça n’en vaut pas la peine !&#10;https://www.youtube.com/watch?v=ghhbrw4B5_g&#10;&#10;Stratégie 1 :Enchantez votre entreprise et vos clients &#10;https://www.youtube.com/watch?v=ghhbrw4B5_g&#10;&#10;Stratégie 2 :Développez votre caractère&#10;https://www.youtube.com/watch?v=RHhcWT4oLwM&#10;&#10;Stratégie 3 :Apprenez la vérité&#10;https://www.youtube.com/watch?v=yk_jWiViAuc&#10;&#10;Stratégie 4 :Démontrez de l'engagement&#10;https://www.youtube.com/watch?v=q1fLvcn8dJM&#10;&#10;Stratégie 5 :Soyez en avant de la parade&#10;https://www.youtube.com/watch?v=LatXkp_CMn0&#10;&#10;Stratégie 6 :Offrez de la reconnaissance&#10;https://www.youtube.com/watch?v=pb9o_RaEMZ0&#10;&#10;Stratégie 7 :Demeurez à jour&#10;https://www.youtube.com/watch?v=1d7pl9cdRZw&#10;&#10;Stratégie 8 :Trouvez des solutions aux tracas&#10;https://www.youtube.com/watch?v=N_t48y_i7qk&#10;&#10;Stratégie 9 :La vision d'entreprise&#10;https://www.youtube.com/watch?v=eYnAyW7A654&#10;&#10;Stratégie 10 :Définissez votre marque et votre équipe&#10;https://www.youtube.com/watch?v=CRCqxhwHKWY&#10;&#10;Stratégie 11 :Tout les postes ont de la valeur&#10;https://www.youtube.com/watch?v=MNZgWBdYnTA&#10;&#10;Stratégie 12 :Tout à son importance&#10;https://www.youtube.com/watch?v=INzhG212MGI&#10;&#10;Stratégie 13 :Enseignez par l’exemple&#10;https://www.youtube.com/watch?v=CwG4EECXa7I&#10;&#10;Vidéos:&#10;Magic Kingdom de Ricardo Mantilla&#10;High Rock Colors de Dylan Hahn&#10;Images d’archives gratuites par : Videezy.com&#10;&#10;Photos de la vidéo : https://magicguides.com&#10;&#10;Les livres dont on parle dans la vidéo :&#10;📚ENCHANTEZ VOTRE ENTREPRISE ET VOS CLIENTS:  https://amzn.to/2FVmml0&#10;&#10;00:00 Start&#10;00:02 Ne va pas là, ça n’en vaut pas la peine!&#10;00:42 Le prix du crayon&#10;03:17 L’expérience Disney&#10;05:46 Le cycle de l’expérience client&#10;07:18 Les former et les rendre imputable&#10;09:13 2. Accueillez et souhaitez la bienvenue à chaque client.&#10;09:29 La règle des 10 pieds. &#10;09:39 3. Remercier chaque client.&#10;09:59 4. Rechercher le contact avec la clientèle.&#10;10:42 5. Préserver une excellente expérience client.&#10;15:47 En résumé&#10;&#10;&#10;-------🙋A propos de Mario Loubier🙋‍♂‍-------&#10;Depuis plus de 20 ans, par le biais d’ateliers, de conférences et de coaching, Mario Loubier aide les collaborateurs et gestionnaires de petites, moyennes et grandes entreprises à améliorer le niveau d’engagement des collaborateurs et des clients.  Cet engagement se traduit par une plus grande loyauté des clients et un profit accru pour la compagnie. Toyota, Bell Canada, Janssen Ortho, Ford ne sont que quelques-uns de ses clients. Son expertise l’a amené un peu partout à travers le monde. Autodidacte, c’est grâce à son approche dynamique et à la formation continue qu’il actualise ses multiples champs d’intérêt. Toutes ces opportunités l’ont amené à coacher les gens afin des les inspirer et ainsi créer leur engagement.&#10;&#10;Je veux inspirer les gens afin de créer leur engagement en matière de Vente, d’expérience client et de leadership.  Si vous avez des questions ou désirez passer à l’action faites-moi signe !&#10;&#10;info@marioloubier.com&#10;514-434-9423&#10;&#10;&#10;------- ❤️Pour nous suivre ou nous contacter sur les réseaux sociaux❤️  ------&#10;🏠Site web :    https://marioloubier.ca/&#10;📹Youtube :    https://www.youtube.com/c/MarioLoubier&#10;🧑‍🤝‍🧑Facebook:   https://www.facebook.com/mario.loubier&#10;💼LinkedIn:     https://www.linkedin.com/in/marioloubier/&#10;🐦Twitter:      https://twitter.com/marioloubier&#10;📷 Instagram:  https://www.instagram.com/mario_loubier/&#10;&#10;&#10;------- 🎧 Pour suivre nos Podcasts🎙️-------&#10;🍎Apple Podcasts: https://feeds.buzzsprout.com/1155089.rss&#10;🎵 Google Podcasts: https://feeds.buzzsprout.com/1155089.rss&#10;🔊Spotify:https://open.spotify.com/show/7dsMsTeJ15WuKnGapzFsW9?si=S7l6IzPUSHe8WpVV-FWxJA&#10;&#10;#Disney #servicewow #excellentservice" id="639" name="Google Shape;639;p27" title="Les stratégies de succès de Disney">
            <a:hlinkClick r:id="rId3"/>
          </p:cNvPr>
          <p:cNvPicPr preferRelativeResize="0"/>
          <p:nvPr/>
        </p:nvPicPr>
        <p:blipFill>
          <a:blip r:embed="rId4">
            <a:alphaModFix/>
          </a:blip>
          <a:stretch>
            <a:fillRect/>
          </a:stretch>
        </p:blipFill>
        <p:spPr>
          <a:xfrm>
            <a:off x="2055732" y="1244514"/>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10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
          <p:cNvSpPr txBox="1"/>
          <p:nvPr>
            <p:ph type="ctrTitle"/>
          </p:nvPr>
        </p:nvSpPr>
        <p:spPr>
          <a:xfrm>
            <a:off x="751116" y="2122454"/>
            <a:ext cx="7919356"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1" lang="en-CA">
                <a:solidFill>
                  <a:schemeClr val="dk1"/>
                </a:solidFill>
              </a:rPr>
              <a:t>Certification</a:t>
            </a:r>
            <a:endParaRPr b="1">
              <a:solidFill>
                <a:schemeClr val="dk1"/>
              </a:solidFill>
            </a:endParaRPr>
          </a:p>
          <a:p>
            <a:pPr indent="0" lvl="0" marL="0" rtl="0" algn="ctr">
              <a:lnSpc>
                <a:spcPct val="100000"/>
              </a:lnSpc>
              <a:spcBef>
                <a:spcPts val="0"/>
              </a:spcBef>
              <a:spcAft>
                <a:spcPts val="0"/>
              </a:spcAft>
              <a:buSzPts val="4800"/>
              <a:buNone/>
            </a:pPr>
            <a:r>
              <a:rPr b="1" lang="en-CA">
                <a:solidFill>
                  <a:schemeClr val="dk1"/>
                </a:solidFill>
              </a:rPr>
              <a:t>Service à la clientèle</a:t>
            </a:r>
            <a:endParaRPr b="1">
              <a:solidFill>
                <a:schemeClr val="dk1"/>
              </a:solidFill>
            </a:endParaRPr>
          </a:p>
        </p:txBody>
      </p:sp>
      <p:sp>
        <p:nvSpPr>
          <p:cNvPr id="361" name="Google Shape;361;p3"/>
          <p:cNvSpPr/>
          <p:nvPr/>
        </p:nvSpPr>
        <p:spPr>
          <a:xfrm>
            <a:off x="3729788" y="1458865"/>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8"/>
          <p:cNvSpPr txBox="1"/>
          <p:nvPr>
            <p:ph type="title"/>
          </p:nvPr>
        </p:nvSpPr>
        <p:spPr>
          <a:xfrm>
            <a:off x="2117700" y="1019925"/>
            <a:ext cx="6828300" cy="904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a:t>
            </a:r>
            <a:r>
              <a:rPr lang="en-CA"/>
              <a:t>Le service client n'est pas un département, c'est une attitude</a:t>
            </a:r>
            <a:r>
              <a:rPr lang="en-CA"/>
              <a:t>”</a:t>
            </a:r>
            <a:endParaRPr/>
          </a:p>
        </p:txBody>
      </p:sp>
      <p:sp>
        <p:nvSpPr>
          <p:cNvPr id="645" name="Google Shape;645;p28"/>
          <p:cNvSpPr txBox="1"/>
          <p:nvPr>
            <p:ph idx="1" type="body"/>
          </p:nvPr>
        </p:nvSpPr>
        <p:spPr>
          <a:xfrm>
            <a:off x="13550" y="1845975"/>
            <a:ext cx="7827900" cy="31596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600"/>
              </a:spcBef>
              <a:spcAft>
                <a:spcPts val="0"/>
              </a:spcAft>
              <a:buSzPts val="2200"/>
              <a:buFont typeface="Arial"/>
              <a:buChar char="◇"/>
            </a:pPr>
            <a:r>
              <a:rPr lang="en-CA" sz="2200">
                <a:solidFill>
                  <a:schemeClr val="dk1"/>
                </a:solidFill>
              </a:rPr>
              <a:t>Les entreprises qui réussissent s'engagent à fournir un excellent service client de la part de TOUS les employés</a:t>
            </a:r>
            <a:endParaRPr sz="2200"/>
          </a:p>
          <a:p>
            <a:pPr indent="-368300" lvl="0" marL="457200" rtl="0" algn="l">
              <a:lnSpc>
                <a:spcPct val="100000"/>
              </a:lnSpc>
              <a:spcBef>
                <a:spcPts val="600"/>
              </a:spcBef>
              <a:spcAft>
                <a:spcPts val="0"/>
              </a:spcAft>
              <a:buSzPts val="2200"/>
              <a:buFont typeface="Arial"/>
              <a:buChar char="◇"/>
            </a:pPr>
            <a:r>
              <a:rPr lang="en-CA" sz="2200">
                <a:solidFill>
                  <a:schemeClr val="dk1"/>
                </a:solidFill>
              </a:rPr>
              <a:t>Une formation et un coaching réguliers pour le personnel aident à développer davantage leurs caractéristiques et leurs compétences en matière de service à la clientèle</a:t>
            </a:r>
            <a:endParaRPr sz="2200"/>
          </a:p>
          <a:p>
            <a:pPr indent="-368300" lvl="0" marL="457200" rtl="0" algn="l">
              <a:lnSpc>
                <a:spcPct val="100000"/>
              </a:lnSpc>
              <a:spcBef>
                <a:spcPts val="600"/>
              </a:spcBef>
              <a:spcAft>
                <a:spcPts val="0"/>
              </a:spcAft>
              <a:buSzPts val="2200"/>
              <a:buFont typeface="Arial"/>
              <a:buChar char="◇"/>
            </a:pPr>
            <a:r>
              <a:rPr lang="en-CA" sz="2200">
                <a:solidFill>
                  <a:schemeClr val="dk1"/>
                </a:solidFill>
              </a:rPr>
              <a:t>Les employés développeront souvent un </a:t>
            </a:r>
            <a:r>
              <a:rPr lang="en-CA" sz="2200">
                <a:solidFill>
                  <a:srgbClr val="FFFF00"/>
                </a:solidFill>
              </a:rPr>
              <a:t>plan d'action</a:t>
            </a:r>
            <a:r>
              <a:rPr lang="en-CA" sz="2200">
                <a:solidFill>
                  <a:schemeClr val="dk1"/>
                </a:solidFill>
              </a:rPr>
              <a:t> pour développer davantage leurs compétences en service client</a:t>
            </a:r>
            <a:endParaRPr sz="2200"/>
          </a:p>
        </p:txBody>
      </p:sp>
      <p:sp>
        <p:nvSpPr>
          <p:cNvPr id="646" name="Google Shape;646;p2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647" name="Google Shape;647;p28"/>
          <p:cNvSpPr txBox="1"/>
          <p:nvPr/>
        </p:nvSpPr>
        <p:spPr>
          <a:xfrm>
            <a:off x="5245259" y="1650673"/>
            <a:ext cx="4443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19BBD5"/>
                </a:solidFill>
                <a:latin typeface="Arial"/>
                <a:ea typeface="Arial"/>
                <a:cs typeface="Arial"/>
                <a:sym typeface="Arial"/>
              </a:rPr>
              <a:t>David Forman, </a:t>
            </a:r>
            <a:r>
              <a:rPr lang="en-CA" sz="1600">
                <a:solidFill>
                  <a:srgbClr val="19BBD5"/>
                </a:solidFill>
              </a:rPr>
              <a:t>e</a:t>
            </a:r>
            <a:r>
              <a:rPr b="0" i="0" lang="en-CA" sz="1600" u="none" cap="none" strike="noStrike">
                <a:solidFill>
                  <a:srgbClr val="19BBD5"/>
                </a:solidFill>
                <a:latin typeface="Arial"/>
                <a:ea typeface="Arial"/>
                <a:cs typeface="Arial"/>
                <a:sym typeface="Arial"/>
              </a:rPr>
              <a:t>ntrepreneur en li</a:t>
            </a:r>
            <a:r>
              <a:rPr lang="en-CA" sz="1600">
                <a:solidFill>
                  <a:srgbClr val="19BBD5"/>
                </a:solidFill>
              </a:rPr>
              <a:t>gne</a:t>
            </a:r>
            <a:endParaRPr b="0" i="0" sz="1400" u="none" cap="none" strike="noStrike">
              <a:solidFill>
                <a:srgbClr val="000000"/>
              </a:solidFill>
              <a:latin typeface="Arial"/>
              <a:ea typeface="Arial"/>
              <a:cs typeface="Arial"/>
              <a:sym typeface="Arial"/>
            </a:endParaRPr>
          </a:p>
        </p:txBody>
      </p:sp>
      <p:sp>
        <p:nvSpPr>
          <p:cNvPr id="648" name="Google Shape;648;p28"/>
          <p:cNvSpPr/>
          <p:nvPr/>
        </p:nvSpPr>
        <p:spPr>
          <a:xfrm>
            <a:off x="8025063" y="3966487"/>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29"/>
          <p:cNvSpPr txBox="1"/>
          <p:nvPr>
            <p:ph type="title"/>
          </p:nvPr>
        </p:nvSpPr>
        <p:spPr>
          <a:xfrm>
            <a:off x="2101668" y="831881"/>
            <a:ext cx="623557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Your Customer Service Skills </a:t>
            </a:r>
            <a:br>
              <a:rPr lang="en-CA" sz="3000"/>
            </a:br>
            <a:r>
              <a:rPr lang="en-CA" sz="3000"/>
              <a:t>Action Plan</a:t>
            </a:r>
            <a:endParaRPr/>
          </a:p>
        </p:txBody>
      </p:sp>
      <p:sp>
        <p:nvSpPr>
          <p:cNvPr id="654" name="Google Shape;654;p29"/>
          <p:cNvSpPr txBox="1"/>
          <p:nvPr>
            <p:ph idx="1" type="body"/>
          </p:nvPr>
        </p:nvSpPr>
        <p:spPr>
          <a:xfrm>
            <a:off x="1086190" y="1328488"/>
            <a:ext cx="6512311" cy="271111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600"/>
              </a:spcBef>
              <a:spcAft>
                <a:spcPts val="0"/>
              </a:spcAft>
              <a:buSzPts val="1400"/>
              <a:buNone/>
            </a:pPr>
            <a:r>
              <a:rPr b="1" lang="en-CA" sz="2000">
                <a:solidFill>
                  <a:schemeClr val="dk1"/>
                </a:solidFill>
              </a:rPr>
              <a:t>Refer to your student handout</a:t>
            </a:r>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Read through the list of  customer service </a:t>
            </a:r>
            <a:r>
              <a:rPr b="1" lang="en-CA" sz="2000">
                <a:solidFill>
                  <a:schemeClr val="dk1"/>
                </a:solidFill>
              </a:rPr>
              <a:t>skills</a:t>
            </a:r>
            <a:r>
              <a:rPr lang="en-CA" sz="2000">
                <a:solidFill>
                  <a:schemeClr val="dk1"/>
                </a:solidFill>
              </a:rPr>
              <a:t> and list of customer service </a:t>
            </a:r>
            <a:r>
              <a:rPr b="1" lang="en-CA" sz="2000">
                <a:solidFill>
                  <a:schemeClr val="dk1"/>
                </a:solidFill>
              </a:rPr>
              <a:t>traits</a:t>
            </a:r>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Use the organizer in the student handout to indicate  which  skills and traits are  </a:t>
            </a:r>
            <a:r>
              <a:rPr b="1" lang="en-CA" sz="2000">
                <a:solidFill>
                  <a:srgbClr val="FFFF00"/>
                </a:solidFill>
              </a:rPr>
              <a:t>Super Star</a:t>
            </a:r>
            <a:r>
              <a:rPr lang="en-CA" sz="2000">
                <a:solidFill>
                  <a:schemeClr val="dk1"/>
                </a:solidFill>
              </a:rPr>
              <a:t>, </a:t>
            </a:r>
            <a:r>
              <a:rPr b="1" lang="en-CA" sz="2000">
                <a:solidFill>
                  <a:srgbClr val="5CF55F"/>
                </a:solidFill>
              </a:rPr>
              <a:t>So-So</a:t>
            </a:r>
            <a:r>
              <a:rPr lang="en-CA" sz="2000">
                <a:solidFill>
                  <a:schemeClr val="dk1"/>
                </a:solidFill>
              </a:rPr>
              <a:t> and </a:t>
            </a:r>
            <a:r>
              <a:rPr b="1" lang="en-CA" sz="2000">
                <a:solidFill>
                  <a:srgbClr val="53FFE9"/>
                </a:solidFill>
              </a:rPr>
              <a:t>Need to Develop</a:t>
            </a:r>
            <a:r>
              <a:rPr lang="en-CA" sz="2000">
                <a:solidFill>
                  <a:srgbClr val="53FFE9"/>
                </a:solidFill>
              </a:rPr>
              <a:t> </a:t>
            </a:r>
            <a:endParaRPr b="1" sz="2000">
              <a:solidFill>
                <a:srgbClr val="53FFE9"/>
              </a:solidFill>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Identify one skill and one trait in the </a:t>
            </a:r>
            <a:r>
              <a:rPr b="1" lang="en-CA" sz="2000">
                <a:solidFill>
                  <a:srgbClr val="5CF55F"/>
                </a:solidFill>
              </a:rPr>
              <a:t>So-So </a:t>
            </a:r>
            <a:r>
              <a:rPr lang="en-CA" sz="2000">
                <a:solidFill>
                  <a:schemeClr val="dk1"/>
                </a:solidFill>
              </a:rPr>
              <a:t>and </a:t>
            </a:r>
            <a:r>
              <a:rPr b="1" lang="en-CA" sz="2000">
                <a:solidFill>
                  <a:srgbClr val="00E1C6"/>
                </a:solidFill>
              </a:rPr>
              <a:t>Need to Develop</a:t>
            </a:r>
            <a:r>
              <a:rPr lang="en-CA" sz="2000">
                <a:solidFill>
                  <a:schemeClr val="dk1"/>
                </a:solidFill>
              </a:rPr>
              <a:t> that you want to improve</a:t>
            </a:r>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Describe at least one strategy to improve for each of the identified skill and trait.</a:t>
            </a:r>
            <a:endParaRPr/>
          </a:p>
          <a:p>
            <a:pPr indent="-368300" lvl="0" marL="5969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p:txBody>
      </p:sp>
      <p:sp>
        <p:nvSpPr>
          <p:cNvPr id="655" name="Google Shape;655;p2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grpSp>
        <p:nvGrpSpPr>
          <p:cNvPr id="656" name="Google Shape;656;p29"/>
          <p:cNvGrpSpPr/>
          <p:nvPr/>
        </p:nvGrpSpPr>
        <p:grpSpPr>
          <a:xfrm>
            <a:off x="7780268" y="703732"/>
            <a:ext cx="850384" cy="840626"/>
            <a:chOff x="1922075" y="1629000"/>
            <a:chExt cx="437200" cy="437200"/>
          </a:xfrm>
        </p:grpSpPr>
        <p:sp>
          <p:nvSpPr>
            <p:cNvPr id="657" name="Google Shape;657;p29"/>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9"/>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9" name="Google Shape;659;p29"/>
          <p:cNvSpPr/>
          <p:nvPr/>
        </p:nvSpPr>
        <p:spPr>
          <a:xfrm>
            <a:off x="8057810" y="3997447"/>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30"/>
          <p:cNvSpPr txBox="1"/>
          <p:nvPr>
            <p:ph type="title"/>
          </p:nvPr>
        </p:nvSpPr>
        <p:spPr>
          <a:xfrm>
            <a:off x="1758063" y="877985"/>
            <a:ext cx="7131032"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800">
                <a:solidFill>
                  <a:schemeClr val="dk1"/>
                </a:solidFill>
              </a:rPr>
              <a:t>Les employés qui se démarquent dans leur travail ont ces </a:t>
            </a:r>
            <a:r>
              <a:rPr b="1" lang="en-CA" sz="2800">
                <a:solidFill>
                  <a:schemeClr val="accent6"/>
                </a:solidFill>
              </a:rPr>
              <a:t>COMPÉTENCES</a:t>
            </a:r>
            <a:r>
              <a:rPr b="1" lang="en-CA" sz="2800">
                <a:solidFill>
                  <a:schemeClr val="dk1"/>
                </a:solidFill>
              </a:rPr>
              <a:t> en matière de service à la clientèle :</a:t>
            </a:r>
            <a:endParaRPr sz="3800"/>
          </a:p>
        </p:txBody>
      </p:sp>
      <p:sp>
        <p:nvSpPr>
          <p:cNvPr id="665" name="Google Shape;665;p30"/>
          <p:cNvSpPr txBox="1"/>
          <p:nvPr>
            <p:ph idx="1" type="body"/>
          </p:nvPr>
        </p:nvSpPr>
        <p:spPr>
          <a:xfrm>
            <a:off x="1005580" y="1354727"/>
            <a:ext cx="2667300" cy="26637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CA" sz="2000">
                <a:solidFill>
                  <a:schemeClr val="dk1"/>
                </a:solidFill>
              </a:rPr>
              <a:t>Amical</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Rapide</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Efficace</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Désireux de plaire</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Bien informé</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Optimiste</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Diligent</a:t>
            </a:r>
            <a:endParaRPr sz="2000">
              <a:solidFill>
                <a:schemeClr val="dk1"/>
              </a:solidFill>
            </a:endParaRPr>
          </a:p>
          <a:p>
            <a:pPr indent="0" lvl="0" marL="457200" rtl="0" algn="l">
              <a:lnSpc>
                <a:spcPct val="100000"/>
              </a:lnSpc>
              <a:spcBef>
                <a:spcPts val="600"/>
              </a:spcBef>
              <a:spcAft>
                <a:spcPts val="0"/>
              </a:spcAft>
              <a:buNone/>
            </a:pPr>
            <a:r>
              <a:t/>
            </a:r>
            <a:endParaRPr sz="2000">
              <a:solidFill>
                <a:schemeClr val="dk1"/>
              </a:solidFill>
            </a:endParaRPr>
          </a:p>
        </p:txBody>
      </p:sp>
      <p:sp>
        <p:nvSpPr>
          <p:cNvPr id="666" name="Google Shape;666;p30"/>
          <p:cNvSpPr txBox="1"/>
          <p:nvPr>
            <p:ph idx="2" type="body"/>
          </p:nvPr>
        </p:nvSpPr>
        <p:spPr>
          <a:xfrm>
            <a:off x="4339525" y="1373153"/>
            <a:ext cx="2667300" cy="26637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CA" sz="2000">
                <a:solidFill>
                  <a:schemeClr val="dk1"/>
                </a:solidFill>
              </a:rPr>
              <a:t>Attentif</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Créatif</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Empathique</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Équilibré</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Optimiste</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Honnête et juste</a:t>
            </a:r>
            <a:endParaRPr sz="2000">
              <a:solidFill>
                <a:schemeClr val="dk1"/>
              </a:solidFill>
            </a:endParaRPr>
          </a:p>
          <a:p>
            <a:pPr indent="-317500" lvl="0" marL="457200" rtl="0" algn="l">
              <a:lnSpc>
                <a:spcPct val="100000"/>
              </a:lnSpc>
              <a:spcBef>
                <a:spcPts val="600"/>
              </a:spcBef>
              <a:spcAft>
                <a:spcPts val="0"/>
              </a:spcAft>
              <a:buSzPts val="1400"/>
              <a:buChar char="◇"/>
            </a:pPr>
            <a:r>
              <a:rPr lang="en-CA" sz="2000">
                <a:solidFill>
                  <a:schemeClr val="dk1"/>
                </a:solidFill>
              </a:rPr>
              <a:t>Axé sur les solutions</a:t>
            </a:r>
            <a:endParaRPr sz="2000">
              <a:solidFill>
                <a:schemeClr val="dk1"/>
              </a:solidFill>
            </a:endParaRPr>
          </a:p>
        </p:txBody>
      </p:sp>
      <p:sp>
        <p:nvSpPr>
          <p:cNvPr id="667" name="Google Shape;667;p3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668" name="Google Shape;668;p30"/>
          <p:cNvSpPr txBox="1"/>
          <p:nvPr/>
        </p:nvSpPr>
        <p:spPr>
          <a:xfrm>
            <a:off x="1998288" y="4423979"/>
            <a:ext cx="5008500" cy="1354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600"/>
              </a:spcBef>
              <a:spcAft>
                <a:spcPts val="0"/>
              </a:spcAft>
              <a:buClr>
                <a:srgbClr val="19BBD5"/>
              </a:buClr>
              <a:buSzPts val="1400"/>
              <a:buFont typeface="Arial"/>
              <a:buChar char="◇"/>
            </a:pPr>
            <a:r>
              <a:rPr lang="en-CA" sz="2000">
                <a:solidFill>
                  <a:schemeClr val="dk1"/>
                </a:solidFill>
              </a:rPr>
              <a:t>Capable de comprendre les demandes des clients</a:t>
            </a:r>
            <a:endParaRPr b="0" i="0" sz="1400" u="none" cap="none" strike="noStrike">
              <a:solidFill>
                <a:srgbClr val="000000"/>
              </a:solidFill>
              <a:latin typeface="Arial"/>
              <a:ea typeface="Arial"/>
              <a:cs typeface="Arial"/>
              <a:sym typeface="Arial"/>
            </a:endParaRPr>
          </a:p>
        </p:txBody>
      </p:sp>
      <p:sp>
        <p:nvSpPr>
          <p:cNvPr id="669" name="Google Shape;669;p30"/>
          <p:cNvSpPr/>
          <p:nvPr/>
        </p:nvSpPr>
        <p:spPr>
          <a:xfrm>
            <a:off x="8047240" y="3951343"/>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1"/>
          <p:cNvSpPr txBox="1"/>
          <p:nvPr>
            <p:ph type="title"/>
          </p:nvPr>
        </p:nvSpPr>
        <p:spPr>
          <a:xfrm>
            <a:off x="1687504" y="942075"/>
            <a:ext cx="7131032"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solidFill>
                  <a:schemeClr val="dk1"/>
                </a:solidFill>
              </a:rPr>
              <a:t>Les employés qui se démarquent dans leur travail ont ces </a:t>
            </a:r>
            <a:r>
              <a:rPr b="1" lang="en-CA" sz="3000">
                <a:solidFill>
                  <a:schemeClr val="accent6"/>
                </a:solidFill>
              </a:rPr>
              <a:t>TRAITS</a:t>
            </a:r>
            <a:r>
              <a:rPr b="1" lang="en-CA" sz="3000">
                <a:solidFill>
                  <a:schemeClr val="dk1"/>
                </a:solidFill>
              </a:rPr>
              <a:t> de service à la clientèle :</a:t>
            </a:r>
            <a:endParaRPr/>
          </a:p>
        </p:txBody>
      </p:sp>
      <p:sp>
        <p:nvSpPr>
          <p:cNvPr id="675" name="Google Shape;675;p31"/>
          <p:cNvSpPr txBox="1"/>
          <p:nvPr>
            <p:ph idx="1" type="body"/>
          </p:nvPr>
        </p:nvSpPr>
        <p:spPr>
          <a:xfrm>
            <a:off x="1166692" y="1578425"/>
            <a:ext cx="6582462" cy="3430798"/>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Écoute attentivement</a:t>
            </a:r>
            <a:endParaRPr sz="2000">
              <a:solidFill>
                <a:schemeClr val="dk1"/>
              </a:solidFill>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Maintient une attitude positive</a:t>
            </a:r>
            <a:endParaRPr sz="2000">
              <a:solidFill>
                <a:schemeClr val="dk1"/>
              </a:solidFill>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Parle clairement</a:t>
            </a:r>
            <a:endParaRPr sz="2000">
              <a:solidFill>
                <a:schemeClr val="dk1"/>
              </a:solidFill>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Évite les termes techniques ou les mots fantaisistes</a:t>
            </a:r>
            <a:endParaRPr sz="2000">
              <a:solidFill>
                <a:schemeClr val="dk1"/>
              </a:solidFill>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Donne aux clients un sentiment de confiance en eux</a:t>
            </a:r>
            <a:endParaRPr sz="2000">
              <a:solidFill>
                <a:schemeClr val="dk1"/>
              </a:solidFill>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Fait en sorte que chaque client se sent important</a:t>
            </a:r>
            <a:endParaRPr sz="2000">
              <a:solidFill>
                <a:schemeClr val="dk1"/>
              </a:solidFill>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Calme les clients qui sont agacés, frustrés, contrariés</a:t>
            </a:r>
            <a:endParaRPr sz="2000">
              <a:solidFill>
                <a:schemeClr val="dk1"/>
              </a:solidFill>
            </a:endParaRPr>
          </a:p>
          <a:p>
            <a:pPr indent="0" lvl="0" marL="0" rtl="0" algn="l">
              <a:lnSpc>
                <a:spcPct val="100000"/>
              </a:lnSpc>
              <a:spcBef>
                <a:spcPts val="600"/>
              </a:spcBef>
              <a:spcAft>
                <a:spcPts val="0"/>
              </a:spcAft>
              <a:buNone/>
            </a:pPr>
            <a:r>
              <a:t/>
            </a:r>
            <a:endParaRPr sz="2000">
              <a:solidFill>
                <a:schemeClr val="dk1"/>
              </a:solidFill>
            </a:endParaRPr>
          </a:p>
        </p:txBody>
      </p:sp>
      <p:sp>
        <p:nvSpPr>
          <p:cNvPr id="676" name="Google Shape;676;p3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677" name="Google Shape;677;p31"/>
          <p:cNvSpPr/>
          <p:nvPr/>
        </p:nvSpPr>
        <p:spPr>
          <a:xfrm>
            <a:off x="8040768" y="3955508"/>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1" name="Shape 681"/>
        <p:cNvGrpSpPr/>
        <p:nvPr/>
      </p:nvGrpSpPr>
      <p:grpSpPr>
        <a:xfrm>
          <a:off x="0" y="0"/>
          <a:ext cx="0" cy="0"/>
          <a:chOff x="0" y="0"/>
          <a:chExt cx="0" cy="0"/>
        </a:xfrm>
      </p:grpSpPr>
      <p:sp>
        <p:nvSpPr>
          <p:cNvPr id="682" name="Google Shape;682;p32"/>
          <p:cNvSpPr txBox="1"/>
          <p:nvPr>
            <p:ph type="title"/>
          </p:nvPr>
        </p:nvSpPr>
        <p:spPr>
          <a:xfrm>
            <a:off x="1522071" y="1372998"/>
            <a:ext cx="5714848"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a:solidFill>
                  <a:srgbClr val="002060"/>
                </a:solidFill>
              </a:rPr>
              <a:t>Compétences et traits essentiels</a:t>
            </a:r>
            <a:r>
              <a:rPr b="1" lang="en-CA">
                <a:solidFill>
                  <a:srgbClr val="002060"/>
                </a:solidFill>
              </a:rPr>
              <a:t>: </a:t>
            </a:r>
            <a:br>
              <a:rPr b="1" lang="en-CA">
                <a:solidFill>
                  <a:srgbClr val="002060"/>
                </a:solidFill>
              </a:rPr>
            </a:br>
            <a:r>
              <a:rPr b="1" lang="en-CA">
                <a:solidFill>
                  <a:srgbClr val="002060"/>
                </a:solidFill>
              </a:rPr>
              <a:t>Ressources optionnelles</a:t>
            </a:r>
            <a:endParaRPr b="1">
              <a:solidFill>
                <a:srgbClr val="002060"/>
              </a:solidFill>
            </a:endParaRPr>
          </a:p>
        </p:txBody>
      </p:sp>
      <p:sp>
        <p:nvSpPr>
          <p:cNvPr id="683" name="Google Shape;683;p3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36"/>
          <p:cNvSpPr/>
          <p:nvPr/>
        </p:nvSpPr>
        <p:spPr>
          <a:xfrm>
            <a:off x="829281" y="155059"/>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6"/>
          <p:cNvSpPr/>
          <p:nvPr/>
        </p:nvSpPr>
        <p:spPr>
          <a:xfrm>
            <a:off x="135944" y="1604273"/>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6"/>
          <p:cNvSpPr txBox="1"/>
          <p:nvPr>
            <p:ph type="ctrTitle"/>
          </p:nvPr>
        </p:nvSpPr>
        <p:spPr>
          <a:xfrm>
            <a:off x="2785150" y="174520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L’effet surprise</a:t>
            </a:r>
            <a:endParaRPr b="1">
              <a:solidFill>
                <a:schemeClr val="dk1"/>
              </a:solidFill>
            </a:endParaRPr>
          </a:p>
        </p:txBody>
      </p:sp>
      <p:sp>
        <p:nvSpPr>
          <p:cNvPr id="691" name="Google Shape;691;p36"/>
          <p:cNvSpPr txBox="1"/>
          <p:nvPr>
            <p:ph idx="1" type="subTitle"/>
          </p:nvPr>
        </p:nvSpPr>
        <p:spPr>
          <a:xfrm>
            <a:off x="1074890" y="2006804"/>
            <a:ext cx="820200" cy="41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a:solidFill>
                  <a:schemeClr val="dk1"/>
                </a:solidFill>
              </a:rPr>
              <a:t>Module</a:t>
            </a:r>
            <a:endParaRPr b="1">
              <a:solidFill>
                <a:schemeClr val="dk1"/>
              </a:solidFill>
            </a:endParaRPr>
          </a:p>
        </p:txBody>
      </p:sp>
      <p:sp>
        <p:nvSpPr>
          <p:cNvPr id="692" name="Google Shape;692;p36"/>
          <p:cNvSpPr txBox="1"/>
          <p:nvPr/>
        </p:nvSpPr>
        <p:spPr>
          <a:xfrm>
            <a:off x="451525" y="168585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n-CA" sz="4800">
                <a:solidFill>
                  <a:srgbClr val="FFFFFF"/>
                </a:solidFill>
                <a:latin typeface="Nixie One"/>
                <a:ea typeface="Nixie One"/>
                <a:cs typeface="Nixie One"/>
                <a:sym typeface="Nixie One"/>
              </a:rPr>
              <a:t>3</a:t>
            </a:r>
            <a:endParaRPr b="1" i="0" sz="1400" u="none" cap="none" strike="noStrike">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37"/>
          <p:cNvSpPr txBox="1"/>
          <p:nvPr>
            <p:ph idx="1" type="body"/>
          </p:nvPr>
        </p:nvSpPr>
        <p:spPr>
          <a:xfrm>
            <a:off x="1186895" y="1287130"/>
            <a:ext cx="6994578" cy="2742743"/>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1" lang="en-CA" sz="2800">
                <a:solidFill>
                  <a:schemeClr val="dk1"/>
                </a:solidFill>
                <a:latin typeface="Lato"/>
                <a:ea typeface="Lato"/>
                <a:cs typeface="Lato"/>
                <a:sym typeface="Lato"/>
              </a:rPr>
              <a:t>«</a:t>
            </a:r>
            <a:r>
              <a:rPr b="1" i="0" lang="en-CA" sz="2800">
                <a:solidFill>
                  <a:schemeClr val="dk1"/>
                </a:solidFill>
                <a:latin typeface="Lato"/>
                <a:ea typeface="Lato"/>
                <a:cs typeface="Lato"/>
                <a:sym typeface="Lato"/>
              </a:rPr>
              <a:t>L</a:t>
            </a:r>
            <a:r>
              <a:rPr b="1" lang="en-CA" sz="2800">
                <a:solidFill>
                  <a:schemeClr val="dk1"/>
                </a:solidFill>
                <a:latin typeface="Lato"/>
                <a:ea typeface="Lato"/>
                <a:cs typeface="Lato"/>
                <a:sym typeface="Lato"/>
              </a:rPr>
              <a:t>’effet surprise ne fait pas référence à des promotions spéciales ou à des offres exclusives… il n'y a pas d'attrape". Les clients sont simplement traités avec quelque chose de valeur, complètement à l'improviste, sans aucune condition.»</a:t>
            </a:r>
            <a:endParaRPr sz="2800">
              <a:solidFill>
                <a:schemeClr val="dk1"/>
              </a:solidFill>
            </a:endParaRPr>
          </a:p>
          <a:p>
            <a:pPr indent="0" lvl="0" marL="0" rtl="0" algn="l">
              <a:lnSpc>
                <a:spcPct val="100000"/>
              </a:lnSpc>
              <a:spcBef>
                <a:spcPts val="600"/>
              </a:spcBef>
              <a:spcAft>
                <a:spcPts val="0"/>
              </a:spcAft>
              <a:buSzPts val="1400"/>
              <a:buNone/>
            </a:pPr>
            <a:r>
              <a:t/>
            </a:r>
            <a:endParaRPr sz="2000">
              <a:solidFill>
                <a:schemeClr val="dk1"/>
              </a:solidFill>
            </a:endParaRPr>
          </a:p>
        </p:txBody>
      </p:sp>
      <p:sp>
        <p:nvSpPr>
          <p:cNvPr id="698" name="Google Shape;698;p3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699" name="Google Shape;699;p37"/>
          <p:cNvSpPr/>
          <p:nvPr/>
        </p:nvSpPr>
        <p:spPr>
          <a:xfrm>
            <a:off x="8025063" y="3915025"/>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37"/>
          <p:cNvSpPr txBox="1"/>
          <p:nvPr>
            <p:ph type="title"/>
          </p:nvPr>
        </p:nvSpPr>
        <p:spPr>
          <a:xfrm>
            <a:off x="1783661" y="1412950"/>
            <a:ext cx="69945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br>
              <a:rPr lang="en-CA"/>
            </a:br>
            <a:endParaRPr/>
          </a:p>
        </p:txBody>
      </p:sp>
      <p:sp>
        <p:nvSpPr>
          <p:cNvPr id="701" name="Google Shape;701;p37"/>
          <p:cNvSpPr/>
          <p:nvPr/>
        </p:nvSpPr>
        <p:spPr>
          <a:xfrm>
            <a:off x="723974" y="1486454"/>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37"/>
          <p:cNvSpPr txBox="1"/>
          <p:nvPr/>
        </p:nvSpPr>
        <p:spPr>
          <a:xfrm>
            <a:off x="1895845" y="4714748"/>
            <a:ext cx="6285628"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CA" sz="900" u="none" cap="none" strike="noStrike">
                <a:solidFill>
                  <a:schemeClr val="dk1"/>
                </a:solidFill>
                <a:latin typeface="Arial"/>
                <a:ea typeface="Arial"/>
                <a:cs typeface="Arial"/>
                <a:sym typeface="Arial"/>
              </a:rPr>
              <a:t>Ressource: https://stampme.com/what-is-surprise-and-delight-and-why-is-it-so-effective/.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38"/>
          <p:cNvSpPr txBox="1"/>
          <p:nvPr>
            <p:ph type="title"/>
          </p:nvPr>
        </p:nvSpPr>
        <p:spPr>
          <a:xfrm>
            <a:off x="1827877" y="98362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Réflexion</a:t>
            </a:r>
            <a:endParaRPr/>
          </a:p>
        </p:txBody>
      </p:sp>
      <p:sp>
        <p:nvSpPr>
          <p:cNvPr id="708" name="Google Shape;708;p38"/>
          <p:cNvSpPr txBox="1"/>
          <p:nvPr>
            <p:ph idx="1" type="body"/>
          </p:nvPr>
        </p:nvSpPr>
        <p:spPr>
          <a:xfrm>
            <a:off x="1898620" y="1741800"/>
            <a:ext cx="4944300" cy="215643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Comment le restaurant présenté dans la photo suivante « surprend-il et ravit-il » son client ?</a:t>
            </a:r>
            <a:endParaRPr/>
          </a:p>
          <a:p>
            <a:pPr indent="0" lvl="0" marL="0" rtl="0" algn="l">
              <a:lnSpc>
                <a:spcPct val="100000"/>
              </a:lnSpc>
              <a:spcBef>
                <a:spcPts val="600"/>
              </a:spcBef>
              <a:spcAft>
                <a:spcPts val="0"/>
              </a:spcAft>
              <a:buSzPts val="1400"/>
              <a:buNone/>
            </a:pPr>
            <a:r>
              <a:t/>
            </a:r>
            <a:endParaRPr sz="3200">
              <a:solidFill>
                <a:schemeClr val="dk1"/>
              </a:solidFill>
            </a:endParaRPr>
          </a:p>
        </p:txBody>
      </p:sp>
      <p:sp>
        <p:nvSpPr>
          <p:cNvPr id="709" name="Google Shape;709;p3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10" name="Google Shape;710;p38"/>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38"/>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2" name="Google Shape;712;p38"/>
          <p:cNvGrpSpPr/>
          <p:nvPr/>
        </p:nvGrpSpPr>
        <p:grpSpPr>
          <a:xfrm>
            <a:off x="562257" y="1284190"/>
            <a:ext cx="901699" cy="645300"/>
            <a:chOff x="5255200" y="3006475"/>
            <a:chExt cx="511700" cy="378575"/>
          </a:xfrm>
        </p:grpSpPr>
        <p:sp>
          <p:nvSpPr>
            <p:cNvPr id="713" name="Google Shape;713;p3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714" name="Google Shape;714;p3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715" name="Google Shape;715;p38"/>
          <p:cNvGrpSpPr/>
          <p:nvPr/>
        </p:nvGrpSpPr>
        <p:grpSpPr>
          <a:xfrm>
            <a:off x="6435292" y="4098796"/>
            <a:ext cx="673769" cy="476288"/>
            <a:chOff x="1922075" y="1629000"/>
            <a:chExt cx="437200" cy="437200"/>
          </a:xfrm>
        </p:grpSpPr>
        <p:sp>
          <p:nvSpPr>
            <p:cNvPr id="716" name="Google Shape;716;p38"/>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38"/>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8" name="Google Shape;718;p38"/>
          <p:cNvSpPr txBox="1"/>
          <p:nvPr/>
        </p:nvSpPr>
        <p:spPr>
          <a:xfrm>
            <a:off x="1699013" y="4353160"/>
            <a:ext cx="473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CA">
                <a:solidFill>
                  <a:schemeClr val="dk1"/>
                </a:solidFill>
              </a:rPr>
              <a:t>Écris tes pensés dans ton cahier d’accompagnement.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2" name="Shape 722"/>
        <p:cNvGrpSpPr/>
        <p:nvPr/>
      </p:nvGrpSpPr>
      <p:grpSpPr>
        <a:xfrm>
          <a:off x="0" y="0"/>
          <a:ext cx="0" cy="0"/>
          <a:chOff x="0" y="0"/>
          <a:chExt cx="0" cy="0"/>
        </a:xfrm>
      </p:grpSpPr>
      <p:sp>
        <p:nvSpPr>
          <p:cNvPr id="723" name="Google Shape;723;p3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724" name="Google Shape;724;p39" title="Blind Woman Gets Chocolate Braille Birthday Surprise"/>
          <p:cNvPicPr preferRelativeResize="0"/>
          <p:nvPr/>
        </p:nvPicPr>
        <p:blipFill rotWithShape="1">
          <a:blip r:embed="rId3">
            <a:alphaModFix/>
          </a:blip>
          <a:srcRect b="0" l="0" r="0" t="0"/>
          <a:stretch/>
        </p:blipFill>
        <p:spPr>
          <a:xfrm>
            <a:off x="889000" y="454899"/>
            <a:ext cx="7664824" cy="4330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40"/>
          <p:cNvSpPr txBox="1"/>
          <p:nvPr>
            <p:ph idx="1" type="body"/>
          </p:nvPr>
        </p:nvSpPr>
        <p:spPr>
          <a:xfrm>
            <a:off x="806116" y="1523883"/>
            <a:ext cx="6994578" cy="3325397"/>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CA" sz="2400">
                <a:solidFill>
                  <a:schemeClr val="dk1"/>
                </a:solidFill>
              </a:rPr>
              <a:t>«</a:t>
            </a:r>
            <a:r>
              <a:rPr lang="en-CA" sz="2400">
                <a:solidFill>
                  <a:schemeClr val="dk1"/>
                </a:solidFill>
              </a:rPr>
              <a:t>L’effet surprise» va au-delà de l’expérience client typique.  </a:t>
            </a:r>
            <a:endParaRPr sz="2400">
              <a:solidFill>
                <a:schemeClr val="dk1"/>
              </a:solidFill>
            </a:endParaRPr>
          </a:p>
          <a:p>
            <a:pPr indent="-317500" lvl="0" marL="457200" rtl="0" algn="l">
              <a:lnSpc>
                <a:spcPct val="100000"/>
              </a:lnSpc>
              <a:spcBef>
                <a:spcPts val="0"/>
              </a:spcBef>
              <a:spcAft>
                <a:spcPts val="0"/>
              </a:spcAft>
              <a:buSzPts val="1400"/>
              <a:buChar char="◇"/>
            </a:pPr>
            <a:r>
              <a:rPr lang="en-CA" sz="2400">
                <a:solidFill>
                  <a:schemeClr val="dk1"/>
                </a:solidFill>
              </a:rPr>
              <a:t>Les geste peuvent petits et très peu coûteux :</a:t>
            </a:r>
            <a:endParaRPr/>
          </a:p>
          <a:p>
            <a:pPr indent="-317500" lvl="1" marL="914400" rtl="0" algn="l">
              <a:lnSpc>
                <a:spcPct val="100000"/>
              </a:lnSpc>
              <a:spcBef>
                <a:spcPts val="0"/>
              </a:spcBef>
              <a:spcAft>
                <a:spcPts val="0"/>
              </a:spcAft>
              <a:buSzPts val="1400"/>
              <a:buChar char="◇"/>
            </a:pPr>
            <a:r>
              <a:rPr lang="en-CA" sz="2400">
                <a:solidFill>
                  <a:schemeClr val="dk1"/>
                </a:solidFill>
              </a:rPr>
              <a:t>Une carte de remerciement</a:t>
            </a:r>
            <a:r>
              <a:rPr lang="en-CA" sz="2400">
                <a:solidFill>
                  <a:schemeClr val="dk1"/>
                </a:solidFill>
              </a:rPr>
              <a:t>, un remerciement d’anniversaire, un cadeau...</a:t>
            </a:r>
            <a:endParaRPr/>
          </a:p>
          <a:p>
            <a:pPr indent="-317500" lvl="0" marL="457200" rtl="0" algn="l">
              <a:lnSpc>
                <a:spcPct val="100000"/>
              </a:lnSpc>
              <a:spcBef>
                <a:spcPts val="600"/>
              </a:spcBef>
              <a:spcAft>
                <a:spcPts val="0"/>
              </a:spcAft>
              <a:buSzPts val="1400"/>
              <a:buFont typeface="Arial"/>
              <a:buChar char="◇"/>
            </a:pPr>
            <a:r>
              <a:rPr lang="en-CA" sz="2400">
                <a:solidFill>
                  <a:schemeClr val="dk1"/>
                </a:solidFill>
              </a:rPr>
              <a:t>Certaines entreprises, comme WestJet, en font un événement annuel qui devient viral</a:t>
            </a:r>
            <a:endParaRPr/>
          </a:p>
          <a:p>
            <a:pPr indent="0" lvl="0" marL="139700" rtl="0" algn="l">
              <a:lnSpc>
                <a:spcPct val="100000"/>
              </a:lnSpc>
              <a:spcBef>
                <a:spcPts val="600"/>
              </a:spcBef>
              <a:spcAft>
                <a:spcPts val="0"/>
              </a:spcAft>
              <a:buSzPts val="1400"/>
              <a:buNone/>
            </a:pPr>
            <a:r>
              <a:t/>
            </a:r>
            <a:endParaRPr sz="2000">
              <a:solidFill>
                <a:schemeClr val="dk1"/>
              </a:solidFill>
            </a:endParaRPr>
          </a:p>
          <a:p>
            <a:pPr indent="0" lvl="0" marL="139700" rtl="0" algn="l">
              <a:lnSpc>
                <a:spcPct val="100000"/>
              </a:lnSpc>
              <a:spcBef>
                <a:spcPts val="0"/>
              </a:spcBef>
              <a:spcAft>
                <a:spcPts val="0"/>
              </a:spcAft>
              <a:buSzPts val="1400"/>
              <a:buNone/>
            </a:pPr>
            <a:r>
              <a:t/>
            </a:r>
            <a:endParaRPr sz="2000">
              <a:solidFill>
                <a:schemeClr val="dk1"/>
              </a:solidFill>
            </a:endParaRPr>
          </a:p>
          <a:p>
            <a:pPr indent="0" lvl="0" marL="0" rtl="0" algn="l">
              <a:lnSpc>
                <a:spcPct val="100000"/>
              </a:lnSpc>
              <a:spcBef>
                <a:spcPts val="600"/>
              </a:spcBef>
              <a:spcAft>
                <a:spcPts val="0"/>
              </a:spcAft>
              <a:buSzPts val="1400"/>
              <a:buNone/>
            </a:pPr>
            <a:r>
              <a:t/>
            </a:r>
            <a:endParaRPr sz="2000">
              <a:solidFill>
                <a:schemeClr val="dk1"/>
              </a:solidFill>
            </a:endParaRPr>
          </a:p>
        </p:txBody>
      </p:sp>
      <p:sp>
        <p:nvSpPr>
          <p:cNvPr id="730" name="Google Shape;730;p4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31" name="Google Shape;731;p40"/>
          <p:cNvSpPr/>
          <p:nvPr/>
        </p:nvSpPr>
        <p:spPr>
          <a:xfrm>
            <a:off x="8025063" y="3915025"/>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40"/>
          <p:cNvSpPr txBox="1"/>
          <p:nvPr>
            <p:ph type="title"/>
          </p:nvPr>
        </p:nvSpPr>
        <p:spPr>
          <a:xfrm>
            <a:off x="1783661" y="1412950"/>
            <a:ext cx="69945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L’effet surprise </a:t>
            </a:r>
            <a:br>
              <a:rPr lang="en-CA"/>
            </a:br>
            <a:endParaRPr/>
          </a:p>
        </p:txBody>
      </p:sp>
      <p:sp>
        <p:nvSpPr>
          <p:cNvPr id="733" name="Google Shape;733;p40"/>
          <p:cNvSpPr/>
          <p:nvPr/>
        </p:nvSpPr>
        <p:spPr>
          <a:xfrm>
            <a:off x="723974" y="1486454"/>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
          <p:cNvSpPr txBox="1"/>
          <p:nvPr>
            <p:ph type="title"/>
          </p:nvPr>
        </p:nvSpPr>
        <p:spPr>
          <a:xfrm>
            <a:off x="1786339" y="460155"/>
            <a:ext cx="7038321"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500">
                <a:solidFill>
                  <a:schemeClr val="dk1"/>
                </a:solidFill>
              </a:rPr>
              <a:t>Carte : Certification service à la clientèle </a:t>
            </a:r>
            <a:endParaRPr b="1" sz="2500">
              <a:solidFill>
                <a:schemeClr val="dk1"/>
              </a:solidFill>
            </a:endParaRPr>
          </a:p>
        </p:txBody>
      </p:sp>
      <p:sp>
        <p:nvSpPr>
          <p:cNvPr id="367" name="Google Shape;367;p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368" name="Google Shape;368;p4"/>
          <p:cNvSpPr/>
          <p:nvPr/>
        </p:nvSpPr>
        <p:spPr>
          <a:xfrm>
            <a:off x="0" y="26758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9" name="Google Shape;369;p4"/>
          <p:cNvSpPr/>
          <p:nvPr/>
        </p:nvSpPr>
        <p:spPr>
          <a:xfrm>
            <a:off x="0" y="26758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dk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70" name="Google Shape;370;p4"/>
          <p:cNvGrpSpPr/>
          <p:nvPr/>
        </p:nvGrpSpPr>
        <p:grpSpPr>
          <a:xfrm>
            <a:off x="1786339" y="2008201"/>
            <a:ext cx="473400" cy="473400"/>
            <a:chOff x="1786339" y="1703401"/>
            <a:chExt cx="473400" cy="473400"/>
          </a:xfrm>
        </p:grpSpPr>
        <p:sp>
          <p:nvSpPr>
            <p:cNvPr id="371" name="Google Shape;371;p4"/>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2" name="Google Shape;372;p4"/>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1</a:t>
              </a:r>
              <a:endParaRPr b="1" i="0" sz="1000" u="none" cap="none" strike="noStrike">
                <a:solidFill>
                  <a:schemeClr val="dk1"/>
                </a:solidFill>
                <a:latin typeface="Arial"/>
                <a:ea typeface="Arial"/>
                <a:cs typeface="Arial"/>
                <a:sym typeface="Arial"/>
              </a:endParaRPr>
            </a:p>
          </p:txBody>
        </p:sp>
      </p:grpSp>
      <p:grpSp>
        <p:nvGrpSpPr>
          <p:cNvPr id="373" name="Google Shape;373;p4"/>
          <p:cNvGrpSpPr/>
          <p:nvPr/>
        </p:nvGrpSpPr>
        <p:grpSpPr>
          <a:xfrm>
            <a:off x="3814414" y="2008201"/>
            <a:ext cx="473400" cy="473400"/>
            <a:chOff x="3814414" y="1703401"/>
            <a:chExt cx="473400" cy="473400"/>
          </a:xfrm>
        </p:grpSpPr>
        <p:sp>
          <p:nvSpPr>
            <p:cNvPr id="374" name="Google Shape;374;p4"/>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5" name="Google Shape;375;p4"/>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3</a:t>
              </a:r>
              <a:endParaRPr b="1" i="0" sz="1000" u="none" cap="none" strike="noStrike">
                <a:solidFill>
                  <a:schemeClr val="dk1"/>
                </a:solidFill>
                <a:latin typeface="Arial"/>
                <a:ea typeface="Arial"/>
                <a:cs typeface="Arial"/>
                <a:sym typeface="Arial"/>
              </a:endParaRPr>
            </a:p>
          </p:txBody>
        </p:sp>
      </p:grpSp>
      <p:grpSp>
        <p:nvGrpSpPr>
          <p:cNvPr id="376" name="Google Shape;376;p4"/>
          <p:cNvGrpSpPr/>
          <p:nvPr/>
        </p:nvGrpSpPr>
        <p:grpSpPr>
          <a:xfrm>
            <a:off x="5842489" y="2008201"/>
            <a:ext cx="473400" cy="473400"/>
            <a:chOff x="5842489" y="1703401"/>
            <a:chExt cx="473400" cy="473400"/>
          </a:xfrm>
        </p:grpSpPr>
        <p:sp>
          <p:nvSpPr>
            <p:cNvPr id="377" name="Google Shape;377;p4"/>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8" name="Google Shape;378;p4"/>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5</a:t>
              </a:r>
              <a:endParaRPr b="1" i="0" sz="1000" u="none" cap="none" strike="noStrike">
                <a:solidFill>
                  <a:schemeClr val="dk1"/>
                </a:solidFill>
                <a:latin typeface="Arial"/>
                <a:ea typeface="Arial"/>
                <a:cs typeface="Arial"/>
                <a:sym typeface="Arial"/>
              </a:endParaRPr>
            </a:p>
          </p:txBody>
        </p:sp>
      </p:grpSp>
      <p:sp>
        <p:nvSpPr>
          <p:cNvPr id="379" name="Google Shape;379;p4"/>
          <p:cNvSpPr/>
          <p:nvPr/>
        </p:nvSpPr>
        <p:spPr>
          <a:xfrm rot="-2675711">
            <a:off x="6950142" y="3950428"/>
            <a:ext cx="334744" cy="334744"/>
          </a:xfrm>
          <a:prstGeom prst="teardrop">
            <a:avLst>
              <a:gd fmla="val 100000"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80" name="Google Shape;380;p4"/>
          <p:cNvSpPr/>
          <p:nvPr/>
        </p:nvSpPr>
        <p:spPr>
          <a:xfrm flipH="1" rot="24289">
            <a:off x="7050464" y="40573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p:txBody>
      </p:sp>
      <p:grpSp>
        <p:nvGrpSpPr>
          <p:cNvPr id="381" name="Google Shape;381;p4"/>
          <p:cNvGrpSpPr/>
          <p:nvPr/>
        </p:nvGrpSpPr>
        <p:grpSpPr>
          <a:xfrm>
            <a:off x="4852739" y="3881100"/>
            <a:ext cx="473400" cy="473400"/>
            <a:chOff x="4852739" y="3576300"/>
            <a:chExt cx="473400" cy="473400"/>
          </a:xfrm>
        </p:grpSpPr>
        <p:sp>
          <p:nvSpPr>
            <p:cNvPr id="382" name="Google Shape;382;p4"/>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83" name="Google Shape;383;p4"/>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4</a:t>
              </a:r>
              <a:endParaRPr b="1" i="0" sz="1000" u="none" cap="none" strike="noStrike">
                <a:solidFill>
                  <a:schemeClr val="dk1"/>
                </a:solidFill>
                <a:latin typeface="Arial"/>
                <a:ea typeface="Arial"/>
                <a:cs typeface="Arial"/>
                <a:sym typeface="Arial"/>
              </a:endParaRPr>
            </a:p>
          </p:txBody>
        </p:sp>
      </p:grpSp>
      <p:grpSp>
        <p:nvGrpSpPr>
          <p:cNvPr id="384" name="Google Shape;384;p4"/>
          <p:cNvGrpSpPr/>
          <p:nvPr/>
        </p:nvGrpSpPr>
        <p:grpSpPr>
          <a:xfrm>
            <a:off x="2824664" y="3881100"/>
            <a:ext cx="473400" cy="473400"/>
            <a:chOff x="2824664" y="3576300"/>
            <a:chExt cx="473400" cy="473400"/>
          </a:xfrm>
        </p:grpSpPr>
        <p:sp>
          <p:nvSpPr>
            <p:cNvPr id="385" name="Google Shape;385;p4"/>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86" name="Google Shape;386;p4"/>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2</a:t>
              </a:r>
              <a:endParaRPr b="1" i="0" sz="1000" u="none" cap="none" strike="noStrike">
                <a:solidFill>
                  <a:schemeClr val="dk1"/>
                </a:solidFill>
                <a:latin typeface="Arial"/>
                <a:ea typeface="Arial"/>
                <a:cs typeface="Arial"/>
                <a:sym typeface="Arial"/>
              </a:endParaRPr>
            </a:p>
          </p:txBody>
        </p:sp>
      </p:grpSp>
      <p:sp>
        <p:nvSpPr>
          <p:cNvPr id="387" name="Google Shape;387;p4"/>
          <p:cNvSpPr txBox="1"/>
          <p:nvPr/>
        </p:nvSpPr>
        <p:spPr>
          <a:xfrm>
            <a:off x="1300632" y="1443670"/>
            <a:ext cx="1444814"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00E1C6"/>
                </a:solidFill>
                <a:latin typeface="Arial"/>
                <a:ea typeface="Arial"/>
                <a:cs typeface="Arial"/>
                <a:sym typeface="Arial"/>
              </a:rPr>
              <a:t>Module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lang="en-CA" sz="1200">
                <a:solidFill>
                  <a:schemeClr val="dk1"/>
                </a:solidFill>
              </a:rPr>
              <a:t>Définition et pertinence</a:t>
            </a:r>
            <a:endParaRPr b="1" i="0" sz="1200" u="none" cap="none" strike="noStrike">
              <a:solidFill>
                <a:schemeClr val="dk1"/>
              </a:solidFill>
              <a:latin typeface="Arial"/>
              <a:ea typeface="Arial"/>
              <a:cs typeface="Arial"/>
              <a:sym typeface="Arial"/>
            </a:endParaRPr>
          </a:p>
        </p:txBody>
      </p:sp>
      <p:sp>
        <p:nvSpPr>
          <p:cNvPr id="388" name="Google Shape;388;p4"/>
          <p:cNvSpPr txBox="1"/>
          <p:nvPr/>
        </p:nvSpPr>
        <p:spPr>
          <a:xfrm>
            <a:off x="3377205" y="1443670"/>
            <a:ext cx="1286400" cy="55063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2C9DDE"/>
                </a:solidFill>
                <a:latin typeface="Arial"/>
                <a:ea typeface="Arial"/>
                <a:cs typeface="Arial"/>
                <a:sym typeface="Arial"/>
              </a:rPr>
              <a:t>Module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lang="en-CA" sz="1200">
                <a:solidFill>
                  <a:schemeClr val="dk1"/>
                </a:solidFill>
              </a:rPr>
              <a:t>Effet surprise</a:t>
            </a:r>
            <a:endParaRPr b="1" i="0" sz="1200" u="none" cap="none" strike="noStrike">
              <a:solidFill>
                <a:schemeClr val="dk1"/>
              </a:solidFill>
              <a:latin typeface="Arial"/>
              <a:ea typeface="Arial"/>
              <a:cs typeface="Arial"/>
              <a:sym typeface="Arial"/>
            </a:endParaRPr>
          </a:p>
        </p:txBody>
      </p:sp>
      <p:sp>
        <p:nvSpPr>
          <p:cNvPr id="389" name="Google Shape;389;p4"/>
          <p:cNvSpPr txBox="1"/>
          <p:nvPr/>
        </p:nvSpPr>
        <p:spPr>
          <a:xfrm>
            <a:off x="5436010" y="14609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4C4ED5"/>
                </a:solidFill>
                <a:latin typeface="Arial"/>
                <a:ea typeface="Arial"/>
                <a:cs typeface="Arial"/>
                <a:sym typeface="Arial"/>
              </a:rPr>
              <a:t>Module 5:</a:t>
            </a:r>
            <a:r>
              <a:rPr b="0" i="0" lang="en-CA" sz="1400" u="none" cap="none" strike="noStrike">
                <a:solidFill>
                  <a:srgbClr val="4C4ED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lang="en-CA" sz="1200">
                <a:solidFill>
                  <a:schemeClr val="dk1"/>
                </a:solidFill>
              </a:rPr>
              <a:t>Service à la clientèle dans ta MHS</a:t>
            </a:r>
            <a:endParaRPr b="1" i="0" sz="1200" u="none" cap="none" strike="noStrike">
              <a:solidFill>
                <a:schemeClr val="dk1"/>
              </a:solidFill>
              <a:latin typeface="Arial"/>
              <a:ea typeface="Arial"/>
              <a:cs typeface="Arial"/>
              <a:sym typeface="Arial"/>
            </a:endParaRPr>
          </a:p>
        </p:txBody>
      </p:sp>
      <p:sp>
        <p:nvSpPr>
          <p:cNvPr id="390" name="Google Shape;390;p4"/>
          <p:cNvSpPr txBox="1"/>
          <p:nvPr/>
        </p:nvSpPr>
        <p:spPr>
          <a:xfrm>
            <a:off x="241817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19BBD5"/>
                </a:solidFill>
                <a:latin typeface="Arial"/>
                <a:ea typeface="Arial"/>
                <a:cs typeface="Arial"/>
                <a:sym typeface="Arial"/>
              </a:rPr>
              <a:t>Module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lang="en-CA" sz="1200">
                <a:solidFill>
                  <a:schemeClr val="dk1"/>
                </a:solidFill>
              </a:rPr>
              <a:t>Compétences et traits essentiels</a:t>
            </a:r>
            <a:endParaRPr b="1" i="0" sz="1200" u="none" cap="none" strike="noStrike">
              <a:solidFill>
                <a:schemeClr val="dk1"/>
              </a:solidFill>
              <a:latin typeface="Arial"/>
              <a:ea typeface="Arial"/>
              <a:cs typeface="Arial"/>
              <a:sym typeface="Arial"/>
            </a:endParaRPr>
          </a:p>
        </p:txBody>
      </p:sp>
      <p:sp>
        <p:nvSpPr>
          <p:cNvPr id="391" name="Google Shape;391;p4"/>
          <p:cNvSpPr txBox="1"/>
          <p:nvPr/>
        </p:nvSpPr>
        <p:spPr>
          <a:xfrm>
            <a:off x="444625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3274E1"/>
                </a:solidFill>
                <a:latin typeface="Arial"/>
                <a:ea typeface="Arial"/>
                <a:cs typeface="Arial"/>
                <a:sym typeface="Arial"/>
              </a:rPr>
              <a:t>Module 4: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lang="en-CA" sz="1200">
                <a:solidFill>
                  <a:schemeClr val="dk1"/>
                </a:solidFill>
              </a:rPr>
              <a:t>Service à la clientèle typique</a:t>
            </a:r>
            <a:endParaRPr b="0" i="0" sz="1400" u="none" cap="none" strike="noStrike">
              <a:solidFill>
                <a:srgbClr val="000000"/>
              </a:solidFill>
              <a:latin typeface="Arial"/>
              <a:ea typeface="Arial"/>
              <a:cs typeface="Arial"/>
              <a:sym typeface="Arial"/>
            </a:endParaRPr>
          </a:p>
        </p:txBody>
      </p:sp>
      <p:sp>
        <p:nvSpPr>
          <p:cNvPr id="392" name="Google Shape;392;p4"/>
          <p:cNvSpPr txBox="1"/>
          <p:nvPr/>
        </p:nvSpPr>
        <p:spPr>
          <a:xfrm>
            <a:off x="647433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5CF55F"/>
                </a:solidFill>
                <a:latin typeface="Arial"/>
                <a:ea typeface="Arial"/>
                <a:cs typeface="Arial"/>
                <a:sym typeface="Arial"/>
              </a:rPr>
              <a:t>Optionn</a:t>
            </a:r>
            <a:r>
              <a:rPr b="1" lang="en-CA">
                <a:solidFill>
                  <a:srgbClr val="5CF55F"/>
                </a:solidFill>
              </a:rPr>
              <a:t>e</a:t>
            </a:r>
            <a:r>
              <a:rPr b="1" i="0" lang="en-CA" sz="1400" u="none" cap="none" strike="noStrike">
                <a:solidFill>
                  <a:srgbClr val="5CF55F"/>
                </a:solidFill>
                <a:latin typeface="Arial"/>
                <a:ea typeface="Arial"/>
                <a:cs typeface="Arial"/>
                <a:sym typeface="Arial"/>
              </a:rPr>
              <a:t>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lang="en-CA" sz="1200">
                <a:solidFill>
                  <a:schemeClr val="dk1"/>
                </a:solidFill>
              </a:rPr>
              <a:t>Expérience avec le partenaire du secteur</a:t>
            </a:r>
            <a:endParaRPr b="1" i="0" sz="1200" u="none" cap="none" strike="noStrike">
              <a:solidFill>
                <a:schemeClr val="dk1"/>
              </a:solidFill>
              <a:latin typeface="Arial"/>
              <a:ea typeface="Arial"/>
              <a:cs typeface="Arial"/>
              <a:sym typeface="Arial"/>
            </a:endParaRPr>
          </a:p>
        </p:txBody>
      </p:sp>
      <p:sp>
        <p:nvSpPr>
          <p:cNvPr id="393" name="Google Shape;393;p4"/>
          <p:cNvSpPr/>
          <p:nvPr/>
        </p:nvSpPr>
        <p:spPr>
          <a:xfrm>
            <a:off x="745955" y="1502596"/>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
          <p:cNvSpPr/>
          <p:nvPr/>
        </p:nvSpPr>
        <p:spPr>
          <a:xfrm>
            <a:off x="6994098" y="3966925"/>
            <a:ext cx="248174" cy="279705"/>
          </a:xfrm>
          <a:prstGeom prst="star5">
            <a:avLst>
              <a:gd fmla="val 19098" name="adj"/>
              <a:gd fmla="val 105146" name="hf"/>
              <a:gd fmla="val 110557" name="vf"/>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7" name="Shape 737"/>
        <p:cNvGrpSpPr/>
        <p:nvPr/>
      </p:nvGrpSpPr>
      <p:grpSpPr>
        <a:xfrm>
          <a:off x="0" y="0"/>
          <a:ext cx="0" cy="0"/>
          <a:chOff x="0" y="0"/>
          <a:chExt cx="0" cy="0"/>
        </a:xfrm>
      </p:grpSpPr>
      <p:sp>
        <p:nvSpPr>
          <p:cNvPr id="738" name="Google Shape;738;p4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39" name="Google Shape;739;p41"/>
          <p:cNvSpPr txBox="1"/>
          <p:nvPr/>
        </p:nvSpPr>
        <p:spPr>
          <a:xfrm>
            <a:off x="1400700" y="1371150"/>
            <a:ext cx="63426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sz="3600">
                <a:solidFill>
                  <a:schemeClr val="dk1"/>
                </a:solidFill>
              </a:rPr>
              <a:t>Si vous créez une excellente expérience, les </a:t>
            </a:r>
            <a:r>
              <a:rPr lang="en-CA" sz="3600">
                <a:solidFill>
                  <a:schemeClr val="accent6"/>
                </a:solidFill>
              </a:rPr>
              <a:t>CLIENTS</a:t>
            </a:r>
            <a:r>
              <a:rPr lang="en-CA" sz="3600">
                <a:solidFill>
                  <a:schemeClr val="dk1"/>
                </a:solidFill>
              </a:rPr>
              <a:t> s'en parlent. Le bouche à oreille est très puissant.</a:t>
            </a:r>
            <a:endParaRPr sz="36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42"/>
          <p:cNvSpPr txBox="1"/>
          <p:nvPr>
            <p:ph idx="1" type="body"/>
          </p:nvPr>
        </p:nvSpPr>
        <p:spPr>
          <a:xfrm>
            <a:off x="1062723" y="1362859"/>
            <a:ext cx="6994579" cy="2789022"/>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CA" sz="2100">
                <a:solidFill>
                  <a:schemeClr val="dk1"/>
                </a:solidFill>
              </a:rPr>
              <a:t>Une méthode très efficace pour remercier et apprécier les clients</a:t>
            </a:r>
            <a:endParaRPr sz="2100">
              <a:solidFill>
                <a:schemeClr val="dk1"/>
              </a:solidFill>
            </a:endParaRPr>
          </a:p>
          <a:p>
            <a:pPr indent="-317500" lvl="0" marL="457200" rtl="0" algn="l">
              <a:lnSpc>
                <a:spcPct val="100000"/>
              </a:lnSpc>
              <a:spcBef>
                <a:spcPts val="600"/>
              </a:spcBef>
              <a:spcAft>
                <a:spcPts val="0"/>
              </a:spcAft>
              <a:buSzPts val="1400"/>
              <a:buChar char="◇"/>
            </a:pPr>
            <a:r>
              <a:rPr lang="en-CA" sz="2100">
                <a:solidFill>
                  <a:schemeClr val="dk1"/>
                </a:solidFill>
              </a:rPr>
              <a:t>Créer des liens avec les clients</a:t>
            </a:r>
            <a:endParaRPr sz="2100">
              <a:solidFill>
                <a:schemeClr val="dk1"/>
              </a:solidFill>
            </a:endParaRPr>
          </a:p>
          <a:p>
            <a:pPr indent="-317500" lvl="0" marL="457200" rtl="0" algn="l">
              <a:lnSpc>
                <a:spcPct val="100000"/>
              </a:lnSpc>
              <a:spcBef>
                <a:spcPts val="600"/>
              </a:spcBef>
              <a:spcAft>
                <a:spcPts val="0"/>
              </a:spcAft>
              <a:buSzPts val="1400"/>
              <a:buChar char="◇"/>
            </a:pPr>
            <a:r>
              <a:rPr lang="en-CA" sz="2100">
                <a:solidFill>
                  <a:schemeClr val="dk1"/>
                </a:solidFill>
              </a:rPr>
              <a:t>Établit des relations à long terme avec les clients</a:t>
            </a:r>
            <a:endParaRPr sz="2100">
              <a:solidFill>
                <a:schemeClr val="dk1"/>
              </a:solidFill>
            </a:endParaRPr>
          </a:p>
          <a:p>
            <a:pPr indent="-317500" lvl="0" marL="457200" rtl="0" algn="l">
              <a:lnSpc>
                <a:spcPct val="100000"/>
              </a:lnSpc>
              <a:spcBef>
                <a:spcPts val="600"/>
              </a:spcBef>
              <a:spcAft>
                <a:spcPts val="0"/>
              </a:spcAft>
              <a:buSzPts val="1400"/>
              <a:buChar char="◇"/>
            </a:pPr>
            <a:r>
              <a:rPr lang="en-CA" sz="2100">
                <a:solidFill>
                  <a:schemeClr val="dk1"/>
                </a:solidFill>
              </a:rPr>
              <a:t>Fidéliser davantage les clients existants</a:t>
            </a:r>
            <a:endParaRPr sz="2100">
              <a:solidFill>
                <a:schemeClr val="dk1"/>
              </a:solidFill>
            </a:endParaRPr>
          </a:p>
          <a:p>
            <a:pPr indent="-317500" lvl="0" marL="457200" rtl="0" algn="l">
              <a:lnSpc>
                <a:spcPct val="100000"/>
              </a:lnSpc>
              <a:spcBef>
                <a:spcPts val="600"/>
              </a:spcBef>
              <a:spcAft>
                <a:spcPts val="0"/>
              </a:spcAft>
              <a:buSzPts val="1400"/>
              <a:buChar char="◇"/>
            </a:pPr>
            <a:r>
              <a:rPr lang="en-CA" sz="2100">
                <a:solidFill>
                  <a:schemeClr val="dk1"/>
                </a:solidFill>
              </a:rPr>
              <a:t>Créer un bouche-à-oreille positif</a:t>
            </a:r>
            <a:endParaRPr sz="2100">
              <a:solidFill>
                <a:schemeClr val="dk1"/>
              </a:solidFill>
            </a:endParaRPr>
          </a:p>
          <a:p>
            <a:pPr indent="-317500" lvl="0" marL="457200" rtl="0" algn="l">
              <a:lnSpc>
                <a:spcPct val="100000"/>
              </a:lnSpc>
              <a:spcBef>
                <a:spcPts val="600"/>
              </a:spcBef>
              <a:spcAft>
                <a:spcPts val="0"/>
              </a:spcAft>
              <a:buSzPts val="1400"/>
              <a:buChar char="◇"/>
            </a:pPr>
            <a:r>
              <a:rPr lang="en-CA" sz="2100">
                <a:solidFill>
                  <a:schemeClr val="dk1"/>
                </a:solidFill>
              </a:rPr>
              <a:t>Une stratégie marketing très efficace aussi</a:t>
            </a:r>
            <a:endParaRPr sz="2100">
              <a:solidFill>
                <a:schemeClr val="dk1"/>
              </a:solidFill>
            </a:endParaRPr>
          </a:p>
          <a:p>
            <a:pPr indent="0" lvl="0" marL="0" rtl="0" algn="l">
              <a:lnSpc>
                <a:spcPct val="100000"/>
              </a:lnSpc>
              <a:spcBef>
                <a:spcPts val="600"/>
              </a:spcBef>
              <a:spcAft>
                <a:spcPts val="0"/>
              </a:spcAft>
              <a:buSzPts val="1400"/>
              <a:buNone/>
            </a:pPr>
            <a:r>
              <a:t/>
            </a:r>
            <a:endParaRPr sz="2200">
              <a:solidFill>
                <a:schemeClr val="dk1"/>
              </a:solidFill>
            </a:endParaRPr>
          </a:p>
          <a:p>
            <a:pPr indent="0" lvl="0" marL="139700" rtl="0" algn="l">
              <a:lnSpc>
                <a:spcPct val="100000"/>
              </a:lnSpc>
              <a:spcBef>
                <a:spcPts val="600"/>
              </a:spcBef>
              <a:spcAft>
                <a:spcPts val="0"/>
              </a:spcAft>
              <a:buSzPts val="1400"/>
              <a:buNone/>
            </a:pPr>
            <a:r>
              <a:rPr b="1" lang="en-CA" sz="2000">
                <a:solidFill>
                  <a:schemeClr val="dk1"/>
                </a:solidFill>
              </a:rPr>
              <a:t>Tous ces avantages créent plus d'affaires pour l'entreprise !</a:t>
            </a:r>
            <a:endParaRPr/>
          </a:p>
          <a:p>
            <a:pPr indent="-228600" lvl="0" marL="457200" rtl="0" algn="l">
              <a:lnSpc>
                <a:spcPct val="100000"/>
              </a:lnSpc>
              <a:spcBef>
                <a:spcPts val="600"/>
              </a:spcBef>
              <a:spcAft>
                <a:spcPts val="0"/>
              </a:spcAft>
              <a:buSzPts val="1400"/>
              <a:buNone/>
            </a:pPr>
            <a:r>
              <a:t/>
            </a:r>
            <a:endParaRPr sz="2000">
              <a:solidFill>
                <a:schemeClr val="dk1"/>
              </a:solidFill>
            </a:endParaRPr>
          </a:p>
          <a:p>
            <a:pPr indent="0" lvl="0" marL="0" rtl="0" algn="l">
              <a:lnSpc>
                <a:spcPct val="100000"/>
              </a:lnSpc>
              <a:spcBef>
                <a:spcPts val="600"/>
              </a:spcBef>
              <a:spcAft>
                <a:spcPts val="0"/>
              </a:spcAft>
              <a:buSzPts val="1400"/>
              <a:buNone/>
            </a:pPr>
            <a:r>
              <a:t/>
            </a:r>
            <a:endParaRPr sz="2000">
              <a:solidFill>
                <a:schemeClr val="dk1"/>
              </a:solidFill>
            </a:endParaRPr>
          </a:p>
        </p:txBody>
      </p:sp>
      <p:sp>
        <p:nvSpPr>
          <p:cNvPr id="745" name="Google Shape;745;p4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46" name="Google Shape;746;p42"/>
          <p:cNvSpPr/>
          <p:nvPr/>
        </p:nvSpPr>
        <p:spPr>
          <a:xfrm>
            <a:off x="8025063" y="3915025"/>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42"/>
          <p:cNvSpPr txBox="1"/>
          <p:nvPr>
            <p:ph type="title"/>
          </p:nvPr>
        </p:nvSpPr>
        <p:spPr>
          <a:xfrm>
            <a:off x="1783661" y="1412950"/>
            <a:ext cx="69945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Avantages de l’effet surprise</a:t>
            </a:r>
            <a:br>
              <a:rPr lang="en-CA"/>
            </a:br>
            <a:endParaRPr/>
          </a:p>
        </p:txBody>
      </p:sp>
      <p:sp>
        <p:nvSpPr>
          <p:cNvPr id="748" name="Google Shape;748;p42"/>
          <p:cNvSpPr/>
          <p:nvPr/>
        </p:nvSpPr>
        <p:spPr>
          <a:xfrm>
            <a:off x="723974" y="1486454"/>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FF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9" name="Google Shape;749;p42"/>
          <p:cNvGrpSpPr/>
          <p:nvPr/>
        </p:nvGrpSpPr>
        <p:grpSpPr>
          <a:xfrm>
            <a:off x="8778240" y="3783372"/>
            <a:ext cx="303698" cy="445825"/>
            <a:chOff x="655600" y="3183978"/>
            <a:chExt cx="490627" cy="720234"/>
          </a:xfrm>
        </p:grpSpPr>
        <p:sp>
          <p:nvSpPr>
            <p:cNvPr id="750" name="Google Shape;750;p42"/>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51" name="Google Shape;751;p42"/>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52" name="Google Shape;752;p42"/>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53" name="Google Shape;753;p42"/>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54" name="Google Shape;754;p42"/>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8" name="Shape 758"/>
        <p:cNvGrpSpPr/>
        <p:nvPr/>
      </p:nvGrpSpPr>
      <p:grpSpPr>
        <a:xfrm>
          <a:off x="0" y="0"/>
          <a:ext cx="0" cy="0"/>
          <a:chOff x="0" y="0"/>
          <a:chExt cx="0" cy="0"/>
        </a:xfrm>
      </p:grpSpPr>
      <p:pic>
        <p:nvPicPr>
          <p:cNvPr descr="surprise and delight" id="759" name="Google Shape;759;p4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760" name="Google Shape;760;p43"/>
          <p:cNvSpPr/>
          <p:nvPr/>
        </p:nvSpPr>
        <p:spPr>
          <a:xfrm>
            <a:off x="5048825" y="1293775"/>
            <a:ext cx="31500" cy="71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3"/>
          <p:cNvSpPr/>
          <p:nvPr/>
        </p:nvSpPr>
        <p:spPr>
          <a:xfrm>
            <a:off x="1400700" y="1672425"/>
            <a:ext cx="6342600" cy="129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62" name="Google Shape;762;p43"/>
          <p:cNvSpPr txBox="1"/>
          <p:nvPr/>
        </p:nvSpPr>
        <p:spPr>
          <a:xfrm>
            <a:off x="1290300" y="1688325"/>
            <a:ext cx="65634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sz="3500">
                <a:solidFill>
                  <a:schemeClr val="dk1"/>
                </a:solidFill>
              </a:rPr>
              <a:t>La surprise et le plaisir et les connexions sont remarquables</a:t>
            </a:r>
            <a:endParaRPr sz="39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44"/>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Enquête et </a:t>
            </a:r>
            <a:r>
              <a:rPr lang="en-CA" sz="3000"/>
              <a:t>décrits</a:t>
            </a:r>
            <a:endParaRPr sz="3000"/>
          </a:p>
        </p:txBody>
      </p:sp>
      <p:sp>
        <p:nvSpPr>
          <p:cNvPr id="768" name="Google Shape;768;p44"/>
          <p:cNvSpPr txBox="1"/>
          <p:nvPr>
            <p:ph idx="1" type="body"/>
          </p:nvPr>
        </p:nvSpPr>
        <p:spPr>
          <a:xfrm>
            <a:off x="1463956" y="1382874"/>
            <a:ext cx="6336043" cy="3581601"/>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Regarde un ou tous les vidéos d’une entreprise qui surprend son client. </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Dans le cahier d’accompagnement, décrits une des stratégies qui est utilisé par une entreprise. </a:t>
            </a:r>
            <a:endParaRPr/>
          </a:p>
          <a:p>
            <a:pPr indent="-514350" lvl="1" marL="971550" rtl="0" algn="l">
              <a:lnSpc>
                <a:spcPct val="100000"/>
              </a:lnSpc>
              <a:spcBef>
                <a:spcPts val="600"/>
              </a:spcBef>
              <a:spcAft>
                <a:spcPts val="0"/>
              </a:spcAft>
              <a:buSzPts val="1400"/>
              <a:buFont typeface="Arial"/>
              <a:buChar char="•"/>
            </a:pPr>
            <a:r>
              <a:rPr lang="en-CA" sz="1800">
                <a:solidFill>
                  <a:schemeClr val="dk1"/>
                </a:solidFill>
              </a:rPr>
              <a:t>Discute avec les autres élèves de différentes MHS. </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Explique comment cette stratégie crée une connection avec son client.</a:t>
            </a:r>
            <a:endParaRPr sz="2100">
              <a:solidFill>
                <a:schemeClr val="dk1"/>
              </a:solidFill>
            </a:endParaRPr>
          </a:p>
        </p:txBody>
      </p:sp>
      <p:sp>
        <p:nvSpPr>
          <p:cNvPr id="769" name="Google Shape;769;p4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70" name="Google Shape;770;p44"/>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44"/>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2" name="Google Shape;772;p44"/>
          <p:cNvGrpSpPr/>
          <p:nvPr/>
        </p:nvGrpSpPr>
        <p:grpSpPr>
          <a:xfrm>
            <a:off x="562257" y="1284190"/>
            <a:ext cx="901699" cy="645300"/>
            <a:chOff x="5255200" y="3006475"/>
            <a:chExt cx="511700" cy="378575"/>
          </a:xfrm>
        </p:grpSpPr>
        <p:sp>
          <p:nvSpPr>
            <p:cNvPr id="773" name="Google Shape;773;p4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774" name="Google Shape;774;p4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775" name="Google Shape;775;p44"/>
          <p:cNvGrpSpPr/>
          <p:nvPr/>
        </p:nvGrpSpPr>
        <p:grpSpPr>
          <a:xfrm>
            <a:off x="7971396" y="471128"/>
            <a:ext cx="775254" cy="787574"/>
            <a:chOff x="1922075" y="1629000"/>
            <a:chExt cx="437200" cy="437201"/>
          </a:xfrm>
        </p:grpSpPr>
        <p:sp>
          <p:nvSpPr>
            <p:cNvPr id="776" name="Google Shape;776;p44"/>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44"/>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1" name="Shape 781"/>
        <p:cNvGrpSpPr/>
        <p:nvPr/>
      </p:nvGrpSpPr>
      <p:grpSpPr>
        <a:xfrm>
          <a:off x="0" y="0"/>
          <a:ext cx="0" cy="0"/>
          <a:chOff x="0" y="0"/>
          <a:chExt cx="0" cy="0"/>
        </a:xfrm>
      </p:grpSpPr>
      <p:sp>
        <p:nvSpPr>
          <p:cNvPr id="782" name="Google Shape;782;p45"/>
          <p:cNvSpPr txBox="1"/>
          <p:nvPr>
            <p:ph type="title"/>
          </p:nvPr>
        </p:nvSpPr>
        <p:spPr>
          <a:xfrm>
            <a:off x="0" y="0"/>
            <a:ext cx="4944300"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400">
                <a:solidFill>
                  <a:schemeClr val="dk1"/>
                </a:solidFill>
              </a:rPr>
              <a:t>Coca Cola Happiness Machine</a:t>
            </a:r>
            <a:endParaRPr/>
          </a:p>
        </p:txBody>
      </p:sp>
      <p:sp>
        <p:nvSpPr>
          <p:cNvPr id="783" name="Google Shape;783;p4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784" name="Google Shape;784;p45" title="Coca-Cola Happiness Machine at the World of Coca-Cola in Atlanta"/>
          <p:cNvPicPr preferRelativeResize="0"/>
          <p:nvPr/>
        </p:nvPicPr>
        <p:blipFill rotWithShape="1">
          <a:blip r:embed="rId3">
            <a:alphaModFix/>
          </a:blip>
          <a:srcRect b="0" l="0" r="0" t="0"/>
          <a:stretch/>
        </p:blipFill>
        <p:spPr>
          <a:xfrm>
            <a:off x="914400" y="645300"/>
            <a:ext cx="7541998" cy="42612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1"/>
                                        <p:tgtEl>
                                          <p:spTgt spid="7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8" name="Shape 788"/>
        <p:cNvGrpSpPr/>
        <p:nvPr/>
      </p:nvGrpSpPr>
      <p:grpSpPr>
        <a:xfrm>
          <a:off x="0" y="0"/>
          <a:ext cx="0" cy="0"/>
          <a:chOff x="0" y="0"/>
          <a:chExt cx="0" cy="0"/>
        </a:xfrm>
      </p:grpSpPr>
      <p:sp>
        <p:nvSpPr>
          <p:cNvPr id="789" name="Google Shape;789;p4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790" name="Google Shape;790;p46" title="Coca-Cola Happiness Truck Poland"/>
          <p:cNvPicPr preferRelativeResize="0"/>
          <p:nvPr/>
        </p:nvPicPr>
        <p:blipFill rotWithShape="1">
          <a:blip r:embed="rId3">
            <a:alphaModFix/>
          </a:blip>
          <a:srcRect b="0" l="0" r="0" t="0"/>
          <a:stretch/>
        </p:blipFill>
        <p:spPr>
          <a:xfrm>
            <a:off x="562257" y="496475"/>
            <a:ext cx="7746274" cy="4376645"/>
          </a:xfrm>
          <a:prstGeom prst="rect">
            <a:avLst/>
          </a:prstGeom>
          <a:noFill/>
          <a:ln>
            <a:noFill/>
          </a:ln>
        </p:spPr>
      </p:pic>
      <p:sp>
        <p:nvSpPr>
          <p:cNvPr id="791" name="Google Shape;791;p46"/>
          <p:cNvSpPr txBox="1"/>
          <p:nvPr/>
        </p:nvSpPr>
        <p:spPr>
          <a:xfrm>
            <a:off x="13557" y="96365"/>
            <a:ext cx="83316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rgbClr val="FFFFFF"/>
                </a:solidFill>
                <a:latin typeface="Nixie One"/>
                <a:ea typeface="Nixie One"/>
                <a:cs typeface="Nixie One"/>
                <a:sym typeface="Nixie One"/>
              </a:rPr>
              <a:t>Coke Happiness Truck, Poland </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1"/>
                                        <p:tgtEl>
                                          <p:spTgt spid="7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5" name="Shape 795"/>
        <p:cNvGrpSpPr/>
        <p:nvPr/>
      </p:nvGrpSpPr>
      <p:grpSpPr>
        <a:xfrm>
          <a:off x="0" y="0"/>
          <a:ext cx="0" cy="0"/>
          <a:chOff x="0" y="0"/>
          <a:chExt cx="0" cy="0"/>
        </a:xfrm>
      </p:grpSpPr>
      <p:sp>
        <p:nvSpPr>
          <p:cNvPr id="796" name="Google Shape;796;p4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97" name="Google Shape;797;p47"/>
          <p:cNvSpPr txBox="1"/>
          <p:nvPr/>
        </p:nvSpPr>
        <p:spPr>
          <a:xfrm>
            <a:off x="0" y="-30980"/>
            <a:ext cx="8712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CA" sz="2400">
                <a:solidFill>
                  <a:srgbClr val="FFFFFF"/>
                </a:solidFill>
                <a:latin typeface="Nixie One"/>
                <a:ea typeface="Nixie One"/>
                <a:cs typeface="Nixie One"/>
                <a:sym typeface="Nixie One"/>
              </a:rPr>
              <a:t>Parfois, on veut simplement dire merci - Banque </a:t>
            </a:r>
            <a:r>
              <a:rPr b="1" i="0" lang="en-CA" sz="2400" u="none" cap="none" strike="noStrike">
                <a:solidFill>
                  <a:srgbClr val="FFFFFF"/>
                </a:solidFill>
                <a:latin typeface="Nixie One"/>
                <a:ea typeface="Nixie One"/>
                <a:cs typeface="Nixie One"/>
                <a:sym typeface="Nixie One"/>
              </a:rPr>
              <a:t>TD</a:t>
            </a:r>
            <a:endParaRPr b="0" i="0" sz="1400" u="none" cap="none" strike="noStrike">
              <a:solidFill>
                <a:srgbClr val="000000"/>
              </a:solidFill>
              <a:latin typeface="Arial"/>
              <a:ea typeface="Arial"/>
              <a:cs typeface="Arial"/>
              <a:sym typeface="Arial"/>
            </a:endParaRPr>
          </a:p>
        </p:txBody>
      </p:sp>
      <p:pic>
        <p:nvPicPr>
          <p:cNvPr descr="La TD a transformé des GAB en guichets automatiques du bonheur pour créer des moments très spéciaux pour ses clients." id="798" name="Google Shape;798;p47" title="Parfois, on veut simplement dire merci #TDVousDitMerci">
            <a:hlinkClick r:id="rId3"/>
          </p:cNvPr>
          <p:cNvPicPr preferRelativeResize="0"/>
          <p:nvPr/>
        </p:nvPicPr>
        <p:blipFill>
          <a:blip r:embed="rId4">
            <a:alphaModFix/>
          </a:blip>
          <a:stretch>
            <a:fillRect/>
          </a:stretch>
        </p:blipFill>
        <p:spPr>
          <a:xfrm>
            <a:off x="1819082" y="93018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1000"/>
                                        <p:tgtEl>
                                          <p:spTgt spid="7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2" name="Shape 802"/>
        <p:cNvGrpSpPr/>
        <p:nvPr/>
      </p:nvGrpSpPr>
      <p:grpSpPr>
        <a:xfrm>
          <a:off x="0" y="0"/>
          <a:ext cx="0" cy="0"/>
          <a:chOff x="0" y="0"/>
          <a:chExt cx="0" cy="0"/>
        </a:xfrm>
      </p:grpSpPr>
      <p:sp>
        <p:nvSpPr>
          <p:cNvPr id="803" name="Google Shape;803;gec93bc203e_0_7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04" name="Google Shape;804;gec93bc203e_0_78"/>
          <p:cNvSpPr txBox="1"/>
          <p:nvPr/>
        </p:nvSpPr>
        <p:spPr>
          <a:xfrm>
            <a:off x="0" y="-30980"/>
            <a:ext cx="8712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CA" sz="2400">
                <a:solidFill>
                  <a:srgbClr val="FFFFFF"/>
                </a:solidFill>
                <a:latin typeface="Nixie One"/>
                <a:ea typeface="Nixie One"/>
                <a:cs typeface="Nixie One"/>
                <a:sym typeface="Nixie One"/>
              </a:rPr>
              <a:t>Quand une banque dit merci</a:t>
            </a:r>
            <a:r>
              <a:rPr b="1" lang="en-CA" sz="2400">
                <a:solidFill>
                  <a:srgbClr val="FFFFFF"/>
                </a:solidFill>
                <a:latin typeface="Nixie One"/>
                <a:ea typeface="Nixie One"/>
                <a:cs typeface="Nixie One"/>
                <a:sym typeface="Nixie One"/>
              </a:rPr>
              <a:t> - Banque </a:t>
            </a:r>
            <a:r>
              <a:rPr b="1" i="0" lang="en-CA" sz="2400" u="none" cap="none" strike="noStrike">
                <a:solidFill>
                  <a:srgbClr val="FFFFFF"/>
                </a:solidFill>
                <a:latin typeface="Nixie One"/>
                <a:ea typeface="Nixie One"/>
                <a:cs typeface="Nixie One"/>
                <a:sym typeface="Nixie One"/>
              </a:rPr>
              <a:t>TD</a:t>
            </a:r>
            <a:endParaRPr b="0" i="0" sz="1400" u="none" cap="none" strike="noStrike">
              <a:solidFill>
                <a:srgbClr val="000000"/>
              </a:solidFill>
              <a:latin typeface="Arial"/>
              <a:ea typeface="Arial"/>
              <a:cs typeface="Arial"/>
              <a:sym typeface="Arial"/>
            </a:endParaRPr>
          </a:p>
        </p:txBody>
      </p:sp>
      <p:pic>
        <p:nvPicPr>
          <p:cNvPr descr="Les meilleurs clients du monde, on les connaît. C’est pourquoi nous avons créé le compte content TD et remercié des millions de clients. Pour en savoir plus : #TDVousDitMerci" id="805" name="Google Shape;805;gec93bc203e_0_78" title="Quand une banque dit merci #TDVousDitMerci">
            <a:hlinkClick r:id="rId3"/>
          </p:cNvPr>
          <p:cNvPicPr preferRelativeResize="0"/>
          <p:nvPr/>
        </p:nvPicPr>
        <p:blipFill>
          <a:blip r:embed="rId4">
            <a:alphaModFix/>
          </a:blip>
          <a:stretch>
            <a:fillRect/>
          </a:stretch>
        </p:blipFill>
        <p:spPr>
          <a:xfrm>
            <a:off x="2286007" y="85724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1000"/>
                                        <p:tgtEl>
                                          <p:spTgt spid="8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9" name="Shape 809"/>
        <p:cNvGrpSpPr/>
        <p:nvPr/>
      </p:nvGrpSpPr>
      <p:grpSpPr>
        <a:xfrm>
          <a:off x="0" y="0"/>
          <a:ext cx="0" cy="0"/>
          <a:chOff x="0" y="0"/>
          <a:chExt cx="0" cy="0"/>
        </a:xfrm>
      </p:grpSpPr>
      <p:sp>
        <p:nvSpPr>
          <p:cNvPr id="810" name="Google Shape;810;p48"/>
          <p:cNvSpPr txBox="1"/>
          <p:nvPr>
            <p:ph type="title"/>
          </p:nvPr>
        </p:nvSpPr>
        <p:spPr>
          <a:xfrm>
            <a:off x="0" y="0"/>
            <a:ext cx="5411700"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000">
                <a:solidFill>
                  <a:schemeClr val="dk1"/>
                </a:solidFill>
              </a:rPr>
              <a:t>La route de la </a:t>
            </a:r>
            <a:r>
              <a:rPr b="1" lang="en-CA" sz="2000">
                <a:solidFill>
                  <a:schemeClr val="dk1"/>
                </a:solidFill>
              </a:rPr>
              <a:t>compassion</a:t>
            </a:r>
            <a:r>
              <a:rPr b="1" lang="en-CA" sz="2000">
                <a:solidFill>
                  <a:schemeClr val="dk1"/>
                </a:solidFill>
              </a:rPr>
              <a:t> - Kleenex</a:t>
            </a:r>
            <a:endParaRPr/>
          </a:p>
        </p:txBody>
      </p:sp>
      <p:sp>
        <p:nvSpPr>
          <p:cNvPr id="811" name="Google Shape;811;p4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Watch and be inspired to share some care as we follow Blake Canterbury around Atlanta for a day.                                                                                                                                                                                     &#10;&#10;Kleenex® on Facebook: http://spr.ly/605888XwG&#10;&#10;Kleenex® on Twitter: http://spr.ly/605988XwH&#10;&#10;Kleenex® on Instagram: http://spr.ly/605088Xwy&#10;&#10;Subscribe to Kleenex® on YouTube: http://spr.ly/605288XwK" id="812" name="Google Shape;812;p48" title="The Road to Caring">
            <a:hlinkClick r:id="rId3"/>
          </p:cNvPr>
          <p:cNvPicPr preferRelativeResize="0"/>
          <p:nvPr/>
        </p:nvPicPr>
        <p:blipFill>
          <a:blip r:embed="rId4">
            <a:alphaModFix/>
          </a:blip>
          <a:stretch>
            <a:fillRect/>
          </a:stretch>
        </p:blipFill>
        <p:spPr>
          <a:xfrm>
            <a:off x="2118882" y="9870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000"/>
                                        <p:tgtEl>
                                          <p:spTgt spid="8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6" name="Shape 816"/>
        <p:cNvGrpSpPr/>
        <p:nvPr/>
      </p:nvGrpSpPr>
      <p:grpSpPr>
        <a:xfrm>
          <a:off x="0" y="0"/>
          <a:ext cx="0" cy="0"/>
          <a:chOff x="0" y="0"/>
          <a:chExt cx="0" cy="0"/>
        </a:xfrm>
      </p:grpSpPr>
      <p:sp>
        <p:nvSpPr>
          <p:cNvPr id="817" name="Google Shape;817;p4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18" name="Google Shape;818;p49"/>
          <p:cNvSpPr txBox="1"/>
          <p:nvPr/>
        </p:nvSpPr>
        <p:spPr>
          <a:xfrm>
            <a:off x="13557" y="179025"/>
            <a:ext cx="7628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CA" sz="2000">
                <a:solidFill>
                  <a:schemeClr val="dk1"/>
                </a:solidFill>
              </a:rPr>
              <a:t>Miracle de Noël WestJet - les 12 000 minimiracles </a:t>
            </a:r>
            <a:endParaRPr b="0" i="0" sz="2000" u="none" cap="none" strike="noStrike">
              <a:solidFill>
                <a:srgbClr val="000000"/>
              </a:solidFill>
              <a:latin typeface="Arial"/>
              <a:ea typeface="Arial"/>
              <a:cs typeface="Arial"/>
              <a:sym typeface="Arial"/>
            </a:endParaRPr>
          </a:p>
        </p:txBody>
      </p:sp>
      <p:pic>
        <p:nvPicPr>
          <p:cNvPr descr="Le 9 décembre 2015, nous vous avions demandé de nous aider à répandre la joie à Noël et à réaliser 12 000 minimiracles en 24 heures. Bien, vous avez réussi haut la main! Nous avons été submergés de bonheur par la réaction de tous lors de cette journée empreinte d’humilité et d’amour. Nous avons même largement dépassé notre objectif. Pour en savoir plus sur cette incroyable journée, cliquez ici :  https://blogue.westjet.com/miracle-noel-2015&#10;&#10;Miracle de Noël WestJet : un esprit de générosité   &#10;https://youtu.be/oUOF6TB0N-c&#10;&#10;Miracle de Noël : cadeaux en temps réel  &#10;https://youtu.be/K4jjd47dAas&#10;&#10;Les sièges intelligents de WestJet – Poisson d'avril &#10;https://youtu.be/4bq_jkj_blA&#10;&#10;Abonnez-vous à la chaîne YouTube de WestJet :  &#10;https://www.youtube.com/user/westjet?sub_confirmation=1" id="819" name="Google Shape;819;p49" title="Miracle de Noël WestJet | les 12 000 minimiracles">
            <a:hlinkClick r:id="rId3"/>
          </p:cNvPr>
          <p:cNvPicPr preferRelativeResize="0"/>
          <p:nvPr/>
        </p:nvPicPr>
        <p:blipFill>
          <a:blip r:embed="rId4">
            <a:alphaModFix/>
          </a:blip>
          <a:stretch>
            <a:fillRect/>
          </a:stretch>
        </p:blipFill>
        <p:spPr>
          <a:xfrm>
            <a:off x="2134657" y="85726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8" name="Shape 398"/>
        <p:cNvGrpSpPr/>
        <p:nvPr/>
      </p:nvGrpSpPr>
      <p:grpSpPr>
        <a:xfrm>
          <a:off x="0" y="0"/>
          <a:ext cx="0" cy="0"/>
          <a:chOff x="0" y="0"/>
          <a:chExt cx="0" cy="0"/>
        </a:xfrm>
      </p:grpSpPr>
      <p:sp>
        <p:nvSpPr>
          <p:cNvPr id="399" name="Google Shape;399;p5"/>
          <p:cNvSpPr txBox="1"/>
          <p:nvPr>
            <p:ph type="title"/>
          </p:nvPr>
        </p:nvSpPr>
        <p:spPr>
          <a:xfrm>
            <a:off x="160574" y="195558"/>
            <a:ext cx="7700058"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000">
                <a:solidFill>
                  <a:schemeClr val="dk1"/>
                </a:solidFill>
              </a:rPr>
              <a:t>Avez-vous déjà expérimenté un service client comme celui-ci ?</a:t>
            </a:r>
            <a:endParaRPr/>
          </a:p>
        </p:txBody>
      </p:sp>
      <p:sp>
        <p:nvSpPr>
          <p:cNvPr id="400" name="Google Shape;400;p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401" name="Google Shape;401;p5" title="Customer Service Compilation"/>
          <p:cNvPicPr preferRelativeResize="0"/>
          <p:nvPr/>
        </p:nvPicPr>
        <p:blipFill rotWithShape="1">
          <a:blip r:embed="rId3">
            <a:alphaModFix/>
          </a:blip>
          <a:srcRect b="0" l="0" r="0" t="0"/>
          <a:stretch/>
        </p:blipFill>
        <p:spPr>
          <a:xfrm>
            <a:off x="1628273" y="635073"/>
            <a:ext cx="5590674" cy="41930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3" name="Shape 823"/>
        <p:cNvGrpSpPr/>
        <p:nvPr/>
      </p:nvGrpSpPr>
      <p:grpSpPr>
        <a:xfrm>
          <a:off x="0" y="0"/>
          <a:ext cx="0" cy="0"/>
          <a:chOff x="0" y="0"/>
          <a:chExt cx="0" cy="0"/>
        </a:xfrm>
      </p:grpSpPr>
      <p:sp>
        <p:nvSpPr>
          <p:cNvPr id="824" name="Google Shape;824;p5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25" name="Google Shape;825;p50"/>
          <p:cNvSpPr txBox="1"/>
          <p:nvPr/>
        </p:nvSpPr>
        <p:spPr>
          <a:xfrm>
            <a:off x="-1" y="179025"/>
            <a:ext cx="8922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CA" sz="2000">
                <a:solidFill>
                  <a:schemeClr val="dk1"/>
                </a:solidFill>
              </a:rPr>
              <a:t>Miracle de Noël WestJet - cadeaux en temps réel </a:t>
            </a:r>
            <a:endParaRPr b="0" i="0" sz="1200" u="none" cap="none" strike="noStrike">
              <a:solidFill>
                <a:srgbClr val="000000"/>
              </a:solidFill>
              <a:latin typeface="Arial"/>
              <a:ea typeface="Arial"/>
              <a:cs typeface="Arial"/>
              <a:sym typeface="Arial"/>
            </a:endParaRPr>
          </a:p>
        </p:txBody>
      </p:sp>
      <p:pic>
        <p:nvPicPr>
          <p:cNvPr descr="Voyez ou revoyez un autre de nos classiques de Noël. En 2013, nous avons surpris certains de nos invités d'une façon bien spéciale. Plus d'info à http://fly.ws/Miracle-Noel&#10;&#10;Miracle de Noël WestJet : un esprit de générosité&#10;https://youtu.be/oUOF6TB0N-c&#10;&#10;L'avion magique de WestJet en vol | #AvionMagique&#10;https://youtu.be/3ooLn89ciFw&#10;&#10;Les #SiègesIntelligents de WestJet - Poisson d'avril&#10;https://youtu.be/4bq_jkj_blA?list=PLmd8TjO5YJs5uC4FV7N1uWNFpQ7K9U7GP &#10;&#10;Abonnez-vous ici&#10;http://youtube.com/user/westjet?sub_confirmation=1 &#10;&#10;Plus de WestJet: &#10;WestJet sur Twitter: http://twitter.com/WestJet &#10;WestJet sur Facebook: http://facebook.com/WestJet &#10;WestJet sur Instagram: http://instagram.com/WestJet &#10;&#10;La chaîne YouTube de WestJet présente des vidéos virales comme ceux du miracle de Noël et du poisson d’avril. Vous y trouverez aussi des conseils d’experts sur les voyages, des renseignements essentiels sur nos destinations vacances populaires et des vidéos captivants montrant nos appareils et les coulisses du transport aérien.&#10;&#10;La chaîne YouTube de WestJet &#10;http://www.youtube.com/WestJet" id="826" name="Google Shape;826;p50" title="Miracle de Noël WestJet : cadeaux en temps réel">
            <a:hlinkClick r:id="rId3"/>
          </p:cNvPr>
          <p:cNvPicPr preferRelativeResize="0"/>
          <p:nvPr/>
        </p:nvPicPr>
        <p:blipFill>
          <a:blip r:embed="rId4">
            <a:alphaModFix/>
          </a:blip>
          <a:stretch>
            <a:fillRect/>
          </a:stretch>
        </p:blipFill>
        <p:spPr>
          <a:xfrm>
            <a:off x="2174969" y="85726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000"/>
                                        <p:tgtEl>
                                          <p:spTgt spid="8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51"/>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Remue-méninge</a:t>
            </a:r>
            <a:r>
              <a:rPr lang="en-CA" sz="3000"/>
              <a:t> </a:t>
            </a:r>
            <a:endParaRPr sz="3000"/>
          </a:p>
        </p:txBody>
      </p:sp>
      <p:sp>
        <p:nvSpPr>
          <p:cNvPr id="832" name="Google Shape;832;p51"/>
          <p:cNvSpPr txBox="1"/>
          <p:nvPr>
            <p:ph idx="1" type="body"/>
          </p:nvPr>
        </p:nvSpPr>
        <p:spPr>
          <a:xfrm>
            <a:off x="1530606" y="1284190"/>
            <a:ext cx="6176480" cy="3106083"/>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400">
                <a:solidFill>
                  <a:schemeClr val="dk1"/>
                </a:solidFill>
              </a:rPr>
              <a:t>Pense à une entreprise local qui opère dans le secteur de ta MHS, écris le dans ton cahier d’accompagnement. </a:t>
            </a:r>
            <a:endParaRPr sz="2400">
              <a:solidFill>
                <a:schemeClr val="dk1"/>
              </a:solidFill>
            </a:endParaRPr>
          </a:p>
          <a:p>
            <a:pPr indent="-514350" lvl="0" marL="514350" rtl="0" algn="l">
              <a:lnSpc>
                <a:spcPct val="100000"/>
              </a:lnSpc>
              <a:spcBef>
                <a:spcPts val="600"/>
              </a:spcBef>
              <a:spcAft>
                <a:spcPts val="0"/>
              </a:spcAft>
              <a:buSzPts val="1400"/>
              <a:buFont typeface="Arial"/>
              <a:buAutoNum type="arabicPeriod"/>
            </a:pPr>
            <a:r>
              <a:rPr lang="en-CA" sz="2400">
                <a:solidFill>
                  <a:schemeClr val="dk1"/>
                </a:solidFill>
              </a:rPr>
              <a:t>Dans ton cahier d’accompagnement, énumère deux à quatre «effet surprise» que l’entreprise pourrait utiliser.</a:t>
            </a:r>
            <a:endParaRPr/>
          </a:p>
          <a:p>
            <a:pPr indent="-514350" lvl="1" marL="971550" rtl="0" algn="l">
              <a:lnSpc>
                <a:spcPct val="100000"/>
              </a:lnSpc>
              <a:spcBef>
                <a:spcPts val="600"/>
              </a:spcBef>
              <a:spcAft>
                <a:spcPts val="0"/>
              </a:spcAft>
              <a:buSzPts val="1400"/>
              <a:buChar char="￭"/>
            </a:pPr>
            <a:r>
              <a:rPr lang="en-CA" sz="1600">
                <a:solidFill>
                  <a:schemeClr val="dk1"/>
                </a:solidFill>
              </a:rPr>
              <a:t>Ils peuvent être des idées peu coûteuses ou à plus grande échelle</a:t>
            </a:r>
            <a:endParaRPr sz="1600">
              <a:solidFill>
                <a:schemeClr val="dk1"/>
              </a:solidFill>
            </a:endParaRPr>
          </a:p>
          <a:p>
            <a:pPr indent="-514350" lvl="1" marL="971550" rtl="0" algn="l">
              <a:lnSpc>
                <a:spcPct val="100000"/>
              </a:lnSpc>
              <a:spcBef>
                <a:spcPts val="600"/>
              </a:spcBef>
              <a:spcAft>
                <a:spcPts val="0"/>
              </a:spcAft>
              <a:buSzPts val="1400"/>
              <a:buChar char="￭"/>
            </a:pPr>
            <a:r>
              <a:rPr lang="en-CA" sz="1600">
                <a:solidFill>
                  <a:schemeClr val="dk1"/>
                </a:solidFill>
              </a:rPr>
              <a:t>Utilisez Internet pour vous aider à trouver des idées!</a:t>
            </a:r>
            <a:endParaRPr sz="1600">
              <a:solidFill>
                <a:schemeClr val="dk1"/>
              </a:solidFill>
            </a:endParaRPr>
          </a:p>
          <a:p>
            <a:pPr indent="0" lvl="0" marL="914400" rtl="0" algn="l">
              <a:lnSpc>
                <a:spcPct val="100000"/>
              </a:lnSpc>
              <a:spcBef>
                <a:spcPts val="600"/>
              </a:spcBef>
              <a:spcAft>
                <a:spcPts val="0"/>
              </a:spcAft>
              <a:buNone/>
            </a:pPr>
            <a:r>
              <a:t/>
            </a:r>
            <a:endParaRPr sz="1600">
              <a:solidFill>
                <a:schemeClr val="dk1"/>
              </a:solidFill>
            </a:endParaRPr>
          </a:p>
          <a:p>
            <a:pPr indent="0" lvl="0" marL="0" rtl="0" algn="l">
              <a:lnSpc>
                <a:spcPct val="100000"/>
              </a:lnSpc>
              <a:spcBef>
                <a:spcPts val="600"/>
              </a:spcBef>
              <a:spcAft>
                <a:spcPts val="0"/>
              </a:spcAft>
              <a:buSzPts val="1400"/>
              <a:buNone/>
            </a:pPr>
            <a:r>
              <a:t/>
            </a:r>
            <a:endParaRPr sz="2400">
              <a:solidFill>
                <a:schemeClr val="dk1"/>
              </a:solidFill>
            </a:endParaRPr>
          </a:p>
          <a:p>
            <a:pPr indent="0" lvl="0" marL="0" rtl="0" algn="l">
              <a:lnSpc>
                <a:spcPct val="100000"/>
              </a:lnSpc>
              <a:spcBef>
                <a:spcPts val="600"/>
              </a:spcBef>
              <a:spcAft>
                <a:spcPts val="0"/>
              </a:spcAft>
              <a:buSzPts val="1400"/>
              <a:buNone/>
            </a:pPr>
            <a:r>
              <a:t/>
            </a:r>
            <a:endParaRPr sz="2400">
              <a:solidFill>
                <a:schemeClr val="dk1"/>
              </a:solidFill>
            </a:endParaRPr>
          </a:p>
        </p:txBody>
      </p:sp>
      <p:sp>
        <p:nvSpPr>
          <p:cNvPr id="833" name="Google Shape;833;p5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34" name="Google Shape;834;p51"/>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51"/>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6" name="Google Shape;836;p51"/>
          <p:cNvGrpSpPr/>
          <p:nvPr/>
        </p:nvGrpSpPr>
        <p:grpSpPr>
          <a:xfrm>
            <a:off x="562257" y="1284190"/>
            <a:ext cx="901699" cy="645300"/>
            <a:chOff x="5255200" y="3006475"/>
            <a:chExt cx="511700" cy="378575"/>
          </a:xfrm>
        </p:grpSpPr>
        <p:sp>
          <p:nvSpPr>
            <p:cNvPr id="837" name="Google Shape;837;p5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838" name="Google Shape;838;p5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839" name="Google Shape;839;p51"/>
          <p:cNvGrpSpPr/>
          <p:nvPr/>
        </p:nvGrpSpPr>
        <p:grpSpPr>
          <a:xfrm>
            <a:off x="7394501" y="638890"/>
            <a:ext cx="990078" cy="645300"/>
            <a:chOff x="1922075" y="1629000"/>
            <a:chExt cx="437200" cy="437200"/>
          </a:xfrm>
        </p:grpSpPr>
        <p:sp>
          <p:nvSpPr>
            <p:cNvPr id="840" name="Google Shape;840;p51"/>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51"/>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2" name="Google Shape;842;p51"/>
          <p:cNvSpPr txBox="1"/>
          <p:nvPr/>
        </p:nvSpPr>
        <p:spPr>
          <a:xfrm>
            <a:off x="2098238" y="4631636"/>
            <a:ext cx="594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(Discute avec les </a:t>
            </a:r>
            <a:r>
              <a:rPr lang="en-CA">
                <a:solidFill>
                  <a:schemeClr val="dk1"/>
                </a:solidFill>
              </a:rPr>
              <a:t>élèves d</a:t>
            </a:r>
            <a:r>
              <a:rPr b="0" i="0" lang="en-CA" sz="1400" u="none" cap="none" strike="noStrike">
                <a:solidFill>
                  <a:schemeClr val="dk1"/>
                </a:solidFill>
                <a:latin typeface="Arial"/>
                <a:ea typeface="Arial"/>
                <a:cs typeface="Arial"/>
                <a:sym typeface="Arial"/>
              </a:rPr>
              <a:t>es autres </a:t>
            </a:r>
            <a:r>
              <a:rPr lang="en-CA">
                <a:solidFill>
                  <a:schemeClr val="dk1"/>
                </a:solidFill>
              </a:rPr>
              <a:t> MHS.</a:t>
            </a:r>
            <a:r>
              <a:rPr b="0" i="0" lang="en-CA"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52"/>
          <p:cNvSpPr txBox="1"/>
          <p:nvPr>
            <p:ph type="ctrTitle"/>
          </p:nvPr>
        </p:nvSpPr>
        <p:spPr>
          <a:xfrm>
            <a:off x="2743200" y="173575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Scénarios de client typique</a:t>
            </a:r>
            <a:endParaRPr b="1">
              <a:solidFill>
                <a:schemeClr val="dk1"/>
              </a:solidFill>
            </a:endParaRPr>
          </a:p>
        </p:txBody>
      </p:sp>
      <p:sp>
        <p:nvSpPr>
          <p:cNvPr id="848" name="Google Shape;848;p52"/>
          <p:cNvSpPr txBox="1"/>
          <p:nvPr>
            <p:ph idx="1" type="subTitle"/>
          </p:nvPr>
        </p:nvSpPr>
        <p:spPr>
          <a:xfrm>
            <a:off x="1032940" y="1997354"/>
            <a:ext cx="820270"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a:solidFill>
                  <a:schemeClr val="dk1"/>
                </a:solidFill>
              </a:rPr>
              <a:t>Module</a:t>
            </a:r>
            <a:endParaRPr b="1">
              <a:solidFill>
                <a:schemeClr val="dk1"/>
              </a:solidFill>
            </a:endParaRPr>
          </a:p>
        </p:txBody>
      </p:sp>
      <p:sp>
        <p:nvSpPr>
          <p:cNvPr id="849" name="Google Shape;849;p52"/>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4</a:t>
            </a:r>
            <a:endParaRPr b="1" i="0" sz="1400" u="none" cap="none" strike="noStrike">
              <a:solidFill>
                <a:srgbClr val="FFFFFF"/>
              </a:solidFill>
              <a:latin typeface="Arial"/>
              <a:ea typeface="Arial"/>
              <a:cs typeface="Arial"/>
              <a:sym typeface="Arial"/>
            </a:endParaRPr>
          </a:p>
        </p:txBody>
      </p:sp>
      <p:sp>
        <p:nvSpPr>
          <p:cNvPr id="850" name="Google Shape;850;p52"/>
          <p:cNvSpPr/>
          <p:nvPr/>
        </p:nvSpPr>
        <p:spPr>
          <a:xfrm>
            <a:off x="829281" y="167090"/>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53"/>
          <p:cNvSpPr txBox="1"/>
          <p:nvPr>
            <p:ph idx="1" type="body"/>
          </p:nvPr>
        </p:nvSpPr>
        <p:spPr>
          <a:xfrm>
            <a:off x="2136544" y="2791206"/>
            <a:ext cx="5452259" cy="819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SzPts val="2400"/>
              <a:buNone/>
            </a:pPr>
            <a:r>
              <a:rPr b="1" lang="en-CA" sz="3600">
                <a:solidFill>
                  <a:schemeClr val="dk1"/>
                </a:solidFill>
              </a:rPr>
              <a:t>Il faut des mois pour trouver un client… et quelques secondes pour en perdre un.</a:t>
            </a:r>
            <a:endParaRPr/>
          </a:p>
          <a:p>
            <a:pPr indent="0" lvl="0" marL="0" rtl="0" algn="l">
              <a:lnSpc>
                <a:spcPct val="100000"/>
              </a:lnSpc>
              <a:spcBef>
                <a:spcPts val="600"/>
              </a:spcBef>
              <a:spcAft>
                <a:spcPts val="0"/>
              </a:spcAft>
              <a:buSzPts val="2400"/>
              <a:buNone/>
            </a:pPr>
            <a:r>
              <a:t/>
            </a:r>
            <a:endParaRPr b="1" sz="2800"/>
          </a:p>
          <a:p>
            <a:pPr indent="0" lvl="0" marL="0" rtl="0" algn="r">
              <a:lnSpc>
                <a:spcPct val="100000"/>
              </a:lnSpc>
              <a:spcBef>
                <a:spcPts val="600"/>
              </a:spcBef>
              <a:spcAft>
                <a:spcPts val="0"/>
              </a:spcAft>
              <a:buSzPts val="2400"/>
              <a:buNone/>
            </a:pPr>
            <a:r>
              <a:rPr lang="en-CA" sz="2800">
                <a:solidFill>
                  <a:schemeClr val="dk1"/>
                </a:solidFill>
              </a:rPr>
              <a:t>Vince Lombardi,</a:t>
            </a:r>
            <a:endParaRPr/>
          </a:p>
          <a:p>
            <a:pPr indent="0" lvl="0" marL="0" rtl="0" algn="r">
              <a:lnSpc>
                <a:spcPct val="100000"/>
              </a:lnSpc>
              <a:spcBef>
                <a:spcPts val="600"/>
              </a:spcBef>
              <a:spcAft>
                <a:spcPts val="0"/>
              </a:spcAft>
              <a:buSzPts val="2400"/>
              <a:buNone/>
            </a:pPr>
            <a:r>
              <a:rPr lang="en-CA" sz="1400">
                <a:solidFill>
                  <a:schemeClr val="dk1"/>
                </a:solidFill>
              </a:rPr>
              <a:t>Entraîneur de football américain et cadre dans la NFL</a:t>
            </a:r>
            <a:endParaRPr sz="1400">
              <a:solidFill>
                <a:schemeClr val="dk1"/>
              </a:solidFill>
            </a:endParaRPr>
          </a:p>
        </p:txBody>
      </p:sp>
      <p:sp>
        <p:nvSpPr>
          <p:cNvPr id="856" name="Google Shape;856;p5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57" name="Google Shape;857;p53"/>
          <p:cNvSpPr/>
          <p:nvPr/>
        </p:nvSpPr>
        <p:spPr>
          <a:xfrm>
            <a:off x="842207" y="491943"/>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54"/>
          <p:cNvSpPr txBox="1"/>
          <p:nvPr>
            <p:ph type="ctrTitle"/>
          </p:nvPr>
        </p:nvSpPr>
        <p:spPr>
          <a:xfrm>
            <a:off x="2433561" y="3115675"/>
            <a:ext cx="62082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CA"/>
              <a:t>Regarde les trois vidéos suivantes, en gardant à l'esprit les compétences et les caractéristiques du service à la clientèle démontrées. (Ou ne pas démontré!)</a:t>
            </a:r>
            <a:endParaRPr/>
          </a:p>
        </p:txBody>
      </p:sp>
      <p:sp>
        <p:nvSpPr>
          <p:cNvPr id="863" name="Google Shape;863;p54"/>
          <p:cNvSpPr txBox="1"/>
          <p:nvPr>
            <p:ph idx="4294967295" type="sldNum"/>
          </p:nvPr>
        </p:nvSpPr>
        <p:spPr>
          <a:xfrm>
            <a:off x="0" y="4786313"/>
            <a:ext cx="547688" cy="3571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grpSp>
        <p:nvGrpSpPr>
          <p:cNvPr id="864" name="Google Shape;864;p54"/>
          <p:cNvGrpSpPr/>
          <p:nvPr/>
        </p:nvGrpSpPr>
        <p:grpSpPr>
          <a:xfrm>
            <a:off x="1042738" y="2153054"/>
            <a:ext cx="850232" cy="837392"/>
            <a:chOff x="3955900" y="2984500"/>
            <a:chExt cx="414000" cy="422525"/>
          </a:xfrm>
        </p:grpSpPr>
        <p:sp>
          <p:nvSpPr>
            <p:cNvPr id="865" name="Google Shape;865;p5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5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5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1" name="Shape 871"/>
        <p:cNvGrpSpPr/>
        <p:nvPr/>
      </p:nvGrpSpPr>
      <p:grpSpPr>
        <a:xfrm>
          <a:off x="0" y="0"/>
          <a:ext cx="0" cy="0"/>
          <a:chOff x="0" y="0"/>
          <a:chExt cx="0" cy="0"/>
        </a:xfrm>
      </p:grpSpPr>
      <p:sp>
        <p:nvSpPr>
          <p:cNvPr id="872" name="Google Shape;872;p55"/>
          <p:cNvSpPr txBox="1"/>
          <p:nvPr>
            <p:ph idx="1" type="body"/>
          </p:nvPr>
        </p:nvSpPr>
        <p:spPr>
          <a:xfrm>
            <a:off x="0" y="165425"/>
            <a:ext cx="8141400" cy="51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CA" sz="2300">
                <a:solidFill>
                  <a:schemeClr val="dk1"/>
                </a:solidFill>
                <a:latin typeface="Roboto"/>
                <a:ea typeface="Roboto"/>
                <a:cs typeface="Roboto"/>
                <a:sym typeface="Roboto"/>
              </a:rPr>
              <a:t>VIDÉO D'ENTREPRISE - Scénario de service client médiocre   « Ce qu'il ne faut pas faire »</a:t>
            </a:r>
            <a:endParaRPr sz="2300">
              <a:solidFill>
                <a:schemeClr val="dk1"/>
              </a:solidFill>
              <a:latin typeface="Roboto"/>
              <a:ea typeface="Roboto"/>
              <a:cs typeface="Roboto"/>
              <a:sym typeface="Roboto"/>
            </a:endParaRPr>
          </a:p>
          <a:p>
            <a:pPr indent="-228600" lvl="0" marL="457200" rtl="0" algn="l">
              <a:lnSpc>
                <a:spcPct val="100000"/>
              </a:lnSpc>
              <a:spcBef>
                <a:spcPts val="360"/>
              </a:spcBef>
              <a:spcAft>
                <a:spcPts val="0"/>
              </a:spcAft>
              <a:buSzPts val="1400"/>
              <a:buNone/>
            </a:pPr>
            <a:r>
              <a:t/>
            </a:r>
            <a:endParaRPr b="1" sz="2000">
              <a:solidFill>
                <a:schemeClr val="dk1"/>
              </a:solidFill>
            </a:endParaRPr>
          </a:p>
        </p:txBody>
      </p:sp>
      <p:sp>
        <p:nvSpPr>
          <p:cNvPr id="873" name="Google Shape;873;p5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74" name="Google Shape;874;p55"/>
          <p:cNvSpPr txBox="1"/>
          <p:nvPr/>
        </p:nvSpPr>
        <p:spPr>
          <a:xfrm>
            <a:off x="336884" y="1020658"/>
            <a:ext cx="2599672" cy="1769902"/>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Clr>
                <a:srgbClr val="19BBD5"/>
              </a:buClr>
              <a:buSzPts val="1400"/>
              <a:buFont typeface="Arial"/>
              <a:buNone/>
            </a:pPr>
            <a:r>
              <a:rPr b="0" i="0" lang="en-CA"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360"/>
              </a:spcBef>
              <a:spcAft>
                <a:spcPts val="0"/>
              </a:spcAft>
              <a:buClr>
                <a:srgbClr val="19BBD5"/>
              </a:buClr>
              <a:buSzPts val="1400"/>
              <a:buFont typeface="Arial"/>
              <a:buNone/>
            </a:pPr>
            <a:r>
              <a:t/>
            </a:r>
            <a:endParaRPr b="0" i="0" sz="18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Clr>
                <a:srgbClr val="19BBD5"/>
              </a:buClr>
              <a:buSzPts val="1400"/>
              <a:buFont typeface="Arial"/>
              <a:buNone/>
            </a:pPr>
            <a:r>
              <a:rPr b="0" i="0" lang="en-CA" sz="1800" u="none" cap="none" strike="noStrike">
                <a:solidFill>
                  <a:schemeClr val="dk1"/>
                </a:solidFill>
                <a:latin typeface="Arial"/>
                <a:ea typeface="Arial"/>
                <a:cs typeface="Arial"/>
                <a:sym typeface="Arial"/>
              </a:rPr>
              <a:t>	</a:t>
            </a:r>
            <a:r>
              <a:rPr lang="en-CA" sz="1800">
                <a:solidFill>
                  <a:schemeClr val="dk1"/>
                </a:solidFill>
              </a:rPr>
              <a:t>Comment ce vidéo démontre-t-il un problème avec le service client fourni par le magasin ?</a:t>
            </a:r>
            <a:endParaRPr b="0" i="0" sz="1400" u="none" cap="none" strike="noStrike">
              <a:solidFill>
                <a:srgbClr val="000000"/>
              </a:solidFill>
              <a:latin typeface="Arial"/>
              <a:ea typeface="Arial"/>
              <a:cs typeface="Arial"/>
              <a:sym typeface="Arial"/>
            </a:endParaRPr>
          </a:p>
        </p:txBody>
      </p:sp>
      <p:pic>
        <p:nvPicPr>
          <p:cNvPr descr="For more CORPORATE safety scenario videos please Subscribe to our channel and check out our Corporate safety playlists.&#10;For video bookings email: jmcfilmco@gmail.com" id="875" name="Google Shape;875;p55" title="CORPORATE VIDEO- Poor Customer Service Scenario &quot;What not to do&quot;">
            <a:hlinkClick r:id="rId3"/>
          </p:cNvPr>
          <p:cNvPicPr preferRelativeResize="0"/>
          <p:nvPr/>
        </p:nvPicPr>
        <p:blipFill>
          <a:blip r:embed="rId4">
            <a:alphaModFix/>
          </a:blip>
          <a:stretch>
            <a:fillRect/>
          </a:stretch>
        </p:blipFill>
        <p:spPr>
          <a:xfrm>
            <a:off x="3569406" y="1089859"/>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1000"/>
                                        <p:tgtEl>
                                          <p:spTgt spid="8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9" name="Shape 879"/>
        <p:cNvGrpSpPr/>
        <p:nvPr/>
      </p:nvGrpSpPr>
      <p:grpSpPr>
        <a:xfrm>
          <a:off x="0" y="0"/>
          <a:ext cx="0" cy="0"/>
          <a:chOff x="0" y="0"/>
          <a:chExt cx="0" cy="0"/>
        </a:xfrm>
      </p:grpSpPr>
      <p:sp>
        <p:nvSpPr>
          <p:cNvPr id="880" name="Google Shape;880;gec93bc203e_0_120"/>
          <p:cNvSpPr txBox="1"/>
          <p:nvPr>
            <p:ph idx="1" type="body"/>
          </p:nvPr>
        </p:nvSpPr>
        <p:spPr>
          <a:xfrm>
            <a:off x="0" y="165434"/>
            <a:ext cx="6416700" cy="519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b="1" lang="en-CA" sz="2000">
                <a:solidFill>
                  <a:schemeClr val="dk1"/>
                </a:solidFill>
              </a:rPr>
              <a:t>Service client médiocre ou excellent?</a:t>
            </a:r>
            <a:endParaRPr/>
          </a:p>
        </p:txBody>
      </p:sp>
      <p:sp>
        <p:nvSpPr>
          <p:cNvPr id="881" name="Google Shape;881;gec93bc203e_0_12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82" name="Google Shape;882;gec93bc203e_0_120"/>
          <p:cNvSpPr txBox="1"/>
          <p:nvPr/>
        </p:nvSpPr>
        <p:spPr>
          <a:xfrm>
            <a:off x="336884" y="1020658"/>
            <a:ext cx="2599800" cy="17700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Clr>
                <a:srgbClr val="19BBD5"/>
              </a:buClr>
              <a:buSzPts val="1400"/>
              <a:buFont typeface="Arial"/>
              <a:buNone/>
            </a:pPr>
            <a:r>
              <a:rPr b="0" i="0" lang="en-CA" sz="1800" u="none" cap="none" strike="noStrike">
                <a:solidFill>
                  <a:schemeClr val="dk1"/>
                </a:solidFill>
                <a:latin typeface="Arial"/>
                <a:ea typeface="Arial"/>
                <a:cs typeface="Arial"/>
                <a:sym typeface="Arial"/>
              </a:rPr>
              <a:t>	</a:t>
            </a:r>
            <a:r>
              <a:rPr lang="en-CA" sz="1800">
                <a:solidFill>
                  <a:schemeClr val="dk1"/>
                </a:solidFill>
              </a:rPr>
              <a:t>Comment ce service client est-il médiocre?</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360"/>
              </a:spcBef>
              <a:spcAft>
                <a:spcPts val="0"/>
              </a:spcAft>
              <a:buClr>
                <a:srgbClr val="19BBD5"/>
              </a:buClr>
              <a:buSzPts val="1400"/>
              <a:buFont typeface="Arial"/>
              <a:buNone/>
            </a:pPr>
            <a:r>
              <a:t/>
            </a:r>
            <a:endParaRPr b="0" i="0" sz="18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Clr>
                <a:srgbClr val="19BBD5"/>
              </a:buClr>
              <a:buSzPts val="1400"/>
              <a:buFont typeface="Arial"/>
              <a:buNone/>
            </a:pPr>
            <a:r>
              <a:rPr b="0" i="0" lang="en-CA" sz="1800" u="none" cap="none" strike="noStrike">
                <a:solidFill>
                  <a:schemeClr val="dk1"/>
                </a:solidFill>
                <a:latin typeface="Arial"/>
                <a:ea typeface="Arial"/>
                <a:cs typeface="Arial"/>
                <a:sym typeface="Arial"/>
              </a:rPr>
              <a:t>	</a:t>
            </a:r>
            <a:r>
              <a:rPr lang="en-CA" sz="1800">
                <a:solidFill>
                  <a:schemeClr val="dk1"/>
                </a:solidFill>
              </a:rPr>
              <a:t>Explique les changements apporté par l’employé pour fournir un meilleur service client.</a:t>
            </a:r>
            <a:endParaRPr b="0" i="0" sz="1400" u="none" cap="none" strike="noStrike">
              <a:solidFill>
                <a:srgbClr val="000000"/>
              </a:solidFill>
              <a:latin typeface="Arial"/>
              <a:ea typeface="Arial"/>
              <a:cs typeface="Arial"/>
              <a:sym typeface="Arial"/>
            </a:endParaRPr>
          </a:p>
        </p:txBody>
      </p:sp>
      <p:pic>
        <p:nvPicPr>
          <p:cNvPr descr="If your staff members do not embody your brand and represent a high level of customer service - how will this impact your company?&#10;&#10;By completing the 1 day Customer Service - Exceeding Expectations course with Odyssey Training, students can understand the fundamental principles of excellent customer service delivery, whether you communicate with customers in person, on the phone or via email." id="883" name="Google Shape;883;gec93bc203e_0_120" title="Poor vs Great Customer Service">
            <a:hlinkClick r:id="rId3"/>
          </p:cNvPr>
          <p:cNvPicPr preferRelativeResize="0"/>
          <p:nvPr/>
        </p:nvPicPr>
        <p:blipFill>
          <a:blip r:embed="rId4">
            <a:alphaModFix/>
          </a:blip>
          <a:stretch>
            <a:fillRect/>
          </a:stretch>
        </p:blipFill>
        <p:spPr>
          <a:xfrm>
            <a:off x="3089084" y="837434"/>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7" name="Shape 887"/>
        <p:cNvGrpSpPr/>
        <p:nvPr/>
      </p:nvGrpSpPr>
      <p:grpSpPr>
        <a:xfrm>
          <a:off x="0" y="0"/>
          <a:ext cx="0" cy="0"/>
          <a:chOff x="0" y="0"/>
          <a:chExt cx="0" cy="0"/>
        </a:xfrm>
      </p:grpSpPr>
      <p:sp>
        <p:nvSpPr>
          <p:cNvPr id="888" name="Google Shape;888;p56"/>
          <p:cNvSpPr txBox="1"/>
          <p:nvPr>
            <p:ph idx="1" type="body"/>
          </p:nvPr>
        </p:nvSpPr>
        <p:spPr>
          <a:xfrm>
            <a:off x="13557" y="50230"/>
            <a:ext cx="8229600" cy="519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b="1" lang="en-CA" sz="2000">
                <a:solidFill>
                  <a:schemeClr val="dk1"/>
                </a:solidFill>
              </a:rPr>
              <a:t>Love Actually – scène d’emballage cadeau</a:t>
            </a:r>
            <a:endParaRPr/>
          </a:p>
        </p:txBody>
      </p:sp>
      <p:sp>
        <p:nvSpPr>
          <p:cNvPr id="889" name="Google Shape;889;p5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90" name="Google Shape;890;p56"/>
          <p:cNvSpPr txBox="1"/>
          <p:nvPr/>
        </p:nvSpPr>
        <p:spPr>
          <a:xfrm>
            <a:off x="417878" y="1620253"/>
            <a:ext cx="21969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CA" sz="1800">
                <a:solidFill>
                  <a:schemeClr val="dk1"/>
                </a:solidFill>
              </a:rPr>
              <a:t>Comment l'employé fournit-il un excellent service client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lang="en-CA" sz="1800">
                <a:solidFill>
                  <a:schemeClr val="dk1"/>
                </a:solidFill>
              </a:rPr>
              <a:t>Comment l'employé ne fournit </a:t>
            </a:r>
            <a:r>
              <a:rPr lang="en-CA" sz="1800" u="sng">
                <a:solidFill>
                  <a:schemeClr val="dk1"/>
                </a:solidFill>
              </a:rPr>
              <a:t>pas</a:t>
            </a:r>
            <a:r>
              <a:rPr lang="en-CA" sz="1800">
                <a:solidFill>
                  <a:schemeClr val="dk1"/>
                </a:solidFill>
              </a:rPr>
              <a:t> un excellent service client ?</a:t>
            </a:r>
            <a:endParaRPr b="0" i="0" sz="1400" u="none" cap="none" strike="noStrike">
              <a:solidFill>
                <a:srgbClr val="000000"/>
              </a:solidFill>
              <a:latin typeface="Arial"/>
              <a:ea typeface="Arial"/>
              <a:cs typeface="Arial"/>
              <a:sym typeface="Arial"/>
            </a:endParaRPr>
          </a:p>
        </p:txBody>
      </p:sp>
      <p:pic>
        <p:nvPicPr>
          <p:cNvPr id="891" name="Google Shape;891;p56" title="Service &amp; Operational Excellence (Rowan Atkinson as Rufus, Gift Wrapping Scene, Love Actually)"/>
          <p:cNvPicPr preferRelativeResize="0"/>
          <p:nvPr/>
        </p:nvPicPr>
        <p:blipFill rotWithShape="1">
          <a:blip r:embed="rId3">
            <a:alphaModFix/>
          </a:blip>
          <a:srcRect b="0" l="0" r="0" t="0"/>
          <a:stretch/>
        </p:blipFill>
        <p:spPr>
          <a:xfrm>
            <a:off x="2933032" y="1138990"/>
            <a:ext cx="5857790" cy="3309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1"/>
                                        <p:tgtEl>
                                          <p:spTgt spid="8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5" name="Shape 895"/>
        <p:cNvGrpSpPr/>
        <p:nvPr/>
      </p:nvGrpSpPr>
      <p:grpSpPr>
        <a:xfrm>
          <a:off x="0" y="0"/>
          <a:ext cx="0" cy="0"/>
          <a:chOff x="0" y="0"/>
          <a:chExt cx="0" cy="0"/>
        </a:xfrm>
      </p:grpSpPr>
      <p:sp>
        <p:nvSpPr>
          <p:cNvPr id="896" name="Google Shape;896;p5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897" name="Google Shape;897;p57" title="Friends   Rachel waitressing"/>
          <p:cNvPicPr preferRelativeResize="0"/>
          <p:nvPr/>
        </p:nvPicPr>
        <p:blipFill rotWithShape="1">
          <a:blip r:embed="rId3">
            <a:alphaModFix/>
          </a:blip>
          <a:srcRect b="0" l="0" r="0" t="0"/>
          <a:stretch/>
        </p:blipFill>
        <p:spPr>
          <a:xfrm>
            <a:off x="3038603" y="515210"/>
            <a:ext cx="5932354" cy="4449265"/>
          </a:xfrm>
          <a:prstGeom prst="rect">
            <a:avLst/>
          </a:prstGeom>
          <a:noFill/>
          <a:ln>
            <a:noFill/>
          </a:ln>
        </p:spPr>
      </p:pic>
      <p:sp>
        <p:nvSpPr>
          <p:cNvPr id="898" name="Google Shape;898;p57"/>
          <p:cNvSpPr txBox="1"/>
          <p:nvPr/>
        </p:nvSpPr>
        <p:spPr>
          <a:xfrm>
            <a:off x="13549" y="115100"/>
            <a:ext cx="5082600" cy="40020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0"/>
              </a:spcBef>
              <a:spcAft>
                <a:spcPts val="0"/>
              </a:spcAft>
              <a:buClr>
                <a:srgbClr val="19BBD5"/>
              </a:buClr>
              <a:buSzPts val="1400"/>
              <a:buFont typeface="Arial"/>
              <a:buNone/>
            </a:pPr>
            <a:r>
              <a:rPr b="1" i="0" lang="en-CA" sz="2000" u="none" cap="none" strike="noStrike">
                <a:solidFill>
                  <a:srgbClr val="FFFFFF"/>
                </a:solidFill>
                <a:latin typeface="Arial"/>
                <a:ea typeface="Arial"/>
                <a:cs typeface="Arial"/>
                <a:sym typeface="Arial"/>
              </a:rPr>
              <a:t>Friends – Rachel </a:t>
            </a:r>
            <a:r>
              <a:rPr b="1" lang="en-CA" sz="2000">
                <a:solidFill>
                  <a:srgbClr val="FFFFFF"/>
                </a:solidFill>
              </a:rPr>
              <a:t>est une serveuse</a:t>
            </a:r>
            <a:endParaRPr b="0" i="0" sz="1400" u="none" cap="none" strike="noStrike">
              <a:solidFill>
                <a:srgbClr val="000000"/>
              </a:solidFill>
              <a:latin typeface="Arial"/>
              <a:ea typeface="Arial"/>
              <a:cs typeface="Arial"/>
              <a:sym typeface="Arial"/>
            </a:endParaRPr>
          </a:p>
        </p:txBody>
      </p:sp>
      <p:sp>
        <p:nvSpPr>
          <p:cNvPr id="899" name="Google Shape;899;p57"/>
          <p:cNvSpPr txBox="1"/>
          <p:nvPr/>
        </p:nvSpPr>
        <p:spPr>
          <a:xfrm>
            <a:off x="562257" y="1524000"/>
            <a:ext cx="2052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CA" sz="1800">
                <a:solidFill>
                  <a:schemeClr val="dk1"/>
                </a:solidFill>
              </a:rPr>
              <a:t>De quelles façon Rachel fournit un service client médiocre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1"/>
                                        <p:tgtEl>
                                          <p:spTgt spid="8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58"/>
          <p:cNvSpPr txBox="1"/>
          <p:nvPr>
            <p:ph type="title"/>
          </p:nvPr>
        </p:nvSpPr>
        <p:spPr>
          <a:xfrm>
            <a:off x="1732700" y="1735600"/>
            <a:ext cx="7186711"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Que ferais-TU dans les situations suivantes lorsqu'un client…</a:t>
            </a:r>
            <a:endParaRPr/>
          </a:p>
        </p:txBody>
      </p:sp>
      <p:sp>
        <p:nvSpPr>
          <p:cNvPr id="905" name="Google Shape;905;p58"/>
          <p:cNvSpPr txBox="1"/>
          <p:nvPr>
            <p:ph idx="1" type="body"/>
          </p:nvPr>
        </p:nvSpPr>
        <p:spPr>
          <a:xfrm>
            <a:off x="339214" y="2419575"/>
            <a:ext cx="2632351"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 pose une question sur un produit à laquelle vous ne savez pas comment répondre.</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Comment vas-tu répondre?</a:t>
            </a:r>
            <a:endParaRPr/>
          </a:p>
        </p:txBody>
      </p:sp>
      <p:sp>
        <p:nvSpPr>
          <p:cNvPr id="906" name="Google Shape;906;p58"/>
          <p:cNvSpPr txBox="1"/>
          <p:nvPr>
            <p:ph idx="2" type="body"/>
          </p:nvPr>
        </p:nvSpPr>
        <p:spPr>
          <a:xfrm>
            <a:off x="3142896" y="2240625"/>
            <a:ext cx="2632351"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 arrive dix minutes avant l'heure de fermeture voulant acheter plusieurs articles.</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Qu’est-ce que tu diras ou feras?</a:t>
            </a:r>
            <a:endParaRPr/>
          </a:p>
          <a:p>
            <a:pPr indent="0" lvl="0" marL="0" rtl="0" algn="l">
              <a:lnSpc>
                <a:spcPct val="100000"/>
              </a:lnSpc>
              <a:spcBef>
                <a:spcPts val="600"/>
              </a:spcBef>
              <a:spcAft>
                <a:spcPts val="0"/>
              </a:spcAft>
              <a:buSzPts val="1400"/>
              <a:buNone/>
            </a:pPr>
            <a:r>
              <a:t/>
            </a:r>
            <a:endParaRPr sz="1000"/>
          </a:p>
        </p:txBody>
      </p:sp>
      <p:sp>
        <p:nvSpPr>
          <p:cNvPr id="907" name="Google Shape;907;p58"/>
          <p:cNvSpPr txBox="1"/>
          <p:nvPr>
            <p:ph idx="3" type="body"/>
          </p:nvPr>
        </p:nvSpPr>
        <p:spPr>
          <a:xfrm>
            <a:off x="6437524" y="2240625"/>
            <a:ext cx="2481887"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 vous interrompt pendant que vous aidez un autre client.</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spcBef>
                <a:spcPts val="600"/>
              </a:spcBef>
              <a:spcAft>
                <a:spcPts val="0"/>
              </a:spcAft>
              <a:buSzPts val="1400"/>
              <a:buNone/>
            </a:pPr>
            <a:r>
              <a:rPr lang="en-CA" sz="2000">
                <a:solidFill>
                  <a:schemeClr val="dk1"/>
                </a:solidFill>
                <a:latin typeface="Proxima Nova"/>
                <a:ea typeface="Proxima Nova"/>
                <a:cs typeface="Proxima Nova"/>
                <a:sym typeface="Proxima Nova"/>
              </a:rPr>
              <a:t>Qu’est-ce que tu diras ou feras?</a:t>
            </a:r>
            <a:endParaRPr/>
          </a:p>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t/>
            </a:r>
            <a:endParaRPr sz="1000"/>
          </a:p>
        </p:txBody>
      </p:sp>
      <p:sp>
        <p:nvSpPr>
          <p:cNvPr id="908" name="Google Shape;908;p5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
          <p:cNvSpPr txBox="1"/>
          <p:nvPr>
            <p:ph type="title"/>
          </p:nvPr>
        </p:nvSpPr>
        <p:spPr>
          <a:xfrm>
            <a:off x="2069583" y="418984"/>
            <a:ext cx="6753575"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Échauffement : les bonnes et les mauvaises expériences client</a:t>
            </a:r>
            <a:endParaRPr/>
          </a:p>
        </p:txBody>
      </p:sp>
      <p:sp>
        <p:nvSpPr>
          <p:cNvPr id="407" name="Google Shape;407;p6"/>
          <p:cNvSpPr txBox="1"/>
          <p:nvPr/>
        </p:nvSpPr>
        <p:spPr>
          <a:xfrm>
            <a:off x="465372" y="2385412"/>
            <a:ext cx="35292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CA" sz="2000">
                <a:solidFill>
                  <a:srgbClr val="FFFFFF"/>
                </a:solidFill>
              </a:rPr>
              <a:t>Pense aux </a:t>
            </a:r>
            <a:r>
              <a:rPr lang="en-CA" sz="2000">
                <a:solidFill>
                  <a:srgbClr val="FFFF00"/>
                </a:solidFill>
              </a:rPr>
              <a:t>bonnes</a:t>
            </a:r>
            <a:r>
              <a:rPr lang="en-CA" sz="2000">
                <a:solidFill>
                  <a:srgbClr val="FFFFFF"/>
                </a:solidFill>
              </a:rPr>
              <a:t> expériences de service à la clientèle que tu as déjà eu lorsque tu as eu affaire à un représentant</a:t>
            </a:r>
            <a:r>
              <a:rPr b="0" i="0" lang="en-CA" sz="2000" u="none" cap="none" strike="noStrike">
                <a:solidFill>
                  <a:srgbClr val="FFFFF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en-CA" sz="2000">
                <a:solidFill>
                  <a:srgbClr val="FFFFFF"/>
                </a:solidFill>
              </a:rPr>
              <a:t>Qu’est-ce que le représentant a fait pour que ce soit si positif</a:t>
            </a:r>
            <a:r>
              <a:rPr b="0" i="0" lang="en-CA" sz="2000" u="none" cap="none" strike="noStrike">
                <a:solidFill>
                  <a:srgbClr val="FFFFF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8" name="Google Shape;408;p6"/>
          <p:cNvSpPr txBox="1"/>
          <p:nvPr/>
        </p:nvSpPr>
        <p:spPr>
          <a:xfrm>
            <a:off x="4411578" y="2385412"/>
            <a:ext cx="35292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CA" sz="2000">
                <a:solidFill>
                  <a:srgbClr val="FFFFFF"/>
                </a:solidFill>
              </a:rPr>
              <a:t>Pense à la </a:t>
            </a:r>
            <a:r>
              <a:rPr lang="en-CA" sz="2000">
                <a:solidFill>
                  <a:srgbClr val="5CF55F"/>
                </a:solidFill>
              </a:rPr>
              <a:t>pire</a:t>
            </a:r>
            <a:r>
              <a:rPr lang="en-CA" sz="2000">
                <a:solidFill>
                  <a:srgbClr val="FFFFFF"/>
                </a:solidFill>
              </a:rPr>
              <a:t> expérience que tu as déjà vécu quand on pense au service à la clientèle</a:t>
            </a:r>
            <a:r>
              <a:rPr b="0" i="0" lang="en-CA" sz="2000" u="none" cap="none" strike="noStrike">
                <a:solidFill>
                  <a:srgbClr val="FFFFFF"/>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en-CA" sz="2000">
                <a:solidFill>
                  <a:srgbClr val="FFFFFF"/>
                </a:solidFill>
              </a:rPr>
              <a:t>Qu’est-ce qui a fait en sorte que l’expérience était affreuse? </a:t>
            </a:r>
            <a:endParaRPr b="0" i="0" sz="2000" u="none" cap="none" strike="noStrike">
              <a:solidFill>
                <a:srgbClr val="000000"/>
              </a:solidFill>
              <a:latin typeface="Arial"/>
              <a:ea typeface="Arial"/>
              <a:cs typeface="Arial"/>
              <a:sym typeface="Arial"/>
            </a:endParaRPr>
          </a:p>
        </p:txBody>
      </p:sp>
      <p:grpSp>
        <p:nvGrpSpPr>
          <p:cNvPr id="409" name="Google Shape;409;p6"/>
          <p:cNvGrpSpPr/>
          <p:nvPr/>
        </p:nvGrpSpPr>
        <p:grpSpPr>
          <a:xfrm>
            <a:off x="579623" y="1300248"/>
            <a:ext cx="880360" cy="645300"/>
            <a:chOff x="5255200" y="3006475"/>
            <a:chExt cx="511700" cy="378575"/>
          </a:xfrm>
        </p:grpSpPr>
        <p:sp>
          <p:nvSpPr>
            <p:cNvPr id="410" name="Google Shape;410;p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2" name="Google Shape;412;p6"/>
          <p:cNvSpPr/>
          <p:nvPr/>
        </p:nvSpPr>
        <p:spPr>
          <a:xfrm>
            <a:off x="1459983" y="1896628"/>
            <a:ext cx="537859" cy="488784"/>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6"/>
          <p:cNvSpPr/>
          <p:nvPr/>
        </p:nvSpPr>
        <p:spPr>
          <a:xfrm>
            <a:off x="5446370" y="1876728"/>
            <a:ext cx="537859" cy="488784"/>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59"/>
          <p:cNvSpPr txBox="1"/>
          <p:nvPr>
            <p:ph type="title"/>
          </p:nvPr>
        </p:nvSpPr>
        <p:spPr>
          <a:xfrm>
            <a:off x="1732700" y="1735600"/>
            <a:ext cx="7186711" cy="645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000"/>
              <a:buNone/>
            </a:pPr>
            <a:r>
              <a:rPr lang="en-CA">
                <a:solidFill>
                  <a:schemeClr val="accent2"/>
                </a:solidFill>
              </a:rPr>
              <a:t>Que ferais-TU dans les situations suivantes lorsqu'un client…</a:t>
            </a:r>
            <a:endParaRPr/>
          </a:p>
        </p:txBody>
      </p:sp>
      <p:sp>
        <p:nvSpPr>
          <p:cNvPr id="914" name="Google Shape;914;p59"/>
          <p:cNvSpPr txBox="1"/>
          <p:nvPr>
            <p:ph idx="1" type="body"/>
          </p:nvPr>
        </p:nvSpPr>
        <p:spPr>
          <a:xfrm>
            <a:off x="224589" y="2149758"/>
            <a:ext cx="2585126"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 appelle votre lieu de travail avec une question sur les heures d'ouverture.</a:t>
            </a:r>
            <a:endParaRPr/>
          </a:p>
          <a:p>
            <a:pPr indent="0" lvl="0" marL="0" rtl="0" algn="l">
              <a:lnSpc>
                <a:spcPct val="100000"/>
              </a:lnSpc>
              <a:spcBef>
                <a:spcPts val="600"/>
              </a:spcBef>
              <a:spcAft>
                <a:spcPts val="0"/>
              </a:spcAft>
              <a:buSzPts val="1400"/>
              <a:buNone/>
            </a:pPr>
            <a:r>
              <a:t/>
            </a:r>
            <a:endParaRPr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Comment </a:t>
            </a:r>
            <a:r>
              <a:rPr lang="en-CA" sz="2000">
                <a:solidFill>
                  <a:schemeClr val="dk1"/>
                </a:solidFill>
                <a:latin typeface="Proxima Nova"/>
                <a:ea typeface="Proxima Nova"/>
                <a:cs typeface="Proxima Nova"/>
                <a:sym typeface="Proxima Nova"/>
              </a:rPr>
              <a:t>réponds</a:t>
            </a:r>
            <a:r>
              <a:rPr lang="en-CA" sz="2000">
                <a:solidFill>
                  <a:schemeClr val="dk1"/>
                </a:solidFill>
                <a:latin typeface="Proxima Nova"/>
                <a:ea typeface="Proxima Nova"/>
                <a:cs typeface="Proxima Nova"/>
                <a:sym typeface="Proxima Nova"/>
              </a:rPr>
              <a:t>-tu au téléphone? </a:t>
            </a:r>
            <a:r>
              <a:rPr b="0" i="0" lang="en-CA" sz="2000">
                <a:solidFill>
                  <a:schemeClr val="dk1"/>
                </a:solidFill>
                <a:latin typeface="Proxima Nova"/>
                <a:ea typeface="Proxima Nova"/>
                <a:cs typeface="Proxima Nova"/>
                <a:sym typeface="Proxima Nova"/>
              </a:rPr>
              <a:t> </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p:txBody>
      </p:sp>
      <p:sp>
        <p:nvSpPr>
          <p:cNvPr id="915" name="Google Shape;915;p59"/>
          <p:cNvSpPr txBox="1"/>
          <p:nvPr>
            <p:ph idx="2" type="body"/>
          </p:nvPr>
        </p:nvSpPr>
        <p:spPr>
          <a:xfrm>
            <a:off x="3218875" y="1954688"/>
            <a:ext cx="2706250" cy="273997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 vous demande votre avis sur un produit dont vous savez qu'il a eu des problèmes de qualité.</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Est-ce que tu seras honnête avec le client?</a:t>
            </a:r>
            <a:r>
              <a:rPr b="0" i="0" lang="en-CA" sz="2000">
                <a:solidFill>
                  <a:schemeClr val="dk1"/>
                </a:solidFill>
                <a:latin typeface="Proxima Nova"/>
                <a:ea typeface="Proxima Nova"/>
                <a:cs typeface="Proxima Nova"/>
                <a:sym typeface="Proxima Nova"/>
              </a:rPr>
              <a:t> </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t/>
            </a:r>
            <a:endParaRPr sz="1000"/>
          </a:p>
        </p:txBody>
      </p:sp>
      <p:sp>
        <p:nvSpPr>
          <p:cNvPr id="916" name="Google Shape;916;p59"/>
          <p:cNvSpPr txBox="1"/>
          <p:nvPr>
            <p:ph idx="3" type="body"/>
          </p:nvPr>
        </p:nvSpPr>
        <p:spPr>
          <a:xfrm>
            <a:off x="6334286" y="1954688"/>
            <a:ext cx="2585125"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...est très contrarié par une expérience désagréable avec quelqu'un avec qui vous travaillez.</a:t>
            </a:r>
            <a:endParaRPr/>
          </a:p>
          <a:p>
            <a:pPr indent="0" lvl="0" marL="0" rtl="0" algn="l">
              <a:lnSpc>
                <a:spcPct val="100000"/>
              </a:lnSpc>
              <a:spcBef>
                <a:spcPts val="600"/>
              </a:spcBef>
              <a:spcAft>
                <a:spcPts val="0"/>
              </a:spcAft>
              <a:buSzPts val="1400"/>
              <a:buNone/>
            </a:pPr>
            <a:r>
              <a:t/>
            </a:r>
            <a:endParaRPr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lang="en-CA" sz="2000">
                <a:solidFill>
                  <a:schemeClr val="dk1"/>
                </a:solidFill>
                <a:latin typeface="Proxima Nova"/>
                <a:ea typeface="Proxima Nova"/>
                <a:cs typeface="Proxima Nova"/>
                <a:sym typeface="Proxima Nova"/>
              </a:rPr>
              <a:t>Qu’est-ce que tu lui diras ou tu feras?</a:t>
            </a:r>
            <a:endParaRPr/>
          </a:p>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t/>
            </a:r>
            <a:endParaRPr sz="1000"/>
          </a:p>
        </p:txBody>
      </p:sp>
      <p:sp>
        <p:nvSpPr>
          <p:cNvPr id="917" name="Google Shape;917;p5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60"/>
          <p:cNvSpPr txBox="1"/>
          <p:nvPr>
            <p:ph idx="1" type="body"/>
          </p:nvPr>
        </p:nvSpPr>
        <p:spPr>
          <a:xfrm>
            <a:off x="2110178" y="2752998"/>
            <a:ext cx="6282300" cy="819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SzPts val="2400"/>
              <a:buNone/>
            </a:pPr>
            <a:r>
              <a:rPr b="1" lang="en-CA" sz="2800">
                <a:solidFill>
                  <a:schemeClr val="dk1"/>
                </a:solidFill>
              </a:rPr>
              <a:t>Vos clients les plus mécontents sont votre plus grande source d'apprentissage.</a:t>
            </a:r>
            <a:endParaRPr/>
          </a:p>
          <a:p>
            <a:pPr indent="0" lvl="0" marL="0" rtl="0" algn="l">
              <a:lnSpc>
                <a:spcPct val="100000"/>
              </a:lnSpc>
              <a:spcBef>
                <a:spcPts val="600"/>
              </a:spcBef>
              <a:spcAft>
                <a:spcPts val="0"/>
              </a:spcAft>
              <a:buSzPts val="2400"/>
              <a:buNone/>
            </a:pPr>
            <a:r>
              <a:t/>
            </a:r>
            <a:endParaRPr b="1">
              <a:solidFill>
                <a:schemeClr val="dk1"/>
              </a:solidFill>
            </a:endParaRPr>
          </a:p>
          <a:p>
            <a:pPr indent="0" lvl="0" marL="0" rtl="0" algn="l">
              <a:lnSpc>
                <a:spcPct val="100000"/>
              </a:lnSpc>
              <a:spcBef>
                <a:spcPts val="600"/>
              </a:spcBef>
              <a:spcAft>
                <a:spcPts val="0"/>
              </a:spcAft>
              <a:buSzPts val="2400"/>
              <a:buNone/>
            </a:pPr>
            <a:r>
              <a:t/>
            </a:r>
            <a:endParaRPr b="1">
              <a:solidFill>
                <a:schemeClr val="dk1"/>
              </a:solidFill>
            </a:endParaRPr>
          </a:p>
          <a:p>
            <a:pPr indent="0" lvl="0" marL="0" rtl="0" algn="r">
              <a:lnSpc>
                <a:spcPct val="100000"/>
              </a:lnSpc>
              <a:spcBef>
                <a:spcPts val="600"/>
              </a:spcBef>
              <a:spcAft>
                <a:spcPts val="0"/>
              </a:spcAft>
              <a:buSzPts val="2400"/>
              <a:buNone/>
            </a:pPr>
            <a:r>
              <a:rPr lang="en-CA" sz="1800">
                <a:solidFill>
                  <a:schemeClr val="dk1"/>
                </a:solidFill>
              </a:rPr>
              <a:t>Bill Gates,</a:t>
            </a:r>
            <a:endParaRPr/>
          </a:p>
          <a:p>
            <a:pPr indent="0" lvl="0" marL="0" rtl="0" algn="r">
              <a:lnSpc>
                <a:spcPct val="100000"/>
              </a:lnSpc>
              <a:spcBef>
                <a:spcPts val="600"/>
              </a:spcBef>
              <a:spcAft>
                <a:spcPts val="0"/>
              </a:spcAft>
              <a:buSzPts val="2400"/>
              <a:buNone/>
            </a:pPr>
            <a:r>
              <a:rPr lang="en-CA" sz="1800">
                <a:solidFill>
                  <a:schemeClr val="dk1"/>
                </a:solidFill>
              </a:rPr>
              <a:t>Co-fondateur de Microsoft</a:t>
            </a:r>
            <a:endParaRPr sz="1800">
              <a:solidFill>
                <a:schemeClr val="dk1"/>
              </a:solidFill>
            </a:endParaRPr>
          </a:p>
        </p:txBody>
      </p:sp>
      <p:sp>
        <p:nvSpPr>
          <p:cNvPr id="923" name="Google Shape;923;p6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24" name="Google Shape;924;p60"/>
          <p:cNvSpPr/>
          <p:nvPr/>
        </p:nvSpPr>
        <p:spPr>
          <a:xfrm>
            <a:off x="854239" y="491943"/>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8" name="Shape 928"/>
        <p:cNvGrpSpPr/>
        <p:nvPr/>
      </p:nvGrpSpPr>
      <p:grpSpPr>
        <a:xfrm>
          <a:off x="0" y="0"/>
          <a:ext cx="0" cy="0"/>
          <a:chOff x="0" y="0"/>
          <a:chExt cx="0" cy="0"/>
        </a:xfrm>
      </p:grpSpPr>
      <p:sp>
        <p:nvSpPr>
          <p:cNvPr id="929" name="Google Shape;929;p61"/>
          <p:cNvSpPr txBox="1"/>
          <p:nvPr>
            <p:ph type="title"/>
          </p:nvPr>
        </p:nvSpPr>
        <p:spPr>
          <a:xfrm>
            <a:off x="287907" y="264893"/>
            <a:ext cx="6304395"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Aider les clients mécontents</a:t>
            </a:r>
            <a:endParaRPr b="1" sz="3000"/>
          </a:p>
        </p:txBody>
      </p:sp>
      <p:sp>
        <p:nvSpPr>
          <p:cNvPr id="930" name="Google Shape;930;p61"/>
          <p:cNvSpPr txBox="1"/>
          <p:nvPr>
            <p:ph idx="1" type="body"/>
          </p:nvPr>
        </p:nvSpPr>
        <p:spPr>
          <a:xfrm>
            <a:off x="258410" y="910193"/>
            <a:ext cx="4982540" cy="2530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Arial"/>
              <a:buChar char="◇"/>
            </a:pPr>
            <a:r>
              <a:rPr lang="en-CA" sz="2100">
                <a:solidFill>
                  <a:schemeClr val="dk1"/>
                </a:solidFill>
              </a:rPr>
              <a:t>Aider les clients avec les plaintes, les problèmes et les préoccupations fait partie de chaque travail, quel que soit le secteur</a:t>
            </a:r>
            <a:endParaRPr/>
          </a:p>
          <a:p>
            <a:pPr indent="-317500" lvl="0" marL="457200" rtl="0" algn="l">
              <a:lnSpc>
                <a:spcPct val="100000"/>
              </a:lnSpc>
              <a:spcBef>
                <a:spcPts val="600"/>
              </a:spcBef>
              <a:spcAft>
                <a:spcPts val="0"/>
              </a:spcAft>
              <a:buSzPts val="1400"/>
              <a:buFont typeface="Arial"/>
              <a:buChar char="◇"/>
            </a:pPr>
            <a:r>
              <a:rPr lang="en-CA" sz="2100">
                <a:solidFill>
                  <a:schemeClr val="dk1"/>
                </a:solidFill>
              </a:rPr>
              <a:t>Aider un client mécontent, en colère ou contrarié peut être intimidant et difficile</a:t>
            </a:r>
            <a:endParaRPr/>
          </a:p>
          <a:p>
            <a:pPr indent="-317500" lvl="0" marL="457200" rtl="0" algn="l">
              <a:lnSpc>
                <a:spcPct val="100000"/>
              </a:lnSpc>
              <a:spcBef>
                <a:spcPts val="600"/>
              </a:spcBef>
              <a:spcAft>
                <a:spcPts val="0"/>
              </a:spcAft>
              <a:buSzPts val="1400"/>
              <a:buFont typeface="Arial"/>
              <a:buChar char="◇"/>
            </a:pPr>
            <a:r>
              <a:rPr lang="en-CA" sz="2100">
                <a:solidFill>
                  <a:schemeClr val="dk1"/>
                </a:solidFill>
              </a:rPr>
              <a:t>Les plaintes des clients peuvent aider les entreprises à identifier les améliorations à faire</a:t>
            </a:r>
            <a:endParaRPr/>
          </a:p>
        </p:txBody>
      </p:sp>
      <p:sp>
        <p:nvSpPr>
          <p:cNvPr id="931" name="Google Shape;931;p6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The value of an unhappy customer | 100% Effective" id="932" name="Google Shape;932;p61"/>
          <p:cNvPicPr preferRelativeResize="0"/>
          <p:nvPr/>
        </p:nvPicPr>
        <p:blipFill rotWithShape="1">
          <a:blip r:embed="rId3">
            <a:alphaModFix/>
          </a:blip>
          <a:srcRect b="0" l="15705" r="15517" t="5482"/>
          <a:stretch/>
        </p:blipFill>
        <p:spPr>
          <a:xfrm>
            <a:off x="5258530" y="1037814"/>
            <a:ext cx="3534731" cy="2824969"/>
          </a:xfrm>
          <a:prstGeom prst="rect">
            <a:avLst/>
          </a:prstGeom>
          <a:noFill/>
          <a:ln>
            <a:noFill/>
          </a:ln>
        </p:spPr>
      </p:pic>
      <p:sp>
        <p:nvSpPr>
          <p:cNvPr id="933" name="Google Shape;933;p61"/>
          <p:cNvSpPr txBox="1"/>
          <p:nvPr/>
        </p:nvSpPr>
        <p:spPr>
          <a:xfrm>
            <a:off x="562257" y="4370956"/>
            <a:ext cx="7426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5CF55F"/>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7" name="Shape 937"/>
        <p:cNvGrpSpPr/>
        <p:nvPr/>
      </p:nvGrpSpPr>
      <p:grpSpPr>
        <a:xfrm>
          <a:off x="0" y="0"/>
          <a:ext cx="0" cy="0"/>
          <a:chOff x="0" y="0"/>
          <a:chExt cx="0" cy="0"/>
        </a:xfrm>
      </p:grpSpPr>
      <p:sp>
        <p:nvSpPr>
          <p:cNvPr id="938" name="Google Shape;938;p6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39" name="Google Shape;939;p62"/>
          <p:cNvSpPr txBox="1"/>
          <p:nvPr/>
        </p:nvSpPr>
        <p:spPr>
          <a:xfrm>
            <a:off x="96250" y="54051"/>
            <a:ext cx="5978100" cy="800400"/>
          </a:xfrm>
          <a:prstGeom prst="rect">
            <a:avLst/>
          </a:prstGeom>
          <a:noFill/>
          <a:ln>
            <a:noFill/>
          </a:ln>
        </p:spPr>
        <p:txBody>
          <a:bodyPr anchorCtr="0" anchor="t" bIns="45700" lIns="91425" spcFirstLastPara="1" rIns="91425" wrap="square" tIns="45700">
            <a:spAutoFit/>
          </a:bodyPr>
          <a:lstStyle/>
          <a:p>
            <a:pPr indent="0" lvl="0" marL="139700" rtl="0" algn="l">
              <a:spcBef>
                <a:spcPts val="0"/>
              </a:spcBef>
              <a:spcAft>
                <a:spcPts val="0"/>
              </a:spcAft>
              <a:buClr>
                <a:srgbClr val="000000"/>
              </a:buClr>
              <a:buSzPts val="1400"/>
              <a:buFont typeface="Arial"/>
              <a:buNone/>
            </a:pPr>
            <a:r>
              <a:rPr lang="en-CA" sz="2300">
                <a:solidFill>
                  <a:schemeClr val="dk1"/>
                </a:solidFill>
              </a:rPr>
              <a:t>La formule MAGIQUE pour répondre à un client mécontent</a:t>
            </a:r>
            <a:endParaRPr b="0" i="0" sz="2600" u="none" cap="none" strike="noStrike">
              <a:solidFill>
                <a:schemeClr val="dk1"/>
              </a:solidFill>
              <a:latin typeface="Arial"/>
              <a:ea typeface="Arial"/>
              <a:cs typeface="Arial"/>
              <a:sym typeface="Arial"/>
            </a:endParaRPr>
          </a:p>
        </p:txBody>
      </p:sp>
      <p:pic>
        <p:nvPicPr>
          <p:cNvPr descr="Pour télécharger la plaquette LATTE: http://www.have-it.fr/comment-repondre-client-mecontent/&#10;&#10;Dans cette vidéo vous allez apprendre comment vous pouvez répondre à un client ou un lecteur mécontent pour l'apaiser et même retourner la situation en votre faveur." id="940" name="Google Shape;940;p62" title="La formule Magique pour répondre à un client mécontent">
            <a:hlinkClick r:id="rId3"/>
          </p:cNvPr>
          <p:cNvPicPr preferRelativeResize="0"/>
          <p:nvPr/>
        </p:nvPicPr>
        <p:blipFill>
          <a:blip r:embed="rId4">
            <a:alphaModFix/>
          </a:blip>
          <a:stretch>
            <a:fillRect/>
          </a:stretch>
        </p:blipFill>
        <p:spPr>
          <a:xfrm>
            <a:off x="2544857" y="1284982"/>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1000"/>
                                        <p:tgtEl>
                                          <p:spTgt spid="9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4" name="Shape 944"/>
        <p:cNvGrpSpPr/>
        <p:nvPr/>
      </p:nvGrpSpPr>
      <p:grpSpPr>
        <a:xfrm>
          <a:off x="0" y="0"/>
          <a:ext cx="0" cy="0"/>
          <a:chOff x="0" y="0"/>
          <a:chExt cx="0" cy="0"/>
        </a:xfrm>
      </p:grpSpPr>
      <p:sp>
        <p:nvSpPr>
          <p:cNvPr id="945" name="Google Shape;945;p63"/>
          <p:cNvSpPr txBox="1"/>
          <p:nvPr>
            <p:ph type="title"/>
          </p:nvPr>
        </p:nvSpPr>
        <p:spPr>
          <a:xfrm>
            <a:off x="287899" y="1057275"/>
            <a:ext cx="83841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CA" sz="3000"/>
              <a:t>Étapes pour aider un</a:t>
            </a:r>
            <a:endParaRPr b="1" sz="3000"/>
          </a:p>
          <a:p>
            <a:pPr indent="0" lvl="0" marL="0" rtl="0" algn="l">
              <a:lnSpc>
                <a:spcPct val="100000"/>
              </a:lnSpc>
              <a:spcBef>
                <a:spcPts val="0"/>
              </a:spcBef>
              <a:spcAft>
                <a:spcPts val="0"/>
              </a:spcAft>
              <a:buNone/>
            </a:pPr>
            <a:r>
              <a:rPr b="1" lang="en-CA" sz="3000"/>
              <a:t>client en colère</a:t>
            </a:r>
            <a:endParaRPr b="1" sz="3000"/>
          </a:p>
          <a:p>
            <a:pPr indent="0" lvl="0" marL="0" rtl="0" algn="l">
              <a:lnSpc>
                <a:spcPct val="100000"/>
              </a:lnSpc>
              <a:spcBef>
                <a:spcPts val="0"/>
              </a:spcBef>
              <a:spcAft>
                <a:spcPts val="0"/>
              </a:spcAft>
              <a:buSzPts val="4000"/>
              <a:buNone/>
            </a:pPr>
            <a:r>
              <a:t/>
            </a:r>
            <a:endParaRPr b="1" sz="3000"/>
          </a:p>
        </p:txBody>
      </p:sp>
      <p:sp>
        <p:nvSpPr>
          <p:cNvPr id="946" name="Google Shape;946;p63"/>
          <p:cNvSpPr txBox="1"/>
          <p:nvPr>
            <p:ph idx="1" type="body"/>
          </p:nvPr>
        </p:nvSpPr>
        <p:spPr>
          <a:xfrm>
            <a:off x="562257" y="1918240"/>
            <a:ext cx="4944300" cy="1659900"/>
          </a:xfrm>
          <a:prstGeom prst="rect">
            <a:avLst/>
          </a:prstGeom>
          <a:noFill/>
          <a:ln>
            <a:noFill/>
          </a:ln>
        </p:spPr>
        <p:txBody>
          <a:bodyPr anchorCtr="0" anchor="t" bIns="91425" lIns="91425" spcFirstLastPara="1" rIns="91425" wrap="square" tIns="91425">
            <a:noAutofit/>
          </a:bodyPr>
          <a:lstStyle/>
          <a:p>
            <a:pPr indent="-342900" lvl="0" marL="482600" rtl="0" algn="l">
              <a:lnSpc>
                <a:spcPct val="100000"/>
              </a:lnSpc>
              <a:spcBef>
                <a:spcPts val="600"/>
              </a:spcBef>
              <a:spcAft>
                <a:spcPts val="0"/>
              </a:spcAft>
              <a:buSzPts val="1400"/>
              <a:buAutoNum type="arabicPeriod"/>
            </a:pPr>
            <a:r>
              <a:rPr lang="en-CA" sz="2400">
                <a:solidFill>
                  <a:schemeClr val="dk1"/>
                </a:solidFill>
              </a:rPr>
              <a:t>Reste calme</a:t>
            </a:r>
            <a:endParaRPr sz="2400">
              <a:solidFill>
                <a:schemeClr val="dk1"/>
              </a:solidFill>
            </a:endParaRPr>
          </a:p>
          <a:p>
            <a:pPr indent="-342900" lvl="0" marL="482600" rtl="0" algn="l">
              <a:lnSpc>
                <a:spcPct val="100000"/>
              </a:lnSpc>
              <a:spcBef>
                <a:spcPts val="600"/>
              </a:spcBef>
              <a:spcAft>
                <a:spcPts val="0"/>
              </a:spcAft>
              <a:buSzPts val="1400"/>
              <a:buAutoNum type="arabicPeriod"/>
            </a:pPr>
            <a:r>
              <a:rPr lang="en-CA" sz="2400">
                <a:solidFill>
                  <a:schemeClr val="dk1"/>
                </a:solidFill>
              </a:rPr>
              <a:t>Fait de l’écoute active</a:t>
            </a:r>
            <a:endParaRPr sz="2400">
              <a:solidFill>
                <a:schemeClr val="dk1"/>
              </a:solidFill>
            </a:endParaRPr>
          </a:p>
          <a:p>
            <a:pPr indent="-342900" lvl="0" marL="482600" rtl="0" algn="l">
              <a:lnSpc>
                <a:spcPct val="100000"/>
              </a:lnSpc>
              <a:spcBef>
                <a:spcPts val="600"/>
              </a:spcBef>
              <a:spcAft>
                <a:spcPts val="0"/>
              </a:spcAft>
              <a:buSzPts val="1400"/>
              <a:buAutoNum type="arabicPeriod"/>
            </a:pPr>
            <a:r>
              <a:rPr lang="en-CA" sz="2400">
                <a:solidFill>
                  <a:schemeClr val="dk1"/>
                </a:solidFill>
              </a:rPr>
              <a:t>Répète</a:t>
            </a:r>
            <a:r>
              <a:rPr lang="en-CA" sz="2400">
                <a:solidFill>
                  <a:schemeClr val="dk1"/>
                </a:solidFill>
              </a:rPr>
              <a:t> ses préoccupations</a:t>
            </a:r>
            <a:endParaRPr sz="2400">
              <a:solidFill>
                <a:schemeClr val="dk1"/>
              </a:solidFill>
            </a:endParaRPr>
          </a:p>
          <a:p>
            <a:pPr indent="-342900" lvl="0" marL="482600" rtl="0" algn="l">
              <a:lnSpc>
                <a:spcPct val="100000"/>
              </a:lnSpc>
              <a:spcBef>
                <a:spcPts val="600"/>
              </a:spcBef>
              <a:spcAft>
                <a:spcPts val="0"/>
              </a:spcAft>
              <a:buSzPts val="1400"/>
              <a:buAutoNum type="arabicPeriod"/>
            </a:pPr>
            <a:r>
              <a:rPr lang="en-CA" sz="2400">
                <a:solidFill>
                  <a:schemeClr val="dk1"/>
                </a:solidFill>
              </a:rPr>
              <a:t>Sympathise activement</a:t>
            </a:r>
            <a:endParaRPr sz="2400">
              <a:solidFill>
                <a:schemeClr val="dk1"/>
              </a:solidFill>
            </a:endParaRPr>
          </a:p>
          <a:p>
            <a:pPr indent="-342900" lvl="0" marL="482600" rtl="0" algn="l">
              <a:lnSpc>
                <a:spcPct val="100000"/>
              </a:lnSpc>
              <a:spcBef>
                <a:spcPts val="600"/>
              </a:spcBef>
              <a:spcAft>
                <a:spcPts val="0"/>
              </a:spcAft>
              <a:buSzPts val="1400"/>
              <a:buAutoNum type="arabicPeriod"/>
            </a:pPr>
            <a:r>
              <a:rPr lang="en-CA" sz="2400">
                <a:solidFill>
                  <a:schemeClr val="dk1"/>
                </a:solidFill>
              </a:rPr>
              <a:t>Excuse toi</a:t>
            </a:r>
            <a:endParaRPr sz="2400">
              <a:solidFill>
                <a:schemeClr val="dk1"/>
              </a:solidFill>
            </a:endParaRPr>
          </a:p>
          <a:p>
            <a:pPr indent="-342900" lvl="0" marL="482600" rtl="0" algn="l">
              <a:lnSpc>
                <a:spcPct val="100000"/>
              </a:lnSpc>
              <a:spcBef>
                <a:spcPts val="600"/>
              </a:spcBef>
              <a:spcAft>
                <a:spcPts val="0"/>
              </a:spcAft>
              <a:buSzPts val="1400"/>
              <a:buAutoNum type="arabicPeriod"/>
            </a:pPr>
            <a:r>
              <a:rPr lang="en-CA" sz="2400">
                <a:solidFill>
                  <a:schemeClr val="dk1"/>
                </a:solidFill>
              </a:rPr>
              <a:t>Trouve une solution</a:t>
            </a:r>
            <a:endParaRPr sz="2400">
              <a:solidFill>
                <a:schemeClr val="dk1"/>
              </a:solidFill>
            </a:endParaRPr>
          </a:p>
          <a:p>
            <a:pPr indent="0" lvl="0" marL="457200" rtl="0" algn="l">
              <a:lnSpc>
                <a:spcPct val="100000"/>
              </a:lnSpc>
              <a:spcBef>
                <a:spcPts val="600"/>
              </a:spcBef>
              <a:spcAft>
                <a:spcPts val="0"/>
              </a:spcAft>
              <a:buNone/>
            </a:pPr>
            <a:r>
              <a:t/>
            </a:r>
            <a:endParaRPr sz="2400">
              <a:solidFill>
                <a:schemeClr val="dk1"/>
              </a:solidFill>
            </a:endParaRPr>
          </a:p>
        </p:txBody>
      </p:sp>
      <p:sp>
        <p:nvSpPr>
          <p:cNvPr id="947" name="Google Shape;947;p6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948" name="Google Shape;948;p63"/>
          <p:cNvPicPr preferRelativeResize="0"/>
          <p:nvPr/>
        </p:nvPicPr>
        <p:blipFill rotWithShape="1">
          <a:blip r:embed="rId3">
            <a:alphaModFix/>
          </a:blip>
          <a:srcRect b="0" l="0" r="0" t="0"/>
          <a:stretch/>
        </p:blipFill>
        <p:spPr>
          <a:xfrm>
            <a:off x="4895537" y="1384336"/>
            <a:ext cx="4248456" cy="212422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64"/>
          <p:cNvSpPr txBox="1"/>
          <p:nvPr>
            <p:ph type="title"/>
          </p:nvPr>
        </p:nvSpPr>
        <p:spPr>
          <a:xfrm>
            <a:off x="1793439" y="683515"/>
            <a:ext cx="70179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Réfléchies</a:t>
            </a:r>
            <a:r>
              <a:rPr b="1" lang="en-CA" sz="3000"/>
              <a:t>, fait des liens, démontre</a:t>
            </a:r>
            <a:endParaRPr b="1" sz="3000"/>
          </a:p>
        </p:txBody>
      </p:sp>
      <p:sp>
        <p:nvSpPr>
          <p:cNvPr id="954" name="Google Shape;954;p64"/>
          <p:cNvSpPr txBox="1"/>
          <p:nvPr>
            <p:ph idx="1" type="body"/>
          </p:nvPr>
        </p:nvSpPr>
        <p:spPr>
          <a:xfrm>
            <a:off x="1463956" y="1399400"/>
            <a:ext cx="6313159" cy="234469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1" lang="en-CA" sz="2100">
                <a:solidFill>
                  <a:srgbClr val="5CF55F"/>
                </a:solidFill>
              </a:rPr>
              <a:t>Tâche : </a:t>
            </a:r>
            <a:r>
              <a:rPr b="1" lang="en-CA" sz="2100">
                <a:solidFill>
                  <a:schemeClr val="dk1"/>
                </a:solidFill>
              </a:rPr>
              <a:t>Invente un scénario d’un client frustré. Il peut être basé sur une expérience que tu as déjà vécue. Essaie de faire des liens entre le scénario et ta MHS. </a:t>
            </a:r>
            <a:r>
              <a:rPr lang="en-CA" sz="2100">
                <a:solidFill>
                  <a:schemeClr val="dk1"/>
                </a:solidFill>
              </a:rPr>
              <a:t>Apply the six steps in dealing with the customer. </a:t>
            </a:r>
            <a:endParaRPr/>
          </a:p>
          <a:p>
            <a:pPr indent="-342900" lvl="0" marL="342900" rtl="0" algn="l">
              <a:lnSpc>
                <a:spcPct val="100000"/>
              </a:lnSpc>
              <a:spcBef>
                <a:spcPts val="600"/>
              </a:spcBef>
              <a:spcAft>
                <a:spcPts val="0"/>
              </a:spcAft>
              <a:buSzPts val="1400"/>
              <a:buFont typeface="Arial"/>
              <a:buChar char="•"/>
            </a:pPr>
            <a:r>
              <a:rPr lang="en-CA" sz="2100">
                <a:solidFill>
                  <a:schemeClr val="dk1"/>
                </a:solidFill>
              </a:rPr>
              <a:t>Est-ce que tu peux surprendre le client? </a:t>
            </a:r>
            <a:endParaRPr/>
          </a:p>
        </p:txBody>
      </p:sp>
      <p:sp>
        <p:nvSpPr>
          <p:cNvPr id="955" name="Google Shape;955;p6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56" name="Google Shape;956;p64"/>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7" name="Google Shape;957;p64"/>
          <p:cNvGrpSpPr/>
          <p:nvPr/>
        </p:nvGrpSpPr>
        <p:grpSpPr>
          <a:xfrm>
            <a:off x="562257" y="1284190"/>
            <a:ext cx="901699" cy="645300"/>
            <a:chOff x="5255200" y="3006475"/>
            <a:chExt cx="511700" cy="378575"/>
          </a:xfrm>
        </p:grpSpPr>
        <p:sp>
          <p:nvSpPr>
            <p:cNvPr id="958" name="Google Shape;958;p6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959" name="Google Shape;959;p6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960" name="Google Shape;960;p64"/>
          <p:cNvGrpSpPr/>
          <p:nvPr/>
        </p:nvGrpSpPr>
        <p:grpSpPr>
          <a:xfrm>
            <a:off x="8055961" y="3969201"/>
            <a:ext cx="285329" cy="291204"/>
            <a:chOff x="3955900" y="2984500"/>
            <a:chExt cx="414000" cy="422525"/>
          </a:xfrm>
        </p:grpSpPr>
        <p:sp>
          <p:nvSpPr>
            <p:cNvPr id="961" name="Google Shape;961;p6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6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6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4" name="Google Shape;964;p64"/>
          <p:cNvGrpSpPr/>
          <p:nvPr/>
        </p:nvGrpSpPr>
        <p:grpSpPr>
          <a:xfrm>
            <a:off x="7777115" y="1328828"/>
            <a:ext cx="775254" cy="787574"/>
            <a:chOff x="1922075" y="1629000"/>
            <a:chExt cx="437200" cy="437201"/>
          </a:xfrm>
        </p:grpSpPr>
        <p:sp>
          <p:nvSpPr>
            <p:cNvPr id="965" name="Google Shape;965;p64"/>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64"/>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7" name="Google Shape;967;p64"/>
          <p:cNvSpPr txBox="1"/>
          <p:nvPr/>
        </p:nvSpPr>
        <p:spPr>
          <a:xfrm>
            <a:off x="1178838" y="3744099"/>
            <a:ext cx="6237900" cy="141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CA" sz="1800">
                <a:solidFill>
                  <a:schemeClr val="dk1"/>
                </a:solidFill>
              </a:rPr>
              <a:t>Ton scénario peut être écrit sous forme de script, joué,</a:t>
            </a:r>
            <a:endParaRPr sz="1800">
              <a:solidFill>
                <a:schemeClr val="dk1"/>
              </a:solidFill>
            </a:endParaRPr>
          </a:p>
          <a:p>
            <a:pPr indent="0" lvl="0" marL="0" marR="0" rtl="0" algn="ctr">
              <a:lnSpc>
                <a:spcPct val="100000"/>
              </a:lnSpc>
              <a:spcBef>
                <a:spcPts val="0"/>
              </a:spcBef>
              <a:spcAft>
                <a:spcPts val="0"/>
              </a:spcAft>
              <a:buNone/>
            </a:pPr>
            <a:r>
              <a:rPr lang="en-CA" sz="1800">
                <a:solidFill>
                  <a:schemeClr val="dk1"/>
                </a:solidFill>
              </a:rPr>
              <a:t>enregistré ou complété sous forme de vidéo.</a:t>
            </a:r>
            <a:endParaRPr sz="1800">
              <a:solidFill>
                <a:schemeClr val="dk1"/>
              </a:solidFill>
            </a:endParaRPr>
          </a:p>
          <a:p>
            <a:pPr indent="0" lvl="0" marL="0" marR="0" rtl="0" algn="ctr">
              <a:lnSpc>
                <a:spcPct val="100000"/>
              </a:lnSpc>
              <a:spcBef>
                <a:spcPts val="0"/>
              </a:spcBef>
              <a:spcAft>
                <a:spcPts val="0"/>
              </a:spcAft>
              <a:buNone/>
            </a:pPr>
            <a:r>
              <a:rPr lang="en-CA" sz="1800">
                <a:solidFill>
                  <a:schemeClr val="dk1"/>
                </a:solidFill>
              </a:rPr>
              <a:t>N'oublie pas de le partager avec ton enseignant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65"/>
          <p:cNvSpPr txBox="1"/>
          <p:nvPr>
            <p:ph type="ctrTitle"/>
          </p:nvPr>
        </p:nvSpPr>
        <p:spPr>
          <a:xfrm>
            <a:off x="2691980" y="198240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Service à la clientèle dans le secteur de ta MHS</a:t>
            </a:r>
            <a:endParaRPr b="1">
              <a:solidFill>
                <a:schemeClr val="dk1"/>
              </a:solidFill>
            </a:endParaRPr>
          </a:p>
        </p:txBody>
      </p:sp>
      <p:sp>
        <p:nvSpPr>
          <p:cNvPr id="973" name="Google Shape;973;p65"/>
          <p:cNvSpPr txBox="1"/>
          <p:nvPr>
            <p:ph idx="1" type="subTitle"/>
          </p:nvPr>
        </p:nvSpPr>
        <p:spPr>
          <a:xfrm>
            <a:off x="1032940" y="1997354"/>
            <a:ext cx="820270"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a:solidFill>
                  <a:schemeClr val="dk1"/>
                </a:solidFill>
              </a:rPr>
              <a:t>Module</a:t>
            </a:r>
            <a:endParaRPr b="1">
              <a:solidFill>
                <a:schemeClr val="dk1"/>
              </a:solidFill>
            </a:endParaRPr>
          </a:p>
        </p:txBody>
      </p:sp>
      <p:sp>
        <p:nvSpPr>
          <p:cNvPr id="974" name="Google Shape;974;p65"/>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5</a:t>
            </a:r>
            <a:endParaRPr b="1" i="0" sz="1400" u="none" cap="none" strike="noStrike">
              <a:solidFill>
                <a:srgbClr val="FFFFFF"/>
              </a:solidFill>
              <a:latin typeface="Arial"/>
              <a:ea typeface="Arial"/>
              <a:cs typeface="Arial"/>
              <a:sym typeface="Arial"/>
            </a:endParaRPr>
          </a:p>
        </p:txBody>
      </p:sp>
      <p:sp>
        <p:nvSpPr>
          <p:cNvPr id="975" name="Google Shape;975;p65"/>
          <p:cNvSpPr/>
          <p:nvPr/>
        </p:nvSpPr>
        <p:spPr>
          <a:xfrm>
            <a:off x="829281" y="167090"/>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66"/>
          <p:cNvSpPr txBox="1"/>
          <p:nvPr>
            <p:ph idx="1" type="body"/>
          </p:nvPr>
        </p:nvSpPr>
        <p:spPr>
          <a:xfrm>
            <a:off x="1805938" y="444444"/>
            <a:ext cx="3175136" cy="4254612"/>
          </a:xfrm>
          <a:prstGeom prst="rect">
            <a:avLst/>
          </a:prstGeom>
          <a:noFill/>
          <a:ln cap="flat" cmpd="sng" w="9525">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600"/>
              </a:spcBef>
              <a:spcAft>
                <a:spcPts val="0"/>
              </a:spcAft>
              <a:buSzPts val="2400"/>
              <a:buNone/>
            </a:pPr>
            <a:r>
              <a:rPr b="1" lang="en-CA">
                <a:solidFill>
                  <a:schemeClr val="dk1"/>
                </a:solidFill>
              </a:rPr>
              <a:t>Le service client est le nouveau marketing, c'est ce qui différencie une entreprise d'une autre.</a:t>
            </a:r>
            <a:endParaRPr sz="2000"/>
          </a:p>
          <a:p>
            <a:pPr indent="0" lvl="0" marL="0" rtl="0" algn="l">
              <a:lnSpc>
                <a:spcPct val="100000"/>
              </a:lnSpc>
              <a:spcBef>
                <a:spcPts val="600"/>
              </a:spcBef>
              <a:spcAft>
                <a:spcPts val="0"/>
              </a:spcAft>
              <a:buSzPts val="2400"/>
              <a:buNone/>
            </a:pPr>
            <a:r>
              <a:t/>
            </a:r>
            <a:endParaRPr b="1" sz="2800">
              <a:solidFill>
                <a:schemeClr val="dk1"/>
              </a:solidFill>
            </a:endParaRPr>
          </a:p>
          <a:p>
            <a:pPr indent="0" lvl="0" marL="0" rtl="0" algn="r">
              <a:lnSpc>
                <a:spcPct val="100000"/>
              </a:lnSpc>
              <a:spcBef>
                <a:spcPts val="600"/>
              </a:spcBef>
              <a:spcAft>
                <a:spcPts val="0"/>
              </a:spcAft>
              <a:buSzPts val="2400"/>
              <a:buNone/>
            </a:pPr>
            <a:r>
              <a:rPr lang="en-CA" sz="2000">
                <a:solidFill>
                  <a:schemeClr val="dk1"/>
                </a:solidFill>
              </a:rPr>
              <a:t>Jay Baer, </a:t>
            </a:r>
            <a:endParaRPr/>
          </a:p>
          <a:p>
            <a:pPr indent="0" lvl="0" marL="0" rtl="0" algn="r">
              <a:lnSpc>
                <a:spcPct val="100000"/>
              </a:lnSpc>
              <a:spcBef>
                <a:spcPts val="600"/>
              </a:spcBef>
              <a:spcAft>
                <a:spcPts val="0"/>
              </a:spcAft>
              <a:buSzPts val="2400"/>
              <a:buNone/>
            </a:pPr>
            <a:r>
              <a:rPr lang="en-CA" sz="2000">
                <a:solidFill>
                  <a:schemeClr val="dk1"/>
                </a:solidFill>
              </a:rPr>
              <a:t>Entrepreneur, </a:t>
            </a:r>
            <a:endParaRPr/>
          </a:p>
          <a:p>
            <a:pPr indent="0" lvl="0" marL="0" rtl="0" algn="r">
              <a:lnSpc>
                <a:spcPct val="100000"/>
              </a:lnSpc>
              <a:spcBef>
                <a:spcPts val="600"/>
              </a:spcBef>
              <a:spcAft>
                <a:spcPts val="0"/>
              </a:spcAft>
              <a:buSzPts val="2400"/>
              <a:buNone/>
            </a:pPr>
            <a:r>
              <a:rPr lang="en-CA" sz="2000">
                <a:solidFill>
                  <a:schemeClr val="dk1"/>
                </a:solidFill>
              </a:rPr>
              <a:t>consultant and auteur</a:t>
            </a:r>
            <a:endParaRPr sz="2000">
              <a:solidFill>
                <a:schemeClr val="dk1"/>
              </a:solidFill>
            </a:endParaRPr>
          </a:p>
        </p:txBody>
      </p:sp>
      <p:sp>
        <p:nvSpPr>
          <p:cNvPr id="981" name="Google Shape;981;p6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82" name="Google Shape;982;p66"/>
          <p:cNvSpPr/>
          <p:nvPr/>
        </p:nvSpPr>
        <p:spPr>
          <a:xfrm>
            <a:off x="866271" y="491943"/>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66"/>
          <p:cNvSpPr txBox="1"/>
          <p:nvPr/>
        </p:nvSpPr>
        <p:spPr>
          <a:xfrm>
            <a:off x="5415492" y="705487"/>
            <a:ext cx="3175200" cy="3801900"/>
          </a:xfrm>
          <a:prstGeom prst="rect">
            <a:avLst/>
          </a:prstGeom>
          <a:noFill/>
          <a:ln cap="flat" cmpd="sng" w="9525">
            <a:solidFill>
              <a:srgbClr val="2C9DD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None/>
            </a:pPr>
            <a:r>
              <a:rPr b="1" lang="en-CA" sz="2400">
                <a:solidFill>
                  <a:srgbClr val="FFFFFF"/>
                </a:solidFill>
                <a:latin typeface="Nixie One"/>
                <a:ea typeface="Nixie One"/>
                <a:cs typeface="Nixie One"/>
                <a:sym typeface="Nixie One"/>
              </a:rPr>
              <a:t>Au lieu de se concentrer sur la concurrence,</a:t>
            </a:r>
            <a:endParaRPr b="1" sz="2400">
              <a:solidFill>
                <a:srgbClr val="FFFFFF"/>
              </a:solidFill>
              <a:latin typeface="Nixie One"/>
              <a:ea typeface="Nixie One"/>
              <a:cs typeface="Nixie One"/>
              <a:sym typeface="Nixie One"/>
            </a:endParaRPr>
          </a:p>
          <a:p>
            <a:pPr indent="0" lvl="0" marL="0" marR="0" rtl="0" algn="l">
              <a:lnSpc>
                <a:spcPct val="100000"/>
              </a:lnSpc>
              <a:spcBef>
                <a:spcPts val="600"/>
              </a:spcBef>
              <a:spcAft>
                <a:spcPts val="0"/>
              </a:spcAft>
              <a:buNone/>
            </a:pPr>
            <a:r>
              <a:rPr b="1" lang="en-CA" sz="2400">
                <a:solidFill>
                  <a:srgbClr val="FFFFFF"/>
                </a:solidFill>
                <a:latin typeface="Nixie One"/>
                <a:ea typeface="Nixie One"/>
                <a:cs typeface="Nixie One"/>
                <a:sym typeface="Nixie One"/>
              </a:rPr>
              <a:t>concentre toi sur le client.</a:t>
            </a:r>
            <a:endParaRPr b="1" i="0" sz="2400" u="none" cap="none" strike="noStrike">
              <a:solidFill>
                <a:srgbClr val="FFFFFF"/>
              </a:solidFill>
              <a:latin typeface="Nixie One"/>
              <a:ea typeface="Nixie One"/>
              <a:cs typeface="Nixie One"/>
              <a:sym typeface="Nixie One"/>
            </a:endParaRPr>
          </a:p>
          <a:p>
            <a:pPr indent="0" lvl="0" marL="0" marR="0" rtl="0" algn="l">
              <a:lnSpc>
                <a:spcPct val="100000"/>
              </a:lnSpc>
              <a:spcBef>
                <a:spcPts val="600"/>
              </a:spcBef>
              <a:spcAft>
                <a:spcPts val="0"/>
              </a:spcAft>
              <a:buClr>
                <a:srgbClr val="19BBD5"/>
              </a:buClr>
              <a:buSzPts val="2400"/>
              <a:buFont typeface="Nixie One"/>
              <a:buNone/>
            </a:pPr>
            <a:r>
              <a:t/>
            </a:r>
            <a:endParaRPr b="1" i="0" sz="2800" u="none" cap="none" strike="noStrike">
              <a:solidFill>
                <a:srgbClr val="FFFFFF"/>
              </a:solidFill>
              <a:latin typeface="Nixie One"/>
              <a:ea typeface="Nixie One"/>
              <a:cs typeface="Nixie One"/>
              <a:sym typeface="Nixie One"/>
            </a:endParaRPr>
          </a:p>
          <a:p>
            <a:pPr indent="0" lvl="0" marL="0" marR="0" rtl="0" algn="l">
              <a:lnSpc>
                <a:spcPct val="100000"/>
              </a:lnSpc>
              <a:spcBef>
                <a:spcPts val="600"/>
              </a:spcBef>
              <a:spcAft>
                <a:spcPts val="0"/>
              </a:spcAft>
              <a:buClr>
                <a:srgbClr val="19BBD5"/>
              </a:buClr>
              <a:buSzPts val="2400"/>
              <a:buFont typeface="Nixie One"/>
              <a:buNone/>
            </a:pPr>
            <a:r>
              <a:t/>
            </a:r>
            <a:endParaRPr b="1" i="0" sz="2800" u="none" cap="none" strike="noStrike">
              <a:solidFill>
                <a:srgbClr val="FFFFFF"/>
              </a:solidFill>
              <a:latin typeface="Nixie One"/>
              <a:ea typeface="Nixie One"/>
              <a:cs typeface="Nixie One"/>
              <a:sym typeface="Nixie One"/>
            </a:endParaRPr>
          </a:p>
          <a:p>
            <a:pPr indent="0" lvl="0" marL="0" marR="0" rtl="0" algn="r">
              <a:lnSpc>
                <a:spcPct val="100000"/>
              </a:lnSpc>
              <a:spcBef>
                <a:spcPts val="600"/>
              </a:spcBef>
              <a:spcAft>
                <a:spcPts val="0"/>
              </a:spcAft>
              <a:buClr>
                <a:srgbClr val="19BBD5"/>
              </a:buClr>
              <a:buSzPts val="2400"/>
              <a:buFont typeface="Nixie One"/>
              <a:buNone/>
            </a:pPr>
            <a:r>
              <a:rPr b="0" i="0" lang="en-CA" sz="2000" u="none" cap="none" strike="noStrike">
                <a:solidFill>
                  <a:srgbClr val="FFFFFF"/>
                </a:solidFill>
                <a:latin typeface="Nixie One"/>
                <a:ea typeface="Nixie One"/>
                <a:cs typeface="Nixie One"/>
                <a:sym typeface="Nixie One"/>
              </a:rPr>
              <a:t>Scott Cook,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600"/>
              </a:spcBef>
              <a:spcAft>
                <a:spcPts val="0"/>
              </a:spcAft>
              <a:buClr>
                <a:srgbClr val="19BBD5"/>
              </a:buClr>
              <a:buSzPts val="2400"/>
              <a:buFont typeface="Nixie One"/>
              <a:buNone/>
            </a:pPr>
            <a:r>
              <a:rPr lang="en-CA" sz="2000">
                <a:solidFill>
                  <a:srgbClr val="FFFFFF"/>
                </a:solidFill>
                <a:latin typeface="Nixie One"/>
                <a:ea typeface="Nixie One"/>
                <a:cs typeface="Nixie One"/>
                <a:sym typeface="Nixie One"/>
              </a:rPr>
              <a:t>C</a:t>
            </a:r>
            <a:r>
              <a:rPr b="0" i="0" lang="en-CA" sz="2000" u="none" cap="none" strike="noStrike">
                <a:solidFill>
                  <a:srgbClr val="FFFFFF"/>
                </a:solidFill>
                <a:latin typeface="Nixie One"/>
                <a:ea typeface="Nixie One"/>
                <a:cs typeface="Nixie One"/>
                <a:sym typeface="Nixie One"/>
              </a:rPr>
              <a:t>o-fo</a:t>
            </a:r>
            <a:r>
              <a:rPr lang="en-CA" sz="2000">
                <a:solidFill>
                  <a:srgbClr val="FFFFFF"/>
                </a:solidFill>
                <a:latin typeface="Nixie One"/>
                <a:ea typeface="Nixie One"/>
                <a:cs typeface="Nixie One"/>
                <a:sym typeface="Nixie One"/>
              </a:rPr>
              <a:t>ndateur de </a:t>
            </a:r>
            <a:r>
              <a:rPr b="0" i="0" lang="en-CA" sz="2000" u="none" cap="none" strike="noStrike">
                <a:solidFill>
                  <a:srgbClr val="FFFFFF"/>
                </a:solidFill>
                <a:latin typeface="Nixie One"/>
                <a:ea typeface="Nixie One"/>
                <a:cs typeface="Nixie One"/>
                <a:sym typeface="Nixie One"/>
              </a:rPr>
              <a:t> Intuit</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67"/>
          <p:cNvSpPr txBox="1"/>
          <p:nvPr>
            <p:ph type="title"/>
          </p:nvPr>
        </p:nvSpPr>
        <p:spPr>
          <a:xfrm>
            <a:off x="1827877" y="98362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Réflexion</a:t>
            </a:r>
            <a:endParaRPr/>
          </a:p>
        </p:txBody>
      </p:sp>
      <p:sp>
        <p:nvSpPr>
          <p:cNvPr id="989" name="Google Shape;989;p67"/>
          <p:cNvSpPr txBox="1"/>
          <p:nvPr>
            <p:ph idx="1" type="body"/>
          </p:nvPr>
        </p:nvSpPr>
        <p:spPr>
          <a:xfrm>
            <a:off x="1898625" y="1628925"/>
            <a:ext cx="5366100" cy="17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Pourquoi ces deux citations sont-elles importantes pour un propriétaire de petite entreprise?</a:t>
            </a:r>
            <a:endParaRPr/>
          </a:p>
          <a:p>
            <a:pPr indent="0" lvl="0" marL="0" rtl="0" algn="l">
              <a:lnSpc>
                <a:spcPct val="100000"/>
              </a:lnSpc>
              <a:spcBef>
                <a:spcPts val="600"/>
              </a:spcBef>
              <a:spcAft>
                <a:spcPts val="0"/>
              </a:spcAft>
              <a:buSzPts val="1400"/>
              <a:buNone/>
            </a:pPr>
            <a:r>
              <a:t/>
            </a:r>
            <a:endParaRPr sz="3200">
              <a:solidFill>
                <a:schemeClr val="dk1"/>
              </a:solidFill>
            </a:endParaRPr>
          </a:p>
          <a:p>
            <a:pPr indent="0" lvl="0" marL="0" rtl="0" algn="l">
              <a:lnSpc>
                <a:spcPct val="100000"/>
              </a:lnSpc>
              <a:spcBef>
                <a:spcPts val="600"/>
              </a:spcBef>
              <a:spcAft>
                <a:spcPts val="0"/>
              </a:spcAft>
              <a:buSzPts val="1400"/>
              <a:buNone/>
            </a:pPr>
            <a:r>
              <a:rPr lang="en-CA" sz="1800">
                <a:solidFill>
                  <a:schemeClr val="dk1"/>
                </a:solidFill>
              </a:rPr>
              <a:t>Écris tes explications dans ton cahier d’accompagnement. </a:t>
            </a:r>
            <a:endParaRPr sz="3200">
              <a:solidFill>
                <a:schemeClr val="dk1"/>
              </a:solidFill>
            </a:endParaRPr>
          </a:p>
        </p:txBody>
      </p:sp>
      <p:sp>
        <p:nvSpPr>
          <p:cNvPr id="990" name="Google Shape;990;p6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91" name="Google Shape;991;p67"/>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67"/>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3" name="Google Shape;993;p67"/>
          <p:cNvGrpSpPr/>
          <p:nvPr/>
        </p:nvGrpSpPr>
        <p:grpSpPr>
          <a:xfrm>
            <a:off x="562257" y="1284190"/>
            <a:ext cx="901699" cy="645300"/>
            <a:chOff x="5255200" y="3006475"/>
            <a:chExt cx="511700" cy="378575"/>
          </a:xfrm>
        </p:grpSpPr>
        <p:sp>
          <p:nvSpPr>
            <p:cNvPr id="994" name="Google Shape;994;p6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995" name="Google Shape;995;p6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996" name="Google Shape;996;p67"/>
          <p:cNvGrpSpPr/>
          <p:nvPr/>
        </p:nvGrpSpPr>
        <p:grpSpPr>
          <a:xfrm>
            <a:off x="7643220" y="1383033"/>
            <a:ext cx="775254" cy="787574"/>
            <a:chOff x="1922075" y="1629000"/>
            <a:chExt cx="437200" cy="437201"/>
          </a:xfrm>
        </p:grpSpPr>
        <p:sp>
          <p:nvSpPr>
            <p:cNvPr id="997" name="Google Shape;997;p67"/>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67"/>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68"/>
          <p:cNvSpPr txBox="1"/>
          <p:nvPr>
            <p:ph type="title"/>
          </p:nvPr>
        </p:nvSpPr>
        <p:spPr>
          <a:xfrm>
            <a:off x="1759929" y="677682"/>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Enquête et décrits</a:t>
            </a:r>
            <a:endParaRPr/>
          </a:p>
        </p:txBody>
      </p:sp>
      <p:sp>
        <p:nvSpPr>
          <p:cNvPr id="1004" name="Google Shape;1004;p68"/>
          <p:cNvSpPr txBox="1"/>
          <p:nvPr>
            <p:ph idx="1" type="body"/>
          </p:nvPr>
        </p:nvSpPr>
        <p:spPr>
          <a:xfrm>
            <a:off x="1584960" y="1241256"/>
            <a:ext cx="7226346" cy="179439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1" lang="en-CA" sz="2000">
                <a:solidFill>
                  <a:schemeClr val="dk1"/>
                </a:solidFill>
              </a:rPr>
              <a:t>Quels sont les problèmes courants de service à la clientèle liés au secteur de ta MHS ?</a:t>
            </a:r>
            <a:endParaRPr/>
          </a:p>
          <a:p>
            <a:pPr indent="-342900" lvl="0" marL="342900" rtl="0" algn="l">
              <a:lnSpc>
                <a:spcPct val="100000"/>
              </a:lnSpc>
              <a:spcBef>
                <a:spcPts val="600"/>
              </a:spcBef>
              <a:spcAft>
                <a:spcPts val="0"/>
              </a:spcAft>
              <a:buSzPts val="1400"/>
              <a:buChar char="◇"/>
            </a:pPr>
            <a:r>
              <a:rPr lang="en-CA" sz="1600">
                <a:solidFill>
                  <a:schemeClr val="dk1"/>
                </a:solidFill>
              </a:rPr>
              <a:t>Dans ton cahier d’accompagnement, identifie et décrit deux à quatre problèmes de service à la clientèle</a:t>
            </a:r>
            <a:r>
              <a:rPr lang="en-CA" sz="1600">
                <a:solidFill>
                  <a:schemeClr val="dk1"/>
                </a:solidFill>
              </a:rPr>
              <a:t>.</a:t>
            </a:r>
            <a:endParaRPr/>
          </a:p>
        </p:txBody>
      </p:sp>
      <p:sp>
        <p:nvSpPr>
          <p:cNvPr id="1005" name="Google Shape;1005;p6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06" name="Google Shape;1006;p68"/>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68"/>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08" name="Google Shape;1008;p68"/>
          <p:cNvGrpSpPr/>
          <p:nvPr/>
        </p:nvGrpSpPr>
        <p:grpSpPr>
          <a:xfrm>
            <a:off x="562257" y="1284190"/>
            <a:ext cx="901699" cy="645300"/>
            <a:chOff x="5255200" y="3006475"/>
            <a:chExt cx="511700" cy="378575"/>
          </a:xfrm>
        </p:grpSpPr>
        <p:sp>
          <p:nvSpPr>
            <p:cNvPr id="1009" name="Google Shape;1009;p6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010" name="Google Shape;1010;p6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011" name="Google Shape;1011;p68"/>
          <p:cNvGrpSpPr/>
          <p:nvPr/>
        </p:nvGrpSpPr>
        <p:grpSpPr>
          <a:xfrm>
            <a:off x="7971396" y="471128"/>
            <a:ext cx="775254" cy="787574"/>
            <a:chOff x="1922075" y="1629000"/>
            <a:chExt cx="437200" cy="437201"/>
          </a:xfrm>
        </p:grpSpPr>
        <p:sp>
          <p:nvSpPr>
            <p:cNvPr id="1012" name="Google Shape;1012;p68"/>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68"/>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4" name="Google Shape;1014;p68"/>
          <p:cNvSpPr txBox="1"/>
          <p:nvPr/>
        </p:nvSpPr>
        <p:spPr>
          <a:xfrm>
            <a:off x="287907" y="2712842"/>
            <a:ext cx="6916200" cy="229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n-CA">
                <a:solidFill>
                  <a:schemeClr val="dk1"/>
                </a:solidFill>
              </a:rPr>
              <a:t>Idées</a:t>
            </a:r>
            <a:r>
              <a:rPr b="1" i="0" lang="en-CA"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Char char="•"/>
            </a:pPr>
            <a:r>
              <a:rPr lang="en-CA" sz="1600">
                <a:solidFill>
                  <a:schemeClr val="dk1"/>
                </a:solidFill>
              </a:rPr>
              <a:t>Fait un remue-méninges avec d'autres élèves de ta MHS</a:t>
            </a:r>
            <a:endParaRPr sz="1600">
              <a:solidFill>
                <a:schemeClr val="dk1"/>
              </a:solidFill>
            </a:endParaRPr>
          </a:p>
          <a:p>
            <a:pPr indent="-342900" lvl="0" marL="342900" marR="0" rtl="0" algn="l">
              <a:lnSpc>
                <a:spcPct val="100000"/>
              </a:lnSpc>
              <a:spcBef>
                <a:spcPts val="0"/>
              </a:spcBef>
              <a:spcAft>
                <a:spcPts val="0"/>
              </a:spcAft>
              <a:buClr>
                <a:schemeClr val="dk1"/>
              </a:buClr>
              <a:buSzPts val="1600"/>
              <a:buChar char="•"/>
            </a:pPr>
            <a:r>
              <a:rPr lang="en-CA" sz="1600">
                <a:solidFill>
                  <a:schemeClr val="dk1"/>
                </a:solidFill>
              </a:rPr>
              <a:t>Réfléchis à ton expérience professionnelle dans le cadre d'activités coopératives, d'apprentissage expérientiel et d'un emploi à temps partiel pour t’aider à trouver des idées.</a:t>
            </a:r>
            <a:endParaRPr sz="1600">
              <a:solidFill>
                <a:schemeClr val="dk1"/>
              </a:solidFill>
            </a:endParaRPr>
          </a:p>
          <a:p>
            <a:pPr indent="-342900" lvl="0" marL="342900" marR="0" rtl="0" algn="l">
              <a:lnSpc>
                <a:spcPct val="100000"/>
              </a:lnSpc>
              <a:spcBef>
                <a:spcPts val="0"/>
              </a:spcBef>
              <a:spcAft>
                <a:spcPts val="0"/>
              </a:spcAft>
              <a:buClr>
                <a:schemeClr val="dk1"/>
              </a:buClr>
              <a:buSzPts val="1600"/>
              <a:buChar char="•"/>
            </a:pPr>
            <a:r>
              <a:rPr lang="en-CA" sz="1600">
                <a:solidFill>
                  <a:schemeClr val="dk1"/>
                </a:solidFill>
              </a:rPr>
              <a:t>Parle à un propriétaire d'entreprise de ton secteur (ou plusieurs !)</a:t>
            </a:r>
            <a:endParaRPr sz="1600">
              <a:solidFill>
                <a:schemeClr val="dk1"/>
              </a:solidFill>
            </a:endParaRPr>
          </a:p>
          <a:p>
            <a:pPr indent="-342900" lvl="0" marL="342900" marR="0" rtl="0" algn="l">
              <a:lnSpc>
                <a:spcPct val="100000"/>
              </a:lnSpc>
              <a:spcBef>
                <a:spcPts val="0"/>
              </a:spcBef>
              <a:spcAft>
                <a:spcPts val="0"/>
              </a:spcAft>
              <a:buClr>
                <a:schemeClr val="dk1"/>
              </a:buClr>
              <a:buSzPts val="1600"/>
              <a:buChar char="•"/>
            </a:pPr>
            <a:r>
              <a:rPr lang="en-CA" sz="1600">
                <a:solidFill>
                  <a:schemeClr val="dk1"/>
                </a:solidFill>
              </a:rPr>
              <a:t>Utilise les ressources en ligne</a:t>
            </a:r>
            <a:endParaRPr sz="16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7"/>
          <p:cNvSpPr txBox="1"/>
          <p:nvPr>
            <p:ph idx="1" type="body"/>
          </p:nvPr>
        </p:nvSpPr>
        <p:spPr>
          <a:xfrm>
            <a:off x="6710764" y="4570202"/>
            <a:ext cx="2134179" cy="435206"/>
          </a:xfrm>
          <a:prstGeom prst="rect">
            <a:avLst/>
          </a:prstGeom>
          <a:noFill/>
          <a:ln>
            <a:noFill/>
          </a:ln>
        </p:spPr>
        <p:txBody>
          <a:bodyPr anchorCtr="0" anchor="ctr" bIns="91425" lIns="91425" spcFirstLastPara="1" rIns="91425" wrap="square" tIns="91425">
            <a:noAutofit/>
          </a:bodyPr>
          <a:lstStyle/>
          <a:p>
            <a:pPr indent="0" lvl="0" marL="76200" rtl="0" algn="ctr">
              <a:lnSpc>
                <a:spcPct val="100000"/>
              </a:lnSpc>
              <a:spcBef>
                <a:spcPts val="600"/>
              </a:spcBef>
              <a:spcAft>
                <a:spcPts val="0"/>
              </a:spcAft>
              <a:buSzPts val="2400"/>
              <a:buNone/>
            </a:pPr>
            <a:r>
              <a:t/>
            </a:r>
            <a:endParaRPr sz="1400">
              <a:solidFill>
                <a:schemeClr val="dk1"/>
              </a:solidFill>
              <a:latin typeface="Arial"/>
              <a:ea typeface="Arial"/>
              <a:cs typeface="Arial"/>
              <a:sym typeface="Arial"/>
            </a:endParaRPr>
          </a:p>
        </p:txBody>
      </p:sp>
      <p:sp>
        <p:nvSpPr>
          <p:cNvPr id="419" name="Google Shape;419;p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420" name="Google Shape;420;p7"/>
          <p:cNvPicPr preferRelativeResize="0"/>
          <p:nvPr/>
        </p:nvPicPr>
        <p:blipFill>
          <a:blip r:embed="rId3">
            <a:alphaModFix/>
          </a:blip>
          <a:stretch>
            <a:fillRect/>
          </a:stretch>
        </p:blipFill>
        <p:spPr>
          <a:xfrm>
            <a:off x="2981975" y="799275"/>
            <a:ext cx="4307275" cy="3113551"/>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8" name="Shape 1018"/>
        <p:cNvGrpSpPr/>
        <p:nvPr/>
      </p:nvGrpSpPr>
      <p:grpSpPr>
        <a:xfrm>
          <a:off x="0" y="0"/>
          <a:ext cx="0" cy="0"/>
          <a:chOff x="0" y="0"/>
          <a:chExt cx="0" cy="0"/>
        </a:xfrm>
      </p:grpSpPr>
      <p:sp>
        <p:nvSpPr>
          <p:cNvPr id="1019" name="Google Shape;1019;p69"/>
          <p:cNvSpPr txBox="1"/>
          <p:nvPr>
            <p:ph idx="4294967295" type="title"/>
          </p:nvPr>
        </p:nvSpPr>
        <p:spPr>
          <a:xfrm>
            <a:off x="1414272" y="-123063"/>
            <a:ext cx="4693920" cy="162267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600"/>
              <a:t>Félicitations</a:t>
            </a:r>
            <a:r>
              <a:rPr b="1" lang="en-CA" sz="3600"/>
              <a:t>! </a:t>
            </a:r>
            <a:br>
              <a:rPr b="1" lang="en-CA" sz="2800"/>
            </a:br>
            <a:endParaRPr b="1" sz="2000">
              <a:solidFill>
                <a:srgbClr val="0E293C"/>
              </a:solidFill>
            </a:endParaRPr>
          </a:p>
        </p:txBody>
      </p:sp>
      <p:sp>
        <p:nvSpPr>
          <p:cNvPr id="1020" name="Google Shape;1020;p6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FFFFFF"/>
                </a:solidFill>
                <a:latin typeface="Nixie One"/>
                <a:ea typeface="Nixie One"/>
                <a:cs typeface="Nixie One"/>
                <a:sym typeface="Nixie One"/>
              </a:rPr>
              <a:t>‹#›</a:t>
            </a:fld>
            <a:endParaRPr b="0" i="0" sz="1200" u="none" cap="none" strike="noStrike">
              <a:solidFill>
                <a:srgbClr val="FFFFFF"/>
              </a:solidFill>
              <a:latin typeface="Nixie One"/>
              <a:ea typeface="Nixie One"/>
              <a:cs typeface="Nixie One"/>
              <a:sym typeface="Nixie One"/>
            </a:endParaRPr>
          </a:p>
        </p:txBody>
      </p:sp>
      <p:sp>
        <p:nvSpPr>
          <p:cNvPr id="1021" name="Google Shape;1021;p69"/>
          <p:cNvSpPr txBox="1"/>
          <p:nvPr/>
        </p:nvSpPr>
        <p:spPr>
          <a:xfrm>
            <a:off x="558482" y="1608219"/>
            <a:ext cx="31623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CA" sz="2000">
                <a:solidFill>
                  <a:srgbClr val="0E293C"/>
                </a:solidFill>
              </a:rPr>
              <a:t>La certification Service à la clientèle est terminée</a:t>
            </a:r>
            <a:r>
              <a:rPr b="1" i="0" lang="en-CA" sz="2000" u="none" cap="none" strike="noStrike">
                <a:solidFill>
                  <a:srgbClr val="0E293C"/>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22" name="Google Shape;1022;p69"/>
          <p:cNvSpPr txBox="1"/>
          <p:nvPr/>
        </p:nvSpPr>
        <p:spPr>
          <a:xfrm>
            <a:off x="5254752" y="3721639"/>
            <a:ext cx="31944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CA" sz="1800">
                <a:solidFill>
                  <a:schemeClr val="lt1"/>
                </a:solidFill>
              </a:rPr>
              <a:t>N’oublie pas d’écrire ton nom sur ton cahier d’accompagnement avant de le remettre à l’enseignant/e</a:t>
            </a:r>
            <a:endParaRPr b="0" i="0" sz="1400" u="none" cap="none" strike="noStrike">
              <a:solidFill>
                <a:srgbClr val="000000"/>
              </a:solidFill>
              <a:latin typeface="Arial"/>
              <a:ea typeface="Arial"/>
              <a:cs typeface="Arial"/>
              <a:sym typeface="Arial"/>
            </a:endParaRPr>
          </a:p>
        </p:txBody>
      </p:sp>
      <p:pic>
        <p:nvPicPr>
          <p:cNvPr id="1023" name="Google Shape;1023;p69"/>
          <p:cNvPicPr preferRelativeResize="0"/>
          <p:nvPr/>
        </p:nvPicPr>
        <p:blipFill>
          <a:blip r:embed="rId3">
            <a:alphaModFix/>
          </a:blip>
          <a:stretch>
            <a:fillRect/>
          </a:stretch>
        </p:blipFill>
        <p:spPr>
          <a:xfrm>
            <a:off x="2746873" y="1750877"/>
            <a:ext cx="3194400" cy="23958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70"/>
          <p:cNvSpPr txBox="1"/>
          <p:nvPr>
            <p:ph type="title"/>
          </p:nvPr>
        </p:nvSpPr>
        <p:spPr>
          <a:xfrm>
            <a:off x="1732700" y="973600"/>
            <a:ext cx="57921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Ressources</a:t>
            </a:r>
            <a:endParaRPr/>
          </a:p>
        </p:txBody>
      </p:sp>
      <p:sp>
        <p:nvSpPr>
          <p:cNvPr id="1029" name="Google Shape;1029;p7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30" name="Google Shape;1030;p70"/>
          <p:cNvSpPr txBox="1"/>
          <p:nvPr/>
        </p:nvSpPr>
        <p:spPr>
          <a:xfrm>
            <a:off x="227214" y="2188029"/>
            <a:ext cx="8689572"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Carlaw, P., &amp; Deming, V. K. (1999). </a:t>
            </a:r>
            <a:r>
              <a:rPr b="0" i="1" lang="en-CA" sz="1400" u="none" cap="none" strike="noStrike">
                <a:solidFill>
                  <a:schemeClr val="dk1"/>
                </a:solidFill>
                <a:latin typeface="Arial"/>
                <a:ea typeface="Arial"/>
                <a:cs typeface="Arial"/>
                <a:sym typeface="Arial"/>
              </a:rPr>
              <a:t>The big book of customer service training games: Quick, fun activities for training customer service reps, salespeople, and anyone else who deals with customers</a:t>
            </a:r>
            <a:r>
              <a:rPr b="0" i="0" lang="en-CA" sz="1400" u="none" cap="none" strike="noStrike">
                <a:solidFill>
                  <a:schemeClr val="dk1"/>
                </a:solidFill>
                <a:latin typeface="Arial"/>
                <a:ea typeface="Arial"/>
                <a:cs typeface="Arial"/>
                <a:sym typeface="Arial"/>
              </a:rPr>
              <a:t>. McGraw-Hill.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Evenson, R. (2011). </a:t>
            </a:r>
            <a:r>
              <a:rPr b="0" i="1" lang="en-CA" sz="1400" u="none" cap="none" strike="noStrike">
                <a:solidFill>
                  <a:schemeClr val="dk1"/>
                </a:solidFill>
                <a:latin typeface="Arial"/>
                <a:ea typeface="Arial"/>
                <a:cs typeface="Arial"/>
                <a:sym typeface="Arial"/>
              </a:rPr>
              <a:t>Customer service training 101: Quick and easy techniques that get great results</a:t>
            </a:r>
            <a:r>
              <a:rPr b="0" i="0" lang="en-CA" sz="1400" u="none" cap="none" strike="noStrike">
                <a:solidFill>
                  <a:schemeClr val="dk1"/>
                </a:solidFill>
                <a:latin typeface="Arial"/>
                <a:ea typeface="Arial"/>
                <a:cs typeface="Arial"/>
                <a:sym typeface="Arial"/>
              </a:rPr>
              <a:t>. American Management Association. Second Edition.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Kinni, T. B. (2011). </a:t>
            </a:r>
            <a:r>
              <a:rPr b="0" i="1" lang="en-CA" sz="1400" u="none" cap="none" strike="noStrike">
                <a:solidFill>
                  <a:schemeClr val="dk1"/>
                </a:solidFill>
                <a:latin typeface="Arial"/>
                <a:ea typeface="Arial"/>
                <a:cs typeface="Arial"/>
                <a:sym typeface="Arial"/>
              </a:rPr>
              <a:t>Be our guest: Perfecting the art of customer service</a:t>
            </a:r>
            <a:r>
              <a:rPr b="0" i="0" lang="en-CA" sz="1400" u="none" cap="none" strike="noStrike">
                <a:solidFill>
                  <a:schemeClr val="dk1"/>
                </a:solidFill>
                <a:latin typeface="Arial"/>
                <a:ea typeface="Arial"/>
                <a:cs typeface="Arial"/>
                <a:sym typeface="Arial"/>
              </a:rPr>
              <a:t>. Disney Editions.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70"/>
          <p:cNvSpPr/>
          <p:nvPr/>
        </p:nvSpPr>
        <p:spPr>
          <a:xfrm>
            <a:off x="745955" y="1512137"/>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72"/>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Remerciements</a:t>
            </a:r>
            <a:endParaRPr/>
          </a:p>
        </p:txBody>
      </p:sp>
      <p:sp>
        <p:nvSpPr>
          <p:cNvPr id="1037" name="Google Shape;1037;p72"/>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a:t>Un merci spécial à toutes les personnes qui ont créé et publié ces ressources impressionnantes gratuitement :</a:t>
            </a:r>
            <a:endParaRPr/>
          </a:p>
          <a:p>
            <a:pPr indent="-317500" lvl="0" marL="457200" rtl="0" algn="l">
              <a:lnSpc>
                <a:spcPct val="115000"/>
              </a:lnSpc>
              <a:spcBef>
                <a:spcPts val="600"/>
              </a:spcBef>
              <a:spcAft>
                <a:spcPts val="0"/>
              </a:spcAft>
              <a:buClr>
                <a:srgbClr val="C6DAEC"/>
              </a:buClr>
              <a:buSzPts val="1400"/>
              <a:buChar char="◇"/>
            </a:pPr>
            <a:r>
              <a:rPr lang="en-CA"/>
              <a:t>Diapositive par </a:t>
            </a:r>
            <a:r>
              <a:rPr lang="en-CA" u="sng">
                <a:solidFill>
                  <a:schemeClr val="hlink"/>
                </a:solidFill>
                <a:hlinkClick r:id="rId3"/>
              </a:rPr>
              <a:t>SlidesCarnival</a:t>
            </a:r>
            <a:endParaRPr/>
          </a:p>
          <a:p>
            <a:pPr indent="0" lvl="0" marL="457200" rtl="0" algn="l">
              <a:lnSpc>
                <a:spcPct val="115000"/>
              </a:lnSpc>
              <a:spcBef>
                <a:spcPts val="0"/>
              </a:spcBef>
              <a:spcAft>
                <a:spcPts val="0"/>
              </a:spcAft>
              <a:buSzPts val="1400"/>
              <a:buNone/>
            </a:pPr>
            <a:r>
              <a:t/>
            </a:r>
            <a:endParaRPr/>
          </a:p>
        </p:txBody>
      </p:sp>
      <p:sp>
        <p:nvSpPr>
          <p:cNvPr id="1038" name="Google Shape;1038;p7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8"/>
          <p:cNvSpPr txBox="1"/>
          <p:nvPr>
            <p:ph type="ctrTitle"/>
          </p:nvPr>
        </p:nvSpPr>
        <p:spPr>
          <a:xfrm>
            <a:off x="2562058" y="169245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Définition et pertinence </a:t>
            </a:r>
            <a:endParaRPr b="1">
              <a:solidFill>
                <a:schemeClr val="dk1"/>
              </a:solidFill>
            </a:endParaRPr>
          </a:p>
        </p:txBody>
      </p:sp>
      <p:sp>
        <p:nvSpPr>
          <p:cNvPr id="426" name="Google Shape;426;p8"/>
          <p:cNvSpPr txBox="1"/>
          <p:nvPr>
            <p:ph idx="1" type="subTitle"/>
          </p:nvPr>
        </p:nvSpPr>
        <p:spPr>
          <a:xfrm>
            <a:off x="943142" y="1859924"/>
            <a:ext cx="1100660"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sz="2000">
                <a:solidFill>
                  <a:schemeClr val="dk1"/>
                </a:solidFill>
              </a:rPr>
              <a:t>Module</a:t>
            </a:r>
            <a:endParaRPr b="1" sz="2000">
              <a:solidFill>
                <a:schemeClr val="dk1"/>
              </a:solidFill>
            </a:endParaRPr>
          </a:p>
        </p:txBody>
      </p:sp>
      <p:sp>
        <p:nvSpPr>
          <p:cNvPr id="427" name="Google Shape;427;p8"/>
          <p:cNvSpPr txBox="1"/>
          <p:nvPr/>
        </p:nvSpPr>
        <p:spPr>
          <a:xfrm>
            <a:off x="429992" y="1859924"/>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1</a:t>
            </a:r>
            <a:endParaRPr b="1" i="0" sz="1400" u="none" cap="none" strike="noStrike">
              <a:solidFill>
                <a:srgbClr val="FFFFFF"/>
              </a:solidFill>
              <a:latin typeface="Arial"/>
              <a:ea typeface="Arial"/>
              <a:cs typeface="Arial"/>
              <a:sym typeface="Arial"/>
            </a:endParaRPr>
          </a:p>
        </p:txBody>
      </p:sp>
      <p:sp>
        <p:nvSpPr>
          <p:cNvPr id="428" name="Google Shape;428;p8"/>
          <p:cNvSpPr/>
          <p:nvPr/>
        </p:nvSpPr>
        <p:spPr>
          <a:xfrm>
            <a:off x="841313" y="171486"/>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434" name="Google Shape;434;p9"/>
          <p:cNvSpPr/>
          <p:nvPr/>
        </p:nvSpPr>
        <p:spPr>
          <a:xfrm>
            <a:off x="830176" y="503975"/>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9"/>
          <p:cNvSpPr txBox="1"/>
          <p:nvPr/>
        </p:nvSpPr>
        <p:spPr>
          <a:xfrm>
            <a:off x="5187696" y="4047934"/>
            <a:ext cx="28284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Marilyn Suttle,</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lang="en-CA" sz="1600">
                <a:solidFill>
                  <a:schemeClr val="dk1"/>
                </a:solidFill>
              </a:rPr>
              <a:t>Conférencière experte en relation client et auteure</a:t>
            </a:r>
            <a:endParaRPr b="0" i="0" sz="1000" u="none" cap="none" strike="noStrike">
              <a:solidFill>
                <a:srgbClr val="000000"/>
              </a:solidFill>
              <a:latin typeface="Arial"/>
              <a:ea typeface="Arial"/>
              <a:cs typeface="Arial"/>
              <a:sym typeface="Arial"/>
            </a:endParaRPr>
          </a:p>
        </p:txBody>
      </p:sp>
      <p:sp>
        <p:nvSpPr>
          <p:cNvPr id="436" name="Google Shape;436;p9"/>
          <p:cNvSpPr/>
          <p:nvPr/>
        </p:nvSpPr>
        <p:spPr>
          <a:xfrm flipH="1">
            <a:off x="2414015" y="610737"/>
            <a:ext cx="5132832" cy="3340608"/>
          </a:xfrm>
          <a:prstGeom prst="wedgeRoundRectCallout">
            <a:avLst>
              <a:gd fmla="val 307" name="adj1"/>
              <a:gd fmla="val 73084" name="adj2"/>
              <a:gd fmla="val 16667" name="adj3"/>
            </a:avLst>
          </a:prstGeom>
          <a:noFill/>
          <a:ln cap="flat" cmpd="sng" w="76200">
            <a:solidFill>
              <a:srgbClr val="00A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7" name="Google Shape;437;p9"/>
          <p:cNvSpPr txBox="1"/>
          <p:nvPr/>
        </p:nvSpPr>
        <p:spPr>
          <a:xfrm>
            <a:off x="3048000" y="1203621"/>
            <a:ext cx="42795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CA" sz="2800">
                <a:solidFill>
                  <a:schemeClr val="dk1"/>
                </a:solidFill>
              </a:rPr>
              <a:t>«</a:t>
            </a:r>
            <a:r>
              <a:rPr b="1" i="0" lang="en-CA" sz="2800" u="none" cap="none" strike="noStrike">
                <a:solidFill>
                  <a:schemeClr val="dk1"/>
                </a:solidFill>
                <a:latin typeface="Arial"/>
                <a:ea typeface="Arial"/>
                <a:cs typeface="Arial"/>
                <a:sym typeface="Arial"/>
              </a:rPr>
              <a:t>Votre façon de voir </a:t>
            </a:r>
            <a:r>
              <a:rPr b="1" lang="en-CA" sz="2800">
                <a:solidFill>
                  <a:schemeClr val="dk1"/>
                </a:solidFill>
              </a:rPr>
              <a:t>votre client influence la façon dont vous lui répondez.»</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 Vanden Tillaart</dc:creator>
</cp:coreProperties>
</file>