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7"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Lst>
  <p:sldSz cy="5143500" cx="9144000"/>
  <p:notesSz cx="6858000" cy="9144000"/>
  <p:embeddedFontLst>
    <p:embeddedFont>
      <p:font typeface="Bebas Neue"/>
      <p:regular r:id="rId108"/>
    </p:embeddedFont>
    <p:embeddedFont>
      <p:font typeface="Barlow Medium"/>
      <p:regular r:id="rId109"/>
      <p:bold r:id="rId110"/>
      <p:italic r:id="rId111"/>
      <p:boldItalic r:id="rId112"/>
    </p:embeddedFont>
    <p:embeddedFont>
      <p:font typeface="Barlow Light"/>
      <p:regular r:id="rId113"/>
      <p:bold r:id="rId114"/>
      <p:italic r:id="rId115"/>
      <p:boldItalic r:id="rId116"/>
    </p:embeddedFont>
    <p:embeddedFont>
      <p:font typeface="Barlow"/>
      <p:regular r:id="rId117"/>
      <p:bold r:id="rId118"/>
      <p:italic r:id="rId119"/>
      <p:boldItalic r:id="rId1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font" Target="fonts/BarlowMedium-regular.fntdata"/><Relationship Id="rId108" Type="http://schemas.openxmlformats.org/officeDocument/2006/relationships/font" Target="fonts/BebasNeue-regular.fntdata"/><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120" Type="http://schemas.openxmlformats.org/officeDocument/2006/relationships/font" Target="fonts/Barlow-boldItalic.fntdata"/><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font" Target="fonts/Barlow-bold.fntdata"/><Relationship Id="rId117" Type="http://schemas.openxmlformats.org/officeDocument/2006/relationships/font" Target="fonts/Barlow-regular.fntdata"/><Relationship Id="rId116" Type="http://schemas.openxmlformats.org/officeDocument/2006/relationships/font" Target="fonts/BarlowLight-boldItalic.fntdata"/><Relationship Id="rId115" Type="http://schemas.openxmlformats.org/officeDocument/2006/relationships/font" Target="fonts/BarlowLight-italic.fntdata"/><Relationship Id="rId119" Type="http://schemas.openxmlformats.org/officeDocument/2006/relationships/font" Target="fonts/Barlow-italic.fntdata"/><Relationship Id="rId15" Type="http://schemas.openxmlformats.org/officeDocument/2006/relationships/slide" Target="slides/slide11.xml"/><Relationship Id="rId110" Type="http://schemas.openxmlformats.org/officeDocument/2006/relationships/font" Target="fonts/BarlowMedium-bold.fntdata"/><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font" Target="fonts/BarlowLight-bold.fntdata"/><Relationship Id="rId18" Type="http://schemas.openxmlformats.org/officeDocument/2006/relationships/slide" Target="slides/slide14.xml"/><Relationship Id="rId113" Type="http://schemas.openxmlformats.org/officeDocument/2006/relationships/font" Target="fonts/BarlowLight-regular.fntdata"/><Relationship Id="rId112" Type="http://schemas.openxmlformats.org/officeDocument/2006/relationships/font" Target="fonts/BarlowMedium-boldItalic.fntdata"/><Relationship Id="rId111" Type="http://schemas.openxmlformats.org/officeDocument/2006/relationships/font" Target="fonts/BarlowMedium-italic.fntdata"/><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e311704e7f_0_18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e311704e7f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35f391192_0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29" name="Google Shape;1229;g35f391192_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ge8d9a2a488_0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7" name="Google Shape;1237;ge8d9a2a48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g35ed75ccf_02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44" name="Google Shape;1244;g35ed75ccf_0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g35ed75ccf_013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52" name="Google Shape;1252;g35ed75ccf_0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b2f7c811ed_0_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b2f7c811e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e311704e7f_0_15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e311704e7f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b2f7c811ed_0_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b2f7c811ed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e311704e7f_0_19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e311704e7f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e311704e7f_0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e311704e7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e311704e7f_0_3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e311704e7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e311704e7f_0_27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e311704e7f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e311704e7f_0_2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e311704e7f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e311704e7f_0_2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e311704e7f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606f1c2d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606f1c2d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e311704e7f_0_24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e311704e7f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e311704e7f_0_2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e311704e7f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e311704e7f_0_49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e311704e7f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e311704e7f_0_50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e311704e7f_0_5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e311704e7f_0_61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e311704e7f_0_6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e311704e7f_0_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e311704e7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e311704e7f_0_5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e311704e7f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e311704e7f_0_26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e311704e7f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e311704e7f_0_2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e311704e7f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e311704e7f_0_28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e311704e7f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5ed75ccf_04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5ed75ccf_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e311704e7f_0_29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e311704e7f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e311704e7f_0_30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e311704e7f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e311704e7f_0_3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e311704e7f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e311704e7f_0_3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e311704e7f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e311704e7f_0_34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e311704e7f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e311704e7f_0_3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e311704e7f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e311704e7f_0_3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e311704e7f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e311704e7f_0_51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e311704e7f_0_5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e311704e7f_0_37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e311704e7f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e311704e7f_0_5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e311704e7f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e311704e7f_0_10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e311704e7f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e311704e7f_0_38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e311704e7f_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e311704e7f_0_60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e311704e7f_0_6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e311704e7f_0_52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e311704e7f_0_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e311704e7f_0_39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e311704e7f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e311704e7f_0_5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9" name="Google Shape;629;ge311704e7f_0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e311704e7f_0_44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e311704e7f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e311704e7f_0_5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e311704e7f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e311704e7f_0_45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e311704e7f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e311704e7f_0_54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e311704e7f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e311704e7f_0_46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e311704e7f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b2f7c811ed_0_2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b2f7c811e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e311704e7f_0_5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e311704e7f_0_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e311704e7f_0_48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96" name="Google Shape;696;ge311704e7f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e311704e7f_0_57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e311704e7f_0_5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e311704e7f_0_5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e311704e7f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e311704e7f_0_57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e311704e7f_0_5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e311704e7f_0_59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e311704e7f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e311704e7f_0_55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e311704e7f_0_5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e311704e7f_0_1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e311704e7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e311704e7f_0_6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e311704e7f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e311704e7f_0_6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e311704e7f_0_6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5f391192_0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5f391192_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e311704e7f_0_40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e311704e7f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e311704e7f_0_64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e311704e7f_0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5" name="Shape 825"/>
        <p:cNvGrpSpPr/>
        <p:nvPr/>
      </p:nvGrpSpPr>
      <p:grpSpPr>
        <a:xfrm>
          <a:off x="0" y="0"/>
          <a:ext cx="0" cy="0"/>
          <a:chOff x="0" y="0"/>
          <a:chExt cx="0" cy="0"/>
        </a:xfrm>
      </p:grpSpPr>
      <p:sp>
        <p:nvSpPr>
          <p:cNvPr id="826" name="Google Shape;826;ge311704e7f_0_64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27" name="Google Shape;827;ge311704e7f_0_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e311704e7f_0_4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e311704e7f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e455d9eb07_2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e455d9eb07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e455d9eb07_2_1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54" name="Google Shape;854;ge455d9eb07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e311704e7f_0_4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e311704e7f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e455d9eb07_2_3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e455d9eb07_2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ge8bbcbb2d8_0_3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87" name="Google Shape;887;ge8bbcbb2d8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ge8bbcbb2d8_0_4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00" name="Google Shape;900;ge8bbcbb2d8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5ed75ccf_0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5ed75ccf_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e455d9eb07_2_6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e455d9eb07_2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e311704e7f_0_1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20" name="Google Shape;920;ge311704e7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e311704e7f_0_8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27" name="Google Shape;927;ge311704e7f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ge455d9eb07_2_8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7" name="Google Shape;947;ge455d9eb07_2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ge455d9eb07_2_7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54" name="Google Shape;954;ge455d9eb07_2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ge455d9eb07_2_10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7" name="Google Shape;967;ge455d9eb07_2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ge455d9eb07_2_14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4" name="Google Shape;974;ge455d9eb07_2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ge641907c40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89" name="Google Shape;989;ge641907c4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ge455d9eb07_2_1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96" name="Google Shape;996;ge455d9eb07_2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e641907c40_0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e641907c4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e311704e7f_0_1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e311704e7f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e641907c40_0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16" name="Google Shape;1016;ge641907c40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ge455d9eb07_2_25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3" name="Google Shape;1023;ge455d9eb07_2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ge455d9eb07_2_17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36" name="Google Shape;1036;ge455d9eb07_2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e455d9eb07_2_16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3" name="Google Shape;1043;ge455d9eb07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e455d9eb07_2_18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56" name="Google Shape;1056;ge455d9eb07_2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e8bbcbb2d8_0_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69" name="Google Shape;1069;ge8bbcbb2d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e455d9eb07_2_19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82" name="Google Shape;1082;ge455d9eb07_2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ge8bbcbb2d8_0_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95" name="Google Shape;1095;ge8bbcbb2d8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ge641907c40_0_1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08" name="Google Shape;1108;ge641907c4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ge455d9eb07_2_13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5" name="Google Shape;1115;ge455d9eb07_2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e311704e7f_0_17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e311704e7f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ge641907c40_0_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28" name="Google Shape;1128;ge641907c4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e455d9eb07_2_2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e455d9eb07_2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eaa220b930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48" name="Google Shape;1148;geaa220b9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ge455d9eb07_2_20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55" name="Google Shape;1155;ge455d9eb07_2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ge455d9eb07_2_22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68" name="Google Shape;1168;ge455d9eb07_2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ge455d9eb07_2_23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2" name="Google Shape;1182;ge455d9eb07_2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7" name="Shape 1187"/>
        <p:cNvGrpSpPr/>
        <p:nvPr/>
      </p:nvGrpSpPr>
      <p:grpSpPr>
        <a:xfrm>
          <a:off x="0" y="0"/>
          <a:ext cx="0" cy="0"/>
          <a:chOff x="0" y="0"/>
          <a:chExt cx="0" cy="0"/>
        </a:xfrm>
      </p:grpSpPr>
      <p:sp>
        <p:nvSpPr>
          <p:cNvPr id="1188" name="Google Shape;1188;ge455d9eb07_2_23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9" name="Google Shape;1189;ge455d9eb07_2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ge8bbcbb2d8_0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6" name="Google Shape;1196;ge8bbcbb2d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7" name="Shape 1207"/>
        <p:cNvGrpSpPr/>
        <p:nvPr/>
      </p:nvGrpSpPr>
      <p:grpSpPr>
        <a:xfrm>
          <a:off x="0" y="0"/>
          <a:ext cx="0" cy="0"/>
          <a:chOff x="0" y="0"/>
          <a:chExt cx="0" cy="0"/>
        </a:xfrm>
      </p:grpSpPr>
      <p:sp>
        <p:nvSpPr>
          <p:cNvPr id="1208" name="Google Shape;1208;ge8bbcbb2d8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9" name="Google Shape;1209;ge8bbcbb2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e311704e7f_0_2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22" name="Google Shape;1222;ge311704e7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gradFill>
          <a:gsLst>
            <a:gs pos="0">
              <a:schemeClr val="accent1"/>
            </a:gs>
            <a:gs pos="50000">
              <a:schemeClr val="accent2"/>
            </a:gs>
            <a:gs pos="100000">
              <a:schemeClr val="accent3"/>
            </a:gs>
          </a:gsLst>
          <a:path path="circle">
            <a:fillToRect b="100%" l="100%"/>
          </a:path>
          <a:tileRect r="-100%" t="-100%"/>
        </a:gradFill>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p:nvPr>
            <p:ph type="ctrTitle"/>
          </p:nvPr>
        </p:nvSpPr>
        <p:spPr>
          <a:xfrm>
            <a:off x="626700" y="620225"/>
            <a:ext cx="5693400" cy="1958400"/>
          </a:xfrm>
          <a:prstGeom prst="rect">
            <a:avLst/>
          </a:prstGeom>
          <a:effectLst>
            <a:outerShdw blurRad="28575" rotWithShape="0" algn="bl" dir="2700000" dist="19050">
              <a:schemeClr val="dk1">
                <a:alpha val="20000"/>
              </a:schemeClr>
            </a:outerShdw>
          </a:effectLst>
        </p:spPr>
        <p:txBody>
          <a:bodyPr anchorCtr="0" anchor="t" bIns="0" lIns="0" spcFirstLastPara="1" rIns="0" wrap="square" tIns="0">
            <a:noAutofit/>
          </a:bodyPr>
          <a:lstStyle>
            <a:lvl1pPr lvl="0" rtl="0">
              <a:spcBef>
                <a:spcPts val="0"/>
              </a:spcBef>
              <a:spcAft>
                <a:spcPts val="0"/>
              </a:spcAft>
              <a:buClr>
                <a:schemeClr val="lt1"/>
              </a:buClr>
              <a:buSzPts val="7200"/>
              <a:buNone/>
              <a:defRPr sz="7200">
                <a:solidFill>
                  <a:schemeClr val="lt1"/>
                </a:solidFill>
              </a:defRPr>
            </a:lvl1pPr>
            <a:lvl2pPr lvl="1" rtl="0">
              <a:spcBef>
                <a:spcPts val="0"/>
              </a:spcBef>
              <a:spcAft>
                <a:spcPts val="0"/>
              </a:spcAft>
              <a:buClr>
                <a:schemeClr val="lt1"/>
              </a:buClr>
              <a:buSzPts val="7200"/>
              <a:buNone/>
              <a:defRPr sz="7200">
                <a:solidFill>
                  <a:schemeClr val="lt1"/>
                </a:solidFill>
              </a:defRPr>
            </a:lvl2pPr>
            <a:lvl3pPr lvl="2" rtl="0">
              <a:spcBef>
                <a:spcPts val="0"/>
              </a:spcBef>
              <a:spcAft>
                <a:spcPts val="0"/>
              </a:spcAft>
              <a:buClr>
                <a:schemeClr val="lt1"/>
              </a:buClr>
              <a:buSzPts val="7200"/>
              <a:buNone/>
              <a:defRPr sz="7200">
                <a:solidFill>
                  <a:schemeClr val="lt1"/>
                </a:solidFill>
              </a:defRPr>
            </a:lvl3pPr>
            <a:lvl4pPr lvl="3" rtl="0">
              <a:spcBef>
                <a:spcPts val="0"/>
              </a:spcBef>
              <a:spcAft>
                <a:spcPts val="0"/>
              </a:spcAft>
              <a:buClr>
                <a:schemeClr val="lt1"/>
              </a:buClr>
              <a:buSzPts val="7200"/>
              <a:buNone/>
              <a:defRPr sz="7200">
                <a:solidFill>
                  <a:schemeClr val="lt1"/>
                </a:solidFill>
              </a:defRPr>
            </a:lvl4pPr>
            <a:lvl5pPr lvl="4" rtl="0">
              <a:spcBef>
                <a:spcPts val="0"/>
              </a:spcBef>
              <a:spcAft>
                <a:spcPts val="0"/>
              </a:spcAft>
              <a:buClr>
                <a:schemeClr val="lt1"/>
              </a:buClr>
              <a:buSzPts val="7200"/>
              <a:buNone/>
              <a:defRPr sz="7200">
                <a:solidFill>
                  <a:schemeClr val="lt1"/>
                </a:solidFill>
              </a:defRPr>
            </a:lvl5pPr>
            <a:lvl6pPr lvl="5" rtl="0">
              <a:spcBef>
                <a:spcPts val="0"/>
              </a:spcBef>
              <a:spcAft>
                <a:spcPts val="0"/>
              </a:spcAft>
              <a:buClr>
                <a:schemeClr val="lt1"/>
              </a:buClr>
              <a:buSzPts val="7200"/>
              <a:buNone/>
              <a:defRPr sz="7200">
                <a:solidFill>
                  <a:schemeClr val="lt1"/>
                </a:solidFill>
              </a:defRPr>
            </a:lvl6pPr>
            <a:lvl7pPr lvl="6" rtl="0">
              <a:spcBef>
                <a:spcPts val="0"/>
              </a:spcBef>
              <a:spcAft>
                <a:spcPts val="0"/>
              </a:spcAft>
              <a:buClr>
                <a:schemeClr val="lt1"/>
              </a:buClr>
              <a:buSzPts val="7200"/>
              <a:buNone/>
              <a:defRPr sz="7200">
                <a:solidFill>
                  <a:schemeClr val="lt1"/>
                </a:solidFill>
              </a:defRPr>
            </a:lvl7pPr>
            <a:lvl8pPr lvl="7" rtl="0">
              <a:spcBef>
                <a:spcPts val="0"/>
              </a:spcBef>
              <a:spcAft>
                <a:spcPts val="0"/>
              </a:spcAft>
              <a:buClr>
                <a:schemeClr val="lt1"/>
              </a:buClr>
              <a:buSzPts val="7200"/>
              <a:buNone/>
              <a:defRPr sz="7200">
                <a:solidFill>
                  <a:schemeClr val="lt1"/>
                </a:solidFill>
              </a:defRPr>
            </a:lvl8pPr>
            <a:lvl9pPr lvl="8" rtl="0">
              <a:spcBef>
                <a:spcPts val="0"/>
              </a:spcBef>
              <a:spcAft>
                <a:spcPts val="0"/>
              </a:spcAft>
              <a:buClr>
                <a:schemeClr val="lt1"/>
              </a:buClr>
              <a:buSzPts val="7200"/>
              <a:buNone/>
              <a:defRPr sz="7200">
                <a:solidFill>
                  <a:schemeClr val="lt1"/>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gradFill>
          <a:gsLst>
            <a:gs pos="0">
              <a:schemeClr val="lt1"/>
            </a:gs>
            <a:gs pos="50000">
              <a:schemeClr val="accent1"/>
            </a:gs>
            <a:gs pos="100000">
              <a:schemeClr val="accent2"/>
            </a:gs>
          </a:gsLst>
          <a:path path="circle">
            <a:fillToRect r="100%" t="100%"/>
          </a:path>
          <a:tileRect b="-100%" l="-100%"/>
        </a:gradFill>
      </p:bgPr>
    </p:bg>
    <p:spTree>
      <p:nvGrpSpPr>
        <p:cNvPr id="12" name="Shape 12"/>
        <p:cNvGrpSpPr/>
        <p:nvPr/>
      </p:nvGrpSpPr>
      <p:grpSpPr>
        <a:xfrm>
          <a:off x="0" y="0"/>
          <a:ext cx="0" cy="0"/>
          <a:chOff x="0" y="0"/>
          <a:chExt cx="0" cy="0"/>
        </a:xfrm>
      </p:grpSpPr>
      <p:pic>
        <p:nvPicPr>
          <p:cNvPr id="13" name="Google Shape;13;p3"/>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14" name="Google Shape;14;p3"/>
          <p:cNvSpPr txBox="1"/>
          <p:nvPr>
            <p:ph type="ctrTitle"/>
          </p:nvPr>
        </p:nvSpPr>
        <p:spPr>
          <a:xfrm>
            <a:off x="626700" y="620225"/>
            <a:ext cx="7433400" cy="723300"/>
          </a:xfrm>
          <a:prstGeom prst="rect">
            <a:avLst/>
          </a:prstGeom>
        </p:spPr>
        <p:txBody>
          <a:bodyPr anchorCtr="0" anchor="t" bIns="0" lIns="0" spcFirstLastPara="1" rIns="0" wrap="square" tIns="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p:txBody>
      </p:sp>
      <p:sp>
        <p:nvSpPr>
          <p:cNvPr id="15" name="Google Shape;15;p3"/>
          <p:cNvSpPr txBox="1"/>
          <p:nvPr>
            <p:ph idx="1" type="subTitle"/>
          </p:nvPr>
        </p:nvSpPr>
        <p:spPr>
          <a:xfrm>
            <a:off x="626700" y="1419727"/>
            <a:ext cx="7433400" cy="400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lvl1pPr>
            <a:lvl2pPr lvl="1" rtl="0">
              <a:spcBef>
                <a:spcPts val="800"/>
              </a:spcBef>
              <a:spcAft>
                <a:spcPts val="0"/>
              </a:spcAft>
              <a:buClr>
                <a:schemeClr val="dk2"/>
              </a:buClr>
              <a:buSzPts val="3000"/>
              <a:buNone/>
              <a:defRPr sz="3000"/>
            </a:lvl2pPr>
            <a:lvl3pPr lvl="2" rtl="0">
              <a:spcBef>
                <a:spcPts val="800"/>
              </a:spcBef>
              <a:spcAft>
                <a:spcPts val="0"/>
              </a:spcAft>
              <a:buClr>
                <a:schemeClr val="dk2"/>
              </a:buClr>
              <a:buSzPts val="3000"/>
              <a:buNone/>
              <a:defRPr sz="3000"/>
            </a:lvl3pPr>
            <a:lvl4pPr lvl="3" rtl="0">
              <a:spcBef>
                <a:spcPts val="800"/>
              </a:spcBef>
              <a:spcAft>
                <a:spcPts val="0"/>
              </a:spcAft>
              <a:buSzPts val="3000"/>
              <a:buNone/>
              <a:defRPr sz="3000"/>
            </a:lvl4pPr>
            <a:lvl5pPr lvl="4" rtl="0">
              <a:spcBef>
                <a:spcPts val="800"/>
              </a:spcBef>
              <a:spcAft>
                <a:spcPts val="0"/>
              </a:spcAft>
              <a:buSzPts val="3000"/>
              <a:buNone/>
              <a:defRPr sz="3000"/>
            </a:lvl5pPr>
            <a:lvl6pPr lvl="5" rtl="0">
              <a:spcBef>
                <a:spcPts val="800"/>
              </a:spcBef>
              <a:spcAft>
                <a:spcPts val="0"/>
              </a:spcAft>
              <a:buSzPts val="3000"/>
              <a:buNone/>
              <a:defRPr sz="3000"/>
            </a:lvl6pPr>
            <a:lvl7pPr lvl="6" rtl="0">
              <a:spcBef>
                <a:spcPts val="800"/>
              </a:spcBef>
              <a:spcAft>
                <a:spcPts val="0"/>
              </a:spcAft>
              <a:buSzPts val="3000"/>
              <a:buNone/>
              <a:defRPr sz="3000"/>
            </a:lvl7pPr>
            <a:lvl8pPr lvl="7" rtl="0">
              <a:spcBef>
                <a:spcPts val="800"/>
              </a:spcBef>
              <a:spcAft>
                <a:spcPts val="0"/>
              </a:spcAft>
              <a:buSzPts val="3000"/>
              <a:buNone/>
              <a:defRPr sz="3000"/>
            </a:lvl8pPr>
            <a:lvl9pPr lvl="8" rtl="0">
              <a:spcBef>
                <a:spcPts val="800"/>
              </a:spcBef>
              <a:spcAft>
                <a:spcPts val="800"/>
              </a:spcAft>
              <a:buSzPts val="3000"/>
              <a:buNone/>
              <a:defRPr sz="30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gradFill>
          <a:gsLst>
            <a:gs pos="0">
              <a:schemeClr val="accent3"/>
            </a:gs>
            <a:gs pos="100000">
              <a:schemeClr val="dk1"/>
            </a:gs>
          </a:gsLst>
          <a:path path="circle">
            <a:fillToRect b="100%" l="100%"/>
          </a:path>
          <a:tileRect r="-100%" t="-100%"/>
        </a:gradFill>
      </p:bgPr>
    </p:bg>
    <p:spTree>
      <p:nvGrpSpPr>
        <p:cNvPr id="16"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0" y="0"/>
            <a:ext cx="9144000" cy="5143500"/>
          </a:xfrm>
          <a:prstGeom prst="rect">
            <a:avLst/>
          </a:prstGeom>
          <a:noFill/>
          <a:ln>
            <a:noFill/>
          </a:ln>
        </p:spPr>
      </p:pic>
      <p:sp>
        <p:nvSpPr>
          <p:cNvPr id="18" name="Google Shape;18;p4"/>
          <p:cNvSpPr txBox="1"/>
          <p:nvPr>
            <p:ph idx="1" type="body"/>
          </p:nvPr>
        </p:nvSpPr>
        <p:spPr>
          <a:xfrm>
            <a:off x="1007700" y="971525"/>
            <a:ext cx="6117300" cy="3415800"/>
          </a:xfrm>
          <a:prstGeom prst="rect">
            <a:avLst/>
          </a:prstGeom>
        </p:spPr>
        <p:txBody>
          <a:bodyPr anchorCtr="0" anchor="t" bIns="0" lIns="0" spcFirstLastPara="1" rIns="0" wrap="square" tIns="0">
            <a:noAutofit/>
          </a:bodyPr>
          <a:lstStyle>
            <a:lvl1pPr indent="-457200" lvl="0" marL="457200" rtl="0">
              <a:spcBef>
                <a:spcPts val="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1pPr>
            <a:lvl2pPr indent="-457200" lvl="1" marL="9144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2pPr>
            <a:lvl3pPr indent="-457200" lvl="2" marL="13716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3pPr>
            <a:lvl4pPr indent="-457200" lvl="3" marL="18288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4pPr>
            <a:lvl5pPr indent="-457200" lvl="4" marL="22860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5pPr>
            <a:lvl6pPr indent="-457200" lvl="5" marL="2743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6pPr>
            <a:lvl7pPr indent="-457200" lvl="6" marL="32004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7pPr>
            <a:lvl8pPr indent="-457200" lvl="7" marL="36576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8pPr>
            <a:lvl9pPr indent="-457200" lvl="8" marL="4114800" rtl="0">
              <a:spcBef>
                <a:spcPts val="800"/>
              </a:spcBef>
              <a:spcAft>
                <a:spcPts val="800"/>
              </a:spcAft>
              <a:buClr>
                <a:schemeClr val="lt1"/>
              </a:buClr>
              <a:buSzPts val="3600"/>
              <a:buFont typeface="Barlow Medium"/>
              <a:buChar char="■"/>
              <a:defRPr sz="3600">
                <a:solidFill>
                  <a:schemeClr val="lt1"/>
                </a:solidFill>
                <a:latin typeface="Barlow Medium"/>
                <a:ea typeface="Barlow Medium"/>
                <a:cs typeface="Barlow Medium"/>
                <a:sym typeface="Barlow Medium"/>
              </a:defRPr>
            </a:lvl9pPr>
          </a:lstStyle>
          <a:p/>
        </p:txBody>
      </p:sp>
      <p:sp>
        <p:nvSpPr>
          <p:cNvPr id="19" name="Google Shape;19;p4"/>
          <p:cNvSpPr txBox="1"/>
          <p:nvPr/>
        </p:nvSpPr>
        <p:spPr>
          <a:xfrm>
            <a:off x="531375" y="607944"/>
            <a:ext cx="1957200" cy="653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9600">
                <a:solidFill>
                  <a:schemeClr val="accent2"/>
                </a:solidFill>
                <a:latin typeface="Bebas Neue"/>
                <a:ea typeface="Bebas Neue"/>
                <a:cs typeface="Bebas Neue"/>
                <a:sym typeface="Bebas Neue"/>
              </a:rPr>
              <a:t>“</a:t>
            </a:r>
            <a:endParaRPr sz="9600">
              <a:solidFill>
                <a:schemeClr val="accent2"/>
              </a:solidFill>
              <a:latin typeface="Bebas Neue"/>
              <a:ea typeface="Bebas Neue"/>
              <a:cs typeface="Bebas Neue"/>
              <a:sym typeface="Bebas Neue"/>
            </a:endParaRPr>
          </a:p>
        </p:txBody>
      </p:sp>
      <p:sp>
        <p:nvSpPr>
          <p:cNvPr id="20" name="Google Shape;20;p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21" name="Shape 21"/>
        <p:cNvGrpSpPr/>
        <p:nvPr/>
      </p:nvGrpSpPr>
      <p:grpSpPr>
        <a:xfrm>
          <a:off x="0" y="0"/>
          <a:ext cx="0" cy="0"/>
          <a:chOff x="0" y="0"/>
          <a:chExt cx="0" cy="0"/>
        </a:xfrm>
      </p:grpSpPr>
      <p:pic>
        <p:nvPicPr>
          <p:cNvPr id="22" name="Google Shape;22;p5"/>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23" name="Google Shape;23;p5"/>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5"/>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5"/>
          <p:cNvSpPr txBox="1"/>
          <p:nvPr>
            <p:ph type="title"/>
          </p:nvPr>
        </p:nvSpPr>
        <p:spPr>
          <a:xfrm>
            <a:off x="855300" y="836000"/>
            <a:ext cx="7440300" cy="396300"/>
          </a:xfrm>
          <a:prstGeom prst="rect">
            <a:avLst/>
          </a:prstGeom>
        </p:spPr>
        <p:txBody>
          <a:bodyPr anchorCtr="0" anchor="b" bIns="0" lIns="0" spcFirstLastPara="1" rIns="0" wrap="square" tIns="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26" name="Google Shape;26;p5"/>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lvl1pPr indent="-381000" lvl="0" marL="457200" rtl="0">
              <a:spcBef>
                <a:spcPts val="0"/>
              </a:spcBef>
              <a:spcAft>
                <a:spcPts val="0"/>
              </a:spcAft>
              <a:buSzPts val="2400"/>
              <a:buChar char="▸"/>
              <a:defRPr/>
            </a:lvl1pPr>
            <a:lvl2pPr indent="-381000" lvl="1" marL="914400" rtl="0">
              <a:spcBef>
                <a:spcPts val="800"/>
              </a:spcBef>
              <a:spcAft>
                <a:spcPts val="0"/>
              </a:spcAft>
              <a:buSzPts val="2400"/>
              <a:buChar char="▹"/>
              <a:defRPr/>
            </a:lvl2pPr>
            <a:lvl3pPr indent="-381000" lvl="2" marL="1371600" rtl="0">
              <a:spcBef>
                <a:spcPts val="800"/>
              </a:spcBef>
              <a:spcAft>
                <a:spcPts val="0"/>
              </a:spcAft>
              <a:buSzPts val="2400"/>
              <a:buChar char="▹"/>
              <a:defRPr/>
            </a:lvl3pPr>
            <a:lvl4pPr indent="-381000" lvl="3" marL="1828800" rtl="0">
              <a:spcBef>
                <a:spcPts val="800"/>
              </a:spcBef>
              <a:spcAft>
                <a:spcPts val="0"/>
              </a:spcAft>
              <a:buSzPts val="2400"/>
              <a:buChar char="●"/>
              <a:defRPr/>
            </a:lvl4pPr>
            <a:lvl5pPr indent="-381000" lvl="4" marL="2286000" rtl="0">
              <a:spcBef>
                <a:spcPts val="800"/>
              </a:spcBef>
              <a:spcAft>
                <a:spcPts val="0"/>
              </a:spcAft>
              <a:buSzPts val="2400"/>
              <a:buChar char="○"/>
              <a:defRPr/>
            </a:lvl5pPr>
            <a:lvl6pPr indent="-381000" lvl="5" marL="2743200" rtl="0">
              <a:spcBef>
                <a:spcPts val="800"/>
              </a:spcBef>
              <a:spcAft>
                <a:spcPts val="0"/>
              </a:spcAft>
              <a:buSzPts val="2400"/>
              <a:buChar char="■"/>
              <a:defRPr/>
            </a:lvl6pPr>
            <a:lvl7pPr indent="-381000" lvl="6" marL="3200400" rtl="0">
              <a:spcBef>
                <a:spcPts val="800"/>
              </a:spcBef>
              <a:spcAft>
                <a:spcPts val="0"/>
              </a:spcAft>
              <a:buSzPts val="2400"/>
              <a:buChar char="●"/>
              <a:defRPr/>
            </a:lvl7pPr>
            <a:lvl8pPr indent="-381000" lvl="7" marL="3657600" rtl="0">
              <a:spcBef>
                <a:spcPts val="800"/>
              </a:spcBef>
              <a:spcAft>
                <a:spcPts val="0"/>
              </a:spcAft>
              <a:buSzPts val="2400"/>
              <a:buChar char="○"/>
              <a:defRPr/>
            </a:lvl8pPr>
            <a:lvl9pPr indent="-381000" lvl="8" marL="4114800" rtl="0">
              <a:spcBef>
                <a:spcPts val="800"/>
              </a:spcBef>
              <a:spcAft>
                <a:spcPts val="800"/>
              </a:spcAft>
              <a:buSzPts val="2400"/>
              <a:buChar char="■"/>
              <a:defRPr/>
            </a:lvl9pPr>
          </a:lstStyle>
          <a:p/>
        </p:txBody>
      </p:sp>
      <p:sp>
        <p:nvSpPr>
          <p:cNvPr id="27" name="Google Shape;27;p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8" name="Shape 28"/>
        <p:cNvGrpSpPr/>
        <p:nvPr/>
      </p:nvGrpSpPr>
      <p:grpSpPr>
        <a:xfrm>
          <a:off x="0" y="0"/>
          <a:ext cx="0" cy="0"/>
          <a:chOff x="0" y="0"/>
          <a:chExt cx="0" cy="0"/>
        </a:xfrm>
      </p:grpSpPr>
      <p:pic>
        <p:nvPicPr>
          <p:cNvPr id="29" name="Google Shape;29;p6"/>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0" name="Google Shape;30;p6"/>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6"/>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6"/>
          <p:cNvSpPr txBox="1"/>
          <p:nvPr>
            <p:ph type="title"/>
          </p:nvPr>
        </p:nvSpPr>
        <p:spPr>
          <a:xfrm>
            <a:off x="855300" y="836000"/>
            <a:ext cx="7440300" cy="396300"/>
          </a:xfrm>
          <a:prstGeom prst="rect">
            <a:avLst/>
          </a:prstGeom>
        </p:spPr>
        <p:txBody>
          <a:bodyPr anchorCtr="0" anchor="b" bIns="0" lIns="0" spcFirstLastPara="1" rIns="0" wrap="square" tIns="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33" name="Google Shape;33;p6"/>
          <p:cNvSpPr txBox="1"/>
          <p:nvPr>
            <p:ph idx="1" type="body"/>
          </p:nvPr>
        </p:nvSpPr>
        <p:spPr>
          <a:xfrm>
            <a:off x="855275" y="1576550"/>
            <a:ext cx="3473100" cy="3097200"/>
          </a:xfrm>
          <a:prstGeom prst="rect">
            <a:avLst/>
          </a:prstGeom>
        </p:spPr>
        <p:txBody>
          <a:bodyPr anchorCtr="0" anchor="t" bIns="0" lIns="0" spcFirstLastPara="1" rIns="0" wrap="square" tIns="0">
            <a:noAutofit/>
          </a:bodyPr>
          <a:lstStyle>
            <a:lvl1pPr indent="-355600" lvl="0" marL="457200" rtl="0">
              <a:spcBef>
                <a:spcPts val="0"/>
              </a:spcBef>
              <a:spcAft>
                <a:spcPts val="0"/>
              </a:spcAft>
              <a:buSzPts val="2000"/>
              <a:buChar char="▸"/>
              <a:defRPr sz="2000"/>
            </a:lvl1pPr>
            <a:lvl2pPr indent="-355600" lvl="1" marL="914400" rtl="0">
              <a:spcBef>
                <a:spcPts val="800"/>
              </a:spcBef>
              <a:spcAft>
                <a:spcPts val="0"/>
              </a:spcAft>
              <a:buSzPts val="2000"/>
              <a:buChar char="▹"/>
              <a:defRPr sz="2000"/>
            </a:lvl2pPr>
            <a:lvl3pPr indent="-355600" lvl="2" marL="1371600" rtl="0">
              <a:spcBef>
                <a:spcPts val="800"/>
              </a:spcBef>
              <a:spcAft>
                <a:spcPts val="0"/>
              </a:spcAft>
              <a:buSzPts val="2000"/>
              <a:buChar char="▹"/>
              <a:defRPr sz="2000"/>
            </a:lvl3pPr>
            <a:lvl4pPr indent="-355600" lvl="3" marL="1828800" rtl="0">
              <a:spcBef>
                <a:spcPts val="800"/>
              </a:spcBef>
              <a:spcAft>
                <a:spcPts val="0"/>
              </a:spcAft>
              <a:buSzPts val="2000"/>
              <a:buChar char="●"/>
              <a:defRPr sz="2000"/>
            </a:lvl4pPr>
            <a:lvl5pPr indent="-355600" lvl="4" marL="2286000" rtl="0">
              <a:spcBef>
                <a:spcPts val="800"/>
              </a:spcBef>
              <a:spcAft>
                <a:spcPts val="0"/>
              </a:spcAft>
              <a:buSzPts val="2000"/>
              <a:buChar char="○"/>
              <a:defRPr sz="2000"/>
            </a:lvl5pPr>
            <a:lvl6pPr indent="-355600" lvl="5" marL="2743200" rtl="0">
              <a:spcBef>
                <a:spcPts val="800"/>
              </a:spcBef>
              <a:spcAft>
                <a:spcPts val="0"/>
              </a:spcAft>
              <a:buSzPts val="2000"/>
              <a:buChar char="■"/>
              <a:defRPr sz="2000"/>
            </a:lvl6pPr>
            <a:lvl7pPr indent="-355600" lvl="6" marL="3200400" rtl="0">
              <a:spcBef>
                <a:spcPts val="800"/>
              </a:spcBef>
              <a:spcAft>
                <a:spcPts val="0"/>
              </a:spcAft>
              <a:buSzPts val="2000"/>
              <a:buChar char="●"/>
              <a:defRPr sz="2000"/>
            </a:lvl7pPr>
            <a:lvl8pPr indent="-355600" lvl="7" marL="3657600" rtl="0">
              <a:spcBef>
                <a:spcPts val="800"/>
              </a:spcBef>
              <a:spcAft>
                <a:spcPts val="0"/>
              </a:spcAft>
              <a:buSzPts val="2000"/>
              <a:buChar char="○"/>
              <a:defRPr sz="2000"/>
            </a:lvl8pPr>
            <a:lvl9pPr indent="-355600" lvl="8" marL="4114800" rtl="0">
              <a:spcBef>
                <a:spcPts val="800"/>
              </a:spcBef>
              <a:spcAft>
                <a:spcPts val="800"/>
              </a:spcAft>
              <a:buSzPts val="2000"/>
              <a:buChar char="■"/>
              <a:defRPr sz="2000"/>
            </a:lvl9pPr>
          </a:lstStyle>
          <a:p/>
        </p:txBody>
      </p:sp>
      <p:sp>
        <p:nvSpPr>
          <p:cNvPr id="34" name="Google Shape;34;p6"/>
          <p:cNvSpPr txBox="1"/>
          <p:nvPr>
            <p:ph idx="2" type="body"/>
          </p:nvPr>
        </p:nvSpPr>
        <p:spPr>
          <a:xfrm>
            <a:off x="4815599" y="1576550"/>
            <a:ext cx="3473100" cy="3097200"/>
          </a:xfrm>
          <a:prstGeom prst="rect">
            <a:avLst/>
          </a:prstGeom>
        </p:spPr>
        <p:txBody>
          <a:bodyPr anchorCtr="0" anchor="t" bIns="0" lIns="0" spcFirstLastPara="1" rIns="0" wrap="square" tIns="0">
            <a:noAutofit/>
          </a:bodyPr>
          <a:lstStyle>
            <a:lvl1pPr indent="-355600" lvl="0" marL="457200" rtl="0">
              <a:spcBef>
                <a:spcPts val="0"/>
              </a:spcBef>
              <a:spcAft>
                <a:spcPts val="0"/>
              </a:spcAft>
              <a:buSzPts val="2000"/>
              <a:buChar char="▸"/>
              <a:defRPr sz="2000"/>
            </a:lvl1pPr>
            <a:lvl2pPr indent="-355600" lvl="1" marL="914400" rtl="0">
              <a:spcBef>
                <a:spcPts val="800"/>
              </a:spcBef>
              <a:spcAft>
                <a:spcPts val="0"/>
              </a:spcAft>
              <a:buSzPts val="2000"/>
              <a:buChar char="▹"/>
              <a:defRPr sz="2000"/>
            </a:lvl2pPr>
            <a:lvl3pPr indent="-355600" lvl="2" marL="1371600" rtl="0">
              <a:spcBef>
                <a:spcPts val="800"/>
              </a:spcBef>
              <a:spcAft>
                <a:spcPts val="0"/>
              </a:spcAft>
              <a:buSzPts val="2000"/>
              <a:buChar char="▹"/>
              <a:defRPr sz="2000"/>
            </a:lvl3pPr>
            <a:lvl4pPr indent="-355600" lvl="3" marL="1828800" rtl="0">
              <a:spcBef>
                <a:spcPts val="800"/>
              </a:spcBef>
              <a:spcAft>
                <a:spcPts val="0"/>
              </a:spcAft>
              <a:buSzPts val="2000"/>
              <a:buChar char="●"/>
              <a:defRPr sz="2000"/>
            </a:lvl4pPr>
            <a:lvl5pPr indent="-355600" lvl="4" marL="2286000" rtl="0">
              <a:spcBef>
                <a:spcPts val="800"/>
              </a:spcBef>
              <a:spcAft>
                <a:spcPts val="0"/>
              </a:spcAft>
              <a:buSzPts val="2000"/>
              <a:buChar char="○"/>
              <a:defRPr sz="2000"/>
            </a:lvl5pPr>
            <a:lvl6pPr indent="-355600" lvl="5" marL="2743200" rtl="0">
              <a:spcBef>
                <a:spcPts val="800"/>
              </a:spcBef>
              <a:spcAft>
                <a:spcPts val="0"/>
              </a:spcAft>
              <a:buSzPts val="2000"/>
              <a:buChar char="■"/>
              <a:defRPr sz="2000"/>
            </a:lvl6pPr>
            <a:lvl7pPr indent="-355600" lvl="6" marL="3200400" rtl="0">
              <a:spcBef>
                <a:spcPts val="800"/>
              </a:spcBef>
              <a:spcAft>
                <a:spcPts val="0"/>
              </a:spcAft>
              <a:buSzPts val="2000"/>
              <a:buChar char="●"/>
              <a:defRPr sz="2000"/>
            </a:lvl7pPr>
            <a:lvl8pPr indent="-355600" lvl="7" marL="3657600" rtl="0">
              <a:spcBef>
                <a:spcPts val="800"/>
              </a:spcBef>
              <a:spcAft>
                <a:spcPts val="0"/>
              </a:spcAft>
              <a:buSzPts val="2000"/>
              <a:buChar char="○"/>
              <a:defRPr sz="2000"/>
            </a:lvl8pPr>
            <a:lvl9pPr indent="-355600" lvl="8" marL="4114800" rtl="0">
              <a:spcBef>
                <a:spcPts val="800"/>
              </a:spcBef>
              <a:spcAft>
                <a:spcPts val="800"/>
              </a:spcAft>
              <a:buSzPts val="2000"/>
              <a:buChar char="■"/>
              <a:defRPr sz="2000"/>
            </a:lvl9pPr>
          </a:lstStyle>
          <a:p/>
        </p:txBody>
      </p:sp>
      <p:sp>
        <p:nvSpPr>
          <p:cNvPr id="35" name="Google Shape;35;p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36" name="Shape 36"/>
        <p:cNvGrpSpPr/>
        <p:nvPr/>
      </p:nvGrpSpPr>
      <p:grpSpPr>
        <a:xfrm>
          <a:off x="0" y="0"/>
          <a:ext cx="0" cy="0"/>
          <a:chOff x="0" y="0"/>
          <a:chExt cx="0" cy="0"/>
        </a:xfrm>
      </p:grpSpPr>
      <p:pic>
        <p:nvPicPr>
          <p:cNvPr id="37" name="Google Shape;37;p7"/>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8" name="Google Shape;38;p7"/>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7"/>
          <p:cNvSpPr txBox="1"/>
          <p:nvPr>
            <p:ph type="title"/>
          </p:nvPr>
        </p:nvSpPr>
        <p:spPr>
          <a:xfrm>
            <a:off x="855300" y="836000"/>
            <a:ext cx="7440300" cy="396300"/>
          </a:xfrm>
          <a:prstGeom prst="rect">
            <a:avLst/>
          </a:prstGeom>
        </p:spPr>
        <p:txBody>
          <a:bodyPr anchorCtr="0" anchor="b" bIns="0" lIns="0" spcFirstLastPara="1" rIns="0" wrap="square" tIns="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41" name="Google Shape;41;p7"/>
          <p:cNvSpPr txBox="1"/>
          <p:nvPr>
            <p:ph idx="1" type="body"/>
          </p:nvPr>
        </p:nvSpPr>
        <p:spPr>
          <a:xfrm>
            <a:off x="855300" y="1576550"/>
            <a:ext cx="2315700" cy="30972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800"/>
              </a:spcBef>
              <a:spcAft>
                <a:spcPts val="0"/>
              </a:spcAft>
              <a:buSzPts val="1800"/>
              <a:buChar char="▹"/>
              <a:defRPr sz="1800"/>
            </a:lvl2pPr>
            <a:lvl3pPr indent="-342900" lvl="2" marL="1371600" rtl="0">
              <a:spcBef>
                <a:spcPts val="800"/>
              </a:spcBef>
              <a:spcAft>
                <a:spcPts val="0"/>
              </a:spcAft>
              <a:buSzPts val="1800"/>
              <a:buChar char="▹"/>
              <a:defRPr sz="1800"/>
            </a:lvl3pPr>
            <a:lvl4pPr indent="-342900" lvl="3" marL="1828800" rtl="0">
              <a:spcBef>
                <a:spcPts val="800"/>
              </a:spcBef>
              <a:spcAft>
                <a:spcPts val="0"/>
              </a:spcAft>
              <a:buSzPts val="1800"/>
              <a:buChar char="●"/>
              <a:defRPr sz="1800"/>
            </a:lvl4pPr>
            <a:lvl5pPr indent="-342900" lvl="4" marL="2286000" rtl="0">
              <a:spcBef>
                <a:spcPts val="800"/>
              </a:spcBef>
              <a:spcAft>
                <a:spcPts val="0"/>
              </a:spcAft>
              <a:buSzPts val="1800"/>
              <a:buChar char="○"/>
              <a:defRPr sz="1800"/>
            </a:lvl5pPr>
            <a:lvl6pPr indent="-342900" lvl="5" marL="2743200" rtl="0">
              <a:spcBef>
                <a:spcPts val="800"/>
              </a:spcBef>
              <a:spcAft>
                <a:spcPts val="0"/>
              </a:spcAft>
              <a:buSzPts val="1800"/>
              <a:buChar char="■"/>
              <a:defRPr sz="1800"/>
            </a:lvl6pPr>
            <a:lvl7pPr indent="-342900" lvl="6" marL="3200400" rtl="0">
              <a:spcBef>
                <a:spcPts val="800"/>
              </a:spcBef>
              <a:spcAft>
                <a:spcPts val="0"/>
              </a:spcAft>
              <a:buSzPts val="1800"/>
              <a:buChar char="●"/>
              <a:defRPr sz="1800"/>
            </a:lvl7pPr>
            <a:lvl8pPr indent="-342900" lvl="7" marL="3657600" rtl="0">
              <a:spcBef>
                <a:spcPts val="800"/>
              </a:spcBef>
              <a:spcAft>
                <a:spcPts val="0"/>
              </a:spcAft>
              <a:buSzPts val="1800"/>
              <a:buChar char="○"/>
              <a:defRPr sz="1800"/>
            </a:lvl8pPr>
            <a:lvl9pPr indent="-342900" lvl="8" marL="4114800" rtl="0">
              <a:spcBef>
                <a:spcPts val="800"/>
              </a:spcBef>
              <a:spcAft>
                <a:spcPts val="800"/>
              </a:spcAft>
              <a:buSzPts val="1800"/>
              <a:buChar char="■"/>
              <a:defRPr sz="1800"/>
            </a:lvl9pPr>
          </a:lstStyle>
          <a:p/>
        </p:txBody>
      </p:sp>
      <p:sp>
        <p:nvSpPr>
          <p:cNvPr id="42" name="Google Shape;42;p7"/>
          <p:cNvSpPr txBox="1"/>
          <p:nvPr>
            <p:ph idx="2" type="body"/>
          </p:nvPr>
        </p:nvSpPr>
        <p:spPr>
          <a:xfrm>
            <a:off x="3414200" y="1576550"/>
            <a:ext cx="2315700" cy="30972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800"/>
              </a:spcBef>
              <a:spcAft>
                <a:spcPts val="0"/>
              </a:spcAft>
              <a:buSzPts val="1800"/>
              <a:buChar char="▹"/>
              <a:defRPr sz="1800"/>
            </a:lvl2pPr>
            <a:lvl3pPr indent="-342900" lvl="2" marL="1371600" rtl="0">
              <a:spcBef>
                <a:spcPts val="800"/>
              </a:spcBef>
              <a:spcAft>
                <a:spcPts val="0"/>
              </a:spcAft>
              <a:buSzPts val="1800"/>
              <a:buChar char="▹"/>
              <a:defRPr sz="1800"/>
            </a:lvl3pPr>
            <a:lvl4pPr indent="-342900" lvl="3" marL="1828800" rtl="0">
              <a:spcBef>
                <a:spcPts val="800"/>
              </a:spcBef>
              <a:spcAft>
                <a:spcPts val="0"/>
              </a:spcAft>
              <a:buSzPts val="1800"/>
              <a:buChar char="●"/>
              <a:defRPr sz="1800"/>
            </a:lvl4pPr>
            <a:lvl5pPr indent="-342900" lvl="4" marL="2286000" rtl="0">
              <a:spcBef>
                <a:spcPts val="800"/>
              </a:spcBef>
              <a:spcAft>
                <a:spcPts val="0"/>
              </a:spcAft>
              <a:buSzPts val="1800"/>
              <a:buChar char="○"/>
              <a:defRPr sz="1800"/>
            </a:lvl5pPr>
            <a:lvl6pPr indent="-342900" lvl="5" marL="2743200" rtl="0">
              <a:spcBef>
                <a:spcPts val="800"/>
              </a:spcBef>
              <a:spcAft>
                <a:spcPts val="0"/>
              </a:spcAft>
              <a:buSzPts val="1800"/>
              <a:buChar char="■"/>
              <a:defRPr sz="1800"/>
            </a:lvl6pPr>
            <a:lvl7pPr indent="-342900" lvl="6" marL="3200400" rtl="0">
              <a:spcBef>
                <a:spcPts val="800"/>
              </a:spcBef>
              <a:spcAft>
                <a:spcPts val="0"/>
              </a:spcAft>
              <a:buSzPts val="1800"/>
              <a:buChar char="●"/>
              <a:defRPr sz="1800"/>
            </a:lvl7pPr>
            <a:lvl8pPr indent="-342900" lvl="7" marL="3657600" rtl="0">
              <a:spcBef>
                <a:spcPts val="800"/>
              </a:spcBef>
              <a:spcAft>
                <a:spcPts val="0"/>
              </a:spcAft>
              <a:buSzPts val="1800"/>
              <a:buChar char="○"/>
              <a:defRPr sz="1800"/>
            </a:lvl8pPr>
            <a:lvl9pPr indent="-342900" lvl="8" marL="4114800" rtl="0">
              <a:spcBef>
                <a:spcPts val="800"/>
              </a:spcBef>
              <a:spcAft>
                <a:spcPts val="800"/>
              </a:spcAft>
              <a:buSzPts val="1800"/>
              <a:buChar char="■"/>
              <a:defRPr sz="1800"/>
            </a:lvl9pPr>
          </a:lstStyle>
          <a:p/>
        </p:txBody>
      </p:sp>
      <p:sp>
        <p:nvSpPr>
          <p:cNvPr id="43" name="Google Shape;43;p7"/>
          <p:cNvSpPr txBox="1"/>
          <p:nvPr>
            <p:ph idx="3" type="body"/>
          </p:nvPr>
        </p:nvSpPr>
        <p:spPr>
          <a:xfrm>
            <a:off x="5973099" y="1576550"/>
            <a:ext cx="2315700" cy="30972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800"/>
              </a:spcBef>
              <a:spcAft>
                <a:spcPts val="0"/>
              </a:spcAft>
              <a:buSzPts val="1800"/>
              <a:buChar char="▹"/>
              <a:defRPr sz="1800"/>
            </a:lvl2pPr>
            <a:lvl3pPr indent="-342900" lvl="2" marL="1371600" rtl="0">
              <a:spcBef>
                <a:spcPts val="800"/>
              </a:spcBef>
              <a:spcAft>
                <a:spcPts val="0"/>
              </a:spcAft>
              <a:buSzPts val="1800"/>
              <a:buChar char="▹"/>
              <a:defRPr sz="1800"/>
            </a:lvl3pPr>
            <a:lvl4pPr indent="-342900" lvl="3" marL="1828800" rtl="0">
              <a:spcBef>
                <a:spcPts val="800"/>
              </a:spcBef>
              <a:spcAft>
                <a:spcPts val="0"/>
              </a:spcAft>
              <a:buSzPts val="1800"/>
              <a:buChar char="●"/>
              <a:defRPr sz="1800"/>
            </a:lvl4pPr>
            <a:lvl5pPr indent="-342900" lvl="4" marL="2286000" rtl="0">
              <a:spcBef>
                <a:spcPts val="800"/>
              </a:spcBef>
              <a:spcAft>
                <a:spcPts val="0"/>
              </a:spcAft>
              <a:buSzPts val="1800"/>
              <a:buChar char="○"/>
              <a:defRPr sz="1800"/>
            </a:lvl5pPr>
            <a:lvl6pPr indent="-342900" lvl="5" marL="2743200" rtl="0">
              <a:spcBef>
                <a:spcPts val="800"/>
              </a:spcBef>
              <a:spcAft>
                <a:spcPts val="0"/>
              </a:spcAft>
              <a:buSzPts val="1800"/>
              <a:buChar char="■"/>
              <a:defRPr sz="1800"/>
            </a:lvl6pPr>
            <a:lvl7pPr indent="-342900" lvl="6" marL="3200400" rtl="0">
              <a:spcBef>
                <a:spcPts val="800"/>
              </a:spcBef>
              <a:spcAft>
                <a:spcPts val="0"/>
              </a:spcAft>
              <a:buSzPts val="1800"/>
              <a:buChar char="●"/>
              <a:defRPr sz="1800"/>
            </a:lvl7pPr>
            <a:lvl8pPr indent="-342900" lvl="7" marL="3657600" rtl="0">
              <a:spcBef>
                <a:spcPts val="800"/>
              </a:spcBef>
              <a:spcAft>
                <a:spcPts val="0"/>
              </a:spcAft>
              <a:buSzPts val="1800"/>
              <a:buChar char="○"/>
              <a:defRPr sz="1800"/>
            </a:lvl8pPr>
            <a:lvl9pPr indent="-342900" lvl="8" marL="4114800" rtl="0">
              <a:spcBef>
                <a:spcPts val="800"/>
              </a:spcBef>
              <a:spcAft>
                <a:spcPts val="800"/>
              </a:spcAft>
              <a:buSzPts val="1800"/>
              <a:buChar char="■"/>
              <a:defRPr sz="1800"/>
            </a:lvl9pPr>
          </a:lstStyle>
          <a:p/>
        </p:txBody>
      </p:sp>
      <p:sp>
        <p:nvSpPr>
          <p:cNvPr id="44" name="Google Shape;44;p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pic>
        <p:nvPicPr>
          <p:cNvPr id="46" name="Google Shape;46;p8"/>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47" name="Google Shape;47;p8"/>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8"/>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8"/>
          <p:cNvSpPr txBox="1"/>
          <p:nvPr>
            <p:ph type="title"/>
          </p:nvPr>
        </p:nvSpPr>
        <p:spPr>
          <a:xfrm>
            <a:off x="855300" y="836000"/>
            <a:ext cx="7440300" cy="396300"/>
          </a:xfrm>
          <a:prstGeom prst="rect">
            <a:avLst/>
          </a:prstGeom>
        </p:spPr>
        <p:txBody>
          <a:bodyPr anchorCtr="0" anchor="b" bIns="0" lIns="0" spcFirstLastPara="1" rIns="0" wrap="square" tIns="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50" name="Google Shape;50;p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2"/>
        </a:solidFill>
      </p:bgPr>
    </p:bg>
    <p:spTree>
      <p:nvGrpSpPr>
        <p:cNvPr id="51" name="Shape 51"/>
        <p:cNvGrpSpPr/>
        <p:nvPr/>
      </p:nvGrpSpPr>
      <p:grpSpPr>
        <a:xfrm>
          <a:off x="0" y="0"/>
          <a:ext cx="0" cy="0"/>
          <a:chOff x="0" y="0"/>
          <a:chExt cx="0" cy="0"/>
        </a:xfrm>
      </p:grpSpPr>
      <p:pic>
        <p:nvPicPr>
          <p:cNvPr id="52" name="Google Shape;52;p9"/>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53" name="Google Shape;53;p9"/>
          <p:cNvSpPr/>
          <p:nvPr/>
        </p:nvSpPr>
        <p:spPr>
          <a:xfrm rot="-5400000">
            <a:off x="7741875" y="3741400"/>
            <a:ext cx="1010400" cy="17937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9"/>
          <p:cNvSpPr txBox="1"/>
          <p:nvPr>
            <p:ph idx="1" type="body"/>
          </p:nvPr>
        </p:nvSpPr>
        <p:spPr>
          <a:xfrm>
            <a:off x="855300" y="4406300"/>
            <a:ext cx="7433400" cy="519600"/>
          </a:xfrm>
          <a:prstGeom prst="rect">
            <a:avLst/>
          </a:prstGeom>
        </p:spPr>
        <p:txBody>
          <a:bodyPr anchorCtr="0" anchor="t" bIns="0" lIns="0" spcFirstLastPara="1" rIns="0" wrap="square" tIns="0">
            <a:noAutofit/>
          </a:bodyPr>
          <a:lstStyle>
            <a:lvl1pPr indent="-228600" lvl="0" marL="457200" rtl="0" algn="ctr">
              <a:spcBef>
                <a:spcPts val="0"/>
              </a:spcBef>
              <a:spcAft>
                <a:spcPts val="800"/>
              </a:spcAft>
              <a:buSzPts val="1800"/>
              <a:buNone/>
              <a:defRPr sz="1800"/>
            </a:lvl1pPr>
          </a:lstStyle>
          <a:p/>
        </p:txBody>
      </p:sp>
      <p:sp>
        <p:nvSpPr>
          <p:cNvPr id="55" name="Google Shape;55;p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
        <p:nvSpPr>
          <p:cNvPr id="56" name="Google Shape;56;p9"/>
          <p:cNvSpPr/>
          <p:nvPr/>
        </p:nvSpPr>
        <p:spPr>
          <a:xfrm rot="5400000">
            <a:off x="390600" y="-390600"/>
            <a:ext cx="1005900" cy="17871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pic>
        <p:nvPicPr>
          <p:cNvPr id="58" name="Google Shape;58;p10"/>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59" name="Google Shape;59;p10"/>
          <p:cNvSpPr/>
          <p:nvPr/>
        </p:nvSpPr>
        <p:spPr>
          <a:xfrm rot="5400000">
            <a:off x="390600" y="-390600"/>
            <a:ext cx="1005900" cy="17871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55300" y="836000"/>
            <a:ext cx="7440300" cy="396300"/>
          </a:xfrm>
          <a:prstGeom prst="rect">
            <a:avLst/>
          </a:prstGeom>
          <a:noFill/>
          <a:ln>
            <a:noFill/>
          </a:ln>
        </p:spPr>
        <p:txBody>
          <a:bodyPr anchorCtr="0" anchor="b" bIns="0" lIns="0" spcFirstLastPara="1" rIns="0" wrap="square" tIns="0">
            <a:noAutofit/>
          </a:bodyPr>
          <a:lstStyle>
            <a:lvl1pPr lvl="0"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1pPr>
            <a:lvl2pPr lvl="1"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2pPr>
            <a:lvl3pPr lvl="2"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3pPr>
            <a:lvl4pPr lvl="3"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4pPr>
            <a:lvl5pPr lvl="4"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5pPr>
            <a:lvl6pPr lvl="5"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6pPr>
            <a:lvl7pPr lvl="6"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7pPr>
            <a:lvl8pPr lvl="7"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8pPr>
            <a:lvl9pPr lvl="8"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9pPr>
          </a:lstStyle>
          <a:p/>
        </p:txBody>
      </p:sp>
      <p:sp>
        <p:nvSpPr>
          <p:cNvPr id="7" name="Google Shape;7;p1"/>
          <p:cNvSpPr txBox="1"/>
          <p:nvPr>
            <p:ph idx="1" type="body"/>
          </p:nvPr>
        </p:nvSpPr>
        <p:spPr>
          <a:xfrm>
            <a:off x="855300" y="1576550"/>
            <a:ext cx="7440300" cy="2811300"/>
          </a:xfrm>
          <a:prstGeom prst="rect">
            <a:avLst/>
          </a:prstGeom>
          <a:noFill/>
          <a:ln>
            <a:noFill/>
          </a:ln>
        </p:spPr>
        <p:txBody>
          <a:bodyPr anchorCtr="0" anchor="t" bIns="0" lIns="0" spcFirstLastPara="1" rIns="0" wrap="square" tIns="0">
            <a:noAutofit/>
          </a:bodyPr>
          <a:lstStyle>
            <a:lvl1pPr indent="-381000" lvl="0" marL="457200" rtl="0">
              <a:lnSpc>
                <a:spcPct val="115000"/>
              </a:lnSpc>
              <a:spcBef>
                <a:spcPts val="0"/>
              </a:spcBef>
              <a:spcAft>
                <a:spcPts val="0"/>
              </a:spcAft>
              <a:buClr>
                <a:schemeClr val="accent2"/>
              </a:buClr>
              <a:buSzPts val="2400"/>
              <a:buFont typeface="Barlow Light"/>
              <a:buChar char="▸"/>
              <a:defRPr sz="2400">
                <a:solidFill>
                  <a:schemeClr val="dk2"/>
                </a:solidFill>
                <a:latin typeface="Barlow Light"/>
                <a:ea typeface="Barlow Light"/>
                <a:cs typeface="Barlow Light"/>
                <a:sym typeface="Barlow Light"/>
              </a:defRPr>
            </a:lvl1pPr>
            <a:lvl2pPr indent="-381000" lvl="1" marL="9144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2pPr>
            <a:lvl3pPr indent="-381000" lvl="2" marL="13716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3pPr>
            <a:lvl4pPr indent="-381000" lvl="3" marL="18288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4pPr>
            <a:lvl5pPr indent="-381000" lvl="4" marL="2286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5pPr>
            <a:lvl6pPr indent="-381000" lvl="5" marL="27432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6pPr>
            <a:lvl7pPr indent="-381000" lvl="6" marL="32004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7pPr>
            <a:lvl8pPr indent="-381000" lvl="7" marL="36576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8pPr>
            <a:lvl9pPr indent="-381000" lvl="8" marL="4114800" rtl="0">
              <a:lnSpc>
                <a:spcPct val="115000"/>
              </a:lnSpc>
              <a:spcBef>
                <a:spcPts val="800"/>
              </a:spcBef>
              <a:spcAft>
                <a:spcPts val="800"/>
              </a:spcAft>
              <a:buClr>
                <a:schemeClr val="dk2"/>
              </a:buClr>
              <a:buSzPts val="2400"/>
              <a:buFont typeface="Barlow Light"/>
              <a:buChar char="■"/>
              <a:defRPr sz="2400">
                <a:solidFill>
                  <a:schemeClr val="dk2"/>
                </a:solidFill>
                <a:latin typeface="Barlow Light"/>
                <a:ea typeface="Barlow Light"/>
                <a:cs typeface="Barlow Light"/>
                <a:sym typeface="Barlow Light"/>
              </a:defRPr>
            </a:lvl9pPr>
          </a:lstStyle>
          <a:p/>
        </p:txBody>
      </p:sp>
      <p:sp>
        <p:nvSpPr>
          <p:cNvPr id="8" name="Google Shape;8;p1"/>
          <p:cNvSpPr txBox="1"/>
          <p:nvPr>
            <p:ph idx="12" type="sldNum"/>
          </p:nvPr>
        </p:nvSpPr>
        <p:spPr>
          <a:xfrm>
            <a:off x="8404384" y="4673651"/>
            <a:ext cx="548700" cy="393600"/>
          </a:xfrm>
          <a:prstGeom prst="rect">
            <a:avLst/>
          </a:prstGeom>
          <a:noFill/>
          <a:ln>
            <a:noFill/>
          </a:ln>
        </p:spPr>
        <p:txBody>
          <a:bodyPr anchorCtr="0" anchor="ctr" bIns="0" lIns="0" spcFirstLastPara="1" rIns="0" wrap="square" tIns="0">
            <a:noAutofit/>
          </a:bodyPr>
          <a:lstStyle>
            <a:lvl1pPr lvl="0" rtl="0" algn="r">
              <a:buNone/>
              <a:defRPr sz="1500">
                <a:solidFill>
                  <a:schemeClr val="lt1"/>
                </a:solidFill>
                <a:latin typeface="Bebas Neue"/>
                <a:ea typeface="Bebas Neue"/>
                <a:cs typeface="Bebas Neue"/>
                <a:sym typeface="Bebas Neue"/>
              </a:defRPr>
            </a:lvl1pPr>
            <a:lvl2pPr lvl="1" rtl="0" algn="r">
              <a:buNone/>
              <a:defRPr sz="1500">
                <a:solidFill>
                  <a:schemeClr val="lt1"/>
                </a:solidFill>
                <a:latin typeface="Bebas Neue"/>
                <a:ea typeface="Bebas Neue"/>
                <a:cs typeface="Bebas Neue"/>
                <a:sym typeface="Bebas Neue"/>
              </a:defRPr>
            </a:lvl2pPr>
            <a:lvl3pPr lvl="2" rtl="0" algn="r">
              <a:buNone/>
              <a:defRPr sz="1500">
                <a:solidFill>
                  <a:schemeClr val="lt1"/>
                </a:solidFill>
                <a:latin typeface="Bebas Neue"/>
                <a:ea typeface="Bebas Neue"/>
                <a:cs typeface="Bebas Neue"/>
                <a:sym typeface="Bebas Neue"/>
              </a:defRPr>
            </a:lvl3pPr>
            <a:lvl4pPr lvl="3" rtl="0" algn="r">
              <a:buNone/>
              <a:defRPr sz="1500">
                <a:solidFill>
                  <a:schemeClr val="lt1"/>
                </a:solidFill>
                <a:latin typeface="Bebas Neue"/>
                <a:ea typeface="Bebas Neue"/>
                <a:cs typeface="Bebas Neue"/>
                <a:sym typeface="Bebas Neue"/>
              </a:defRPr>
            </a:lvl4pPr>
            <a:lvl5pPr lvl="4" rtl="0" algn="r">
              <a:buNone/>
              <a:defRPr sz="1500">
                <a:solidFill>
                  <a:schemeClr val="lt1"/>
                </a:solidFill>
                <a:latin typeface="Bebas Neue"/>
                <a:ea typeface="Bebas Neue"/>
                <a:cs typeface="Bebas Neue"/>
                <a:sym typeface="Bebas Neue"/>
              </a:defRPr>
            </a:lvl5pPr>
            <a:lvl6pPr lvl="5" rtl="0" algn="r">
              <a:buNone/>
              <a:defRPr sz="1500">
                <a:solidFill>
                  <a:schemeClr val="lt1"/>
                </a:solidFill>
                <a:latin typeface="Bebas Neue"/>
                <a:ea typeface="Bebas Neue"/>
                <a:cs typeface="Bebas Neue"/>
                <a:sym typeface="Bebas Neue"/>
              </a:defRPr>
            </a:lvl6pPr>
            <a:lvl7pPr lvl="6" rtl="0" algn="r">
              <a:buNone/>
              <a:defRPr sz="1500">
                <a:solidFill>
                  <a:schemeClr val="lt1"/>
                </a:solidFill>
                <a:latin typeface="Bebas Neue"/>
                <a:ea typeface="Bebas Neue"/>
                <a:cs typeface="Bebas Neue"/>
                <a:sym typeface="Bebas Neue"/>
              </a:defRPr>
            </a:lvl7pPr>
            <a:lvl8pPr lvl="7" rtl="0" algn="r">
              <a:buNone/>
              <a:defRPr sz="1500">
                <a:solidFill>
                  <a:schemeClr val="lt1"/>
                </a:solidFill>
                <a:latin typeface="Bebas Neue"/>
                <a:ea typeface="Bebas Neue"/>
                <a:cs typeface="Bebas Neue"/>
                <a:sym typeface="Bebas Neue"/>
              </a:defRPr>
            </a:lvl8pPr>
            <a:lvl9pPr lvl="8" rtl="0" algn="r">
              <a:buNone/>
              <a:defRPr sz="1500">
                <a:solidFill>
                  <a:schemeClr val="lt1"/>
                </a:solidFill>
                <a:latin typeface="Bebas Neue"/>
                <a:ea typeface="Bebas Neue"/>
                <a:cs typeface="Bebas Neue"/>
                <a:sym typeface="Bebas Neu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0.xml"/><Relationship Id="rId3" Type="http://schemas.openxmlformats.org/officeDocument/2006/relationships/image" Target="../media/image10.png"/><Relationship Id="rId4" Type="http://schemas.openxmlformats.org/officeDocument/2006/relationships/hyperlink" Target="https://drive.google.com/file/d/1NsFVQIoMY5Zhni_qAO6oMvzmsV76P_6h/view?usp=sharing" TargetMode="Externa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hyperlink" Target="https://docs.google.com/document/d/1AZzU1nG0LOyin-Y55xshR6dQcxQO9KzasVlISQoKcz8/edit?usp=sharing"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2.xml"/><Relationship Id="rId3" Type="http://schemas.openxmlformats.org/officeDocument/2006/relationships/image" Target="../media/image10.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3.xml"/><Relationship Id="rId3" Type="http://schemas.openxmlformats.org/officeDocument/2006/relationships/hyperlink" Target="http://www.slidescarnival.com/?utm_source=template" TargetMode="External"/><Relationship Id="rId4" Type="http://schemas.openxmlformats.org/officeDocument/2006/relationships/hyperlink" Target="http://unsplash.com/&amp;utm_source=slidescarniva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4.jpg"/><Relationship Id="rId4" Type="http://schemas.openxmlformats.org/officeDocument/2006/relationships/hyperlink" Target="https://unsplash.com/@jessedo81?utm_source=unsplash&amp;utm_medium=referral&amp;utm_content=creditCopyText" TargetMode="External"/><Relationship Id="rId5" Type="http://schemas.openxmlformats.org/officeDocument/2006/relationships/hyperlink" Target="https://unsplash.com/@jessedo81?utm_source=unsplash&amp;utm_medium=referral&amp;utm_content=creditCopyText" TargetMode="External"/><Relationship Id="rId6" Type="http://schemas.openxmlformats.org/officeDocument/2006/relationships/hyperlink" Target="https://unsplash.com/collections/8588607/trades?utm_source=unsplash&amp;utm_medium=referral&amp;utm_content=creditCopyText" TargetMode="External"/><Relationship Id="rId7" Type="http://schemas.openxmlformats.org/officeDocument/2006/relationships/hyperlink" Target="https://unsplash.com/collections/8588607/trades?utm_source=unsplash&amp;utm_medium=referral&amp;utm_content=creditCopyTex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hyperlink" Target="https://unsplash.com/@ashrafali_786?utm_source=unsplash&amp;utm_medium=referral&amp;utm_content=creditCopyText" TargetMode="External"/><Relationship Id="rId5" Type="http://schemas.openxmlformats.org/officeDocument/2006/relationships/hyperlink" Target="https://unsplash.com/@ashrafali_786?utm_source=unsplash&amp;utm_medium=referral&amp;utm_content=creditCopyText" TargetMode="External"/><Relationship Id="rId6" Type="http://schemas.openxmlformats.org/officeDocument/2006/relationships/hyperlink" Target="https://unsplash.com/s/photos/accounting?utm_source=unsplash&amp;utm_medium=referral&amp;utm_content=creditCopyText" TargetMode="External"/><Relationship Id="rId7" Type="http://schemas.openxmlformats.org/officeDocument/2006/relationships/hyperlink" Target="https://unsplash.com/s/photos/accounting?utm_source=unsplash&amp;utm_medium=referral&amp;utm_content=creditCopyText"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s://www.ontario.ca/page/register-business-name-limited-partnership" TargetMode="External"/><Relationship Id="rId4" Type="http://schemas.openxmlformats.org/officeDocument/2006/relationships/hyperlink" Target="https://www.canada.ca/en/services/business/start/register-with-gov/register-sole-prop-partner.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3.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jpg"/><Relationship Id="rId4" Type="http://schemas.openxmlformats.org/officeDocument/2006/relationships/hyperlink" Target="https://unsplash.com/@steve_j?utm_source=unsplash&amp;utm_medium=referral&amp;utm_content=creditCopyText" TargetMode="External"/><Relationship Id="rId5" Type="http://schemas.openxmlformats.org/officeDocument/2006/relationships/hyperlink" Target="https://unsplash.com/@steve_j?utm_source=unsplash&amp;utm_medium=referral&amp;utm_content=creditCopyText" TargetMode="External"/><Relationship Id="rId6" Type="http://schemas.openxmlformats.org/officeDocument/2006/relationships/hyperlink" Target="https://unsplash.com/s/photos/accounting?utm_source=unsplash&amp;utm_medium=referral&amp;utm_content=creditCopyText" TargetMode="External"/><Relationship Id="rId7" Type="http://schemas.openxmlformats.org/officeDocument/2006/relationships/hyperlink" Target="https://unsplash.com/s/photos/accounting?utm_source=unsplash&amp;utm_medium=referral&amp;utm_content=creditCopyText"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3.jpg"/><Relationship Id="rId4" Type="http://schemas.openxmlformats.org/officeDocument/2006/relationships/hyperlink" Target="https://unsplash.com/@pinamessina?utm_source=unsplash&amp;utm_medium=referral&amp;utm_content=creditCopyText" TargetMode="External"/><Relationship Id="rId5" Type="http://schemas.openxmlformats.org/officeDocument/2006/relationships/hyperlink" Target="https://unsplash.com/s/photos/canadian-money?utm_source=unsplash&amp;utm_medium=referral&amp;utm_content=creditCopyTex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9.jpg"/><Relationship Id="rId4" Type="http://schemas.openxmlformats.org/officeDocument/2006/relationships/hyperlink" Target="https://unsplash.com/@ashrafali_786?utm_source=unsplash&amp;utm_medium=referral&amp;utm_content=creditCopyText" TargetMode="External"/><Relationship Id="rId5" Type="http://schemas.openxmlformats.org/officeDocument/2006/relationships/hyperlink" Target="https://unsplash.com/@ashrafali_786?utm_source=unsplash&amp;utm_medium=referral&amp;utm_content=creditCopyText" TargetMode="External"/><Relationship Id="rId6" Type="http://schemas.openxmlformats.org/officeDocument/2006/relationships/hyperlink" Target="https://unsplash.com/s/photos/accounting?utm_source=unsplash&amp;utm_medium=referral&amp;utm_content=creditCopyText" TargetMode="External"/><Relationship Id="rId7" Type="http://schemas.openxmlformats.org/officeDocument/2006/relationships/hyperlink" Target="https://unsplash.com/s/photos/accounting?utm_source=unsplash&amp;utm_medium=referral&amp;utm_content=creditCopyTex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13.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13.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hyperlink" Target="https://www.jobbank.gc.ca/home" TargetMode="External"/><Relationship Id="rId4" Type="http://schemas.openxmlformats.org/officeDocument/2006/relationships/image" Target="../media/image5.jpg"/><Relationship Id="rId5" Type="http://schemas.openxmlformats.org/officeDocument/2006/relationships/hyperlink" Target="https://unsplash.com/@museumsvictoria?utm_source=unsplash&amp;utm_medium=referral&amp;utm_content=creditCopyText" TargetMode="External"/><Relationship Id="rId6" Type="http://schemas.openxmlformats.org/officeDocument/2006/relationships/hyperlink" Target="https://unsplash.com/@museumsvictoria?utm_source=unsplash&amp;utm_medium=referral&amp;utm_content=creditCopyText" TargetMode="External"/><Relationship Id="rId7" Type="http://schemas.openxmlformats.org/officeDocument/2006/relationships/hyperlink" Target="https://unsplash.com/s/photos/young-worker-salary?utm_source=unsplash&amp;utm_medium=referral&amp;utm_content=creditCopyText" TargetMode="External"/><Relationship Id="rId8" Type="http://schemas.openxmlformats.org/officeDocument/2006/relationships/hyperlink" Target="https://unsplash.com/s/photos/young-worker-salary?utm_source=unsplash&amp;utm_medium=referral&amp;utm_content=creditCopyTex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 Id="rId3" Type="http://schemas.openxmlformats.org/officeDocument/2006/relationships/hyperlink" Target="https://www.wsib.ca/en"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3.xml"/><Relationship Id="rId3" Type="http://schemas.openxmlformats.org/officeDocument/2006/relationships/image" Target="../media/image12.jpg"/><Relationship Id="rId4" Type="http://schemas.openxmlformats.org/officeDocument/2006/relationships/hyperlink" Target="https://unsplash.com/@sanketshah?utm_source=unsplash&amp;utm_medium=referral&amp;utm_content=creditCopyText" TargetMode="External"/><Relationship Id="rId5" Type="http://schemas.openxmlformats.org/officeDocument/2006/relationships/hyperlink" Target="https://unsplash.com/@sanketshah?utm_source=unsplash&amp;utm_medium=referral&amp;utm_content=creditCopyText" TargetMode="External"/><Relationship Id="rId6" Type="http://schemas.openxmlformats.org/officeDocument/2006/relationships/hyperlink" Target="https://unsplash.com/s/photos/culinary?utm_source=unsplash&amp;utm_medium=referral&amp;utm_content=creditCopyText" TargetMode="External"/><Relationship Id="rId7" Type="http://schemas.openxmlformats.org/officeDocument/2006/relationships/hyperlink" Target="https://unsplash.com/s/photos/culinary?utm_source=unsplash&amp;utm_medium=referral&amp;utm_content=creditCopyText"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 Id="rId3" Type="http://schemas.openxmlformats.org/officeDocument/2006/relationships/image" Target="../media/image6.jpg"/><Relationship Id="rId4" Type="http://schemas.openxmlformats.org/officeDocument/2006/relationships/hyperlink" Target="https://unsplash.com/@neonbrand?utm_source=unsplash&amp;utm_medium=referral&amp;utm_content=creditCopyText" TargetMode="External"/><Relationship Id="rId5" Type="http://schemas.openxmlformats.org/officeDocument/2006/relationships/hyperlink" Target="https://unsplash.com/@neonbrand?utm_source=unsplash&amp;utm_medium=referral&amp;utm_content=creditCopyText" TargetMode="External"/><Relationship Id="rId6" Type="http://schemas.openxmlformats.org/officeDocument/2006/relationships/hyperlink" Target="https://unsplash.com/s/photos/mechanic?utm_source=unsplash&amp;utm_medium=referral&amp;utm_content=creditCopyText" TargetMode="External"/><Relationship Id="rId7" Type="http://schemas.openxmlformats.org/officeDocument/2006/relationships/hyperlink" Target="https://unsplash.com/s/photos/mechanic?utm_source=unsplash&amp;utm_medium=referral&amp;utm_content=creditCopyText"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9.xml"/><Relationship Id="rId3" Type="http://schemas.openxmlformats.org/officeDocument/2006/relationships/image" Target="../media/image13.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noc.esdc.gc.ca/CareerHandbook/ChWelcome"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2.xml"/><Relationship Id="rId3" Type="http://schemas.openxmlformats.org/officeDocument/2006/relationships/image" Target="../media/image13.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3.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5.xml"/><Relationship Id="rId3" Type="http://schemas.openxmlformats.org/officeDocument/2006/relationships/image" Target="../media/image13.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6.xml"/><Relationship Id="rId3" Type="http://schemas.openxmlformats.org/officeDocument/2006/relationships/image" Target="../media/image14.jpg"/><Relationship Id="rId4" Type="http://schemas.openxmlformats.org/officeDocument/2006/relationships/hyperlink" Target="https://unsplash.com/@alexkixa?utm_source=unsplash&amp;utm_medium=referral&amp;utm_content=creditCopyText" TargetMode="External"/><Relationship Id="rId5" Type="http://schemas.openxmlformats.org/officeDocument/2006/relationships/hyperlink" Target="https://unsplash.com/@alexkixa?utm_source=unsplash&amp;utm_medium=referral&amp;utm_content=creditCopyText" TargetMode="External"/><Relationship Id="rId6" Type="http://schemas.openxmlformats.org/officeDocument/2006/relationships/hyperlink" Target="https://unsplash.com/s/photos/technology?utm_source=unsplash&amp;utm_medium=referral&amp;utm_content=creditCopyText" TargetMode="External"/><Relationship Id="rId7" Type="http://schemas.openxmlformats.org/officeDocument/2006/relationships/hyperlink" Target="https://unsplash.com/s/photos/technology?utm_source=unsplash&amp;utm_medium=referral&amp;utm_content=creditCopyText" TargetMode="Externa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1"/>
          <p:cNvSpPr txBox="1"/>
          <p:nvPr>
            <p:ph type="ctrTitle"/>
          </p:nvPr>
        </p:nvSpPr>
        <p:spPr>
          <a:xfrm>
            <a:off x="626700" y="620225"/>
            <a:ext cx="5693400" cy="1958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Cost of Starting a business </a:t>
            </a:r>
            <a:endParaRPr/>
          </a:p>
        </p:txBody>
      </p:sp>
      <p:grpSp>
        <p:nvGrpSpPr>
          <p:cNvPr id="67" name="Google Shape;67;p11"/>
          <p:cNvGrpSpPr/>
          <p:nvPr/>
        </p:nvGrpSpPr>
        <p:grpSpPr>
          <a:xfrm>
            <a:off x="7224968" y="2399173"/>
            <a:ext cx="1309477" cy="2134696"/>
            <a:chOff x="6730350" y="2315900"/>
            <a:chExt cx="257700" cy="420100"/>
          </a:xfrm>
        </p:grpSpPr>
        <p:sp>
          <p:nvSpPr>
            <p:cNvPr id="68" name="Google Shape;68;p1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9" name="Google Shape;69;p1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 name="Google Shape;70;p1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1" name="Google Shape;71;p1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 name="Google Shape;72;p1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Job selection complete!</a:t>
            </a:r>
            <a:endParaRPr/>
          </a:p>
        </p:txBody>
      </p:sp>
      <p:sp>
        <p:nvSpPr>
          <p:cNvPr id="248" name="Google Shape;248;p20"/>
          <p:cNvSpPr txBox="1"/>
          <p:nvPr>
            <p:ph idx="1" type="body"/>
          </p:nvPr>
        </p:nvSpPr>
        <p:spPr>
          <a:xfrm>
            <a:off x="855300" y="1424150"/>
            <a:ext cx="3834600" cy="133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On the handout provided, write down the trade that you have selected for your business.</a:t>
            </a:r>
            <a:endParaRPr sz="1800"/>
          </a:p>
          <a:p>
            <a:pPr indent="0" lvl="0" marL="0" rtl="0" algn="l">
              <a:spcBef>
                <a:spcPts val="800"/>
              </a:spcBef>
              <a:spcAft>
                <a:spcPts val="800"/>
              </a:spcAft>
              <a:buNone/>
            </a:pPr>
            <a:r>
              <a:t/>
            </a:r>
            <a:endParaRPr sz="1800"/>
          </a:p>
        </p:txBody>
      </p:sp>
      <p:sp>
        <p:nvSpPr>
          <p:cNvPr id="249" name="Google Shape;249;p2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250" name="Google Shape;250;p20"/>
          <p:cNvPicPr preferRelativeResize="0"/>
          <p:nvPr/>
        </p:nvPicPr>
        <p:blipFill rotWithShape="1">
          <a:blip r:embed="rId3">
            <a:alphaModFix/>
          </a:blip>
          <a:srcRect b="0" l="0" r="10" t="0"/>
          <a:stretch/>
        </p:blipFill>
        <p:spPr>
          <a:xfrm>
            <a:off x="-75" y="-198"/>
            <a:ext cx="9144000" cy="5143800"/>
          </a:xfrm>
          <a:prstGeom prst="triangle">
            <a:avLst>
              <a:gd fmla="val 100000" name="adj"/>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pic>
        <p:nvPicPr>
          <p:cNvPr id="1231" name="Google Shape;1231;p110"/>
          <p:cNvPicPr preferRelativeResize="0"/>
          <p:nvPr/>
        </p:nvPicPr>
        <p:blipFill rotWithShape="1">
          <a:blip r:embed="rId3">
            <a:alphaModFix/>
          </a:blip>
          <a:srcRect b="24812" l="0" r="10785" t="0"/>
          <a:stretch/>
        </p:blipFill>
        <p:spPr>
          <a:xfrm>
            <a:off x="2680425" y="1507700"/>
            <a:ext cx="6463500" cy="3636000"/>
          </a:xfrm>
          <a:prstGeom prst="triangle">
            <a:avLst>
              <a:gd fmla="val 100000" name="adj"/>
            </a:avLst>
          </a:prstGeom>
          <a:noFill/>
          <a:ln>
            <a:noFill/>
          </a:ln>
        </p:spPr>
      </p:pic>
      <p:sp>
        <p:nvSpPr>
          <p:cNvPr id="1232" name="Google Shape;1232;p110"/>
          <p:cNvSpPr txBox="1"/>
          <p:nvPr>
            <p:ph idx="4294967295" type="ctrTitle"/>
          </p:nvPr>
        </p:nvSpPr>
        <p:spPr>
          <a:xfrm>
            <a:off x="855300" y="769325"/>
            <a:ext cx="7460100" cy="166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4000">
                <a:solidFill>
                  <a:schemeClr val="accent2"/>
                </a:solidFill>
              </a:rPr>
              <a:t>Here is the Clip which demonstrates how to create an invoice in the ACCOUNTING program WAVE.</a:t>
            </a:r>
            <a:endParaRPr sz="4000">
              <a:solidFill>
                <a:schemeClr val="accent2"/>
              </a:solidFill>
            </a:endParaRPr>
          </a:p>
        </p:txBody>
      </p:sp>
      <p:sp>
        <p:nvSpPr>
          <p:cNvPr id="1233" name="Google Shape;1233;p110"/>
          <p:cNvSpPr txBox="1"/>
          <p:nvPr>
            <p:ph idx="4294967295" type="subTitle"/>
          </p:nvPr>
        </p:nvSpPr>
        <p:spPr>
          <a:xfrm>
            <a:off x="855300" y="3011348"/>
            <a:ext cx="4101300" cy="166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u="sng">
                <a:solidFill>
                  <a:schemeClr val="hlink"/>
                </a:solidFill>
                <a:hlinkClick r:id="rId4"/>
              </a:rPr>
              <a:t>Screencastify Clip</a:t>
            </a:r>
            <a:endParaRPr b="1"/>
          </a:p>
          <a:p>
            <a:pPr indent="0" lvl="0" marL="0" rtl="0" algn="l">
              <a:spcBef>
                <a:spcPts val="800"/>
              </a:spcBef>
              <a:spcAft>
                <a:spcPts val="800"/>
              </a:spcAft>
              <a:buNone/>
            </a:pPr>
            <a:r>
              <a:rPr b="1" lang="en"/>
              <a:t>(5 mins.)</a:t>
            </a:r>
            <a:endParaRPr b="1"/>
          </a:p>
        </p:txBody>
      </p:sp>
      <p:sp>
        <p:nvSpPr>
          <p:cNvPr id="1234" name="Google Shape;1234;p11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1238" name="Shape 1238"/>
        <p:cNvGrpSpPr/>
        <p:nvPr/>
      </p:nvGrpSpPr>
      <p:grpSpPr>
        <a:xfrm>
          <a:off x="0" y="0"/>
          <a:ext cx="0" cy="0"/>
          <a:chOff x="0" y="0"/>
          <a:chExt cx="0" cy="0"/>
        </a:xfrm>
      </p:grpSpPr>
      <p:sp>
        <p:nvSpPr>
          <p:cNvPr id="1239" name="Google Shape;1239;p111"/>
          <p:cNvSpPr txBox="1"/>
          <p:nvPr>
            <p:ph type="ctrTitle"/>
          </p:nvPr>
        </p:nvSpPr>
        <p:spPr>
          <a:xfrm>
            <a:off x="626700" y="607350"/>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u="sng">
                <a:solidFill>
                  <a:schemeClr val="hlink"/>
                </a:solidFill>
                <a:hlinkClick r:id="rId3"/>
              </a:rPr>
              <a:t>The game</a:t>
            </a:r>
            <a:endParaRPr/>
          </a:p>
        </p:txBody>
      </p:sp>
      <p:sp>
        <p:nvSpPr>
          <p:cNvPr id="1240" name="Google Shape;1240;p111"/>
          <p:cNvSpPr txBox="1"/>
          <p:nvPr>
            <p:ph idx="1" type="subTitle"/>
          </p:nvPr>
        </p:nvSpPr>
        <p:spPr>
          <a:xfrm>
            <a:off x="626700" y="2075575"/>
            <a:ext cx="6514800" cy="1377600"/>
          </a:xfrm>
          <a:prstGeom prst="rect">
            <a:avLst/>
          </a:prstGeom>
        </p:spPr>
        <p:txBody>
          <a:bodyPr anchorCtr="0" anchor="t" bIns="0" lIns="0" spcFirstLastPara="1" rIns="0" wrap="square" tIns="0">
            <a:noAutofit/>
          </a:bodyPr>
          <a:lstStyle/>
          <a:p>
            <a:pPr indent="0" lvl="0" marL="0" rtl="0" algn="l">
              <a:lnSpc>
                <a:spcPct val="107916"/>
              </a:lnSpc>
              <a:spcBef>
                <a:spcPts val="0"/>
              </a:spcBef>
              <a:spcAft>
                <a:spcPts val="0"/>
              </a:spcAft>
              <a:buNone/>
            </a:pPr>
            <a:r>
              <a:rPr lang="en" sz="2000">
                <a:solidFill>
                  <a:srgbClr val="000000"/>
                </a:solidFill>
                <a:latin typeface="Barlow"/>
                <a:ea typeface="Barlow"/>
                <a:cs typeface="Barlow"/>
                <a:sym typeface="Barlow"/>
              </a:rPr>
              <a:t>Have fun beating your friends in a game of chance, such as operating a business. Each choice you make affects your business, as well as those around you! Are you the next Billionaire!!!</a:t>
            </a:r>
            <a:endParaRPr sz="3300"/>
          </a:p>
        </p:txBody>
      </p:sp>
      <p:sp>
        <p:nvSpPr>
          <p:cNvPr id="1241" name="Google Shape;1241;p111"/>
          <p:cNvSpPr/>
          <p:nvPr/>
        </p:nvSpPr>
        <p:spPr>
          <a:xfrm>
            <a:off x="7597255" y="2075575"/>
            <a:ext cx="1200745" cy="2395050"/>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7</a:t>
            </a: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1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247" name="Google Shape;1247;p112"/>
          <p:cNvPicPr preferRelativeResize="0"/>
          <p:nvPr/>
        </p:nvPicPr>
        <p:blipFill rotWithShape="1">
          <a:blip r:embed="rId3">
            <a:alphaModFix/>
          </a:blip>
          <a:srcRect b="24812" l="0" r="10785" t="0"/>
          <a:stretch/>
        </p:blipFill>
        <p:spPr>
          <a:xfrm>
            <a:off x="2680425" y="1507700"/>
            <a:ext cx="6463500" cy="3636000"/>
          </a:xfrm>
          <a:prstGeom prst="triangle">
            <a:avLst>
              <a:gd fmla="val 100000" name="adj"/>
            </a:avLst>
          </a:prstGeom>
          <a:noFill/>
          <a:ln>
            <a:noFill/>
          </a:ln>
        </p:spPr>
      </p:pic>
      <p:sp>
        <p:nvSpPr>
          <p:cNvPr id="1248" name="Google Shape;1248;p112"/>
          <p:cNvSpPr txBox="1"/>
          <p:nvPr>
            <p:ph idx="4294967295" type="ctrTitle"/>
          </p:nvPr>
        </p:nvSpPr>
        <p:spPr>
          <a:xfrm>
            <a:off x="855300" y="769325"/>
            <a:ext cx="4101300" cy="1159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9600">
                <a:solidFill>
                  <a:schemeClr val="accent2"/>
                </a:solidFill>
              </a:rPr>
              <a:t>Thanks</a:t>
            </a:r>
            <a:r>
              <a:rPr lang="en" sz="9600">
                <a:solidFill>
                  <a:schemeClr val="accent2"/>
                </a:solidFill>
              </a:rPr>
              <a:t>!</a:t>
            </a:r>
            <a:endParaRPr sz="9600">
              <a:solidFill>
                <a:schemeClr val="accent2"/>
              </a:solidFill>
            </a:endParaRPr>
          </a:p>
        </p:txBody>
      </p:sp>
      <p:sp>
        <p:nvSpPr>
          <p:cNvPr id="1249" name="Google Shape;1249;p112"/>
          <p:cNvSpPr txBox="1"/>
          <p:nvPr>
            <p:ph idx="4294967295" type="subTitle"/>
          </p:nvPr>
        </p:nvSpPr>
        <p:spPr>
          <a:xfrm>
            <a:off x="855300" y="1968948"/>
            <a:ext cx="4101300" cy="166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Any questions?</a:t>
            </a:r>
            <a:endParaRPr b="1"/>
          </a:p>
          <a:p>
            <a:pPr indent="0" lvl="0" marL="0" rtl="0" algn="l">
              <a:spcBef>
                <a:spcPts val="800"/>
              </a:spcBef>
              <a:spcAft>
                <a:spcPts val="0"/>
              </a:spcAft>
              <a:buClr>
                <a:schemeClr val="dk1"/>
              </a:buClr>
              <a:buSzPts val="1100"/>
              <a:buFont typeface="Arial"/>
              <a:buNone/>
            </a:pPr>
            <a:r>
              <a:rPr lang="en"/>
              <a:t>Y</a:t>
            </a:r>
            <a:r>
              <a:rPr lang="en"/>
              <a:t>ou can find me at:</a:t>
            </a:r>
            <a:endParaRPr/>
          </a:p>
          <a:p>
            <a:pPr indent="-381000" lvl="0" marL="457200" rtl="0" algn="l">
              <a:spcBef>
                <a:spcPts val="800"/>
              </a:spcBef>
              <a:spcAft>
                <a:spcPts val="0"/>
              </a:spcAft>
              <a:buSzPts val="2400"/>
              <a:buChar char="▸"/>
            </a:pPr>
            <a:r>
              <a:rPr lang="en"/>
              <a:t>@username</a:t>
            </a:r>
            <a:endParaRPr/>
          </a:p>
          <a:p>
            <a:pPr indent="-381000" lvl="0" marL="457200" rtl="0" algn="l">
              <a:spcBef>
                <a:spcPts val="0"/>
              </a:spcBef>
              <a:spcAft>
                <a:spcPts val="0"/>
              </a:spcAft>
              <a:buSzPts val="2400"/>
              <a:buChar char="▸"/>
            </a:pPr>
            <a:r>
              <a:rPr lang="en"/>
              <a:t>user@mail.me</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3" name="Shape 1253"/>
        <p:cNvGrpSpPr/>
        <p:nvPr/>
      </p:nvGrpSpPr>
      <p:grpSpPr>
        <a:xfrm>
          <a:off x="0" y="0"/>
          <a:ext cx="0" cy="0"/>
          <a:chOff x="0" y="0"/>
          <a:chExt cx="0" cy="0"/>
        </a:xfrm>
      </p:grpSpPr>
      <p:sp>
        <p:nvSpPr>
          <p:cNvPr id="1254" name="Google Shape;1254;p11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Credits</a:t>
            </a:r>
            <a:endParaRPr/>
          </a:p>
        </p:txBody>
      </p:sp>
      <p:sp>
        <p:nvSpPr>
          <p:cNvPr id="1255" name="Google Shape;1255;p11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400"/>
              <a:t>Special thanks to all the people who made and released these awesome resources for free:</a:t>
            </a:r>
            <a:endParaRPr sz="2400"/>
          </a:p>
          <a:p>
            <a:pPr indent="-381000" lvl="0" marL="457200" rtl="0" algn="l">
              <a:lnSpc>
                <a:spcPct val="115000"/>
              </a:lnSpc>
              <a:spcBef>
                <a:spcPts val="800"/>
              </a:spcBef>
              <a:spcAft>
                <a:spcPts val="0"/>
              </a:spcAft>
              <a:buSzPts val="2400"/>
              <a:buChar char="▸"/>
            </a:pPr>
            <a:r>
              <a:rPr lang="en" sz="2400"/>
              <a:t>Presentation template by </a:t>
            </a:r>
            <a:r>
              <a:rPr lang="en" sz="2400" u="sng">
                <a:solidFill>
                  <a:schemeClr val="hlink"/>
                </a:solidFill>
                <a:hlinkClick r:id="rId3"/>
              </a:rPr>
              <a:t>SlidesCarnival</a:t>
            </a:r>
            <a:endParaRPr sz="2400"/>
          </a:p>
          <a:p>
            <a:pPr indent="-381000" lvl="0" marL="457200" rtl="0" algn="l">
              <a:lnSpc>
                <a:spcPct val="115000"/>
              </a:lnSpc>
              <a:spcBef>
                <a:spcPts val="0"/>
              </a:spcBef>
              <a:spcAft>
                <a:spcPts val="0"/>
              </a:spcAft>
              <a:buSzPts val="2400"/>
              <a:buChar char="▸"/>
            </a:pPr>
            <a:r>
              <a:rPr lang="en" sz="2400"/>
              <a:t>Photographs by </a:t>
            </a:r>
            <a:r>
              <a:rPr lang="en" sz="2400" u="sng">
                <a:solidFill>
                  <a:schemeClr val="hlink"/>
                </a:solidFill>
                <a:hlinkClick r:id="rId4"/>
              </a:rPr>
              <a:t>Unsplash</a:t>
            </a:r>
            <a:endParaRPr sz="2400"/>
          </a:p>
        </p:txBody>
      </p:sp>
      <p:sp>
        <p:nvSpPr>
          <p:cNvPr id="1256" name="Google Shape;1256;p11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257" name="Google Shape;1257;p113"/>
          <p:cNvGrpSpPr/>
          <p:nvPr/>
        </p:nvGrpSpPr>
        <p:grpSpPr>
          <a:xfrm>
            <a:off x="261174" y="613715"/>
            <a:ext cx="517866" cy="517866"/>
            <a:chOff x="2594325" y="1627175"/>
            <a:chExt cx="440850" cy="440850"/>
          </a:xfrm>
        </p:grpSpPr>
        <p:sp>
          <p:nvSpPr>
            <p:cNvPr id="1258" name="Google Shape;1258;p113"/>
            <p:cNvSpPr/>
            <p:nvPr/>
          </p:nvSpPr>
          <p:spPr>
            <a:xfrm>
              <a:off x="2594325" y="1890950"/>
              <a:ext cx="177075" cy="177075"/>
            </a:xfrm>
            <a:custGeom>
              <a:rect b="b" l="l" r="r" t="t"/>
              <a:pathLst>
                <a:path extrusionOk="0" h="7083" w="7083">
                  <a:moveTo>
                    <a:pt x="5544" y="0"/>
                  </a:moveTo>
                  <a:lnTo>
                    <a:pt x="538" y="5984"/>
                  </a:lnTo>
                  <a:lnTo>
                    <a:pt x="0" y="7083"/>
                  </a:lnTo>
                  <a:lnTo>
                    <a:pt x="1099" y="6546"/>
                  </a:lnTo>
                  <a:lnTo>
                    <a:pt x="7083" y="1539"/>
                  </a:lnTo>
                  <a:lnTo>
                    <a:pt x="554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59" name="Google Shape;1259;p113"/>
            <p:cNvSpPr/>
            <p:nvPr/>
          </p:nvSpPr>
          <p:spPr>
            <a:xfrm>
              <a:off x="2858700" y="1627175"/>
              <a:ext cx="176475" cy="176475"/>
            </a:xfrm>
            <a:custGeom>
              <a:rect b="b" l="l" r="r" t="t"/>
              <a:pathLst>
                <a:path extrusionOk="0" h="7059" w="7059">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60" name="Google Shape;1260;p113"/>
            <p:cNvSpPr/>
            <p:nvPr/>
          </p:nvSpPr>
          <p:spPr>
            <a:xfrm>
              <a:off x="2663325" y="1702275"/>
              <a:ext cx="296750" cy="296775"/>
            </a:xfrm>
            <a:custGeom>
              <a:rect b="b" l="l" r="r" t="t"/>
              <a:pathLst>
                <a:path extrusionOk="0" h="11871" w="1187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SWOT Analysis</a:t>
            </a:r>
            <a:endParaRPr/>
          </a:p>
        </p:txBody>
      </p:sp>
      <p:sp>
        <p:nvSpPr>
          <p:cNvPr id="256" name="Google Shape;256;p2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257" name="Google Shape;257;p21"/>
          <p:cNvSpPr/>
          <p:nvPr/>
        </p:nvSpPr>
        <p:spPr>
          <a:xfrm>
            <a:off x="859925" y="1434150"/>
            <a:ext cx="3644700" cy="13731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1371600" wrap="square" tIns="91425">
            <a:noAutofit/>
          </a:bodyPr>
          <a:lstStyle/>
          <a:p>
            <a:pPr indent="0" lvl="0" marL="0" rtl="0" algn="l">
              <a:spcBef>
                <a:spcPts val="0"/>
              </a:spcBef>
              <a:spcAft>
                <a:spcPts val="0"/>
              </a:spcAft>
              <a:buNone/>
            </a:pPr>
            <a:r>
              <a:rPr b="1" lang="en">
                <a:solidFill>
                  <a:schemeClr val="dk2"/>
                </a:solidFill>
                <a:latin typeface="Barlow"/>
                <a:ea typeface="Barlow"/>
                <a:cs typeface="Barlow"/>
                <a:sym typeface="Barlow"/>
              </a:rPr>
              <a:t>STRENGTHS</a:t>
            </a:r>
            <a:endParaRPr b="1">
              <a:solidFill>
                <a:schemeClr val="dk2"/>
              </a:solidFill>
              <a:latin typeface="Barlow"/>
              <a:ea typeface="Barlow"/>
              <a:cs typeface="Barlow"/>
              <a:sym typeface="Barlow"/>
            </a:endParaRPr>
          </a:p>
          <a:p>
            <a:pPr indent="0" lvl="0" marL="0" rtl="0" algn="l">
              <a:spcBef>
                <a:spcPts val="600"/>
              </a:spcBef>
              <a:spcAft>
                <a:spcPts val="600"/>
              </a:spcAft>
              <a:buNone/>
            </a:pPr>
            <a:r>
              <a:rPr lang="en">
                <a:solidFill>
                  <a:schemeClr val="dk2"/>
                </a:solidFill>
                <a:latin typeface="Barlow"/>
                <a:ea typeface="Barlow"/>
                <a:cs typeface="Barlow"/>
                <a:sym typeface="Barlow"/>
              </a:rPr>
              <a:t>What are your strengths that will transfer to your business?</a:t>
            </a:r>
            <a:endParaRPr>
              <a:solidFill>
                <a:schemeClr val="dk2"/>
              </a:solidFill>
              <a:latin typeface="Barlow"/>
              <a:ea typeface="Barlow"/>
              <a:cs typeface="Barlow"/>
              <a:sym typeface="Barlow"/>
            </a:endParaRPr>
          </a:p>
        </p:txBody>
      </p:sp>
      <p:sp>
        <p:nvSpPr>
          <p:cNvPr id="258" name="Google Shape;258;p21"/>
          <p:cNvSpPr/>
          <p:nvPr/>
        </p:nvSpPr>
        <p:spPr>
          <a:xfrm>
            <a:off x="4655461" y="1434150"/>
            <a:ext cx="3644700" cy="1373100"/>
          </a:xfrm>
          <a:prstGeom prst="rect">
            <a:avLst/>
          </a:prstGeom>
          <a:noFill/>
          <a:ln cap="flat" cmpd="sng" w="9525">
            <a:solidFill>
              <a:schemeClr val="accent6"/>
            </a:solidFill>
            <a:prstDash val="solid"/>
            <a:round/>
            <a:headEnd len="sm" w="sm" type="none"/>
            <a:tailEnd len="sm" w="sm" type="none"/>
          </a:ln>
        </p:spPr>
        <p:txBody>
          <a:bodyPr anchorCtr="0" anchor="t" bIns="91425" lIns="1371600" spcFirstLastPara="1" rIns="91425" wrap="square" tIns="91425">
            <a:noAutofit/>
          </a:bodyPr>
          <a:lstStyle/>
          <a:p>
            <a:pPr indent="0" lvl="0" marL="0" rtl="0" algn="r">
              <a:spcBef>
                <a:spcPts val="0"/>
              </a:spcBef>
              <a:spcAft>
                <a:spcPts val="0"/>
              </a:spcAft>
              <a:buClr>
                <a:schemeClr val="dk1"/>
              </a:buClr>
              <a:buSzPts val="1100"/>
              <a:buFont typeface="Arial"/>
              <a:buNone/>
            </a:pPr>
            <a:r>
              <a:rPr b="1" lang="en">
                <a:solidFill>
                  <a:schemeClr val="dk2"/>
                </a:solidFill>
                <a:latin typeface="Barlow"/>
                <a:ea typeface="Barlow"/>
                <a:cs typeface="Barlow"/>
                <a:sym typeface="Barlow"/>
              </a:rPr>
              <a:t>WEAKNESSES</a:t>
            </a:r>
            <a:endParaRPr b="1">
              <a:solidFill>
                <a:schemeClr val="dk2"/>
              </a:solidFill>
              <a:latin typeface="Barlow"/>
              <a:ea typeface="Barlow"/>
              <a:cs typeface="Barlow"/>
              <a:sym typeface="Barlow"/>
            </a:endParaRPr>
          </a:p>
          <a:p>
            <a:pPr indent="0" lvl="0" marL="0" rtl="0" algn="r">
              <a:spcBef>
                <a:spcPts val="600"/>
              </a:spcBef>
              <a:spcAft>
                <a:spcPts val="600"/>
              </a:spcAft>
              <a:buNone/>
            </a:pPr>
            <a:r>
              <a:rPr lang="en">
                <a:solidFill>
                  <a:schemeClr val="dk2"/>
                </a:solidFill>
                <a:latin typeface="Barlow"/>
                <a:ea typeface="Barlow"/>
                <a:cs typeface="Barlow"/>
                <a:sym typeface="Barlow"/>
              </a:rPr>
              <a:t>What are challenges of different industries?  What are some weaknesses you should address/identify?</a:t>
            </a:r>
            <a:endParaRPr>
              <a:solidFill>
                <a:schemeClr val="dk2"/>
              </a:solidFill>
              <a:latin typeface="Barlow"/>
              <a:ea typeface="Barlow"/>
              <a:cs typeface="Barlow"/>
              <a:sym typeface="Barlow"/>
            </a:endParaRPr>
          </a:p>
        </p:txBody>
      </p:sp>
      <p:sp>
        <p:nvSpPr>
          <p:cNvPr id="259" name="Google Shape;259;p21"/>
          <p:cNvSpPr/>
          <p:nvPr/>
        </p:nvSpPr>
        <p:spPr>
          <a:xfrm>
            <a:off x="859925" y="2957892"/>
            <a:ext cx="3644700" cy="1373100"/>
          </a:xfrm>
          <a:prstGeom prst="rect">
            <a:avLst/>
          </a:prstGeom>
          <a:noFill/>
          <a:ln cap="flat" cmpd="sng" w="9525">
            <a:solidFill>
              <a:schemeClr val="accent3"/>
            </a:solidFill>
            <a:prstDash val="solid"/>
            <a:round/>
            <a:headEnd len="sm" w="sm" type="none"/>
            <a:tailEnd len="sm" w="sm" type="none"/>
          </a:ln>
        </p:spPr>
        <p:txBody>
          <a:bodyPr anchorCtr="0" anchor="b" bIns="91425" lIns="91425" spcFirstLastPara="1" rIns="1371600" wrap="square" tIns="91425">
            <a:noAutofit/>
          </a:bodyPr>
          <a:lstStyle/>
          <a:p>
            <a:pPr indent="0" lvl="0" marL="0" rtl="0" algn="l">
              <a:spcBef>
                <a:spcPts val="0"/>
              </a:spcBef>
              <a:spcAft>
                <a:spcPts val="0"/>
              </a:spcAft>
              <a:buClr>
                <a:schemeClr val="dk1"/>
              </a:buClr>
              <a:buSzPts val="1100"/>
              <a:buFont typeface="Arial"/>
              <a:buNone/>
            </a:pPr>
            <a:r>
              <a:t/>
            </a:r>
            <a:endParaRPr b="1">
              <a:solidFill>
                <a:schemeClr val="dk2"/>
              </a:solidFill>
              <a:latin typeface="Barlow"/>
              <a:ea typeface="Barlow"/>
              <a:cs typeface="Barlow"/>
              <a:sym typeface="Barlow"/>
            </a:endParaRPr>
          </a:p>
          <a:p>
            <a:pPr indent="0" lvl="0" marL="0" rtl="0" algn="l">
              <a:spcBef>
                <a:spcPts val="600"/>
              </a:spcBef>
              <a:spcAft>
                <a:spcPts val="0"/>
              </a:spcAft>
              <a:buClr>
                <a:schemeClr val="dk1"/>
              </a:buClr>
              <a:buSzPts val="1100"/>
              <a:buFont typeface="Arial"/>
              <a:buNone/>
            </a:pPr>
            <a:r>
              <a:rPr lang="en">
                <a:solidFill>
                  <a:schemeClr val="dk2"/>
                </a:solidFill>
                <a:latin typeface="Barlow"/>
                <a:ea typeface="Barlow"/>
                <a:cs typeface="Barlow"/>
                <a:sym typeface="Barlow"/>
              </a:rPr>
              <a:t>Based on your skills, your location, the market demands, etc., think about what opportunities exist.</a:t>
            </a:r>
            <a:endParaRPr>
              <a:solidFill>
                <a:schemeClr val="dk2"/>
              </a:solidFill>
              <a:latin typeface="Barlow"/>
              <a:ea typeface="Barlow"/>
              <a:cs typeface="Barlow"/>
              <a:sym typeface="Barlow"/>
            </a:endParaRPr>
          </a:p>
          <a:p>
            <a:pPr indent="0" lvl="0" marL="0" rtl="0" algn="l">
              <a:spcBef>
                <a:spcPts val="600"/>
              </a:spcBef>
              <a:spcAft>
                <a:spcPts val="600"/>
              </a:spcAft>
              <a:buClr>
                <a:schemeClr val="dk1"/>
              </a:buClr>
              <a:buSzPts val="1100"/>
              <a:buFont typeface="Arial"/>
              <a:buNone/>
            </a:pPr>
            <a:r>
              <a:rPr b="1" lang="en">
                <a:solidFill>
                  <a:schemeClr val="dk2"/>
                </a:solidFill>
                <a:latin typeface="Barlow"/>
                <a:ea typeface="Barlow"/>
                <a:cs typeface="Barlow"/>
                <a:sym typeface="Barlow"/>
              </a:rPr>
              <a:t>OPPORTUNITIES</a:t>
            </a:r>
            <a:endParaRPr>
              <a:solidFill>
                <a:schemeClr val="dk2"/>
              </a:solidFill>
              <a:latin typeface="Barlow"/>
              <a:ea typeface="Barlow"/>
              <a:cs typeface="Barlow"/>
              <a:sym typeface="Barlow"/>
            </a:endParaRPr>
          </a:p>
        </p:txBody>
      </p:sp>
      <p:sp>
        <p:nvSpPr>
          <p:cNvPr id="260" name="Google Shape;260;p21"/>
          <p:cNvSpPr/>
          <p:nvPr/>
        </p:nvSpPr>
        <p:spPr>
          <a:xfrm>
            <a:off x="4655461" y="2957892"/>
            <a:ext cx="3644700" cy="1373100"/>
          </a:xfrm>
          <a:prstGeom prst="rect">
            <a:avLst/>
          </a:prstGeom>
          <a:noFill/>
          <a:ln cap="flat" cmpd="sng" w="9525">
            <a:solidFill>
              <a:schemeClr val="accent4"/>
            </a:solidFill>
            <a:prstDash val="solid"/>
            <a:round/>
            <a:headEnd len="sm" w="sm" type="none"/>
            <a:tailEnd len="sm" w="sm" type="none"/>
          </a:ln>
        </p:spPr>
        <p:txBody>
          <a:bodyPr anchorCtr="0" anchor="b" bIns="91425" lIns="1371600" spcFirstLastPara="1" rIns="91425" wrap="square" tIns="91425">
            <a:noAutofit/>
          </a:bodyPr>
          <a:lstStyle/>
          <a:p>
            <a:pPr indent="0" lvl="0" marL="0" rtl="0" algn="r">
              <a:spcBef>
                <a:spcPts val="0"/>
              </a:spcBef>
              <a:spcAft>
                <a:spcPts val="0"/>
              </a:spcAft>
              <a:buClr>
                <a:schemeClr val="dk1"/>
              </a:buClr>
              <a:buSzPts val="1100"/>
              <a:buFont typeface="Arial"/>
              <a:buNone/>
            </a:pPr>
            <a:r>
              <a:rPr lang="en">
                <a:solidFill>
                  <a:schemeClr val="dk2"/>
                </a:solidFill>
                <a:latin typeface="Barlow"/>
                <a:ea typeface="Barlow"/>
                <a:cs typeface="Barlow"/>
                <a:sym typeface="Barlow"/>
              </a:rPr>
              <a:t>What threats exist that could affect your business being successful?</a:t>
            </a:r>
            <a:endParaRPr>
              <a:solidFill>
                <a:schemeClr val="dk2"/>
              </a:solidFill>
              <a:latin typeface="Barlow"/>
              <a:ea typeface="Barlow"/>
              <a:cs typeface="Barlow"/>
              <a:sym typeface="Barlow"/>
            </a:endParaRPr>
          </a:p>
          <a:p>
            <a:pPr indent="0" lvl="0" marL="0" rtl="0" algn="r">
              <a:spcBef>
                <a:spcPts val="600"/>
              </a:spcBef>
              <a:spcAft>
                <a:spcPts val="600"/>
              </a:spcAft>
              <a:buNone/>
            </a:pPr>
            <a:r>
              <a:rPr b="1" lang="en">
                <a:solidFill>
                  <a:schemeClr val="dk2"/>
                </a:solidFill>
                <a:latin typeface="Barlow"/>
                <a:ea typeface="Barlow"/>
                <a:cs typeface="Barlow"/>
                <a:sym typeface="Barlow"/>
              </a:rPr>
              <a:t>THREATS</a:t>
            </a:r>
            <a:endParaRPr>
              <a:solidFill>
                <a:schemeClr val="dk2"/>
              </a:solidFill>
              <a:latin typeface="Barlow"/>
              <a:ea typeface="Barlow"/>
              <a:cs typeface="Barlow"/>
              <a:sym typeface="Barlow"/>
            </a:endParaRPr>
          </a:p>
        </p:txBody>
      </p:sp>
      <p:sp>
        <p:nvSpPr>
          <p:cNvPr id="261" name="Google Shape;261;p21"/>
          <p:cNvSpPr/>
          <p:nvPr/>
        </p:nvSpPr>
        <p:spPr>
          <a:xfrm>
            <a:off x="3458432" y="1759078"/>
            <a:ext cx="2094300" cy="2094300"/>
          </a:xfrm>
          <a:prstGeom prst="pie">
            <a:avLst>
              <a:gd fmla="val 10788866"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1"/>
          <p:cNvSpPr/>
          <p:nvPr/>
        </p:nvSpPr>
        <p:spPr>
          <a:xfrm rot="5400000">
            <a:off x="3609544" y="1759078"/>
            <a:ext cx="2094300" cy="2094300"/>
          </a:xfrm>
          <a:prstGeom prst="pie">
            <a:avLst>
              <a:gd fmla="val 10788866" name="adj1"/>
              <a:gd fmla="val 16200000" name="adj2"/>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1"/>
          <p:cNvSpPr/>
          <p:nvPr/>
        </p:nvSpPr>
        <p:spPr>
          <a:xfrm rot="10800000">
            <a:off x="3609544" y="1911371"/>
            <a:ext cx="2094300" cy="2094300"/>
          </a:xfrm>
          <a:prstGeom prst="pie">
            <a:avLst>
              <a:gd fmla="val 10788866" name="adj1"/>
              <a:gd fmla="val 16200000" name="adj2"/>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1"/>
          <p:cNvSpPr/>
          <p:nvPr/>
        </p:nvSpPr>
        <p:spPr>
          <a:xfrm rot="-5400000">
            <a:off x="3458432" y="1911371"/>
            <a:ext cx="2094300" cy="2094300"/>
          </a:xfrm>
          <a:prstGeom prst="pie">
            <a:avLst>
              <a:gd fmla="val 10788866" name="adj1"/>
              <a:gd fmla="val 16200000"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1"/>
          <p:cNvSpPr/>
          <p:nvPr/>
        </p:nvSpPr>
        <p:spPr>
          <a:xfrm>
            <a:off x="4016818" y="2195958"/>
            <a:ext cx="175533" cy="385308"/>
          </a:xfrm>
          <a:prstGeom prst="rect">
            <a:avLst/>
          </a:prstGeom>
        </p:spPr>
        <p:txBody>
          <a:bodyPr>
            <a:prstTxWarp prst="textPlain"/>
          </a:bodyPr>
          <a:lstStyle/>
          <a:p>
            <a:pPr lvl="0" algn="ctr"/>
            <a:r>
              <a:rPr b="0" i="0">
                <a:ln>
                  <a:noFill/>
                </a:ln>
                <a:solidFill>
                  <a:schemeClr val="lt1"/>
                </a:solidFill>
                <a:latin typeface="Bebas Neue"/>
              </a:rPr>
              <a:t>S</a:t>
            </a:r>
          </a:p>
        </p:txBody>
      </p:sp>
      <p:sp>
        <p:nvSpPr>
          <p:cNvPr id="266" name="Google Shape;266;p21"/>
          <p:cNvSpPr/>
          <p:nvPr/>
        </p:nvSpPr>
        <p:spPr>
          <a:xfrm>
            <a:off x="4896855" y="2202647"/>
            <a:ext cx="282031" cy="374605"/>
          </a:xfrm>
          <a:prstGeom prst="rect">
            <a:avLst/>
          </a:prstGeom>
        </p:spPr>
        <p:txBody>
          <a:bodyPr>
            <a:prstTxWarp prst="textPlain"/>
          </a:bodyPr>
          <a:lstStyle/>
          <a:p>
            <a:pPr lvl="0" algn="ctr"/>
            <a:r>
              <a:rPr b="0" i="0">
                <a:ln>
                  <a:noFill/>
                </a:ln>
                <a:solidFill>
                  <a:schemeClr val="lt1"/>
                </a:solidFill>
                <a:latin typeface="Bebas Neue"/>
              </a:rPr>
              <a:t>W</a:t>
            </a:r>
          </a:p>
        </p:txBody>
      </p:sp>
      <p:sp>
        <p:nvSpPr>
          <p:cNvPr id="267" name="Google Shape;267;p21"/>
          <p:cNvSpPr/>
          <p:nvPr/>
        </p:nvSpPr>
        <p:spPr>
          <a:xfrm>
            <a:off x="3986849" y="3154633"/>
            <a:ext cx="178744" cy="385308"/>
          </a:xfrm>
          <a:prstGeom prst="rect">
            <a:avLst/>
          </a:prstGeom>
        </p:spPr>
        <p:txBody>
          <a:bodyPr>
            <a:prstTxWarp prst="textPlain"/>
          </a:bodyPr>
          <a:lstStyle/>
          <a:p>
            <a:pPr lvl="0" algn="ctr"/>
            <a:r>
              <a:rPr b="0" i="0">
                <a:ln>
                  <a:noFill/>
                </a:ln>
                <a:solidFill>
                  <a:schemeClr val="lt1"/>
                </a:solidFill>
                <a:latin typeface="Bebas Neue"/>
              </a:rPr>
              <a:t>O</a:t>
            </a:r>
          </a:p>
        </p:txBody>
      </p:sp>
      <p:sp>
        <p:nvSpPr>
          <p:cNvPr id="268" name="Google Shape;268;p21"/>
          <p:cNvSpPr/>
          <p:nvPr/>
        </p:nvSpPr>
        <p:spPr>
          <a:xfrm>
            <a:off x="4995860" y="3161322"/>
            <a:ext cx="181955" cy="374605"/>
          </a:xfrm>
          <a:prstGeom prst="rect">
            <a:avLst/>
          </a:prstGeom>
        </p:spPr>
        <p:txBody>
          <a:bodyPr>
            <a:prstTxWarp prst="textPlain"/>
          </a:bodyPr>
          <a:lstStyle/>
          <a:p>
            <a:pPr lvl="0" algn="ctr"/>
            <a:r>
              <a:rPr b="0" i="0">
                <a:ln>
                  <a:noFill/>
                </a:ln>
                <a:solidFill>
                  <a:schemeClr val="lt1"/>
                </a:solidFill>
                <a:latin typeface="Bebas Neue"/>
              </a:rPr>
              <a:t>T</a:t>
            </a:r>
          </a:p>
        </p:txBody>
      </p:sp>
      <p:sp>
        <p:nvSpPr>
          <p:cNvPr id="269" name="Google Shape;269;p21"/>
          <p:cNvSpPr/>
          <p:nvPr/>
        </p:nvSpPr>
        <p:spPr>
          <a:xfrm>
            <a:off x="235369" y="630105"/>
            <a:ext cx="498594" cy="498603"/>
          </a:xfrm>
          <a:custGeom>
            <a:rect b="b" l="l" r="r" t="t"/>
            <a:pathLst>
              <a:path extrusionOk="0" h="16071" w="16072">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2"/>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What is the scope of your business?</a:t>
            </a:r>
            <a:endParaRPr/>
          </a:p>
        </p:txBody>
      </p:sp>
      <p:sp>
        <p:nvSpPr>
          <p:cNvPr id="275" name="Google Shape;275;p22"/>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Now that you have decided your industry, and completed a SWOT </a:t>
            </a:r>
            <a:r>
              <a:rPr lang="en"/>
              <a:t>analysis</a:t>
            </a:r>
            <a:r>
              <a:rPr lang="en"/>
              <a:t>, decide what service you will offer.</a:t>
            </a:r>
            <a:endParaRPr/>
          </a:p>
          <a:p>
            <a:pPr indent="-381000" lvl="0" marL="457200" rtl="0" algn="l">
              <a:spcBef>
                <a:spcPts val="0"/>
              </a:spcBef>
              <a:spcAft>
                <a:spcPts val="0"/>
              </a:spcAft>
              <a:buSzPts val="2400"/>
              <a:buChar char="▸"/>
            </a:pPr>
            <a:r>
              <a:rPr lang="en"/>
              <a:t>Keep it simple!  Ideally, select ONE thing you will offer to your customers or clients.</a:t>
            </a:r>
            <a:endParaRPr/>
          </a:p>
          <a:p>
            <a:pPr indent="0" lvl="0" marL="457200" rtl="0" algn="l">
              <a:spcBef>
                <a:spcPts val="800"/>
              </a:spcBef>
              <a:spcAft>
                <a:spcPts val="0"/>
              </a:spcAft>
              <a:buNone/>
            </a:pPr>
            <a:r>
              <a:t/>
            </a:r>
            <a:endParaRPr/>
          </a:p>
          <a:p>
            <a:pPr indent="0" lvl="0" marL="457200" rtl="0" algn="l">
              <a:spcBef>
                <a:spcPts val="800"/>
              </a:spcBef>
              <a:spcAft>
                <a:spcPts val="0"/>
              </a:spcAft>
              <a:buNone/>
            </a:pPr>
            <a:r>
              <a:t/>
            </a:r>
            <a:endParaRPr/>
          </a:p>
          <a:p>
            <a:pPr indent="0" lvl="0" marL="0" rtl="0" algn="l">
              <a:spcBef>
                <a:spcPts val="800"/>
              </a:spcBef>
              <a:spcAft>
                <a:spcPts val="800"/>
              </a:spcAft>
              <a:buNone/>
            </a:pPr>
            <a:r>
              <a:rPr lang="en"/>
              <a:t> </a:t>
            </a:r>
            <a:endParaRPr/>
          </a:p>
        </p:txBody>
      </p:sp>
      <p:sp>
        <p:nvSpPr>
          <p:cNvPr id="276" name="Google Shape;276;p2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277" name="Google Shape;277;p22"/>
          <p:cNvGrpSpPr/>
          <p:nvPr/>
        </p:nvGrpSpPr>
        <p:grpSpPr>
          <a:xfrm>
            <a:off x="259022" y="538300"/>
            <a:ext cx="367686" cy="599441"/>
            <a:chOff x="6730350" y="2315900"/>
            <a:chExt cx="257700" cy="420100"/>
          </a:xfrm>
        </p:grpSpPr>
        <p:sp>
          <p:nvSpPr>
            <p:cNvPr id="278" name="Google Shape;278;p22"/>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79" name="Google Shape;279;p22"/>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80" name="Google Shape;280;p22"/>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81" name="Google Shape;281;p22"/>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82" name="Google Shape;282;p22"/>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3"/>
            </a:gs>
            <a:gs pos="100000">
              <a:schemeClr val="dk1"/>
            </a:gs>
          </a:gsLst>
          <a:path path="circle">
            <a:fillToRect b="100%" l="100%"/>
          </a:path>
          <a:tileRect r="-100%" t="-100%"/>
        </a:gradFill>
      </p:bgPr>
    </p:bg>
    <p:spTree>
      <p:nvGrpSpPr>
        <p:cNvPr id="286" name="Shape 286"/>
        <p:cNvGrpSpPr/>
        <p:nvPr/>
      </p:nvGrpSpPr>
      <p:grpSpPr>
        <a:xfrm>
          <a:off x="0" y="0"/>
          <a:ext cx="0" cy="0"/>
          <a:chOff x="0" y="0"/>
          <a:chExt cx="0" cy="0"/>
        </a:xfrm>
      </p:grpSpPr>
      <p:sp>
        <p:nvSpPr>
          <p:cNvPr id="287" name="Google Shape;287;p23"/>
          <p:cNvSpPr txBox="1"/>
          <p:nvPr>
            <p:ph type="title"/>
          </p:nvPr>
        </p:nvSpPr>
        <p:spPr>
          <a:xfrm>
            <a:off x="467100" y="0"/>
            <a:ext cx="8209800" cy="4671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sz="1200">
                <a:solidFill>
                  <a:schemeClr val="lt1"/>
                </a:solidFill>
              </a:rPr>
              <a:t>BRAINSTORM</a:t>
            </a:r>
            <a:endParaRPr sz="1200">
              <a:solidFill>
                <a:schemeClr val="lt1"/>
              </a:solidFill>
            </a:endParaRPr>
          </a:p>
        </p:txBody>
      </p:sp>
      <p:sp>
        <p:nvSpPr>
          <p:cNvPr id="288" name="Google Shape;288;p23"/>
          <p:cNvSpPr/>
          <p:nvPr/>
        </p:nvSpPr>
        <p:spPr>
          <a:xfrm>
            <a:off x="467100" y="467100"/>
            <a:ext cx="8209800" cy="4209000"/>
          </a:xfrm>
          <a:prstGeom prst="rect">
            <a:avLst/>
          </a:prstGeom>
          <a:solidFill>
            <a:schemeClr val="lt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290" name="Google Shape;290;p23"/>
          <p:cNvSpPr/>
          <p:nvPr/>
        </p:nvSpPr>
        <p:spPr>
          <a:xfrm>
            <a:off x="4695400" y="523950"/>
            <a:ext cx="2145900" cy="2103600"/>
          </a:xfrm>
          <a:prstGeom prst="ellipse">
            <a:avLst/>
          </a:prstGeom>
          <a:solidFill>
            <a:schemeClr val="dk1"/>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HOW MUCH MONEY CAN I MAKE OFFERING THIS SERVICE?</a:t>
            </a:r>
            <a:endParaRPr sz="800">
              <a:solidFill>
                <a:schemeClr val="lt1"/>
              </a:solidFill>
              <a:latin typeface="Barlow"/>
              <a:ea typeface="Barlow"/>
              <a:cs typeface="Barlow"/>
              <a:sym typeface="Barlow"/>
            </a:endParaRPr>
          </a:p>
        </p:txBody>
      </p:sp>
      <p:sp>
        <p:nvSpPr>
          <p:cNvPr id="291" name="Google Shape;291;p23"/>
          <p:cNvSpPr/>
          <p:nvPr/>
        </p:nvSpPr>
        <p:spPr>
          <a:xfrm>
            <a:off x="2356150" y="600350"/>
            <a:ext cx="2145900" cy="2103600"/>
          </a:xfrm>
          <a:prstGeom prst="ellipse">
            <a:avLst/>
          </a:prstGeom>
          <a:solidFill>
            <a:schemeClr val="accent3"/>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HAVE MY PARENTS OR I EVER HIRED SOMEONE IN THIS FIELD?</a:t>
            </a:r>
            <a:endParaRPr sz="800">
              <a:solidFill>
                <a:schemeClr val="lt1"/>
              </a:solidFill>
              <a:latin typeface="Barlow"/>
              <a:ea typeface="Barlow"/>
              <a:cs typeface="Barlow"/>
              <a:sym typeface="Barlow"/>
            </a:endParaRPr>
          </a:p>
        </p:txBody>
      </p:sp>
      <p:sp>
        <p:nvSpPr>
          <p:cNvPr id="292" name="Google Shape;292;p23"/>
          <p:cNvSpPr/>
          <p:nvPr/>
        </p:nvSpPr>
        <p:spPr>
          <a:xfrm>
            <a:off x="2993500" y="2940300"/>
            <a:ext cx="1701900" cy="1728300"/>
          </a:xfrm>
          <a:prstGeom prst="ellipse">
            <a:avLst/>
          </a:prstGeom>
          <a:solidFill>
            <a:schemeClr val="accent1"/>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dk2"/>
                </a:solidFill>
                <a:latin typeface="Barlow"/>
                <a:ea typeface="Barlow"/>
                <a:cs typeface="Barlow"/>
                <a:sym typeface="Barlow"/>
              </a:rPr>
              <a:t>WHAT DO I ENJOY ABOUT THIS FIELD?</a:t>
            </a:r>
            <a:endParaRPr sz="800">
              <a:solidFill>
                <a:schemeClr val="dk2"/>
              </a:solidFill>
              <a:latin typeface="Barlow"/>
              <a:ea typeface="Barlow"/>
              <a:cs typeface="Barlow"/>
              <a:sym typeface="Barlow"/>
            </a:endParaRPr>
          </a:p>
        </p:txBody>
      </p:sp>
      <p:sp>
        <p:nvSpPr>
          <p:cNvPr id="293" name="Google Shape;293;p23"/>
          <p:cNvSpPr/>
          <p:nvPr/>
        </p:nvSpPr>
        <p:spPr>
          <a:xfrm>
            <a:off x="847600" y="2206850"/>
            <a:ext cx="2145900" cy="2173500"/>
          </a:xfrm>
          <a:prstGeom prst="ellipse">
            <a:avLst/>
          </a:prstGeom>
          <a:solidFill>
            <a:schemeClr val="accent4"/>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WHAT SKILLS WOULD ALIGN WITH MY PERSONAL STRENGTHS?</a:t>
            </a:r>
            <a:endParaRPr sz="800">
              <a:solidFill>
                <a:schemeClr val="lt1"/>
              </a:solidFill>
              <a:latin typeface="Barlow"/>
              <a:ea typeface="Barlow"/>
              <a:cs typeface="Barlow"/>
              <a:sym typeface="Barlow"/>
            </a:endParaRPr>
          </a:p>
        </p:txBody>
      </p:sp>
      <p:sp>
        <p:nvSpPr>
          <p:cNvPr id="294" name="Google Shape;294;p23"/>
          <p:cNvSpPr/>
          <p:nvPr/>
        </p:nvSpPr>
        <p:spPr>
          <a:xfrm>
            <a:off x="4695400" y="3036325"/>
            <a:ext cx="1543200" cy="1639800"/>
          </a:xfrm>
          <a:prstGeom prst="ellipse">
            <a:avLst/>
          </a:prstGeom>
          <a:solidFill>
            <a:schemeClr val="accent5"/>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WHAT IS THE COOLEST JOB YOU CAN DO IN THIS FIELD?</a:t>
            </a:r>
            <a:endParaRPr sz="800">
              <a:solidFill>
                <a:schemeClr val="lt1"/>
              </a:solidFill>
              <a:latin typeface="Barlow"/>
              <a:ea typeface="Barlow"/>
              <a:cs typeface="Barlow"/>
              <a:sym typeface="Barlow"/>
            </a:endParaRPr>
          </a:p>
        </p:txBody>
      </p:sp>
      <p:sp>
        <p:nvSpPr>
          <p:cNvPr id="295" name="Google Shape;295;p23"/>
          <p:cNvSpPr/>
          <p:nvPr/>
        </p:nvSpPr>
        <p:spPr>
          <a:xfrm>
            <a:off x="6238575" y="2244650"/>
            <a:ext cx="2356200" cy="2359500"/>
          </a:xfrm>
          <a:prstGeom prst="ellipse">
            <a:avLst/>
          </a:prstGeom>
          <a:solidFill>
            <a:schemeClr val="accent2"/>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HOW EXPENSIVE ARE THE TOOLS OR MATERIALS FOR ME TO OFFER THIS SERVICE?</a:t>
            </a:r>
            <a:endParaRPr sz="800">
              <a:solidFill>
                <a:schemeClr val="lt1"/>
              </a:solidFill>
              <a:latin typeface="Barlow"/>
              <a:ea typeface="Barlow"/>
              <a:cs typeface="Barlow"/>
              <a:sym typeface="Barlow"/>
            </a:endParaRPr>
          </a:p>
        </p:txBody>
      </p:sp>
      <p:sp>
        <p:nvSpPr>
          <p:cNvPr id="296" name="Google Shape;296;p23"/>
          <p:cNvSpPr/>
          <p:nvPr/>
        </p:nvSpPr>
        <p:spPr>
          <a:xfrm>
            <a:off x="570550" y="564625"/>
            <a:ext cx="1785600" cy="17283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WHEN HAVE I SEEN A PERSON OR BUSINESS IN THIS FIELD IN MY LIFE?</a:t>
            </a:r>
            <a:endParaRPr sz="800">
              <a:solidFill>
                <a:schemeClr val="lt1"/>
              </a:solidFill>
              <a:latin typeface="Barlow"/>
              <a:ea typeface="Barlow"/>
              <a:cs typeface="Barlow"/>
              <a:sym typeface="Barlow"/>
            </a:endParaRPr>
          </a:p>
        </p:txBody>
      </p:sp>
      <p:sp>
        <p:nvSpPr>
          <p:cNvPr id="297" name="Google Shape;297;p23"/>
          <p:cNvSpPr/>
          <p:nvPr/>
        </p:nvSpPr>
        <p:spPr>
          <a:xfrm>
            <a:off x="7034650" y="608875"/>
            <a:ext cx="1543200" cy="1639800"/>
          </a:xfrm>
          <a:prstGeom prst="ellipse">
            <a:avLst/>
          </a:prstGeom>
          <a:solidFill>
            <a:srgbClr val="8E7CC3"/>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WHAT KINDS OF JOBS DOES A PERSON IN THIS FIELD OFTEN PERFORM OR OFFER?</a:t>
            </a:r>
            <a:endParaRPr sz="800">
              <a:solidFill>
                <a:schemeClr val="lt1"/>
              </a:solidFill>
              <a:latin typeface="Barlow"/>
              <a:ea typeface="Barlow"/>
              <a:cs typeface="Barlow"/>
              <a:sym typeface="Barlow"/>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SCOPE OF YOUR BUSINESS </a:t>
            </a:r>
            <a:r>
              <a:rPr lang="en"/>
              <a:t>complete!</a:t>
            </a:r>
            <a:endParaRPr/>
          </a:p>
        </p:txBody>
      </p:sp>
      <p:sp>
        <p:nvSpPr>
          <p:cNvPr id="303" name="Google Shape;303;p24"/>
          <p:cNvSpPr txBox="1"/>
          <p:nvPr>
            <p:ph idx="1" type="body"/>
          </p:nvPr>
        </p:nvSpPr>
        <p:spPr>
          <a:xfrm>
            <a:off x="855300" y="1424150"/>
            <a:ext cx="3834600" cy="133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On the handout provided, write down the service you will offer your clients.</a:t>
            </a:r>
            <a:endParaRPr sz="1800"/>
          </a:p>
          <a:p>
            <a:pPr indent="0" lvl="0" marL="0" rtl="0" algn="l">
              <a:spcBef>
                <a:spcPts val="800"/>
              </a:spcBef>
              <a:spcAft>
                <a:spcPts val="800"/>
              </a:spcAft>
              <a:buNone/>
            </a:pPr>
            <a:r>
              <a:t/>
            </a:r>
            <a:endParaRPr sz="1800"/>
          </a:p>
        </p:txBody>
      </p:sp>
      <p:sp>
        <p:nvSpPr>
          <p:cNvPr id="304" name="Google Shape;304;p2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305" name="Google Shape;305;p24"/>
          <p:cNvPicPr preferRelativeResize="0"/>
          <p:nvPr/>
        </p:nvPicPr>
        <p:blipFill rotWithShape="1">
          <a:blip r:embed="rId3">
            <a:alphaModFix/>
          </a:blip>
          <a:srcRect b="31379" l="0" r="0" t="31375"/>
          <a:stretch/>
        </p:blipFill>
        <p:spPr>
          <a:xfrm>
            <a:off x="-75" y="-198"/>
            <a:ext cx="9144000" cy="5143800"/>
          </a:xfrm>
          <a:prstGeom prst="triangle">
            <a:avLst>
              <a:gd fmla="val 100000" name="adj"/>
            </a:avLst>
          </a:prstGeom>
          <a:noFill/>
          <a:ln>
            <a:noFill/>
          </a:ln>
        </p:spPr>
      </p:pic>
      <p:sp>
        <p:nvSpPr>
          <p:cNvPr id="306" name="Google Shape;306;p24"/>
          <p:cNvSpPr txBox="1"/>
          <p:nvPr/>
        </p:nvSpPr>
        <p:spPr>
          <a:xfrm>
            <a:off x="6832425"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jesse orrico</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310" name="Shape 310"/>
        <p:cNvGrpSpPr/>
        <p:nvPr/>
      </p:nvGrpSpPr>
      <p:grpSpPr>
        <a:xfrm>
          <a:off x="0" y="0"/>
          <a:ext cx="0" cy="0"/>
          <a:chOff x="0" y="0"/>
          <a:chExt cx="0" cy="0"/>
        </a:xfrm>
      </p:grpSpPr>
      <p:sp>
        <p:nvSpPr>
          <p:cNvPr id="311" name="Google Shape;311;p25"/>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Initial and upfront costs</a:t>
            </a:r>
            <a:endParaRPr/>
          </a:p>
        </p:txBody>
      </p:sp>
      <p:sp>
        <p:nvSpPr>
          <p:cNvPr id="312" name="Google Shape;312;p25"/>
          <p:cNvSpPr txBox="1"/>
          <p:nvPr>
            <p:ph idx="1" type="subTitle"/>
          </p:nvPr>
        </p:nvSpPr>
        <p:spPr>
          <a:xfrm>
            <a:off x="626700" y="1419727"/>
            <a:ext cx="7433400" cy="4002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How much will I need to get started?</a:t>
            </a:r>
            <a:endParaRPr/>
          </a:p>
        </p:txBody>
      </p:sp>
      <p:sp>
        <p:nvSpPr>
          <p:cNvPr id="313" name="Google Shape;313;p25"/>
          <p:cNvSpPr/>
          <p:nvPr/>
        </p:nvSpPr>
        <p:spPr>
          <a:xfrm>
            <a:off x="7597255" y="2075575"/>
            <a:ext cx="1194290" cy="2427328"/>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2</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6"/>
          <p:cNvSpPr txBox="1"/>
          <p:nvPr>
            <p:ph idx="4294967295" type="ctrTitle"/>
          </p:nvPr>
        </p:nvSpPr>
        <p:spPr>
          <a:xfrm>
            <a:off x="855300" y="788150"/>
            <a:ext cx="50622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9600">
                <a:solidFill>
                  <a:schemeClr val="accent2"/>
                </a:solidFill>
              </a:rPr>
              <a:t>Big concept</a:t>
            </a:r>
            <a:endParaRPr sz="9600">
              <a:solidFill>
                <a:schemeClr val="accent2"/>
              </a:solidFill>
            </a:endParaRPr>
          </a:p>
        </p:txBody>
      </p:sp>
      <p:sp>
        <p:nvSpPr>
          <p:cNvPr id="319" name="Google Shape;319;p26"/>
          <p:cNvSpPr txBox="1"/>
          <p:nvPr>
            <p:ph idx="4294967295" type="subTitle"/>
          </p:nvPr>
        </p:nvSpPr>
        <p:spPr>
          <a:xfrm>
            <a:off x="855300" y="1930552"/>
            <a:ext cx="5062200" cy="7848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600"/>
              <a:t>Now that you know what services you will offer, it’s time to look at how much it will cost to get started.</a:t>
            </a:r>
            <a:endParaRPr sz="1600"/>
          </a:p>
        </p:txBody>
      </p:sp>
      <p:sp>
        <p:nvSpPr>
          <p:cNvPr id="320" name="Google Shape;320;p26"/>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1" name="Google Shape;321;p26"/>
          <p:cNvGrpSpPr/>
          <p:nvPr/>
        </p:nvGrpSpPr>
        <p:grpSpPr>
          <a:xfrm>
            <a:off x="6421522" y="2359381"/>
            <a:ext cx="1511011" cy="1511390"/>
            <a:chOff x="6654650" y="3665275"/>
            <a:chExt cx="409100" cy="409125"/>
          </a:xfrm>
        </p:grpSpPr>
        <p:sp>
          <p:nvSpPr>
            <p:cNvPr id="322" name="Google Shape;322;p26"/>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6"/>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 name="Google Shape;324;p26"/>
          <p:cNvGrpSpPr/>
          <p:nvPr/>
        </p:nvGrpSpPr>
        <p:grpSpPr>
          <a:xfrm rot="1056951">
            <a:off x="4965327" y="3547600"/>
            <a:ext cx="998267" cy="998380"/>
            <a:chOff x="570875" y="4322250"/>
            <a:chExt cx="443300" cy="443325"/>
          </a:xfrm>
        </p:grpSpPr>
        <p:sp>
          <p:nvSpPr>
            <p:cNvPr id="325" name="Google Shape;325;p26"/>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6"/>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6"/>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6"/>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9" name="Google Shape;329;p26"/>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6"/>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6"/>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6"/>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7" name="Shape 337"/>
        <p:cNvGrpSpPr/>
        <p:nvPr/>
      </p:nvGrpSpPr>
      <p:grpSpPr>
        <a:xfrm>
          <a:off x="0" y="0"/>
          <a:ext cx="0" cy="0"/>
          <a:chOff x="0" y="0"/>
          <a:chExt cx="0" cy="0"/>
        </a:xfrm>
      </p:grpSpPr>
      <p:sp>
        <p:nvSpPr>
          <p:cNvPr id="338" name="Google Shape;338;p27"/>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BREAKDOWN OF EXPENSES</a:t>
            </a:r>
            <a:endParaRPr>
              <a:solidFill>
                <a:schemeClr val="lt1"/>
              </a:solidFill>
            </a:endParaRPr>
          </a:p>
        </p:txBody>
      </p:sp>
      <p:sp>
        <p:nvSpPr>
          <p:cNvPr id="339" name="Google Shape;339;p2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340" name="Google Shape;340;p27"/>
          <p:cNvSpPr txBox="1"/>
          <p:nvPr/>
        </p:nvSpPr>
        <p:spPr>
          <a:xfrm>
            <a:off x="5404375"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Ashraf Ali</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SzPts val="3600"/>
              <a:buAutoNum type="arabicPeriod"/>
            </a:pPr>
            <a:r>
              <a:rPr lang="en"/>
              <a:t>Registering a business</a:t>
            </a:r>
            <a:endParaRPr/>
          </a:p>
        </p:txBody>
      </p:sp>
      <p:sp>
        <p:nvSpPr>
          <p:cNvPr id="346" name="Google Shape;346;p2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Click on the link below.  Look through the site</a:t>
            </a:r>
            <a:r>
              <a:rPr lang="en"/>
              <a:t>s</a:t>
            </a:r>
            <a:r>
              <a:rPr lang="en"/>
              <a:t> to find how much it will cost you to register a business.</a:t>
            </a:r>
            <a:endParaRPr/>
          </a:p>
          <a:p>
            <a:pPr indent="0" lvl="0" marL="457200" rtl="0" algn="l">
              <a:spcBef>
                <a:spcPts val="800"/>
              </a:spcBef>
              <a:spcAft>
                <a:spcPts val="0"/>
              </a:spcAft>
              <a:buNone/>
            </a:pPr>
            <a:r>
              <a:t/>
            </a:r>
            <a:endParaRPr/>
          </a:p>
          <a:p>
            <a:pPr indent="-381000" lvl="0" marL="457200" rtl="0" algn="l">
              <a:spcBef>
                <a:spcPts val="800"/>
              </a:spcBef>
              <a:spcAft>
                <a:spcPts val="0"/>
              </a:spcAft>
              <a:buSzPts val="2400"/>
              <a:buChar char="▸"/>
            </a:pPr>
            <a:r>
              <a:rPr lang="en" u="sng">
                <a:solidFill>
                  <a:schemeClr val="hlink"/>
                </a:solidFill>
                <a:latin typeface="Arial"/>
                <a:ea typeface="Arial"/>
                <a:cs typeface="Arial"/>
                <a:sym typeface="Arial"/>
                <a:hlinkClick r:id="rId3"/>
              </a:rPr>
              <a:t>Register a Business in Ontario</a:t>
            </a:r>
            <a:endParaRPr/>
          </a:p>
          <a:p>
            <a:pPr indent="-381000" lvl="0" marL="457200" rtl="0" algn="l">
              <a:spcBef>
                <a:spcPts val="0"/>
              </a:spcBef>
              <a:spcAft>
                <a:spcPts val="0"/>
              </a:spcAft>
              <a:buSzPts val="2400"/>
              <a:buChar char="▸"/>
            </a:pPr>
            <a:r>
              <a:rPr lang="en" u="sng">
                <a:solidFill>
                  <a:schemeClr val="hlink"/>
                </a:solidFill>
                <a:latin typeface="Arial"/>
                <a:ea typeface="Arial"/>
                <a:cs typeface="Arial"/>
                <a:sym typeface="Arial"/>
                <a:hlinkClick r:id="rId4"/>
              </a:rPr>
              <a:t>Registering a sole proprietorship or partnership</a:t>
            </a:r>
            <a:endParaRPr>
              <a:solidFill>
                <a:srgbClr val="262626"/>
              </a:solidFill>
              <a:latin typeface="Arial"/>
              <a:ea typeface="Arial"/>
              <a:cs typeface="Arial"/>
              <a:sym typeface="Arial"/>
            </a:endParaRPr>
          </a:p>
          <a:p>
            <a:pPr indent="0" lvl="0" marL="0" rtl="0" algn="l">
              <a:spcBef>
                <a:spcPts val="600"/>
              </a:spcBef>
              <a:spcAft>
                <a:spcPts val="800"/>
              </a:spcAft>
              <a:buNone/>
            </a:pPr>
            <a:r>
              <a:t/>
            </a:r>
            <a:endParaRPr/>
          </a:p>
        </p:txBody>
      </p:sp>
      <p:sp>
        <p:nvSpPr>
          <p:cNvPr id="347" name="Google Shape;347;p2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348" name="Google Shape;348;p28"/>
          <p:cNvGrpSpPr/>
          <p:nvPr/>
        </p:nvGrpSpPr>
        <p:grpSpPr>
          <a:xfrm>
            <a:off x="259022" y="538300"/>
            <a:ext cx="367686" cy="599441"/>
            <a:chOff x="6730350" y="2315900"/>
            <a:chExt cx="257700" cy="420100"/>
          </a:xfrm>
        </p:grpSpPr>
        <p:sp>
          <p:nvSpPr>
            <p:cNvPr id="349" name="Google Shape;349;p2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50" name="Google Shape;350;p2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51" name="Google Shape;351;p2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52" name="Google Shape;352;p2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53" name="Google Shape;353;p2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7" name="Shape 357"/>
        <p:cNvGrpSpPr/>
        <p:nvPr/>
      </p:nvGrpSpPr>
      <p:grpSpPr>
        <a:xfrm>
          <a:off x="0" y="0"/>
          <a:ext cx="0" cy="0"/>
          <a:chOff x="0" y="0"/>
          <a:chExt cx="0" cy="0"/>
        </a:xfrm>
      </p:grpSpPr>
      <p:sp>
        <p:nvSpPr>
          <p:cNvPr id="358" name="Google Shape;358;p29"/>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Take some time to research</a:t>
            </a:r>
            <a:endParaRPr>
              <a:solidFill>
                <a:schemeClr val="lt1"/>
              </a:solidFill>
            </a:endParaRPr>
          </a:p>
        </p:txBody>
      </p:sp>
      <p:sp>
        <p:nvSpPr>
          <p:cNvPr id="359" name="Google Shape;359;p2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360" name="Google Shape;360;p29"/>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2"/>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overview</a:t>
            </a:r>
            <a:endParaRPr/>
          </a:p>
        </p:txBody>
      </p:sp>
      <p:sp>
        <p:nvSpPr>
          <p:cNvPr id="78" name="Google Shape;78;p12"/>
          <p:cNvSpPr txBox="1"/>
          <p:nvPr>
            <p:ph idx="2" type="body"/>
          </p:nvPr>
        </p:nvSpPr>
        <p:spPr>
          <a:xfrm>
            <a:off x="4815600" y="1576550"/>
            <a:ext cx="3473100" cy="2128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200"/>
              <a:t>Module 1:  What is my </a:t>
            </a:r>
            <a:r>
              <a:rPr b="1" lang="en" sz="1200"/>
              <a:t>business</a:t>
            </a:r>
            <a:r>
              <a:rPr b="1" lang="en" sz="1200"/>
              <a:t>?</a:t>
            </a:r>
            <a:endParaRPr b="1" sz="1200"/>
          </a:p>
          <a:p>
            <a:pPr indent="0" lvl="0" marL="0" rtl="0" algn="l">
              <a:spcBef>
                <a:spcPts val="800"/>
              </a:spcBef>
              <a:spcAft>
                <a:spcPts val="0"/>
              </a:spcAft>
              <a:buNone/>
            </a:pPr>
            <a:r>
              <a:rPr b="1" lang="en" sz="1200"/>
              <a:t>Module 2:  Initial and upfront costs</a:t>
            </a:r>
            <a:endParaRPr b="1" sz="1200"/>
          </a:p>
          <a:p>
            <a:pPr indent="0" lvl="0" marL="0" rtl="0" algn="l">
              <a:spcBef>
                <a:spcPts val="800"/>
              </a:spcBef>
              <a:spcAft>
                <a:spcPts val="0"/>
              </a:spcAft>
              <a:buNone/>
            </a:pPr>
            <a:r>
              <a:rPr b="1" lang="en" sz="1200"/>
              <a:t>Module 3:  Monthly expenses</a:t>
            </a:r>
            <a:endParaRPr b="1" sz="1200"/>
          </a:p>
          <a:p>
            <a:pPr indent="0" lvl="0" marL="0" rtl="0" algn="l">
              <a:spcBef>
                <a:spcPts val="800"/>
              </a:spcBef>
              <a:spcAft>
                <a:spcPts val="0"/>
              </a:spcAft>
              <a:buNone/>
            </a:pPr>
            <a:r>
              <a:rPr b="1" lang="en" sz="1200"/>
              <a:t>Module 4:   Salaries</a:t>
            </a:r>
            <a:endParaRPr b="1" sz="1200"/>
          </a:p>
          <a:p>
            <a:pPr indent="0" lvl="0" marL="0" rtl="0" algn="l">
              <a:spcBef>
                <a:spcPts val="800"/>
              </a:spcBef>
              <a:spcAft>
                <a:spcPts val="0"/>
              </a:spcAft>
              <a:buNone/>
            </a:pPr>
            <a:r>
              <a:rPr b="1" lang="en" sz="1200"/>
              <a:t>Module 5:  Reflection</a:t>
            </a:r>
            <a:endParaRPr b="1" sz="1200"/>
          </a:p>
          <a:p>
            <a:pPr indent="0" lvl="0" marL="0" rtl="0" algn="l">
              <a:spcBef>
                <a:spcPts val="800"/>
              </a:spcBef>
              <a:spcAft>
                <a:spcPts val="0"/>
              </a:spcAft>
              <a:buNone/>
            </a:pPr>
            <a:r>
              <a:rPr b="1" lang="en" sz="1200"/>
              <a:t>Module 6:  Put it in action!</a:t>
            </a:r>
            <a:endParaRPr b="1" sz="1200"/>
          </a:p>
          <a:p>
            <a:pPr indent="0" lvl="0" marL="0" rtl="0" algn="l">
              <a:spcBef>
                <a:spcPts val="800"/>
              </a:spcBef>
              <a:spcAft>
                <a:spcPts val="800"/>
              </a:spcAft>
              <a:buNone/>
            </a:pPr>
            <a:r>
              <a:rPr b="1" lang="en" sz="1200"/>
              <a:t>Module 7:  Game</a:t>
            </a:r>
            <a:endParaRPr b="1" sz="1200"/>
          </a:p>
        </p:txBody>
      </p:sp>
      <p:sp>
        <p:nvSpPr>
          <p:cNvPr id="79" name="Google Shape;79;p12"/>
          <p:cNvSpPr txBox="1"/>
          <p:nvPr>
            <p:ph idx="1" type="body"/>
          </p:nvPr>
        </p:nvSpPr>
        <p:spPr>
          <a:xfrm>
            <a:off x="855275" y="1576550"/>
            <a:ext cx="3473100" cy="18258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b="1" lang="en" sz="1200"/>
              <a:t>You know you want to start a business.  After high school, you plan on starting an apprenticeship, get your Red Seal, or C of Q, then starting your own business in that field.  </a:t>
            </a:r>
            <a:endParaRPr b="1" sz="1200"/>
          </a:p>
          <a:p>
            <a:pPr indent="0" lvl="0" marL="0" rtl="0" algn="l">
              <a:spcBef>
                <a:spcPts val="800"/>
              </a:spcBef>
              <a:spcAft>
                <a:spcPts val="0"/>
              </a:spcAft>
              <a:buClr>
                <a:schemeClr val="dk1"/>
              </a:buClr>
              <a:buSzPts val="1100"/>
              <a:buFont typeface="Arial"/>
              <a:buNone/>
            </a:pPr>
            <a:r>
              <a:rPr b="1" lang="en" sz="1200"/>
              <a:t>Knowing you will need some money to start your business, you want to make a plan to see how much you will need to save through your apprenticeship.</a:t>
            </a:r>
            <a:endParaRPr b="1" sz="1200"/>
          </a:p>
          <a:p>
            <a:pPr indent="0" lvl="0" marL="0" rtl="0" algn="l">
              <a:spcBef>
                <a:spcPts val="800"/>
              </a:spcBef>
              <a:spcAft>
                <a:spcPts val="800"/>
              </a:spcAft>
              <a:buClr>
                <a:schemeClr val="dk1"/>
              </a:buClr>
              <a:buSzPts val="1100"/>
              <a:buFont typeface="Arial"/>
              <a:buNone/>
            </a:pPr>
            <a:r>
              <a:rPr b="1" lang="en" sz="1200"/>
              <a:t>Follow the modules listed on the right to help you get started!</a:t>
            </a:r>
            <a:endParaRPr b="1" sz="1200"/>
          </a:p>
        </p:txBody>
      </p:sp>
      <p:sp>
        <p:nvSpPr>
          <p:cNvPr id="80" name="Google Shape;80;p12"/>
          <p:cNvSpPr txBox="1"/>
          <p:nvPr>
            <p:ph idx="2" type="body"/>
          </p:nvPr>
        </p:nvSpPr>
        <p:spPr>
          <a:xfrm>
            <a:off x="855300" y="3867825"/>
            <a:ext cx="7433400" cy="6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200">
                <a:solidFill>
                  <a:schemeClr val="accent2"/>
                </a:solidFill>
              </a:rPr>
              <a:t>All numbers are based on averages.  They will not match all areas of Ontario, nor all trades.  Teachers may provide adjusted estimates.  Students are to use the numbers provided by their teacher, if different from the presentation.</a:t>
            </a:r>
            <a:endParaRPr sz="1200">
              <a:solidFill>
                <a:schemeClr val="accent2"/>
              </a:solidFill>
            </a:endParaRPr>
          </a:p>
          <a:p>
            <a:pPr indent="0" lvl="0" marL="0" rtl="0" algn="l">
              <a:spcBef>
                <a:spcPts val="0"/>
              </a:spcBef>
              <a:spcAft>
                <a:spcPts val="0"/>
              </a:spcAft>
              <a:buNone/>
            </a:pPr>
            <a:r>
              <a:t/>
            </a:r>
            <a:endParaRPr sz="1200">
              <a:solidFill>
                <a:schemeClr val="accent2"/>
              </a:solidFill>
            </a:endParaRPr>
          </a:p>
        </p:txBody>
      </p:sp>
      <p:sp>
        <p:nvSpPr>
          <p:cNvPr id="81" name="Google Shape;81;p1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2" name="Google Shape;82;p12"/>
          <p:cNvGrpSpPr/>
          <p:nvPr/>
        </p:nvGrpSpPr>
        <p:grpSpPr>
          <a:xfrm>
            <a:off x="193381" y="737163"/>
            <a:ext cx="509279" cy="423676"/>
            <a:chOff x="1926350" y="995225"/>
            <a:chExt cx="428650" cy="356600"/>
          </a:xfrm>
        </p:grpSpPr>
        <p:sp>
          <p:nvSpPr>
            <p:cNvPr id="83" name="Google Shape;83;p12"/>
            <p:cNvSpPr/>
            <p:nvPr/>
          </p:nvSpPr>
          <p:spPr>
            <a:xfrm>
              <a:off x="1926350" y="1298075"/>
              <a:ext cx="208225" cy="53750"/>
            </a:xfrm>
            <a:custGeom>
              <a:rect b="b" l="l" r="r" t="t"/>
              <a:pathLst>
                <a:path extrusionOk="0" h="2150" w="8329">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 name="Google Shape;84;p12"/>
            <p:cNvSpPr/>
            <p:nvPr/>
          </p:nvSpPr>
          <p:spPr>
            <a:xfrm>
              <a:off x="2146775" y="1298075"/>
              <a:ext cx="208225" cy="53750"/>
            </a:xfrm>
            <a:custGeom>
              <a:rect b="b" l="l" r="r" t="t"/>
              <a:pathLst>
                <a:path extrusionOk="0" h="2150" w="8329">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5" name="Google Shape;85;p12"/>
            <p:cNvSpPr/>
            <p:nvPr/>
          </p:nvSpPr>
          <p:spPr>
            <a:xfrm>
              <a:off x="1926350" y="995225"/>
              <a:ext cx="208225" cy="332175"/>
            </a:xfrm>
            <a:custGeom>
              <a:rect b="b" l="l" r="r" t="t"/>
              <a:pathLst>
                <a:path extrusionOk="0" h="13287" w="8329">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6" name="Google Shape;86;p12"/>
            <p:cNvSpPr/>
            <p:nvPr/>
          </p:nvSpPr>
          <p:spPr>
            <a:xfrm>
              <a:off x="2146775" y="995225"/>
              <a:ext cx="208225" cy="332175"/>
            </a:xfrm>
            <a:custGeom>
              <a:rect b="b" l="l" r="r" t="t"/>
              <a:pathLst>
                <a:path extrusionOk="0" h="13287" w="8329">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3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YOU SHOULD HAVE FOUND:</a:t>
            </a:r>
            <a:endParaRPr/>
          </a:p>
        </p:txBody>
      </p:sp>
      <p:sp>
        <p:nvSpPr>
          <p:cNvPr id="366" name="Google Shape;366;p30"/>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$26 for a name search</a:t>
            </a:r>
            <a:endParaRPr/>
          </a:p>
          <a:p>
            <a:pPr indent="-381000" lvl="0" marL="457200" rtl="0" algn="l">
              <a:spcBef>
                <a:spcPts val="0"/>
              </a:spcBef>
              <a:spcAft>
                <a:spcPts val="0"/>
              </a:spcAft>
              <a:buSzPts val="2400"/>
              <a:buChar char="▸"/>
            </a:pPr>
            <a:r>
              <a:rPr lang="en"/>
              <a:t>$60 to register that name</a:t>
            </a:r>
            <a:endParaRPr/>
          </a:p>
          <a:p>
            <a:pPr indent="-381000" lvl="0" marL="457200" rtl="0" algn="l">
              <a:spcBef>
                <a:spcPts val="0"/>
              </a:spcBef>
              <a:spcAft>
                <a:spcPts val="0"/>
              </a:spcAft>
              <a:buSzPts val="2400"/>
              <a:buChar char="▸"/>
            </a:pPr>
            <a:r>
              <a:rPr lang="en"/>
              <a:t>$60 to renew every 5 years</a:t>
            </a:r>
            <a:endParaRPr/>
          </a:p>
          <a:p>
            <a:pPr indent="-381000" lvl="0" marL="457200" rtl="0" algn="l">
              <a:spcBef>
                <a:spcPts val="0"/>
              </a:spcBef>
              <a:spcAft>
                <a:spcPts val="0"/>
              </a:spcAft>
              <a:buSzPts val="2400"/>
              <a:buChar char="▸"/>
            </a:pPr>
            <a:r>
              <a:rPr lang="en"/>
              <a:t>$80 for new registration of your business</a:t>
            </a:r>
            <a:endParaRPr/>
          </a:p>
          <a:p>
            <a:pPr indent="-381000" lvl="0" marL="457200" rtl="0" algn="l">
              <a:spcBef>
                <a:spcPts val="0"/>
              </a:spcBef>
              <a:spcAft>
                <a:spcPts val="0"/>
              </a:spcAft>
              <a:buSzPts val="2400"/>
              <a:buChar char="▸"/>
            </a:pPr>
            <a:r>
              <a:rPr lang="en"/>
              <a:t>$40 for a records search</a:t>
            </a:r>
            <a:endParaRPr/>
          </a:p>
          <a:p>
            <a:pPr indent="-381000" lvl="0" marL="457200" rtl="0" algn="l">
              <a:spcBef>
                <a:spcPts val="0"/>
              </a:spcBef>
              <a:spcAft>
                <a:spcPts val="0"/>
              </a:spcAft>
              <a:buSzPts val="2400"/>
              <a:buChar char="▸"/>
            </a:pPr>
            <a:r>
              <a:rPr lang="en"/>
              <a:t>$210 for a limited partnership registration.</a:t>
            </a:r>
            <a:endParaRPr/>
          </a:p>
          <a:p>
            <a:pPr indent="0" lvl="0" marL="457200" rtl="0" algn="l">
              <a:spcBef>
                <a:spcPts val="800"/>
              </a:spcBef>
              <a:spcAft>
                <a:spcPts val="0"/>
              </a:spcAft>
              <a:buNone/>
            </a:pPr>
            <a:r>
              <a:t/>
            </a:r>
            <a:endParaRPr/>
          </a:p>
          <a:p>
            <a:pPr indent="0" lvl="0" marL="457200" rtl="0" algn="l">
              <a:spcBef>
                <a:spcPts val="800"/>
              </a:spcBef>
              <a:spcAft>
                <a:spcPts val="0"/>
              </a:spcAft>
              <a:buNone/>
            </a:pPr>
            <a:r>
              <a:t/>
            </a:r>
            <a:endParaRPr/>
          </a:p>
          <a:p>
            <a:pPr indent="0" lvl="0" marL="457200" rtl="0" algn="l">
              <a:spcBef>
                <a:spcPts val="800"/>
              </a:spcBef>
              <a:spcAft>
                <a:spcPts val="0"/>
              </a:spcAft>
              <a:buNone/>
            </a:pPr>
            <a:r>
              <a:t/>
            </a:r>
            <a:endParaRPr/>
          </a:p>
          <a:p>
            <a:pPr indent="0" lvl="0" marL="0" rtl="0" algn="l">
              <a:spcBef>
                <a:spcPts val="800"/>
              </a:spcBef>
              <a:spcAft>
                <a:spcPts val="800"/>
              </a:spcAft>
              <a:buNone/>
            </a:pPr>
            <a:r>
              <a:rPr lang="en"/>
              <a:t> </a:t>
            </a:r>
            <a:endParaRPr/>
          </a:p>
        </p:txBody>
      </p:sp>
      <p:sp>
        <p:nvSpPr>
          <p:cNvPr id="367" name="Google Shape;367;p3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368" name="Google Shape;368;p30"/>
          <p:cNvGrpSpPr/>
          <p:nvPr/>
        </p:nvGrpSpPr>
        <p:grpSpPr>
          <a:xfrm>
            <a:off x="259022" y="538300"/>
            <a:ext cx="367686" cy="599441"/>
            <a:chOff x="6730350" y="2315900"/>
            <a:chExt cx="257700" cy="420100"/>
          </a:xfrm>
        </p:grpSpPr>
        <p:sp>
          <p:nvSpPr>
            <p:cNvPr id="369" name="Google Shape;369;p30"/>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0" name="Google Shape;370;p30"/>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1" name="Google Shape;371;p30"/>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2" name="Google Shape;372;p30"/>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3" name="Google Shape;373;p30"/>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3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Registration costs</a:t>
            </a:r>
            <a:endParaRPr/>
          </a:p>
        </p:txBody>
      </p:sp>
      <p:sp>
        <p:nvSpPr>
          <p:cNvPr id="379" name="Google Shape;379;p31"/>
          <p:cNvSpPr txBox="1"/>
          <p:nvPr>
            <p:ph idx="1" type="body"/>
          </p:nvPr>
        </p:nvSpPr>
        <p:spPr>
          <a:xfrm>
            <a:off x="855300" y="1424150"/>
            <a:ext cx="3834600" cy="133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On the handout provided, write down the total cost to register a business based on your research and the previous slide.  Ask for assistance from your teacher if necessary.</a:t>
            </a:r>
            <a:endParaRPr sz="1800"/>
          </a:p>
          <a:p>
            <a:pPr indent="0" lvl="0" marL="0" rtl="0" algn="l">
              <a:spcBef>
                <a:spcPts val="800"/>
              </a:spcBef>
              <a:spcAft>
                <a:spcPts val="800"/>
              </a:spcAft>
              <a:buNone/>
            </a:pPr>
            <a:r>
              <a:t/>
            </a:r>
            <a:endParaRPr sz="1800"/>
          </a:p>
        </p:txBody>
      </p:sp>
      <p:sp>
        <p:nvSpPr>
          <p:cNvPr id="380" name="Google Shape;380;p3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381" name="Google Shape;381;p31"/>
          <p:cNvPicPr preferRelativeResize="0"/>
          <p:nvPr/>
        </p:nvPicPr>
        <p:blipFill rotWithShape="1">
          <a:blip r:embed="rId3">
            <a:alphaModFix/>
          </a:blip>
          <a:srcRect b="7835" l="0" r="0" t="7826"/>
          <a:stretch/>
        </p:blipFill>
        <p:spPr>
          <a:xfrm>
            <a:off x="-75" y="-198"/>
            <a:ext cx="9144000" cy="5143800"/>
          </a:xfrm>
          <a:prstGeom prst="triangle">
            <a:avLst>
              <a:gd fmla="val 100000" name="adj"/>
            </a:avLst>
          </a:prstGeom>
          <a:noFill/>
          <a:ln>
            <a:noFill/>
          </a:ln>
        </p:spPr>
      </p:pic>
      <p:sp>
        <p:nvSpPr>
          <p:cNvPr id="382" name="Google Shape;382;p31"/>
          <p:cNvSpPr txBox="1"/>
          <p:nvPr/>
        </p:nvSpPr>
        <p:spPr>
          <a:xfrm>
            <a:off x="6022875"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Steve Johnson</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2"/>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2.  One-time startup costs</a:t>
            </a:r>
            <a:endParaRPr/>
          </a:p>
        </p:txBody>
      </p:sp>
      <p:sp>
        <p:nvSpPr>
          <p:cNvPr id="388" name="Google Shape;388;p32"/>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Computer and printer: $1,500</a:t>
            </a:r>
            <a:endParaRPr/>
          </a:p>
          <a:p>
            <a:pPr indent="-381000" lvl="0" marL="457200" rtl="0" algn="l">
              <a:spcBef>
                <a:spcPts val="0"/>
              </a:spcBef>
              <a:spcAft>
                <a:spcPts val="0"/>
              </a:spcAft>
              <a:buSzPts val="2400"/>
              <a:buChar char="▸"/>
            </a:pPr>
            <a:r>
              <a:rPr lang="en"/>
              <a:t>Primary trade tools (adjust this number if asked by your teacher to do so): $2,000</a:t>
            </a:r>
            <a:endParaRPr/>
          </a:p>
          <a:p>
            <a:pPr indent="-381000" lvl="0" marL="457200" rtl="0" algn="l">
              <a:spcBef>
                <a:spcPts val="0"/>
              </a:spcBef>
              <a:spcAft>
                <a:spcPts val="0"/>
              </a:spcAft>
              <a:buSzPts val="2400"/>
              <a:buChar char="▸"/>
            </a:pPr>
            <a:r>
              <a:rPr lang="en"/>
              <a:t>Furniture to set up your business space: $5,000</a:t>
            </a:r>
            <a:endParaRPr/>
          </a:p>
          <a:p>
            <a:pPr indent="0" lvl="0" marL="0" rtl="0" algn="l">
              <a:spcBef>
                <a:spcPts val="800"/>
              </a:spcBef>
              <a:spcAft>
                <a:spcPts val="800"/>
              </a:spcAft>
              <a:buNone/>
            </a:pPr>
            <a:r>
              <a:t/>
            </a:r>
            <a:endParaRPr/>
          </a:p>
        </p:txBody>
      </p:sp>
      <p:sp>
        <p:nvSpPr>
          <p:cNvPr id="389" name="Google Shape;389;p3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390" name="Google Shape;390;p32"/>
          <p:cNvGrpSpPr/>
          <p:nvPr/>
        </p:nvGrpSpPr>
        <p:grpSpPr>
          <a:xfrm>
            <a:off x="259022" y="538300"/>
            <a:ext cx="367686" cy="599441"/>
            <a:chOff x="6730350" y="2315900"/>
            <a:chExt cx="257700" cy="420100"/>
          </a:xfrm>
        </p:grpSpPr>
        <p:sp>
          <p:nvSpPr>
            <p:cNvPr id="391" name="Google Shape;391;p32"/>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2" name="Google Shape;392;p32"/>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3" name="Google Shape;393;p32"/>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4" name="Google Shape;394;p32"/>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5" name="Google Shape;395;p32"/>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399" name="Shape 399"/>
        <p:cNvGrpSpPr/>
        <p:nvPr/>
      </p:nvGrpSpPr>
      <p:grpSpPr>
        <a:xfrm>
          <a:off x="0" y="0"/>
          <a:ext cx="0" cy="0"/>
          <a:chOff x="0" y="0"/>
          <a:chExt cx="0" cy="0"/>
        </a:xfrm>
      </p:grpSpPr>
      <p:sp>
        <p:nvSpPr>
          <p:cNvPr id="400" name="Google Shape;400;p33"/>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$8,500</a:t>
            </a:r>
            <a:endParaRPr sz="12000">
              <a:solidFill>
                <a:schemeClr val="lt1"/>
              </a:solidFill>
            </a:endParaRPr>
          </a:p>
        </p:txBody>
      </p:sp>
      <p:sp>
        <p:nvSpPr>
          <p:cNvPr id="401" name="Google Shape;401;p33"/>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on your handout, write down this total for your upfront costs.</a:t>
            </a:r>
            <a:endParaRPr>
              <a:solidFill>
                <a:schemeClr val="dk1"/>
              </a:solidFill>
            </a:endParaRPr>
          </a:p>
        </p:txBody>
      </p:sp>
      <p:sp>
        <p:nvSpPr>
          <p:cNvPr id="402" name="Google Shape;402;p3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Module 2: total</a:t>
            </a:r>
            <a:endParaRPr/>
          </a:p>
        </p:txBody>
      </p:sp>
      <p:sp>
        <p:nvSpPr>
          <p:cNvPr id="408" name="Google Shape;408;p34"/>
          <p:cNvSpPr txBox="1"/>
          <p:nvPr>
            <p:ph idx="1" type="body"/>
          </p:nvPr>
        </p:nvSpPr>
        <p:spPr>
          <a:xfrm>
            <a:off x="855300" y="1424150"/>
            <a:ext cx="3834600" cy="133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In the space provided on your handout, add the cost of:</a:t>
            </a:r>
            <a:endParaRPr sz="1800"/>
          </a:p>
          <a:p>
            <a:pPr indent="-342900" lvl="0" marL="457200" rtl="0" algn="l">
              <a:spcBef>
                <a:spcPts val="800"/>
              </a:spcBef>
              <a:spcAft>
                <a:spcPts val="0"/>
              </a:spcAft>
              <a:buSzPts val="1800"/>
              <a:buAutoNum type="arabicPeriod"/>
            </a:pPr>
            <a:r>
              <a:rPr lang="en" sz="1800"/>
              <a:t>Registering a business</a:t>
            </a:r>
            <a:endParaRPr sz="1800"/>
          </a:p>
          <a:p>
            <a:pPr indent="-342900" lvl="0" marL="457200" rtl="0" algn="l">
              <a:spcBef>
                <a:spcPts val="0"/>
              </a:spcBef>
              <a:spcAft>
                <a:spcPts val="0"/>
              </a:spcAft>
              <a:buSzPts val="1800"/>
              <a:buAutoNum type="arabicPeriod"/>
            </a:pPr>
            <a:r>
              <a:rPr lang="en" sz="1800"/>
              <a:t>One-time startup costs</a:t>
            </a:r>
            <a:endParaRPr sz="1800"/>
          </a:p>
          <a:p>
            <a:pPr indent="0" lvl="0" marL="457200" rtl="0" algn="l">
              <a:spcBef>
                <a:spcPts val="800"/>
              </a:spcBef>
              <a:spcAft>
                <a:spcPts val="800"/>
              </a:spcAft>
              <a:buNone/>
            </a:pPr>
            <a:r>
              <a:t/>
            </a:r>
            <a:endParaRPr sz="1800"/>
          </a:p>
        </p:txBody>
      </p:sp>
      <p:sp>
        <p:nvSpPr>
          <p:cNvPr id="409" name="Google Shape;409;p3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10" name="Google Shape;410;p34"/>
          <p:cNvGrpSpPr/>
          <p:nvPr/>
        </p:nvGrpSpPr>
        <p:grpSpPr>
          <a:xfrm>
            <a:off x="245417" y="749035"/>
            <a:ext cx="476086" cy="396287"/>
            <a:chOff x="1244325" y="314425"/>
            <a:chExt cx="444525" cy="370050"/>
          </a:xfrm>
        </p:grpSpPr>
        <p:sp>
          <p:nvSpPr>
            <p:cNvPr id="411" name="Google Shape;411;p34"/>
            <p:cNvSpPr/>
            <p:nvPr/>
          </p:nvSpPr>
          <p:spPr>
            <a:xfrm>
              <a:off x="1388425" y="463425"/>
              <a:ext cx="143525" cy="143500"/>
            </a:xfrm>
            <a:custGeom>
              <a:rect b="b" l="l" r="r" t="t"/>
              <a:pathLst>
                <a:path extrusionOk="0" h="5740" w="5741">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2" name="Google Shape;412;p34"/>
            <p:cNvSpPr/>
            <p:nvPr/>
          </p:nvSpPr>
          <p:spPr>
            <a:xfrm>
              <a:off x="1244325" y="314425"/>
              <a:ext cx="444525" cy="370050"/>
            </a:xfrm>
            <a:custGeom>
              <a:rect b="b" l="l" r="r" t="t"/>
              <a:pathLst>
                <a:path extrusionOk="0" h="14802" w="17781">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pic>
        <p:nvPicPr>
          <p:cNvPr id="413" name="Google Shape;413;p34"/>
          <p:cNvPicPr preferRelativeResize="0"/>
          <p:nvPr/>
        </p:nvPicPr>
        <p:blipFill rotWithShape="1">
          <a:blip r:embed="rId3">
            <a:alphaModFix/>
          </a:blip>
          <a:srcRect b="28904" l="0" r="0" t="28904"/>
          <a:stretch/>
        </p:blipFill>
        <p:spPr>
          <a:xfrm>
            <a:off x="-75" y="-198"/>
            <a:ext cx="9144000" cy="5143800"/>
          </a:xfrm>
          <a:prstGeom prst="triangle">
            <a:avLst>
              <a:gd fmla="val 100000" name="adj"/>
            </a:avLst>
          </a:prstGeom>
          <a:noFill/>
          <a:ln>
            <a:noFill/>
          </a:ln>
        </p:spPr>
      </p:pic>
      <p:sp>
        <p:nvSpPr>
          <p:cNvPr id="414" name="Google Shape;414;p34"/>
          <p:cNvSpPr txBox="1"/>
          <p:nvPr/>
        </p:nvSpPr>
        <p:spPr>
          <a:xfrm>
            <a:off x="5807175" y="46736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lt1"/>
                </a:solidFill>
              </a:rPr>
              <a:t>Photo by</a:t>
            </a:r>
            <a:r>
              <a:rPr lang="en" sz="1100" u="sng">
                <a:solidFill>
                  <a:schemeClr val="lt1"/>
                </a:solidFill>
                <a:hlinkClick r:id="rId4">
                  <a:extLst>
                    <a:ext uri="{A12FA001-AC4F-418D-AE19-62706E023703}">
                      <ahyp:hlinkClr val="tx"/>
                    </a:ext>
                  </a:extLst>
                </a:hlinkClick>
              </a:rPr>
              <a:t> pina messina</a:t>
            </a:r>
            <a:r>
              <a:rPr lang="en" sz="1100" u="sng">
                <a:solidFill>
                  <a:schemeClr val="lt1"/>
                </a:solidFill>
              </a:rPr>
              <a:t> on</a:t>
            </a:r>
            <a:r>
              <a:rPr lang="en" sz="1100" u="sng">
                <a:solidFill>
                  <a:schemeClr val="lt1"/>
                </a:solidFill>
                <a:hlinkClick r:id="rId5">
                  <a:extLst>
                    <a:ext uri="{A12FA001-AC4F-418D-AE19-62706E023703}">
                      <ahyp:hlinkClr val="tx"/>
                    </a:ext>
                  </a:extLst>
                </a:hlinkClick>
              </a:rPr>
              <a:t> Unsplash</a:t>
            </a:r>
            <a:endParaRPr u="sng">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418" name="Shape 418"/>
        <p:cNvGrpSpPr/>
        <p:nvPr/>
      </p:nvGrpSpPr>
      <p:grpSpPr>
        <a:xfrm>
          <a:off x="0" y="0"/>
          <a:ext cx="0" cy="0"/>
          <a:chOff x="0" y="0"/>
          <a:chExt cx="0" cy="0"/>
        </a:xfrm>
      </p:grpSpPr>
      <p:sp>
        <p:nvSpPr>
          <p:cNvPr id="419" name="Google Shape;419;p35"/>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Monthly expenses</a:t>
            </a:r>
            <a:endParaRPr/>
          </a:p>
        </p:txBody>
      </p:sp>
      <p:sp>
        <p:nvSpPr>
          <p:cNvPr id="420" name="Google Shape;420;p35"/>
          <p:cNvSpPr txBox="1"/>
          <p:nvPr>
            <p:ph idx="1" type="subTitle"/>
          </p:nvPr>
        </p:nvSpPr>
        <p:spPr>
          <a:xfrm>
            <a:off x="626700" y="1419722"/>
            <a:ext cx="7433400" cy="9309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Now that we have an idea of startup costs, we need to know how much money we need to be sustainable.</a:t>
            </a:r>
            <a:endParaRPr/>
          </a:p>
        </p:txBody>
      </p:sp>
      <p:sp>
        <p:nvSpPr>
          <p:cNvPr id="421" name="Google Shape;421;p35"/>
          <p:cNvSpPr/>
          <p:nvPr/>
        </p:nvSpPr>
        <p:spPr>
          <a:xfrm>
            <a:off x="7597255" y="2075575"/>
            <a:ext cx="1194290" cy="2459606"/>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3</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36"/>
          <p:cNvSpPr txBox="1"/>
          <p:nvPr>
            <p:ph idx="4294967295" type="ctrTitle"/>
          </p:nvPr>
        </p:nvSpPr>
        <p:spPr>
          <a:xfrm>
            <a:off x="855300" y="788150"/>
            <a:ext cx="50622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9600">
                <a:solidFill>
                  <a:schemeClr val="accent2"/>
                </a:solidFill>
              </a:rPr>
              <a:t>Big concept</a:t>
            </a:r>
            <a:endParaRPr sz="9600">
              <a:solidFill>
                <a:schemeClr val="accent2"/>
              </a:solidFill>
            </a:endParaRPr>
          </a:p>
        </p:txBody>
      </p:sp>
      <p:sp>
        <p:nvSpPr>
          <p:cNvPr id="427" name="Google Shape;427;p36"/>
          <p:cNvSpPr txBox="1"/>
          <p:nvPr>
            <p:ph idx="4294967295" type="subTitle"/>
          </p:nvPr>
        </p:nvSpPr>
        <p:spPr>
          <a:xfrm>
            <a:off x="855300" y="1930552"/>
            <a:ext cx="5062200" cy="7848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600"/>
              <a:t>Now you have an idea in mind of how much you need to save for the initial startup.  But it’s important to know how much you will need on a regular basis.  It isn’t a bad idea to save some extra money to help with these costs!</a:t>
            </a:r>
            <a:endParaRPr sz="1600"/>
          </a:p>
        </p:txBody>
      </p:sp>
      <p:sp>
        <p:nvSpPr>
          <p:cNvPr id="428" name="Google Shape;428;p36"/>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9" name="Google Shape;429;p36"/>
          <p:cNvGrpSpPr/>
          <p:nvPr/>
        </p:nvGrpSpPr>
        <p:grpSpPr>
          <a:xfrm>
            <a:off x="6421522" y="2359381"/>
            <a:ext cx="1511011" cy="1511390"/>
            <a:chOff x="6654650" y="3665275"/>
            <a:chExt cx="409100" cy="409125"/>
          </a:xfrm>
        </p:grpSpPr>
        <p:sp>
          <p:nvSpPr>
            <p:cNvPr id="430" name="Google Shape;430;p36"/>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36"/>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2" name="Google Shape;432;p36"/>
          <p:cNvGrpSpPr/>
          <p:nvPr/>
        </p:nvGrpSpPr>
        <p:grpSpPr>
          <a:xfrm rot="1056951">
            <a:off x="4965327" y="3547600"/>
            <a:ext cx="998267" cy="998380"/>
            <a:chOff x="570875" y="4322250"/>
            <a:chExt cx="443300" cy="443325"/>
          </a:xfrm>
        </p:grpSpPr>
        <p:sp>
          <p:nvSpPr>
            <p:cNvPr id="433" name="Google Shape;433;p36"/>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6"/>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36"/>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6"/>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7" name="Google Shape;437;p36"/>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36"/>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6"/>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36"/>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3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5" name="Shape 445"/>
        <p:cNvGrpSpPr/>
        <p:nvPr/>
      </p:nvGrpSpPr>
      <p:grpSpPr>
        <a:xfrm>
          <a:off x="0" y="0"/>
          <a:ext cx="0" cy="0"/>
          <a:chOff x="0" y="0"/>
          <a:chExt cx="0" cy="0"/>
        </a:xfrm>
      </p:grpSpPr>
      <p:sp>
        <p:nvSpPr>
          <p:cNvPr id="446" name="Google Shape;446;p37"/>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BREAKDOWN OF EXPENSES</a:t>
            </a:r>
            <a:endParaRPr>
              <a:solidFill>
                <a:schemeClr val="lt1"/>
              </a:solidFill>
            </a:endParaRPr>
          </a:p>
        </p:txBody>
      </p:sp>
      <p:sp>
        <p:nvSpPr>
          <p:cNvPr id="447" name="Google Shape;447;p3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448" name="Google Shape;448;p37"/>
          <p:cNvSpPr txBox="1"/>
          <p:nvPr/>
        </p:nvSpPr>
        <p:spPr>
          <a:xfrm>
            <a:off x="5404375"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Ashraf Ali</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3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914400" rtl="0" algn="l">
              <a:spcBef>
                <a:spcPts val="0"/>
              </a:spcBef>
              <a:spcAft>
                <a:spcPts val="0"/>
              </a:spcAft>
              <a:buNone/>
            </a:pPr>
            <a:r>
              <a:rPr lang="en"/>
              <a:t>   1. </a:t>
            </a:r>
            <a:r>
              <a:rPr lang="en"/>
              <a:t>location</a:t>
            </a:r>
            <a:endParaRPr/>
          </a:p>
        </p:txBody>
      </p:sp>
      <p:sp>
        <p:nvSpPr>
          <p:cNvPr id="454" name="Google Shape;454;p3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Will you need to purchase or rent a space to operate your business?  What kind of space will you need?  Different industries and businesses have very different requirements, so think about the needs specific to your business.</a:t>
            </a:r>
            <a:endParaRPr>
              <a:solidFill>
                <a:srgbClr val="262626"/>
              </a:solidFill>
              <a:latin typeface="Arial"/>
              <a:ea typeface="Arial"/>
              <a:cs typeface="Arial"/>
              <a:sym typeface="Arial"/>
            </a:endParaRPr>
          </a:p>
          <a:p>
            <a:pPr indent="0" lvl="0" marL="0" rtl="0" algn="l">
              <a:spcBef>
                <a:spcPts val="800"/>
              </a:spcBef>
              <a:spcAft>
                <a:spcPts val="800"/>
              </a:spcAft>
              <a:buNone/>
            </a:pPr>
            <a:r>
              <a:t/>
            </a:r>
            <a:endParaRPr/>
          </a:p>
        </p:txBody>
      </p:sp>
      <p:sp>
        <p:nvSpPr>
          <p:cNvPr id="455" name="Google Shape;455;p3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56" name="Google Shape;456;p38"/>
          <p:cNvGrpSpPr/>
          <p:nvPr/>
        </p:nvGrpSpPr>
        <p:grpSpPr>
          <a:xfrm>
            <a:off x="259022" y="538300"/>
            <a:ext cx="367686" cy="599441"/>
            <a:chOff x="6730350" y="2315900"/>
            <a:chExt cx="257700" cy="420100"/>
          </a:xfrm>
        </p:grpSpPr>
        <p:sp>
          <p:nvSpPr>
            <p:cNvPr id="457" name="Google Shape;457;p3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58" name="Google Shape;458;p3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59" name="Google Shape;459;p3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60" name="Google Shape;460;p3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61" name="Google Shape;461;p3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3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     location</a:t>
            </a:r>
            <a:endParaRPr/>
          </a:p>
        </p:txBody>
      </p:sp>
      <p:sp>
        <p:nvSpPr>
          <p:cNvPr id="467" name="Google Shape;467;p39"/>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Things to consider:</a:t>
            </a:r>
            <a:endParaRPr/>
          </a:p>
          <a:p>
            <a:pPr indent="-381000" lvl="1" marL="914400" rtl="0" algn="l">
              <a:spcBef>
                <a:spcPts val="0"/>
              </a:spcBef>
              <a:spcAft>
                <a:spcPts val="0"/>
              </a:spcAft>
              <a:buSzPts val="2400"/>
              <a:buChar char="▹"/>
            </a:pPr>
            <a:r>
              <a:rPr lang="en"/>
              <a:t>Location: </a:t>
            </a:r>
            <a:endParaRPr/>
          </a:p>
          <a:p>
            <a:pPr indent="-381000" lvl="2" marL="1371600" rtl="0" algn="l">
              <a:spcBef>
                <a:spcPts val="0"/>
              </a:spcBef>
              <a:spcAft>
                <a:spcPts val="0"/>
              </a:spcAft>
              <a:buSzPts val="2400"/>
              <a:buChar char="▹"/>
            </a:pPr>
            <a:r>
              <a:rPr lang="en"/>
              <a:t>Downtown?  Suburbs?  Industrial Park?</a:t>
            </a:r>
            <a:endParaRPr/>
          </a:p>
          <a:p>
            <a:pPr indent="-381000" lvl="2" marL="1371600" rtl="0" algn="l">
              <a:spcBef>
                <a:spcPts val="0"/>
              </a:spcBef>
              <a:spcAft>
                <a:spcPts val="0"/>
              </a:spcAft>
              <a:buSzPts val="2400"/>
              <a:buChar char="▹"/>
            </a:pPr>
            <a:r>
              <a:rPr lang="en"/>
              <a:t>Developed ($$$) or less developed area ($)?</a:t>
            </a:r>
            <a:endParaRPr/>
          </a:p>
          <a:p>
            <a:pPr indent="-381000" lvl="2" marL="1371600" rtl="0" algn="l">
              <a:spcBef>
                <a:spcPts val="0"/>
              </a:spcBef>
              <a:spcAft>
                <a:spcPts val="0"/>
              </a:spcAft>
              <a:buSzPts val="2400"/>
              <a:buChar char="▹"/>
            </a:pPr>
            <a:r>
              <a:rPr lang="en"/>
              <a:t>What city or town?</a:t>
            </a:r>
            <a:endParaRPr/>
          </a:p>
          <a:p>
            <a:pPr indent="-381000" lvl="2" marL="1371600" rtl="0" algn="l">
              <a:spcBef>
                <a:spcPts val="0"/>
              </a:spcBef>
              <a:spcAft>
                <a:spcPts val="0"/>
              </a:spcAft>
              <a:buSzPts val="2400"/>
              <a:buChar char="▹"/>
            </a:pPr>
            <a:r>
              <a:rPr lang="en"/>
              <a:t>Indoor and/or outdoor space requirements?</a:t>
            </a:r>
            <a:endParaRPr/>
          </a:p>
          <a:p>
            <a:pPr indent="-381000" lvl="2" marL="1371600" rtl="0" algn="l">
              <a:spcBef>
                <a:spcPts val="0"/>
              </a:spcBef>
              <a:spcAft>
                <a:spcPts val="0"/>
              </a:spcAft>
              <a:buSzPts val="2400"/>
              <a:buChar char="▹"/>
            </a:pPr>
            <a:r>
              <a:rPr lang="en"/>
              <a:t>Accessibility and visibility?</a:t>
            </a:r>
            <a:endParaRPr/>
          </a:p>
          <a:p>
            <a:pPr indent="0" lvl="0" marL="0" rtl="0" algn="l">
              <a:spcBef>
                <a:spcPts val="800"/>
              </a:spcBef>
              <a:spcAft>
                <a:spcPts val="800"/>
              </a:spcAft>
              <a:buNone/>
            </a:pPr>
            <a:r>
              <a:t/>
            </a:r>
            <a:endParaRPr/>
          </a:p>
        </p:txBody>
      </p:sp>
      <p:sp>
        <p:nvSpPr>
          <p:cNvPr id="468" name="Google Shape;468;p3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69" name="Google Shape;469;p39"/>
          <p:cNvGrpSpPr/>
          <p:nvPr/>
        </p:nvGrpSpPr>
        <p:grpSpPr>
          <a:xfrm>
            <a:off x="259022" y="538300"/>
            <a:ext cx="367686" cy="599441"/>
            <a:chOff x="6730350" y="2315900"/>
            <a:chExt cx="257700" cy="420100"/>
          </a:xfrm>
        </p:grpSpPr>
        <p:sp>
          <p:nvSpPr>
            <p:cNvPr id="470" name="Google Shape;470;p39"/>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1" name="Google Shape;471;p39"/>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2" name="Google Shape;472;p39"/>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3" name="Google Shape;473;p39"/>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4" name="Google Shape;474;p39"/>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modules</a:t>
            </a:r>
            <a:endParaRPr/>
          </a:p>
        </p:txBody>
      </p:sp>
      <p:sp>
        <p:nvSpPr>
          <p:cNvPr id="92" name="Google Shape;92;p1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93" name="Google Shape;93;p13"/>
          <p:cNvGrpSpPr/>
          <p:nvPr/>
        </p:nvGrpSpPr>
        <p:grpSpPr>
          <a:xfrm>
            <a:off x="259022" y="538300"/>
            <a:ext cx="367686" cy="599441"/>
            <a:chOff x="6730350" y="2315900"/>
            <a:chExt cx="257700" cy="420100"/>
          </a:xfrm>
        </p:grpSpPr>
        <p:sp>
          <p:nvSpPr>
            <p:cNvPr id="94" name="Google Shape;94;p1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5" name="Google Shape;95;p1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 name="Google Shape;96;p1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7" name="Google Shape;97;p1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8" name="Google Shape;98;p1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grpSp>
        <p:nvGrpSpPr>
          <p:cNvPr id="99" name="Google Shape;99;p13"/>
          <p:cNvGrpSpPr/>
          <p:nvPr/>
        </p:nvGrpSpPr>
        <p:grpSpPr>
          <a:xfrm>
            <a:off x="855237" y="1722274"/>
            <a:ext cx="7440060" cy="2472479"/>
            <a:chOff x="1087525" y="1573303"/>
            <a:chExt cx="6968958" cy="2315922"/>
          </a:xfrm>
        </p:grpSpPr>
        <p:sp>
          <p:nvSpPr>
            <p:cNvPr id="100" name="Google Shape;100;p13"/>
            <p:cNvSpPr txBox="1"/>
            <p:nvPr/>
          </p:nvSpPr>
          <p:spPr>
            <a:xfrm>
              <a:off x="1608774" y="1574025"/>
              <a:ext cx="6243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BUSINESS PLAN</a:t>
              </a:r>
              <a:endParaRPr sz="800">
                <a:solidFill>
                  <a:schemeClr val="accent2"/>
                </a:solidFill>
                <a:latin typeface="Barlow"/>
                <a:ea typeface="Barlow"/>
                <a:cs typeface="Barlow"/>
                <a:sym typeface="Barlow"/>
              </a:endParaRPr>
            </a:p>
          </p:txBody>
        </p:sp>
        <p:sp>
          <p:nvSpPr>
            <p:cNvPr id="101" name="Google Shape;101;p13"/>
            <p:cNvSpPr txBox="1"/>
            <p:nvPr/>
          </p:nvSpPr>
          <p:spPr>
            <a:xfrm>
              <a:off x="1220200" y="2695025"/>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WHAT IS MY BUSINESS</a:t>
              </a:r>
              <a:endParaRPr b="1" sz="1000">
                <a:solidFill>
                  <a:schemeClr val="dk2"/>
                </a:solidFill>
                <a:latin typeface="Barlow"/>
                <a:ea typeface="Barlow"/>
                <a:cs typeface="Barlow"/>
                <a:sym typeface="Barlow"/>
              </a:endParaRPr>
            </a:p>
          </p:txBody>
        </p:sp>
        <p:sp>
          <p:nvSpPr>
            <p:cNvPr id="102" name="Google Shape;102;p13"/>
            <p:cNvSpPr txBox="1"/>
            <p:nvPr/>
          </p:nvSpPr>
          <p:spPr>
            <a:xfrm>
              <a:off x="1220200" y="3151825"/>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Identify your industry and the services you will offer </a:t>
              </a:r>
              <a:r>
                <a:rPr lang="en" sz="800">
                  <a:solidFill>
                    <a:schemeClr val="dk2"/>
                  </a:solidFill>
                  <a:latin typeface="Barlow"/>
                  <a:ea typeface="Barlow"/>
                  <a:cs typeface="Barlow"/>
                  <a:sym typeface="Barlow"/>
                </a:rPr>
                <a:t>.</a:t>
              </a:r>
              <a:endParaRPr sz="800">
                <a:solidFill>
                  <a:schemeClr val="dk2"/>
                </a:solidFill>
                <a:latin typeface="Barlow"/>
                <a:ea typeface="Barlow"/>
                <a:cs typeface="Barlow"/>
                <a:sym typeface="Barlow"/>
              </a:endParaRPr>
            </a:p>
          </p:txBody>
        </p:sp>
        <p:cxnSp>
          <p:nvCxnSpPr>
            <p:cNvPr id="103" name="Google Shape;103;p13"/>
            <p:cNvCxnSpPr/>
            <p:nvPr/>
          </p:nvCxnSpPr>
          <p:spPr>
            <a:xfrm>
              <a:off x="2184702" y="1695421"/>
              <a:ext cx="718500" cy="741900"/>
            </a:xfrm>
            <a:prstGeom prst="straightConnector1">
              <a:avLst/>
            </a:prstGeom>
            <a:noFill/>
            <a:ln cap="flat" cmpd="sng" w="9525">
              <a:solidFill>
                <a:schemeClr val="accent2"/>
              </a:solidFill>
              <a:prstDash val="solid"/>
              <a:round/>
              <a:headEnd len="sm" w="sm" type="none"/>
              <a:tailEnd len="sm" w="sm" type="none"/>
            </a:ln>
          </p:spPr>
        </p:cxnSp>
        <p:sp>
          <p:nvSpPr>
            <p:cNvPr id="104" name="Google Shape;104;p13"/>
            <p:cNvSpPr/>
            <p:nvPr/>
          </p:nvSpPr>
          <p:spPr>
            <a:xfrm flipH="1">
              <a:off x="1087525" y="2306625"/>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MODULE 1  </a:t>
              </a:r>
              <a:endParaRPr/>
            </a:p>
          </p:txBody>
        </p:sp>
        <p:sp>
          <p:nvSpPr>
            <p:cNvPr id="105" name="Google Shape;105;p13"/>
            <p:cNvSpPr/>
            <p:nvPr/>
          </p:nvSpPr>
          <p:spPr>
            <a:xfrm>
              <a:off x="1087625" y="2460449"/>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3"/>
            <p:cNvSpPr txBox="1"/>
            <p:nvPr/>
          </p:nvSpPr>
          <p:spPr>
            <a:xfrm>
              <a:off x="3317723" y="1574025"/>
              <a:ext cx="6243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REQUIRED SAVINGS TO START</a:t>
              </a:r>
              <a:endParaRPr sz="800">
                <a:solidFill>
                  <a:schemeClr val="accent2"/>
                </a:solidFill>
                <a:latin typeface="Barlow"/>
                <a:ea typeface="Barlow"/>
                <a:cs typeface="Barlow"/>
                <a:sym typeface="Barlow"/>
              </a:endParaRPr>
            </a:p>
          </p:txBody>
        </p:sp>
        <p:sp>
          <p:nvSpPr>
            <p:cNvPr id="107" name="Google Shape;107;p13"/>
            <p:cNvSpPr txBox="1"/>
            <p:nvPr/>
          </p:nvSpPr>
          <p:spPr>
            <a:xfrm>
              <a:off x="2929149" y="3151825"/>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How much money will you need to save to start your business?  What are the upfront costs?</a:t>
              </a:r>
              <a:endParaRPr sz="800">
                <a:solidFill>
                  <a:schemeClr val="dk2"/>
                </a:solidFill>
                <a:latin typeface="Barlow"/>
                <a:ea typeface="Barlow"/>
                <a:cs typeface="Barlow"/>
                <a:sym typeface="Barlow"/>
              </a:endParaRPr>
            </a:p>
          </p:txBody>
        </p:sp>
        <p:cxnSp>
          <p:nvCxnSpPr>
            <p:cNvPr id="108" name="Google Shape;108;p13"/>
            <p:cNvCxnSpPr/>
            <p:nvPr/>
          </p:nvCxnSpPr>
          <p:spPr>
            <a:xfrm>
              <a:off x="3893651" y="1695421"/>
              <a:ext cx="718500" cy="741900"/>
            </a:xfrm>
            <a:prstGeom prst="straightConnector1">
              <a:avLst/>
            </a:prstGeom>
            <a:noFill/>
            <a:ln cap="flat" cmpd="sng" w="9525">
              <a:solidFill>
                <a:schemeClr val="accent2"/>
              </a:solidFill>
              <a:prstDash val="solid"/>
              <a:round/>
              <a:headEnd len="sm" w="sm" type="none"/>
              <a:tailEnd len="sm" w="sm" type="none"/>
            </a:ln>
          </p:spPr>
        </p:cxnSp>
        <p:sp>
          <p:nvSpPr>
            <p:cNvPr id="109" name="Google Shape;109;p13"/>
            <p:cNvSpPr/>
            <p:nvPr/>
          </p:nvSpPr>
          <p:spPr>
            <a:xfrm flipH="1">
              <a:off x="2796474" y="2306625"/>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MODULE 2</a:t>
              </a:r>
              <a:endParaRPr/>
            </a:p>
          </p:txBody>
        </p:sp>
        <p:sp>
          <p:nvSpPr>
            <p:cNvPr id="110" name="Google Shape;110;p13"/>
            <p:cNvSpPr/>
            <p:nvPr/>
          </p:nvSpPr>
          <p:spPr>
            <a:xfrm>
              <a:off x="2796574" y="2460449"/>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3"/>
            <p:cNvSpPr txBox="1"/>
            <p:nvPr/>
          </p:nvSpPr>
          <p:spPr>
            <a:xfrm>
              <a:off x="4867958" y="1573303"/>
              <a:ext cx="7860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REVENUE FOR EXPENSES</a:t>
              </a:r>
              <a:endParaRPr sz="800">
                <a:solidFill>
                  <a:schemeClr val="accent2"/>
                </a:solidFill>
                <a:latin typeface="Barlow"/>
                <a:ea typeface="Barlow"/>
                <a:cs typeface="Barlow"/>
                <a:sym typeface="Barlow"/>
              </a:endParaRPr>
            </a:p>
          </p:txBody>
        </p:sp>
        <p:sp>
          <p:nvSpPr>
            <p:cNvPr id="112" name="Google Shape;112;p13"/>
            <p:cNvSpPr txBox="1"/>
            <p:nvPr/>
          </p:nvSpPr>
          <p:spPr>
            <a:xfrm>
              <a:off x="4640994" y="2694314"/>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MONTHLY EXPENSES</a:t>
              </a:r>
              <a:endParaRPr b="1" sz="1000">
                <a:solidFill>
                  <a:schemeClr val="dk2"/>
                </a:solidFill>
                <a:latin typeface="Barlow"/>
                <a:ea typeface="Barlow"/>
                <a:cs typeface="Barlow"/>
                <a:sym typeface="Barlow"/>
              </a:endParaRPr>
            </a:p>
          </p:txBody>
        </p:sp>
        <p:sp>
          <p:nvSpPr>
            <p:cNvPr id="113" name="Google Shape;113;p13"/>
            <p:cNvSpPr txBox="1"/>
            <p:nvPr/>
          </p:nvSpPr>
          <p:spPr>
            <a:xfrm>
              <a:off x="4640994" y="3151114"/>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What will you need to pay for monthly in order to keep your business running?  How much will that cost on a regular basis?</a:t>
              </a:r>
              <a:endParaRPr sz="800">
                <a:solidFill>
                  <a:schemeClr val="dk2"/>
                </a:solidFill>
                <a:latin typeface="Barlow"/>
                <a:ea typeface="Barlow"/>
                <a:cs typeface="Barlow"/>
                <a:sym typeface="Barlow"/>
              </a:endParaRPr>
            </a:p>
          </p:txBody>
        </p:sp>
        <p:cxnSp>
          <p:nvCxnSpPr>
            <p:cNvPr id="114" name="Google Shape;114;p13"/>
            <p:cNvCxnSpPr/>
            <p:nvPr/>
          </p:nvCxnSpPr>
          <p:spPr>
            <a:xfrm>
              <a:off x="5605497" y="1694710"/>
              <a:ext cx="718500" cy="741900"/>
            </a:xfrm>
            <a:prstGeom prst="straightConnector1">
              <a:avLst/>
            </a:prstGeom>
            <a:noFill/>
            <a:ln cap="flat" cmpd="sng" w="9525">
              <a:solidFill>
                <a:schemeClr val="accent2"/>
              </a:solidFill>
              <a:prstDash val="solid"/>
              <a:round/>
              <a:headEnd len="sm" w="sm" type="none"/>
              <a:tailEnd len="sm" w="sm" type="none"/>
            </a:ln>
          </p:spPr>
        </p:cxnSp>
        <p:sp>
          <p:nvSpPr>
            <p:cNvPr id="115" name="Google Shape;115;p13"/>
            <p:cNvSpPr/>
            <p:nvPr/>
          </p:nvSpPr>
          <p:spPr>
            <a:xfrm flipH="1">
              <a:off x="4508319" y="2305914"/>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MODULE 3</a:t>
              </a:r>
              <a:endParaRPr/>
            </a:p>
          </p:txBody>
        </p:sp>
        <p:sp>
          <p:nvSpPr>
            <p:cNvPr id="116" name="Google Shape;116;p13"/>
            <p:cNvSpPr/>
            <p:nvPr/>
          </p:nvSpPr>
          <p:spPr>
            <a:xfrm>
              <a:off x="4508419" y="2459738"/>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txBox="1"/>
            <p:nvPr/>
          </p:nvSpPr>
          <p:spPr>
            <a:xfrm>
              <a:off x="6742832" y="1573303"/>
              <a:ext cx="6243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REVENUE FOR SALARIES</a:t>
              </a:r>
              <a:endParaRPr sz="800">
                <a:solidFill>
                  <a:schemeClr val="accent2"/>
                </a:solidFill>
                <a:latin typeface="Barlow"/>
                <a:ea typeface="Barlow"/>
                <a:cs typeface="Barlow"/>
                <a:sym typeface="Barlow"/>
              </a:endParaRPr>
            </a:p>
          </p:txBody>
        </p:sp>
        <p:sp>
          <p:nvSpPr>
            <p:cNvPr id="118" name="Google Shape;118;p13"/>
            <p:cNvSpPr txBox="1"/>
            <p:nvPr/>
          </p:nvSpPr>
          <p:spPr>
            <a:xfrm>
              <a:off x="6354258" y="2694303"/>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SALARIES</a:t>
              </a:r>
              <a:endParaRPr b="1" sz="1000">
                <a:solidFill>
                  <a:schemeClr val="dk2"/>
                </a:solidFill>
                <a:latin typeface="Barlow"/>
                <a:ea typeface="Barlow"/>
                <a:cs typeface="Barlow"/>
                <a:sym typeface="Barlow"/>
              </a:endParaRPr>
            </a:p>
          </p:txBody>
        </p:sp>
        <p:sp>
          <p:nvSpPr>
            <p:cNvPr id="119" name="Google Shape;119;p13"/>
            <p:cNvSpPr txBox="1"/>
            <p:nvPr/>
          </p:nvSpPr>
          <p:spPr>
            <a:xfrm>
              <a:off x="6354258" y="3151103"/>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How much will you need to generate to pay your employees and yourself?  </a:t>
              </a:r>
              <a:endParaRPr sz="800">
                <a:solidFill>
                  <a:schemeClr val="dk2"/>
                </a:solidFill>
                <a:latin typeface="Barlow"/>
                <a:ea typeface="Barlow"/>
                <a:cs typeface="Barlow"/>
                <a:sym typeface="Barlow"/>
              </a:endParaRPr>
            </a:p>
          </p:txBody>
        </p:sp>
        <p:cxnSp>
          <p:nvCxnSpPr>
            <p:cNvPr id="120" name="Google Shape;120;p13"/>
            <p:cNvCxnSpPr/>
            <p:nvPr/>
          </p:nvCxnSpPr>
          <p:spPr>
            <a:xfrm>
              <a:off x="7318760" y="1694699"/>
              <a:ext cx="718500" cy="741900"/>
            </a:xfrm>
            <a:prstGeom prst="straightConnector1">
              <a:avLst/>
            </a:prstGeom>
            <a:noFill/>
            <a:ln cap="flat" cmpd="sng" w="9525">
              <a:solidFill>
                <a:schemeClr val="accent2"/>
              </a:solidFill>
              <a:prstDash val="solid"/>
              <a:round/>
              <a:headEnd len="sm" w="sm" type="none"/>
              <a:tailEnd len="sm" w="sm" type="none"/>
            </a:ln>
          </p:spPr>
        </p:cxnSp>
        <p:sp>
          <p:nvSpPr>
            <p:cNvPr id="121" name="Google Shape;121;p13"/>
            <p:cNvSpPr/>
            <p:nvPr/>
          </p:nvSpPr>
          <p:spPr>
            <a:xfrm flipH="1">
              <a:off x="6221583" y="2305903"/>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MODULE 4</a:t>
              </a:r>
              <a:endParaRPr/>
            </a:p>
          </p:txBody>
        </p:sp>
        <p:sp>
          <p:nvSpPr>
            <p:cNvPr id="122" name="Google Shape;122;p13"/>
            <p:cNvSpPr/>
            <p:nvPr/>
          </p:nvSpPr>
          <p:spPr>
            <a:xfrm>
              <a:off x="6221683" y="2459727"/>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
            <p:cNvSpPr/>
            <p:nvPr/>
          </p:nvSpPr>
          <p:spPr>
            <a:xfrm>
              <a:off x="1087625" y="2460449"/>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3"/>
            <p:cNvSpPr/>
            <p:nvPr/>
          </p:nvSpPr>
          <p:spPr>
            <a:xfrm>
              <a:off x="2796574" y="2460449"/>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3"/>
            <p:cNvSpPr/>
            <p:nvPr/>
          </p:nvSpPr>
          <p:spPr>
            <a:xfrm>
              <a:off x="4508419" y="2459738"/>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3"/>
            <p:cNvSpPr/>
            <p:nvPr/>
          </p:nvSpPr>
          <p:spPr>
            <a:xfrm>
              <a:off x="6221683" y="2459727"/>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3"/>
            <p:cNvSpPr txBox="1"/>
            <p:nvPr/>
          </p:nvSpPr>
          <p:spPr>
            <a:xfrm>
              <a:off x="2929149" y="2695025"/>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INITIAL  COSTS</a:t>
              </a:r>
              <a:endParaRPr b="1" sz="1000">
                <a:solidFill>
                  <a:schemeClr val="dk2"/>
                </a:solidFill>
                <a:latin typeface="Barlow"/>
                <a:ea typeface="Barlow"/>
                <a:cs typeface="Barlow"/>
                <a:sym typeface="Barlow"/>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4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    location</a:t>
            </a:r>
            <a:endParaRPr/>
          </a:p>
        </p:txBody>
      </p:sp>
      <p:sp>
        <p:nvSpPr>
          <p:cNvPr id="480" name="Google Shape;480;p40"/>
          <p:cNvSpPr txBox="1"/>
          <p:nvPr>
            <p:ph idx="1" type="body"/>
          </p:nvPr>
        </p:nvSpPr>
        <p:spPr>
          <a:xfrm>
            <a:off x="855300" y="1576550"/>
            <a:ext cx="7440300" cy="32811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Things to consider:</a:t>
            </a:r>
            <a:endParaRPr/>
          </a:p>
          <a:p>
            <a:pPr indent="-381000" lvl="1" marL="914400" rtl="0" algn="l">
              <a:spcBef>
                <a:spcPts val="0"/>
              </a:spcBef>
              <a:spcAft>
                <a:spcPts val="0"/>
              </a:spcAft>
              <a:buSzPts val="2400"/>
              <a:buChar char="▹"/>
            </a:pPr>
            <a:r>
              <a:rPr lang="en"/>
              <a:t>Size: </a:t>
            </a:r>
            <a:endParaRPr/>
          </a:p>
          <a:p>
            <a:pPr indent="-381000" lvl="2" marL="1371600" rtl="0" algn="l">
              <a:spcBef>
                <a:spcPts val="0"/>
              </a:spcBef>
              <a:spcAft>
                <a:spcPts val="0"/>
              </a:spcAft>
              <a:buSzPts val="2400"/>
              <a:buChar char="▹"/>
            </a:pPr>
            <a:r>
              <a:rPr lang="en"/>
              <a:t>How much room will you need?</a:t>
            </a:r>
            <a:endParaRPr/>
          </a:p>
          <a:p>
            <a:pPr indent="-381000" lvl="2" marL="1371600" rtl="0" algn="l">
              <a:spcBef>
                <a:spcPts val="0"/>
              </a:spcBef>
              <a:spcAft>
                <a:spcPts val="0"/>
              </a:spcAft>
              <a:buSzPts val="2400"/>
              <a:buChar char="▹"/>
            </a:pPr>
            <a:r>
              <a:rPr lang="en"/>
              <a:t>Do you need room for customers or clients?</a:t>
            </a:r>
            <a:endParaRPr/>
          </a:p>
          <a:p>
            <a:pPr indent="-381000" lvl="2" marL="1371600" rtl="0" algn="l">
              <a:spcBef>
                <a:spcPts val="0"/>
              </a:spcBef>
              <a:spcAft>
                <a:spcPts val="0"/>
              </a:spcAft>
              <a:buSzPts val="2400"/>
              <a:buChar char="▹"/>
            </a:pPr>
            <a:r>
              <a:rPr lang="en"/>
              <a:t>How much room do you need to do the work?</a:t>
            </a:r>
            <a:endParaRPr/>
          </a:p>
          <a:p>
            <a:pPr indent="-381000" lvl="2" marL="1371600" rtl="0" algn="l">
              <a:spcBef>
                <a:spcPts val="0"/>
              </a:spcBef>
              <a:spcAft>
                <a:spcPts val="0"/>
              </a:spcAft>
              <a:buSzPts val="2400"/>
              <a:buChar char="▹"/>
            </a:pPr>
            <a:r>
              <a:rPr lang="en"/>
              <a:t>Do you need room for storage?</a:t>
            </a:r>
            <a:endParaRPr/>
          </a:p>
          <a:p>
            <a:pPr indent="-381000" lvl="2" marL="1371600" rtl="0" algn="l">
              <a:spcBef>
                <a:spcPts val="0"/>
              </a:spcBef>
              <a:spcAft>
                <a:spcPts val="0"/>
              </a:spcAft>
              <a:buSzPts val="2400"/>
              <a:buChar char="▹"/>
            </a:pPr>
            <a:r>
              <a:rPr lang="en"/>
              <a:t>Is there several large items that need space (in length, width, height)?</a:t>
            </a:r>
            <a:endParaRPr/>
          </a:p>
          <a:p>
            <a:pPr indent="0" lvl="0" marL="0" rtl="0" algn="l">
              <a:spcBef>
                <a:spcPts val="800"/>
              </a:spcBef>
              <a:spcAft>
                <a:spcPts val="800"/>
              </a:spcAft>
              <a:buNone/>
            </a:pPr>
            <a:r>
              <a:t/>
            </a:r>
            <a:endParaRPr/>
          </a:p>
        </p:txBody>
      </p:sp>
      <p:sp>
        <p:nvSpPr>
          <p:cNvPr id="481" name="Google Shape;481;p4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82" name="Google Shape;482;p40"/>
          <p:cNvGrpSpPr/>
          <p:nvPr/>
        </p:nvGrpSpPr>
        <p:grpSpPr>
          <a:xfrm>
            <a:off x="259022" y="538300"/>
            <a:ext cx="367686" cy="599441"/>
            <a:chOff x="6730350" y="2315900"/>
            <a:chExt cx="257700" cy="420100"/>
          </a:xfrm>
        </p:grpSpPr>
        <p:sp>
          <p:nvSpPr>
            <p:cNvPr id="483" name="Google Shape;483;p40"/>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84" name="Google Shape;484;p40"/>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85" name="Google Shape;485;p40"/>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86" name="Google Shape;486;p40"/>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87" name="Google Shape;487;p40"/>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4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     location</a:t>
            </a:r>
            <a:endParaRPr/>
          </a:p>
        </p:txBody>
      </p:sp>
      <p:sp>
        <p:nvSpPr>
          <p:cNvPr id="493" name="Google Shape;493;p41"/>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Things to consider:</a:t>
            </a:r>
            <a:endParaRPr/>
          </a:p>
          <a:p>
            <a:pPr indent="-381000" lvl="1" marL="914400" rtl="0" algn="l">
              <a:spcBef>
                <a:spcPts val="0"/>
              </a:spcBef>
              <a:spcAft>
                <a:spcPts val="0"/>
              </a:spcAft>
              <a:buSzPts val="2400"/>
              <a:buChar char="▹"/>
            </a:pPr>
            <a:r>
              <a:rPr lang="en"/>
              <a:t>Type of rental space: </a:t>
            </a:r>
            <a:endParaRPr/>
          </a:p>
          <a:p>
            <a:pPr indent="-381000" lvl="2" marL="1371600" rtl="0" algn="l">
              <a:spcBef>
                <a:spcPts val="0"/>
              </a:spcBef>
              <a:spcAft>
                <a:spcPts val="0"/>
              </a:spcAft>
              <a:buSzPts val="2400"/>
              <a:buChar char="▹"/>
            </a:pPr>
            <a:r>
              <a:rPr lang="en"/>
              <a:t>Do you need a garage, an office, a workshop, a kitchen, etc?</a:t>
            </a:r>
            <a:endParaRPr/>
          </a:p>
          <a:p>
            <a:pPr indent="-381000" lvl="2" marL="1371600" rtl="0" algn="l">
              <a:spcBef>
                <a:spcPts val="0"/>
              </a:spcBef>
              <a:spcAft>
                <a:spcPts val="0"/>
              </a:spcAft>
              <a:buSzPts val="2400"/>
              <a:buChar char="▹"/>
            </a:pPr>
            <a:r>
              <a:rPr lang="en"/>
              <a:t>Do you need a street-level unit?</a:t>
            </a:r>
            <a:endParaRPr/>
          </a:p>
          <a:p>
            <a:pPr indent="-381000" lvl="2" marL="1371600" rtl="0" algn="l">
              <a:spcBef>
                <a:spcPts val="0"/>
              </a:spcBef>
              <a:spcAft>
                <a:spcPts val="0"/>
              </a:spcAft>
              <a:buSzPts val="2400"/>
              <a:buChar char="▹"/>
            </a:pPr>
            <a:r>
              <a:rPr lang="en"/>
              <a:t>Do you need large or garage doors?  A delivery entrance?</a:t>
            </a:r>
            <a:endParaRPr/>
          </a:p>
          <a:p>
            <a:pPr indent="0" lvl="0" marL="13716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494" name="Google Shape;494;p4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95" name="Google Shape;495;p41"/>
          <p:cNvGrpSpPr/>
          <p:nvPr/>
        </p:nvGrpSpPr>
        <p:grpSpPr>
          <a:xfrm>
            <a:off x="259022" y="538300"/>
            <a:ext cx="367686" cy="599441"/>
            <a:chOff x="6730350" y="2315900"/>
            <a:chExt cx="257700" cy="420100"/>
          </a:xfrm>
        </p:grpSpPr>
        <p:sp>
          <p:nvSpPr>
            <p:cNvPr id="496" name="Google Shape;496;p4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97" name="Google Shape;497;p4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98" name="Google Shape;498;p4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99" name="Google Shape;499;p4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00" name="Google Shape;500;p4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42"/>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914400" rtl="0" algn="l">
              <a:spcBef>
                <a:spcPts val="0"/>
              </a:spcBef>
              <a:spcAft>
                <a:spcPts val="0"/>
              </a:spcAft>
              <a:buNone/>
            </a:pPr>
            <a:r>
              <a:rPr lang="en"/>
              <a:t>     location</a:t>
            </a:r>
            <a:endParaRPr/>
          </a:p>
        </p:txBody>
      </p:sp>
      <p:sp>
        <p:nvSpPr>
          <p:cNvPr id="506" name="Google Shape;506;p42"/>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Things to consider:</a:t>
            </a:r>
            <a:endParaRPr/>
          </a:p>
          <a:p>
            <a:pPr indent="-381000" lvl="1" marL="914400" rtl="0" algn="l">
              <a:spcBef>
                <a:spcPts val="0"/>
              </a:spcBef>
              <a:spcAft>
                <a:spcPts val="0"/>
              </a:spcAft>
              <a:buSzPts val="2400"/>
              <a:buChar char="▹"/>
            </a:pPr>
            <a:r>
              <a:rPr lang="en"/>
              <a:t>What other factors may be important? </a:t>
            </a:r>
            <a:endParaRPr/>
          </a:p>
          <a:p>
            <a:pPr indent="-381000" lvl="2" marL="1371600" rtl="0" algn="l">
              <a:spcBef>
                <a:spcPts val="0"/>
              </a:spcBef>
              <a:spcAft>
                <a:spcPts val="0"/>
              </a:spcAft>
              <a:buSzPts val="2400"/>
              <a:buChar char="▹"/>
            </a:pPr>
            <a:r>
              <a:rPr lang="en"/>
              <a:t>Is it set up for your business already?</a:t>
            </a:r>
            <a:endParaRPr/>
          </a:p>
          <a:p>
            <a:pPr indent="-381000" lvl="2" marL="1371600" rtl="0" algn="l">
              <a:spcBef>
                <a:spcPts val="0"/>
              </a:spcBef>
              <a:spcAft>
                <a:spcPts val="0"/>
              </a:spcAft>
              <a:buSzPts val="2400"/>
              <a:buChar char="▹"/>
            </a:pPr>
            <a:r>
              <a:rPr lang="en"/>
              <a:t>Is it in a residential area?</a:t>
            </a:r>
            <a:endParaRPr/>
          </a:p>
          <a:p>
            <a:pPr indent="-381000" lvl="2" marL="1371600" rtl="0" algn="l">
              <a:spcBef>
                <a:spcPts val="0"/>
              </a:spcBef>
              <a:spcAft>
                <a:spcPts val="0"/>
              </a:spcAft>
              <a:buSzPts val="2400"/>
              <a:buChar char="▹"/>
            </a:pPr>
            <a:r>
              <a:rPr lang="en"/>
              <a:t>Can you perform your selected scope in that space?</a:t>
            </a:r>
            <a:endParaRPr/>
          </a:p>
          <a:p>
            <a:pPr indent="0" lvl="0" marL="13716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507" name="Google Shape;507;p4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08" name="Google Shape;508;p42"/>
          <p:cNvGrpSpPr/>
          <p:nvPr/>
        </p:nvGrpSpPr>
        <p:grpSpPr>
          <a:xfrm>
            <a:off x="259022" y="538300"/>
            <a:ext cx="367686" cy="599441"/>
            <a:chOff x="6730350" y="2315900"/>
            <a:chExt cx="257700" cy="420100"/>
          </a:xfrm>
        </p:grpSpPr>
        <p:sp>
          <p:nvSpPr>
            <p:cNvPr id="509" name="Google Shape;509;p42"/>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10" name="Google Shape;510;p42"/>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11" name="Google Shape;511;p42"/>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12" name="Google Shape;512;p42"/>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13" name="Google Shape;513;p42"/>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4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     location</a:t>
            </a:r>
            <a:endParaRPr/>
          </a:p>
        </p:txBody>
      </p:sp>
      <p:sp>
        <p:nvSpPr>
          <p:cNvPr id="519" name="Google Shape;519;p4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Take some time to find a suitable location on a real estate site.  For example, realtor.ca, zolo.ca, etc.</a:t>
            </a:r>
            <a:endParaRPr/>
          </a:p>
          <a:p>
            <a:pPr indent="0" lvl="0" marL="0" rtl="0" algn="l">
              <a:spcBef>
                <a:spcPts val="800"/>
              </a:spcBef>
              <a:spcAft>
                <a:spcPts val="0"/>
              </a:spcAft>
              <a:buNone/>
            </a:pPr>
            <a:r>
              <a:t/>
            </a:r>
            <a:endParaRPr/>
          </a:p>
          <a:p>
            <a:pPr indent="0" lvl="0" marL="0" rtl="0" algn="l">
              <a:spcBef>
                <a:spcPts val="800"/>
              </a:spcBef>
              <a:spcAft>
                <a:spcPts val="0"/>
              </a:spcAft>
              <a:buNone/>
            </a:pPr>
            <a:r>
              <a:t/>
            </a:r>
            <a:endParaRPr/>
          </a:p>
          <a:p>
            <a:pPr indent="0" lvl="0" marL="0" rtl="0" algn="l">
              <a:spcBef>
                <a:spcPts val="800"/>
              </a:spcBef>
              <a:spcAft>
                <a:spcPts val="0"/>
              </a:spcAft>
              <a:buNone/>
            </a:pPr>
            <a:r>
              <a:rPr lang="en"/>
              <a:t>Note:  you can select a region in Ontario other than your own.</a:t>
            </a:r>
            <a:endParaRPr/>
          </a:p>
          <a:p>
            <a:pPr indent="0" lvl="0" marL="0" rtl="0" algn="l">
              <a:spcBef>
                <a:spcPts val="800"/>
              </a:spcBef>
              <a:spcAft>
                <a:spcPts val="800"/>
              </a:spcAft>
              <a:buNone/>
            </a:pPr>
            <a:r>
              <a:t/>
            </a:r>
            <a:endParaRPr/>
          </a:p>
        </p:txBody>
      </p:sp>
      <p:sp>
        <p:nvSpPr>
          <p:cNvPr id="520" name="Google Shape;520;p4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21" name="Google Shape;521;p43"/>
          <p:cNvGrpSpPr/>
          <p:nvPr/>
        </p:nvGrpSpPr>
        <p:grpSpPr>
          <a:xfrm>
            <a:off x="259022" y="538300"/>
            <a:ext cx="367686" cy="599441"/>
            <a:chOff x="6730350" y="2315900"/>
            <a:chExt cx="257700" cy="420100"/>
          </a:xfrm>
        </p:grpSpPr>
        <p:sp>
          <p:nvSpPr>
            <p:cNvPr id="522" name="Google Shape;522;p4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3" name="Google Shape;523;p4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4" name="Google Shape;524;p4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5" name="Google Shape;525;p4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6" name="Google Shape;526;p4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0" name="Shape 530"/>
        <p:cNvGrpSpPr/>
        <p:nvPr/>
      </p:nvGrpSpPr>
      <p:grpSpPr>
        <a:xfrm>
          <a:off x="0" y="0"/>
          <a:ext cx="0" cy="0"/>
          <a:chOff x="0" y="0"/>
          <a:chExt cx="0" cy="0"/>
        </a:xfrm>
      </p:grpSpPr>
      <p:sp>
        <p:nvSpPr>
          <p:cNvPr id="531" name="Google Shape;531;p44"/>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Take some time to research</a:t>
            </a:r>
            <a:endParaRPr>
              <a:solidFill>
                <a:schemeClr val="lt1"/>
              </a:solidFill>
            </a:endParaRPr>
          </a:p>
        </p:txBody>
      </p:sp>
      <p:sp>
        <p:nvSpPr>
          <p:cNvPr id="532" name="Google Shape;532;p4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533" name="Google Shape;533;p44"/>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37" name="Shape 537"/>
        <p:cNvGrpSpPr/>
        <p:nvPr/>
      </p:nvGrpSpPr>
      <p:grpSpPr>
        <a:xfrm>
          <a:off x="0" y="0"/>
          <a:ext cx="0" cy="0"/>
          <a:chOff x="0" y="0"/>
          <a:chExt cx="0" cy="0"/>
        </a:xfrm>
      </p:grpSpPr>
      <p:sp>
        <p:nvSpPr>
          <p:cNvPr id="538" name="Google Shape;538;p45"/>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$______/month</a:t>
            </a:r>
            <a:endParaRPr sz="12000">
              <a:solidFill>
                <a:schemeClr val="lt1"/>
              </a:solidFill>
            </a:endParaRPr>
          </a:p>
        </p:txBody>
      </p:sp>
      <p:sp>
        <p:nvSpPr>
          <p:cNvPr id="539" name="Google Shape;539;p45"/>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monthly cost of rent or </a:t>
            </a:r>
            <a:r>
              <a:rPr lang="en">
                <a:solidFill>
                  <a:schemeClr val="dk1"/>
                </a:solidFill>
              </a:rPr>
              <a:t>monthly mortgage payments, based on your research</a:t>
            </a:r>
            <a:r>
              <a:rPr lang="en">
                <a:solidFill>
                  <a:schemeClr val="dk1"/>
                </a:solidFill>
              </a:rPr>
              <a:t>.</a:t>
            </a:r>
            <a:endParaRPr>
              <a:solidFill>
                <a:schemeClr val="dk1"/>
              </a:solidFill>
            </a:endParaRPr>
          </a:p>
        </p:txBody>
      </p:sp>
      <p:sp>
        <p:nvSpPr>
          <p:cNvPr id="540" name="Google Shape;540;p4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46"/>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2.  Property insurance</a:t>
            </a:r>
            <a:endParaRPr/>
          </a:p>
        </p:txBody>
      </p:sp>
      <p:sp>
        <p:nvSpPr>
          <p:cNvPr id="546" name="Google Shape;546;p46"/>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The property you will be insuring will be at a higher rate than it would be for a residential space.  We will assume an average amount for your calculations.</a:t>
            </a:r>
            <a:endParaRPr/>
          </a:p>
        </p:txBody>
      </p:sp>
      <p:sp>
        <p:nvSpPr>
          <p:cNvPr id="547" name="Google Shape;547;p4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48" name="Google Shape;548;p46"/>
          <p:cNvGrpSpPr/>
          <p:nvPr/>
        </p:nvGrpSpPr>
        <p:grpSpPr>
          <a:xfrm>
            <a:off x="259022" y="538300"/>
            <a:ext cx="367686" cy="599441"/>
            <a:chOff x="6730350" y="2315900"/>
            <a:chExt cx="257700" cy="420100"/>
          </a:xfrm>
        </p:grpSpPr>
        <p:sp>
          <p:nvSpPr>
            <p:cNvPr id="549" name="Google Shape;549;p46"/>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50" name="Google Shape;550;p46"/>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51" name="Google Shape;551;p46"/>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52" name="Google Shape;552;p46"/>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53" name="Google Shape;553;p46"/>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57" name="Shape 557"/>
        <p:cNvGrpSpPr/>
        <p:nvPr/>
      </p:nvGrpSpPr>
      <p:grpSpPr>
        <a:xfrm>
          <a:off x="0" y="0"/>
          <a:ext cx="0" cy="0"/>
          <a:chOff x="0" y="0"/>
          <a:chExt cx="0" cy="0"/>
        </a:xfrm>
      </p:grpSpPr>
      <p:sp>
        <p:nvSpPr>
          <p:cNvPr id="558" name="Google Shape;558;p47"/>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$200/month</a:t>
            </a:r>
            <a:endParaRPr sz="12000">
              <a:solidFill>
                <a:schemeClr val="lt1"/>
              </a:solidFill>
            </a:endParaRPr>
          </a:p>
        </p:txBody>
      </p:sp>
      <p:sp>
        <p:nvSpPr>
          <p:cNvPr id="559" name="Google Shape;559;p47"/>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monthly cost of your property insurance.</a:t>
            </a:r>
            <a:endParaRPr>
              <a:solidFill>
                <a:schemeClr val="dk1"/>
              </a:solidFill>
            </a:endParaRPr>
          </a:p>
        </p:txBody>
      </p:sp>
      <p:sp>
        <p:nvSpPr>
          <p:cNvPr id="560" name="Google Shape;560;p4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4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3</a:t>
            </a:r>
            <a:r>
              <a:rPr lang="en"/>
              <a:t>.  Phone bill</a:t>
            </a:r>
            <a:endParaRPr/>
          </a:p>
        </p:txBody>
      </p:sp>
      <p:sp>
        <p:nvSpPr>
          <p:cNvPr id="566" name="Google Shape;566;p4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Assume you have a business phone plan for only one phone.  </a:t>
            </a:r>
            <a:endParaRPr/>
          </a:p>
        </p:txBody>
      </p:sp>
      <p:sp>
        <p:nvSpPr>
          <p:cNvPr id="567" name="Google Shape;567;p4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68" name="Google Shape;568;p48"/>
          <p:cNvGrpSpPr/>
          <p:nvPr/>
        </p:nvGrpSpPr>
        <p:grpSpPr>
          <a:xfrm>
            <a:off x="259022" y="538300"/>
            <a:ext cx="367686" cy="599441"/>
            <a:chOff x="6730350" y="2315900"/>
            <a:chExt cx="257700" cy="420100"/>
          </a:xfrm>
        </p:grpSpPr>
        <p:sp>
          <p:nvSpPr>
            <p:cNvPr id="569" name="Google Shape;569;p4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70" name="Google Shape;570;p4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71" name="Google Shape;571;p4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72" name="Google Shape;572;p4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73" name="Google Shape;573;p4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77" name="Shape 577"/>
        <p:cNvGrpSpPr/>
        <p:nvPr/>
      </p:nvGrpSpPr>
      <p:grpSpPr>
        <a:xfrm>
          <a:off x="0" y="0"/>
          <a:ext cx="0" cy="0"/>
          <a:chOff x="0" y="0"/>
          <a:chExt cx="0" cy="0"/>
        </a:xfrm>
      </p:grpSpPr>
      <p:sp>
        <p:nvSpPr>
          <p:cNvPr id="578" name="Google Shape;578;p49"/>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$100/month</a:t>
            </a:r>
            <a:endParaRPr sz="12000">
              <a:solidFill>
                <a:schemeClr val="lt1"/>
              </a:solidFill>
            </a:endParaRPr>
          </a:p>
        </p:txBody>
      </p:sp>
      <p:sp>
        <p:nvSpPr>
          <p:cNvPr id="579" name="Google Shape;579;p49"/>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monthly cost of your phone bill.</a:t>
            </a:r>
            <a:endParaRPr>
              <a:solidFill>
                <a:schemeClr val="dk1"/>
              </a:solidFill>
            </a:endParaRPr>
          </a:p>
        </p:txBody>
      </p:sp>
      <p:sp>
        <p:nvSpPr>
          <p:cNvPr id="580" name="Google Shape;580;p4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modules</a:t>
            </a:r>
            <a:endParaRPr/>
          </a:p>
        </p:txBody>
      </p:sp>
      <p:sp>
        <p:nvSpPr>
          <p:cNvPr id="133" name="Google Shape;133;p1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34" name="Google Shape;134;p14"/>
          <p:cNvGrpSpPr/>
          <p:nvPr/>
        </p:nvGrpSpPr>
        <p:grpSpPr>
          <a:xfrm>
            <a:off x="259022" y="538300"/>
            <a:ext cx="367686" cy="599441"/>
            <a:chOff x="6730350" y="2315900"/>
            <a:chExt cx="257700" cy="420100"/>
          </a:xfrm>
        </p:grpSpPr>
        <p:sp>
          <p:nvSpPr>
            <p:cNvPr id="135" name="Google Shape;135;p1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36" name="Google Shape;136;p1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37" name="Google Shape;137;p1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38" name="Google Shape;138;p1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39" name="Google Shape;139;p1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grpSp>
        <p:nvGrpSpPr>
          <p:cNvPr id="140" name="Google Shape;140;p14"/>
          <p:cNvGrpSpPr/>
          <p:nvPr/>
        </p:nvGrpSpPr>
        <p:grpSpPr>
          <a:xfrm>
            <a:off x="855237" y="1722274"/>
            <a:ext cx="7440060" cy="2472479"/>
            <a:chOff x="1087525" y="1573303"/>
            <a:chExt cx="6968958" cy="2315922"/>
          </a:xfrm>
        </p:grpSpPr>
        <p:sp>
          <p:nvSpPr>
            <p:cNvPr id="141" name="Google Shape;141;p14"/>
            <p:cNvSpPr txBox="1"/>
            <p:nvPr/>
          </p:nvSpPr>
          <p:spPr>
            <a:xfrm>
              <a:off x="1349785" y="1574029"/>
              <a:ext cx="8832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SUSTAINABILITY OF EXPENSES</a:t>
              </a:r>
              <a:endParaRPr sz="800">
                <a:solidFill>
                  <a:schemeClr val="accent2"/>
                </a:solidFill>
                <a:latin typeface="Barlow"/>
                <a:ea typeface="Barlow"/>
                <a:cs typeface="Barlow"/>
                <a:sym typeface="Barlow"/>
              </a:endParaRPr>
            </a:p>
          </p:txBody>
        </p:sp>
        <p:sp>
          <p:nvSpPr>
            <p:cNvPr id="142" name="Google Shape;142;p14"/>
            <p:cNvSpPr txBox="1"/>
            <p:nvPr/>
          </p:nvSpPr>
          <p:spPr>
            <a:xfrm>
              <a:off x="1220200" y="2695025"/>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REFLECTION</a:t>
              </a:r>
              <a:endParaRPr b="1" sz="1000">
                <a:solidFill>
                  <a:schemeClr val="dk2"/>
                </a:solidFill>
                <a:latin typeface="Barlow"/>
                <a:ea typeface="Barlow"/>
                <a:cs typeface="Barlow"/>
                <a:sym typeface="Barlow"/>
              </a:endParaRPr>
            </a:p>
          </p:txBody>
        </p:sp>
        <p:sp>
          <p:nvSpPr>
            <p:cNvPr id="143" name="Google Shape;143;p14"/>
            <p:cNvSpPr txBox="1"/>
            <p:nvPr/>
          </p:nvSpPr>
          <p:spPr>
            <a:xfrm>
              <a:off x="1220200" y="3151825"/>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Add up the </a:t>
              </a:r>
              <a:r>
                <a:rPr lang="en" sz="800">
                  <a:solidFill>
                    <a:schemeClr val="dk2"/>
                  </a:solidFill>
                  <a:latin typeface="Barlow"/>
                  <a:ea typeface="Barlow"/>
                  <a:cs typeface="Barlow"/>
                  <a:sym typeface="Barlow"/>
                </a:rPr>
                <a:t>monthly costs of all your expenses.  How much revenue does your company need to generate?</a:t>
              </a:r>
              <a:endParaRPr sz="800">
                <a:solidFill>
                  <a:schemeClr val="dk2"/>
                </a:solidFill>
                <a:latin typeface="Barlow"/>
                <a:ea typeface="Barlow"/>
                <a:cs typeface="Barlow"/>
                <a:sym typeface="Barlow"/>
              </a:endParaRPr>
            </a:p>
          </p:txBody>
        </p:sp>
        <p:cxnSp>
          <p:nvCxnSpPr>
            <p:cNvPr id="144" name="Google Shape;144;p14"/>
            <p:cNvCxnSpPr/>
            <p:nvPr/>
          </p:nvCxnSpPr>
          <p:spPr>
            <a:xfrm>
              <a:off x="2184702" y="1695421"/>
              <a:ext cx="718500" cy="741900"/>
            </a:xfrm>
            <a:prstGeom prst="straightConnector1">
              <a:avLst/>
            </a:prstGeom>
            <a:noFill/>
            <a:ln cap="flat" cmpd="sng" w="9525">
              <a:solidFill>
                <a:schemeClr val="accent2"/>
              </a:solidFill>
              <a:prstDash val="solid"/>
              <a:round/>
              <a:headEnd len="sm" w="sm" type="none"/>
              <a:tailEnd len="sm" w="sm" type="none"/>
            </a:ln>
          </p:spPr>
        </p:cxnSp>
        <p:sp>
          <p:nvSpPr>
            <p:cNvPr id="145" name="Google Shape;145;p14"/>
            <p:cNvSpPr/>
            <p:nvPr/>
          </p:nvSpPr>
          <p:spPr>
            <a:xfrm flipH="1">
              <a:off x="1087525" y="2306625"/>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MODULE 5</a:t>
              </a:r>
              <a:r>
                <a:rPr lang="en"/>
                <a:t>  </a:t>
              </a:r>
              <a:endParaRPr/>
            </a:p>
          </p:txBody>
        </p:sp>
        <p:sp>
          <p:nvSpPr>
            <p:cNvPr id="146" name="Google Shape;146;p14"/>
            <p:cNvSpPr/>
            <p:nvPr/>
          </p:nvSpPr>
          <p:spPr>
            <a:xfrm>
              <a:off x="1087625" y="2460449"/>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4"/>
            <p:cNvSpPr txBox="1"/>
            <p:nvPr/>
          </p:nvSpPr>
          <p:spPr>
            <a:xfrm>
              <a:off x="3317723" y="1574025"/>
              <a:ext cx="6243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INVOICE</a:t>
              </a:r>
              <a:endParaRPr sz="800">
                <a:solidFill>
                  <a:schemeClr val="accent2"/>
                </a:solidFill>
                <a:latin typeface="Barlow"/>
                <a:ea typeface="Barlow"/>
                <a:cs typeface="Barlow"/>
                <a:sym typeface="Barlow"/>
              </a:endParaRPr>
            </a:p>
          </p:txBody>
        </p:sp>
        <p:sp>
          <p:nvSpPr>
            <p:cNvPr id="148" name="Google Shape;148;p14"/>
            <p:cNvSpPr txBox="1"/>
            <p:nvPr/>
          </p:nvSpPr>
          <p:spPr>
            <a:xfrm>
              <a:off x="2929149" y="2695025"/>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PUT IT IN ACTION!</a:t>
              </a:r>
              <a:endParaRPr b="1" sz="1000">
                <a:solidFill>
                  <a:schemeClr val="dk2"/>
                </a:solidFill>
                <a:latin typeface="Barlow"/>
                <a:ea typeface="Barlow"/>
                <a:cs typeface="Barlow"/>
                <a:sym typeface="Barlow"/>
              </a:endParaRPr>
            </a:p>
          </p:txBody>
        </p:sp>
        <p:sp>
          <p:nvSpPr>
            <p:cNvPr id="149" name="Google Shape;149;p14"/>
            <p:cNvSpPr txBox="1"/>
            <p:nvPr/>
          </p:nvSpPr>
          <p:spPr>
            <a:xfrm>
              <a:off x="2929149" y="3151825"/>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Make an invoice for a client, in the program WAVE,based on the service you are offering.</a:t>
              </a:r>
              <a:endParaRPr sz="800">
                <a:solidFill>
                  <a:schemeClr val="dk2"/>
                </a:solidFill>
                <a:latin typeface="Barlow"/>
                <a:ea typeface="Barlow"/>
                <a:cs typeface="Barlow"/>
                <a:sym typeface="Barlow"/>
              </a:endParaRPr>
            </a:p>
          </p:txBody>
        </p:sp>
        <p:cxnSp>
          <p:nvCxnSpPr>
            <p:cNvPr id="150" name="Google Shape;150;p14"/>
            <p:cNvCxnSpPr/>
            <p:nvPr/>
          </p:nvCxnSpPr>
          <p:spPr>
            <a:xfrm>
              <a:off x="3893651" y="1695421"/>
              <a:ext cx="718500" cy="741900"/>
            </a:xfrm>
            <a:prstGeom prst="straightConnector1">
              <a:avLst/>
            </a:prstGeom>
            <a:noFill/>
            <a:ln cap="flat" cmpd="sng" w="9525">
              <a:solidFill>
                <a:schemeClr val="accent2"/>
              </a:solidFill>
              <a:prstDash val="solid"/>
              <a:round/>
              <a:headEnd len="sm" w="sm" type="none"/>
              <a:tailEnd len="sm" w="sm" type="none"/>
            </a:ln>
          </p:spPr>
        </p:cxnSp>
        <p:sp>
          <p:nvSpPr>
            <p:cNvPr id="151" name="Google Shape;151;p14"/>
            <p:cNvSpPr/>
            <p:nvPr/>
          </p:nvSpPr>
          <p:spPr>
            <a:xfrm flipH="1">
              <a:off x="2796474" y="2306625"/>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MODULE 6</a:t>
              </a:r>
              <a:r>
                <a:rPr lang="en"/>
                <a:t>  </a:t>
              </a:r>
              <a:endParaRPr/>
            </a:p>
          </p:txBody>
        </p:sp>
        <p:sp>
          <p:nvSpPr>
            <p:cNvPr id="152" name="Google Shape;152;p14"/>
            <p:cNvSpPr/>
            <p:nvPr/>
          </p:nvSpPr>
          <p:spPr>
            <a:xfrm>
              <a:off x="2796574" y="2460449"/>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4"/>
            <p:cNvSpPr txBox="1"/>
            <p:nvPr/>
          </p:nvSpPr>
          <p:spPr>
            <a:xfrm>
              <a:off x="6742832" y="1573303"/>
              <a:ext cx="624300" cy="241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800">
                  <a:solidFill>
                    <a:schemeClr val="accent2"/>
                  </a:solidFill>
                  <a:latin typeface="Barlow"/>
                  <a:ea typeface="Barlow"/>
                  <a:cs typeface="Barlow"/>
                  <a:sym typeface="Barlow"/>
                </a:rPr>
                <a:t>FOLLOW-UP</a:t>
              </a:r>
              <a:endParaRPr sz="800">
                <a:solidFill>
                  <a:schemeClr val="accent2"/>
                </a:solidFill>
                <a:latin typeface="Barlow"/>
                <a:ea typeface="Barlow"/>
                <a:cs typeface="Barlow"/>
                <a:sym typeface="Barlow"/>
              </a:endParaRPr>
            </a:p>
          </p:txBody>
        </p:sp>
        <p:cxnSp>
          <p:nvCxnSpPr>
            <p:cNvPr id="154" name="Google Shape;154;p14"/>
            <p:cNvCxnSpPr/>
            <p:nvPr/>
          </p:nvCxnSpPr>
          <p:spPr>
            <a:xfrm>
              <a:off x="7318760" y="1694699"/>
              <a:ext cx="718500" cy="741900"/>
            </a:xfrm>
            <a:prstGeom prst="straightConnector1">
              <a:avLst/>
            </a:prstGeom>
            <a:noFill/>
            <a:ln cap="flat" cmpd="sng" w="9525">
              <a:solidFill>
                <a:schemeClr val="accent2"/>
              </a:solidFill>
              <a:prstDash val="solid"/>
              <a:round/>
              <a:headEnd len="sm" w="sm" type="none"/>
              <a:tailEnd len="sm" w="sm" type="none"/>
            </a:ln>
          </p:spPr>
        </p:cxnSp>
        <p:sp>
          <p:nvSpPr>
            <p:cNvPr id="155" name="Google Shape;155;p14"/>
            <p:cNvSpPr/>
            <p:nvPr/>
          </p:nvSpPr>
          <p:spPr>
            <a:xfrm flipH="1">
              <a:off x="6221583" y="2305903"/>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FOLLOW-UP</a:t>
              </a:r>
              <a:r>
                <a:rPr lang="en"/>
                <a:t>  </a:t>
              </a:r>
              <a:endParaRPr/>
            </a:p>
          </p:txBody>
        </p:sp>
        <p:sp>
          <p:nvSpPr>
            <p:cNvPr id="156" name="Google Shape;156;p14"/>
            <p:cNvSpPr/>
            <p:nvPr/>
          </p:nvSpPr>
          <p:spPr>
            <a:xfrm>
              <a:off x="6221683" y="2459727"/>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4"/>
            <p:cNvSpPr/>
            <p:nvPr/>
          </p:nvSpPr>
          <p:spPr>
            <a:xfrm>
              <a:off x="1087625" y="2460449"/>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4"/>
            <p:cNvSpPr/>
            <p:nvPr/>
          </p:nvSpPr>
          <p:spPr>
            <a:xfrm>
              <a:off x="2796574" y="2460449"/>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4"/>
            <p:cNvSpPr/>
            <p:nvPr/>
          </p:nvSpPr>
          <p:spPr>
            <a:xfrm>
              <a:off x="6221683" y="2459727"/>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4"/>
            <p:cNvSpPr/>
            <p:nvPr/>
          </p:nvSpPr>
          <p:spPr>
            <a:xfrm>
              <a:off x="4508419" y="2459738"/>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4"/>
            <p:cNvSpPr txBox="1"/>
            <p:nvPr/>
          </p:nvSpPr>
          <p:spPr>
            <a:xfrm>
              <a:off x="4640994" y="2694314"/>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OCTE CONFERENCE</a:t>
              </a:r>
              <a:endParaRPr b="1" sz="1000">
                <a:solidFill>
                  <a:schemeClr val="dk2"/>
                </a:solidFill>
                <a:latin typeface="Barlow"/>
                <a:ea typeface="Barlow"/>
                <a:cs typeface="Barlow"/>
                <a:sym typeface="Barlow"/>
              </a:endParaRPr>
            </a:p>
          </p:txBody>
        </p:sp>
        <p:sp>
          <p:nvSpPr>
            <p:cNvPr id="162" name="Google Shape;162;p14"/>
            <p:cNvSpPr txBox="1"/>
            <p:nvPr/>
          </p:nvSpPr>
          <p:spPr>
            <a:xfrm>
              <a:off x="4640994" y="3151114"/>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Participate in the OCTE SHSM conference.</a:t>
              </a:r>
              <a:endParaRPr sz="800">
                <a:solidFill>
                  <a:schemeClr val="dk2"/>
                </a:solidFill>
                <a:latin typeface="Barlow"/>
                <a:ea typeface="Barlow"/>
                <a:cs typeface="Barlow"/>
                <a:sym typeface="Barlow"/>
              </a:endParaRPr>
            </a:p>
          </p:txBody>
        </p:sp>
        <p:sp>
          <p:nvSpPr>
            <p:cNvPr id="163" name="Google Shape;163;p14"/>
            <p:cNvSpPr/>
            <p:nvPr/>
          </p:nvSpPr>
          <p:spPr>
            <a:xfrm>
              <a:off x="4508419" y="2459738"/>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4"/>
            <p:cNvSpPr/>
            <p:nvPr/>
          </p:nvSpPr>
          <p:spPr>
            <a:xfrm flipH="1">
              <a:off x="4508319" y="2305914"/>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CONFERENCE</a:t>
              </a:r>
              <a:r>
                <a:rPr lang="en"/>
                <a:t>  </a:t>
              </a:r>
              <a:endParaRPr/>
            </a:p>
          </p:txBody>
        </p:sp>
        <p:cxnSp>
          <p:nvCxnSpPr>
            <p:cNvPr id="165" name="Google Shape;165;p14"/>
            <p:cNvCxnSpPr/>
            <p:nvPr/>
          </p:nvCxnSpPr>
          <p:spPr>
            <a:xfrm>
              <a:off x="5605497" y="1694710"/>
              <a:ext cx="718500" cy="741900"/>
            </a:xfrm>
            <a:prstGeom prst="straightConnector1">
              <a:avLst/>
            </a:prstGeom>
            <a:noFill/>
            <a:ln cap="flat" cmpd="sng" w="9525">
              <a:solidFill>
                <a:schemeClr val="accent2"/>
              </a:solidFill>
              <a:prstDash val="solid"/>
              <a:round/>
              <a:headEnd len="sm" w="sm" type="none"/>
              <a:tailEnd len="sm" w="sm" type="none"/>
            </a:ln>
          </p:spPr>
        </p:cxnSp>
        <p:sp>
          <p:nvSpPr>
            <p:cNvPr id="166" name="Google Shape;166;p14"/>
            <p:cNvSpPr txBox="1"/>
            <p:nvPr/>
          </p:nvSpPr>
          <p:spPr>
            <a:xfrm>
              <a:off x="4770685" y="1573303"/>
              <a:ext cx="8832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CONFERENCE</a:t>
              </a:r>
              <a:endParaRPr sz="800">
                <a:solidFill>
                  <a:schemeClr val="accent2"/>
                </a:solidFill>
                <a:latin typeface="Barlow"/>
                <a:ea typeface="Barlow"/>
                <a:cs typeface="Barlow"/>
                <a:sym typeface="Barlow"/>
              </a:endParaRPr>
            </a:p>
          </p:txBody>
        </p:sp>
        <p:sp>
          <p:nvSpPr>
            <p:cNvPr id="167" name="Google Shape;167;p14"/>
            <p:cNvSpPr txBox="1"/>
            <p:nvPr/>
          </p:nvSpPr>
          <p:spPr>
            <a:xfrm>
              <a:off x="6354258" y="2694303"/>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FOLLOW-UP</a:t>
              </a:r>
              <a:endParaRPr b="1" sz="1000">
                <a:solidFill>
                  <a:schemeClr val="dk2"/>
                </a:solidFill>
                <a:latin typeface="Barlow"/>
                <a:ea typeface="Barlow"/>
                <a:cs typeface="Barlow"/>
                <a:sym typeface="Barlow"/>
              </a:endParaRPr>
            </a:p>
          </p:txBody>
        </p:sp>
        <p:sp>
          <p:nvSpPr>
            <p:cNvPr id="168" name="Google Shape;168;p14"/>
            <p:cNvSpPr txBox="1"/>
            <p:nvPr/>
          </p:nvSpPr>
          <p:spPr>
            <a:xfrm>
              <a:off x="6354258" y="3151103"/>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.In your class, after the conference, work with your teacher to explore what you have learned.  (Ex.: interview, start a small </a:t>
              </a:r>
              <a:r>
                <a:rPr lang="en" sz="800">
                  <a:solidFill>
                    <a:schemeClr val="dk2"/>
                  </a:solidFill>
                  <a:latin typeface="Barlow"/>
                  <a:ea typeface="Barlow"/>
                  <a:cs typeface="Barlow"/>
                  <a:sym typeface="Barlow"/>
                </a:rPr>
                <a:t>business</a:t>
              </a:r>
              <a:r>
                <a:rPr lang="en" sz="800">
                  <a:solidFill>
                    <a:schemeClr val="dk2"/>
                  </a:solidFill>
                  <a:latin typeface="Barlow"/>
                  <a:ea typeface="Barlow"/>
                  <a:cs typeface="Barlow"/>
                  <a:sym typeface="Barlow"/>
                </a:rPr>
                <a:t>, etc.)</a:t>
              </a:r>
              <a:endParaRPr sz="800">
                <a:solidFill>
                  <a:schemeClr val="dk2"/>
                </a:solidFill>
                <a:latin typeface="Barlow"/>
                <a:ea typeface="Barlow"/>
                <a:cs typeface="Barlow"/>
                <a:sym typeface="Barlow"/>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5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4</a:t>
            </a:r>
            <a:r>
              <a:rPr lang="en"/>
              <a:t>.  Automotive costs</a:t>
            </a:r>
            <a:endParaRPr/>
          </a:p>
        </p:txBody>
      </p:sp>
      <p:sp>
        <p:nvSpPr>
          <p:cNvPr id="586" name="Google Shape;586;p50"/>
          <p:cNvSpPr txBox="1"/>
          <p:nvPr>
            <p:ph idx="1" type="body"/>
          </p:nvPr>
        </p:nvSpPr>
        <p:spPr>
          <a:xfrm>
            <a:off x="855300" y="1576550"/>
            <a:ext cx="7440300" cy="24885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You may not need a vehicle, but you will most likely need to pay for deliveries, meet clients, or other vehicle/gas expenses.</a:t>
            </a:r>
            <a:endParaRPr/>
          </a:p>
          <a:p>
            <a:pPr indent="0" lvl="0" marL="457200" rtl="0" algn="l">
              <a:spcBef>
                <a:spcPts val="800"/>
              </a:spcBef>
              <a:spcAft>
                <a:spcPts val="800"/>
              </a:spcAft>
              <a:buNone/>
            </a:pPr>
            <a:r>
              <a:t/>
            </a:r>
            <a:endParaRPr/>
          </a:p>
        </p:txBody>
      </p:sp>
      <p:sp>
        <p:nvSpPr>
          <p:cNvPr id="587" name="Google Shape;587;p5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88" name="Google Shape;588;p50"/>
          <p:cNvGrpSpPr/>
          <p:nvPr/>
        </p:nvGrpSpPr>
        <p:grpSpPr>
          <a:xfrm>
            <a:off x="259022" y="538300"/>
            <a:ext cx="367686" cy="599441"/>
            <a:chOff x="6730350" y="2315900"/>
            <a:chExt cx="257700" cy="420100"/>
          </a:xfrm>
        </p:grpSpPr>
        <p:sp>
          <p:nvSpPr>
            <p:cNvPr id="589" name="Google Shape;589;p50"/>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90" name="Google Shape;590;p50"/>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91" name="Google Shape;591;p50"/>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92" name="Google Shape;592;p50"/>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93" name="Google Shape;593;p50"/>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5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0" rtl="0" algn="l">
              <a:spcBef>
                <a:spcPts val="0"/>
              </a:spcBef>
              <a:spcAft>
                <a:spcPts val="0"/>
              </a:spcAft>
              <a:buNone/>
            </a:pPr>
            <a:r>
              <a:rPr lang="en"/>
              <a:t>Automotive costs</a:t>
            </a:r>
            <a:endParaRPr/>
          </a:p>
        </p:txBody>
      </p:sp>
      <p:sp>
        <p:nvSpPr>
          <p:cNvPr id="599" name="Google Shape;599;p51"/>
          <p:cNvSpPr txBox="1"/>
          <p:nvPr>
            <p:ph idx="1" type="body"/>
          </p:nvPr>
        </p:nvSpPr>
        <p:spPr>
          <a:xfrm>
            <a:off x="855300" y="1576550"/>
            <a:ext cx="7440300" cy="24885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Assume the following:</a:t>
            </a:r>
            <a:endParaRPr/>
          </a:p>
          <a:p>
            <a:pPr indent="-381000" lvl="1" marL="914400" rtl="0" algn="l">
              <a:spcBef>
                <a:spcPts val="0"/>
              </a:spcBef>
              <a:spcAft>
                <a:spcPts val="0"/>
              </a:spcAft>
              <a:buSzPts val="2400"/>
              <a:buChar char="▹"/>
            </a:pPr>
            <a:r>
              <a:rPr lang="en"/>
              <a:t>Monthly vehicle </a:t>
            </a:r>
            <a:r>
              <a:rPr lang="en"/>
              <a:t>payments (finance or lease)</a:t>
            </a:r>
            <a:endParaRPr/>
          </a:p>
          <a:p>
            <a:pPr indent="-381000" lvl="1" marL="914400" rtl="0" algn="l">
              <a:spcBef>
                <a:spcPts val="0"/>
              </a:spcBef>
              <a:spcAft>
                <a:spcPts val="0"/>
              </a:spcAft>
              <a:buSzPts val="2400"/>
              <a:buChar char="▹"/>
            </a:pPr>
            <a:r>
              <a:rPr lang="en"/>
              <a:t>Gas</a:t>
            </a:r>
            <a:endParaRPr/>
          </a:p>
          <a:p>
            <a:pPr indent="-381000" lvl="1" marL="914400" rtl="0" algn="l">
              <a:spcBef>
                <a:spcPts val="0"/>
              </a:spcBef>
              <a:spcAft>
                <a:spcPts val="0"/>
              </a:spcAft>
              <a:buSzPts val="2400"/>
              <a:buChar char="▹"/>
            </a:pPr>
            <a:r>
              <a:rPr lang="en"/>
              <a:t>Vehicle insurance</a:t>
            </a:r>
            <a:endParaRPr/>
          </a:p>
          <a:p>
            <a:pPr indent="-381000" lvl="1" marL="914400" rtl="0" algn="l">
              <a:spcBef>
                <a:spcPts val="0"/>
              </a:spcBef>
              <a:spcAft>
                <a:spcPts val="0"/>
              </a:spcAft>
              <a:buSzPts val="2400"/>
              <a:buChar char="▹"/>
            </a:pPr>
            <a:r>
              <a:rPr lang="en"/>
              <a:t>Budget for service or repair</a:t>
            </a:r>
            <a:endParaRPr/>
          </a:p>
        </p:txBody>
      </p:sp>
      <p:sp>
        <p:nvSpPr>
          <p:cNvPr id="600" name="Google Shape;600;p5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01" name="Google Shape;601;p51"/>
          <p:cNvGrpSpPr/>
          <p:nvPr/>
        </p:nvGrpSpPr>
        <p:grpSpPr>
          <a:xfrm>
            <a:off x="259022" y="538300"/>
            <a:ext cx="367686" cy="599441"/>
            <a:chOff x="6730350" y="2315900"/>
            <a:chExt cx="257700" cy="420100"/>
          </a:xfrm>
        </p:grpSpPr>
        <p:sp>
          <p:nvSpPr>
            <p:cNvPr id="602" name="Google Shape;602;p5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03" name="Google Shape;603;p5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04" name="Google Shape;604;p5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05" name="Google Shape;605;p5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06" name="Google Shape;606;p5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10" name="Shape 610"/>
        <p:cNvGrpSpPr/>
        <p:nvPr/>
      </p:nvGrpSpPr>
      <p:grpSpPr>
        <a:xfrm>
          <a:off x="0" y="0"/>
          <a:ext cx="0" cy="0"/>
          <a:chOff x="0" y="0"/>
          <a:chExt cx="0" cy="0"/>
        </a:xfrm>
      </p:grpSpPr>
      <p:sp>
        <p:nvSpPr>
          <p:cNvPr id="611" name="Google Shape;611;p52"/>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$1,000/month</a:t>
            </a:r>
            <a:endParaRPr sz="12000">
              <a:solidFill>
                <a:schemeClr val="lt1"/>
              </a:solidFill>
            </a:endParaRPr>
          </a:p>
        </p:txBody>
      </p:sp>
      <p:sp>
        <p:nvSpPr>
          <p:cNvPr id="612" name="Google Shape;612;p52"/>
          <p:cNvSpPr txBox="1"/>
          <p:nvPr>
            <p:ph idx="4294967295" type="subTitle"/>
          </p:nvPr>
        </p:nvSpPr>
        <p:spPr>
          <a:xfrm>
            <a:off x="855300" y="3204573"/>
            <a:ext cx="7433400" cy="8721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monthly automotive cost.</a:t>
            </a:r>
            <a:endParaRPr>
              <a:solidFill>
                <a:schemeClr val="dk1"/>
              </a:solidFill>
            </a:endParaRPr>
          </a:p>
        </p:txBody>
      </p:sp>
      <p:sp>
        <p:nvSpPr>
          <p:cNvPr id="613" name="Google Shape;613;p5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5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5</a:t>
            </a:r>
            <a:r>
              <a:rPr lang="en"/>
              <a:t>.  Liability insurance</a:t>
            </a:r>
            <a:endParaRPr/>
          </a:p>
        </p:txBody>
      </p:sp>
      <p:sp>
        <p:nvSpPr>
          <p:cNvPr id="619" name="Google Shape;619;p5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Different businesses will have varying levels of danger or liability.  </a:t>
            </a:r>
            <a:endParaRPr/>
          </a:p>
          <a:p>
            <a:pPr indent="-381000" lvl="0" marL="457200" rtl="0" algn="l">
              <a:spcBef>
                <a:spcPts val="0"/>
              </a:spcBef>
              <a:spcAft>
                <a:spcPts val="0"/>
              </a:spcAft>
              <a:buSzPts val="2400"/>
              <a:buChar char="▸"/>
            </a:pPr>
            <a:r>
              <a:rPr lang="en"/>
              <a:t>Generally, industries that can result in injuries or fatalities will cost more in insurance than other businesses.  </a:t>
            </a:r>
            <a:endParaRPr/>
          </a:p>
          <a:p>
            <a:pPr indent="-381000" lvl="0" marL="457200" rtl="0" algn="l">
              <a:spcBef>
                <a:spcPts val="0"/>
              </a:spcBef>
              <a:spcAft>
                <a:spcPts val="0"/>
              </a:spcAft>
              <a:buSzPts val="2400"/>
              <a:buChar char="▸"/>
            </a:pPr>
            <a:r>
              <a:rPr lang="en"/>
              <a:t>Regardless of the business, you want to protect yourself from lawsuit.</a:t>
            </a:r>
            <a:endParaRPr/>
          </a:p>
        </p:txBody>
      </p:sp>
      <p:sp>
        <p:nvSpPr>
          <p:cNvPr id="620" name="Google Shape;620;p5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21" name="Google Shape;621;p53"/>
          <p:cNvGrpSpPr/>
          <p:nvPr/>
        </p:nvGrpSpPr>
        <p:grpSpPr>
          <a:xfrm>
            <a:off x="259022" y="538300"/>
            <a:ext cx="367686" cy="599441"/>
            <a:chOff x="6730350" y="2315900"/>
            <a:chExt cx="257700" cy="420100"/>
          </a:xfrm>
        </p:grpSpPr>
        <p:sp>
          <p:nvSpPr>
            <p:cNvPr id="622" name="Google Shape;622;p5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23" name="Google Shape;623;p5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24" name="Google Shape;624;p5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25" name="Google Shape;625;p5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26" name="Google Shape;626;p5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30" name="Shape 630"/>
        <p:cNvGrpSpPr/>
        <p:nvPr/>
      </p:nvGrpSpPr>
      <p:grpSpPr>
        <a:xfrm>
          <a:off x="0" y="0"/>
          <a:ext cx="0" cy="0"/>
          <a:chOff x="0" y="0"/>
          <a:chExt cx="0" cy="0"/>
        </a:xfrm>
      </p:grpSpPr>
      <p:sp>
        <p:nvSpPr>
          <p:cNvPr id="631" name="Google Shape;631;p54"/>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$100/month</a:t>
            </a:r>
            <a:endParaRPr sz="12000">
              <a:solidFill>
                <a:schemeClr val="lt1"/>
              </a:solidFill>
            </a:endParaRPr>
          </a:p>
        </p:txBody>
      </p:sp>
      <p:sp>
        <p:nvSpPr>
          <p:cNvPr id="632" name="Google Shape;632;p54"/>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assumed monthly cost of liability insurance.</a:t>
            </a:r>
            <a:endParaRPr>
              <a:solidFill>
                <a:schemeClr val="dk1"/>
              </a:solidFill>
            </a:endParaRPr>
          </a:p>
        </p:txBody>
      </p:sp>
      <p:sp>
        <p:nvSpPr>
          <p:cNvPr id="633" name="Google Shape;633;p5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55"/>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6</a:t>
            </a:r>
            <a:r>
              <a:rPr lang="en"/>
              <a:t>.  Utilities </a:t>
            </a:r>
            <a:endParaRPr/>
          </a:p>
        </p:txBody>
      </p:sp>
      <p:sp>
        <p:nvSpPr>
          <p:cNvPr id="639" name="Google Shape;639;p55"/>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Depending on your business, this cost can vary, within a range of tens or hundreds of dollars.  This number can be adjusted by your teacher.</a:t>
            </a:r>
            <a:endParaRPr/>
          </a:p>
        </p:txBody>
      </p:sp>
      <p:sp>
        <p:nvSpPr>
          <p:cNvPr id="640" name="Google Shape;640;p5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41" name="Google Shape;641;p55"/>
          <p:cNvGrpSpPr/>
          <p:nvPr/>
        </p:nvGrpSpPr>
        <p:grpSpPr>
          <a:xfrm>
            <a:off x="259022" y="538300"/>
            <a:ext cx="367686" cy="599441"/>
            <a:chOff x="6730350" y="2315900"/>
            <a:chExt cx="257700" cy="420100"/>
          </a:xfrm>
        </p:grpSpPr>
        <p:sp>
          <p:nvSpPr>
            <p:cNvPr id="642" name="Google Shape;642;p55"/>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43" name="Google Shape;643;p55"/>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44" name="Google Shape;644;p55"/>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45" name="Google Shape;645;p55"/>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46" name="Google Shape;646;p55"/>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50" name="Shape 650"/>
        <p:cNvGrpSpPr/>
        <p:nvPr/>
      </p:nvGrpSpPr>
      <p:grpSpPr>
        <a:xfrm>
          <a:off x="0" y="0"/>
          <a:ext cx="0" cy="0"/>
          <a:chOff x="0" y="0"/>
          <a:chExt cx="0" cy="0"/>
        </a:xfrm>
      </p:grpSpPr>
      <p:sp>
        <p:nvSpPr>
          <p:cNvPr id="651" name="Google Shape;651;p56"/>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$350/month</a:t>
            </a:r>
            <a:endParaRPr sz="12000">
              <a:solidFill>
                <a:schemeClr val="lt1"/>
              </a:solidFill>
            </a:endParaRPr>
          </a:p>
        </p:txBody>
      </p:sp>
      <p:sp>
        <p:nvSpPr>
          <p:cNvPr id="652" name="Google Shape;652;p56"/>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monthly utility cost.</a:t>
            </a:r>
            <a:endParaRPr>
              <a:solidFill>
                <a:schemeClr val="dk1"/>
              </a:solidFill>
            </a:endParaRPr>
          </a:p>
        </p:txBody>
      </p:sp>
      <p:sp>
        <p:nvSpPr>
          <p:cNvPr id="653" name="Google Shape;653;p5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57"/>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7</a:t>
            </a:r>
            <a:r>
              <a:rPr lang="en"/>
              <a:t>.   Tools and maintenance</a:t>
            </a:r>
            <a:endParaRPr/>
          </a:p>
        </p:txBody>
      </p:sp>
      <p:sp>
        <p:nvSpPr>
          <p:cNvPr id="659" name="Google Shape;659;p57"/>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Different businesses will have varying tool costs.  Assume this is an average cost that includes replacing damaged tools, buying needed new tools, and maintenance and repair.  This cost can be adjusted by your teacher.</a:t>
            </a:r>
            <a:endParaRPr/>
          </a:p>
        </p:txBody>
      </p:sp>
      <p:sp>
        <p:nvSpPr>
          <p:cNvPr id="660" name="Google Shape;660;p5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61" name="Google Shape;661;p57"/>
          <p:cNvGrpSpPr/>
          <p:nvPr/>
        </p:nvGrpSpPr>
        <p:grpSpPr>
          <a:xfrm>
            <a:off x="259022" y="538300"/>
            <a:ext cx="367686" cy="599441"/>
            <a:chOff x="6730350" y="2315900"/>
            <a:chExt cx="257700" cy="420100"/>
          </a:xfrm>
        </p:grpSpPr>
        <p:sp>
          <p:nvSpPr>
            <p:cNvPr id="662" name="Google Shape;662;p57"/>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63" name="Google Shape;663;p57"/>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64" name="Google Shape;664;p57"/>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65" name="Google Shape;665;p57"/>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66" name="Google Shape;666;p57"/>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70" name="Shape 670"/>
        <p:cNvGrpSpPr/>
        <p:nvPr/>
      </p:nvGrpSpPr>
      <p:grpSpPr>
        <a:xfrm>
          <a:off x="0" y="0"/>
          <a:ext cx="0" cy="0"/>
          <a:chOff x="0" y="0"/>
          <a:chExt cx="0" cy="0"/>
        </a:xfrm>
      </p:grpSpPr>
      <p:sp>
        <p:nvSpPr>
          <p:cNvPr id="671" name="Google Shape;671;p58"/>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$500/month</a:t>
            </a:r>
            <a:endParaRPr sz="12000">
              <a:solidFill>
                <a:schemeClr val="lt1"/>
              </a:solidFill>
            </a:endParaRPr>
          </a:p>
        </p:txBody>
      </p:sp>
      <p:sp>
        <p:nvSpPr>
          <p:cNvPr id="672" name="Google Shape;672;p58"/>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monthly cost of tools and maintenance.</a:t>
            </a:r>
            <a:endParaRPr>
              <a:solidFill>
                <a:schemeClr val="dk1"/>
              </a:solidFill>
            </a:endParaRPr>
          </a:p>
        </p:txBody>
      </p:sp>
      <p:sp>
        <p:nvSpPr>
          <p:cNvPr id="673" name="Google Shape;673;p5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5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8</a:t>
            </a:r>
            <a:r>
              <a:rPr lang="en"/>
              <a:t>.  Advertising </a:t>
            </a:r>
            <a:endParaRPr/>
          </a:p>
        </p:txBody>
      </p:sp>
      <p:sp>
        <p:nvSpPr>
          <p:cNvPr id="679" name="Google Shape;679;p59"/>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Assume you will be spending some money to advertise your business.  </a:t>
            </a:r>
            <a:endParaRPr/>
          </a:p>
        </p:txBody>
      </p:sp>
      <p:sp>
        <p:nvSpPr>
          <p:cNvPr id="680" name="Google Shape;680;p5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81" name="Google Shape;681;p59"/>
          <p:cNvGrpSpPr/>
          <p:nvPr/>
        </p:nvGrpSpPr>
        <p:grpSpPr>
          <a:xfrm>
            <a:off x="259022" y="538300"/>
            <a:ext cx="367686" cy="599441"/>
            <a:chOff x="6730350" y="2315900"/>
            <a:chExt cx="257700" cy="420100"/>
          </a:xfrm>
        </p:grpSpPr>
        <p:sp>
          <p:nvSpPr>
            <p:cNvPr id="682" name="Google Shape;682;p59"/>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83" name="Google Shape;683;p59"/>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84" name="Google Shape;684;p59"/>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85" name="Google Shape;685;p59"/>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86" name="Google Shape;686;p59"/>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5"/>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PROCESS</a:t>
            </a:r>
            <a:endParaRPr/>
          </a:p>
        </p:txBody>
      </p:sp>
      <p:sp>
        <p:nvSpPr>
          <p:cNvPr id="174" name="Google Shape;174;p1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75" name="Google Shape;175;p15"/>
          <p:cNvGrpSpPr/>
          <p:nvPr/>
        </p:nvGrpSpPr>
        <p:grpSpPr>
          <a:xfrm>
            <a:off x="855198" y="1412885"/>
            <a:ext cx="3302295" cy="2968826"/>
            <a:chOff x="3778727" y="4460423"/>
            <a:chExt cx="720160" cy="647438"/>
          </a:xfrm>
        </p:grpSpPr>
        <p:sp>
          <p:nvSpPr>
            <p:cNvPr id="176" name="Google Shape;176;p15"/>
            <p:cNvSpPr/>
            <p:nvPr/>
          </p:nvSpPr>
          <p:spPr>
            <a:xfrm>
              <a:off x="3957011" y="4902228"/>
              <a:ext cx="364723" cy="110621"/>
            </a:xfrm>
            <a:custGeom>
              <a:rect b="b" l="l" r="r" t="t"/>
              <a:pathLst>
                <a:path extrusionOk="0" h="194" w="64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COSTS</a:t>
              </a:r>
              <a:endParaRPr b="1" i="0" sz="1200" u="none" cap="none" strike="noStrike">
                <a:solidFill>
                  <a:schemeClr val="lt1"/>
                </a:solidFill>
                <a:latin typeface="Barlow"/>
                <a:ea typeface="Barlow"/>
                <a:cs typeface="Barlow"/>
                <a:sym typeface="Barlow"/>
              </a:endParaRPr>
            </a:p>
          </p:txBody>
        </p:sp>
        <p:sp>
          <p:nvSpPr>
            <p:cNvPr id="177" name="Google Shape;177;p15"/>
            <p:cNvSpPr/>
            <p:nvPr/>
          </p:nvSpPr>
          <p:spPr>
            <a:xfrm>
              <a:off x="4002092" y="4999728"/>
              <a:ext cx="275015" cy="108132"/>
            </a:xfrm>
            <a:custGeom>
              <a:rect b="b" l="l" r="r" t="t"/>
              <a:pathLst>
                <a:path extrusionOk="0" h="190" w="483">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chemeClr val="accent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FEASIBILITY</a:t>
              </a:r>
              <a:endParaRPr b="1" i="0" sz="1200" u="none" cap="none" strike="noStrike">
                <a:solidFill>
                  <a:schemeClr val="lt1"/>
                </a:solidFill>
                <a:latin typeface="Barlow"/>
                <a:ea typeface="Barlow"/>
                <a:cs typeface="Barlow"/>
                <a:sym typeface="Barlow"/>
              </a:endParaRPr>
            </a:p>
          </p:txBody>
        </p:sp>
        <p:sp>
          <p:nvSpPr>
            <p:cNvPr id="178" name="Google Shape;178;p15"/>
            <p:cNvSpPr/>
            <p:nvPr/>
          </p:nvSpPr>
          <p:spPr>
            <a:xfrm>
              <a:off x="3780312" y="4519014"/>
              <a:ext cx="718575" cy="115145"/>
            </a:xfrm>
            <a:custGeom>
              <a:rect b="b" l="l" r="r" t="t"/>
              <a:pathLst>
                <a:path extrusionOk="0" h="202" w="1261">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RESEARCH</a:t>
              </a:r>
              <a:endParaRPr b="1" i="0" sz="1200" u="none" cap="none" strike="noStrike">
                <a:solidFill>
                  <a:schemeClr val="lt1"/>
                </a:solidFill>
                <a:latin typeface="Barlow"/>
                <a:ea typeface="Barlow"/>
                <a:cs typeface="Barlow"/>
                <a:sym typeface="Barlow"/>
              </a:endParaRPr>
            </a:p>
          </p:txBody>
        </p:sp>
        <p:sp>
          <p:nvSpPr>
            <p:cNvPr id="179" name="Google Shape;179;p15"/>
            <p:cNvSpPr/>
            <p:nvPr/>
          </p:nvSpPr>
          <p:spPr>
            <a:xfrm>
              <a:off x="3868662" y="4710395"/>
              <a:ext cx="541875" cy="112657"/>
            </a:xfrm>
            <a:custGeom>
              <a:rect b="b" l="l" r="r" t="t"/>
              <a:pathLst>
                <a:path extrusionOk="0" h="198" w="951">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SCOPE</a:t>
              </a:r>
              <a:endParaRPr b="1" i="0" sz="1200" u="none" cap="none" strike="noStrike">
                <a:solidFill>
                  <a:schemeClr val="lt1"/>
                </a:solidFill>
                <a:latin typeface="Barlow"/>
                <a:ea typeface="Barlow"/>
                <a:cs typeface="Barlow"/>
                <a:sym typeface="Barlow"/>
              </a:endParaRPr>
            </a:p>
          </p:txBody>
        </p:sp>
        <p:sp>
          <p:nvSpPr>
            <p:cNvPr id="180" name="Google Shape;180;p15"/>
            <p:cNvSpPr/>
            <p:nvPr/>
          </p:nvSpPr>
          <p:spPr>
            <a:xfrm>
              <a:off x="3824940" y="4614704"/>
              <a:ext cx="629543" cy="114014"/>
            </a:xfrm>
            <a:custGeom>
              <a:rect b="b" l="l" r="r" t="t"/>
              <a:pathLst>
                <a:path extrusionOk="0" h="200" w="1105">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IDENTIFY</a:t>
              </a:r>
              <a:endParaRPr b="1" i="0" sz="1200" u="none" cap="none" strike="noStrike">
                <a:solidFill>
                  <a:schemeClr val="lt1"/>
                </a:solidFill>
                <a:latin typeface="Barlow"/>
                <a:ea typeface="Barlow"/>
                <a:cs typeface="Barlow"/>
                <a:sym typeface="Barlow"/>
              </a:endParaRPr>
            </a:p>
          </p:txBody>
        </p:sp>
        <p:sp>
          <p:nvSpPr>
            <p:cNvPr id="181" name="Google Shape;181;p15"/>
            <p:cNvSpPr/>
            <p:nvPr/>
          </p:nvSpPr>
          <p:spPr>
            <a:xfrm>
              <a:off x="3912610" y="4806085"/>
              <a:ext cx="453525" cy="112204"/>
            </a:xfrm>
            <a:custGeom>
              <a:rect b="b" l="l" r="r" t="t"/>
              <a:pathLst>
                <a:path extrusionOk="0" h="197" w="796">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EXPENSES</a:t>
              </a:r>
              <a:endParaRPr b="1" i="0" sz="1200" u="none" cap="none" strike="noStrike">
                <a:solidFill>
                  <a:schemeClr val="lt1"/>
                </a:solidFill>
                <a:latin typeface="Barlow"/>
                <a:ea typeface="Barlow"/>
                <a:cs typeface="Barlow"/>
                <a:sym typeface="Barlow"/>
              </a:endParaRPr>
            </a:p>
          </p:txBody>
        </p:sp>
        <p:sp>
          <p:nvSpPr>
            <p:cNvPr id="182" name="Google Shape;182;p15"/>
            <p:cNvSpPr/>
            <p:nvPr/>
          </p:nvSpPr>
          <p:spPr>
            <a:xfrm>
              <a:off x="3778727" y="4460423"/>
              <a:ext cx="719100" cy="79200"/>
            </a:xfrm>
            <a:prstGeom prst="ellipse">
              <a:avLst/>
            </a:prstGeom>
            <a:solidFill>
              <a:schemeClr val="l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t/>
              </a:r>
              <a:endParaRPr b="1" i="0" sz="1200" u="none" cap="none" strike="noStrike">
                <a:solidFill>
                  <a:schemeClr val="lt1"/>
                </a:solidFill>
                <a:latin typeface="Barlow"/>
                <a:ea typeface="Barlow"/>
                <a:cs typeface="Barlow"/>
                <a:sym typeface="Barlow"/>
              </a:endParaRPr>
            </a:p>
          </p:txBody>
        </p:sp>
      </p:grpSp>
      <p:cxnSp>
        <p:nvCxnSpPr>
          <p:cNvPr id="183" name="Google Shape;183;p15"/>
          <p:cNvCxnSpPr/>
          <p:nvPr/>
        </p:nvCxnSpPr>
        <p:spPr>
          <a:xfrm>
            <a:off x="4084432" y="1904553"/>
            <a:ext cx="967200" cy="0"/>
          </a:xfrm>
          <a:prstGeom prst="straightConnector1">
            <a:avLst/>
          </a:prstGeom>
          <a:noFill/>
          <a:ln cap="flat" cmpd="sng" w="9525">
            <a:solidFill>
              <a:schemeClr val="accent1"/>
            </a:solidFill>
            <a:prstDash val="solid"/>
            <a:round/>
            <a:headEnd len="med" w="med" type="oval"/>
            <a:tailEnd len="med" w="med" type="oval"/>
          </a:ln>
        </p:spPr>
      </p:cxnSp>
      <p:sp>
        <p:nvSpPr>
          <p:cNvPr id="184" name="Google Shape;184;p15"/>
          <p:cNvSpPr txBox="1"/>
          <p:nvPr/>
        </p:nvSpPr>
        <p:spPr>
          <a:xfrm>
            <a:off x="5108106" y="1747089"/>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Research industries or sectors of interest.</a:t>
            </a:r>
            <a:endParaRPr sz="1000">
              <a:solidFill>
                <a:schemeClr val="dk2"/>
              </a:solidFill>
              <a:latin typeface="Barlow"/>
              <a:ea typeface="Barlow"/>
              <a:cs typeface="Barlow"/>
              <a:sym typeface="Barlow"/>
            </a:endParaRPr>
          </a:p>
        </p:txBody>
      </p:sp>
      <p:cxnSp>
        <p:nvCxnSpPr>
          <p:cNvPr id="185" name="Google Shape;185;p15"/>
          <p:cNvCxnSpPr/>
          <p:nvPr/>
        </p:nvCxnSpPr>
        <p:spPr>
          <a:xfrm>
            <a:off x="3941955" y="2345347"/>
            <a:ext cx="1109700" cy="0"/>
          </a:xfrm>
          <a:prstGeom prst="straightConnector1">
            <a:avLst/>
          </a:prstGeom>
          <a:noFill/>
          <a:ln cap="flat" cmpd="sng" w="9525">
            <a:solidFill>
              <a:schemeClr val="accent2"/>
            </a:solidFill>
            <a:prstDash val="solid"/>
            <a:round/>
            <a:headEnd len="med" w="med" type="oval"/>
            <a:tailEnd len="med" w="med" type="oval"/>
          </a:ln>
        </p:spPr>
      </p:cxnSp>
      <p:sp>
        <p:nvSpPr>
          <p:cNvPr id="186" name="Google Shape;186;p15"/>
          <p:cNvSpPr txBox="1"/>
          <p:nvPr/>
        </p:nvSpPr>
        <p:spPr>
          <a:xfrm>
            <a:off x="5108106" y="2187874"/>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Identify the industry and sector you have selected</a:t>
            </a:r>
            <a:endParaRPr sz="1000">
              <a:solidFill>
                <a:schemeClr val="dk2"/>
              </a:solidFill>
              <a:latin typeface="Barlow"/>
              <a:ea typeface="Barlow"/>
              <a:cs typeface="Barlow"/>
              <a:sym typeface="Barlow"/>
            </a:endParaRPr>
          </a:p>
        </p:txBody>
      </p:sp>
      <p:cxnSp>
        <p:nvCxnSpPr>
          <p:cNvPr id="187" name="Google Shape;187;p15"/>
          <p:cNvCxnSpPr/>
          <p:nvPr/>
        </p:nvCxnSpPr>
        <p:spPr>
          <a:xfrm>
            <a:off x="3739486" y="2786141"/>
            <a:ext cx="1312200" cy="0"/>
          </a:xfrm>
          <a:prstGeom prst="straightConnector1">
            <a:avLst/>
          </a:prstGeom>
          <a:noFill/>
          <a:ln cap="flat" cmpd="sng" w="9525">
            <a:solidFill>
              <a:schemeClr val="accent3"/>
            </a:solidFill>
            <a:prstDash val="solid"/>
            <a:round/>
            <a:headEnd len="med" w="med" type="oval"/>
            <a:tailEnd len="med" w="med" type="oval"/>
          </a:ln>
        </p:spPr>
      </p:cxnSp>
      <p:sp>
        <p:nvSpPr>
          <p:cNvPr id="188" name="Google Shape;188;p15"/>
          <p:cNvSpPr txBox="1"/>
          <p:nvPr/>
        </p:nvSpPr>
        <p:spPr>
          <a:xfrm>
            <a:off x="5108106" y="2628658"/>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Narrow your scope and decide one task your company will offer.</a:t>
            </a:r>
            <a:endParaRPr sz="1000">
              <a:solidFill>
                <a:schemeClr val="dk2"/>
              </a:solidFill>
              <a:latin typeface="Barlow"/>
              <a:ea typeface="Barlow"/>
              <a:cs typeface="Barlow"/>
              <a:sym typeface="Barlow"/>
            </a:endParaRPr>
          </a:p>
        </p:txBody>
      </p:sp>
      <p:cxnSp>
        <p:nvCxnSpPr>
          <p:cNvPr id="189" name="Google Shape;189;p15"/>
          <p:cNvCxnSpPr/>
          <p:nvPr/>
        </p:nvCxnSpPr>
        <p:spPr>
          <a:xfrm>
            <a:off x="3567012" y="3226912"/>
            <a:ext cx="1484700" cy="0"/>
          </a:xfrm>
          <a:prstGeom prst="straightConnector1">
            <a:avLst/>
          </a:prstGeom>
          <a:noFill/>
          <a:ln cap="flat" cmpd="sng" w="9525">
            <a:solidFill>
              <a:schemeClr val="accent4"/>
            </a:solidFill>
            <a:prstDash val="solid"/>
            <a:round/>
            <a:headEnd len="med" w="med" type="oval"/>
            <a:tailEnd len="med" w="med" type="oval"/>
          </a:ln>
        </p:spPr>
      </p:cxnSp>
      <p:sp>
        <p:nvSpPr>
          <p:cNvPr id="190" name="Google Shape;190;p15"/>
          <p:cNvSpPr txBox="1"/>
          <p:nvPr/>
        </p:nvSpPr>
        <p:spPr>
          <a:xfrm>
            <a:off x="5108106" y="3069443"/>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Analyze the expenses of running your selected business.</a:t>
            </a:r>
            <a:endParaRPr sz="1000">
              <a:solidFill>
                <a:schemeClr val="dk2"/>
              </a:solidFill>
              <a:latin typeface="Barlow"/>
              <a:ea typeface="Barlow"/>
              <a:cs typeface="Barlow"/>
              <a:sym typeface="Barlow"/>
            </a:endParaRPr>
          </a:p>
        </p:txBody>
      </p:sp>
      <p:cxnSp>
        <p:nvCxnSpPr>
          <p:cNvPr id="191" name="Google Shape;191;p15"/>
          <p:cNvCxnSpPr/>
          <p:nvPr/>
        </p:nvCxnSpPr>
        <p:spPr>
          <a:xfrm>
            <a:off x="3379530" y="3667705"/>
            <a:ext cx="1672200" cy="0"/>
          </a:xfrm>
          <a:prstGeom prst="straightConnector1">
            <a:avLst/>
          </a:prstGeom>
          <a:noFill/>
          <a:ln cap="flat" cmpd="sng" w="9525">
            <a:solidFill>
              <a:schemeClr val="accent5"/>
            </a:solidFill>
            <a:prstDash val="solid"/>
            <a:round/>
            <a:headEnd len="med" w="med" type="oval"/>
            <a:tailEnd len="med" w="med" type="oval"/>
          </a:ln>
        </p:spPr>
      </p:cxnSp>
      <p:sp>
        <p:nvSpPr>
          <p:cNvPr id="192" name="Google Shape;192;p15"/>
          <p:cNvSpPr txBox="1"/>
          <p:nvPr/>
        </p:nvSpPr>
        <p:spPr>
          <a:xfrm>
            <a:off x="5108106" y="3510228"/>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Determine the cost of your </a:t>
            </a:r>
            <a:r>
              <a:rPr lang="en" sz="1000">
                <a:solidFill>
                  <a:schemeClr val="dk2"/>
                </a:solidFill>
                <a:latin typeface="Barlow"/>
                <a:ea typeface="Barlow"/>
                <a:cs typeface="Barlow"/>
                <a:sym typeface="Barlow"/>
              </a:rPr>
              <a:t>services to operate.  </a:t>
            </a:r>
            <a:endParaRPr sz="1000">
              <a:solidFill>
                <a:schemeClr val="dk2"/>
              </a:solidFill>
              <a:latin typeface="Barlow"/>
              <a:ea typeface="Barlow"/>
              <a:cs typeface="Barlow"/>
              <a:sym typeface="Barlow"/>
            </a:endParaRPr>
          </a:p>
        </p:txBody>
      </p:sp>
      <p:cxnSp>
        <p:nvCxnSpPr>
          <p:cNvPr id="193" name="Google Shape;193;p15"/>
          <p:cNvCxnSpPr/>
          <p:nvPr/>
        </p:nvCxnSpPr>
        <p:spPr>
          <a:xfrm>
            <a:off x="3184565" y="4108476"/>
            <a:ext cx="1859400" cy="0"/>
          </a:xfrm>
          <a:prstGeom prst="straightConnector1">
            <a:avLst/>
          </a:prstGeom>
          <a:noFill/>
          <a:ln cap="flat" cmpd="sng" w="9525">
            <a:solidFill>
              <a:schemeClr val="accent6"/>
            </a:solidFill>
            <a:prstDash val="solid"/>
            <a:round/>
            <a:headEnd len="med" w="med" type="oval"/>
            <a:tailEnd len="med" w="med" type="oval"/>
          </a:ln>
        </p:spPr>
      </p:cxnSp>
      <p:sp>
        <p:nvSpPr>
          <p:cNvPr id="194" name="Google Shape;194;p15"/>
          <p:cNvSpPr txBox="1"/>
          <p:nvPr/>
        </p:nvSpPr>
        <p:spPr>
          <a:xfrm>
            <a:off x="5108106" y="3951012"/>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Reflect</a:t>
            </a:r>
            <a:r>
              <a:rPr lang="en" sz="1000">
                <a:solidFill>
                  <a:schemeClr val="dk2"/>
                </a:solidFill>
                <a:latin typeface="Barlow"/>
                <a:ea typeface="Barlow"/>
                <a:cs typeface="Barlow"/>
                <a:sym typeface="Barlow"/>
              </a:rPr>
              <a:t> on the sustainability of your business model.  Make adjustments as necessary.</a:t>
            </a:r>
            <a:endParaRPr sz="1000">
              <a:solidFill>
                <a:schemeClr val="dk2"/>
              </a:solidFill>
              <a:latin typeface="Barlow"/>
              <a:ea typeface="Barlow"/>
              <a:cs typeface="Barlow"/>
              <a:sym typeface="Barlow"/>
            </a:endParaRPr>
          </a:p>
        </p:txBody>
      </p:sp>
      <p:sp>
        <p:nvSpPr>
          <p:cNvPr id="195" name="Google Shape;195;p15"/>
          <p:cNvSpPr/>
          <p:nvPr/>
        </p:nvSpPr>
        <p:spPr>
          <a:xfrm>
            <a:off x="235369" y="630105"/>
            <a:ext cx="498594" cy="498603"/>
          </a:xfrm>
          <a:custGeom>
            <a:rect b="b" l="l" r="r" t="t"/>
            <a:pathLst>
              <a:path extrusionOk="0" h="16071" w="16072">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chemeClr val="dk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90" name="Shape 690"/>
        <p:cNvGrpSpPr/>
        <p:nvPr/>
      </p:nvGrpSpPr>
      <p:grpSpPr>
        <a:xfrm>
          <a:off x="0" y="0"/>
          <a:ext cx="0" cy="0"/>
          <a:chOff x="0" y="0"/>
          <a:chExt cx="0" cy="0"/>
        </a:xfrm>
      </p:grpSpPr>
      <p:sp>
        <p:nvSpPr>
          <p:cNvPr id="691" name="Google Shape;691;p60"/>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$200/month</a:t>
            </a:r>
            <a:endParaRPr sz="12000">
              <a:solidFill>
                <a:schemeClr val="lt1"/>
              </a:solidFill>
            </a:endParaRPr>
          </a:p>
        </p:txBody>
      </p:sp>
      <p:sp>
        <p:nvSpPr>
          <p:cNvPr id="692" name="Google Shape;692;p60"/>
          <p:cNvSpPr txBox="1"/>
          <p:nvPr>
            <p:ph idx="4294967295" type="subTitle"/>
          </p:nvPr>
        </p:nvSpPr>
        <p:spPr>
          <a:xfrm>
            <a:off x="855300" y="3204572"/>
            <a:ext cx="7433400" cy="8913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monthly cost of advertising.</a:t>
            </a:r>
            <a:endParaRPr>
              <a:solidFill>
                <a:schemeClr val="dk1"/>
              </a:solidFill>
            </a:endParaRPr>
          </a:p>
        </p:txBody>
      </p:sp>
      <p:sp>
        <p:nvSpPr>
          <p:cNvPr id="693" name="Google Shape;693;p6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6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t/>
            </a:r>
            <a:endParaRPr/>
          </a:p>
          <a:p>
            <a:pPr indent="0" lvl="0" marL="0" rtl="0" algn="l">
              <a:spcBef>
                <a:spcPts val="0"/>
              </a:spcBef>
              <a:spcAft>
                <a:spcPts val="0"/>
              </a:spcAft>
              <a:buNone/>
            </a:pPr>
            <a:r>
              <a:rPr lang="en"/>
              <a:t>9. </a:t>
            </a:r>
            <a:r>
              <a:rPr lang="en"/>
              <a:t>Consumable costs </a:t>
            </a:r>
            <a:endParaRPr/>
          </a:p>
        </p:txBody>
      </p:sp>
      <p:sp>
        <p:nvSpPr>
          <p:cNvPr id="699" name="Google Shape;699;p61"/>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Consumables are items that you require, that are used up and disposed of.  They need to be constantly replenished. </a:t>
            </a:r>
            <a:endParaRPr/>
          </a:p>
          <a:p>
            <a:pPr indent="-381000" lvl="0" marL="457200" rtl="0" algn="l">
              <a:spcBef>
                <a:spcPts val="0"/>
              </a:spcBef>
              <a:spcAft>
                <a:spcPts val="0"/>
              </a:spcAft>
              <a:buSzPts val="2400"/>
              <a:buChar char="▸"/>
            </a:pPr>
            <a:r>
              <a:rPr lang="en"/>
              <a:t>Different businesses or industries will have different consumables required to do the work.  Adjust the suggested amounts with your teacher if necessary.</a:t>
            </a:r>
            <a:endParaRPr/>
          </a:p>
          <a:p>
            <a:pPr indent="0" lvl="0" marL="457200" rtl="0" algn="l">
              <a:spcBef>
                <a:spcPts val="800"/>
              </a:spcBef>
              <a:spcAft>
                <a:spcPts val="600"/>
              </a:spcAft>
              <a:buNone/>
            </a:pPr>
            <a:r>
              <a:t/>
            </a:r>
            <a:endParaRPr/>
          </a:p>
        </p:txBody>
      </p:sp>
      <p:sp>
        <p:nvSpPr>
          <p:cNvPr id="700" name="Google Shape;700;p6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01" name="Google Shape;701;p61"/>
          <p:cNvGrpSpPr/>
          <p:nvPr/>
        </p:nvGrpSpPr>
        <p:grpSpPr>
          <a:xfrm>
            <a:off x="259022" y="538300"/>
            <a:ext cx="367686" cy="599441"/>
            <a:chOff x="6730350" y="2315900"/>
            <a:chExt cx="257700" cy="420100"/>
          </a:xfrm>
        </p:grpSpPr>
        <p:sp>
          <p:nvSpPr>
            <p:cNvPr id="702" name="Google Shape;702;p6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3" name="Google Shape;703;p6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4" name="Google Shape;704;p6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5" name="Google Shape;705;p6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6" name="Google Shape;706;p6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10" name="Shape 710"/>
        <p:cNvGrpSpPr/>
        <p:nvPr/>
      </p:nvGrpSpPr>
      <p:grpSpPr>
        <a:xfrm>
          <a:off x="0" y="0"/>
          <a:ext cx="0" cy="0"/>
          <a:chOff x="0" y="0"/>
          <a:chExt cx="0" cy="0"/>
        </a:xfrm>
      </p:grpSpPr>
      <p:sp>
        <p:nvSpPr>
          <p:cNvPr id="711" name="Google Shape;711;p62"/>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Take a minute to brainstorm some likely consumable costs for your business</a:t>
            </a:r>
            <a:endParaRPr>
              <a:solidFill>
                <a:schemeClr val="lt1"/>
              </a:solidFill>
            </a:endParaRPr>
          </a:p>
        </p:txBody>
      </p:sp>
      <p:sp>
        <p:nvSpPr>
          <p:cNvPr id="712" name="Google Shape;712;p6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713" name="Google Shape;713;p62"/>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6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8.  Consumable costs </a:t>
            </a:r>
            <a:endParaRPr/>
          </a:p>
        </p:txBody>
      </p:sp>
      <p:sp>
        <p:nvSpPr>
          <p:cNvPr id="719" name="Google Shape;719;p6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Some suggested consumable costs include:</a:t>
            </a:r>
            <a:endParaRPr/>
          </a:p>
          <a:p>
            <a:pPr indent="-381000" lvl="1" marL="914400" rtl="0" algn="l">
              <a:spcBef>
                <a:spcPts val="0"/>
              </a:spcBef>
              <a:spcAft>
                <a:spcPts val="0"/>
              </a:spcAft>
              <a:buSzPts val="2400"/>
              <a:buChar char="▹"/>
            </a:pPr>
            <a:r>
              <a:rPr lang="en"/>
              <a:t>Cleaning supplies</a:t>
            </a:r>
            <a:endParaRPr/>
          </a:p>
          <a:p>
            <a:pPr indent="-381000" lvl="1" marL="914400" rtl="0" algn="l">
              <a:spcBef>
                <a:spcPts val="0"/>
              </a:spcBef>
              <a:spcAft>
                <a:spcPts val="0"/>
              </a:spcAft>
              <a:buSzPts val="2400"/>
              <a:buChar char="▹"/>
            </a:pPr>
            <a:r>
              <a:rPr lang="en"/>
              <a:t>Paper and ink to print invoices</a:t>
            </a:r>
            <a:endParaRPr/>
          </a:p>
          <a:p>
            <a:pPr indent="-381000" lvl="1" marL="914400" rtl="0" algn="l">
              <a:spcBef>
                <a:spcPts val="0"/>
              </a:spcBef>
              <a:spcAft>
                <a:spcPts val="0"/>
              </a:spcAft>
              <a:buSzPts val="2400"/>
              <a:buChar char="▹"/>
            </a:pPr>
            <a:r>
              <a:rPr lang="en"/>
              <a:t>Bathroom supplies for you or clients</a:t>
            </a:r>
            <a:endParaRPr/>
          </a:p>
          <a:p>
            <a:pPr indent="-381000" lvl="1" marL="914400" rtl="0" algn="l">
              <a:spcBef>
                <a:spcPts val="0"/>
              </a:spcBef>
              <a:spcAft>
                <a:spcPts val="0"/>
              </a:spcAft>
              <a:buSzPts val="2400"/>
              <a:buChar char="▹"/>
            </a:pPr>
            <a:r>
              <a:rPr lang="en"/>
              <a:t>Pens and pencils</a:t>
            </a:r>
            <a:endParaRPr/>
          </a:p>
          <a:p>
            <a:pPr indent="-381000" lvl="1" marL="914400" rtl="0" algn="l">
              <a:spcBef>
                <a:spcPts val="0"/>
              </a:spcBef>
              <a:spcAft>
                <a:spcPts val="0"/>
              </a:spcAft>
              <a:buSzPts val="2400"/>
              <a:buChar char="▹"/>
            </a:pPr>
            <a:r>
              <a:rPr lang="en"/>
              <a:t>Safety gear</a:t>
            </a:r>
            <a:endParaRPr/>
          </a:p>
          <a:p>
            <a:pPr indent="0" lvl="0" marL="457200" rtl="0" algn="l">
              <a:spcBef>
                <a:spcPts val="800"/>
              </a:spcBef>
              <a:spcAft>
                <a:spcPts val="800"/>
              </a:spcAft>
              <a:buNone/>
            </a:pPr>
            <a:r>
              <a:t/>
            </a:r>
            <a:endParaRPr/>
          </a:p>
        </p:txBody>
      </p:sp>
      <p:sp>
        <p:nvSpPr>
          <p:cNvPr id="720" name="Google Shape;720;p6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21" name="Google Shape;721;p63"/>
          <p:cNvGrpSpPr/>
          <p:nvPr/>
        </p:nvGrpSpPr>
        <p:grpSpPr>
          <a:xfrm>
            <a:off x="259022" y="538300"/>
            <a:ext cx="367686" cy="599441"/>
            <a:chOff x="6730350" y="2315900"/>
            <a:chExt cx="257700" cy="420100"/>
          </a:xfrm>
        </p:grpSpPr>
        <p:sp>
          <p:nvSpPr>
            <p:cNvPr id="722" name="Google Shape;722;p6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3" name="Google Shape;723;p6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4" name="Google Shape;724;p6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5" name="Google Shape;725;p6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6" name="Google Shape;726;p6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6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8.  Consumable costs </a:t>
            </a:r>
            <a:endParaRPr/>
          </a:p>
        </p:txBody>
      </p:sp>
      <p:sp>
        <p:nvSpPr>
          <p:cNvPr id="732" name="Google Shape;732;p64"/>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Some suggested consumable costs include:</a:t>
            </a:r>
            <a:endParaRPr/>
          </a:p>
          <a:p>
            <a:pPr indent="-381000" lvl="1" marL="914400" rtl="0" algn="l">
              <a:spcBef>
                <a:spcPts val="0"/>
              </a:spcBef>
              <a:spcAft>
                <a:spcPts val="0"/>
              </a:spcAft>
              <a:buSzPts val="2400"/>
              <a:buChar char="▹"/>
            </a:pPr>
            <a:r>
              <a:rPr lang="en"/>
              <a:t>Industry specific materials such as:</a:t>
            </a:r>
            <a:endParaRPr/>
          </a:p>
          <a:p>
            <a:pPr indent="-381000" lvl="2" marL="1371600" rtl="0" algn="l">
              <a:spcBef>
                <a:spcPts val="0"/>
              </a:spcBef>
              <a:spcAft>
                <a:spcPts val="0"/>
              </a:spcAft>
              <a:buSzPts val="2400"/>
              <a:buChar char="▹"/>
            </a:pPr>
            <a:r>
              <a:rPr lang="en"/>
              <a:t>Blades</a:t>
            </a:r>
            <a:endParaRPr/>
          </a:p>
          <a:p>
            <a:pPr indent="-381000" lvl="2" marL="1371600" rtl="0" algn="l">
              <a:spcBef>
                <a:spcPts val="0"/>
              </a:spcBef>
              <a:spcAft>
                <a:spcPts val="0"/>
              </a:spcAft>
              <a:buSzPts val="2400"/>
              <a:buChar char="▹"/>
            </a:pPr>
            <a:r>
              <a:rPr lang="en"/>
              <a:t>Rags</a:t>
            </a:r>
            <a:endParaRPr/>
          </a:p>
          <a:p>
            <a:pPr indent="-381000" lvl="2" marL="1371600" rtl="0" algn="l">
              <a:spcBef>
                <a:spcPts val="0"/>
              </a:spcBef>
              <a:spcAft>
                <a:spcPts val="0"/>
              </a:spcAft>
              <a:buSzPts val="2400"/>
              <a:buChar char="▹"/>
            </a:pPr>
            <a:r>
              <a:rPr lang="en"/>
              <a:t>Sandpaper</a:t>
            </a:r>
            <a:endParaRPr/>
          </a:p>
          <a:p>
            <a:pPr indent="-381000" lvl="2" marL="1371600" rtl="0" algn="l">
              <a:spcBef>
                <a:spcPts val="0"/>
              </a:spcBef>
              <a:spcAft>
                <a:spcPts val="0"/>
              </a:spcAft>
              <a:buSzPts val="2400"/>
              <a:buChar char="▹"/>
            </a:pPr>
            <a:r>
              <a:rPr lang="en"/>
              <a:t>sprays</a:t>
            </a:r>
            <a:endParaRPr/>
          </a:p>
          <a:p>
            <a:pPr indent="-381000" lvl="0" marL="457200" rtl="0" algn="l">
              <a:spcBef>
                <a:spcPts val="0"/>
              </a:spcBef>
              <a:spcAft>
                <a:spcPts val="0"/>
              </a:spcAft>
              <a:buSzPts val="2400"/>
              <a:buChar char="▸"/>
            </a:pPr>
            <a:r>
              <a:t/>
            </a:r>
            <a:endParaRPr/>
          </a:p>
        </p:txBody>
      </p:sp>
      <p:sp>
        <p:nvSpPr>
          <p:cNvPr id="733" name="Google Shape;733;p6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34" name="Google Shape;734;p64"/>
          <p:cNvGrpSpPr/>
          <p:nvPr/>
        </p:nvGrpSpPr>
        <p:grpSpPr>
          <a:xfrm>
            <a:off x="259022" y="538300"/>
            <a:ext cx="367686" cy="599441"/>
            <a:chOff x="6730350" y="2315900"/>
            <a:chExt cx="257700" cy="420100"/>
          </a:xfrm>
        </p:grpSpPr>
        <p:sp>
          <p:nvSpPr>
            <p:cNvPr id="735" name="Google Shape;735;p6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36" name="Google Shape;736;p6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37" name="Google Shape;737;p6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38" name="Google Shape;738;p6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39" name="Google Shape;739;p6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65"/>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8.  Consumable costs </a:t>
            </a:r>
            <a:endParaRPr/>
          </a:p>
        </p:txBody>
      </p:sp>
      <p:sp>
        <p:nvSpPr>
          <p:cNvPr id="745" name="Google Shape;745;p65"/>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2" marL="1371600" rtl="0" algn="l">
              <a:spcBef>
                <a:spcPts val="0"/>
              </a:spcBef>
              <a:spcAft>
                <a:spcPts val="0"/>
              </a:spcAft>
              <a:buSzPts val="2400"/>
              <a:buChar char="▹"/>
            </a:pPr>
            <a:r>
              <a:rPr lang="en"/>
              <a:t>Soaps</a:t>
            </a:r>
            <a:endParaRPr/>
          </a:p>
          <a:p>
            <a:pPr indent="-381000" lvl="2" marL="1371600" rtl="0" algn="l">
              <a:spcBef>
                <a:spcPts val="0"/>
              </a:spcBef>
              <a:spcAft>
                <a:spcPts val="0"/>
              </a:spcAft>
              <a:buSzPts val="2400"/>
              <a:buChar char="▹"/>
            </a:pPr>
            <a:r>
              <a:rPr lang="en"/>
              <a:t>Paints</a:t>
            </a:r>
            <a:endParaRPr/>
          </a:p>
          <a:p>
            <a:pPr indent="-381000" lvl="2" marL="1371600" rtl="0" algn="l">
              <a:spcBef>
                <a:spcPts val="0"/>
              </a:spcBef>
              <a:spcAft>
                <a:spcPts val="0"/>
              </a:spcAft>
              <a:buSzPts val="2400"/>
              <a:buChar char="▹"/>
            </a:pPr>
            <a:r>
              <a:rPr lang="en"/>
              <a:t>Oils</a:t>
            </a:r>
            <a:endParaRPr/>
          </a:p>
          <a:p>
            <a:pPr indent="-381000" lvl="2" marL="1371600" rtl="0" algn="l">
              <a:spcBef>
                <a:spcPts val="0"/>
              </a:spcBef>
              <a:spcAft>
                <a:spcPts val="0"/>
              </a:spcAft>
              <a:buSzPts val="2400"/>
              <a:buChar char="▹"/>
            </a:pPr>
            <a:r>
              <a:rPr lang="en"/>
              <a:t>Etc. </a:t>
            </a:r>
            <a:endParaRPr/>
          </a:p>
          <a:p>
            <a:pPr indent="0" lvl="0" marL="457200" rtl="0" algn="l">
              <a:spcBef>
                <a:spcPts val="800"/>
              </a:spcBef>
              <a:spcAft>
                <a:spcPts val="800"/>
              </a:spcAft>
              <a:buNone/>
            </a:pPr>
            <a:r>
              <a:t/>
            </a:r>
            <a:endParaRPr/>
          </a:p>
        </p:txBody>
      </p:sp>
      <p:sp>
        <p:nvSpPr>
          <p:cNvPr id="746" name="Google Shape;746;p6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47" name="Google Shape;747;p65"/>
          <p:cNvGrpSpPr/>
          <p:nvPr/>
        </p:nvGrpSpPr>
        <p:grpSpPr>
          <a:xfrm>
            <a:off x="259022" y="538300"/>
            <a:ext cx="367686" cy="599441"/>
            <a:chOff x="6730350" y="2315900"/>
            <a:chExt cx="257700" cy="420100"/>
          </a:xfrm>
        </p:grpSpPr>
        <p:sp>
          <p:nvSpPr>
            <p:cNvPr id="748" name="Google Shape;748;p65"/>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49" name="Google Shape;749;p65"/>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50" name="Google Shape;750;p65"/>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51" name="Google Shape;751;p65"/>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52" name="Google Shape;752;p65"/>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756" name="Shape 756"/>
        <p:cNvGrpSpPr/>
        <p:nvPr/>
      </p:nvGrpSpPr>
      <p:grpSpPr>
        <a:xfrm>
          <a:off x="0" y="0"/>
          <a:ext cx="0" cy="0"/>
          <a:chOff x="0" y="0"/>
          <a:chExt cx="0" cy="0"/>
        </a:xfrm>
      </p:grpSpPr>
      <p:sp>
        <p:nvSpPr>
          <p:cNvPr id="757" name="Google Shape;757;p66"/>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$650/month</a:t>
            </a:r>
            <a:endParaRPr sz="12000">
              <a:solidFill>
                <a:schemeClr val="lt1"/>
              </a:solidFill>
            </a:endParaRPr>
          </a:p>
        </p:txBody>
      </p:sp>
      <p:sp>
        <p:nvSpPr>
          <p:cNvPr id="758" name="Google Shape;758;p66"/>
          <p:cNvSpPr txBox="1"/>
          <p:nvPr>
            <p:ph idx="4294967295" type="subTitle"/>
          </p:nvPr>
        </p:nvSpPr>
        <p:spPr>
          <a:xfrm>
            <a:off x="855300" y="3204572"/>
            <a:ext cx="7433400" cy="9198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the monthly consumable cost.</a:t>
            </a:r>
            <a:endParaRPr>
              <a:solidFill>
                <a:schemeClr val="dk1"/>
              </a:solidFill>
            </a:endParaRPr>
          </a:p>
        </p:txBody>
      </p:sp>
      <p:sp>
        <p:nvSpPr>
          <p:cNvPr id="759" name="Google Shape;759;p6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763" name="Shape 763"/>
        <p:cNvGrpSpPr/>
        <p:nvPr/>
      </p:nvGrpSpPr>
      <p:grpSpPr>
        <a:xfrm>
          <a:off x="0" y="0"/>
          <a:ext cx="0" cy="0"/>
          <a:chOff x="0" y="0"/>
          <a:chExt cx="0" cy="0"/>
        </a:xfrm>
      </p:grpSpPr>
      <p:sp>
        <p:nvSpPr>
          <p:cNvPr id="764" name="Google Shape;764;p67"/>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salaries</a:t>
            </a:r>
            <a:endParaRPr/>
          </a:p>
        </p:txBody>
      </p:sp>
      <p:sp>
        <p:nvSpPr>
          <p:cNvPr id="765" name="Google Shape;765;p67"/>
          <p:cNvSpPr txBox="1"/>
          <p:nvPr>
            <p:ph idx="1" type="subTitle"/>
          </p:nvPr>
        </p:nvSpPr>
        <p:spPr>
          <a:xfrm>
            <a:off x="626700" y="1419727"/>
            <a:ext cx="7433400" cy="4002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You can’t sustain your business if you can’t pay yourself or your employees</a:t>
            </a:r>
            <a:endParaRPr/>
          </a:p>
        </p:txBody>
      </p:sp>
      <p:sp>
        <p:nvSpPr>
          <p:cNvPr id="766" name="Google Shape;766;p67"/>
          <p:cNvSpPr/>
          <p:nvPr/>
        </p:nvSpPr>
        <p:spPr>
          <a:xfrm>
            <a:off x="7597255" y="2075575"/>
            <a:ext cx="1336313" cy="2395050"/>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4</a:t>
            </a: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68"/>
          <p:cNvSpPr txBox="1"/>
          <p:nvPr>
            <p:ph idx="4294967295" type="ctrTitle"/>
          </p:nvPr>
        </p:nvSpPr>
        <p:spPr>
          <a:xfrm>
            <a:off x="855300" y="788150"/>
            <a:ext cx="50622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9600">
                <a:solidFill>
                  <a:schemeClr val="accent2"/>
                </a:solidFill>
              </a:rPr>
              <a:t>Big concept</a:t>
            </a:r>
            <a:endParaRPr sz="9600">
              <a:solidFill>
                <a:schemeClr val="accent2"/>
              </a:solidFill>
            </a:endParaRPr>
          </a:p>
        </p:txBody>
      </p:sp>
      <p:sp>
        <p:nvSpPr>
          <p:cNvPr id="772" name="Google Shape;772;p68"/>
          <p:cNvSpPr txBox="1"/>
          <p:nvPr>
            <p:ph idx="4294967295" type="subTitle"/>
          </p:nvPr>
        </p:nvSpPr>
        <p:spPr>
          <a:xfrm>
            <a:off x="855300" y="1930552"/>
            <a:ext cx="5062200" cy="7848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600"/>
              <a:t>A company is only successful if the owner and employees can survive on their wages.</a:t>
            </a:r>
            <a:endParaRPr sz="1600"/>
          </a:p>
        </p:txBody>
      </p:sp>
      <p:sp>
        <p:nvSpPr>
          <p:cNvPr id="773" name="Google Shape;773;p68"/>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74" name="Google Shape;774;p68"/>
          <p:cNvGrpSpPr/>
          <p:nvPr/>
        </p:nvGrpSpPr>
        <p:grpSpPr>
          <a:xfrm>
            <a:off x="6421522" y="2359381"/>
            <a:ext cx="1511011" cy="1511390"/>
            <a:chOff x="6654650" y="3665275"/>
            <a:chExt cx="409100" cy="409125"/>
          </a:xfrm>
        </p:grpSpPr>
        <p:sp>
          <p:nvSpPr>
            <p:cNvPr id="775" name="Google Shape;775;p68"/>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68"/>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7" name="Google Shape;777;p68"/>
          <p:cNvGrpSpPr/>
          <p:nvPr/>
        </p:nvGrpSpPr>
        <p:grpSpPr>
          <a:xfrm rot="1056951">
            <a:off x="4965327" y="3547600"/>
            <a:ext cx="998267" cy="998380"/>
            <a:chOff x="570875" y="4322250"/>
            <a:chExt cx="443300" cy="443325"/>
          </a:xfrm>
        </p:grpSpPr>
        <p:sp>
          <p:nvSpPr>
            <p:cNvPr id="778" name="Google Shape;778;p68"/>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68"/>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68"/>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68"/>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2" name="Google Shape;782;p68"/>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68"/>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68"/>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68"/>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6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6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wages</a:t>
            </a:r>
            <a:endParaRPr/>
          </a:p>
        </p:txBody>
      </p:sp>
      <p:sp>
        <p:nvSpPr>
          <p:cNvPr id="792" name="Google Shape;792;p69"/>
          <p:cNvSpPr txBox="1"/>
          <p:nvPr>
            <p:ph idx="1" type="body"/>
          </p:nvPr>
        </p:nvSpPr>
        <p:spPr>
          <a:xfrm>
            <a:off x="855300" y="1424150"/>
            <a:ext cx="3834600" cy="133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To find the wages for yourself and your employees, use the following website:</a:t>
            </a:r>
            <a:endParaRPr sz="1800"/>
          </a:p>
          <a:p>
            <a:pPr indent="0" lvl="0" marL="0" rtl="0" algn="l">
              <a:spcBef>
                <a:spcPts val="800"/>
              </a:spcBef>
              <a:spcAft>
                <a:spcPts val="0"/>
              </a:spcAft>
              <a:buNone/>
            </a:pPr>
            <a:r>
              <a:rPr lang="en" sz="1800" u="sng">
                <a:solidFill>
                  <a:schemeClr val="hlink"/>
                </a:solidFill>
                <a:hlinkClick r:id="rId3"/>
              </a:rPr>
              <a:t>https://www.jobbank.gc.ca/home</a:t>
            </a:r>
            <a:endParaRPr sz="1800"/>
          </a:p>
          <a:p>
            <a:pPr indent="0" lvl="0" marL="0" rtl="0" algn="l">
              <a:spcBef>
                <a:spcPts val="800"/>
              </a:spcBef>
              <a:spcAft>
                <a:spcPts val="0"/>
              </a:spcAft>
              <a:buNone/>
            </a:pPr>
            <a:r>
              <a:t/>
            </a:r>
            <a:endParaRPr sz="1800"/>
          </a:p>
          <a:p>
            <a:pPr indent="0" lvl="0" marL="0" rtl="0" algn="l">
              <a:spcBef>
                <a:spcPts val="800"/>
              </a:spcBef>
              <a:spcAft>
                <a:spcPts val="800"/>
              </a:spcAft>
              <a:buNone/>
            </a:pPr>
            <a:r>
              <a:t/>
            </a:r>
            <a:endParaRPr sz="1800"/>
          </a:p>
        </p:txBody>
      </p:sp>
      <p:sp>
        <p:nvSpPr>
          <p:cNvPr id="793" name="Google Shape;793;p6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94" name="Google Shape;794;p69"/>
          <p:cNvGrpSpPr/>
          <p:nvPr/>
        </p:nvGrpSpPr>
        <p:grpSpPr>
          <a:xfrm>
            <a:off x="245417" y="749035"/>
            <a:ext cx="476086" cy="396287"/>
            <a:chOff x="1244325" y="314425"/>
            <a:chExt cx="444525" cy="370050"/>
          </a:xfrm>
        </p:grpSpPr>
        <p:sp>
          <p:nvSpPr>
            <p:cNvPr id="795" name="Google Shape;795;p69"/>
            <p:cNvSpPr/>
            <p:nvPr/>
          </p:nvSpPr>
          <p:spPr>
            <a:xfrm>
              <a:off x="1388425" y="463425"/>
              <a:ext cx="143525" cy="143500"/>
            </a:xfrm>
            <a:custGeom>
              <a:rect b="b" l="l" r="r" t="t"/>
              <a:pathLst>
                <a:path extrusionOk="0" h="5740" w="5741">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96" name="Google Shape;796;p69"/>
            <p:cNvSpPr/>
            <p:nvPr/>
          </p:nvSpPr>
          <p:spPr>
            <a:xfrm>
              <a:off x="1244325" y="314425"/>
              <a:ext cx="444525" cy="370050"/>
            </a:xfrm>
            <a:custGeom>
              <a:rect b="b" l="l" r="r" t="t"/>
              <a:pathLst>
                <a:path extrusionOk="0" h="14802" w="17781">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pic>
        <p:nvPicPr>
          <p:cNvPr id="797" name="Google Shape;797;p69"/>
          <p:cNvPicPr preferRelativeResize="0"/>
          <p:nvPr/>
        </p:nvPicPr>
        <p:blipFill rotWithShape="1">
          <a:blip r:embed="rId4">
            <a:alphaModFix/>
          </a:blip>
          <a:srcRect b="7519" l="0" r="0" t="7519"/>
          <a:stretch/>
        </p:blipFill>
        <p:spPr>
          <a:xfrm>
            <a:off x="-75" y="-198"/>
            <a:ext cx="9144000" cy="5143800"/>
          </a:xfrm>
          <a:prstGeom prst="triangle">
            <a:avLst>
              <a:gd fmla="val 100000" name="adj"/>
            </a:avLst>
          </a:prstGeom>
          <a:noFill/>
          <a:ln>
            <a:noFill/>
          </a:ln>
        </p:spPr>
      </p:pic>
      <p:sp>
        <p:nvSpPr>
          <p:cNvPr id="798" name="Google Shape;798;p69"/>
          <p:cNvSpPr txBox="1"/>
          <p:nvPr/>
        </p:nvSpPr>
        <p:spPr>
          <a:xfrm>
            <a:off x="614400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5">
                  <a:extLst>
                    <a:ext uri="{A12FA001-AC4F-418D-AE19-62706E023703}">
                      <ahyp:hlinkClr val="tx"/>
                    </a:ext>
                  </a:extLst>
                </a:hlinkClick>
              </a:rPr>
              <a:t> </a:t>
            </a:r>
            <a:r>
              <a:rPr lang="en" sz="1100" u="sng">
                <a:solidFill>
                  <a:schemeClr val="lt1"/>
                </a:solidFill>
                <a:hlinkClick r:id="rId6">
                  <a:extLst>
                    <a:ext uri="{A12FA001-AC4F-418D-AE19-62706E023703}">
                      <ahyp:hlinkClr val="tx"/>
                    </a:ext>
                  </a:extLst>
                </a:hlinkClick>
              </a:rPr>
              <a:t>Museums Victoria</a:t>
            </a:r>
            <a:r>
              <a:rPr lang="en" sz="1100">
                <a:solidFill>
                  <a:schemeClr val="lt1"/>
                </a:solidFill>
              </a:rPr>
              <a:t> on</a:t>
            </a:r>
            <a:r>
              <a:rPr lang="en" sz="1100">
                <a:solidFill>
                  <a:schemeClr val="lt1"/>
                </a:solidFill>
                <a:uFill>
                  <a:noFill/>
                </a:uFill>
                <a:hlinkClick r:id="rId7">
                  <a:extLst>
                    <a:ext uri="{A12FA001-AC4F-418D-AE19-62706E023703}">
                      <ahyp:hlinkClr val="tx"/>
                    </a:ext>
                  </a:extLst>
                </a:hlinkClick>
              </a:rPr>
              <a:t> </a:t>
            </a:r>
            <a:r>
              <a:rPr lang="en" sz="1100" u="sng">
                <a:solidFill>
                  <a:schemeClr val="lt1"/>
                </a:solidFill>
                <a:hlinkClick r:id="rId8">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199" name="Shape 199"/>
        <p:cNvGrpSpPr/>
        <p:nvPr/>
      </p:nvGrpSpPr>
      <p:grpSpPr>
        <a:xfrm>
          <a:off x="0" y="0"/>
          <a:ext cx="0" cy="0"/>
          <a:chOff x="0" y="0"/>
          <a:chExt cx="0" cy="0"/>
        </a:xfrm>
      </p:grpSpPr>
      <p:sp>
        <p:nvSpPr>
          <p:cNvPr id="200" name="Google Shape;200;p16"/>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is my business?</a:t>
            </a:r>
            <a:endParaRPr/>
          </a:p>
        </p:txBody>
      </p:sp>
      <p:sp>
        <p:nvSpPr>
          <p:cNvPr id="201" name="Google Shape;201;p16"/>
          <p:cNvSpPr txBox="1"/>
          <p:nvPr>
            <p:ph idx="1" type="subTitle"/>
          </p:nvPr>
        </p:nvSpPr>
        <p:spPr>
          <a:xfrm>
            <a:off x="626700" y="1419727"/>
            <a:ext cx="7433400" cy="4002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Let’s start with identifying what services you will offer.</a:t>
            </a:r>
            <a:endParaRPr/>
          </a:p>
        </p:txBody>
      </p:sp>
      <p:sp>
        <p:nvSpPr>
          <p:cNvPr id="202" name="Google Shape;202;p16"/>
          <p:cNvSpPr/>
          <p:nvPr/>
        </p:nvSpPr>
        <p:spPr>
          <a:xfrm>
            <a:off x="7597255" y="2075575"/>
            <a:ext cx="861825" cy="2395050"/>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1</a:t>
            </a: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7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1</a:t>
            </a:r>
            <a:r>
              <a:rPr lang="en"/>
              <a:t>.  Your wage</a:t>
            </a:r>
            <a:endParaRPr/>
          </a:p>
        </p:txBody>
      </p:sp>
      <p:sp>
        <p:nvSpPr>
          <p:cNvPr id="804" name="Google Shape;804;p70"/>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The more you pay yourself, either:</a:t>
            </a:r>
            <a:endParaRPr/>
          </a:p>
          <a:p>
            <a:pPr indent="-381000" lvl="1" marL="914400" rtl="0" algn="l">
              <a:spcBef>
                <a:spcPts val="0"/>
              </a:spcBef>
              <a:spcAft>
                <a:spcPts val="0"/>
              </a:spcAft>
              <a:buSzPts val="2400"/>
              <a:buChar char="▹"/>
            </a:pPr>
            <a:r>
              <a:rPr lang="en"/>
              <a:t>the less you have to grow your </a:t>
            </a:r>
            <a:r>
              <a:rPr lang="en"/>
              <a:t>company</a:t>
            </a:r>
            <a:r>
              <a:rPr lang="en"/>
              <a:t>, </a:t>
            </a:r>
            <a:endParaRPr/>
          </a:p>
          <a:p>
            <a:pPr indent="-381000" lvl="2" marL="1371600" rtl="0" algn="l">
              <a:spcBef>
                <a:spcPts val="0"/>
              </a:spcBef>
              <a:spcAft>
                <a:spcPts val="0"/>
              </a:spcAft>
              <a:buSzPts val="2400"/>
              <a:buChar char="▹"/>
            </a:pPr>
            <a:r>
              <a:rPr lang="en"/>
              <a:t>OR</a:t>
            </a:r>
            <a:endParaRPr/>
          </a:p>
          <a:p>
            <a:pPr indent="-381000" lvl="1" marL="914400" rtl="0" algn="l">
              <a:spcBef>
                <a:spcPts val="0"/>
              </a:spcBef>
              <a:spcAft>
                <a:spcPts val="0"/>
              </a:spcAft>
              <a:buSzPts val="2400"/>
              <a:buChar char="▹"/>
            </a:pPr>
            <a:r>
              <a:rPr lang="en"/>
              <a:t>the more expensive you will need to charge your clients.</a:t>
            </a:r>
            <a:endParaRPr/>
          </a:p>
          <a:p>
            <a:pPr indent="-381000" lvl="0" marL="457200" rtl="0" algn="l">
              <a:spcBef>
                <a:spcPts val="0"/>
              </a:spcBef>
              <a:spcAft>
                <a:spcPts val="0"/>
              </a:spcAft>
              <a:buSzPts val="2400"/>
              <a:buChar char="▸"/>
            </a:pPr>
            <a:r>
              <a:rPr lang="en"/>
              <a:t>Use the job bank website to find a realistic salary for your position.</a:t>
            </a:r>
            <a:endParaRPr/>
          </a:p>
        </p:txBody>
      </p:sp>
      <p:sp>
        <p:nvSpPr>
          <p:cNvPr id="805" name="Google Shape;805;p7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06" name="Google Shape;806;p70"/>
          <p:cNvGrpSpPr/>
          <p:nvPr/>
        </p:nvGrpSpPr>
        <p:grpSpPr>
          <a:xfrm>
            <a:off x="259022" y="538300"/>
            <a:ext cx="367686" cy="599441"/>
            <a:chOff x="6730350" y="2315900"/>
            <a:chExt cx="257700" cy="420100"/>
          </a:xfrm>
        </p:grpSpPr>
        <p:sp>
          <p:nvSpPr>
            <p:cNvPr id="807" name="Google Shape;807;p70"/>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08" name="Google Shape;808;p70"/>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09" name="Google Shape;809;p70"/>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10" name="Google Shape;810;p70"/>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11" name="Google Shape;811;p70"/>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7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1.  Your wage</a:t>
            </a:r>
            <a:endParaRPr/>
          </a:p>
        </p:txBody>
      </p:sp>
      <p:sp>
        <p:nvSpPr>
          <p:cNvPr id="817" name="Google Shape;817;p71"/>
          <p:cNvSpPr txBox="1"/>
          <p:nvPr>
            <p:ph idx="1" type="body"/>
          </p:nvPr>
        </p:nvSpPr>
        <p:spPr>
          <a:xfrm>
            <a:off x="855300" y="1576550"/>
            <a:ext cx="7440300" cy="30972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To calculate your salary:</a:t>
            </a:r>
            <a:endParaRPr/>
          </a:p>
          <a:p>
            <a:pPr indent="-381000" lvl="1" marL="914400" rtl="0" algn="l">
              <a:spcBef>
                <a:spcPts val="0"/>
              </a:spcBef>
              <a:spcAft>
                <a:spcPts val="0"/>
              </a:spcAft>
              <a:buSzPts val="2400"/>
              <a:buChar char="▹"/>
            </a:pPr>
            <a:r>
              <a:rPr lang="en"/>
              <a:t>Weekly Wage:</a:t>
            </a:r>
            <a:endParaRPr/>
          </a:p>
          <a:p>
            <a:pPr indent="-381000" lvl="2" marL="1371600" rtl="0" algn="l">
              <a:spcBef>
                <a:spcPts val="0"/>
              </a:spcBef>
              <a:spcAft>
                <a:spcPts val="0"/>
              </a:spcAft>
              <a:buSzPts val="2400"/>
              <a:buChar char="▹"/>
            </a:pPr>
            <a:r>
              <a:rPr lang="en"/>
              <a:t>($/hr) x 40 = WW</a:t>
            </a:r>
            <a:endParaRPr/>
          </a:p>
          <a:p>
            <a:pPr indent="-381000" lvl="1" marL="914400" rtl="0" algn="l">
              <a:spcBef>
                <a:spcPts val="0"/>
              </a:spcBef>
              <a:spcAft>
                <a:spcPts val="0"/>
              </a:spcAft>
              <a:buSzPts val="2400"/>
              <a:buChar char="▹"/>
            </a:pPr>
            <a:r>
              <a:rPr lang="en"/>
              <a:t>Monthly Wage</a:t>
            </a:r>
            <a:r>
              <a:rPr lang="en"/>
              <a:t>:</a:t>
            </a:r>
            <a:endParaRPr/>
          </a:p>
          <a:p>
            <a:pPr indent="-381000" lvl="2" marL="1371600" rtl="0" algn="l">
              <a:spcBef>
                <a:spcPts val="0"/>
              </a:spcBef>
              <a:spcAft>
                <a:spcPts val="0"/>
              </a:spcAft>
              <a:buSzPts val="2400"/>
              <a:buChar char="▹"/>
            </a:pPr>
            <a:r>
              <a:rPr lang="en"/>
              <a:t>WW </a:t>
            </a:r>
            <a:r>
              <a:rPr lang="en"/>
              <a:t>x (52 ÷ 12) = MW</a:t>
            </a:r>
            <a:endParaRPr/>
          </a:p>
          <a:p>
            <a:pPr indent="-381000" lvl="1" marL="914400" rtl="0" algn="l">
              <a:spcBef>
                <a:spcPts val="0"/>
              </a:spcBef>
              <a:spcAft>
                <a:spcPts val="0"/>
              </a:spcAft>
              <a:buSzPts val="2400"/>
              <a:buChar char="▹"/>
            </a:pPr>
            <a:r>
              <a:rPr lang="en"/>
              <a:t>Annual Wage:</a:t>
            </a:r>
            <a:endParaRPr/>
          </a:p>
          <a:p>
            <a:pPr indent="-381000" lvl="2" marL="1371600" rtl="0" algn="l">
              <a:spcBef>
                <a:spcPts val="0"/>
              </a:spcBef>
              <a:spcAft>
                <a:spcPts val="0"/>
              </a:spcAft>
              <a:buSzPts val="2400"/>
              <a:buChar char="▹"/>
            </a:pPr>
            <a:r>
              <a:rPr lang="en"/>
              <a:t>MW x 12 = AW</a:t>
            </a:r>
            <a:endParaRPr/>
          </a:p>
        </p:txBody>
      </p:sp>
      <p:sp>
        <p:nvSpPr>
          <p:cNvPr id="818" name="Google Shape;818;p7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19" name="Google Shape;819;p71"/>
          <p:cNvGrpSpPr/>
          <p:nvPr/>
        </p:nvGrpSpPr>
        <p:grpSpPr>
          <a:xfrm>
            <a:off x="259022" y="538300"/>
            <a:ext cx="367686" cy="599441"/>
            <a:chOff x="6730350" y="2315900"/>
            <a:chExt cx="257700" cy="420100"/>
          </a:xfrm>
        </p:grpSpPr>
        <p:sp>
          <p:nvSpPr>
            <p:cNvPr id="820" name="Google Shape;820;p7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21" name="Google Shape;821;p7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22" name="Google Shape;822;p7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23" name="Google Shape;823;p7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24" name="Google Shape;824;p7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28" name="Shape 828"/>
        <p:cNvGrpSpPr/>
        <p:nvPr/>
      </p:nvGrpSpPr>
      <p:grpSpPr>
        <a:xfrm>
          <a:off x="0" y="0"/>
          <a:ext cx="0" cy="0"/>
          <a:chOff x="0" y="0"/>
          <a:chExt cx="0" cy="0"/>
        </a:xfrm>
      </p:grpSpPr>
      <p:sp>
        <p:nvSpPr>
          <p:cNvPr id="829" name="Google Shape;829;p72"/>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$_____/month</a:t>
            </a:r>
            <a:endParaRPr sz="12000">
              <a:solidFill>
                <a:schemeClr val="lt1"/>
              </a:solidFill>
            </a:endParaRPr>
          </a:p>
        </p:txBody>
      </p:sp>
      <p:sp>
        <p:nvSpPr>
          <p:cNvPr id="830" name="Google Shape;830;p72"/>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your MONTHLY wages, assuming a 40 hour work week.</a:t>
            </a:r>
            <a:endParaRPr>
              <a:solidFill>
                <a:schemeClr val="dk1"/>
              </a:solidFill>
            </a:endParaRPr>
          </a:p>
        </p:txBody>
      </p:sp>
      <p:sp>
        <p:nvSpPr>
          <p:cNvPr id="831" name="Google Shape;831;p7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7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2</a:t>
            </a:r>
            <a:r>
              <a:rPr lang="en"/>
              <a:t>.  employees  </a:t>
            </a:r>
            <a:endParaRPr/>
          </a:p>
        </p:txBody>
      </p:sp>
      <p:sp>
        <p:nvSpPr>
          <p:cNvPr id="837" name="Google Shape;837;p7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You can select the roles of your TWO employees.</a:t>
            </a:r>
            <a:endParaRPr/>
          </a:p>
          <a:p>
            <a:pPr indent="-381000" lvl="0" marL="457200" rtl="0" algn="l">
              <a:spcBef>
                <a:spcPts val="0"/>
              </a:spcBef>
              <a:spcAft>
                <a:spcPts val="0"/>
              </a:spcAft>
              <a:buSzPts val="2400"/>
              <a:buChar char="▸"/>
            </a:pPr>
            <a:r>
              <a:rPr lang="en"/>
              <a:t>Ex. apprentices, journeymen, accountants, secretaries, administration, etc.</a:t>
            </a:r>
            <a:endParaRPr/>
          </a:p>
          <a:p>
            <a:pPr indent="-381000" lvl="0" marL="457200" rtl="0" algn="l">
              <a:spcBef>
                <a:spcPts val="0"/>
              </a:spcBef>
              <a:spcAft>
                <a:spcPts val="0"/>
              </a:spcAft>
              <a:buSzPts val="2400"/>
              <a:buChar char="▸"/>
            </a:pPr>
            <a:r>
              <a:rPr lang="en"/>
              <a:t>Use the job bank for appropriate salaries!!!</a:t>
            </a:r>
            <a:endParaRPr/>
          </a:p>
          <a:p>
            <a:pPr indent="-381000" lvl="0" marL="457200" rtl="0" algn="l">
              <a:spcBef>
                <a:spcPts val="0"/>
              </a:spcBef>
              <a:spcAft>
                <a:spcPts val="0"/>
              </a:spcAft>
              <a:buSzPts val="2400"/>
              <a:buChar char="▸"/>
            </a:pPr>
            <a:r>
              <a:rPr lang="en"/>
              <a:t>Remember:  </a:t>
            </a:r>
            <a:endParaRPr/>
          </a:p>
          <a:p>
            <a:pPr indent="-381000" lvl="1" marL="914400" rtl="0" algn="l">
              <a:spcBef>
                <a:spcPts val="0"/>
              </a:spcBef>
              <a:spcAft>
                <a:spcPts val="0"/>
              </a:spcAft>
              <a:buSzPts val="2400"/>
              <a:buChar char="▹"/>
            </a:pPr>
            <a:r>
              <a:rPr lang="en"/>
              <a:t>Use the same formulas to calculate monthly wages as you used with your own!</a:t>
            </a:r>
            <a:endParaRPr/>
          </a:p>
        </p:txBody>
      </p:sp>
      <p:sp>
        <p:nvSpPr>
          <p:cNvPr id="838" name="Google Shape;838;p7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39" name="Google Shape;839;p73"/>
          <p:cNvGrpSpPr/>
          <p:nvPr/>
        </p:nvGrpSpPr>
        <p:grpSpPr>
          <a:xfrm>
            <a:off x="259022" y="538300"/>
            <a:ext cx="367686" cy="599441"/>
            <a:chOff x="6730350" y="2315900"/>
            <a:chExt cx="257700" cy="420100"/>
          </a:xfrm>
        </p:grpSpPr>
        <p:sp>
          <p:nvSpPr>
            <p:cNvPr id="840" name="Google Shape;840;p7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1" name="Google Shape;841;p7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2" name="Google Shape;842;p7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3" name="Google Shape;843;p7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4" name="Google Shape;844;p7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48" name="Shape 848"/>
        <p:cNvGrpSpPr/>
        <p:nvPr/>
      </p:nvGrpSpPr>
      <p:grpSpPr>
        <a:xfrm>
          <a:off x="0" y="0"/>
          <a:ext cx="0" cy="0"/>
          <a:chOff x="0" y="0"/>
          <a:chExt cx="0" cy="0"/>
        </a:xfrm>
      </p:grpSpPr>
      <p:sp>
        <p:nvSpPr>
          <p:cNvPr id="849" name="Google Shape;849;p74"/>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$_____/month</a:t>
            </a:r>
            <a:endParaRPr sz="12000">
              <a:solidFill>
                <a:schemeClr val="lt1"/>
              </a:solidFill>
            </a:endParaRPr>
          </a:p>
        </p:txBody>
      </p:sp>
      <p:sp>
        <p:nvSpPr>
          <p:cNvPr id="850" name="Google Shape;850;p74"/>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your FIRST EMPLOYEE’S MONTHLY wages, assuming a 40 hour work week.</a:t>
            </a:r>
            <a:endParaRPr>
              <a:solidFill>
                <a:schemeClr val="dk1"/>
              </a:solidFill>
            </a:endParaRPr>
          </a:p>
        </p:txBody>
      </p:sp>
      <p:sp>
        <p:nvSpPr>
          <p:cNvPr id="851" name="Google Shape;851;p7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55" name="Shape 855"/>
        <p:cNvGrpSpPr/>
        <p:nvPr/>
      </p:nvGrpSpPr>
      <p:grpSpPr>
        <a:xfrm>
          <a:off x="0" y="0"/>
          <a:ext cx="0" cy="0"/>
          <a:chOff x="0" y="0"/>
          <a:chExt cx="0" cy="0"/>
        </a:xfrm>
      </p:grpSpPr>
      <p:sp>
        <p:nvSpPr>
          <p:cNvPr id="856" name="Google Shape;856;p75"/>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$_____/month</a:t>
            </a:r>
            <a:endParaRPr sz="12000">
              <a:solidFill>
                <a:schemeClr val="lt1"/>
              </a:solidFill>
            </a:endParaRPr>
          </a:p>
        </p:txBody>
      </p:sp>
      <p:sp>
        <p:nvSpPr>
          <p:cNvPr id="857" name="Google Shape;857;p75"/>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your SECOND EMPLOYEE’S MONTHLY wages, assuming a 40 hour work week.</a:t>
            </a:r>
            <a:endParaRPr>
              <a:solidFill>
                <a:schemeClr val="dk1"/>
              </a:solidFill>
            </a:endParaRPr>
          </a:p>
        </p:txBody>
      </p:sp>
      <p:sp>
        <p:nvSpPr>
          <p:cNvPr id="858" name="Google Shape;858;p7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76"/>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3</a:t>
            </a:r>
            <a:r>
              <a:rPr lang="en"/>
              <a:t>.  wsib  </a:t>
            </a:r>
            <a:endParaRPr/>
          </a:p>
        </p:txBody>
      </p:sp>
      <p:sp>
        <p:nvSpPr>
          <p:cNvPr id="864" name="Google Shape;864;p76"/>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Click on the following website:</a:t>
            </a:r>
            <a:endParaRPr/>
          </a:p>
          <a:p>
            <a:pPr indent="-381000" lvl="1" marL="914400" rtl="0" algn="l">
              <a:spcBef>
                <a:spcPts val="0"/>
              </a:spcBef>
              <a:spcAft>
                <a:spcPts val="0"/>
              </a:spcAft>
              <a:buSzPts val="2400"/>
              <a:buChar char="▹"/>
            </a:pPr>
            <a:r>
              <a:rPr lang="en" u="sng">
                <a:solidFill>
                  <a:schemeClr val="hlink"/>
                </a:solidFill>
                <a:hlinkClick r:id="rId3"/>
              </a:rPr>
              <a:t>WSIB</a:t>
            </a:r>
            <a:r>
              <a:rPr lang="en"/>
              <a:t> </a:t>
            </a:r>
            <a:endParaRPr/>
          </a:p>
          <a:p>
            <a:pPr indent="-381000" lvl="0" marL="457200" rtl="0" algn="l">
              <a:spcBef>
                <a:spcPts val="0"/>
              </a:spcBef>
              <a:spcAft>
                <a:spcPts val="0"/>
              </a:spcAft>
              <a:buSzPts val="2400"/>
              <a:buChar char="▸"/>
            </a:pPr>
            <a:r>
              <a:rPr lang="en"/>
              <a:t>Do you need WSIB for your business?</a:t>
            </a:r>
            <a:endParaRPr/>
          </a:p>
          <a:p>
            <a:pPr indent="-381000" lvl="0" marL="457200" rtl="0" algn="l">
              <a:spcBef>
                <a:spcPts val="0"/>
              </a:spcBef>
              <a:spcAft>
                <a:spcPts val="0"/>
              </a:spcAft>
              <a:buSzPts val="2400"/>
              <a:buChar char="▸"/>
            </a:pPr>
            <a:r>
              <a:rPr lang="en"/>
              <a:t>Scan through the website to find if you need it!</a:t>
            </a:r>
            <a:endParaRPr/>
          </a:p>
        </p:txBody>
      </p:sp>
      <p:sp>
        <p:nvSpPr>
          <p:cNvPr id="865" name="Google Shape;865;p7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66" name="Google Shape;866;p76"/>
          <p:cNvGrpSpPr/>
          <p:nvPr/>
        </p:nvGrpSpPr>
        <p:grpSpPr>
          <a:xfrm>
            <a:off x="259022" y="538300"/>
            <a:ext cx="367686" cy="599441"/>
            <a:chOff x="6730350" y="2315900"/>
            <a:chExt cx="257700" cy="420100"/>
          </a:xfrm>
        </p:grpSpPr>
        <p:sp>
          <p:nvSpPr>
            <p:cNvPr id="867" name="Google Shape;867;p76"/>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68" name="Google Shape;868;p76"/>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69" name="Google Shape;869;p76"/>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70" name="Google Shape;870;p76"/>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71" name="Google Shape;871;p76"/>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77"/>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3.  wsib  </a:t>
            </a:r>
            <a:endParaRPr/>
          </a:p>
        </p:txBody>
      </p:sp>
      <p:sp>
        <p:nvSpPr>
          <p:cNvPr id="877" name="Google Shape;877;p77"/>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If you need WSIB, to keep it simple, assume an average rate of $1.75</a:t>
            </a:r>
            <a:endParaRPr/>
          </a:p>
          <a:p>
            <a:pPr indent="-381000" lvl="0" marL="457200" rtl="0" algn="l">
              <a:spcBef>
                <a:spcPts val="0"/>
              </a:spcBef>
              <a:spcAft>
                <a:spcPts val="0"/>
              </a:spcAft>
              <a:buSzPts val="2400"/>
              <a:buChar char="▸"/>
            </a:pPr>
            <a:r>
              <a:rPr lang="en"/>
              <a:t>Take the total monthly salary of your two employees and multiply it by the wage above, divided by 100.</a:t>
            </a:r>
            <a:endParaRPr/>
          </a:p>
          <a:p>
            <a:pPr indent="457200" lvl="0" marL="0" rtl="0" algn="l">
              <a:spcBef>
                <a:spcPts val="800"/>
              </a:spcBef>
              <a:spcAft>
                <a:spcPts val="800"/>
              </a:spcAft>
              <a:buNone/>
            </a:pPr>
            <a:r>
              <a:rPr b="1" lang="en">
                <a:latin typeface="Barlow"/>
                <a:ea typeface="Barlow"/>
                <a:cs typeface="Barlow"/>
                <a:sym typeface="Barlow"/>
              </a:rPr>
              <a:t>Ex. [$(wage 1) + $(wage 2)] x 1.75 ÷ 100 = </a:t>
            </a:r>
            <a:r>
              <a:rPr b="1" lang="en" sz="2100">
                <a:latin typeface="Barlow"/>
                <a:ea typeface="Barlow"/>
                <a:cs typeface="Barlow"/>
                <a:sym typeface="Barlow"/>
              </a:rPr>
              <a:t>Contribution</a:t>
            </a:r>
            <a:endParaRPr b="1" sz="2100">
              <a:latin typeface="Barlow"/>
              <a:ea typeface="Barlow"/>
              <a:cs typeface="Barlow"/>
              <a:sym typeface="Barlow"/>
            </a:endParaRPr>
          </a:p>
        </p:txBody>
      </p:sp>
      <p:sp>
        <p:nvSpPr>
          <p:cNvPr id="878" name="Google Shape;878;p7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79" name="Google Shape;879;p77"/>
          <p:cNvGrpSpPr/>
          <p:nvPr/>
        </p:nvGrpSpPr>
        <p:grpSpPr>
          <a:xfrm>
            <a:off x="259022" y="538300"/>
            <a:ext cx="367686" cy="599441"/>
            <a:chOff x="6730350" y="2315900"/>
            <a:chExt cx="257700" cy="420100"/>
          </a:xfrm>
        </p:grpSpPr>
        <p:sp>
          <p:nvSpPr>
            <p:cNvPr id="880" name="Google Shape;880;p77"/>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81" name="Google Shape;881;p77"/>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82" name="Google Shape;882;p77"/>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83" name="Google Shape;883;p77"/>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84" name="Google Shape;884;p77"/>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 name="Shape 888"/>
        <p:cNvGrpSpPr/>
        <p:nvPr/>
      </p:nvGrpSpPr>
      <p:grpSpPr>
        <a:xfrm>
          <a:off x="0" y="0"/>
          <a:ext cx="0" cy="0"/>
          <a:chOff x="0" y="0"/>
          <a:chExt cx="0" cy="0"/>
        </a:xfrm>
      </p:grpSpPr>
      <p:sp>
        <p:nvSpPr>
          <p:cNvPr id="889" name="Google Shape;889;p7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3.  EI contributions </a:t>
            </a:r>
            <a:endParaRPr/>
          </a:p>
        </p:txBody>
      </p:sp>
      <p:sp>
        <p:nvSpPr>
          <p:cNvPr id="890" name="Google Shape;890;p7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Take the total monthly salary of your two employees and multiply it by $1.58, divided by 100.</a:t>
            </a:r>
            <a:endParaRPr/>
          </a:p>
          <a:p>
            <a:pPr indent="0" lvl="0" marL="457200" rtl="0" algn="l">
              <a:spcBef>
                <a:spcPts val="800"/>
              </a:spcBef>
              <a:spcAft>
                <a:spcPts val="0"/>
              </a:spcAft>
              <a:buNone/>
            </a:pPr>
            <a:r>
              <a:t/>
            </a:r>
            <a:endParaRPr/>
          </a:p>
          <a:p>
            <a:pPr indent="-381000" lvl="0" marL="457200" rtl="0" algn="l">
              <a:spcBef>
                <a:spcPts val="800"/>
              </a:spcBef>
              <a:spcAft>
                <a:spcPts val="0"/>
              </a:spcAft>
              <a:buSzPts val="2400"/>
              <a:buChar char="▸"/>
            </a:pPr>
            <a:r>
              <a:rPr lang="en"/>
              <a:t>Ex. [$(wage 1) + $(wage 2)] x 1.58 ÷ 100</a:t>
            </a:r>
            <a:endParaRPr/>
          </a:p>
        </p:txBody>
      </p:sp>
      <p:sp>
        <p:nvSpPr>
          <p:cNvPr id="891" name="Google Shape;891;p7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92" name="Google Shape;892;p78"/>
          <p:cNvGrpSpPr/>
          <p:nvPr/>
        </p:nvGrpSpPr>
        <p:grpSpPr>
          <a:xfrm>
            <a:off x="259022" y="538300"/>
            <a:ext cx="367686" cy="599441"/>
            <a:chOff x="6730350" y="2315900"/>
            <a:chExt cx="257700" cy="420100"/>
          </a:xfrm>
        </p:grpSpPr>
        <p:sp>
          <p:nvSpPr>
            <p:cNvPr id="893" name="Google Shape;893;p7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94" name="Google Shape;894;p7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95" name="Google Shape;895;p7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96" name="Google Shape;896;p7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97" name="Google Shape;897;p7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7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3.  CPP contributions</a:t>
            </a:r>
            <a:endParaRPr/>
          </a:p>
        </p:txBody>
      </p:sp>
      <p:sp>
        <p:nvSpPr>
          <p:cNvPr id="903" name="Google Shape;903;p79"/>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Take the total ANNUAL salary of your two employees and multiply it by 5.45%.</a:t>
            </a:r>
            <a:br>
              <a:rPr lang="en"/>
            </a:br>
            <a:endParaRPr/>
          </a:p>
          <a:p>
            <a:pPr indent="-381000" lvl="0" marL="457200" rtl="0" algn="l">
              <a:spcBef>
                <a:spcPts val="0"/>
              </a:spcBef>
              <a:spcAft>
                <a:spcPts val="0"/>
              </a:spcAft>
              <a:buSzPts val="2400"/>
              <a:buChar char="▸"/>
            </a:pPr>
            <a:r>
              <a:rPr lang="en"/>
              <a:t>Ex. [$(wage 1) + $(wage 2)] x 0.0545</a:t>
            </a:r>
            <a:endParaRPr/>
          </a:p>
        </p:txBody>
      </p:sp>
      <p:sp>
        <p:nvSpPr>
          <p:cNvPr id="904" name="Google Shape;904;p7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905" name="Google Shape;905;p79"/>
          <p:cNvGrpSpPr/>
          <p:nvPr/>
        </p:nvGrpSpPr>
        <p:grpSpPr>
          <a:xfrm>
            <a:off x="259022" y="538300"/>
            <a:ext cx="367686" cy="599441"/>
            <a:chOff x="6730350" y="2315900"/>
            <a:chExt cx="257700" cy="420100"/>
          </a:xfrm>
        </p:grpSpPr>
        <p:sp>
          <p:nvSpPr>
            <p:cNvPr id="906" name="Google Shape;906;p79"/>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07" name="Google Shape;907;p79"/>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08" name="Google Shape;908;p79"/>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09" name="Google Shape;909;p79"/>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10" name="Google Shape;910;p79"/>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7"/>
          <p:cNvSpPr txBox="1"/>
          <p:nvPr>
            <p:ph idx="4294967295" type="ctrTitle"/>
          </p:nvPr>
        </p:nvSpPr>
        <p:spPr>
          <a:xfrm>
            <a:off x="855300" y="788150"/>
            <a:ext cx="50622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9600">
                <a:solidFill>
                  <a:schemeClr val="accent2"/>
                </a:solidFill>
              </a:rPr>
              <a:t>Big </a:t>
            </a:r>
            <a:r>
              <a:rPr lang="en" sz="9600">
                <a:solidFill>
                  <a:schemeClr val="accent2"/>
                </a:solidFill>
              </a:rPr>
              <a:t>c</a:t>
            </a:r>
            <a:r>
              <a:rPr lang="en" sz="9600">
                <a:solidFill>
                  <a:schemeClr val="accent2"/>
                </a:solidFill>
              </a:rPr>
              <a:t>oncept</a:t>
            </a:r>
            <a:endParaRPr sz="9600">
              <a:solidFill>
                <a:schemeClr val="accent2"/>
              </a:solidFill>
            </a:endParaRPr>
          </a:p>
        </p:txBody>
      </p:sp>
      <p:sp>
        <p:nvSpPr>
          <p:cNvPr id="208" name="Google Shape;208;p17"/>
          <p:cNvSpPr txBox="1"/>
          <p:nvPr>
            <p:ph idx="4294967295" type="subTitle"/>
          </p:nvPr>
        </p:nvSpPr>
        <p:spPr>
          <a:xfrm>
            <a:off x="855300" y="1930552"/>
            <a:ext cx="5062200" cy="7848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600"/>
              <a:t>What will you do for your business?</a:t>
            </a:r>
            <a:endParaRPr sz="1600"/>
          </a:p>
        </p:txBody>
      </p:sp>
      <p:sp>
        <p:nvSpPr>
          <p:cNvPr id="209" name="Google Shape;209;p17"/>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0" name="Google Shape;210;p17"/>
          <p:cNvGrpSpPr/>
          <p:nvPr/>
        </p:nvGrpSpPr>
        <p:grpSpPr>
          <a:xfrm>
            <a:off x="6421522" y="2359381"/>
            <a:ext cx="1511011" cy="1511390"/>
            <a:chOff x="6654650" y="3665275"/>
            <a:chExt cx="409100" cy="409125"/>
          </a:xfrm>
        </p:grpSpPr>
        <p:sp>
          <p:nvSpPr>
            <p:cNvPr id="211" name="Google Shape;211;p17"/>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7"/>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 name="Google Shape;213;p17"/>
          <p:cNvGrpSpPr/>
          <p:nvPr/>
        </p:nvGrpSpPr>
        <p:grpSpPr>
          <a:xfrm rot="1056951">
            <a:off x="4965327" y="3547600"/>
            <a:ext cx="998267" cy="998380"/>
            <a:chOff x="570875" y="4322250"/>
            <a:chExt cx="443300" cy="443325"/>
          </a:xfrm>
        </p:grpSpPr>
        <p:sp>
          <p:nvSpPr>
            <p:cNvPr id="214" name="Google Shape;214;p17"/>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7"/>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7"/>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7"/>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8" name="Google Shape;218;p17"/>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7"/>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7"/>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7"/>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914" name="Shape 914"/>
        <p:cNvGrpSpPr/>
        <p:nvPr/>
      </p:nvGrpSpPr>
      <p:grpSpPr>
        <a:xfrm>
          <a:off x="0" y="0"/>
          <a:ext cx="0" cy="0"/>
          <a:chOff x="0" y="0"/>
          <a:chExt cx="0" cy="0"/>
        </a:xfrm>
      </p:grpSpPr>
      <p:sp>
        <p:nvSpPr>
          <p:cNvPr id="915" name="Google Shape;915;p80"/>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$_____/month</a:t>
            </a:r>
            <a:endParaRPr sz="12000">
              <a:solidFill>
                <a:schemeClr val="lt1"/>
              </a:solidFill>
            </a:endParaRPr>
          </a:p>
        </p:txBody>
      </p:sp>
      <p:sp>
        <p:nvSpPr>
          <p:cNvPr id="916" name="Google Shape;916;p80"/>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In the space provided, write down your total </a:t>
            </a:r>
            <a:r>
              <a:rPr lang="en">
                <a:solidFill>
                  <a:schemeClr val="dk1"/>
                </a:solidFill>
              </a:rPr>
              <a:t>monthly</a:t>
            </a:r>
            <a:r>
              <a:rPr lang="en">
                <a:solidFill>
                  <a:schemeClr val="dk1"/>
                </a:solidFill>
              </a:rPr>
              <a:t> WSIB + E.I. + C.P.P. cost.</a:t>
            </a:r>
            <a:endParaRPr>
              <a:solidFill>
                <a:schemeClr val="dk1"/>
              </a:solidFill>
            </a:endParaRPr>
          </a:p>
        </p:txBody>
      </p:sp>
      <p:sp>
        <p:nvSpPr>
          <p:cNvPr id="917" name="Google Shape;917;p8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921" name="Shape 921"/>
        <p:cNvGrpSpPr/>
        <p:nvPr/>
      </p:nvGrpSpPr>
      <p:grpSpPr>
        <a:xfrm>
          <a:off x="0" y="0"/>
          <a:ext cx="0" cy="0"/>
          <a:chOff x="0" y="0"/>
          <a:chExt cx="0" cy="0"/>
        </a:xfrm>
      </p:grpSpPr>
      <p:sp>
        <p:nvSpPr>
          <p:cNvPr id="922" name="Google Shape;922;p81"/>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Reflection</a:t>
            </a:r>
            <a:endParaRPr/>
          </a:p>
        </p:txBody>
      </p:sp>
      <p:sp>
        <p:nvSpPr>
          <p:cNvPr id="923" name="Google Shape;923;p81"/>
          <p:cNvSpPr txBox="1"/>
          <p:nvPr>
            <p:ph idx="1" type="subTitle"/>
          </p:nvPr>
        </p:nvSpPr>
        <p:spPr>
          <a:xfrm>
            <a:off x="626700" y="1419727"/>
            <a:ext cx="7433400" cy="4002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Is my plan realistic?</a:t>
            </a:r>
            <a:endParaRPr/>
          </a:p>
        </p:txBody>
      </p:sp>
      <p:sp>
        <p:nvSpPr>
          <p:cNvPr id="924" name="Google Shape;924;p81"/>
          <p:cNvSpPr/>
          <p:nvPr/>
        </p:nvSpPr>
        <p:spPr>
          <a:xfrm>
            <a:off x="7597255" y="2075575"/>
            <a:ext cx="1197518" cy="2427328"/>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5</a:t>
            </a: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82"/>
          <p:cNvSpPr txBox="1"/>
          <p:nvPr>
            <p:ph idx="4294967295" type="ctrTitle"/>
          </p:nvPr>
        </p:nvSpPr>
        <p:spPr>
          <a:xfrm>
            <a:off x="855300" y="788150"/>
            <a:ext cx="50622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9600">
                <a:solidFill>
                  <a:schemeClr val="accent2"/>
                </a:solidFill>
              </a:rPr>
              <a:t>Big concept</a:t>
            </a:r>
            <a:endParaRPr sz="9600">
              <a:solidFill>
                <a:schemeClr val="accent2"/>
              </a:solidFill>
            </a:endParaRPr>
          </a:p>
        </p:txBody>
      </p:sp>
      <p:sp>
        <p:nvSpPr>
          <p:cNvPr id="930" name="Google Shape;930;p82"/>
          <p:cNvSpPr txBox="1"/>
          <p:nvPr>
            <p:ph idx="4294967295" type="subTitle"/>
          </p:nvPr>
        </p:nvSpPr>
        <p:spPr>
          <a:xfrm>
            <a:off x="855300" y="1930552"/>
            <a:ext cx="5062200" cy="784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600"/>
              <a:t>Now that you see the cost to sustain your business, let’s see if it’s realistic or if we need to make adjustments.</a:t>
            </a:r>
            <a:endParaRPr/>
          </a:p>
          <a:p>
            <a:pPr indent="0" lvl="0" marL="0" rtl="0" algn="l">
              <a:spcBef>
                <a:spcPts val="800"/>
              </a:spcBef>
              <a:spcAft>
                <a:spcPts val="800"/>
              </a:spcAft>
              <a:buNone/>
            </a:pPr>
            <a:r>
              <a:t/>
            </a:r>
            <a:endParaRPr sz="1600"/>
          </a:p>
        </p:txBody>
      </p:sp>
      <p:sp>
        <p:nvSpPr>
          <p:cNvPr id="931" name="Google Shape;931;p82"/>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2" name="Google Shape;932;p82"/>
          <p:cNvGrpSpPr/>
          <p:nvPr/>
        </p:nvGrpSpPr>
        <p:grpSpPr>
          <a:xfrm>
            <a:off x="6421522" y="2359381"/>
            <a:ext cx="1511011" cy="1511390"/>
            <a:chOff x="6654650" y="3665275"/>
            <a:chExt cx="409100" cy="409125"/>
          </a:xfrm>
        </p:grpSpPr>
        <p:sp>
          <p:nvSpPr>
            <p:cNvPr id="933" name="Google Shape;933;p82"/>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82"/>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5" name="Google Shape;935;p82"/>
          <p:cNvGrpSpPr/>
          <p:nvPr/>
        </p:nvGrpSpPr>
        <p:grpSpPr>
          <a:xfrm rot="1056951">
            <a:off x="4965327" y="3547600"/>
            <a:ext cx="998267" cy="998380"/>
            <a:chOff x="570875" y="4322250"/>
            <a:chExt cx="443300" cy="443325"/>
          </a:xfrm>
        </p:grpSpPr>
        <p:sp>
          <p:nvSpPr>
            <p:cNvPr id="936" name="Google Shape;936;p82"/>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82"/>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82"/>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82"/>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0" name="Google Shape;940;p82"/>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82"/>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82"/>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82"/>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8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48" name="Shape 948"/>
        <p:cNvGrpSpPr/>
        <p:nvPr/>
      </p:nvGrpSpPr>
      <p:grpSpPr>
        <a:xfrm>
          <a:off x="0" y="0"/>
          <a:ext cx="0" cy="0"/>
          <a:chOff x="0" y="0"/>
          <a:chExt cx="0" cy="0"/>
        </a:xfrm>
      </p:grpSpPr>
      <p:sp>
        <p:nvSpPr>
          <p:cNvPr id="949" name="Google Shape;949;p83"/>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Recap your expenses and costs</a:t>
            </a:r>
            <a:endParaRPr>
              <a:solidFill>
                <a:schemeClr val="lt1"/>
              </a:solidFill>
            </a:endParaRPr>
          </a:p>
        </p:txBody>
      </p:sp>
      <p:sp>
        <p:nvSpPr>
          <p:cNvPr id="950" name="Google Shape;950;p8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951" name="Google Shape;951;p83"/>
          <p:cNvSpPr txBox="1"/>
          <p:nvPr/>
        </p:nvSpPr>
        <p:spPr>
          <a:xfrm>
            <a:off x="614400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Sanket Shah</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5" name="Shape 955"/>
        <p:cNvGrpSpPr/>
        <p:nvPr/>
      </p:nvGrpSpPr>
      <p:grpSpPr>
        <a:xfrm>
          <a:off x="0" y="0"/>
          <a:ext cx="0" cy="0"/>
          <a:chOff x="0" y="0"/>
          <a:chExt cx="0" cy="0"/>
        </a:xfrm>
      </p:grpSpPr>
      <p:sp>
        <p:nvSpPr>
          <p:cNvPr id="956" name="Google Shape;956;p8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Upfront costs</a:t>
            </a:r>
            <a:endParaRPr/>
          </a:p>
        </p:txBody>
      </p:sp>
      <p:sp>
        <p:nvSpPr>
          <p:cNvPr id="957" name="Google Shape;957;p84"/>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Based on your upfront costs, as well as at least three months of your total monthly costs, how much money will you need to save from now until you get your C of Q or Red Seal?</a:t>
            </a:r>
            <a:endParaRPr/>
          </a:p>
          <a:p>
            <a:pPr indent="0" lvl="0" marL="0" rtl="0" algn="l">
              <a:spcBef>
                <a:spcPts val="800"/>
              </a:spcBef>
              <a:spcAft>
                <a:spcPts val="800"/>
              </a:spcAft>
              <a:buNone/>
            </a:pPr>
            <a:r>
              <a:t/>
            </a:r>
            <a:endParaRPr/>
          </a:p>
        </p:txBody>
      </p:sp>
      <p:sp>
        <p:nvSpPr>
          <p:cNvPr id="958" name="Google Shape;958;p8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959" name="Google Shape;959;p84"/>
          <p:cNvGrpSpPr/>
          <p:nvPr/>
        </p:nvGrpSpPr>
        <p:grpSpPr>
          <a:xfrm>
            <a:off x="259022" y="538300"/>
            <a:ext cx="367686" cy="599441"/>
            <a:chOff x="6730350" y="2315900"/>
            <a:chExt cx="257700" cy="420100"/>
          </a:xfrm>
        </p:grpSpPr>
        <p:sp>
          <p:nvSpPr>
            <p:cNvPr id="960" name="Google Shape;960;p8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1" name="Google Shape;961;p8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2" name="Google Shape;962;p8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3" name="Google Shape;963;p8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4" name="Google Shape;964;p8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968" name="Shape 968"/>
        <p:cNvGrpSpPr/>
        <p:nvPr/>
      </p:nvGrpSpPr>
      <p:grpSpPr>
        <a:xfrm>
          <a:off x="0" y="0"/>
          <a:ext cx="0" cy="0"/>
          <a:chOff x="0" y="0"/>
          <a:chExt cx="0" cy="0"/>
        </a:xfrm>
      </p:grpSpPr>
      <p:sp>
        <p:nvSpPr>
          <p:cNvPr id="969" name="Google Shape;969;p85"/>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970" name="Google Shape;970;p85"/>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Write down how much you need to save just to start a business</a:t>
            </a:r>
            <a:r>
              <a:rPr lang="en">
                <a:solidFill>
                  <a:schemeClr val="dk1"/>
                </a:solidFill>
              </a:rPr>
              <a:t>.</a:t>
            </a:r>
            <a:endParaRPr>
              <a:solidFill>
                <a:schemeClr val="dk1"/>
              </a:solidFill>
            </a:endParaRPr>
          </a:p>
        </p:txBody>
      </p:sp>
      <p:sp>
        <p:nvSpPr>
          <p:cNvPr id="971" name="Google Shape;971;p8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86"/>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Monthly Expenses</a:t>
            </a:r>
            <a:endParaRPr/>
          </a:p>
        </p:txBody>
      </p:sp>
      <p:sp>
        <p:nvSpPr>
          <p:cNvPr id="977" name="Google Shape;977;p86"/>
          <p:cNvSpPr txBox="1"/>
          <p:nvPr>
            <p:ph idx="1" type="body"/>
          </p:nvPr>
        </p:nvSpPr>
        <p:spPr>
          <a:xfrm>
            <a:off x="855300" y="1424150"/>
            <a:ext cx="3834600" cy="16620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800"/>
              <a:t>Write down your total monthly </a:t>
            </a:r>
            <a:r>
              <a:rPr lang="en" sz="1800"/>
              <a:t>expenses</a:t>
            </a:r>
            <a:r>
              <a:rPr lang="en" sz="1800"/>
              <a:t>, </a:t>
            </a:r>
            <a:r>
              <a:rPr lang="en" sz="1800"/>
              <a:t>including the salaries of your employees, as calculated above.</a:t>
            </a:r>
            <a:r>
              <a:rPr lang="en" sz="1800"/>
              <a:t>  Assume your employees are all </a:t>
            </a:r>
            <a:br>
              <a:rPr lang="en" sz="1800"/>
            </a:br>
            <a:r>
              <a:rPr lang="en" sz="1800"/>
              <a:t>working 40 hours a week.</a:t>
            </a:r>
            <a:endParaRPr sz="1800"/>
          </a:p>
        </p:txBody>
      </p:sp>
      <p:sp>
        <p:nvSpPr>
          <p:cNvPr id="978" name="Google Shape;978;p8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979" name="Google Shape;979;p86"/>
          <p:cNvPicPr preferRelativeResize="0"/>
          <p:nvPr/>
        </p:nvPicPr>
        <p:blipFill rotWithShape="1">
          <a:blip r:embed="rId3">
            <a:alphaModFix/>
          </a:blip>
          <a:srcRect b="7798" l="0" r="0" t="7798"/>
          <a:stretch/>
        </p:blipFill>
        <p:spPr>
          <a:xfrm>
            <a:off x="-75" y="-198"/>
            <a:ext cx="9144000" cy="5143800"/>
          </a:xfrm>
          <a:prstGeom prst="triangle">
            <a:avLst>
              <a:gd fmla="val 100000" name="adj"/>
            </a:avLst>
          </a:prstGeom>
          <a:noFill/>
          <a:ln>
            <a:noFill/>
          </a:ln>
        </p:spPr>
      </p:pic>
      <p:sp>
        <p:nvSpPr>
          <p:cNvPr id="980" name="Google Shape;980;p86"/>
          <p:cNvSpPr txBox="1"/>
          <p:nvPr/>
        </p:nvSpPr>
        <p:spPr>
          <a:xfrm>
            <a:off x="5953075" y="46736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NeONBRAND</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grpSp>
        <p:nvGrpSpPr>
          <p:cNvPr id="981" name="Google Shape;981;p86"/>
          <p:cNvGrpSpPr/>
          <p:nvPr/>
        </p:nvGrpSpPr>
        <p:grpSpPr>
          <a:xfrm>
            <a:off x="396706" y="811231"/>
            <a:ext cx="303698" cy="445825"/>
            <a:chOff x="655600" y="3183978"/>
            <a:chExt cx="490627" cy="720234"/>
          </a:xfrm>
        </p:grpSpPr>
        <p:sp>
          <p:nvSpPr>
            <p:cNvPr id="982" name="Google Shape;982;p86"/>
            <p:cNvSpPr/>
            <p:nvPr/>
          </p:nvSpPr>
          <p:spPr>
            <a:xfrm>
              <a:off x="781315" y="3461564"/>
              <a:ext cx="274086" cy="162243"/>
            </a:xfrm>
            <a:custGeom>
              <a:rect b="b" l="l" r="r" t="t"/>
              <a:pathLst>
                <a:path extrusionOk="0" h="302" w="513">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3" name="Google Shape;983;p86"/>
            <p:cNvSpPr/>
            <p:nvPr/>
          </p:nvSpPr>
          <p:spPr>
            <a:xfrm>
              <a:off x="850087" y="3183978"/>
              <a:ext cx="259850" cy="244775"/>
            </a:xfrm>
            <a:custGeom>
              <a:rect b="b" l="l" r="r" t="t"/>
              <a:pathLst>
                <a:path extrusionOk="0" h="456" w="486">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4" name="Google Shape;984;p86"/>
            <p:cNvSpPr/>
            <p:nvPr/>
          </p:nvSpPr>
          <p:spPr>
            <a:xfrm>
              <a:off x="655600" y="3264496"/>
              <a:ext cx="213333" cy="294294"/>
            </a:xfrm>
            <a:custGeom>
              <a:rect b="b" l="l" r="r" t="t"/>
              <a:pathLst>
                <a:path extrusionOk="0" h="548" w="399">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5" name="Google Shape;985;p86"/>
            <p:cNvSpPr/>
            <p:nvPr/>
          </p:nvSpPr>
          <p:spPr>
            <a:xfrm>
              <a:off x="673846" y="3654405"/>
              <a:ext cx="303960" cy="249807"/>
            </a:xfrm>
            <a:custGeom>
              <a:rect b="b" l="l" r="r" t="t"/>
              <a:pathLst>
                <a:path extrusionOk="0" h="465" w="569">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6" name="Google Shape;986;p86"/>
            <p:cNvSpPr/>
            <p:nvPr/>
          </p:nvSpPr>
          <p:spPr>
            <a:xfrm>
              <a:off x="959159" y="3535238"/>
              <a:ext cx="187068" cy="287248"/>
            </a:xfrm>
            <a:custGeom>
              <a:rect b="b" l="l" r="r" t="t"/>
              <a:pathLst>
                <a:path extrusionOk="0" h="535" w="35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990" name="Shape 990"/>
        <p:cNvGrpSpPr/>
        <p:nvPr/>
      </p:nvGrpSpPr>
      <p:grpSpPr>
        <a:xfrm>
          <a:off x="0" y="0"/>
          <a:ext cx="0" cy="0"/>
          <a:chOff x="0" y="0"/>
          <a:chExt cx="0" cy="0"/>
        </a:xfrm>
      </p:grpSpPr>
      <p:sp>
        <p:nvSpPr>
          <p:cNvPr id="991" name="Google Shape;991;p87"/>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992" name="Google Shape;992;p87"/>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Write down your TOTAL monthly expenses in the space provided, as calculated in the previous modules.</a:t>
            </a:r>
            <a:endParaRPr>
              <a:solidFill>
                <a:schemeClr val="dk1"/>
              </a:solidFill>
            </a:endParaRPr>
          </a:p>
        </p:txBody>
      </p:sp>
      <p:sp>
        <p:nvSpPr>
          <p:cNvPr id="993" name="Google Shape;993;p8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8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Pricing your job</a:t>
            </a:r>
            <a:endParaRPr/>
          </a:p>
        </p:txBody>
      </p:sp>
      <p:sp>
        <p:nvSpPr>
          <p:cNvPr id="999" name="Google Shape;999;p8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Do some research and/or some calculations to determine a reasonable rate to charge customers for the service you offer.</a:t>
            </a:r>
            <a:endParaRPr/>
          </a:p>
          <a:p>
            <a:pPr indent="-381000" lvl="0" marL="457200" rtl="0" algn="l">
              <a:spcBef>
                <a:spcPts val="0"/>
              </a:spcBef>
              <a:spcAft>
                <a:spcPts val="0"/>
              </a:spcAft>
              <a:buSzPts val="2400"/>
              <a:buChar char="▸"/>
            </a:pPr>
            <a:r>
              <a:rPr lang="en"/>
              <a:t>Use google, ask your teacher, ask parents, stores (ex. Home Depot), etc.</a:t>
            </a:r>
            <a:endParaRPr/>
          </a:p>
          <a:p>
            <a:pPr indent="0" lvl="0" marL="4572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000" name="Google Shape;1000;p8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01" name="Google Shape;1001;p88"/>
          <p:cNvGrpSpPr/>
          <p:nvPr/>
        </p:nvGrpSpPr>
        <p:grpSpPr>
          <a:xfrm>
            <a:off x="259022" y="538300"/>
            <a:ext cx="367686" cy="599441"/>
            <a:chOff x="6730350" y="2315900"/>
            <a:chExt cx="257700" cy="420100"/>
          </a:xfrm>
        </p:grpSpPr>
        <p:sp>
          <p:nvSpPr>
            <p:cNvPr id="1002" name="Google Shape;1002;p8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03" name="Google Shape;1003;p8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04" name="Google Shape;1004;p8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05" name="Google Shape;1005;p8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06" name="Google Shape;1006;p8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0" name="Shape 1010"/>
        <p:cNvGrpSpPr/>
        <p:nvPr/>
      </p:nvGrpSpPr>
      <p:grpSpPr>
        <a:xfrm>
          <a:off x="0" y="0"/>
          <a:ext cx="0" cy="0"/>
          <a:chOff x="0" y="0"/>
          <a:chExt cx="0" cy="0"/>
        </a:xfrm>
      </p:grpSpPr>
      <p:sp>
        <p:nvSpPr>
          <p:cNvPr id="1011" name="Google Shape;1011;p89"/>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Take a minute to figure out a reasonable rate for your service!</a:t>
            </a:r>
            <a:endParaRPr>
              <a:solidFill>
                <a:schemeClr val="lt1"/>
              </a:solidFill>
            </a:endParaRPr>
          </a:p>
        </p:txBody>
      </p:sp>
      <p:sp>
        <p:nvSpPr>
          <p:cNvPr id="1012" name="Google Shape;1012;p8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013" name="Google Shape;1013;p89"/>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What is your business</a:t>
            </a:r>
            <a:endParaRPr/>
          </a:p>
        </p:txBody>
      </p:sp>
      <p:sp>
        <p:nvSpPr>
          <p:cNvPr id="228" name="Google Shape;228;p1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What kind of business do you want to start?</a:t>
            </a:r>
            <a:endParaRPr/>
          </a:p>
          <a:p>
            <a:pPr indent="-381000" lvl="0" marL="457200" rtl="0" algn="l">
              <a:spcBef>
                <a:spcPts val="0"/>
              </a:spcBef>
              <a:spcAft>
                <a:spcPts val="0"/>
              </a:spcAft>
              <a:buSzPts val="2400"/>
              <a:buChar char="▸"/>
            </a:pPr>
            <a:r>
              <a:rPr lang="en"/>
              <a:t>Take a few minutes to open the following site, and explore some career options. </a:t>
            </a:r>
            <a:endParaRPr/>
          </a:p>
          <a:p>
            <a:pPr indent="0" lvl="0" marL="457200" rtl="0" algn="l">
              <a:spcBef>
                <a:spcPts val="800"/>
              </a:spcBef>
              <a:spcAft>
                <a:spcPts val="0"/>
              </a:spcAft>
              <a:buNone/>
            </a:pPr>
            <a:r>
              <a:t/>
            </a:r>
            <a:endParaRPr/>
          </a:p>
          <a:p>
            <a:pPr indent="0" lvl="0" marL="0" rtl="0" algn="l">
              <a:spcBef>
                <a:spcPts val="800"/>
              </a:spcBef>
              <a:spcAft>
                <a:spcPts val="0"/>
              </a:spcAft>
              <a:buNone/>
            </a:pPr>
            <a:r>
              <a:rPr lang="en" u="sng">
                <a:solidFill>
                  <a:schemeClr val="hlink"/>
                </a:solidFill>
                <a:hlinkClick r:id="rId3"/>
              </a:rPr>
              <a:t>NOC Career Handbook Ontario</a:t>
            </a:r>
            <a:endParaRPr/>
          </a:p>
          <a:p>
            <a:pPr indent="0" lvl="0" marL="457200" rtl="0" algn="l">
              <a:spcBef>
                <a:spcPts val="800"/>
              </a:spcBef>
              <a:spcAft>
                <a:spcPts val="0"/>
              </a:spcAft>
              <a:buNone/>
            </a:pPr>
            <a:r>
              <a:t/>
            </a:r>
            <a:endParaRPr/>
          </a:p>
          <a:p>
            <a:pPr indent="0" lvl="0" marL="0" rtl="0" algn="l">
              <a:spcBef>
                <a:spcPts val="800"/>
              </a:spcBef>
              <a:spcAft>
                <a:spcPts val="800"/>
              </a:spcAft>
              <a:buNone/>
            </a:pPr>
            <a:r>
              <a:rPr lang="en"/>
              <a:t> </a:t>
            </a:r>
            <a:endParaRPr/>
          </a:p>
        </p:txBody>
      </p:sp>
      <p:sp>
        <p:nvSpPr>
          <p:cNvPr id="229" name="Google Shape;229;p1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230" name="Google Shape;230;p18"/>
          <p:cNvGrpSpPr/>
          <p:nvPr/>
        </p:nvGrpSpPr>
        <p:grpSpPr>
          <a:xfrm>
            <a:off x="259022" y="538300"/>
            <a:ext cx="367686" cy="599441"/>
            <a:chOff x="6730350" y="2315900"/>
            <a:chExt cx="257700" cy="420100"/>
          </a:xfrm>
        </p:grpSpPr>
        <p:sp>
          <p:nvSpPr>
            <p:cNvPr id="231" name="Google Shape;231;p1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2" name="Google Shape;232;p1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3" name="Google Shape;233;p1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4" name="Google Shape;234;p1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5" name="Google Shape;235;p1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017" name="Shape 1017"/>
        <p:cNvGrpSpPr/>
        <p:nvPr/>
      </p:nvGrpSpPr>
      <p:grpSpPr>
        <a:xfrm>
          <a:off x="0" y="0"/>
          <a:ext cx="0" cy="0"/>
          <a:chOff x="0" y="0"/>
          <a:chExt cx="0" cy="0"/>
        </a:xfrm>
      </p:grpSpPr>
      <p:sp>
        <p:nvSpPr>
          <p:cNvPr id="1018" name="Google Shape;1018;p90"/>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1019" name="Google Shape;1019;p90"/>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Write down how much you will charge for completing ONE job.</a:t>
            </a:r>
            <a:endParaRPr>
              <a:solidFill>
                <a:schemeClr val="dk1"/>
              </a:solidFill>
            </a:endParaRPr>
          </a:p>
        </p:txBody>
      </p:sp>
      <p:sp>
        <p:nvSpPr>
          <p:cNvPr id="1020" name="Google Shape;1020;p9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9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Time to completion</a:t>
            </a:r>
            <a:endParaRPr/>
          </a:p>
        </p:txBody>
      </p:sp>
      <p:sp>
        <p:nvSpPr>
          <p:cNvPr id="1026" name="Google Shape;1026;p91"/>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Research h</a:t>
            </a:r>
            <a:r>
              <a:rPr lang="en"/>
              <a:t>ow many hours will it take to complete ONE job?</a:t>
            </a:r>
            <a:endParaRPr/>
          </a:p>
          <a:p>
            <a:pPr indent="0" lvl="0" marL="0" rtl="0" algn="l">
              <a:spcBef>
                <a:spcPts val="800"/>
              </a:spcBef>
              <a:spcAft>
                <a:spcPts val="0"/>
              </a:spcAft>
              <a:buNone/>
            </a:pPr>
            <a:r>
              <a:rPr lang="en"/>
              <a:t>** Do your best to research or make an educated guess.</a:t>
            </a:r>
            <a:endParaRPr/>
          </a:p>
          <a:p>
            <a:pPr indent="0" lvl="0" marL="4572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027" name="Google Shape;1027;p9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28" name="Google Shape;1028;p91"/>
          <p:cNvGrpSpPr/>
          <p:nvPr/>
        </p:nvGrpSpPr>
        <p:grpSpPr>
          <a:xfrm>
            <a:off x="259022" y="538300"/>
            <a:ext cx="367686" cy="599441"/>
            <a:chOff x="6730350" y="2315900"/>
            <a:chExt cx="257700" cy="420100"/>
          </a:xfrm>
        </p:grpSpPr>
        <p:sp>
          <p:nvSpPr>
            <p:cNvPr id="1029" name="Google Shape;1029;p9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30" name="Google Shape;1030;p9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31" name="Google Shape;1031;p9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32" name="Google Shape;1032;p9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33" name="Google Shape;1033;p9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7" name="Shape 1037"/>
        <p:cNvGrpSpPr/>
        <p:nvPr/>
      </p:nvGrpSpPr>
      <p:grpSpPr>
        <a:xfrm>
          <a:off x="0" y="0"/>
          <a:ext cx="0" cy="0"/>
          <a:chOff x="0" y="0"/>
          <a:chExt cx="0" cy="0"/>
        </a:xfrm>
      </p:grpSpPr>
      <p:sp>
        <p:nvSpPr>
          <p:cNvPr id="1038" name="Google Shape;1038;p92"/>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Take some time to research and calculate</a:t>
            </a:r>
            <a:endParaRPr>
              <a:solidFill>
                <a:schemeClr val="lt1"/>
              </a:solidFill>
            </a:endParaRPr>
          </a:p>
        </p:txBody>
      </p:sp>
      <p:sp>
        <p:nvSpPr>
          <p:cNvPr id="1039" name="Google Shape;1039;p9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040" name="Google Shape;1040;p92"/>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9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a:t>
            </a:r>
            <a:r>
              <a:rPr lang="en"/>
              <a:t>onthly project management</a:t>
            </a:r>
            <a:endParaRPr/>
          </a:p>
        </p:txBody>
      </p:sp>
      <p:sp>
        <p:nvSpPr>
          <p:cNvPr id="1046" name="Google Shape;1046;p9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Based on how long it takes to perform that job, and assuming that you and your employees are working 40 hours a week, </a:t>
            </a:r>
            <a:r>
              <a:rPr b="1" lang="en">
                <a:latin typeface="Barlow"/>
                <a:ea typeface="Barlow"/>
                <a:cs typeface="Barlow"/>
                <a:sym typeface="Barlow"/>
              </a:rPr>
              <a:t>how many contracts can you complete in one month?</a:t>
            </a:r>
            <a:endParaRPr b="1">
              <a:latin typeface="Barlow"/>
              <a:ea typeface="Barlow"/>
              <a:cs typeface="Barlow"/>
              <a:sym typeface="Barlow"/>
            </a:endParaRPr>
          </a:p>
          <a:p>
            <a:pPr indent="-381000" lvl="0" marL="457200" rtl="0" algn="l">
              <a:spcBef>
                <a:spcPts val="0"/>
              </a:spcBef>
              <a:spcAft>
                <a:spcPts val="0"/>
              </a:spcAft>
              <a:buSzPts val="2400"/>
              <a:buChar char="▸"/>
            </a:pPr>
            <a:r>
              <a:rPr lang="en"/>
              <a:t>Note:  keep the decimal if that is what you calculate.</a:t>
            </a:r>
            <a:endParaRPr/>
          </a:p>
          <a:p>
            <a:pPr indent="-381000" lvl="0" marL="457200" rtl="0" algn="l">
              <a:spcBef>
                <a:spcPts val="0"/>
              </a:spcBef>
              <a:spcAft>
                <a:spcPts val="0"/>
              </a:spcAft>
              <a:buSzPts val="2400"/>
              <a:buChar char="▸"/>
            </a:pPr>
            <a:r>
              <a:rPr lang="en"/>
              <a:t>Note:  </a:t>
            </a:r>
            <a:r>
              <a:rPr lang="en"/>
              <a:t>52/12 give an average of number of weeks per month</a:t>
            </a:r>
            <a:endParaRPr/>
          </a:p>
          <a:p>
            <a:pPr indent="0" lvl="0" marL="0" rtl="0" algn="l">
              <a:spcBef>
                <a:spcPts val="800"/>
              </a:spcBef>
              <a:spcAft>
                <a:spcPts val="800"/>
              </a:spcAft>
              <a:buNone/>
            </a:pPr>
            <a:r>
              <a:t/>
            </a:r>
            <a:endParaRPr/>
          </a:p>
        </p:txBody>
      </p:sp>
      <p:sp>
        <p:nvSpPr>
          <p:cNvPr id="1047" name="Google Shape;1047;p9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48" name="Google Shape;1048;p93"/>
          <p:cNvGrpSpPr/>
          <p:nvPr/>
        </p:nvGrpSpPr>
        <p:grpSpPr>
          <a:xfrm>
            <a:off x="259022" y="538300"/>
            <a:ext cx="367686" cy="599441"/>
            <a:chOff x="6730350" y="2315900"/>
            <a:chExt cx="257700" cy="420100"/>
          </a:xfrm>
        </p:grpSpPr>
        <p:sp>
          <p:nvSpPr>
            <p:cNvPr id="1049" name="Google Shape;1049;p9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50" name="Google Shape;1050;p9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51" name="Google Shape;1051;p9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52" name="Google Shape;1052;p9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53" name="Google Shape;1053;p9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sp>
        <p:nvSpPr>
          <p:cNvPr id="1058" name="Google Shape;1058;p9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Monthly JOB pricING</a:t>
            </a:r>
            <a:endParaRPr/>
          </a:p>
        </p:txBody>
      </p:sp>
      <p:sp>
        <p:nvSpPr>
          <p:cNvPr id="1059" name="Google Shape;1059;p94"/>
          <p:cNvSpPr txBox="1"/>
          <p:nvPr>
            <p:ph idx="1" type="body"/>
          </p:nvPr>
        </p:nvSpPr>
        <p:spPr>
          <a:xfrm>
            <a:off x="855300" y="1576550"/>
            <a:ext cx="7440300" cy="3036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Font typeface="Barlow"/>
              <a:buChar char="▸"/>
            </a:pPr>
            <a:r>
              <a:rPr b="1" lang="en" u="sng">
                <a:latin typeface="Barlow"/>
                <a:ea typeface="Barlow"/>
                <a:cs typeface="Barlow"/>
                <a:sym typeface="Barlow"/>
              </a:rPr>
              <a:t>Example 1:</a:t>
            </a:r>
            <a:endParaRPr b="1" u="sng">
              <a:latin typeface="Barlow"/>
              <a:ea typeface="Barlow"/>
              <a:cs typeface="Barlow"/>
              <a:sym typeface="Barlow"/>
            </a:endParaRPr>
          </a:p>
          <a:p>
            <a:pPr indent="-381000" lvl="1" marL="914400" rtl="0" algn="l">
              <a:spcBef>
                <a:spcPts val="0"/>
              </a:spcBef>
              <a:spcAft>
                <a:spcPts val="0"/>
              </a:spcAft>
              <a:buSzPts val="2400"/>
              <a:buChar char="▹"/>
            </a:pPr>
            <a:r>
              <a:rPr lang="en"/>
              <a:t>If you are a hairstylist and an average haircut takes one hour, you can do </a:t>
            </a:r>
            <a:r>
              <a:rPr b="1" lang="en">
                <a:latin typeface="Barlow"/>
                <a:ea typeface="Barlow"/>
                <a:cs typeface="Barlow"/>
                <a:sym typeface="Barlow"/>
              </a:rPr>
              <a:t>1 x 40 = 40 cuts per employee per week</a:t>
            </a:r>
            <a:r>
              <a:rPr lang="en"/>
              <a:t>.  </a:t>
            </a:r>
            <a:endParaRPr/>
          </a:p>
          <a:p>
            <a:pPr indent="-381000" lvl="1" marL="914400" rtl="0" algn="l">
              <a:spcBef>
                <a:spcPts val="0"/>
              </a:spcBef>
              <a:spcAft>
                <a:spcPts val="0"/>
              </a:spcAft>
              <a:buSzPts val="2400"/>
              <a:buChar char="▹"/>
            </a:pPr>
            <a:r>
              <a:rPr lang="en"/>
              <a:t>Therefore, if you have two employees other than yourself, you three can do </a:t>
            </a:r>
            <a:r>
              <a:rPr b="1" lang="en">
                <a:latin typeface="Barlow"/>
                <a:ea typeface="Barlow"/>
                <a:cs typeface="Barlow"/>
                <a:sym typeface="Barlow"/>
              </a:rPr>
              <a:t>40 x 3 x (52/12) = 520 haircuts in a month</a:t>
            </a:r>
            <a:r>
              <a:rPr lang="en"/>
              <a:t>.</a:t>
            </a:r>
            <a:endParaRPr/>
          </a:p>
          <a:p>
            <a:pPr indent="0" lvl="0" marL="9144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060" name="Google Shape;1060;p9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61" name="Google Shape;1061;p94"/>
          <p:cNvGrpSpPr/>
          <p:nvPr/>
        </p:nvGrpSpPr>
        <p:grpSpPr>
          <a:xfrm>
            <a:off x="259022" y="538300"/>
            <a:ext cx="367686" cy="599441"/>
            <a:chOff x="6730350" y="2315900"/>
            <a:chExt cx="257700" cy="420100"/>
          </a:xfrm>
        </p:grpSpPr>
        <p:sp>
          <p:nvSpPr>
            <p:cNvPr id="1062" name="Google Shape;1062;p9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63" name="Google Shape;1063;p9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64" name="Google Shape;1064;p9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65" name="Google Shape;1065;p9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66" name="Google Shape;1066;p9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sp>
        <p:nvSpPr>
          <p:cNvPr id="1071" name="Google Shape;1071;p95"/>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Monthly JOB pricING</a:t>
            </a:r>
            <a:endParaRPr/>
          </a:p>
        </p:txBody>
      </p:sp>
      <p:sp>
        <p:nvSpPr>
          <p:cNvPr id="1072" name="Google Shape;1072;p95"/>
          <p:cNvSpPr txBox="1"/>
          <p:nvPr>
            <p:ph idx="1" type="body"/>
          </p:nvPr>
        </p:nvSpPr>
        <p:spPr>
          <a:xfrm>
            <a:off x="855300" y="1576550"/>
            <a:ext cx="7440300" cy="3036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Font typeface="Barlow"/>
              <a:buChar char="▸"/>
            </a:pPr>
            <a:r>
              <a:rPr b="1" lang="en" u="sng">
                <a:latin typeface="Barlow"/>
                <a:ea typeface="Barlow"/>
                <a:cs typeface="Barlow"/>
                <a:sym typeface="Barlow"/>
              </a:rPr>
              <a:t>Example 1:</a:t>
            </a:r>
            <a:endParaRPr b="1" u="sng">
              <a:latin typeface="Barlow"/>
              <a:ea typeface="Barlow"/>
              <a:cs typeface="Barlow"/>
              <a:sym typeface="Barlow"/>
            </a:endParaRPr>
          </a:p>
          <a:p>
            <a:pPr indent="-381000" lvl="1" marL="914400" rtl="0" algn="l">
              <a:spcBef>
                <a:spcPts val="0"/>
              </a:spcBef>
              <a:spcAft>
                <a:spcPts val="0"/>
              </a:spcAft>
              <a:buSzPts val="2400"/>
              <a:buChar char="▹"/>
            </a:pPr>
            <a:r>
              <a:rPr b="1" lang="en">
                <a:solidFill>
                  <a:srgbClr val="0000FF"/>
                </a:solidFill>
                <a:latin typeface="Barlow"/>
                <a:ea typeface="Barlow"/>
                <a:cs typeface="Barlow"/>
                <a:sym typeface="Barlow"/>
              </a:rPr>
              <a:t>40 </a:t>
            </a:r>
            <a:r>
              <a:rPr b="1" lang="en">
                <a:latin typeface="Barlow"/>
                <a:ea typeface="Barlow"/>
                <a:cs typeface="Barlow"/>
                <a:sym typeface="Barlow"/>
              </a:rPr>
              <a:t>x </a:t>
            </a:r>
            <a:r>
              <a:rPr b="1" lang="en">
                <a:solidFill>
                  <a:srgbClr val="FF0000"/>
                </a:solidFill>
                <a:latin typeface="Barlow"/>
                <a:ea typeface="Barlow"/>
                <a:cs typeface="Barlow"/>
                <a:sym typeface="Barlow"/>
              </a:rPr>
              <a:t>3</a:t>
            </a:r>
            <a:r>
              <a:rPr b="1" lang="en">
                <a:latin typeface="Barlow"/>
                <a:ea typeface="Barlow"/>
                <a:cs typeface="Barlow"/>
                <a:sym typeface="Barlow"/>
              </a:rPr>
              <a:t> x (</a:t>
            </a:r>
            <a:r>
              <a:rPr b="1" lang="en">
                <a:solidFill>
                  <a:srgbClr val="6AA84F"/>
                </a:solidFill>
                <a:latin typeface="Barlow"/>
                <a:ea typeface="Barlow"/>
                <a:cs typeface="Barlow"/>
                <a:sym typeface="Barlow"/>
              </a:rPr>
              <a:t>52</a:t>
            </a:r>
            <a:r>
              <a:rPr b="1" lang="en">
                <a:latin typeface="Barlow"/>
                <a:ea typeface="Barlow"/>
                <a:cs typeface="Barlow"/>
                <a:sym typeface="Barlow"/>
              </a:rPr>
              <a:t>/</a:t>
            </a:r>
            <a:r>
              <a:rPr b="1" lang="en">
                <a:solidFill>
                  <a:srgbClr val="FF00FF"/>
                </a:solidFill>
                <a:latin typeface="Barlow"/>
                <a:ea typeface="Barlow"/>
                <a:cs typeface="Barlow"/>
                <a:sym typeface="Barlow"/>
              </a:rPr>
              <a:t>12</a:t>
            </a:r>
            <a:r>
              <a:rPr b="1" lang="en">
                <a:latin typeface="Barlow"/>
                <a:ea typeface="Barlow"/>
                <a:cs typeface="Barlow"/>
                <a:sym typeface="Barlow"/>
              </a:rPr>
              <a:t>) = 520 haircuts in a month</a:t>
            </a:r>
            <a:r>
              <a:rPr lang="en"/>
              <a:t>.</a:t>
            </a:r>
            <a:endParaRPr/>
          </a:p>
          <a:p>
            <a:pPr indent="-381000" lvl="1" marL="914400" rtl="0" algn="l">
              <a:spcBef>
                <a:spcPts val="0"/>
              </a:spcBef>
              <a:spcAft>
                <a:spcPts val="0"/>
              </a:spcAft>
              <a:buClr>
                <a:srgbClr val="0000FF"/>
              </a:buClr>
              <a:buSzPts val="2400"/>
              <a:buChar char="▹"/>
            </a:pPr>
            <a:r>
              <a:rPr lang="en">
                <a:solidFill>
                  <a:srgbClr val="0000FF"/>
                </a:solidFill>
              </a:rPr>
              <a:t>40 cuts per week</a:t>
            </a:r>
            <a:endParaRPr>
              <a:solidFill>
                <a:srgbClr val="0000FF"/>
              </a:solidFill>
            </a:endParaRPr>
          </a:p>
          <a:p>
            <a:pPr indent="-381000" lvl="1" marL="914400" rtl="0" algn="l">
              <a:spcBef>
                <a:spcPts val="0"/>
              </a:spcBef>
              <a:spcAft>
                <a:spcPts val="0"/>
              </a:spcAft>
              <a:buClr>
                <a:srgbClr val="FF0000"/>
              </a:buClr>
              <a:buSzPts val="2400"/>
              <a:buChar char="▹"/>
            </a:pPr>
            <a:r>
              <a:rPr lang="en">
                <a:solidFill>
                  <a:srgbClr val="FF0000"/>
                </a:solidFill>
              </a:rPr>
              <a:t>3 people doing the haircuts</a:t>
            </a:r>
            <a:endParaRPr>
              <a:solidFill>
                <a:srgbClr val="FF0000"/>
              </a:solidFill>
            </a:endParaRPr>
          </a:p>
          <a:p>
            <a:pPr indent="-381000" lvl="1" marL="914400" rtl="0" algn="l">
              <a:spcBef>
                <a:spcPts val="0"/>
              </a:spcBef>
              <a:spcAft>
                <a:spcPts val="0"/>
              </a:spcAft>
              <a:buClr>
                <a:srgbClr val="6AA84F"/>
              </a:buClr>
              <a:buSzPts val="2400"/>
              <a:buChar char="▹"/>
            </a:pPr>
            <a:r>
              <a:rPr lang="en">
                <a:solidFill>
                  <a:srgbClr val="6AA84F"/>
                </a:solidFill>
              </a:rPr>
              <a:t>52 weeks in a year</a:t>
            </a:r>
            <a:endParaRPr>
              <a:solidFill>
                <a:srgbClr val="6AA84F"/>
              </a:solidFill>
            </a:endParaRPr>
          </a:p>
          <a:p>
            <a:pPr indent="-381000" lvl="1" marL="914400" rtl="0" algn="l">
              <a:spcBef>
                <a:spcPts val="0"/>
              </a:spcBef>
              <a:spcAft>
                <a:spcPts val="0"/>
              </a:spcAft>
              <a:buClr>
                <a:srgbClr val="FF00FF"/>
              </a:buClr>
              <a:buSzPts val="2400"/>
              <a:buChar char="▹"/>
            </a:pPr>
            <a:r>
              <a:rPr lang="en">
                <a:solidFill>
                  <a:srgbClr val="FF00FF"/>
                </a:solidFill>
              </a:rPr>
              <a:t>12 months in a year</a:t>
            </a:r>
            <a:endParaRPr>
              <a:solidFill>
                <a:srgbClr val="FF00FF"/>
              </a:solidFill>
            </a:endParaRPr>
          </a:p>
          <a:p>
            <a:pPr indent="0" lvl="0" marL="9144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073" name="Google Shape;1073;p9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74" name="Google Shape;1074;p95"/>
          <p:cNvGrpSpPr/>
          <p:nvPr/>
        </p:nvGrpSpPr>
        <p:grpSpPr>
          <a:xfrm>
            <a:off x="259022" y="538300"/>
            <a:ext cx="367686" cy="599441"/>
            <a:chOff x="6730350" y="2315900"/>
            <a:chExt cx="257700" cy="420100"/>
          </a:xfrm>
        </p:grpSpPr>
        <p:sp>
          <p:nvSpPr>
            <p:cNvPr id="1075" name="Google Shape;1075;p95"/>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76" name="Google Shape;1076;p95"/>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77" name="Google Shape;1077;p95"/>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78" name="Google Shape;1078;p95"/>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79" name="Google Shape;1079;p95"/>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96"/>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Monthly job pricing</a:t>
            </a:r>
            <a:endParaRPr/>
          </a:p>
        </p:txBody>
      </p:sp>
      <p:sp>
        <p:nvSpPr>
          <p:cNvPr id="1085" name="Google Shape;1085;p96"/>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Font typeface="Barlow"/>
              <a:buChar char="▸"/>
            </a:pPr>
            <a:r>
              <a:rPr b="1" lang="en" u="sng">
                <a:latin typeface="Barlow"/>
                <a:ea typeface="Barlow"/>
                <a:cs typeface="Barlow"/>
                <a:sym typeface="Barlow"/>
              </a:rPr>
              <a:t>Example 2:</a:t>
            </a:r>
            <a:endParaRPr b="1" u="sng">
              <a:latin typeface="Barlow"/>
              <a:ea typeface="Barlow"/>
              <a:cs typeface="Barlow"/>
              <a:sym typeface="Barlow"/>
            </a:endParaRPr>
          </a:p>
          <a:p>
            <a:pPr indent="-381000" lvl="1" marL="914400" rtl="0" algn="l">
              <a:spcBef>
                <a:spcPts val="0"/>
              </a:spcBef>
              <a:spcAft>
                <a:spcPts val="0"/>
              </a:spcAft>
              <a:buSzPts val="2400"/>
              <a:buChar char="▹"/>
            </a:pPr>
            <a:r>
              <a:rPr lang="en"/>
              <a:t>If you are a carpenter takes 3.5 hours to install a door.  </a:t>
            </a:r>
            <a:endParaRPr/>
          </a:p>
          <a:p>
            <a:pPr indent="-381000" lvl="1" marL="914400" rtl="0" algn="l">
              <a:spcBef>
                <a:spcPts val="0"/>
              </a:spcBef>
              <a:spcAft>
                <a:spcPts val="0"/>
              </a:spcAft>
              <a:buSzPts val="2400"/>
              <a:buChar char="▹"/>
            </a:pPr>
            <a:r>
              <a:rPr lang="en"/>
              <a:t>Therefore, if you have two employees, you can do </a:t>
            </a:r>
            <a:r>
              <a:rPr b="1" lang="en">
                <a:latin typeface="Barlow"/>
                <a:ea typeface="Barlow"/>
                <a:cs typeface="Barlow"/>
                <a:sym typeface="Barlow"/>
              </a:rPr>
              <a:t>(40/3.5) x 3 x (52/12) = 148.57 doors in a month</a:t>
            </a:r>
            <a:r>
              <a:rPr lang="en"/>
              <a:t>.</a:t>
            </a:r>
            <a:endParaRPr/>
          </a:p>
          <a:p>
            <a:pPr indent="0" lvl="0" marL="0" rtl="0" algn="l">
              <a:spcBef>
                <a:spcPts val="800"/>
              </a:spcBef>
              <a:spcAft>
                <a:spcPts val="800"/>
              </a:spcAft>
              <a:buNone/>
            </a:pPr>
            <a:r>
              <a:t/>
            </a:r>
            <a:endParaRPr/>
          </a:p>
        </p:txBody>
      </p:sp>
      <p:sp>
        <p:nvSpPr>
          <p:cNvPr id="1086" name="Google Shape;1086;p9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87" name="Google Shape;1087;p96"/>
          <p:cNvGrpSpPr/>
          <p:nvPr/>
        </p:nvGrpSpPr>
        <p:grpSpPr>
          <a:xfrm>
            <a:off x="259022" y="538300"/>
            <a:ext cx="367686" cy="599441"/>
            <a:chOff x="6730350" y="2315900"/>
            <a:chExt cx="257700" cy="420100"/>
          </a:xfrm>
        </p:grpSpPr>
        <p:sp>
          <p:nvSpPr>
            <p:cNvPr id="1088" name="Google Shape;1088;p96"/>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89" name="Google Shape;1089;p96"/>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90" name="Google Shape;1090;p96"/>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91" name="Google Shape;1091;p96"/>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92" name="Google Shape;1092;p96"/>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6" name="Shape 1096"/>
        <p:cNvGrpSpPr/>
        <p:nvPr/>
      </p:nvGrpSpPr>
      <p:grpSpPr>
        <a:xfrm>
          <a:off x="0" y="0"/>
          <a:ext cx="0" cy="0"/>
          <a:chOff x="0" y="0"/>
          <a:chExt cx="0" cy="0"/>
        </a:xfrm>
      </p:grpSpPr>
      <p:sp>
        <p:nvSpPr>
          <p:cNvPr id="1097" name="Google Shape;1097;p97"/>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Monthly job pricing</a:t>
            </a:r>
            <a:endParaRPr/>
          </a:p>
        </p:txBody>
      </p:sp>
      <p:sp>
        <p:nvSpPr>
          <p:cNvPr id="1098" name="Google Shape;1098;p97"/>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Font typeface="Barlow"/>
              <a:buChar char="▸"/>
            </a:pPr>
            <a:r>
              <a:rPr b="1" lang="en" u="sng">
                <a:latin typeface="Barlow"/>
                <a:ea typeface="Barlow"/>
                <a:cs typeface="Barlow"/>
                <a:sym typeface="Barlow"/>
              </a:rPr>
              <a:t>Example 2:</a:t>
            </a:r>
            <a:endParaRPr b="1" u="sng">
              <a:latin typeface="Barlow"/>
              <a:ea typeface="Barlow"/>
              <a:cs typeface="Barlow"/>
              <a:sym typeface="Barlow"/>
            </a:endParaRPr>
          </a:p>
          <a:p>
            <a:pPr indent="-381000" lvl="1" marL="914400" rtl="0" algn="l">
              <a:spcBef>
                <a:spcPts val="0"/>
              </a:spcBef>
              <a:spcAft>
                <a:spcPts val="0"/>
              </a:spcAft>
              <a:buSzPts val="2400"/>
              <a:buChar char="▹"/>
            </a:pPr>
            <a:r>
              <a:rPr b="1" lang="en">
                <a:solidFill>
                  <a:srgbClr val="FF0000"/>
                </a:solidFill>
                <a:latin typeface="Barlow"/>
                <a:ea typeface="Barlow"/>
                <a:cs typeface="Barlow"/>
                <a:sym typeface="Barlow"/>
              </a:rPr>
              <a:t>(40/3.5) </a:t>
            </a:r>
            <a:r>
              <a:rPr b="1" lang="en">
                <a:latin typeface="Barlow"/>
                <a:ea typeface="Barlow"/>
                <a:cs typeface="Barlow"/>
                <a:sym typeface="Barlow"/>
              </a:rPr>
              <a:t>x </a:t>
            </a:r>
            <a:r>
              <a:rPr b="1" lang="en">
                <a:solidFill>
                  <a:srgbClr val="0000FF"/>
                </a:solidFill>
                <a:latin typeface="Barlow"/>
                <a:ea typeface="Barlow"/>
                <a:cs typeface="Barlow"/>
                <a:sym typeface="Barlow"/>
              </a:rPr>
              <a:t>3</a:t>
            </a:r>
            <a:r>
              <a:rPr b="1" lang="en">
                <a:latin typeface="Barlow"/>
                <a:ea typeface="Barlow"/>
                <a:cs typeface="Barlow"/>
                <a:sym typeface="Barlow"/>
              </a:rPr>
              <a:t> x (</a:t>
            </a:r>
            <a:r>
              <a:rPr b="1" lang="en">
                <a:solidFill>
                  <a:srgbClr val="6AA84F"/>
                </a:solidFill>
                <a:latin typeface="Barlow"/>
                <a:ea typeface="Barlow"/>
                <a:cs typeface="Barlow"/>
                <a:sym typeface="Barlow"/>
              </a:rPr>
              <a:t>52/12</a:t>
            </a:r>
            <a:r>
              <a:rPr b="1" lang="en">
                <a:latin typeface="Barlow"/>
                <a:ea typeface="Barlow"/>
                <a:cs typeface="Barlow"/>
                <a:sym typeface="Barlow"/>
              </a:rPr>
              <a:t>) = 148.57 doors in a month</a:t>
            </a:r>
            <a:r>
              <a:rPr lang="en"/>
              <a:t>.</a:t>
            </a:r>
            <a:endParaRPr/>
          </a:p>
          <a:p>
            <a:pPr indent="-381000" lvl="1" marL="914400" rtl="0" algn="l">
              <a:spcBef>
                <a:spcPts val="0"/>
              </a:spcBef>
              <a:spcAft>
                <a:spcPts val="0"/>
              </a:spcAft>
              <a:buClr>
                <a:srgbClr val="FF0000"/>
              </a:buClr>
              <a:buSzPts val="2400"/>
              <a:buChar char="▹"/>
            </a:pPr>
            <a:r>
              <a:rPr lang="en">
                <a:solidFill>
                  <a:srgbClr val="FF0000"/>
                </a:solidFill>
              </a:rPr>
              <a:t>40 hours of work per week, and it takes 3.5 hours to do one door.  Therefore 40/3.5 = 11.429 doors a week per employee</a:t>
            </a:r>
            <a:endParaRPr>
              <a:solidFill>
                <a:srgbClr val="FF0000"/>
              </a:solidFill>
            </a:endParaRPr>
          </a:p>
          <a:p>
            <a:pPr indent="-381000" lvl="1" marL="914400" rtl="0" algn="l">
              <a:spcBef>
                <a:spcPts val="0"/>
              </a:spcBef>
              <a:spcAft>
                <a:spcPts val="0"/>
              </a:spcAft>
              <a:buClr>
                <a:srgbClr val="0000FF"/>
              </a:buClr>
              <a:buSzPts val="2400"/>
              <a:buChar char="▹"/>
            </a:pPr>
            <a:r>
              <a:rPr lang="en">
                <a:solidFill>
                  <a:srgbClr val="0000FF"/>
                </a:solidFill>
              </a:rPr>
              <a:t>3 employees</a:t>
            </a:r>
            <a:endParaRPr>
              <a:solidFill>
                <a:srgbClr val="0000FF"/>
              </a:solidFill>
            </a:endParaRPr>
          </a:p>
          <a:p>
            <a:pPr indent="-381000" lvl="1" marL="914400" rtl="0" algn="l">
              <a:spcBef>
                <a:spcPts val="0"/>
              </a:spcBef>
              <a:spcAft>
                <a:spcPts val="0"/>
              </a:spcAft>
              <a:buClr>
                <a:srgbClr val="6AA84F"/>
              </a:buClr>
              <a:buSzPts val="2400"/>
              <a:buChar char="▹"/>
            </a:pPr>
            <a:r>
              <a:rPr lang="en">
                <a:solidFill>
                  <a:srgbClr val="6AA84F"/>
                </a:solidFill>
              </a:rPr>
              <a:t>Average number of weeks per month</a:t>
            </a:r>
            <a:endParaRPr>
              <a:solidFill>
                <a:srgbClr val="6AA84F"/>
              </a:solidFill>
            </a:endParaRPr>
          </a:p>
          <a:p>
            <a:pPr indent="0" lvl="0" marL="0" rtl="0" algn="l">
              <a:spcBef>
                <a:spcPts val="800"/>
              </a:spcBef>
              <a:spcAft>
                <a:spcPts val="800"/>
              </a:spcAft>
              <a:buNone/>
            </a:pPr>
            <a:r>
              <a:t/>
            </a:r>
            <a:endParaRPr/>
          </a:p>
        </p:txBody>
      </p:sp>
      <p:sp>
        <p:nvSpPr>
          <p:cNvPr id="1099" name="Google Shape;1099;p9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00" name="Google Shape;1100;p97"/>
          <p:cNvGrpSpPr/>
          <p:nvPr/>
        </p:nvGrpSpPr>
        <p:grpSpPr>
          <a:xfrm>
            <a:off x="259022" y="538300"/>
            <a:ext cx="367686" cy="599441"/>
            <a:chOff x="6730350" y="2315900"/>
            <a:chExt cx="257700" cy="420100"/>
          </a:xfrm>
        </p:grpSpPr>
        <p:sp>
          <p:nvSpPr>
            <p:cNvPr id="1101" name="Google Shape;1101;p97"/>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02" name="Google Shape;1102;p97"/>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03" name="Google Shape;1103;p97"/>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04" name="Google Shape;1104;p97"/>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05" name="Google Shape;1105;p97"/>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109" name="Shape 1109"/>
        <p:cNvGrpSpPr/>
        <p:nvPr/>
      </p:nvGrpSpPr>
      <p:grpSpPr>
        <a:xfrm>
          <a:off x="0" y="0"/>
          <a:ext cx="0" cy="0"/>
          <a:chOff x="0" y="0"/>
          <a:chExt cx="0" cy="0"/>
        </a:xfrm>
      </p:grpSpPr>
      <p:sp>
        <p:nvSpPr>
          <p:cNvPr id="1110" name="Google Shape;1110;p98"/>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 hours</a:t>
            </a:r>
            <a:endParaRPr sz="12000">
              <a:solidFill>
                <a:schemeClr val="lt1"/>
              </a:solidFill>
            </a:endParaRPr>
          </a:p>
        </p:txBody>
      </p:sp>
      <p:sp>
        <p:nvSpPr>
          <p:cNvPr id="1111" name="Google Shape;1111;p98"/>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Write down how many hours it will take to complete ONE job.</a:t>
            </a:r>
            <a:endParaRPr>
              <a:solidFill>
                <a:schemeClr val="dk1"/>
              </a:solidFill>
            </a:endParaRPr>
          </a:p>
        </p:txBody>
      </p:sp>
      <p:sp>
        <p:nvSpPr>
          <p:cNvPr id="1112" name="Google Shape;1112;p9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9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Monthly </a:t>
            </a:r>
            <a:r>
              <a:rPr lang="en"/>
              <a:t>Financial Forecast</a:t>
            </a:r>
            <a:endParaRPr/>
          </a:p>
        </p:txBody>
      </p:sp>
      <p:sp>
        <p:nvSpPr>
          <p:cNvPr id="1118" name="Google Shape;1118;p99"/>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Using the following equation, how much revenue can you bring in?</a:t>
            </a:r>
            <a:endParaRPr/>
          </a:p>
          <a:p>
            <a:pPr indent="0" lvl="0" marL="0" rtl="0" algn="l">
              <a:spcBef>
                <a:spcPts val="800"/>
              </a:spcBef>
              <a:spcAft>
                <a:spcPts val="0"/>
              </a:spcAft>
              <a:buNone/>
            </a:pPr>
            <a:r>
              <a:rPr b="1" lang="en">
                <a:latin typeface="Barlow"/>
                <a:ea typeface="Barlow"/>
                <a:cs typeface="Barlow"/>
                <a:sym typeface="Barlow"/>
              </a:rPr>
              <a:t>Monthly Revenue = </a:t>
            </a:r>
            <a:r>
              <a:rPr b="1" lang="en">
                <a:latin typeface="Barlow"/>
                <a:ea typeface="Barlow"/>
                <a:cs typeface="Barlow"/>
                <a:sym typeface="Barlow"/>
              </a:rPr>
              <a:t>(cost per job) x (number of jobs per month)</a:t>
            </a:r>
            <a:endParaRPr b="1">
              <a:latin typeface="Barlow"/>
              <a:ea typeface="Barlow"/>
              <a:cs typeface="Barlow"/>
              <a:sym typeface="Barlow"/>
            </a:endParaRPr>
          </a:p>
          <a:p>
            <a:pPr indent="-381000" lvl="0" marL="457200" rtl="0" algn="l">
              <a:spcBef>
                <a:spcPts val="800"/>
              </a:spcBef>
              <a:spcAft>
                <a:spcPts val="0"/>
              </a:spcAft>
              <a:buSzPts val="2400"/>
              <a:buChar char="▸"/>
            </a:pPr>
            <a:r>
              <a:rPr lang="en"/>
              <a:t>Write it down on your Data Sheet.</a:t>
            </a:r>
            <a:endParaRPr/>
          </a:p>
          <a:p>
            <a:pPr indent="0" lvl="0" marL="4572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119" name="Google Shape;1119;p9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20" name="Google Shape;1120;p99"/>
          <p:cNvGrpSpPr/>
          <p:nvPr/>
        </p:nvGrpSpPr>
        <p:grpSpPr>
          <a:xfrm>
            <a:off x="259022" y="538300"/>
            <a:ext cx="367686" cy="599441"/>
            <a:chOff x="6730350" y="2315900"/>
            <a:chExt cx="257700" cy="420100"/>
          </a:xfrm>
        </p:grpSpPr>
        <p:sp>
          <p:nvSpPr>
            <p:cNvPr id="1121" name="Google Shape;1121;p99"/>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22" name="Google Shape;1122;p99"/>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23" name="Google Shape;1123;p99"/>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24" name="Google Shape;1124;p99"/>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25" name="Google Shape;1125;p99"/>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9" name="Shape 239"/>
        <p:cNvGrpSpPr/>
        <p:nvPr/>
      </p:nvGrpSpPr>
      <p:grpSpPr>
        <a:xfrm>
          <a:off x="0" y="0"/>
          <a:ext cx="0" cy="0"/>
          <a:chOff x="0" y="0"/>
          <a:chExt cx="0" cy="0"/>
        </a:xfrm>
      </p:grpSpPr>
      <p:sp>
        <p:nvSpPr>
          <p:cNvPr id="240" name="Google Shape;240;p19"/>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Take some time to research</a:t>
            </a:r>
            <a:endParaRPr>
              <a:solidFill>
                <a:schemeClr val="lt1"/>
              </a:solidFill>
            </a:endParaRPr>
          </a:p>
        </p:txBody>
      </p:sp>
      <p:sp>
        <p:nvSpPr>
          <p:cNvPr id="241" name="Google Shape;241;p1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242" name="Google Shape;242;p19"/>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129" name="Shape 1129"/>
        <p:cNvGrpSpPr/>
        <p:nvPr/>
      </p:nvGrpSpPr>
      <p:grpSpPr>
        <a:xfrm>
          <a:off x="0" y="0"/>
          <a:ext cx="0" cy="0"/>
          <a:chOff x="0" y="0"/>
          <a:chExt cx="0" cy="0"/>
        </a:xfrm>
      </p:grpSpPr>
      <p:sp>
        <p:nvSpPr>
          <p:cNvPr id="1130" name="Google Shape;1130;p100"/>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1131" name="Google Shape;1131;p100"/>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Write down your TOTAL monthly revenue.</a:t>
            </a:r>
            <a:endParaRPr>
              <a:solidFill>
                <a:schemeClr val="dk1"/>
              </a:solidFill>
            </a:endParaRPr>
          </a:p>
        </p:txBody>
      </p:sp>
      <p:sp>
        <p:nvSpPr>
          <p:cNvPr id="1132" name="Google Shape;1132;p10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10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Cost of Goods Sold</a:t>
            </a:r>
            <a:endParaRPr/>
          </a:p>
        </p:txBody>
      </p:sp>
      <p:sp>
        <p:nvSpPr>
          <p:cNvPr id="1138" name="Google Shape;1138;p101"/>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Of the above cost, how much DOES NOT go to your business. </a:t>
            </a:r>
            <a:endParaRPr/>
          </a:p>
          <a:p>
            <a:pPr indent="0" lvl="0" marL="0" rtl="0" algn="l">
              <a:spcBef>
                <a:spcPts val="800"/>
              </a:spcBef>
              <a:spcAft>
                <a:spcPts val="0"/>
              </a:spcAft>
              <a:buNone/>
            </a:pPr>
            <a:r>
              <a:rPr lang="en"/>
              <a:t>Ex.  If you charge $600 to install a window, but the window itself costs $350, then ONLY $250 goes toward paying employees, or your other monthly costs.</a:t>
            </a:r>
            <a:endParaRPr/>
          </a:p>
          <a:p>
            <a:pPr indent="0" lvl="0" marL="4572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139" name="Google Shape;1139;p10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40" name="Google Shape;1140;p101"/>
          <p:cNvGrpSpPr/>
          <p:nvPr/>
        </p:nvGrpSpPr>
        <p:grpSpPr>
          <a:xfrm>
            <a:off x="259022" y="538300"/>
            <a:ext cx="367686" cy="599441"/>
            <a:chOff x="6730350" y="2315900"/>
            <a:chExt cx="257700" cy="420100"/>
          </a:xfrm>
        </p:grpSpPr>
        <p:sp>
          <p:nvSpPr>
            <p:cNvPr id="1141" name="Google Shape;1141;p10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42" name="Google Shape;1142;p10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43" name="Google Shape;1143;p10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44" name="Google Shape;1144;p10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45" name="Google Shape;1145;p10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149" name="Shape 1149"/>
        <p:cNvGrpSpPr/>
        <p:nvPr/>
      </p:nvGrpSpPr>
      <p:grpSpPr>
        <a:xfrm>
          <a:off x="0" y="0"/>
          <a:ext cx="0" cy="0"/>
          <a:chOff x="0" y="0"/>
          <a:chExt cx="0" cy="0"/>
        </a:xfrm>
      </p:grpSpPr>
      <p:sp>
        <p:nvSpPr>
          <p:cNvPr id="1150" name="Google Shape;1150;p102"/>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1151" name="Google Shape;1151;p102"/>
          <p:cNvSpPr txBox="1"/>
          <p:nvPr>
            <p:ph idx="4294967295" type="subTitle"/>
          </p:nvPr>
        </p:nvSpPr>
        <p:spPr>
          <a:xfrm>
            <a:off x="855300" y="3204572"/>
            <a:ext cx="7433400" cy="9405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Write down your TOTAL Cost of goods and subtract it from your profit.</a:t>
            </a:r>
            <a:endParaRPr>
              <a:solidFill>
                <a:schemeClr val="dk1"/>
              </a:solidFill>
            </a:endParaRPr>
          </a:p>
        </p:txBody>
      </p:sp>
      <p:sp>
        <p:nvSpPr>
          <p:cNvPr id="1152" name="Google Shape;1152;p10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sp>
        <p:nvSpPr>
          <p:cNvPr id="1157" name="Google Shape;1157;p10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Break even Point</a:t>
            </a:r>
            <a:endParaRPr/>
          </a:p>
        </p:txBody>
      </p:sp>
      <p:sp>
        <p:nvSpPr>
          <p:cNvPr id="1158" name="Google Shape;1158;p10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Is this enough to cover your monthly costs (overhead plus employee salaries)?</a:t>
            </a:r>
            <a:endParaRPr/>
          </a:p>
          <a:p>
            <a:pPr indent="-381000" lvl="0" marL="457200" rtl="0" algn="l">
              <a:spcBef>
                <a:spcPts val="0"/>
              </a:spcBef>
              <a:spcAft>
                <a:spcPts val="0"/>
              </a:spcAft>
              <a:buSzPts val="2400"/>
              <a:buChar char="▸"/>
            </a:pPr>
            <a:r>
              <a:rPr lang="en"/>
              <a:t>Is this enough to JUST pay your overhead?</a:t>
            </a:r>
            <a:endParaRPr/>
          </a:p>
          <a:p>
            <a:pPr indent="-381000" lvl="0" marL="457200" rtl="0" algn="l">
              <a:spcBef>
                <a:spcPts val="0"/>
              </a:spcBef>
              <a:spcAft>
                <a:spcPts val="0"/>
              </a:spcAft>
              <a:buSzPts val="2400"/>
              <a:buChar char="▸"/>
            </a:pPr>
            <a:r>
              <a:rPr lang="en"/>
              <a:t>How much will you be paid?</a:t>
            </a:r>
            <a:endParaRPr/>
          </a:p>
          <a:p>
            <a:pPr indent="-381000" lvl="0" marL="457200" rtl="0" algn="l">
              <a:spcBef>
                <a:spcPts val="0"/>
              </a:spcBef>
              <a:spcAft>
                <a:spcPts val="0"/>
              </a:spcAft>
              <a:buSzPts val="2400"/>
              <a:buChar char="▸"/>
            </a:pPr>
            <a:r>
              <a:rPr lang="en"/>
              <a:t>How much is left for the business?</a:t>
            </a:r>
            <a:endParaRPr/>
          </a:p>
          <a:p>
            <a:pPr indent="0" lvl="0" marL="0" rtl="0" algn="l">
              <a:spcBef>
                <a:spcPts val="800"/>
              </a:spcBef>
              <a:spcAft>
                <a:spcPts val="800"/>
              </a:spcAft>
              <a:buNone/>
            </a:pPr>
            <a:r>
              <a:t/>
            </a:r>
            <a:endParaRPr/>
          </a:p>
        </p:txBody>
      </p:sp>
      <p:sp>
        <p:nvSpPr>
          <p:cNvPr id="1159" name="Google Shape;1159;p10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60" name="Google Shape;1160;p103"/>
          <p:cNvGrpSpPr/>
          <p:nvPr/>
        </p:nvGrpSpPr>
        <p:grpSpPr>
          <a:xfrm>
            <a:off x="259022" y="538300"/>
            <a:ext cx="367686" cy="599441"/>
            <a:chOff x="6730350" y="2315900"/>
            <a:chExt cx="257700" cy="420100"/>
          </a:xfrm>
        </p:grpSpPr>
        <p:sp>
          <p:nvSpPr>
            <p:cNvPr id="1161" name="Google Shape;1161;p10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62" name="Google Shape;1162;p10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63" name="Google Shape;1163;p10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64" name="Google Shape;1164;p10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65" name="Google Shape;1165;p10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10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Break Even Point</a:t>
            </a:r>
            <a:endParaRPr/>
          </a:p>
        </p:txBody>
      </p:sp>
      <p:sp>
        <p:nvSpPr>
          <p:cNvPr id="1171" name="Google Shape;1171;p104"/>
          <p:cNvSpPr txBox="1"/>
          <p:nvPr>
            <p:ph idx="1" type="body"/>
          </p:nvPr>
        </p:nvSpPr>
        <p:spPr>
          <a:xfrm>
            <a:off x="855300" y="1289025"/>
            <a:ext cx="7440300" cy="33846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How many hours a week would you and your two employees need to work in order to bring in enough revenue to pay for your monthly costs?</a:t>
            </a:r>
            <a:endParaRPr/>
          </a:p>
          <a:p>
            <a:pPr indent="0" lvl="0" marL="457200" rtl="0" algn="l">
              <a:spcBef>
                <a:spcPts val="800"/>
              </a:spcBef>
              <a:spcAft>
                <a:spcPts val="0"/>
              </a:spcAft>
              <a:buNone/>
            </a:pPr>
            <a:br>
              <a:rPr lang="en"/>
            </a:br>
            <a:endParaRPr/>
          </a:p>
          <a:p>
            <a:pPr indent="-381000" lvl="0" marL="457200" rtl="0" algn="l">
              <a:spcBef>
                <a:spcPts val="800"/>
              </a:spcBef>
              <a:spcAft>
                <a:spcPts val="0"/>
              </a:spcAft>
              <a:buSzPts val="2400"/>
              <a:buChar char="▸"/>
            </a:pPr>
            <a:r>
              <a:rPr lang="en"/>
              <a:t>Look back at your expenses.  Where can you save some money?  Where can you pay more?</a:t>
            </a:r>
            <a:endParaRPr/>
          </a:p>
          <a:p>
            <a:pPr indent="0" lvl="0" marL="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172" name="Google Shape;1172;p10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73" name="Google Shape;1173;p104"/>
          <p:cNvGrpSpPr/>
          <p:nvPr/>
        </p:nvGrpSpPr>
        <p:grpSpPr>
          <a:xfrm>
            <a:off x="259022" y="538300"/>
            <a:ext cx="367686" cy="599441"/>
            <a:chOff x="6730350" y="2315900"/>
            <a:chExt cx="257700" cy="420100"/>
          </a:xfrm>
        </p:grpSpPr>
        <p:sp>
          <p:nvSpPr>
            <p:cNvPr id="1174" name="Google Shape;1174;p10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75" name="Google Shape;1175;p10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76" name="Google Shape;1176;p10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77" name="Google Shape;1177;p10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78" name="Google Shape;1178;p10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
        <p:nvSpPr>
          <p:cNvPr id="1179" name="Google Shape;1179;p104"/>
          <p:cNvSpPr txBox="1"/>
          <p:nvPr/>
        </p:nvSpPr>
        <p:spPr>
          <a:xfrm>
            <a:off x="746375" y="2755750"/>
            <a:ext cx="3000000" cy="683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 sz="3600">
                <a:solidFill>
                  <a:schemeClr val="dk1"/>
                </a:solidFill>
                <a:latin typeface="Bebas Neue"/>
                <a:ea typeface="Bebas Neue"/>
                <a:cs typeface="Bebas Neue"/>
                <a:sym typeface="Bebas Neue"/>
              </a:rPr>
              <a:t>EVALUATING Costs</a:t>
            </a:r>
            <a:endParaRPr sz="3600">
              <a:solidFill>
                <a:schemeClr val="dk1"/>
              </a:solidFill>
              <a:latin typeface="Bebas Neue"/>
              <a:ea typeface="Bebas Neue"/>
              <a:cs typeface="Bebas Neue"/>
              <a:sym typeface="Bebas Neue"/>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3" name="Shape 1183"/>
        <p:cNvGrpSpPr/>
        <p:nvPr/>
      </p:nvGrpSpPr>
      <p:grpSpPr>
        <a:xfrm>
          <a:off x="0" y="0"/>
          <a:ext cx="0" cy="0"/>
          <a:chOff x="0" y="0"/>
          <a:chExt cx="0" cy="0"/>
        </a:xfrm>
      </p:grpSpPr>
      <p:sp>
        <p:nvSpPr>
          <p:cNvPr id="1184" name="Google Shape;1184;p105"/>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Take some time to research and calculate where you can save money</a:t>
            </a:r>
            <a:endParaRPr>
              <a:solidFill>
                <a:schemeClr val="lt1"/>
              </a:solidFill>
            </a:endParaRPr>
          </a:p>
        </p:txBody>
      </p:sp>
      <p:sp>
        <p:nvSpPr>
          <p:cNvPr id="1185" name="Google Shape;1185;p10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186" name="Google Shape;1186;p105"/>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90" name="Shape 1190"/>
        <p:cNvGrpSpPr/>
        <p:nvPr/>
      </p:nvGrpSpPr>
      <p:grpSpPr>
        <a:xfrm>
          <a:off x="0" y="0"/>
          <a:ext cx="0" cy="0"/>
          <a:chOff x="0" y="0"/>
          <a:chExt cx="0" cy="0"/>
        </a:xfrm>
      </p:grpSpPr>
      <p:sp>
        <p:nvSpPr>
          <p:cNvPr id="1191" name="Google Shape;1191;p106"/>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Write down your edited expenses and budget</a:t>
            </a:r>
            <a:r>
              <a:rPr lang="en">
                <a:solidFill>
                  <a:schemeClr val="lt1"/>
                </a:solidFill>
              </a:rPr>
              <a:t>.</a:t>
            </a:r>
            <a:endParaRPr>
              <a:solidFill>
                <a:schemeClr val="lt1"/>
              </a:solidFill>
            </a:endParaRPr>
          </a:p>
          <a:p>
            <a:pPr indent="0" lvl="0" marL="0" rtl="0" algn="l">
              <a:spcBef>
                <a:spcPts val="0"/>
              </a:spcBef>
              <a:spcAft>
                <a:spcPts val="0"/>
              </a:spcAft>
              <a:buNone/>
            </a:pPr>
            <a:r>
              <a:t/>
            </a:r>
            <a:endParaRPr>
              <a:solidFill>
                <a:schemeClr val="lt1"/>
              </a:solidFill>
            </a:endParaRPr>
          </a:p>
          <a:p>
            <a:pPr indent="0" lvl="0" marL="0" rtl="0" algn="l">
              <a:spcBef>
                <a:spcPts val="0"/>
              </a:spcBef>
              <a:spcAft>
                <a:spcPts val="0"/>
              </a:spcAft>
              <a:buNone/>
            </a:pPr>
            <a:r>
              <a:rPr lang="en">
                <a:solidFill>
                  <a:schemeClr val="lt1"/>
                </a:solidFill>
              </a:rPr>
              <a:t>Repeat module 5 with your new monthly expenses.</a:t>
            </a:r>
            <a:endParaRPr>
              <a:solidFill>
                <a:schemeClr val="lt1"/>
              </a:solidFill>
            </a:endParaRPr>
          </a:p>
        </p:txBody>
      </p:sp>
      <p:sp>
        <p:nvSpPr>
          <p:cNvPr id="1192" name="Google Shape;1192;p10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193" name="Google Shape;1193;p106"/>
          <p:cNvSpPr txBox="1"/>
          <p:nvPr/>
        </p:nvSpPr>
        <p:spPr>
          <a:xfrm>
            <a:off x="577400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Alexandre Debiève</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7" name="Shape 1197"/>
        <p:cNvGrpSpPr/>
        <p:nvPr/>
      </p:nvGrpSpPr>
      <p:grpSpPr>
        <a:xfrm>
          <a:off x="0" y="0"/>
          <a:ext cx="0" cy="0"/>
          <a:chOff x="0" y="0"/>
          <a:chExt cx="0" cy="0"/>
        </a:xfrm>
      </p:grpSpPr>
      <p:sp>
        <p:nvSpPr>
          <p:cNvPr id="1198" name="Google Shape;1198;p107"/>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Reflection: Now until you get your c of q</a:t>
            </a:r>
            <a:endParaRPr/>
          </a:p>
        </p:txBody>
      </p:sp>
      <p:sp>
        <p:nvSpPr>
          <p:cNvPr id="1199" name="Google Shape;1199;p107"/>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Are you able to save $20,000 a year?  What about $5,000 a year?  What is a realistic amount?</a:t>
            </a:r>
            <a:endParaRPr/>
          </a:p>
          <a:p>
            <a:pPr indent="-381000" lvl="0" marL="457200" rtl="0" algn="l">
              <a:spcBef>
                <a:spcPts val="0"/>
              </a:spcBef>
              <a:spcAft>
                <a:spcPts val="0"/>
              </a:spcAft>
              <a:buSzPts val="2400"/>
              <a:buChar char="▸"/>
            </a:pPr>
            <a:r>
              <a:rPr lang="en"/>
              <a:t>How many years will you need to work before you can start your company?</a:t>
            </a:r>
            <a:endParaRPr/>
          </a:p>
        </p:txBody>
      </p:sp>
      <p:sp>
        <p:nvSpPr>
          <p:cNvPr id="1200" name="Google Shape;1200;p10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201" name="Google Shape;1201;p107"/>
          <p:cNvGrpSpPr/>
          <p:nvPr/>
        </p:nvGrpSpPr>
        <p:grpSpPr>
          <a:xfrm>
            <a:off x="259022" y="538300"/>
            <a:ext cx="367686" cy="599441"/>
            <a:chOff x="6730350" y="2315900"/>
            <a:chExt cx="257700" cy="420100"/>
          </a:xfrm>
        </p:grpSpPr>
        <p:sp>
          <p:nvSpPr>
            <p:cNvPr id="1202" name="Google Shape;1202;p107"/>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03" name="Google Shape;1203;p107"/>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04" name="Google Shape;1204;p107"/>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05" name="Google Shape;1205;p107"/>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06" name="Google Shape;1206;p107"/>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0" name="Shape 1210"/>
        <p:cNvGrpSpPr/>
        <p:nvPr/>
      </p:nvGrpSpPr>
      <p:grpSpPr>
        <a:xfrm>
          <a:off x="0" y="0"/>
          <a:ext cx="0" cy="0"/>
          <a:chOff x="0" y="0"/>
          <a:chExt cx="0" cy="0"/>
        </a:xfrm>
      </p:grpSpPr>
      <p:sp>
        <p:nvSpPr>
          <p:cNvPr id="1211" name="Google Shape;1211;p10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Reflection: Now until you get your c of q</a:t>
            </a:r>
            <a:endParaRPr/>
          </a:p>
        </p:txBody>
      </p:sp>
      <p:sp>
        <p:nvSpPr>
          <p:cNvPr id="1212" name="Google Shape;1212;p10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What is your living situation going to be?  Will you be living with your parents or paying rent?</a:t>
            </a:r>
            <a:endParaRPr/>
          </a:p>
          <a:p>
            <a:pPr indent="-381000" lvl="0" marL="457200" rtl="0" algn="l">
              <a:spcBef>
                <a:spcPts val="0"/>
              </a:spcBef>
              <a:spcAft>
                <a:spcPts val="0"/>
              </a:spcAft>
              <a:buSzPts val="2400"/>
              <a:buChar char="▸"/>
            </a:pPr>
            <a:r>
              <a:rPr lang="en"/>
              <a:t>Will you be paying your monthly bills yourself?  Ex. food, clothing, transportation, etc.</a:t>
            </a:r>
            <a:endParaRPr/>
          </a:p>
          <a:p>
            <a:pPr indent="0" lvl="0" marL="457200" rtl="0" algn="l">
              <a:spcBef>
                <a:spcPts val="800"/>
              </a:spcBef>
              <a:spcAft>
                <a:spcPts val="800"/>
              </a:spcAft>
              <a:buNone/>
            </a:pPr>
            <a:r>
              <a:t/>
            </a:r>
            <a:endParaRPr/>
          </a:p>
        </p:txBody>
      </p:sp>
      <p:sp>
        <p:nvSpPr>
          <p:cNvPr id="1213" name="Google Shape;1213;p10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214" name="Google Shape;1214;p108"/>
          <p:cNvGrpSpPr/>
          <p:nvPr/>
        </p:nvGrpSpPr>
        <p:grpSpPr>
          <a:xfrm>
            <a:off x="259022" y="538300"/>
            <a:ext cx="367686" cy="599441"/>
            <a:chOff x="6730350" y="2315900"/>
            <a:chExt cx="257700" cy="420100"/>
          </a:xfrm>
        </p:grpSpPr>
        <p:sp>
          <p:nvSpPr>
            <p:cNvPr id="1215" name="Google Shape;1215;p10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16" name="Google Shape;1216;p10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17" name="Google Shape;1217;p10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18" name="Google Shape;1218;p10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19" name="Google Shape;1219;p10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1223" name="Shape 1223"/>
        <p:cNvGrpSpPr/>
        <p:nvPr/>
      </p:nvGrpSpPr>
      <p:grpSpPr>
        <a:xfrm>
          <a:off x="0" y="0"/>
          <a:ext cx="0" cy="0"/>
          <a:chOff x="0" y="0"/>
          <a:chExt cx="0" cy="0"/>
        </a:xfrm>
      </p:grpSpPr>
      <p:sp>
        <p:nvSpPr>
          <p:cNvPr id="1224" name="Google Shape;1224;p109"/>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Make an invoice</a:t>
            </a:r>
            <a:endParaRPr/>
          </a:p>
        </p:txBody>
      </p:sp>
      <p:sp>
        <p:nvSpPr>
          <p:cNvPr id="1225" name="Google Shape;1225;p109"/>
          <p:cNvSpPr txBox="1"/>
          <p:nvPr>
            <p:ph idx="1" type="subTitle"/>
          </p:nvPr>
        </p:nvSpPr>
        <p:spPr>
          <a:xfrm>
            <a:off x="626700" y="1419722"/>
            <a:ext cx="7433400" cy="9309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Now let’s learn how to make an invoice, based on your calculations in Module 5.</a:t>
            </a:r>
            <a:endParaRPr/>
          </a:p>
        </p:txBody>
      </p:sp>
      <p:sp>
        <p:nvSpPr>
          <p:cNvPr id="1226" name="Google Shape;1226;p109"/>
          <p:cNvSpPr/>
          <p:nvPr/>
        </p:nvSpPr>
        <p:spPr>
          <a:xfrm>
            <a:off x="7597255" y="2075575"/>
            <a:ext cx="1213657" cy="2459606"/>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6</a:t>
            </a: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itzwalter template">
  <a:themeElements>
    <a:clrScheme name="Custom 347">
      <a:dk1>
        <a:srgbClr val="1A2A30"/>
      </a:dk1>
      <a:lt1>
        <a:srgbClr val="FFFFFF"/>
      </a:lt1>
      <a:dk2>
        <a:srgbClr val="66787E"/>
      </a:dk2>
      <a:lt2>
        <a:srgbClr val="E9F0EF"/>
      </a:lt2>
      <a:accent1>
        <a:srgbClr val="D6F075"/>
      </a:accent1>
      <a:accent2>
        <a:srgbClr val="50DD8B"/>
      </a:accent2>
      <a:accent3>
        <a:srgbClr val="0D89B1"/>
      </a:accent3>
      <a:accent4>
        <a:srgbClr val="EB5E76"/>
      </a:accent4>
      <a:accent5>
        <a:srgbClr val="F08148"/>
      </a:accent5>
      <a:accent6>
        <a:srgbClr val="FFCC00"/>
      </a:accent6>
      <a:hlink>
        <a:srgbClr val="00709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