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8" r:id="rId3"/>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Lst>
  <p:sldSz cy="5143500" cx="9144000"/>
  <p:notesSz cx="6858000" cy="9144000"/>
  <p:embeddedFontLst>
    <p:embeddedFont>
      <p:font typeface="Roboto"/>
      <p:regular r:id="rId77"/>
      <p:bold r:id="rId78"/>
      <p:italic r:id="rId79"/>
      <p:boldItalic r:id="rId80"/>
    </p:embeddedFont>
    <p:embeddedFont>
      <p:font typeface="Proxima Nova"/>
      <p:regular r:id="rId81"/>
      <p:bold r:id="rId82"/>
      <p:italic r:id="rId83"/>
      <p:boldItalic r:id="rId84"/>
    </p:embeddedFont>
    <p:embeddedFont>
      <p:font typeface="Nixie One"/>
      <p:regular r:id="rId85"/>
    </p:embeddedFont>
    <p:embeddedFont>
      <p:font typeface="Lato"/>
      <p:regular r:id="rId86"/>
      <p:bold r:id="rId87"/>
      <p:italic r:id="rId88"/>
      <p:boldItalic r:id="rId89"/>
    </p:embeddedFont>
    <p:embeddedFont>
      <p:font typeface="Helvetica Neue"/>
      <p:regular r:id="rId90"/>
      <p:bold r:id="rId91"/>
      <p:italic r:id="rId92"/>
      <p:boldItalic r:id="rId9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84" Type="http://schemas.openxmlformats.org/officeDocument/2006/relationships/font" Target="fonts/ProximaNova-boldItalic.fntdata"/><Relationship Id="rId83" Type="http://schemas.openxmlformats.org/officeDocument/2006/relationships/font" Target="fonts/ProximaNova-italic.fntdata"/><Relationship Id="rId42" Type="http://schemas.openxmlformats.org/officeDocument/2006/relationships/slide" Target="slides/slide37.xml"/><Relationship Id="rId86" Type="http://schemas.openxmlformats.org/officeDocument/2006/relationships/font" Target="fonts/Lato-regular.fntdata"/><Relationship Id="rId41" Type="http://schemas.openxmlformats.org/officeDocument/2006/relationships/slide" Target="slides/slide36.xml"/><Relationship Id="rId85" Type="http://schemas.openxmlformats.org/officeDocument/2006/relationships/font" Target="fonts/NixieOne-regular.fntdata"/><Relationship Id="rId44" Type="http://schemas.openxmlformats.org/officeDocument/2006/relationships/slide" Target="slides/slide39.xml"/><Relationship Id="rId88" Type="http://schemas.openxmlformats.org/officeDocument/2006/relationships/font" Target="fonts/Lato-italic.fntdata"/><Relationship Id="rId43" Type="http://schemas.openxmlformats.org/officeDocument/2006/relationships/slide" Target="slides/slide38.xml"/><Relationship Id="rId87" Type="http://schemas.openxmlformats.org/officeDocument/2006/relationships/font" Target="fonts/Lato-bold.fntdata"/><Relationship Id="rId46" Type="http://schemas.openxmlformats.org/officeDocument/2006/relationships/slide" Target="slides/slide41.xml"/><Relationship Id="rId45" Type="http://schemas.openxmlformats.org/officeDocument/2006/relationships/slide" Target="slides/slide40.xml"/><Relationship Id="rId89" Type="http://schemas.openxmlformats.org/officeDocument/2006/relationships/font" Target="fonts/Lato-boldItalic.fntdata"/><Relationship Id="rId80" Type="http://schemas.openxmlformats.org/officeDocument/2006/relationships/font" Target="fonts/Roboto-boldItalic.fntdata"/><Relationship Id="rId82" Type="http://schemas.openxmlformats.org/officeDocument/2006/relationships/font" Target="fonts/ProximaNova-bold.fntdata"/><Relationship Id="rId81"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slide" Target="slides/slide70.xml"/><Relationship Id="rId30" Type="http://schemas.openxmlformats.org/officeDocument/2006/relationships/slide" Target="slides/slide25.xml"/><Relationship Id="rId74" Type="http://schemas.openxmlformats.org/officeDocument/2006/relationships/slide" Target="slides/slide69.xml"/><Relationship Id="rId33" Type="http://schemas.openxmlformats.org/officeDocument/2006/relationships/slide" Target="slides/slide28.xml"/><Relationship Id="rId77" Type="http://schemas.openxmlformats.org/officeDocument/2006/relationships/font" Target="fonts/Roboto-regular.fntdata"/><Relationship Id="rId32" Type="http://schemas.openxmlformats.org/officeDocument/2006/relationships/slide" Target="slides/slide27.xml"/><Relationship Id="rId76" Type="http://schemas.openxmlformats.org/officeDocument/2006/relationships/slide" Target="slides/slide71.xml"/><Relationship Id="rId35" Type="http://schemas.openxmlformats.org/officeDocument/2006/relationships/slide" Target="slides/slide30.xml"/><Relationship Id="rId79" Type="http://schemas.openxmlformats.org/officeDocument/2006/relationships/font" Target="fonts/Roboto-italic.fntdata"/><Relationship Id="rId34" Type="http://schemas.openxmlformats.org/officeDocument/2006/relationships/slide" Target="slides/slide29.xml"/><Relationship Id="rId78" Type="http://schemas.openxmlformats.org/officeDocument/2006/relationships/font" Target="fonts/Roboto-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91" Type="http://schemas.openxmlformats.org/officeDocument/2006/relationships/font" Target="fonts/HelveticaNeue-bold.fntdata"/><Relationship Id="rId90" Type="http://schemas.openxmlformats.org/officeDocument/2006/relationships/font" Target="fonts/HelveticaNeue-regular.fntdata"/><Relationship Id="rId93" Type="http://schemas.openxmlformats.org/officeDocument/2006/relationships/font" Target="fonts/HelveticaNeue-boldItalic.fntdata"/><Relationship Id="rId92" Type="http://schemas.openxmlformats.org/officeDocument/2006/relationships/font" Target="fonts/HelveticaNeue-italic.fntdata"/><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Note – this slide has been “hidden” – it appears in the slide deck in Normal but will not appear while presenting.</a:t>
            </a:r>
            <a:endParaRPr/>
          </a:p>
          <a:p>
            <a:pPr indent="-317500" lvl="0" marL="457200" rtl="0" algn="l">
              <a:lnSpc>
                <a:spcPct val="100000"/>
              </a:lnSpc>
              <a:spcBef>
                <a:spcPts val="0"/>
              </a:spcBef>
              <a:spcAft>
                <a:spcPts val="0"/>
              </a:spcAft>
              <a:buSzPts val="1400"/>
              <a:buChar char="●"/>
            </a:pPr>
            <a:r>
              <a:rPr lang="en-CA"/>
              <a:t>To hide/unhide slides: using the Slide and Outline tab, select the slide you want to hide. Right click 🡪 Hide (in PowerPoint)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There are many different definitions of customer service; different sources and different sectors will have specific areas and focus around customer 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This simple definition has been created from many sources, primarily Wikipedia and Oxford Languages.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9" name="Google Shape;80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9" name="Google Shape;819;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8" name="Google Shape;82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Related resources: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https://www.abetteranswer.com/blog/5-reasons-customer-service-is-important-to-the-growth-of-small-companies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https://www.acu-data78.com/the-importance-of-customer-service-in-small-business-relationships/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https://www.benchmarkone.com/blog/small-business-customer-service/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https://www.groovehq.com/blog/why-customer-service-is-important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https://www.ameritasinsight.com/employee-benefits/industry-buzz/why-good-customer-service-is-important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https://www.momentcrm.com/blog/why-customer-service-important/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https://www.performanceinpeople.co.uk/blog/why-is-customer-service-important/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https://www.indeed.com/career-advice/career-development/why-is-customer-service-important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ec46a47859_0_3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5" name="Google Shape;835;gec46a47859_0_3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39700" rtl="0" algn="l">
              <a:lnSpc>
                <a:spcPct val="100000"/>
              </a:lnSpc>
              <a:spcBef>
                <a:spcPts val="0"/>
              </a:spcBef>
              <a:spcAft>
                <a:spcPts val="0"/>
              </a:spcAft>
              <a:buClr>
                <a:schemeClr val="dk1"/>
              </a:buClr>
              <a:buSzPts val="1200"/>
              <a:buFont typeface="Calibri"/>
              <a:buNone/>
            </a:pPr>
            <a:r>
              <a:rPr lang="en-CA"/>
              <a:t>Video: I was seduced by exceptional customer service  (8:20)</a:t>
            </a:r>
            <a:endParaRPr/>
          </a:p>
          <a:p>
            <a:pPr indent="0" lvl="0" marL="139700" rtl="0" algn="l">
              <a:lnSpc>
                <a:spcPct val="100000"/>
              </a:lnSpc>
              <a:spcBef>
                <a:spcPts val="0"/>
              </a:spcBef>
              <a:spcAft>
                <a:spcPts val="0"/>
              </a:spcAft>
              <a:buClr>
                <a:schemeClr val="dk1"/>
              </a:buClr>
              <a:buSzPts val="1200"/>
              <a:buFont typeface="Calibri"/>
              <a:buNone/>
            </a:pPr>
            <a:r>
              <a:rPr lang="en-CA"/>
              <a:t>John Boccuzzi Jr., TEDxBryantU</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https://www.youtube.com/watch?v=GH1TXfQSwUQ</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Key Take-Aways:</a:t>
            </a:r>
            <a:endParaRPr/>
          </a:p>
          <a:p>
            <a:pPr indent="-317500" lvl="0" marL="457200" rtl="0" algn="l">
              <a:lnSpc>
                <a:spcPct val="100000"/>
              </a:lnSpc>
              <a:spcBef>
                <a:spcPts val="0"/>
              </a:spcBef>
              <a:spcAft>
                <a:spcPts val="0"/>
              </a:spcAft>
              <a:buClr>
                <a:schemeClr val="dk1"/>
              </a:buClr>
              <a:buSzPts val="1200"/>
              <a:buFont typeface="Calibri"/>
              <a:buChar char="-"/>
            </a:pPr>
            <a:r>
              <a:rPr lang="en-CA"/>
              <a:t>Exceptional Customer Service will change a casual customer into a brand loyal ambassador</a:t>
            </a:r>
            <a:endParaRPr/>
          </a:p>
          <a:p>
            <a:pPr indent="-317500" lvl="0" marL="457200" rtl="0" algn="l">
              <a:lnSpc>
                <a:spcPct val="100000"/>
              </a:lnSpc>
              <a:spcBef>
                <a:spcPts val="0"/>
              </a:spcBef>
              <a:spcAft>
                <a:spcPts val="0"/>
              </a:spcAft>
              <a:buClr>
                <a:schemeClr val="dk1"/>
              </a:buClr>
              <a:buSzPts val="1200"/>
              <a:buFont typeface="Calibri"/>
              <a:buChar char="-"/>
            </a:pPr>
            <a:r>
              <a:rPr lang="en-CA"/>
              <a:t>The companies that stand out and succeed are those that focus on exceptional customer service</a:t>
            </a:r>
            <a:endParaRPr/>
          </a:p>
          <a:p>
            <a:pPr indent="-317500" lvl="1" marL="914400" rtl="0" algn="l">
              <a:lnSpc>
                <a:spcPct val="100000"/>
              </a:lnSpc>
              <a:spcBef>
                <a:spcPts val="0"/>
              </a:spcBef>
              <a:spcAft>
                <a:spcPts val="0"/>
              </a:spcAft>
              <a:buClr>
                <a:schemeClr val="dk1"/>
              </a:buClr>
              <a:buSzPts val="1200"/>
              <a:buFont typeface="Calibri"/>
              <a:buChar char="-"/>
            </a:pPr>
            <a:r>
              <a:rPr lang="en-CA"/>
              <a:t>They don’t necessarily have big, multi-media marketing campaigns</a:t>
            </a:r>
            <a:endParaRPr/>
          </a:p>
          <a:p>
            <a:pPr indent="-317500" lvl="1" marL="914400" rtl="0" algn="l">
              <a:lnSpc>
                <a:spcPct val="100000"/>
              </a:lnSpc>
              <a:spcBef>
                <a:spcPts val="0"/>
              </a:spcBef>
              <a:spcAft>
                <a:spcPts val="0"/>
              </a:spcAft>
              <a:buClr>
                <a:schemeClr val="dk1"/>
              </a:buClr>
              <a:buSzPts val="1200"/>
              <a:buFont typeface="Calibri"/>
              <a:buChar char="-"/>
            </a:pPr>
            <a:r>
              <a:rPr lang="en-CA"/>
              <a:t>They are not typically big box/large companies</a:t>
            </a:r>
            <a:endParaRPr/>
          </a:p>
          <a:p>
            <a:pPr indent="-317500" lvl="1" marL="914400" rtl="0" algn="l">
              <a:lnSpc>
                <a:spcPct val="100000"/>
              </a:lnSpc>
              <a:spcBef>
                <a:spcPts val="0"/>
              </a:spcBef>
              <a:spcAft>
                <a:spcPts val="0"/>
              </a:spcAft>
              <a:buClr>
                <a:schemeClr val="dk1"/>
              </a:buClr>
              <a:buSzPts val="1200"/>
              <a:buFont typeface="Calibri"/>
              <a:buChar char="-"/>
            </a:pPr>
            <a:r>
              <a:rPr lang="en-CA"/>
              <a:t>Not necessarily offering the lowest prices</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(4:42) “The customer experience is not about the product you offered, it is about how you make someone feel during the buying journey and frankly, after the purchase has been made.”</a:t>
            </a:r>
            <a:endParaRPr/>
          </a:p>
          <a:p>
            <a:pPr indent="0" lvl="0" marL="1397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200"/>
              <a:buFont typeface="Calibri"/>
              <a:buChar char="-"/>
            </a:pPr>
            <a:r>
              <a:rPr lang="en-CA"/>
              <a:t>According to the John Boccuzzi Jr, successful businesses all focus on delivering exceptional customer experiences each and every day</a:t>
            </a:r>
            <a:endParaRPr/>
          </a:p>
          <a:p>
            <a:pPr indent="-317500" lvl="0" marL="457200" rtl="0" algn="l">
              <a:lnSpc>
                <a:spcPct val="100000"/>
              </a:lnSpc>
              <a:spcBef>
                <a:spcPts val="0"/>
              </a:spcBef>
              <a:spcAft>
                <a:spcPts val="0"/>
              </a:spcAft>
              <a:buClr>
                <a:schemeClr val="dk1"/>
              </a:buClr>
              <a:buSzPts val="1200"/>
              <a:buFont typeface="Calibri"/>
              <a:buChar char="-"/>
            </a:pPr>
            <a:r>
              <a:rPr lang="en-CA"/>
              <a:t>(7:00 – 7:34) “Delivering customer experience isn’t just good for the customer, it actually good for business.”</a:t>
            </a:r>
            <a:endParaRPr/>
          </a:p>
          <a:p>
            <a:pPr indent="-241300" lvl="0" marL="4572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2" name="Google Shape;84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Jeff Bezos – founder and chairperson of Amazon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8" name="Google Shape;86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876" name="Google Shape;876;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5" name="Google Shape;68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Note – this slide has been “hidden” – it appears in the slide deck in Normal but will not appear while presenting.</a:t>
            </a:r>
            <a:endParaRPr/>
          </a:p>
          <a:p>
            <a:pPr indent="-317500" lvl="0" marL="457200" rtl="0" algn="l">
              <a:lnSpc>
                <a:spcPct val="100000"/>
              </a:lnSpc>
              <a:spcBef>
                <a:spcPts val="0"/>
              </a:spcBef>
              <a:spcAft>
                <a:spcPts val="0"/>
              </a:spcAft>
              <a:buSzPts val="1400"/>
              <a:buChar char="●"/>
            </a:pPr>
            <a:r>
              <a:rPr lang="en-CA"/>
              <a:t>To hide/unhide slides: using the Slide and Outline tab, select the slide you want to hide. Right click 🡪 Hide (in PowerPoint)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1" name="Shape 881"/>
        <p:cNvGrpSpPr/>
        <p:nvPr/>
      </p:nvGrpSpPr>
      <p:grpSpPr>
        <a:xfrm>
          <a:off x="0" y="0"/>
          <a:ext cx="0" cy="0"/>
          <a:chOff x="0" y="0"/>
          <a:chExt cx="0" cy="0"/>
        </a:xfrm>
      </p:grpSpPr>
      <p:sp>
        <p:nvSpPr>
          <p:cNvPr id="882" name="Google Shape;88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3" name="Google Shape;88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8" name="Google Shape;89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Beauty and the Beast – Be Our Guest</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Video: https://www.youtube.com/watch?v=afzmwAKUppU</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5" name="Google Shape;9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Disney Institute: https://www.disneyinstitute.com/</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Additional Resources for the “Disney Way” of Customer 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Video: A Lesson in Customer Service from Disney</a:t>
            </a:r>
            <a:endParaRPr/>
          </a:p>
          <a:p>
            <a:pPr indent="0" lvl="0" marL="0" rtl="0" algn="l">
              <a:lnSpc>
                <a:spcPct val="100000"/>
              </a:lnSpc>
              <a:spcBef>
                <a:spcPts val="0"/>
              </a:spcBef>
              <a:spcAft>
                <a:spcPts val="0"/>
              </a:spcAft>
              <a:buSzPts val="1400"/>
              <a:buNone/>
            </a:pPr>
            <a:r>
              <a:rPr lang="en-CA"/>
              <a:t>https://www.youtube.com/watch?v=_QD0PvjxXY0</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Forbes – Five Lessons from Disney’s Magical Customer Experience</a:t>
            </a:r>
            <a:endParaRPr/>
          </a:p>
          <a:p>
            <a:pPr indent="0" lvl="0" marL="0" rtl="0" algn="l">
              <a:lnSpc>
                <a:spcPct val="100000"/>
              </a:lnSpc>
              <a:spcBef>
                <a:spcPts val="0"/>
              </a:spcBef>
              <a:spcAft>
                <a:spcPts val="0"/>
              </a:spcAft>
              <a:buSzPts val="1400"/>
              <a:buNone/>
            </a:pPr>
            <a:r>
              <a:rPr lang="en-CA"/>
              <a:t>https://www.forbes.com/sites/blakemorgan/2020/01/23/5-lessons-from-disneys-magical-customer-experience/?sh=28c381987555</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How Disney Beats All Others in Customer Service</a:t>
            </a:r>
            <a:endParaRPr/>
          </a:p>
          <a:p>
            <a:pPr indent="0" lvl="0" marL="0" rtl="0" algn="l">
              <a:lnSpc>
                <a:spcPct val="100000"/>
              </a:lnSpc>
              <a:spcBef>
                <a:spcPts val="0"/>
              </a:spcBef>
              <a:spcAft>
                <a:spcPts val="0"/>
              </a:spcAft>
              <a:buSzPts val="1400"/>
              <a:buNone/>
            </a:pPr>
            <a:r>
              <a:rPr lang="en-CA"/>
              <a:t>https://www.wdwinfo.com/disneylandcalifornia/how-disney-beats-all-others-in-customer-service/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Article: Customer Service the Disney Way</a:t>
            </a:r>
            <a:endParaRPr/>
          </a:p>
          <a:p>
            <a:pPr indent="0" lvl="0" marL="0" rtl="0" algn="l">
              <a:lnSpc>
                <a:spcPct val="100000"/>
              </a:lnSpc>
              <a:spcBef>
                <a:spcPts val="0"/>
              </a:spcBef>
              <a:spcAft>
                <a:spcPts val="0"/>
              </a:spcAft>
              <a:buSzPts val="1400"/>
              <a:buNone/>
            </a:pPr>
            <a:r>
              <a:rPr lang="en-CA"/>
              <a:t>https://www.forbes.com/sites/carminegallo/2011/04/14/customer-service-the-disney-way/?sh=13cffa5878f8</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2" name="Google Shape;91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Additional resource:</a:t>
            </a:r>
            <a:endParaRPr/>
          </a:p>
          <a:p>
            <a:pPr indent="0" lvl="0" marL="139700" rtl="0" algn="l">
              <a:lnSpc>
                <a:spcPct val="100000"/>
              </a:lnSpc>
              <a:spcBef>
                <a:spcPts val="0"/>
              </a:spcBef>
              <a:spcAft>
                <a:spcPts val="0"/>
              </a:spcAft>
              <a:buSzPts val="1400"/>
              <a:buNone/>
            </a:pPr>
            <a:r>
              <a:rPr lang="en-CA"/>
              <a:t>http://disneyatwork.com/disneys-four-keys-to-a-great-guest-experience/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9" name="Google Shape;91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To All Who Come to this Happy Place: Welcome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https://www.youtube.com/watch?v=QQTij9Rghls&amp;list=RDCMUC1xwwLwm6WSMbUn_Tp597hQ</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26" name="Google Shape;926;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4" name="Google Shape;93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0" name="Google Shape;95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5" name="Google Shape;96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How to Approach Customer Service Like Disney</a:t>
            </a:r>
            <a:endParaRPr/>
          </a:p>
          <a:p>
            <a:pPr indent="0" lvl="0" marL="139700" rtl="0" algn="l">
              <a:lnSpc>
                <a:spcPct val="100000"/>
              </a:lnSpc>
              <a:spcBef>
                <a:spcPts val="0"/>
              </a:spcBef>
              <a:spcAft>
                <a:spcPts val="0"/>
              </a:spcAft>
              <a:buSzPts val="1400"/>
              <a:buNone/>
            </a:pPr>
            <a:r>
              <a:rPr lang="en-CA"/>
              <a:t>https://www.youtube.com/watch?v=dXz99gxUguk&amp;t=302s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Supporting online resource:</a:t>
            </a:r>
            <a:endParaRPr/>
          </a:p>
          <a:p>
            <a:pPr indent="0" lvl="0" marL="139700" rtl="0" algn="l">
              <a:lnSpc>
                <a:spcPct val="100000"/>
              </a:lnSpc>
              <a:spcBef>
                <a:spcPts val="0"/>
              </a:spcBef>
              <a:spcAft>
                <a:spcPts val="0"/>
              </a:spcAft>
              <a:buSzPts val="1400"/>
              <a:buNone/>
            </a:pPr>
            <a:r>
              <a:rPr lang="en-CA"/>
              <a:t>https://blog.hubspot.com/service/disney-customer-service-model</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0" name="Shape 970"/>
        <p:cNvGrpSpPr/>
        <p:nvPr/>
      </p:nvGrpSpPr>
      <p:grpSpPr>
        <a:xfrm>
          <a:off x="0" y="0"/>
          <a:ext cx="0" cy="0"/>
          <a:chOff x="0" y="0"/>
          <a:chExt cx="0" cy="0"/>
        </a:xfrm>
      </p:grpSpPr>
      <p:sp>
        <p:nvSpPr>
          <p:cNvPr id="971" name="Google Shape;971;gec46a47859_0_10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2" name="Google Shape;972;gec46a47859_0_10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39700" rtl="0" algn="l">
              <a:lnSpc>
                <a:spcPct val="100000"/>
              </a:lnSpc>
              <a:spcBef>
                <a:spcPts val="0"/>
              </a:spcBef>
              <a:spcAft>
                <a:spcPts val="0"/>
              </a:spcAft>
              <a:buClr>
                <a:schemeClr val="dk1"/>
              </a:buClr>
              <a:buSzPts val="1200"/>
              <a:buFont typeface="Calibri"/>
              <a:buNone/>
            </a:pPr>
            <a:r>
              <a:rPr lang="en-CA"/>
              <a:t>Video: Be a Hospitalian (7:52)</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https://www.youtube.com/watch?v=TH2L_uNkt-Y</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Bobby Stuckey, TEDxBoulder</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This video would be a good option to use along with the Disney resources or as a substitution.</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Key Take-Aways:</a:t>
            </a:r>
            <a:endParaRPr/>
          </a:p>
          <a:p>
            <a:pPr indent="-317500" lvl="0" marL="457200" rtl="0" algn="l">
              <a:lnSpc>
                <a:spcPct val="100000"/>
              </a:lnSpc>
              <a:spcBef>
                <a:spcPts val="0"/>
              </a:spcBef>
              <a:spcAft>
                <a:spcPts val="0"/>
              </a:spcAft>
              <a:buClr>
                <a:schemeClr val="dk1"/>
              </a:buClr>
              <a:buSzPts val="1200"/>
              <a:buFont typeface="Calibri"/>
              <a:buChar char="-"/>
            </a:pPr>
            <a:r>
              <a:rPr lang="en-CA"/>
              <a:t>The notion of hospitality can be applied to businesses beyond restaurants, hotels, attractions, travel and tourism; it is method of providing an exceptional customer experience</a:t>
            </a:r>
            <a:endParaRPr/>
          </a:p>
          <a:p>
            <a:pPr indent="-317500" lvl="0" marL="457200" rtl="0" algn="l">
              <a:lnSpc>
                <a:spcPct val="100000"/>
              </a:lnSpc>
              <a:spcBef>
                <a:spcPts val="0"/>
              </a:spcBef>
              <a:spcAft>
                <a:spcPts val="0"/>
              </a:spcAft>
              <a:buClr>
                <a:schemeClr val="dk1"/>
              </a:buClr>
              <a:buSzPts val="1200"/>
              <a:buFont typeface="Calibri"/>
              <a:buChar char="-"/>
            </a:pPr>
            <a:r>
              <a:rPr lang="en-CA"/>
              <a:t>(1:39) “Hospitality Intervention” – staff member shifting the mood of an upset customer by using hospitality</a:t>
            </a:r>
            <a:endParaRPr/>
          </a:p>
          <a:p>
            <a:pPr indent="-317500" lvl="0" marL="457200" rtl="0" algn="l">
              <a:lnSpc>
                <a:spcPct val="100000"/>
              </a:lnSpc>
              <a:spcBef>
                <a:spcPts val="0"/>
              </a:spcBef>
              <a:spcAft>
                <a:spcPts val="0"/>
              </a:spcAft>
              <a:buClr>
                <a:schemeClr val="dk1"/>
              </a:buClr>
              <a:buSzPts val="1200"/>
              <a:buFont typeface="Calibri"/>
              <a:buChar char="-"/>
            </a:pPr>
            <a:r>
              <a:rPr lang="en-CA"/>
              <a:t>“A hospitalian” – someone who provides the authentic act of hospitality; thinks of others instead of themselves and focuses on making the customer feel great</a:t>
            </a:r>
            <a:endParaRPr/>
          </a:p>
          <a:p>
            <a:pPr indent="-317500" lvl="0" marL="457200" rtl="0" algn="l">
              <a:lnSpc>
                <a:spcPct val="100000"/>
              </a:lnSpc>
              <a:spcBef>
                <a:spcPts val="0"/>
              </a:spcBef>
              <a:spcAft>
                <a:spcPts val="0"/>
              </a:spcAft>
              <a:buClr>
                <a:schemeClr val="dk1"/>
              </a:buClr>
              <a:buSzPts val="1200"/>
              <a:buFont typeface="Calibri"/>
              <a:buChar char="-"/>
            </a:pPr>
            <a:r>
              <a:rPr lang="en-CA"/>
              <a:t>(2:04 – 2:50) Difference between Customer Service and Hospitality</a:t>
            </a:r>
            <a:endParaRPr/>
          </a:p>
          <a:p>
            <a:pPr indent="-317500" lvl="1" marL="914400" rtl="0" algn="l">
              <a:lnSpc>
                <a:spcPct val="100000"/>
              </a:lnSpc>
              <a:spcBef>
                <a:spcPts val="0"/>
              </a:spcBef>
              <a:spcAft>
                <a:spcPts val="0"/>
              </a:spcAft>
              <a:buClr>
                <a:schemeClr val="dk1"/>
              </a:buClr>
              <a:buSzPts val="1200"/>
              <a:buFont typeface="Calibri"/>
              <a:buChar char="-"/>
            </a:pPr>
            <a:r>
              <a:rPr lang="en-CA"/>
              <a:t>Service🡪 What you do to/provide for someone</a:t>
            </a:r>
            <a:endParaRPr/>
          </a:p>
          <a:p>
            <a:pPr indent="-317500" lvl="1" marL="914400" rtl="0" algn="l">
              <a:lnSpc>
                <a:spcPct val="100000"/>
              </a:lnSpc>
              <a:spcBef>
                <a:spcPts val="0"/>
              </a:spcBef>
              <a:spcAft>
                <a:spcPts val="0"/>
              </a:spcAft>
              <a:buClr>
                <a:schemeClr val="dk1"/>
              </a:buClr>
              <a:buSzPts val="1200"/>
              <a:buFont typeface="Calibri"/>
              <a:buChar char="-"/>
            </a:pPr>
            <a:r>
              <a:rPr lang="en-CA"/>
              <a:t>Hospitality 🡪 How you make someone feel, looking outward instead of inward</a:t>
            </a:r>
            <a:endParaRPr/>
          </a:p>
          <a:p>
            <a:pPr indent="-317500" lvl="0" marL="457200" rtl="0" algn="l">
              <a:lnSpc>
                <a:spcPct val="100000"/>
              </a:lnSpc>
              <a:spcBef>
                <a:spcPts val="0"/>
              </a:spcBef>
              <a:spcAft>
                <a:spcPts val="0"/>
              </a:spcAft>
              <a:buClr>
                <a:schemeClr val="dk1"/>
              </a:buClr>
              <a:buSzPts val="1200"/>
              <a:buFont typeface="Calibri"/>
              <a:buChar char="-"/>
            </a:pPr>
            <a:r>
              <a:rPr lang="en-CA"/>
              <a:t>(5:03 – 5:44) Importance of Hospitality between the traditional hospitality-based businesses</a:t>
            </a:r>
            <a:endParaRPr/>
          </a:p>
          <a:p>
            <a:pPr indent="-241300" lvl="0" marL="4572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Application/Thinking for SHSM students:</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In your SHSM sector, how can you provide hospitality over service?</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3" name="Google Shape;6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7" name="Shape 977"/>
        <p:cNvGrpSpPr/>
        <p:nvPr/>
      </p:nvGrpSpPr>
      <p:grpSpPr>
        <a:xfrm>
          <a:off x="0" y="0"/>
          <a:ext cx="0" cy="0"/>
          <a:chOff x="0" y="0"/>
          <a:chExt cx="0" cy="0"/>
        </a:xfrm>
      </p:grpSpPr>
      <p:sp>
        <p:nvSpPr>
          <p:cNvPr id="978" name="Google Shape;97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979" name="Google Shape;979;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8" name="Google Shape;98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Adapted from:</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9" name="Google Shape;999;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Source:</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7" name="Shape 1007"/>
        <p:cNvGrpSpPr/>
        <p:nvPr/>
      </p:nvGrpSpPr>
      <p:grpSpPr>
        <a:xfrm>
          <a:off x="0" y="0"/>
          <a:ext cx="0" cy="0"/>
          <a:chOff x="0" y="0"/>
          <a:chExt cx="0" cy="0"/>
        </a:xfrm>
      </p:grpSpPr>
      <p:sp>
        <p:nvSpPr>
          <p:cNvPr id="1008" name="Google Shape;1008;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9" name="Google Shape;100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Source:</a:t>
            </a:r>
            <a:endParaRPr/>
          </a:p>
          <a:p>
            <a:pPr indent="0" lvl="0" marL="139700" marR="0" rtl="0" algn="l">
              <a:lnSpc>
                <a:spcPct val="100000"/>
              </a:lnSpc>
              <a:spcBef>
                <a:spcPts val="0"/>
              </a:spcBef>
              <a:spcAft>
                <a:spcPts val="0"/>
              </a:spcAft>
              <a:buClr>
                <a:srgbClr val="000000"/>
              </a:buClr>
              <a:buSzPts val="1400"/>
              <a:buFont typeface="Arial"/>
              <a:buNone/>
            </a:pPr>
            <a:r>
              <a:rPr lang="en-CA">
                <a:solidFill>
                  <a:schemeClr val="dk1"/>
                </a:solidFill>
              </a:rPr>
              <a:t>Carlaw, P., &amp; Deming, V. K. (1999). </a:t>
            </a:r>
            <a:r>
              <a:rPr i="1" lang="en-CA">
                <a:solidFill>
                  <a:schemeClr val="dk1"/>
                </a:solidFill>
              </a:rPr>
              <a:t>The big book of customer service training games: Quick, fun activities for training customer service reps, salespeople, and anyone else who deals with customers</a:t>
            </a:r>
            <a:r>
              <a:rPr lang="en-CA">
                <a:solidFill>
                  <a:schemeClr val="dk1"/>
                </a:solidFill>
              </a:rPr>
              <a:t>. McGraw-Hill.</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7" name="Google Shape;101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1" name="Shape 1021"/>
        <p:cNvGrpSpPr/>
        <p:nvPr/>
      </p:nvGrpSpPr>
      <p:grpSpPr>
        <a:xfrm>
          <a:off x="0" y="0"/>
          <a:ext cx="0" cy="0"/>
          <a:chOff x="0" y="0"/>
          <a:chExt cx="0" cy="0"/>
        </a:xfrm>
      </p:grpSpPr>
      <p:sp>
        <p:nvSpPr>
          <p:cNvPr id="1022" name="Google Shape;1022;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3" name="Google Shape;1023;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Additional Resource:</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1" name="Shape 1031"/>
        <p:cNvGrpSpPr/>
        <p:nvPr/>
      </p:nvGrpSpPr>
      <p:grpSpPr>
        <a:xfrm>
          <a:off x="0" y="0"/>
          <a:ext cx="0" cy="0"/>
          <a:chOff x="0" y="0"/>
          <a:chExt cx="0" cy="0"/>
        </a:xfrm>
      </p:grpSpPr>
      <p:sp>
        <p:nvSpPr>
          <p:cNvPr id="1032" name="Google Shape;1032;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33" name="Google Shape;1033;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Supporting article:</a:t>
            </a:r>
            <a:endParaRPr/>
          </a:p>
          <a:p>
            <a:pPr indent="0" lvl="0" marL="0" rtl="0" algn="l">
              <a:lnSpc>
                <a:spcPct val="100000"/>
              </a:lnSpc>
              <a:spcBef>
                <a:spcPts val="0"/>
              </a:spcBef>
              <a:spcAft>
                <a:spcPts val="0"/>
              </a:spcAft>
              <a:buSzPts val="1400"/>
              <a:buNone/>
            </a:pPr>
            <a:r>
              <a:t/>
            </a:r>
            <a:endParaRPr/>
          </a:p>
          <a:p>
            <a:pPr indent="0" lvl="0" marL="0" marR="0" rtl="0" algn="l">
              <a:lnSpc>
                <a:spcPct val="100000"/>
              </a:lnSpc>
              <a:spcBef>
                <a:spcPts val="0"/>
              </a:spcBef>
              <a:spcAft>
                <a:spcPts val="0"/>
              </a:spcAft>
              <a:buClr>
                <a:srgbClr val="000000"/>
              </a:buClr>
              <a:buSzPts val="1400"/>
              <a:buFont typeface="Arial"/>
              <a:buNone/>
            </a:pPr>
            <a:r>
              <a:rPr lang="en-CA"/>
              <a:t>Davis, B. (2020, July 30). </a:t>
            </a:r>
            <a:r>
              <a:rPr i="1" lang="en-CA"/>
              <a:t>What is "surprise and delight" and why is it so effective? - stamp me</a:t>
            </a:r>
            <a:r>
              <a:rPr lang="en-CA"/>
              <a:t>. Stamp Me Loyalty Card App. https://stampme.com/what-is-surprise-and-delight-and-why-is-it-so-effective/.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1" name="Shape 1041"/>
        <p:cNvGrpSpPr/>
        <p:nvPr/>
      </p:nvGrpSpPr>
      <p:grpSpPr>
        <a:xfrm>
          <a:off x="0" y="0"/>
          <a:ext cx="0" cy="0"/>
          <a:chOff x="0" y="0"/>
          <a:chExt cx="0" cy="0"/>
        </a:xfrm>
      </p:grpSpPr>
      <p:sp>
        <p:nvSpPr>
          <p:cNvPr id="1042" name="Google Shape;1042;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3" name="Google Shape;104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If delivering the certification in-person, teachers can facilitate a discussion after watching the video.</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9" name="Google Shape;1059;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Blind Woman Gets Chocolate Braille Birthday Surprise</a:t>
            </a:r>
            <a:endParaRPr/>
          </a:p>
          <a:p>
            <a:pPr indent="0" lvl="0" marL="139700" rtl="0" algn="l">
              <a:lnSpc>
                <a:spcPct val="100000"/>
              </a:lnSpc>
              <a:spcBef>
                <a:spcPts val="0"/>
              </a:spcBef>
              <a:spcAft>
                <a:spcPts val="0"/>
              </a:spcAft>
              <a:buSzPts val="1400"/>
              <a:buNone/>
            </a:pPr>
            <a:r>
              <a:rPr lang="en-CA"/>
              <a:t>https://www.youtube.com/watch?v=6hu0uyw0UG0</a:t>
            </a:r>
            <a:endParaRPr/>
          </a:p>
          <a:p>
            <a:pPr indent="-228600" lvl="0" marL="457200" rtl="0" algn="l">
              <a:lnSpc>
                <a:spcPct val="100000"/>
              </a:lnSpc>
              <a:spcBef>
                <a:spcPts val="0"/>
              </a:spcBef>
              <a:spcAft>
                <a:spcPts val="0"/>
              </a:spcAft>
              <a:buSzPts val="1400"/>
              <a:buNone/>
            </a:pPr>
            <a:r>
              <a:t/>
            </a:r>
            <a:endParaRPr/>
          </a:p>
          <a:p>
            <a:pPr indent="-317500" lvl="0" marL="457200" rtl="0" algn="l">
              <a:lnSpc>
                <a:spcPct val="100000"/>
              </a:lnSpc>
              <a:spcBef>
                <a:spcPts val="0"/>
              </a:spcBef>
              <a:spcAft>
                <a:spcPts val="0"/>
              </a:spcAft>
              <a:buSzPts val="1400"/>
              <a:buChar char="●"/>
            </a:pPr>
            <a:r>
              <a:rPr lang="en-CA"/>
              <a:t>A restaurant created a birthday dessert with braille for a blind customer by using melted chocolate on a plate to write “Happy Birthday” in braille.</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65" name="Google Shape;1065;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Supporting article: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https://stampme.com/what-is-surprise-and-delight-and-why-is-it-so-effective/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9" name="Google Shape;6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Module 6 is OPTIONAL. Teachers can arrange the Sector Partner Experience – ICE with a local company that has a customer service problem that the ICE model can be applied to by the SHSM students. The resources for this are found in a separate slide deck.</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4" name="Google Shape;1074;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Jeff Bezos, founder and executive chairperson of Amazon.</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0" name="Google Shape;108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5" name="Google Shape;1095;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Seth Godin is </a:t>
            </a:r>
            <a:r>
              <a:rPr b="0" i="0" lang="en-CA">
                <a:solidFill>
                  <a:srgbClr val="4D5156"/>
                </a:solidFill>
                <a:latin typeface="arial"/>
                <a:ea typeface="arial"/>
                <a:cs typeface="arial"/>
                <a:sym typeface="arial"/>
              </a:rPr>
              <a:t>an entrepreneur, best-selling author, and speaker. </a:t>
            </a:r>
            <a:endParaRPr/>
          </a:p>
          <a:p>
            <a:pPr indent="0" lvl="0" marL="139700" rtl="0" algn="l">
              <a:lnSpc>
                <a:spcPct val="100000"/>
              </a:lnSpc>
              <a:spcBef>
                <a:spcPts val="0"/>
              </a:spcBef>
              <a:spcAft>
                <a:spcPts val="0"/>
              </a:spcAft>
              <a:buSzPts val="1400"/>
              <a:buNone/>
            </a:pPr>
            <a:r>
              <a:rPr b="0" i="0" lang="en-CA">
                <a:solidFill>
                  <a:srgbClr val="4D5156"/>
                </a:solidFill>
                <a:latin typeface="arial"/>
                <a:ea typeface="arial"/>
                <a:cs typeface="arial"/>
                <a:sym typeface="arial"/>
              </a:rPr>
              <a:t>https://www.sethgodin.com/</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0" name="Google Shape;1100;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Note: If the videos do not work, or other examples are needed, there are many online articles and resources for other examples: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https://www.inc.com/molly-reynolds/9-companies-that-nailed-the-whole-surprise-and-del.html</a:t>
            </a:r>
            <a:endParaRPr/>
          </a:p>
          <a:p>
            <a:pPr indent="0" lvl="0" marL="0" rtl="0" algn="l">
              <a:lnSpc>
                <a:spcPct val="100000"/>
              </a:lnSpc>
              <a:spcBef>
                <a:spcPts val="0"/>
              </a:spcBef>
              <a:spcAft>
                <a:spcPts val="0"/>
              </a:spcAft>
              <a:buSzPts val="1400"/>
              <a:buNone/>
            </a:pPr>
            <a:r>
              <a:rPr lang="en-CA"/>
              <a:t>https://www.oberlo.ca/blog/customer-service</a:t>
            </a:r>
            <a:endParaRPr/>
          </a:p>
          <a:p>
            <a:pPr indent="0" lvl="0" marL="0" rtl="0" algn="l">
              <a:lnSpc>
                <a:spcPct val="100000"/>
              </a:lnSpc>
              <a:spcBef>
                <a:spcPts val="0"/>
              </a:spcBef>
              <a:spcAft>
                <a:spcPts val="0"/>
              </a:spcAft>
              <a:buSzPts val="1400"/>
              <a:buNone/>
            </a:pPr>
            <a:r>
              <a:rPr lang="en-CA"/>
              <a:t>https://www.teamoutpost.com/blog/customer-care-methods/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3" name="Shape 1113"/>
        <p:cNvGrpSpPr/>
        <p:nvPr/>
      </p:nvGrpSpPr>
      <p:grpSpPr>
        <a:xfrm>
          <a:off x="0" y="0"/>
          <a:ext cx="0" cy="0"/>
          <a:chOff x="0" y="0"/>
          <a:chExt cx="0" cy="0"/>
        </a:xfrm>
      </p:grpSpPr>
      <p:sp>
        <p:nvSpPr>
          <p:cNvPr id="1114" name="Google Shape;111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15" name="Google Shape;111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Coca Cola Happiness Machine at the World of Coca Cola, Atlanta</a:t>
            </a:r>
            <a:endParaRPr/>
          </a:p>
          <a:p>
            <a:pPr indent="0" lvl="0" marL="139700" rtl="0" algn="l">
              <a:lnSpc>
                <a:spcPct val="100000"/>
              </a:lnSpc>
              <a:spcBef>
                <a:spcPts val="0"/>
              </a:spcBef>
              <a:spcAft>
                <a:spcPts val="0"/>
              </a:spcAft>
              <a:buSzPts val="1400"/>
              <a:buNone/>
            </a:pPr>
            <a:r>
              <a:rPr lang="en-CA"/>
              <a:t>https://www.youtube.com/watch?v=qI_L7dF3OdY</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2" name="Google Shape;1122;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Coke Happiness Truck, Poland</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https://www.youtube.com/watch?v=KhJP5dtC81g</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7" name="Shape 1127"/>
        <p:cNvGrpSpPr/>
        <p:nvPr/>
      </p:nvGrpSpPr>
      <p:grpSpPr>
        <a:xfrm>
          <a:off x="0" y="0"/>
          <a:ext cx="0" cy="0"/>
          <a:chOff x="0" y="0"/>
          <a:chExt cx="0" cy="0"/>
        </a:xfrm>
      </p:grpSpPr>
      <p:sp>
        <p:nvSpPr>
          <p:cNvPr id="1128" name="Google Shape;1128;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9" name="Google Shape;1129;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TD Bank -  Sometimes you just want to say Thank You</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https://www.youtube.com/watch?v=bUkN7g_bEAI</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b="0" i="0" lang="en-CA">
                <a:solidFill>
                  <a:srgbClr val="FFFFFF"/>
                </a:solidFill>
                <a:latin typeface="Roboto"/>
                <a:ea typeface="Roboto"/>
                <a:cs typeface="Roboto"/>
                <a:sym typeface="Roboto"/>
              </a:rPr>
              <a:t>#tdthanksyou</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4" name="Shape 1134"/>
        <p:cNvGrpSpPr/>
        <p:nvPr/>
      </p:nvGrpSpPr>
      <p:grpSpPr>
        <a:xfrm>
          <a:off x="0" y="0"/>
          <a:ext cx="0" cy="0"/>
          <a:chOff x="0" y="0"/>
          <a:chExt cx="0" cy="0"/>
        </a:xfrm>
      </p:grpSpPr>
      <p:sp>
        <p:nvSpPr>
          <p:cNvPr id="1135" name="Google Shape;1135;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6" name="Google Shape;1136;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Kleenex – Share Kleenex Care with Someone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https://www.youtube.com/watch?v=AaWzTf81aws</a:t>
            </a:r>
            <a:endParaRPr/>
          </a:p>
          <a:p>
            <a:pPr indent="0" lvl="0" marL="139700" rtl="0" algn="l">
              <a:lnSpc>
                <a:spcPct val="100000"/>
              </a:lnSpc>
              <a:spcBef>
                <a:spcPts val="0"/>
              </a:spcBef>
              <a:spcAft>
                <a:spcPts val="0"/>
              </a:spcAft>
              <a:buSzPts val="1400"/>
              <a:buNone/>
            </a:pPr>
            <a:r>
              <a:rPr lang="en-CA"/>
              <a:t>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3" name="Google Shape;114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WestJet Christmas Commercial 2020 – Pandemic Response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Video: https://www.youtube.com/watch?v=jDucCdjUmBg</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0" name="Google Shape;1150;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WestJet Real Time Christmas Giving 2013</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https://www.youtube.com/watch?v=zIEIvi2MuEk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2" name="Google Shape;73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Customer Service Compilation</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https://www.youtube.com/watch?v=9oywp2qRRyc</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Note – after watching the video, discuss what the employees could have done to improve the situation.</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5" name="Shape 1155"/>
        <p:cNvGrpSpPr/>
        <p:nvPr/>
      </p:nvGrpSpPr>
      <p:grpSpPr>
        <a:xfrm>
          <a:off x="0" y="0"/>
          <a:ext cx="0" cy="0"/>
          <a:chOff x="0" y="0"/>
          <a:chExt cx="0" cy="0"/>
        </a:xfrm>
      </p:grpSpPr>
      <p:sp>
        <p:nvSpPr>
          <p:cNvPr id="1156" name="Google Shape;1156;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7" name="Google Shape;1157;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1" name="Shape 1171"/>
        <p:cNvGrpSpPr/>
        <p:nvPr/>
      </p:nvGrpSpPr>
      <p:grpSpPr>
        <a:xfrm>
          <a:off x="0" y="0"/>
          <a:ext cx="0" cy="0"/>
          <a:chOff x="0" y="0"/>
          <a:chExt cx="0" cy="0"/>
        </a:xfrm>
      </p:grpSpPr>
      <p:sp>
        <p:nvSpPr>
          <p:cNvPr id="1172" name="Google Shape;1172;gec46a47859_0_17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3" name="Google Shape;1173;gec46a47859_0_17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39700" rtl="0" algn="l">
              <a:lnSpc>
                <a:spcPct val="100000"/>
              </a:lnSpc>
              <a:spcBef>
                <a:spcPts val="0"/>
              </a:spcBef>
              <a:spcAft>
                <a:spcPts val="0"/>
              </a:spcAft>
              <a:buClr>
                <a:schemeClr val="dk1"/>
              </a:buClr>
              <a:buSzPts val="1200"/>
              <a:buFont typeface="Calibri"/>
              <a:buNone/>
            </a:pPr>
            <a:r>
              <a:rPr lang="en-CA"/>
              <a:t>Video: Popsicle Moments: Finding a New Flavour of Customer Service</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https://www.youtube.com/watch?v=CfZrqej03As&amp;t=738s</a:t>
            </a:r>
            <a:endParaRPr/>
          </a:p>
          <a:p>
            <a:pPr indent="0" lvl="0" marL="139700" rtl="0" algn="l">
              <a:lnSpc>
                <a:spcPct val="100000"/>
              </a:lnSpc>
              <a:spcBef>
                <a:spcPts val="0"/>
              </a:spcBef>
              <a:spcAft>
                <a:spcPts val="0"/>
              </a:spcAft>
              <a:buClr>
                <a:schemeClr val="dk1"/>
              </a:buClr>
              <a:buSzPts val="1200"/>
              <a:buFont typeface="Calibri"/>
              <a:buNone/>
            </a:pPr>
            <a:r>
              <a:t/>
            </a:r>
            <a:endParaRPr/>
          </a:p>
          <a:p>
            <a:pPr indent="0" lvl="0" marL="139700" rtl="0" algn="l">
              <a:lnSpc>
                <a:spcPct val="100000"/>
              </a:lnSpc>
              <a:spcBef>
                <a:spcPts val="0"/>
              </a:spcBef>
              <a:spcAft>
                <a:spcPts val="0"/>
              </a:spcAft>
              <a:buClr>
                <a:schemeClr val="dk1"/>
              </a:buClr>
              <a:buSzPts val="1200"/>
              <a:buFont typeface="Calibri"/>
              <a:buNone/>
            </a:pPr>
            <a:r>
              <a:rPr lang="en-CA"/>
              <a:t>Darren Ross, TEDxSantaBarbara</a:t>
            </a:r>
            <a:endParaRPr/>
          </a:p>
          <a:p>
            <a:pPr indent="0" lvl="0" marL="1397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200"/>
              <a:buFont typeface="Calibri"/>
              <a:buChar char="-"/>
            </a:pPr>
            <a:r>
              <a:rPr lang="en-CA"/>
              <a:t>(0:00 – 2:19) “Create a moment, earn a memory.”</a:t>
            </a:r>
            <a:endParaRPr/>
          </a:p>
          <a:p>
            <a:pPr indent="-317500" lvl="1" marL="914400" rtl="0" algn="l">
              <a:lnSpc>
                <a:spcPct val="100000"/>
              </a:lnSpc>
              <a:spcBef>
                <a:spcPts val="0"/>
              </a:spcBef>
              <a:spcAft>
                <a:spcPts val="0"/>
              </a:spcAft>
              <a:buClr>
                <a:schemeClr val="dk1"/>
              </a:buClr>
              <a:buSzPts val="1200"/>
              <a:buFont typeface="Calibri"/>
              <a:buChar char="-"/>
            </a:pPr>
            <a:r>
              <a:rPr lang="en-CA"/>
              <a:t>Take an ordinary setting, create an elevated experience</a:t>
            </a:r>
            <a:endParaRPr/>
          </a:p>
          <a:p>
            <a:pPr indent="-317500" lvl="1" marL="914400" rtl="0" algn="l">
              <a:lnSpc>
                <a:spcPct val="100000"/>
              </a:lnSpc>
              <a:spcBef>
                <a:spcPts val="0"/>
              </a:spcBef>
              <a:spcAft>
                <a:spcPts val="0"/>
              </a:spcAft>
              <a:buClr>
                <a:schemeClr val="dk1"/>
              </a:buClr>
              <a:buSzPts val="1200"/>
              <a:buFont typeface="Calibri"/>
              <a:buChar char="-"/>
            </a:pPr>
            <a:r>
              <a:rPr lang="en-CA"/>
              <a:t>Slow down the process and focus on the customer, creating a moment</a:t>
            </a:r>
            <a:endParaRPr/>
          </a:p>
          <a:p>
            <a:pPr indent="-317500" lvl="0" marL="457200" rtl="0" algn="l">
              <a:lnSpc>
                <a:spcPct val="100000"/>
              </a:lnSpc>
              <a:spcBef>
                <a:spcPts val="0"/>
              </a:spcBef>
              <a:spcAft>
                <a:spcPts val="0"/>
              </a:spcAft>
              <a:buClr>
                <a:schemeClr val="dk1"/>
              </a:buClr>
              <a:buSzPts val="1200"/>
              <a:buFont typeface="Calibri"/>
              <a:buChar char="-"/>
            </a:pPr>
            <a:r>
              <a:rPr lang="en-CA"/>
              <a:t>(6:43) – Would I return, based on their service?</a:t>
            </a:r>
            <a:endParaRPr/>
          </a:p>
          <a:p>
            <a:pPr indent="-317500" lvl="1" marL="914400" rtl="0" algn="l">
              <a:lnSpc>
                <a:spcPct val="100000"/>
              </a:lnSpc>
              <a:spcBef>
                <a:spcPts val="0"/>
              </a:spcBef>
              <a:spcAft>
                <a:spcPts val="0"/>
              </a:spcAft>
              <a:buClr>
                <a:schemeClr val="dk1"/>
              </a:buClr>
              <a:buSzPts val="1200"/>
              <a:buFont typeface="Calibri"/>
              <a:buChar char="-"/>
            </a:pPr>
            <a:r>
              <a:rPr lang="en-CA"/>
              <a:t>Customer Service versus “Nothing” Service</a:t>
            </a:r>
            <a:endParaRPr/>
          </a:p>
          <a:p>
            <a:pPr indent="-317500" lvl="0" marL="457200" rtl="0" algn="l">
              <a:lnSpc>
                <a:spcPct val="100000"/>
              </a:lnSpc>
              <a:spcBef>
                <a:spcPts val="0"/>
              </a:spcBef>
              <a:spcAft>
                <a:spcPts val="0"/>
              </a:spcAft>
              <a:buClr>
                <a:schemeClr val="dk1"/>
              </a:buClr>
              <a:buSzPts val="1200"/>
              <a:buFont typeface="Calibri"/>
              <a:buChar char="-"/>
            </a:pPr>
            <a:r>
              <a:rPr lang="en-CA"/>
              <a:t>(10:25 – 15:03) Creating a “Customer Service Reflex”</a:t>
            </a:r>
            <a:endParaRPr/>
          </a:p>
          <a:p>
            <a:pPr indent="-317500" lvl="1" marL="914400" rtl="0" algn="l">
              <a:lnSpc>
                <a:spcPct val="100000"/>
              </a:lnSpc>
              <a:spcBef>
                <a:spcPts val="0"/>
              </a:spcBef>
              <a:spcAft>
                <a:spcPts val="0"/>
              </a:spcAft>
              <a:buClr>
                <a:schemeClr val="dk1"/>
              </a:buClr>
              <a:buSzPts val="1200"/>
              <a:buFont typeface="Calibri"/>
              <a:buChar char="-"/>
            </a:pPr>
            <a:r>
              <a:rPr lang="en-CA"/>
              <a:t>Listen carefully to respond creatively</a:t>
            </a:r>
            <a:endParaRPr/>
          </a:p>
          <a:p>
            <a:pPr indent="0" lvl="0" marL="139700" rtl="0" algn="l">
              <a:lnSpc>
                <a:spcPct val="100000"/>
              </a:lnSpc>
              <a:spcBef>
                <a:spcPts val="0"/>
              </a:spcBef>
              <a:spcAft>
                <a:spcPts val="0"/>
              </a:spcAft>
              <a:buClr>
                <a:schemeClr val="dk1"/>
              </a:buClr>
              <a:buSzPts val="1200"/>
              <a:buFont typeface="Calibri"/>
              <a:buNone/>
            </a:pPr>
            <a:r>
              <a:t/>
            </a:r>
            <a:endParaRPr/>
          </a:p>
          <a:p>
            <a:pPr indent="-317500" lvl="0" marL="457200" rtl="0" algn="l">
              <a:lnSpc>
                <a:spcPct val="100000"/>
              </a:lnSpc>
              <a:spcBef>
                <a:spcPts val="0"/>
              </a:spcBef>
              <a:spcAft>
                <a:spcPts val="0"/>
              </a:spcAft>
              <a:buClr>
                <a:schemeClr val="dk1"/>
              </a:buClr>
              <a:buSzPts val="1200"/>
              <a:buFont typeface="Calibri"/>
              <a:buChar char="-"/>
            </a:pPr>
            <a:r>
              <a:rPr lang="en-CA"/>
              <a:t>Companies slowing down for us, to take care of us</a:t>
            </a:r>
            <a:endParaRPr/>
          </a:p>
          <a:p>
            <a:pPr indent="-241300" lvl="0" marL="457200" rtl="0" algn="l">
              <a:lnSpc>
                <a:spcPct val="100000"/>
              </a:lnSpc>
              <a:spcBef>
                <a:spcPts val="0"/>
              </a:spcBef>
              <a:spcAft>
                <a:spcPts val="0"/>
              </a:spcAft>
              <a:buClr>
                <a:schemeClr val="dk1"/>
              </a:buClr>
              <a:buSzPts val="1200"/>
              <a:buFont typeface="Calibri"/>
              <a:buNone/>
            </a:pPr>
            <a:r>
              <a:t/>
            </a:r>
            <a:endParaRPr/>
          </a:p>
          <a:p>
            <a:pPr indent="-241300" lvl="0" marL="45720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8" name="Shape 1178"/>
        <p:cNvGrpSpPr/>
        <p:nvPr/>
      </p:nvGrpSpPr>
      <p:grpSpPr>
        <a:xfrm>
          <a:off x="0" y="0"/>
          <a:ext cx="0" cy="0"/>
          <a:chOff x="0" y="0"/>
          <a:chExt cx="0" cy="0"/>
        </a:xfrm>
      </p:grpSpPr>
      <p:sp>
        <p:nvSpPr>
          <p:cNvPr id="1179" name="Google Shape;117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0" name="Google Shape;1180;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8" name="Google Shape;118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Vince Lombardi – American football coach and executive in the NFL</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195" name="Google Shape;1195;p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5" name="Google Shape;1205;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CA"/>
              <a:t>Video: Sheldon Shopping for Electronics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https://www.youtube.com/watch?v=gORmiX-5PWU</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1" name="Shape 1211"/>
        <p:cNvGrpSpPr/>
        <p:nvPr/>
      </p:nvGrpSpPr>
      <p:grpSpPr>
        <a:xfrm>
          <a:off x="0" y="0"/>
          <a:ext cx="0" cy="0"/>
          <a:chOff x="0" y="0"/>
          <a:chExt cx="0" cy="0"/>
        </a:xfrm>
      </p:grpSpPr>
      <p:sp>
        <p:nvSpPr>
          <p:cNvPr id="1212" name="Google Shape;1212;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3" name="Google Shape;1213;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Video: Love Actually – Gift Wrapping Scene</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https://www.youtube.com/watch?v=XUBeW_NFggM</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9" name="Shape 1219"/>
        <p:cNvGrpSpPr/>
        <p:nvPr/>
      </p:nvGrpSpPr>
      <p:grpSpPr>
        <a:xfrm>
          <a:off x="0" y="0"/>
          <a:ext cx="0" cy="0"/>
          <a:chOff x="0" y="0"/>
          <a:chExt cx="0" cy="0"/>
        </a:xfrm>
      </p:grpSpPr>
      <p:sp>
        <p:nvSpPr>
          <p:cNvPr id="1220" name="Google Shape;1220;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1" name="Google Shape;1221;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CA"/>
              <a:t>Friends – Rachel as a waitress</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https://www.youtube.com/watch?v=b30evnsHJ_U</a:t>
            </a:r>
            <a:endParaRPr/>
          </a:p>
          <a:p>
            <a:pPr indent="0" lvl="0" marL="13970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7" name="Shape 1227"/>
        <p:cNvGrpSpPr/>
        <p:nvPr/>
      </p:nvGrpSpPr>
      <p:grpSpPr>
        <a:xfrm>
          <a:off x="0" y="0"/>
          <a:ext cx="0" cy="0"/>
          <a:chOff x="0" y="0"/>
          <a:chExt cx="0" cy="0"/>
        </a:xfrm>
      </p:grpSpPr>
      <p:sp>
        <p:nvSpPr>
          <p:cNvPr id="1228" name="Google Shape;1228;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9" name="Google Shape;1229;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Instructor notes – students can work on these scenarios independently or in small groups.  If working in small groups, encourage each group to present their scenario and customer service solution to the rest of the group.</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8" name="Google Shape;1238;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Note: If delivering this certification in-person, students can discuss these scenarios in small groups.  Ask for volunteers to tell their Good and Bad and Ugly customer experience stories.  </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If using sticky notes, students can jot down the positive and negative aspects (one sticky note per experience). In their groups, students can organize the notes, looking for common points.</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7" name="Google Shape;124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4" name="Google Shape;1254;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3" name="Google Shape;1263;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lang="en-CA"/>
              <a:t>Corporate Video – Dealing with an Angry Customer</a:t>
            </a:r>
            <a:endParaRPr/>
          </a:p>
          <a:p>
            <a:pPr indent="0" lvl="0" marL="139700" rtl="0" algn="l">
              <a:lnSpc>
                <a:spcPct val="100000"/>
              </a:lnSpc>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Video: https://www.youtube.com/watch?v=T20hV4ynU7o&amp;t=19s</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270" name="Google Shape;1270;p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6" name="Shape 1276"/>
        <p:cNvGrpSpPr/>
        <p:nvPr/>
      </p:nvGrpSpPr>
      <p:grpSpPr>
        <a:xfrm>
          <a:off x="0" y="0"/>
          <a:ext cx="0" cy="0"/>
          <a:chOff x="0" y="0"/>
          <a:chExt cx="0" cy="0"/>
        </a:xfrm>
      </p:grpSpPr>
      <p:sp>
        <p:nvSpPr>
          <p:cNvPr id="1277" name="Google Shape;1277;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8" name="Google Shape;1278;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97" name="Google Shape;129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3" name="Shape 1303"/>
        <p:cNvGrpSpPr/>
        <p:nvPr/>
      </p:nvGrpSpPr>
      <p:grpSpPr>
        <a:xfrm>
          <a:off x="0" y="0"/>
          <a:ext cx="0" cy="0"/>
          <a:chOff x="0" y="0"/>
          <a:chExt cx="0" cy="0"/>
        </a:xfrm>
      </p:grpSpPr>
      <p:sp>
        <p:nvSpPr>
          <p:cNvPr id="1304" name="Google Shape;1304;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5" name="Google Shape;1305;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1" name="Shape 1311"/>
        <p:cNvGrpSpPr/>
        <p:nvPr/>
      </p:nvGrpSpPr>
      <p:grpSpPr>
        <a:xfrm>
          <a:off x="0" y="0"/>
          <a:ext cx="0" cy="0"/>
          <a:chOff x="0" y="0"/>
          <a:chExt cx="0" cy="0"/>
        </a:xfrm>
      </p:grpSpPr>
      <p:sp>
        <p:nvSpPr>
          <p:cNvPr id="1312" name="Google Shape;1312;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3" name="Google Shape;1313;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6" name="Shape 1326"/>
        <p:cNvGrpSpPr/>
        <p:nvPr/>
      </p:nvGrpSpPr>
      <p:grpSpPr>
        <a:xfrm>
          <a:off x="0" y="0"/>
          <a:ext cx="0" cy="0"/>
          <a:chOff x="0" y="0"/>
          <a:chExt cx="0" cy="0"/>
        </a:xfrm>
      </p:grpSpPr>
      <p:sp>
        <p:nvSpPr>
          <p:cNvPr id="1327" name="Google Shape;1327;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8" name="Google Shape;1328;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2" name="Shape 1342"/>
        <p:cNvGrpSpPr/>
        <p:nvPr/>
      </p:nvGrpSpPr>
      <p:grpSpPr>
        <a:xfrm>
          <a:off x="0" y="0"/>
          <a:ext cx="0" cy="0"/>
          <a:chOff x="0" y="0"/>
          <a:chExt cx="0" cy="0"/>
        </a:xfrm>
      </p:grpSpPr>
      <p:sp>
        <p:nvSpPr>
          <p:cNvPr id="1343" name="Google Shape;1343;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4" name="Google Shape;1344;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1" name="Shape 1351"/>
        <p:cNvGrpSpPr/>
        <p:nvPr/>
      </p:nvGrpSpPr>
      <p:grpSpPr>
        <a:xfrm>
          <a:off x="0" y="0"/>
          <a:ext cx="0" cy="0"/>
          <a:chOff x="0" y="0"/>
          <a:chExt cx="0" cy="0"/>
        </a:xfrm>
      </p:grpSpPr>
      <p:sp>
        <p:nvSpPr>
          <p:cNvPr id="1352" name="Google Shape;1352;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3" name="Google Shape;135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https://www.zendesk.com/blog/customer-support-vs-customer-service/</a:t>
            </a:r>
            <a:endParaRPr/>
          </a:p>
          <a:p>
            <a:pPr indent="0" lvl="0" marL="0" rtl="0" algn="l">
              <a:lnSpc>
                <a:spcPct val="100000"/>
              </a:lnSpc>
              <a:spcBef>
                <a:spcPts val="0"/>
              </a:spcBef>
              <a:spcAft>
                <a:spcPts val="0"/>
              </a:spcAft>
              <a:buSzPts val="1400"/>
              <a:buNone/>
            </a:pPr>
            <a:r>
              <a:rPr lang="en-CA"/>
              <a:t>https://www.investopedia.com/terms/c/customer-service.asp</a:t>
            </a:r>
            <a:endParaRPr/>
          </a:p>
          <a:p>
            <a:pPr indent="0" lvl="0" marL="0" rtl="0" algn="l">
              <a:lnSpc>
                <a:spcPct val="100000"/>
              </a:lnSpc>
              <a:spcBef>
                <a:spcPts val="0"/>
              </a:spcBef>
              <a:spcAft>
                <a:spcPts val="0"/>
              </a:spcAft>
              <a:buSzPts val="1400"/>
              <a:buNone/>
            </a:pPr>
            <a:r>
              <a:rPr lang="en-CA"/>
              <a:t>https://beldingtraining.com/customer-service-pillars/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Bad Customer Service – movie clips montage</a:t>
            </a:r>
            <a:endParaRPr/>
          </a:p>
          <a:p>
            <a:pPr indent="0" lvl="0" marL="0" rtl="0" algn="l">
              <a:lnSpc>
                <a:spcPct val="100000"/>
              </a:lnSpc>
              <a:spcBef>
                <a:spcPts val="0"/>
              </a:spcBef>
              <a:spcAft>
                <a:spcPts val="0"/>
              </a:spcAft>
              <a:buSzPts val="1400"/>
              <a:buNone/>
            </a:pPr>
            <a:r>
              <a:rPr lang="en-CA"/>
              <a:t>- https://www.youtube.com/watch?v=9oywp2qRRyc</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Love Your Customer - https://www.youtube.com/watch?v=ojOqUjbGsgQ</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CA"/>
              <a:t>LAST method: https://www.youtube.com/watch?v=dnpMqQnt8WY</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9" name="Shape 1359"/>
        <p:cNvGrpSpPr/>
        <p:nvPr/>
      </p:nvGrpSpPr>
      <p:grpSpPr>
        <a:xfrm>
          <a:off x="0" y="0"/>
          <a:ext cx="0" cy="0"/>
          <a:chOff x="0" y="0"/>
          <a:chExt cx="0" cy="0"/>
        </a:xfrm>
      </p:grpSpPr>
      <p:sp>
        <p:nvSpPr>
          <p:cNvPr id="1360" name="Google Shape;1360;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1" name="Google Shape;1361;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8" name="Google Shape;75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6" name="Google Shape;76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 name="Shape 9"/>
        <p:cNvGrpSpPr/>
        <p:nvPr/>
      </p:nvGrpSpPr>
      <p:grpSpPr>
        <a:xfrm>
          <a:off x="0" y="0"/>
          <a:ext cx="0" cy="0"/>
          <a:chOff x="0" y="0"/>
          <a:chExt cx="0" cy="0"/>
        </a:xfrm>
      </p:grpSpPr>
      <p:pic>
        <p:nvPicPr>
          <p:cNvPr descr="Celestia-R1---OverlayContentHD.png" id="10" name="Google Shape;10;p2"/>
          <p:cNvPicPr preferRelativeResize="0"/>
          <p:nvPr/>
        </p:nvPicPr>
        <p:blipFill rotWithShape="1">
          <a:blip r:embed="rId2">
            <a:alphaModFix/>
          </a:blip>
          <a:srcRect b="0" l="0" r="0" t="0"/>
          <a:stretch/>
        </p:blipFill>
        <p:spPr>
          <a:xfrm>
            <a:off x="0" y="0"/>
            <a:ext cx="9141619" cy="5142161"/>
          </a:xfrm>
          <a:prstGeom prst="rect">
            <a:avLst/>
          </a:prstGeom>
          <a:noFill/>
          <a:ln>
            <a:noFill/>
          </a:ln>
        </p:spPr>
      </p:pic>
      <p:sp>
        <p:nvSpPr>
          <p:cNvPr id="11" name="Google Shape;11;p2"/>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2" name="Google Shape;12;p2"/>
          <p:cNvSpPr txBox="1"/>
          <p:nvPr>
            <p:ph idx="1" type="body"/>
          </p:nvPr>
        </p:nvSpPr>
        <p:spPr>
          <a:xfrm>
            <a:off x="1732700" y="2255125"/>
            <a:ext cx="4944300" cy="1659900"/>
          </a:xfrm>
          <a:prstGeom prst="rect">
            <a:avLst/>
          </a:prstGeom>
          <a:noFill/>
          <a:ln>
            <a:noFill/>
          </a:ln>
        </p:spPr>
        <p:txBody>
          <a:bodyPr anchorCtr="0" anchor="ctr"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13" name="Google Shape;13;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11" name="Shape 311"/>
        <p:cNvGrpSpPr/>
        <p:nvPr/>
      </p:nvGrpSpPr>
      <p:grpSpPr>
        <a:xfrm>
          <a:off x="0" y="0"/>
          <a:ext cx="0" cy="0"/>
          <a:chOff x="0" y="0"/>
          <a:chExt cx="0" cy="0"/>
        </a:xfrm>
      </p:grpSpPr>
      <p:sp>
        <p:nvSpPr>
          <p:cNvPr id="312" name="Google Shape;312;p11"/>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13" name="Google Shape;313;p11"/>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314" name="Google Shape;314;p11"/>
          <p:cNvSpPr txBox="1"/>
          <p:nvPr>
            <p:ph idx="1" type="body"/>
          </p:nvPr>
        </p:nvSpPr>
        <p:spPr>
          <a:xfrm>
            <a:off x="1732700"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5" name="Google Shape;315;p11"/>
          <p:cNvSpPr txBox="1"/>
          <p:nvPr>
            <p:ph idx="2" type="body"/>
          </p:nvPr>
        </p:nvSpPr>
        <p:spPr>
          <a:xfrm>
            <a:off x="4020972"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6" name="Google Shape;316;p11"/>
          <p:cNvSpPr txBox="1"/>
          <p:nvPr>
            <p:ph idx="3" type="body"/>
          </p:nvPr>
        </p:nvSpPr>
        <p:spPr>
          <a:xfrm>
            <a:off x="6309245" y="2380900"/>
            <a:ext cx="2176800" cy="2544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17" name="Google Shape;317;p11"/>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1"/>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11"/>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1" name="Google Shape;321;p11"/>
          <p:cNvGrpSpPr/>
          <p:nvPr/>
        </p:nvGrpSpPr>
        <p:grpSpPr>
          <a:xfrm>
            <a:off x="1729784" y="61068"/>
            <a:ext cx="351204" cy="324661"/>
            <a:chOff x="5975075" y="2327500"/>
            <a:chExt cx="420100" cy="388350"/>
          </a:xfrm>
        </p:grpSpPr>
        <p:sp>
          <p:nvSpPr>
            <p:cNvPr id="322" name="Google Shape;322;p11"/>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4" name="Google Shape;324;p11"/>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5" name="Google Shape;325;p11"/>
          <p:cNvGrpSpPr/>
          <p:nvPr/>
        </p:nvGrpSpPr>
        <p:grpSpPr>
          <a:xfrm>
            <a:off x="904276" y="515192"/>
            <a:ext cx="382958" cy="607111"/>
            <a:chOff x="6718575" y="2318625"/>
            <a:chExt cx="256950" cy="407375"/>
          </a:xfrm>
        </p:grpSpPr>
        <p:sp>
          <p:nvSpPr>
            <p:cNvPr id="326" name="Google Shape;326;p1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4" name="Google Shape;334;p11"/>
          <p:cNvGrpSpPr/>
          <p:nvPr/>
        </p:nvGrpSpPr>
        <p:grpSpPr>
          <a:xfrm>
            <a:off x="335759" y="1840531"/>
            <a:ext cx="342882" cy="350068"/>
            <a:chOff x="3951850" y="2985350"/>
            <a:chExt cx="407950" cy="416500"/>
          </a:xfrm>
        </p:grpSpPr>
        <p:sp>
          <p:nvSpPr>
            <p:cNvPr id="335" name="Google Shape;335;p11"/>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1"/>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1"/>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1"/>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9" name="Google Shape;339;p1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4" name="Shape 344"/>
        <p:cNvGrpSpPr/>
        <p:nvPr/>
      </p:nvGrpSpPr>
      <p:grpSpPr>
        <a:xfrm>
          <a:off x="0" y="0"/>
          <a:ext cx="0" cy="0"/>
          <a:chOff x="0" y="0"/>
          <a:chExt cx="0" cy="0"/>
        </a:xfrm>
      </p:grpSpPr>
      <p:sp>
        <p:nvSpPr>
          <p:cNvPr id="345" name="Google Shape;345;p13"/>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6" name="Google Shape;346;p13"/>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47" name="Google Shape;347;p13"/>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8" name="Google Shape;348;p13"/>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49" name="Google Shape;349;p13"/>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0" name="Google Shape;350;p13"/>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1" name="Google Shape;351;p13"/>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2" name="Google Shape;352;p13"/>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3" name="Google Shape;353;p13"/>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4" name="Google Shape;354;p13"/>
          <p:cNvSpPr/>
          <p:nvPr/>
        </p:nvSpPr>
        <p:spPr>
          <a:xfrm flipH="1" rot="10800000">
            <a:off x="8763570"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55" name="Google Shape;355;p13"/>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356" name="Shape 356"/>
        <p:cNvGrpSpPr/>
        <p:nvPr/>
      </p:nvGrpSpPr>
      <p:grpSpPr>
        <a:xfrm>
          <a:off x="0" y="0"/>
          <a:ext cx="0" cy="0"/>
          <a:chOff x="0" y="0"/>
          <a:chExt cx="0" cy="0"/>
        </a:xfrm>
      </p:grpSpPr>
      <p:sp>
        <p:nvSpPr>
          <p:cNvPr id="357" name="Google Shape;357;p14"/>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58" name="Google Shape;358;p14"/>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59" name="Google Shape;359;p14"/>
          <p:cNvSpPr txBox="1"/>
          <p:nvPr>
            <p:ph type="ctrTitle"/>
          </p:nvPr>
        </p:nvSpPr>
        <p:spPr>
          <a:xfrm>
            <a:off x="1400175" y="1991825"/>
            <a:ext cx="6343500" cy="1159800"/>
          </a:xfrm>
          <a:prstGeom prst="rect">
            <a:avLst/>
          </a:prstGeom>
          <a:noFill/>
          <a:ln>
            <a:noFill/>
          </a:ln>
        </p:spPr>
        <p:txBody>
          <a:bodyPr anchorCtr="0" anchor="ctr" bIns="68575" lIns="68575" spcFirstLastPara="1" rIns="68575" wrap="square" tIns="68575">
            <a:noAutofit/>
          </a:bodyPr>
          <a:lstStyle>
            <a:lvl1pPr lvl="0" algn="ctr">
              <a:lnSpc>
                <a:spcPct val="100000"/>
              </a:lnSpc>
              <a:spcBef>
                <a:spcPts val="0"/>
              </a:spcBef>
              <a:spcAft>
                <a:spcPts val="0"/>
              </a:spcAft>
              <a:buSzPts val="3600"/>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360" name="Google Shape;360;p14"/>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1" name="Google Shape;361;p14"/>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2" name="Google Shape;362;p14"/>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3" name="Google Shape;363;p14"/>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64" name="Google Shape;364;p14"/>
          <p:cNvGrpSpPr/>
          <p:nvPr/>
        </p:nvGrpSpPr>
        <p:grpSpPr>
          <a:xfrm>
            <a:off x="5549158" y="1029781"/>
            <a:ext cx="404640" cy="374059"/>
            <a:chOff x="5975075" y="2327500"/>
            <a:chExt cx="420100" cy="388350"/>
          </a:xfrm>
        </p:grpSpPr>
        <p:sp>
          <p:nvSpPr>
            <p:cNvPr id="365" name="Google Shape;365;p14"/>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66" name="Google Shape;366;p14"/>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67" name="Google Shape;367;p14"/>
          <p:cNvSpPr/>
          <p:nvPr/>
        </p:nvSpPr>
        <p:spPr>
          <a:xfrm>
            <a:off x="3253022"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68" name="Google Shape;368;p14"/>
          <p:cNvGrpSpPr/>
          <p:nvPr/>
        </p:nvGrpSpPr>
        <p:grpSpPr>
          <a:xfrm>
            <a:off x="4380527" y="515194"/>
            <a:ext cx="382958" cy="607111"/>
            <a:chOff x="6718575" y="2318625"/>
            <a:chExt cx="256950" cy="407375"/>
          </a:xfrm>
        </p:grpSpPr>
        <p:sp>
          <p:nvSpPr>
            <p:cNvPr id="369" name="Google Shape;369;p1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0" name="Google Shape;370;p1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1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1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3" name="Google Shape;373;p1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4" name="Google Shape;374;p1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5" name="Google Shape;375;p1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6" name="Google Shape;376;p1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377" name="Google Shape;377;p14"/>
          <p:cNvGrpSpPr/>
          <p:nvPr/>
        </p:nvGrpSpPr>
        <p:grpSpPr>
          <a:xfrm>
            <a:off x="3199461" y="902961"/>
            <a:ext cx="395018" cy="403297"/>
            <a:chOff x="3951850" y="2985350"/>
            <a:chExt cx="407950" cy="416500"/>
          </a:xfrm>
        </p:grpSpPr>
        <p:sp>
          <p:nvSpPr>
            <p:cNvPr id="378" name="Google Shape;378;p14"/>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9" name="Google Shape;379;p14"/>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0" name="Google Shape;380;p14"/>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1" name="Google Shape;381;p14"/>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82" name="Google Shape;382;p14"/>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3" name="Google Shape;383;p14"/>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4" name="Google Shape;384;p14"/>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5" name="Google Shape;385;p14"/>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6" name="Google Shape;386;p14"/>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387" name="Google Shape;387;p14"/>
          <p:cNvGrpSpPr/>
          <p:nvPr/>
        </p:nvGrpSpPr>
        <p:grpSpPr>
          <a:xfrm>
            <a:off x="5772010" y="4056439"/>
            <a:ext cx="573943" cy="550550"/>
            <a:chOff x="5241175" y="4959100"/>
            <a:chExt cx="539775" cy="517775"/>
          </a:xfrm>
        </p:grpSpPr>
        <p:sp>
          <p:nvSpPr>
            <p:cNvPr id="388" name="Google Shape;388;p1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89" name="Google Shape;389;p1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0" name="Google Shape;390;p1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1" name="Google Shape;391;p1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2" name="Google Shape;392;p1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93" name="Google Shape;393;p1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94" name="Google Shape;394;p14"/>
          <p:cNvSpPr/>
          <p:nvPr/>
        </p:nvSpPr>
        <p:spPr>
          <a:xfrm>
            <a:off x="3429209" y="3904792"/>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395" name="Shape 395"/>
        <p:cNvGrpSpPr/>
        <p:nvPr/>
      </p:nvGrpSpPr>
      <p:grpSpPr>
        <a:xfrm>
          <a:off x="0" y="0"/>
          <a:ext cx="0" cy="0"/>
          <a:chOff x="0" y="0"/>
          <a:chExt cx="0" cy="0"/>
        </a:xfrm>
      </p:grpSpPr>
      <p:sp>
        <p:nvSpPr>
          <p:cNvPr id="396" name="Google Shape;396;p15"/>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97" name="Google Shape;397;p15"/>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398" name="Google Shape;398;p15"/>
          <p:cNvSpPr txBox="1"/>
          <p:nvPr>
            <p:ph type="ctrTitle"/>
          </p:nvPr>
        </p:nvSpPr>
        <p:spPr>
          <a:xfrm>
            <a:off x="2743200" y="1735750"/>
            <a:ext cx="5638800" cy="11598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2700"/>
              <a:buNone/>
              <a:defRPr sz="3600"/>
            </a:lvl1pPr>
            <a:lvl2pPr lvl="1" algn="l">
              <a:lnSpc>
                <a:spcPct val="100000"/>
              </a:lnSpc>
              <a:spcBef>
                <a:spcPts val="0"/>
              </a:spcBef>
              <a:spcAft>
                <a:spcPts val="0"/>
              </a:spcAft>
              <a:buSzPts val="2700"/>
              <a:buNone/>
              <a:defRPr sz="3600"/>
            </a:lvl2pPr>
            <a:lvl3pPr lvl="2" algn="l">
              <a:lnSpc>
                <a:spcPct val="100000"/>
              </a:lnSpc>
              <a:spcBef>
                <a:spcPts val="0"/>
              </a:spcBef>
              <a:spcAft>
                <a:spcPts val="0"/>
              </a:spcAft>
              <a:buSzPts val="2700"/>
              <a:buNone/>
              <a:defRPr sz="3600"/>
            </a:lvl3pPr>
            <a:lvl4pPr lvl="3" algn="l">
              <a:lnSpc>
                <a:spcPct val="100000"/>
              </a:lnSpc>
              <a:spcBef>
                <a:spcPts val="0"/>
              </a:spcBef>
              <a:spcAft>
                <a:spcPts val="0"/>
              </a:spcAft>
              <a:buSzPts val="2700"/>
              <a:buNone/>
              <a:defRPr sz="3600"/>
            </a:lvl4pPr>
            <a:lvl5pPr lvl="4" algn="l">
              <a:lnSpc>
                <a:spcPct val="100000"/>
              </a:lnSpc>
              <a:spcBef>
                <a:spcPts val="0"/>
              </a:spcBef>
              <a:spcAft>
                <a:spcPts val="0"/>
              </a:spcAft>
              <a:buSzPts val="2700"/>
              <a:buNone/>
              <a:defRPr sz="3600"/>
            </a:lvl5pPr>
            <a:lvl6pPr lvl="5" algn="l">
              <a:lnSpc>
                <a:spcPct val="100000"/>
              </a:lnSpc>
              <a:spcBef>
                <a:spcPts val="0"/>
              </a:spcBef>
              <a:spcAft>
                <a:spcPts val="0"/>
              </a:spcAft>
              <a:buSzPts val="2700"/>
              <a:buNone/>
              <a:defRPr sz="3600"/>
            </a:lvl6pPr>
            <a:lvl7pPr lvl="6" algn="l">
              <a:lnSpc>
                <a:spcPct val="100000"/>
              </a:lnSpc>
              <a:spcBef>
                <a:spcPts val="0"/>
              </a:spcBef>
              <a:spcAft>
                <a:spcPts val="0"/>
              </a:spcAft>
              <a:buSzPts val="2700"/>
              <a:buNone/>
              <a:defRPr sz="3600"/>
            </a:lvl7pPr>
            <a:lvl8pPr lvl="7" algn="l">
              <a:lnSpc>
                <a:spcPct val="100000"/>
              </a:lnSpc>
              <a:spcBef>
                <a:spcPts val="0"/>
              </a:spcBef>
              <a:spcAft>
                <a:spcPts val="0"/>
              </a:spcAft>
              <a:buSzPts val="2700"/>
              <a:buNone/>
              <a:defRPr sz="3600"/>
            </a:lvl8pPr>
            <a:lvl9pPr lvl="8" algn="l">
              <a:lnSpc>
                <a:spcPct val="100000"/>
              </a:lnSpc>
              <a:spcBef>
                <a:spcPts val="0"/>
              </a:spcBef>
              <a:spcAft>
                <a:spcPts val="0"/>
              </a:spcAft>
              <a:buSzPts val="2700"/>
              <a:buNone/>
              <a:defRPr sz="3600"/>
            </a:lvl9pPr>
          </a:lstStyle>
          <a:p/>
        </p:txBody>
      </p:sp>
      <p:sp>
        <p:nvSpPr>
          <p:cNvPr id="399" name="Google Shape;399;p15"/>
          <p:cNvSpPr txBox="1"/>
          <p:nvPr>
            <p:ph idx="1" type="subTitle"/>
          </p:nvPr>
        </p:nvSpPr>
        <p:spPr>
          <a:xfrm>
            <a:off x="2743200" y="2821004"/>
            <a:ext cx="5696100" cy="7848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00" name="Google Shape;400;p15"/>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1" name="Google Shape;401;p15"/>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2" name="Google Shape;402;p15"/>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3" name="Google Shape;403;p15"/>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04" name="Google Shape;404;p15"/>
          <p:cNvGrpSpPr/>
          <p:nvPr/>
        </p:nvGrpSpPr>
        <p:grpSpPr>
          <a:xfrm>
            <a:off x="996353" y="1070668"/>
            <a:ext cx="351204" cy="324661"/>
            <a:chOff x="5975075" y="2327500"/>
            <a:chExt cx="420100" cy="388350"/>
          </a:xfrm>
        </p:grpSpPr>
        <p:sp>
          <p:nvSpPr>
            <p:cNvPr id="405" name="Google Shape;405;p1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06" name="Google Shape;406;p1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07" name="Google Shape;407;p15"/>
          <p:cNvSpPr/>
          <p:nvPr/>
        </p:nvSpPr>
        <p:spPr>
          <a:xfrm>
            <a:off x="393601"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08" name="Google Shape;408;p15"/>
          <p:cNvGrpSpPr/>
          <p:nvPr/>
        </p:nvGrpSpPr>
        <p:grpSpPr>
          <a:xfrm>
            <a:off x="305235" y="553858"/>
            <a:ext cx="247469" cy="392302"/>
            <a:chOff x="6718575" y="2318625"/>
            <a:chExt cx="256950" cy="407375"/>
          </a:xfrm>
        </p:grpSpPr>
        <p:sp>
          <p:nvSpPr>
            <p:cNvPr id="409" name="Google Shape;409;p1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0" name="Google Shape;410;p1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1" name="Google Shape;411;p1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2" name="Google Shape;412;p1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3" name="Google Shape;413;p1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4" name="Google Shape;414;p1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5" name="Google Shape;415;p1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6" name="Google Shape;416;p1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17" name="Google Shape;417;p15"/>
          <p:cNvGrpSpPr/>
          <p:nvPr/>
        </p:nvGrpSpPr>
        <p:grpSpPr>
          <a:xfrm>
            <a:off x="1419984" y="3634335"/>
            <a:ext cx="342882" cy="350068"/>
            <a:chOff x="3951850" y="2985350"/>
            <a:chExt cx="407950" cy="416500"/>
          </a:xfrm>
        </p:grpSpPr>
        <p:sp>
          <p:nvSpPr>
            <p:cNvPr id="418" name="Google Shape;418;p1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19" name="Google Shape;419;p1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0" name="Google Shape;420;p1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1" name="Google Shape;421;p1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22" name="Google Shape;422;p15"/>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3" name="Google Shape;423;p15"/>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4" name="Google Shape;424;p15"/>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5" name="Google Shape;425;p15"/>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6" name="Google Shape;426;p15"/>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27" name="Google Shape;427;p15"/>
          <p:cNvGrpSpPr/>
          <p:nvPr/>
        </p:nvGrpSpPr>
        <p:grpSpPr>
          <a:xfrm>
            <a:off x="-50288" y="1452798"/>
            <a:ext cx="624844" cy="599376"/>
            <a:chOff x="5241175" y="4959100"/>
            <a:chExt cx="539775" cy="517775"/>
          </a:xfrm>
        </p:grpSpPr>
        <p:sp>
          <p:nvSpPr>
            <p:cNvPr id="428" name="Google Shape;428;p1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29" name="Google Shape;429;p1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0" name="Google Shape;430;p1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1" name="Google Shape;431;p1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2" name="Google Shape;432;p1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33" name="Google Shape;433;p1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34" name="Google Shape;434;p15"/>
          <p:cNvSpPr/>
          <p:nvPr/>
        </p:nvSpPr>
        <p:spPr>
          <a:xfrm>
            <a:off x="47200" y="4430471"/>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435" name="Shape 435"/>
        <p:cNvGrpSpPr/>
        <p:nvPr/>
      </p:nvGrpSpPr>
      <p:grpSpPr>
        <a:xfrm>
          <a:off x="0" y="0"/>
          <a:ext cx="0" cy="0"/>
          <a:chOff x="0" y="0"/>
          <a:chExt cx="0" cy="0"/>
        </a:xfrm>
      </p:grpSpPr>
      <p:sp>
        <p:nvSpPr>
          <p:cNvPr id="436" name="Google Shape;436;p16"/>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37" name="Google Shape;437;p16"/>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38" name="Google Shape;438;p16"/>
          <p:cNvSpPr txBox="1"/>
          <p:nvPr>
            <p:ph idx="1" type="body"/>
          </p:nvPr>
        </p:nvSpPr>
        <p:spPr>
          <a:xfrm>
            <a:off x="2051200" y="2085600"/>
            <a:ext cx="6282300" cy="819900"/>
          </a:xfrm>
          <a:prstGeom prst="rect">
            <a:avLst/>
          </a:prstGeom>
          <a:noFill/>
          <a:ln>
            <a:noFill/>
          </a:ln>
        </p:spPr>
        <p:txBody>
          <a:bodyPr anchorCtr="0" anchor="ctr" bIns="68575" lIns="68575" spcFirstLastPara="1" rIns="68575" wrap="square" tIns="68575">
            <a:noAutofit/>
          </a:bodyPr>
          <a:lstStyle>
            <a:lvl1pPr indent="-342900" lvl="0" marL="457200" algn="l">
              <a:lnSpc>
                <a:spcPct val="100000"/>
              </a:lnSpc>
              <a:spcBef>
                <a:spcPts val="600"/>
              </a:spcBef>
              <a:spcAft>
                <a:spcPts val="0"/>
              </a:spcAft>
              <a:buSzPts val="1800"/>
              <a:buFont typeface="Nixie One"/>
              <a:buChar char="◇"/>
              <a:defRPr sz="2400">
                <a:latin typeface="Nixie One"/>
                <a:ea typeface="Nixie One"/>
                <a:cs typeface="Nixie One"/>
                <a:sym typeface="Nixie One"/>
              </a:defRPr>
            </a:lvl1pPr>
            <a:lvl2pPr indent="-342900" lvl="1" marL="914400" algn="l">
              <a:lnSpc>
                <a:spcPct val="100000"/>
              </a:lnSpc>
              <a:spcBef>
                <a:spcPts val="0"/>
              </a:spcBef>
              <a:spcAft>
                <a:spcPts val="0"/>
              </a:spcAft>
              <a:buSzPts val="1800"/>
              <a:buFont typeface="Nixie One"/>
              <a:buChar char="￭"/>
              <a:defRPr sz="2400">
                <a:latin typeface="Nixie One"/>
                <a:ea typeface="Nixie One"/>
                <a:cs typeface="Nixie One"/>
                <a:sym typeface="Nixie One"/>
              </a:defRPr>
            </a:lvl2pPr>
            <a:lvl3pPr indent="-342900" lvl="2" marL="1371600" algn="l">
              <a:lnSpc>
                <a:spcPct val="100000"/>
              </a:lnSpc>
              <a:spcBef>
                <a:spcPts val="0"/>
              </a:spcBef>
              <a:spcAft>
                <a:spcPts val="0"/>
              </a:spcAft>
              <a:buSzPts val="1800"/>
              <a:buFont typeface="Nixie One"/>
              <a:buChar char="￮"/>
              <a:defRPr sz="2400">
                <a:latin typeface="Nixie One"/>
                <a:ea typeface="Nixie One"/>
                <a:cs typeface="Nixie One"/>
                <a:sym typeface="Nixie One"/>
              </a:defRPr>
            </a:lvl3pPr>
            <a:lvl4pPr indent="-342900" lvl="3" marL="1828800" algn="l">
              <a:lnSpc>
                <a:spcPct val="100000"/>
              </a:lnSpc>
              <a:spcBef>
                <a:spcPts val="0"/>
              </a:spcBef>
              <a:spcAft>
                <a:spcPts val="0"/>
              </a:spcAft>
              <a:buSzPts val="1800"/>
              <a:buFont typeface="Nixie One"/>
              <a:buChar char="●"/>
              <a:defRPr sz="2400">
                <a:latin typeface="Nixie One"/>
                <a:ea typeface="Nixie One"/>
                <a:cs typeface="Nixie One"/>
                <a:sym typeface="Nixie One"/>
              </a:defRPr>
            </a:lvl4pPr>
            <a:lvl5pPr indent="-342900" lvl="4" marL="2286000" algn="l">
              <a:lnSpc>
                <a:spcPct val="100000"/>
              </a:lnSpc>
              <a:spcBef>
                <a:spcPts val="0"/>
              </a:spcBef>
              <a:spcAft>
                <a:spcPts val="0"/>
              </a:spcAft>
              <a:buSzPts val="1800"/>
              <a:buFont typeface="Nixie One"/>
              <a:buChar char="○"/>
              <a:defRPr sz="2400">
                <a:latin typeface="Nixie One"/>
                <a:ea typeface="Nixie One"/>
                <a:cs typeface="Nixie One"/>
                <a:sym typeface="Nixie One"/>
              </a:defRPr>
            </a:lvl5pPr>
            <a:lvl6pPr indent="-342900" lvl="5" marL="2743200" algn="l">
              <a:lnSpc>
                <a:spcPct val="100000"/>
              </a:lnSpc>
              <a:spcBef>
                <a:spcPts val="0"/>
              </a:spcBef>
              <a:spcAft>
                <a:spcPts val="0"/>
              </a:spcAft>
              <a:buSzPts val="1800"/>
              <a:buFont typeface="Nixie One"/>
              <a:buChar char="■"/>
              <a:defRPr sz="2400">
                <a:latin typeface="Nixie One"/>
                <a:ea typeface="Nixie One"/>
                <a:cs typeface="Nixie One"/>
                <a:sym typeface="Nixie One"/>
              </a:defRPr>
            </a:lvl6pPr>
            <a:lvl7pPr indent="-342900" lvl="6" marL="3200400" algn="l">
              <a:lnSpc>
                <a:spcPct val="100000"/>
              </a:lnSpc>
              <a:spcBef>
                <a:spcPts val="0"/>
              </a:spcBef>
              <a:spcAft>
                <a:spcPts val="0"/>
              </a:spcAft>
              <a:buSzPts val="1800"/>
              <a:buFont typeface="Nixie One"/>
              <a:buChar char="●"/>
              <a:defRPr sz="2400">
                <a:latin typeface="Nixie One"/>
                <a:ea typeface="Nixie One"/>
                <a:cs typeface="Nixie One"/>
                <a:sym typeface="Nixie One"/>
              </a:defRPr>
            </a:lvl7pPr>
            <a:lvl8pPr indent="-342900" lvl="7" marL="3657600" algn="l">
              <a:lnSpc>
                <a:spcPct val="100000"/>
              </a:lnSpc>
              <a:spcBef>
                <a:spcPts val="0"/>
              </a:spcBef>
              <a:spcAft>
                <a:spcPts val="0"/>
              </a:spcAft>
              <a:buSzPts val="1800"/>
              <a:buFont typeface="Nixie One"/>
              <a:buChar char="○"/>
              <a:defRPr sz="2400">
                <a:latin typeface="Nixie One"/>
                <a:ea typeface="Nixie One"/>
                <a:cs typeface="Nixie One"/>
                <a:sym typeface="Nixie One"/>
              </a:defRPr>
            </a:lvl8pPr>
            <a:lvl9pPr indent="-342900" lvl="8" marL="4114800" algn="l">
              <a:lnSpc>
                <a:spcPct val="100000"/>
              </a:lnSpc>
              <a:spcBef>
                <a:spcPts val="0"/>
              </a:spcBef>
              <a:spcAft>
                <a:spcPts val="0"/>
              </a:spcAft>
              <a:buSzPts val="1800"/>
              <a:buFont typeface="Nixie One"/>
              <a:buChar char="■"/>
              <a:defRPr sz="2400">
                <a:latin typeface="Nixie One"/>
                <a:ea typeface="Nixie One"/>
                <a:cs typeface="Nixie One"/>
                <a:sym typeface="Nixie One"/>
              </a:defRPr>
            </a:lvl9pPr>
          </a:lstStyle>
          <a:p/>
        </p:txBody>
      </p:sp>
      <p:sp>
        <p:nvSpPr>
          <p:cNvPr id="439" name="Google Shape;439;p16"/>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0" name="Google Shape;440;p16"/>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1" name="Google Shape;441;p16"/>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2" name="Google Shape;442;p16"/>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43" name="Google Shape;443;p16"/>
          <p:cNvGrpSpPr/>
          <p:nvPr/>
        </p:nvGrpSpPr>
        <p:grpSpPr>
          <a:xfrm>
            <a:off x="986828" y="1394518"/>
            <a:ext cx="351204" cy="324661"/>
            <a:chOff x="5975075" y="2327500"/>
            <a:chExt cx="420100" cy="388350"/>
          </a:xfrm>
        </p:grpSpPr>
        <p:sp>
          <p:nvSpPr>
            <p:cNvPr id="444" name="Google Shape;444;p1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5" name="Google Shape;445;p1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46" name="Google Shape;446;p16"/>
          <p:cNvSpPr/>
          <p:nvPr/>
        </p:nvSpPr>
        <p:spPr>
          <a:xfrm>
            <a:off x="203101"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47" name="Google Shape;447;p16"/>
          <p:cNvGrpSpPr/>
          <p:nvPr/>
        </p:nvGrpSpPr>
        <p:grpSpPr>
          <a:xfrm>
            <a:off x="295710" y="877708"/>
            <a:ext cx="247469" cy="392302"/>
            <a:chOff x="6718575" y="2318625"/>
            <a:chExt cx="256950" cy="407375"/>
          </a:xfrm>
        </p:grpSpPr>
        <p:sp>
          <p:nvSpPr>
            <p:cNvPr id="448" name="Google Shape;448;p1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1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1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1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1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p1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4" name="Google Shape;454;p1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5" name="Google Shape;455;p1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56" name="Google Shape;456;p16"/>
          <p:cNvGrpSpPr/>
          <p:nvPr/>
        </p:nvGrpSpPr>
        <p:grpSpPr>
          <a:xfrm>
            <a:off x="1229484" y="3310485"/>
            <a:ext cx="342882" cy="350068"/>
            <a:chOff x="3951850" y="2985350"/>
            <a:chExt cx="407950" cy="416500"/>
          </a:xfrm>
        </p:grpSpPr>
        <p:sp>
          <p:nvSpPr>
            <p:cNvPr id="457" name="Google Shape;457;p1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8" name="Google Shape;458;p1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9" name="Google Shape;459;p1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0" name="Google Shape;460;p1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61" name="Google Shape;461;p16"/>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16"/>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3" name="Google Shape;463;p16"/>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4" name="Google Shape;464;p16"/>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5" name="Google Shape;465;p16"/>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66" name="Google Shape;466;p16"/>
          <p:cNvGrpSpPr/>
          <p:nvPr/>
        </p:nvGrpSpPr>
        <p:grpSpPr>
          <a:xfrm>
            <a:off x="67090" y="1681686"/>
            <a:ext cx="455624" cy="437054"/>
            <a:chOff x="5241175" y="4959100"/>
            <a:chExt cx="539775" cy="517775"/>
          </a:xfrm>
        </p:grpSpPr>
        <p:sp>
          <p:nvSpPr>
            <p:cNvPr id="467" name="Google Shape;467;p1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8" name="Google Shape;468;p1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1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1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1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1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3" name="Google Shape;473;p16"/>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4" name="Google Shape;474;p16"/>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12000"/>
              <a:buFont typeface="Nixie One"/>
              <a:buNone/>
            </a:pPr>
            <a:r>
              <a:rPr b="0" i="0" lang="en-CA" sz="12000" u="none" cap="none" strike="noStrike">
                <a:solidFill>
                  <a:srgbClr val="FFFFFF"/>
                </a:solidFill>
                <a:latin typeface="Nixie One"/>
                <a:ea typeface="Nixie One"/>
                <a:cs typeface="Nixie One"/>
                <a:sym typeface="Nixie One"/>
              </a:rPr>
              <a:t>“</a:t>
            </a:r>
            <a:endParaRPr b="0" i="0" sz="12000" u="none" cap="none" strike="noStrike">
              <a:solidFill>
                <a:srgbClr val="FFFFFF"/>
              </a:solidFill>
              <a:latin typeface="Nixie One"/>
              <a:ea typeface="Nixie One"/>
              <a:cs typeface="Nixie One"/>
              <a:sym typeface="Nixie One"/>
            </a:endParaRPr>
          </a:p>
        </p:txBody>
      </p:sp>
      <p:sp>
        <p:nvSpPr>
          <p:cNvPr id="475" name="Google Shape;475;p16"/>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476" name="Shape 476"/>
        <p:cNvGrpSpPr/>
        <p:nvPr/>
      </p:nvGrpSpPr>
      <p:grpSpPr>
        <a:xfrm>
          <a:off x="0" y="0"/>
          <a:ext cx="0" cy="0"/>
          <a:chOff x="0" y="0"/>
          <a:chExt cx="0" cy="0"/>
        </a:xfrm>
      </p:grpSpPr>
      <p:sp>
        <p:nvSpPr>
          <p:cNvPr id="477" name="Google Shape;477;p17"/>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78" name="Google Shape;478;p1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479" name="Google Shape;479;p17"/>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80" name="Google Shape;480;p17"/>
          <p:cNvSpPr txBox="1"/>
          <p:nvPr>
            <p:ph idx="1" type="body"/>
          </p:nvPr>
        </p:nvSpPr>
        <p:spPr>
          <a:xfrm>
            <a:off x="1732700" y="2255125"/>
            <a:ext cx="4944300" cy="1659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Font typeface="Arial"/>
              <a:buChar char="◇"/>
              <a:defRPr>
                <a:latin typeface="Arial"/>
                <a:ea typeface="Arial"/>
                <a:cs typeface="Arial"/>
                <a:sym typeface="Arial"/>
              </a:defRPr>
            </a:lvl1pPr>
            <a:lvl2pPr indent="-298450" lvl="1" marL="914400" algn="l">
              <a:lnSpc>
                <a:spcPct val="100000"/>
              </a:lnSpc>
              <a:spcBef>
                <a:spcPts val="0"/>
              </a:spcBef>
              <a:spcAft>
                <a:spcPts val="0"/>
              </a:spcAft>
              <a:buSzPts val="1100"/>
              <a:buFont typeface="Arial"/>
              <a:buChar char="￭"/>
              <a:defRPr>
                <a:latin typeface="Arial"/>
                <a:ea typeface="Arial"/>
                <a:cs typeface="Arial"/>
                <a:sym typeface="Arial"/>
              </a:defRPr>
            </a:lvl2pPr>
            <a:lvl3pPr indent="-298450" lvl="2" marL="1371600" algn="l">
              <a:lnSpc>
                <a:spcPct val="100000"/>
              </a:lnSpc>
              <a:spcBef>
                <a:spcPts val="0"/>
              </a:spcBef>
              <a:spcAft>
                <a:spcPts val="0"/>
              </a:spcAft>
              <a:buSzPts val="1100"/>
              <a:buFont typeface="Arial"/>
              <a:buChar char="￮"/>
              <a:defRPr>
                <a:latin typeface="Arial"/>
                <a:ea typeface="Arial"/>
                <a:cs typeface="Arial"/>
                <a:sym typeface="Arial"/>
              </a:defRPr>
            </a:lvl3pPr>
            <a:lvl4pPr indent="-298450" lvl="3" marL="1828800" algn="l">
              <a:lnSpc>
                <a:spcPct val="100000"/>
              </a:lnSpc>
              <a:spcBef>
                <a:spcPts val="0"/>
              </a:spcBef>
              <a:spcAft>
                <a:spcPts val="0"/>
              </a:spcAft>
              <a:buSzPts val="1100"/>
              <a:buFont typeface="Arial"/>
              <a:buChar char="●"/>
              <a:defRPr>
                <a:latin typeface="Arial"/>
                <a:ea typeface="Arial"/>
                <a:cs typeface="Arial"/>
                <a:sym typeface="Arial"/>
              </a:defRPr>
            </a:lvl4pPr>
            <a:lvl5pPr indent="-298450" lvl="4" marL="2286000" algn="l">
              <a:lnSpc>
                <a:spcPct val="100000"/>
              </a:lnSpc>
              <a:spcBef>
                <a:spcPts val="0"/>
              </a:spcBef>
              <a:spcAft>
                <a:spcPts val="0"/>
              </a:spcAft>
              <a:buSzPts val="1100"/>
              <a:buFont typeface="Arial"/>
              <a:buChar char="○"/>
              <a:defRPr>
                <a:latin typeface="Arial"/>
                <a:ea typeface="Arial"/>
                <a:cs typeface="Arial"/>
                <a:sym typeface="Arial"/>
              </a:defRPr>
            </a:lvl5pPr>
            <a:lvl6pPr indent="-298450" lvl="5" marL="2743200" algn="l">
              <a:lnSpc>
                <a:spcPct val="100000"/>
              </a:lnSpc>
              <a:spcBef>
                <a:spcPts val="0"/>
              </a:spcBef>
              <a:spcAft>
                <a:spcPts val="0"/>
              </a:spcAft>
              <a:buSzPts val="1100"/>
              <a:buFont typeface="Arial"/>
              <a:buChar char="■"/>
              <a:defRPr>
                <a:latin typeface="Arial"/>
                <a:ea typeface="Arial"/>
                <a:cs typeface="Arial"/>
                <a:sym typeface="Arial"/>
              </a:defRPr>
            </a:lvl6pPr>
            <a:lvl7pPr indent="-298450" lvl="6" marL="3200400" algn="l">
              <a:lnSpc>
                <a:spcPct val="100000"/>
              </a:lnSpc>
              <a:spcBef>
                <a:spcPts val="0"/>
              </a:spcBef>
              <a:spcAft>
                <a:spcPts val="0"/>
              </a:spcAft>
              <a:buSzPts val="1100"/>
              <a:buFont typeface="Arial"/>
              <a:buChar char="●"/>
              <a:defRPr>
                <a:latin typeface="Arial"/>
                <a:ea typeface="Arial"/>
                <a:cs typeface="Arial"/>
                <a:sym typeface="Arial"/>
              </a:defRPr>
            </a:lvl7pPr>
            <a:lvl8pPr indent="-298450" lvl="7" marL="3657600" algn="l">
              <a:lnSpc>
                <a:spcPct val="100000"/>
              </a:lnSpc>
              <a:spcBef>
                <a:spcPts val="0"/>
              </a:spcBef>
              <a:spcAft>
                <a:spcPts val="0"/>
              </a:spcAft>
              <a:buSzPts val="1100"/>
              <a:buFont typeface="Arial"/>
              <a:buChar char="○"/>
              <a:defRPr>
                <a:latin typeface="Arial"/>
                <a:ea typeface="Arial"/>
                <a:cs typeface="Arial"/>
                <a:sym typeface="Arial"/>
              </a:defRPr>
            </a:lvl8pPr>
            <a:lvl9pPr indent="-298450" lvl="8" marL="4114800" algn="l">
              <a:lnSpc>
                <a:spcPct val="100000"/>
              </a:lnSpc>
              <a:spcBef>
                <a:spcPts val="0"/>
              </a:spcBef>
              <a:spcAft>
                <a:spcPts val="0"/>
              </a:spcAft>
              <a:buSzPts val="1100"/>
              <a:buFont typeface="Arial"/>
              <a:buChar char="■"/>
              <a:defRPr>
                <a:latin typeface="Arial"/>
                <a:ea typeface="Arial"/>
                <a:cs typeface="Arial"/>
                <a:sym typeface="Arial"/>
              </a:defRPr>
            </a:lvl9pPr>
          </a:lstStyle>
          <a:p/>
        </p:txBody>
      </p:sp>
      <p:sp>
        <p:nvSpPr>
          <p:cNvPr id="481" name="Google Shape;481;p1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1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1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1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17"/>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6" name="Google Shape;486;p17"/>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17"/>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17"/>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89" name="Google Shape;489;p17"/>
          <p:cNvGrpSpPr/>
          <p:nvPr/>
        </p:nvGrpSpPr>
        <p:grpSpPr>
          <a:xfrm>
            <a:off x="1729778" y="61068"/>
            <a:ext cx="351204" cy="324661"/>
            <a:chOff x="5975075" y="2327500"/>
            <a:chExt cx="420100" cy="388350"/>
          </a:xfrm>
        </p:grpSpPr>
        <p:sp>
          <p:nvSpPr>
            <p:cNvPr id="490" name="Google Shape;490;p1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1" name="Google Shape;491;p1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92" name="Google Shape;492;p17"/>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3" name="Google Shape;493;p17"/>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94" name="Google Shape;494;p17"/>
          <p:cNvGrpSpPr/>
          <p:nvPr/>
        </p:nvGrpSpPr>
        <p:grpSpPr>
          <a:xfrm>
            <a:off x="7354066" y="3426711"/>
            <a:ext cx="455624" cy="437054"/>
            <a:chOff x="5241175" y="4959100"/>
            <a:chExt cx="539775" cy="517775"/>
          </a:xfrm>
        </p:grpSpPr>
        <p:sp>
          <p:nvSpPr>
            <p:cNvPr id="495" name="Google Shape;495;p17"/>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6" name="Google Shape;496;p17"/>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7" name="Google Shape;497;p17"/>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8" name="Google Shape;498;p17"/>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9" name="Google Shape;499;p17"/>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17"/>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01" name="Google Shape;501;p17"/>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02" name="Google Shape;502;p17"/>
          <p:cNvGrpSpPr/>
          <p:nvPr/>
        </p:nvGrpSpPr>
        <p:grpSpPr>
          <a:xfrm>
            <a:off x="904277" y="515194"/>
            <a:ext cx="382958" cy="607111"/>
            <a:chOff x="6718575" y="2318625"/>
            <a:chExt cx="256950" cy="407375"/>
          </a:xfrm>
        </p:grpSpPr>
        <p:sp>
          <p:nvSpPr>
            <p:cNvPr id="503" name="Google Shape;503;p1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4" name="Google Shape;504;p1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1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1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7" name="Google Shape;507;p1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1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1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1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11" name="Google Shape;511;p17"/>
          <p:cNvGrpSpPr/>
          <p:nvPr/>
        </p:nvGrpSpPr>
        <p:grpSpPr>
          <a:xfrm>
            <a:off x="335759" y="1840535"/>
            <a:ext cx="342882" cy="350068"/>
            <a:chOff x="3951850" y="2985350"/>
            <a:chExt cx="407950" cy="416500"/>
          </a:xfrm>
        </p:grpSpPr>
        <p:sp>
          <p:nvSpPr>
            <p:cNvPr id="512" name="Google Shape;512;p1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1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4" name="Google Shape;514;p1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5" name="Google Shape;515;p1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16" name="Google Shape;516;p17"/>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17" name="Shape 517"/>
        <p:cNvGrpSpPr/>
        <p:nvPr/>
      </p:nvGrpSpPr>
      <p:grpSpPr>
        <a:xfrm>
          <a:off x="0" y="0"/>
          <a:ext cx="0" cy="0"/>
          <a:chOff x="0" y="0"/>
          <a:chExt cx="0" cy="0"/>
        </a:xfrm>
      </p:grpSpPr>
      <p:sp>
        <p:nvSpPr>
          <p:cNvPr id="518" name="Google Shape;518;p18"/>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19" name="Google Shape;519;p18"/>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20" name="Google Shape;520;p18"/>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21" name="Google Shape;521;p18"/>
          <p:cNvSpPr txBox="1"/>
          <p:nvPr>
            <p:ph idx="1" type="body"/>
          </p:nvPr>
        </p:nvSpPr>
        <p:spPr>
          <a:xfrm>
            <a:off x="1734000" y="2414450"/>
            <a:ext cx="2667300" cy="26637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22" name="Google Shape;522;p18"/>
          <p:cNvSpPr txBox="1"/>
          <p:nvPr>
            <p:ph idx="2" type="body"/>
          </p:nvPr>
        </p:nvSpPr>
        <p:spPr>
          <a:xfrm>
            <a:off x="4562088" y="2414450"/>
            <a:ext cx="2667300" cy="26637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23" name="Google Shape;523;p18"/>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4" name="Google Shape;524;p18"/>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5" name="Google Shape;525;p18"/>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6" name="Google Shape;526;p18"/>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27" name="Google Shape;527;p18"/>
          <p:cNvGrpSpPr/>
          <p:nvPr/>
        </p:nvGrpSpPr>
        <p:grpSpPr>
          <a:xfrm>
            <a:off x="1729778" y="61068"/>
            <a:ext cx="351204" cy="324661"/>
            <a:chOff x="5975075" y="2327500"/>
            <a:chExt cx="420100" cy="388350"/>
          </a:xfrm>
        </p:grpSpPr>
        <p:sp>
          <p:nvSpPr>
            <p:cNvPr id="528" name="Google Shape;528;p18"/>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p18"/>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30" name="Google Shape;530;p18"/>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31" name="Google Shape;531;p18"/>
          <p:cNvGrpSpPr/>
          <p:nvPr/>
        </p:nvGrpSpPr>
        <p:grpSpPr>
          <a:xfrm>
            <a:off x="904277" y="515194"/>
            <a:ext cx="382958" cy="607111"/>
            <a:chOff x="6718575" y="2318625"/>
            <a:chExt cx="256950" cy="407375"/>
          </a:xfrm>
        </p:grpSpPr>
        <p:sp>
          <p:nvSpPr>
            <p:cNvPr id="532" name="Google Shape;532;p18"/>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3" name="Google Shape;533;p18"/>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4" name="Google Shape;534;p18"/>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5" name="Google Shape;535;p18"/>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6" name="Google Shape;536;p18"/>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7" name="Google Shape;537;p18"/>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8" name="Google Shape;538;p18"/>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9" name="Google Shape;539;p18"/>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40" name="Google Shape;540;p18"/>
          <p:cNvGrpSpPr/>
          <p:nvPr/>
        </p:nvGrpSpPr>
        <p:grpSpPr>
          <a:xfrm>
            <a:off x="335759" y="1840535"/>
            <a:ext cx="342882" cy="350068"/>
            <a:chOff x="3951850" y="2985350"/>
            <a:chExt cx="407950" cy="416500"/>
          </a:xfrm>
        </p:grpSpPr>
        <p:sp>
          <p:nvSpPr>
            <p:cNvPr id="541" name="Google Shape;541;p18"/>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2" name="Google Shape;542;p18"/>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3" name="Google Shape;543;p18"/>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4" name="Google Shape;544;p18"/>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45" name="Google Shape;545;p18"/>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6" name="Google Shape;546;p18"/>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7" name="Google Shape;547;p18"/>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8" name="Google Shape;548;p18"/>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9" name="Google Shape;549;p18"/>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50" name="Google Shape;550;p18"/>
          <p:cNvGrpSpPr/>
          <p:nvPr/>
        </p:nvGrpSpPr>
        <p:grpSpPr>
          <a:xfrm>
            <a:off x="7354066" y="3426711"/>
            <a:ext cx="455624" cy="437054"/>
            <a:chOff x="5241175" y="4959100"/>
            <a:chExt cx="539775" cy="517775"/>
          </a:xfrm>
        </p:grpSpPr>
        <p:sp>
          <p:nvSpPr>
            <p:cNvPr id="551" name="Google Shape;551;p18"/>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2" name="Google Shape;552;p18"/>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3" name="Google Shape;553;p18"/>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4" name="Google Shape;554;p18"/>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5" name="Google Shape;555;p18"/>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18"/>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57" name="Google Shape;557;p18"/>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18"/>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559" name="Shape 559"/>
        <p:cNvGrpSpPr/>
        <p:nvPr/>
      </p:nvGrpSpPr>
      <p:grpSpPr>
        <a:xfrm>
          <a:off x="0" y="0"/>
          <a:ext cx="0" cy="0"/>
          <a:chOff x="0" y="0"/>
          <a:chExt cx="0" cy="0"/>
        </a:xfrm>
      </p:grpSpPr>
      <p:sp>
        <p:nvSpPr>
          <p:cNvPr id="560" name="Google Shape;560;p19"/>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61" name="Google Shape;561;p19"/>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62" name="Google Shape;562;p19"/>
          <p:cNvSpPr txBox="1"/>
          <p:nvPr>
            <p:ph idx="1" type="body"/>
          </p:nvPr>
        </p:nvSpPr>
        <p:spPr>
          <a:xfrm>
            <a:off x="1732700" y="2380900"/>
            <a:ext cx="2176800" cy="2544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63" name="Google Shape;563;p19"/>
          <p:cNvSpPr txBox="1"/>
          <p:nvPr>
            <p:ph idx="2" type="body"/>
          </p:nvPr>
        </p:nvSpPr>
        <p:spPr>
          <a:xfrm>
            <a:off x="4020972" y="2380900"/>
            <a:ext cx="2176800" cy="2544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64" name="Google Shape;564;p19"/>
          <p:cNvSpPr txBox="1"/>
          <p:nvPr>
            <p:ph idx="3" type="body"/>
          </p:nvPr>
        </p:nvSpPr>
        <p:spPr>
          <a:xfrm>
            <a:off x="6309246" y="2380900"/>
            <a:ext cx="2176800" cy="2544900"/>
          </a:xfrm>
          <a:prstGeom prst="rect">
            <a:avLst/>
          </a:prstGeom>
          <a:noFill/>
          <a:ln>
            <a:noFill/>
          </a:ln>
        </p:spPr>
        <p:txBody>
          <a:bodyPr anchorCtr="0" anchor="t" bIns="68575" lIns="68575" spcFirstLastPara="1" rIns="68575" wrap="square" tIns="68575">
            <a:noAutofit/>
          </a:bodyPr>
          <a:lstStyle>
            <a:lvl1pPr indent="-298450" lvl="0" marL="457200" algn="l">
              <a:lnSpc>
                <a:spcPct val="100000"/>
              </a:lnSpc>
              <a:spcBef>
                <a:spcPts val="6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565" name="Google Shape;565;p19"/>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19"/>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19"/>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19"/>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69" name="Google Shape;569;p19"/>
          <p:cNvGrpSpPr/>
          <p:nvPr/>
        </p:nvGrpSpPr>
        <p:grpSpPr>
          <a:xfrm>
            <a:off x="1729778" y="61068"/>
            <a:ext cx="351204" cy="324661"/>
            <a:chOff x="5975075" y="2327500"/>
            <a:chExt cx="420100" cy="388350"/>
          </a:xfrm>
        </p:grpSpPr>
        <p:sp>
          <p:nvSpPr>
            <p:cNvPr id="570" name="Google Shape;570;p1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1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72" name="Google Shape;572;p19"/>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73" name="Google Shape;573;p19"/>
          <p:cNvGrpSpPr/>
          <p:nvPr/>
        </p:nvGrpSpPr>
        <p:grpSpPr>
          <a:xfrm>
            <a:off x="904277" y="515194"/>
            <a:ext cx="382958" cy="607111"/>
            <a:chOff x="6718575" y="2318625"/>
            <a:chExt cx="256950" cy="407375"/>
          </a:xfrm>
        </p:grpSpPr>
        <p:sp>
          <p:nvSpPr>
            <p:cNvPr id="574" name="Google Shape;574;p1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1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1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1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1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1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1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1" name="Google Shape;581;p1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2" name="Google Shape;582;p19"/>
          <p:cNvGrpSpPr/>
          <p:nvPr/>
        </p:nvGrpSpPr>
        <p:grpSpPr>
          <a:xfrm>
            <a:off x="335759" y="1840535"/>
            <a:ext cx="342882" cy="350068"/>
            <a:chOff x="3951850" y="2985350"/>
            <a:chExt cx="407950" cy="416500"/>
          </a:xfrm>
        </p:grpSpPr>
        <p:sp>
          <p:nvSpPr>
            <p:cNvPr id="583" name="Google Shape;583;p1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1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1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1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87" name="Google Shape;587;p19"/>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8" name="Shape 588"/>
        <p:cNvGrpSpPr/>
        <p:nvPr/>
      </p:nvGrpSpPr>
      <p:grpSpPr>
        <a:xfrm>
          <a:off x="0" y="0"/>
          <a:ext cx="0" cy="0"/>
          <a:chOff x="0" y="0"/>
          <a:chExt cx="0" cy="0"/>
        </a:xfrm>
      </p:grpSpPr>
      <p:sp>
        <p:nvSpPr>
          <p:cNvPr id="589" name="Google Shape;589;p20"/>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90" name="Google Shape;590;p20"/>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91" name="Google Shape;591;p20"/>
          <p:cNvSpPr txBox="1"/>
          <p:nvPr>
            <p:ph type="title"/>
          </p:nvPr>
        </p:nvSpPr>
        <p:spPr>
          <a:xfrm>
            <a:off x="1732700" y="821200"/>
            <a:ext cx="4944300" cy="6453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592" name="Google Shape;592;p20"/>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20"/>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20"/>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20"/>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96" name="Google Shape;596;p20"/>
          <p:cNvGrpSpPr/>
          <p:nvPr/>
        </p:nvGrpSpPr>
        <p:grpSpPr>
          <a:xfrm>
            <a:off x="1729778" y="61068"/>
            <a:ext cx="351204" cy="324661"/>
            <a:chOff x="5975075" y="2327500"/>
            <a:chExt cx="420100" cy="388350"/>
          </a:xfrm>
        </p:grpSpPr>
        <p:sp>
          <p:nvSpPr>
            <p:cNvPr id="597" name="Google Shape;597;p20"/>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8" name="Google Shape;598;p20"/>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99" name="Google Shape;599;p20"/>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00" name="Google Shape;600;p20"/>
          <p:cNvGrpSpPr/>
          <p:nvPr/>
        </p:nvGrpSpPr>
        <p:grpSpPr>
          <a:xfrm>
            <a:off x="904277" y="515194"/>
            <a:ext cx="382958" cy="607111"/>
            <a:chOff x="6718575" y="2318625"/>
            <a:chExt cx="256950" cy="407375"/>
          </a:xfrm>
        </p:grpSpPr>
        <p:sp>
          <p:nvSpPr>
            <p:cNvPr id="601" name="Google Shape;601;p2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2" name="Google Shape;602;p2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3" name="Google Shape;603;p2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4" name="Google Shape;604;p2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5" name="Google Shape;605;p2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2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2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8" name="Google Shape;608;p2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09" name="Google Shape;609;p20"/>
          <p:cNvGrpSpPr/>
          <p:nvPr/>
        </p:nvGrpSpPr>
        <p:grpSpPr>
          <a:xfrm>
            <a:off x="335759" y="1840535"/>
            <a:ext cx="342882" cy="350068"/>
            <a:chOff x="3951850" y="2985350"/>
            <a:chExt cx="407950" cy="416500"/>
          </a:xfrm>
        </p:grpSpPr>
        <p:sp>
          <p:nvSpPr>
            <p:cNvPr id="610" name="Google Shape;610;p2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2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2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2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14" name="Google Shape;614;p20"/>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20"/>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20"/>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20"/>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20"/>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19" name="Google Shape;619;p20"/>
          <p:cNvGrpSpPr/>
          <p:nvPr/>
        </p:nvGrpSpPr>
        <p:grpSpPr>
          <a:xfrm>
            <a:off x="7354066" y="3426711"/>
            <a:ext cx="455624" cy="437054"/>
            <a:chOff x="5241175" y="4959100"/>
            <a:chExt cx="539775" cy="517775"/>
          </a:xfrm>
        </p:grpSpPr>
        <p:sp>
          <p:nvSpPr>
            <p:cNvPr id="620" name="Google Shape;620;p20"/>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20"/>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20"/>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20"/>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20"/>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20"/>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26" name="Google Shape;626;p20"/>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7" name="Google Shape;627;p20"/>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628" name="Shape 628"/>
        <p:cNvGrpSpPr/>
        <p:nvPr/>
      </p:nvGrpSpPr>
      <p:grpSpPr>
        <a:xfrm>
          <a:off x="0" y="0"/>
          <a:ext cx="0" cy="0"/>
          <a:chOff x="0" y="0"/>
          <a:chExt cx="0" cy="0"/>
        </a:xfrm>
      </p:grpSpPr>
      <p:sp>
        <p:nvSpPr>
          <p:cNvPr id="629" name="Google Shape;629;p21"/>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30" name="Google Shape;630;p21"/>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631" name="Google Shape;631;p21"/>
          <p:cNvSpPr txBox="1"/>
          <p:nvPr>
            <p:ph idx="1" type="body"/>
          </p:nvPr>
        </p:nvSpPr>
        <p:spPr>
          <a:xfrm>
            <a:off x="457200" y="4406309"/>
            <a:ext cx="8229600" cy="519600"/>
          </a:xfrm>
          <a:prstGeom prst="rect">
            <a:avLst/>
          </a:prstGeom>
          <a:noFill/>
          <a:ln>
            <a:noFill/>
          </a:ln>
        </p:spPr>
        <p:txBody>
          <a:bodyPr anchorCtr="0" anchor="t" bIns="68575" lIns="68575" spcFirstLastPara="1" rIns="68575" wrap="square" tIns="68575">
            <a:noAutofit/>
          </a:bodyPr>
          <a:lstStyle>
            <a:lvl1pPr indent="-228600" lvl="0" marL="457200" algn="ctr">
              <a:lnSpc>
                <a:spcPct val="100000"/>
              </a:lnSpc>
              <a:spcBef>
                <a:spcPts val="400"/>
              </a:spcBef>
              <a:spcAft>
                <a:spcPts val="0"/>
              </a:spcAft>
              <a:buSzPts val="1100"/>
              <a:buNone/>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632" name="Google Shape;632;p21"/>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3" name="Google Shape;633;p21"/>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4" name="Google Shape;634;p21"/>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21"/>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36" name="Google Shape;636;p21"/>
          <p:cNvGrpSpPr/>
          <p:nvPr/>
        </p:nvGrpSpPr>
        <p:grpSpPr>
          <a:xfrm>
            <a:off x="1729778" y="61068"/>
            <a:ext cx="351204" cy="324661"/>
            <a:chOff x="5975075" y="2327500"/>
            <a:chExt cx="420100" cy="388350"/>
          </a:xfrm>
        </p:grpSpPr>
        <p:sp>
          <p:nvSpPr>
            <p:cNvPr id="637" name="Google Shape;637;p21"/>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8" name="Google Shape;638;p21"/>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9" name="Google Shape;639;p21"/>
          <p:cNvSpPr/>
          <p:nvPr/>
        </p:nvSpPr>
        <p:spPr>
          <a:xfrm>
            <a:off x="203101"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40" name="Google Shape;640;p21"/>
          <p:cNvGrpSpPr/>
          <p:nvPr/>
        </p:nvGrpSpPr>
        <p:grpSpPr>
          <a:xfrm>
            <a:off x="904277" y="515194"/>
            <a:ext cx="382958" cy="607111"/>
            <a:chOff x="6718575" y="2318625"/>
            <a:chExt cx="256950" cy="407375"/>
          </a:xfrm>
        </p:grpSpPr>
        <p:sp>
          <p:nvSpPr>
            <p:cNvPr id="641" name="Google Shape;641;p21"/>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21"/>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3" name="Google Shape;643;p21"/>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4" name="Google Shape;644;p21"/>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5" name="Google Shape;645;p21"/>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6" name="Google Shape;646;p21"/>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7" name="Google Shape;647;p21"/>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8" name="Google Shape;648;p21"/>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49" name="Google Shape;649;p21"/>
          <p:cNvGrpSpPr/>
          <p:nvPr/>
        </p:nvGrpSpPr>
        <p:grpSpPr>
          <a:xfrm>
            <a:off x="335759" y="1840535"/>
            <a:ext cx="342882" cy="350068"/>
            <a:chOff x="3951850" y="2985350"/>
            <a:chExt cx="407950" cy="416500"/>
          </a:xfrm>
        </p:grpSpPr>
        <p:sp>
          <p:nvSpPr>
            <p:cNvPr id="650" name="Google Shape;650;p21"/>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1" name="Google Shape;651;p21"/>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2" name="Google Shape;652;p21"/>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21"/>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54" name="Google Shape;654;p21"/>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5" name="Google Shape;655;p21"/>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6" name="Google Shape;656;p21"/>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7" name="Google Shape;657;p21"/>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8" name="Google Shape;658;p21"/>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59" name="Google Shape;659;p21"/>
          <p:cNvGrpSpPr/>
          <p:nvPr/>
        </p:nvGrpSpPr>
        <p:grpSpPr>
          <a:xfrm>
            <a:off x="7354066" y="3426711"/>
            <a:ext cx="455624" cy="437054"/>
            <a:chOff x="5241175" y="4959100"/>
            <a:chExt cx="539775" cy="517775"/>
          </a:xfrm>
        </p:grpSpPr>
        <p:sp>
          <p:nvSpPr>
            <p:cNvPr id="660" name="Google Shape;660;p21"/>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1" name="Google Shape;661;p21"/>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2" name="Google Shape;662;p21"/>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21"/>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21"/>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21"/>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66" name="Google Shape;666;p21"/>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21"/>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6" name="Shape 16"/>
        <p:cNvGrpSpPr/>
        <p:nvPr/>
      </p:nvGrpSpPr>
      <p:grpSpPr>
        <a:xfrm>
          <a:off x="0" y="0"/>
          <a:ext cx="0" cy="0"/>
          <a:chOff x="0" y="0"/>
          <a:chExt cx="0" cy="0"/>
        </a:xfrm>
      </p:grpSpPr>
      <p:sp>
        <p:nvSpPr>
          <p:cNvPr id="17" name="Google Shape;17;p3"/>
          <p:cNvSpPr/>
          <p:nvPr/>
        </p:nvSpPr>
        <p:spPr>
          <a:xfrm flipH="1" rot="10800000">
            <a:off x="3919993" y="3977033"/>
            <a:ext cx="1303500" cy="11283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8" name="Google Shape;18;p3"/>
          <p:cNvSpPr/>
          <p:nvPr/>
        </p:nvSpPr>
        <p:spPr>
          <a:xfrm rot="5400000">
            <a:off x="3809057" y="-81000"/>
            <a:ext cx="1525500" cy="1761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9" name="Google Shape;19;p3"/>
          <p:cNvSpPr txBox="1"/>
          <p:nvPr>
            <p:ph type="ctrTitle"/>
          </p:nvPr>
        </p:nvSpPr>
        <p:spPr>
          <a:xfrm>
            <a:off x="1400175" y="1991825"/>
            <a:ext cx="63435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0" name="Google Shape;20;p3"/>
          <p:cNvSpPr/>
          <p:nvPr/>
        </p:nvSpPr>
        <p:spPr>
          <a:xfrm flipH="1" rot="10800000">
            <a:off x="2809875" y="-172875"/>
            <a:ext cx="1111500" cy="962400"/>
          </a:xfrm>
          <a:prstGeom prst="hexagon">
            <a:avLst>
              <a:gd fmla="val 28678" name="adj"/>
              <a:gd fmla="val 115470" name="vf"/>
            </a:avLst>
          </a:prstGeom>
          <a:noFill/>
          <a:ln cap="flat" cmpd="sng" w="19050">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flipH="1" rot="10800000">
            <a:off x="3602723" y="1360109"/>
            <a:ext cx="493800" cy="4275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flipH="1" rot="10800000">
            <a:off x="5278915" y="855279"/>
            <a:ext cx="944700" cy="818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flipH="1" rot="10800000">
            <a:off x="5365799" y="352324"/>
            <a:ext cx="493800" cy="4272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 name="Google Shape;24;p3"/>
          <p:cNvGrpSpPr/>
          <p:nvPr/>
        </p:nvGrpSpPr>
        <p:grpSpPr>
          <a:xfrm>
            <a:off x="5549153" y="1029780"/>
            <a:ext cx="404640" cy="374059"/>
            <a:chOff x="5975075" y="2327500"/>
            <a:chExt cx="420100" cy="388350"/>
          </a:xfrm>
        </p:grpSpPr>
        <p:sp>
          <p:nvSpPr>
            <p:cNvPr id="25" name="Google Shape;25;p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 name="Google Shape;27;p3"/>
          <p:cNvSpPr/>
          <p:nvPr/>
        </p:nvSpPr>
        <p:spPr>
          <a:xfrm>
            <a:off x="3253021" y="113273"/>
            <a:ext cx="225085" cy="38996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 name="Google Shape;28;p3"/>
          <p:cNvGrpSpPr/>
          <p:nvPr/>
        </p:nvGrpSpPr>
        <p:grpSpPr>
          <a:xfrm>
            <a:off x="4380526" y="515192"/>
            <a:ext cx="382958" cy="607111"/>
            <a:chOff x="6718575" y="2318625"/>
            <a:chExt cx="256950" cy="407375"/>
          </a:xfrm>
        </p:grpSpPr>
        <p:sp>
          <p:nvSpPr>
            <p:cNvPr id="29" name="Google Shape;29;p3"/>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 name="Google Shape;37;p3"/>
          <p:cNvGrpSpPr/>
          <p:nvPr/>
        </p:nvGrpSpPr>
        <p:grpSpPr>
          <a:xfrm>
            <a:off x="3199464" y="902959"/>
            <a:ext cx="395018" cy="403297"/>
            <a:chOff x="3951850" y="2985350"/>
            <a:chExt cx="407950" cy="416500"/>
          </a:xfrm>
        </p:grpSpPr>
        <p:sp>
          <p:nvSpPr>
            <p:cNvPr id="38" name="Google Shape;38;p3"/>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 name="Google Shape;42;p3"/>
          <p:cNvSpPr/>
          <p:nvPr/>
        </p:nvSpPr>
        <p:spPr>
          <a:xfrm flipH="1" rot="10800000">
            <a:off x="5010533" y="4576648"/>
            <a:ext cx="1032900" cy="894600"/>
          </a:xfrm>
          <a:prstGeom prst="hexagon">
            <a:avLst>
              <a:gd fmla="val 28678" name="adj"/>
              <a:gd fmla="val 115470" name="vf"/>
            </a:avLst>
          </a:prstGeom>
          <a:noFill/>
          <a:ln cap="flat"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flipH="1" rot="10800000">
            <a:off x="5133679" y="4056450"/>
            <a:ext cx="540000" cy="4674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flipH="1" rot="10800000">
            <a:off x="3101709" y="3629719"/>
            <a:ext cx="1032900" cy="8940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flipH="1" rot="10800000">
            <a:off x="3530384" y="4576662"/>
            <a:ext cx="452100" cy="3912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a:off x="5370705" y="4867761"/>
            <a:ext cx="312503" cy="312484"/>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 name="Google Shape;47;p3"/>
          <p:cNvGrpSpPr/>
          <p:nvPr/>
        </p:nvGrpSpPr>
        <p:grpSpPr>
          <a:xfrm>
            <a:off x="5772009" y="4056440"/>
            <a:ext cx="573943" cy="550550"/>
            <a:chOff x="5241175" y="4959100"/>
            <a:chExt cx="539775" cy="517775"/>
          </a:xfrm>
        </p:grpSpPr>
        <p:sp>
          <p:nvSpPr>
            <p:cNvPr id="48" name="Google Shape;48;p3"/>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3"/>
          <p:cNvSpPr/>
          <p:nvPr/>
        </p:nvSpPr>
        <p:spPr>
          <a:xfrm>
            <a:off x="3429208" y="3904791"/>
            <a:ext cx="377839" cy="34368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8" name="Shape 668"/>
        <p:cNvGrpSpPr/>
        <p:nvPr/>
      </p:nvGrpSpPr>
      <p:grpSpPr>
        <a:xfrm>
          <a:off x="0" y="0"/>
          <a:ext cx="0" cy="0"/>
          <a:chOff x="0" y="0"/>
          <a:chExt cx="0" cy="0"/>
        </a:xfrm>
      </p:grpSpPr>
      <p:pic>
        <p:nvPicPr>
          <p:cNvPr descr="Celestia-R1---OverlayContentHD.png" id="669" name="Google Shape;669;p22"/>
          <p:cNvPicPr preferRelativeResize="0"/>
          <p:nvPr/>
        </p:nvPicPr>
        <p:blipFill rotWithShape="1">
          <a:blip r:embed="rId2">
            <a:alphaModFix/>
          </a:blip>
          <a:srcRect b="0" l="0" r="0" t="0"/>
          <a:stretch/>
        </p:blipFill>
        <p:spPr>
          <a:xfrm>
            <a:off x="1" y="1"/>
            <a:ext cx="9141619" cy="5142161"/>
          </a:xfrm>
          <a:prstGeom prst="rect">
            <a:avLst/>
          </a:prstGeom>
          <a:noFill/>
          <a:ln>
            <a:noFill/>
          </a:ln>
        </p:spPr>
      </p:pic>
      <p:sp>
        <p:nvSpPr>
          <p:cNvPr id="670" name="Google Shape;670;p22"/>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671" name="Google Shape;671;p22"/>
          <p:cNvSpPr txBox="1"/>
          <p:nvPr>
            <p:ph idx="1" type="body"/>
          </p:nvPr>
        </p:nvSpPr>
        <p:spPr>
          <a:xfrm>
            <a:off x="1732700" y="2255125"/>
            <a:ext cx="4944300" cy="1659900"/>
          </a:xfrm>
          <a:prstGeom prst="rect">
            <a:avLst/>
          </a:prstGeom>
          <a:noFill/>
          <a:ln>
            <a:noFill/>
          </a:ln>
        </p:spPr>
        <p:txBody>
          <a:bodyPr anchorCtr="0" anchor="ctr" bIns="68575" lIns="68575" spcFirstLastPara="1" rIns="68575" wrap="square" tIns="68575">
            <a:noAutofit/>
          </a:bodyPr>
          <a:lstStyle>
            <a:lvl1pPr indent="-298450" lvl="0" marL="457200" algn="l">
              <a:lnSpc>
                <a:spcPct val="100000"/>
              </a:lnSpc>
              <a:spcBef>
                <a:spcPts val="500"/>
              </a:spcBef>
              <a:spcAft>
                <a:spcPts val="0"/>
              </a:spcAft>
              <a:buSzPts val="1100"/>
              <a:buChar char="◇"/>
              <a:defRPr/>
            </a:lvl1pPr>
            <a:lvl2pPr indent="-298450" lvl="1" marL="914400" algn="l">
              <a:lnSpc>
                <a:spcPct val="100000"/>
              </a:lnSpc>
              <a:spcBef>
                <a:spcPts val="0"/>
              </a:spcBef>
              <a:spcAft>
                <a:spcPts val="0"/>
              </a:spcAft>
              <a:buSzPts val="1100"/>
              <a:buChar char="￭"/>
              <a:defRPr/>
            </a:lvl2pPr>
            <a:lvl3pPr indent="-298450" lvl="2" marL="1371600" algn="l">
              <a:lnSpc>
                <a:spcPct val="100000"/>
              </a:lnSpc>
              <a:spcBef>
                <a:spcPts val="0"/>
              </a:spcBef>
              <a:spcAft>
                <a:spcPts val="0"/>
              </a:spcAft>
              <a:buSzPts val="1100"/>
              <a:buChar char="￮"/>
              <a:defRPr/>
            </a:lvl3pPr>
            <a:lvl4pPr indent="-298450" lvl="3" marL="1828800" algn="l">
              <a:lnSpc>
                <a:spcPct val="100000"/>
              </a:lnSpc>
              <a:spcBef>
                <a:spcPts val="0"/>
              </a:spcBef>
              <a:spcAft>
                <a:spcPts val="0"/>
              </a:spcAft>
              <a:buSzPts val="1100"/>
              <a:buChar char="●"/>
              <a:defRPr/>
            </a:lvl4pPr>
            <a:lvl5pPr indent="-298450" lvl="4" marL="2286000" algn="l">
              <a:lnSpc>
                <a:spcPct val="100000"/>
              </a:lnSpc>
              <a:spcBef>
                <a:spcPts val="0"/>
              </a:spcBef>
              <a:spcAft>
                <a:spcPts val="0"/>
              </a:spcAft>
              <a:buSzPts val="1100"/>
              <a:buChar char="○"/>
              <a:defRPr/>
            </a:lvl5pPr>
            <a:lvl6pPr indent="-298450" lvl="5" marL="2743200" algn="l">
              <a:lnSpc>
                <a:spcPct val="100000"/>
              </a:lnSpc>
              <a:spcBef>
                <a:spcPts val="0"/>
              </a:spcBef>
              <a:spcAft>
                <a:spcPts val="0"/>
              </a:spcAft>
              <a:buSzPts val="1100"/>
              <a:buChar char="■"/>
              <a:defRPr/>
            </a:lvl6pPr>
            <a:lvl7pPr indent="-298450" lvl="6" marL="3200400" algn="l">
              <a:lnSpc>
                <a:spcPct val="100000"/>
              </a:lnSpc>
              <a:spcBef>
                <a:spcPts val="0"/>
              </a:spcBef>
              <a:spcAft>
                <a:spcPts val="0"/>
              </a:spcAft>
              <a:buSzPts val="1100"/>
              <a:buChar char="●"/>
              <a:defRPr/>
            </a:lvl7pPr>
            <a:lvl8pPr indent="-298450" lvl="7" marL="3657600" algn="l">
              <a:lnSpc>
                <a:spcPct val="100000"/>
              </a:lnSpc>
              <a:spcBef>
                <a:spcPts val="0"/>
              </a:spcBef>
              <a:spcAft>
                <a:spcPts val="0"/>
              </a:spcAft>
              <a:buSzPts val="1100"/>
              <a:buChar char="○"/>
              <a:defRPr/>
            </a:lvl8pPr>
            <a:lvl9pPr indent="-298450" lvl="8" marL="4114800" algn="l">
              <a:lnSpc>
                <a:spcPct val="100000"/>
              </a:lnSpc>
              <a:spcBef>
                <a:spcPts val="0"/>
              </a:spcBef>
              <a:spcAft>
                <a:spcPts val="0"/>
              </a:spcAft>
              <a:buSzPts val="1100"/>
              <a:buChar char="■"/>
              <a:defRPr/>
            </a:lvl9pPr>
          </a:lstStyle>
          <a:p/>
        </p:txBody>
      </p:sp>
      <p:sp>
        <p:nvSpPr>
          <p:cNvPr id="672" name="Google Shape;672;p22"/>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73" name="Google Shape;673;p22"/>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674" name="Google Shape;674;p22"/>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7" name="Google Shape;57;p4"/>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58" name="Google Shape;58;p4"/>
          <p:cNvSpPr txBox="1"/>
          <p:nvPr>
            <p:ph type="title"/>
          </p:nvPr>
        </p:nvSpPr>
        <p:spPr>
          <a:xfrm>
            <a:off x="1732700" y="821200"/>
            <a:ext cx="4944300" cy="645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59" name="Google Shape;59;p4"/>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4"/>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 name="Google Shape;63;p4"/>
          <p:cNvGrpSpPr/>
          <p:nvPr/>
        </p:nvGrpSpPr>
        <p:grpSpPr>
          <a:xfrm>
            <a:off x="1729784" y="61068"/>
            <a:ext cx="351204" cy="324661"/>
            <a:chOff x="5975075" y="2327500"/>
            <a:chExt cx="420100" cy="388350"/>
          </a:xfrm>
        </p:grpSpPr>
        <p:sp>
          <p:nvSpPr>
            <p:cNvPr id="64" name="Google Shape;64;p4"/>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 name="Google Shape;66;p4"/>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 name="Google Shape;67;p4"/>
          <p:cNvGrpSpPr/>
          <p:nvPr/>
        </p:nvGrpSpPr>
        <p:grpSpPr>
          <a:xfrm>
            <a:off x="904276" y="515192"/>
            <a:ext cx="382958" cy="607111"/>
            <a:chOff x="6718575" y="2318625"/>
            <a:chExt cx="256950" cy="407375"/>
          </a:xfrm>
        </p:grpSpPr>
        <p:sp>
          <p:nvSpPr>
            <p:cNvPr id="68" name="Google Shape;68;p4"/>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4"/>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4"/>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 name="Google Shape;76;p4"/>
          <p:cNvGrpSpPr/>
          <p:nvPr/>
        </p:nvGrpSpPr>
        <p:grpSpPr>
          <a:xfrm>
            <a:off x="335759" y="1840531"/>
            <a:ext cx="342882" cy="350068"/>
            <a:chOff x="3951850" y="2985350"/>
            <a:chExt cx="407950" cy="416500"/>
          </a:xfrm>
        </p:grpSpPr>
        <p:sp>
          <p:nvSpPr>
            <p:cNvPr id="77" name="Google Shape;77;p4"/>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 name="Google Shape;81;p4"/>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4"/>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 name="Google Shape;86;p4"/>
          <p:cNvGrpSpPr/>
          <p:nvPr/>
        </p:nvGrpSpPr>
        <p:grpSpPr>
          <a:xfrm>
            <a:off x="7354067" y="3426715"/>
            <a:ext cx="455624" cy="437054"/>
            <a:chOff x="5241175" y="4959100"/>
            <a:chExt cx="539775" cy="517775"/>
          </a:xfrm>
        </p:grpSpPr>
        <p:sp>
          <p:nvSpPr>
            <p:cNvPr id="87" name="Google Shape;87;p4"/>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4"/>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4"/>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95" name="Shape 95"/>
        <p:cNvGrpSpPr/>
        <p:nvPr/>
      </p:nvGrpSpPr>
      <p:grpSpPr>
        <a:xfrm>
          <a:off x="0" y="0"/>
          <a:ext cx="0" cy="0"/>
          <a:chOff x="0" y="0"/>
          <a:chExt cx="0" cy="0"/>
        </a:xfrm>
      </p:grpSpPr>
      <p:sp>
        <p:nvSpPr>
          <p:cNvPr id="96" name="Google Shape;96;p5"/>
          <p:cNvSpPr/>
          <p:nvPr/>
        </p:nvSpPr>
        <p:spPr>
          <a:xfrm flipH="1" rot="10800000">
            <a:off x="-94969" y="619169"/>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7" name="Google Shape;97;p5"/>
          <p:cNvSpPr/>
          <p:nvPr/>
        </p:nvSpPr>
        <p:spPr>
          <a:xfrm rot="5400000">
            <a:off x="499599" y="1905237"/>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98" name="Google Shape;98;p5"/>
          <p:cNvSpPr txBox="1"/>
          <p:nvPr>
            <p:ph idx="1" type="body"/>
          </p:nvPr>
        </p:nvSpPr>
        <p:spPr>
          <a:xfrm>
            <a:off x="2051200" y="2085600"/>
            <a:ext cx="6282300" cy="819900"/>
          </a:xfrm>
          <a:prstGeom prst="rect">
            <a:avLst/>
          </a:prstGeom>
          <a:noFill/>
          <a:ln>
            <a:noFill/>
          </a:ln>
        </p:spPr>
        <p:txBody>
          <a:bodyPr anchorCtr="0" anchor="ctr" bIns="91425" lIns="91425" spcFirstLastPara="1" rIns="91425" wrap="square" tIns="91425">
            <a:noAutofit/>
          </a:bodyPr>
          <a:lstStyle>
            <a:lvl1pPr indent="-381000" lvl="0" marL="457200" algn="l">
              <a:lnSpc>
                <a:spcPct val="100000"/>
              </a:lnSpc>
              <a:spcBef>
                <a:spcPts val="600"/>
              </a:spcBef>
              <a:spcAft>
                <a:spcPts val="0"/>
              </a:spcAft>
              <a:buSzPts val="2400"/>
              <a:buFont typeface="Nixie One"/>
              <a:buChar char="◇"/>
              <a:defRPr sz="2400">
                <a:latin typeface="Nixie One"/>
                <a:ea typeface="Nixie One"/>
                <a:cs typeface="Nixie One"/>
                <a:sym typeface="Nixie One"/>
              </a:defRPr>
            </a:lvl1pPr>
            <a:lvl2pPr indent="-381000" lvl="1" marL="914400" algn="l">
              <a:lnSpc>
                <a:spcPct val="100000"/>
              </a:lnSpc>
              <a:spcBef>
                <a:spcPts val="0"/>
              </a:spcBef>
              <a:spcAft>
                <a:spcPts val="0"/>
              </a:spcAft>
              <a:buSzPts val="2400"/>
              <a:buFont typeface="Nixie One"/>
              <a:buChar char="￭"/>
              <a:defRPr sz="2400">
                <a:latin typeface="Nixie One"/>
                <a:ea typeface="Nixie One"/>
                <a:cs typeface="Nixie One"/>
                <a:sym typeface="Nixie One"/>
              </a:defRPr>
            </a:lvl2pPr>
            <a:lvl3pPr indent="-381000" lvl="2" marL="1371600" algn="l">
              <a:lnSpc>
                <a:spcPct val="100000"/>
              </a:lnSpc>
              <a:spcBef>
                <a:spcPts val="0"/>
              </a:spcBef>
              <a:spcAft>
                <a:spcPts val="0"/>
              </a:spcAft>
              <a:buSzPts val="2400"/>
              <a:buFont typeface="Nixie One"/>
              <a:buChar char="￮"/>
              <a:defRPr sz="2400">
                <a:latin typeface="Nixie One"/>
                <a:ea typeface="Nixie One"/>
                <a:cs typeface="Nixie One"/>
                <a:sym typeface="Nixie One"/>
              </a:defRPr>
            </a:lvl3pPr>
            <a:lvl4pPr indent="-381000" lvl="3" marL="1828800" algn="l">
              <a:lnSpc>
                <a:spcPct val="100000"/>
              </a:lnSpc>
              <a:spcBef>
                <a:spcPts val="0"/>
              </a:spcBef>
              <a:spcAft>
                <a:spcPts val="0"/>
              </a:spcAft>
              <a:buSzPts val="2400"/>
              <a:buFont typeface="Nixie One"/>
              <a:buChar char="●"/>
              <a:defRPr sz="2400">
                <a:latin typeface="Nixie One"/>
                <a:ea typeface="Nixie One"/>
                <a:cs typeface="Nixie One"/>
                <a:sym typeface="Nixie One"/>
              </a:defRPr>
            </a:lvl4pPr>
            <a:lvl5pPr indent="-381000" lvl="4" marL="2286000" algn="l">
              <a:lnSpc>
                <a:spcPct val="100000"/>
              </a:lnSpc>
              <a:spcBef>
                <a:spcPts val="0"/>
              </a:spcBef>
              <a:spcAft>
                <a:spcPts val="0"/>
              </a:spcAft>
              <a:buSzPts val="2400"/>
              <a:buFont typeface="Nixie One"/>
              <a:buChar char="○"/>
              <a:defRPr sz="2400">
                <a:latin typeface="Nixie One"/>
                <a:ea typeface="Nixie One"/>
                <a:cs typeface="Nixie One"/>
                <a:sym typeface="Nixie One"/>
              </a:defRPr>
            </a:lvl5pPr>
            <a:lvl6pPr indent="-381000" lvl="5" marL="2743200" algn="l">
              <a:lnSpc>
                <a:spcPct val="100000"/>
              </a:lnSpc>
              <a:spcBef>
                <a:spcPts val="0"/>
              </a:spcBef>
              <a:spcAft>
                <a:spcPts val="0"/>
              </a:spcAft>
              <a:buSzPts val="2400"/>
              <a:buFont typeface="Nixie One"/>
              <a:buChar char="■"/>
              <a:defRPr sz="2400">
                <a:latin typeface="Nixie One"/>
                <a:ea typeface="Nixie One"/>
                <a:cs typeface="Nixie One"/>
                <a:sym typeface="Nixie One"/>
              </a:defRPr>
            </a:lvl6pPr>
            <a:lvl7pPr indent="-381000" lvl="6" marL="3200400" algn="l">
              <a:lnSpc>
                <a:spcPct val="100000"/>
              </a:lnSpc>
              <a:spcBef>
                <a:spcPts val="0"/>
              </a:spcBef>
              <a:spcAft>
                <a:spcPts val="0"/>
              </a:spcAft>
              <a:buSzPts val="2400"/>
              <a:buFont typeface="Nixie One"/>
              <a:buChar char="●"/>
              <a:defRPr sz="2400">
                <a:latin typeface="Nixie One"/>
                <a:ea typeface="Nixie One"/>
                <a:cs typeface="Nixie One"/>
                <a:sym typeface="Nixie One"/>
              </a:defRPr>
            </a:lvl7pPr>
            <a:lvl8pPr indent="-381000" lvl="7" marL="3657600" algn="l">
              <a:lnSpc>
                <a:spcPct val="100000"/>
              </a:lnSpc>
              <a:spcBef>
                <a:spcPts val="0"/>
              </a:spcBef>
              <a:spcAft>
                <a:spcPts val="0"/>
              </a:spcAft>
              <a:buSzPts val="2400"/>
              <a:buFont typeface="Nixie One"/>
              <a:buChar char="○"/>
              <a:defRPr sz="2400">
                <a:latin typeface="Nixie One"/>
                <a:ea typeface="Nixie One"/>
                <a:cs typeface="Nixie One"/>
                <a:sym typeface="Nixie One"/>
              </a:defRPr>
            </a:lvl8pPr>
            <a:lvl9pPr indent="-381000" lvl="8" marL="4114800" algn="l">
              <a:lnSpc>
                <a:spcPct val="100000"/>
              </a:lnSpc>
              <a:spcBef>
                <a:spcPts val="0"/>
              </a:spcBef>
              <a:spcAft>
                <a:spcPts val="0"/>
              </a:spcAft>
              <a:buSzPts val="2400"/>
              <a:buFont typeface="Nixie One"/>
              <a:buChar char="■"/>
              <a:defRPr sz="2400">
                <a:latin typeface="Nixie One"/>
                <a:ea typeface="Nixie One"/>
                <a:cs typeface="Nixie One"/>
                <a:sym typeface="Nixie One"/>
              </a:defRPr>
            </a:lvl9pPr>
          </a:lstStyle>
          <a:p/>
        </p:txBody>
      </p:sp>
      <p:sp>
        <p:nvSpPr>
          <p:cNvPr id="99" name="Google Shape;99;p5"/>
          <p:cNvSpPr/>
          <p:nvPr/>
        </p:nvSpPr>
        <p:spPr>
          <a:xfrm flipH="1" rot="10800000">
            <a:off x="-123826" y="28115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5"/>
          <p:cNvSpPr/>
          <p:nvPr/>
        </p:nvSpPr>
        <p:spPr>
          <a:xfrm flipH="1" rot="10800000">
            <a:off x="638175" y="31927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5"/>
          <p:cNvSpPr/>
          <p:nvPr/>
        </p:nvSpPr>
        <p:spPr>
          <a:xfrm flipH="1" rot="10800000">
            <a:off x="752474" y="120180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
          <p:cNvSpPr/>
          <p:nvPr/>
        </p:nvSpPr>
        <p:spPr>
          <a:xfrm flipH="1" rot="10800000">
            <a:off x="657225" y="438017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3" name="Google Shape;103;p5"/>
          <p:cNvGrpSpPr/>
          <p:nvPr/>
        </p:nvGrpSpPr>
        <p:grpSpPr>
          <a:xfrm>
            <a:off x="986834" y="1394518"/>
            <a:ext cx="351204" cy="324661"/>
            <a:chOff x="5975075" y="2327500"/>
            <a:chExt cx="420100" cy="388350"/>
          </a:xfrm>
        </p:grpSpPr>
        <p:sp>
          <p:nvSpPr>
            <p:cNvPr id="104" name="Google Shape;104;p5"/>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6" name="Google Shape;106;p5"/>
          <p:cNvSpPr/>
          <p:nvPr/>
        </p:nvSpPr>
        <p:spPr>
          <a:xfrm>
            <a:off x="203100" y="30227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 name="Google Shape;107;p5"/>
          <p:cNvGrpSpPr/>
          <p:nvPr/>
        </p:nvGrpSpPr>
        <p:grpSpPr>
          <a:xfrm>
            <a:off x="295728" y="877706"/>
            <a:ext cx="247469" cy="392302"/>
            <a:chOff x="6718575" y="2318625"/>
            <a:chExt cx="256950" cy="407375"/>
          </a:xfrm>
        </p:grpSpPr>
        <p:sp>
          <p:nvSpPr>
            <p:cNvPr id="108" name="Google Shape;108;p5"/>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5"/>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5"/>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5"/>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5"/>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5"/>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6" name="Google Shape;116;p5"/>
          <p:cNvGrpSpPr/>
          <p:nvPr/>
        </p:nvGrpSpPr>
        <p:grpSpPr>
          <a:xfrm>
            <a:off x="1229484" y="3310481"/>
            <a:ext cx="342882" cy="350068"/>
            <a:chOff x="3951850" y="2985350"/>
            <a:chExt cx="407950" cy="416500"/>
          </a:xfrm>
        </p:grpSpPr>
        <p:sp>
          <p:nvSpPr>
            <p:cNvPr id="117" name="Google Shape;117;p5"/>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 name="Google Shape;121;p5"/>
          <p:cNvSpPr/>
          <p:nvPr/>
        </p:nvSpPr>
        <p:spPr>
          <a:xfrm flipH="1" rot="10800000">
            <a:off x="542924" y="36121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5"/>
          <p:cNvSpPr/>
          <p:nvPr/>
        </p:nvSpPr>
        <p:spPr>
          <a:xfrm flipH="1" rot="10800000">
            <a:off x="729000" y="424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5"/>
          <p:cNvSpPr/>
          <p:nvPr/>
        </p:nvSpPr>
        <p:spPr>
          <a:xfrm flipH="1" rot="10800000">
            <a:off x="-115052" y="3996025"/>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5"/>
          <p:cNvSpPr/>
          <p:nvPr/>
        </p:nvSpPr>
        <p:spPr>
          <a:xfrm flipH="1" rot="10800000">
            <a:off x="411200" y="2586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5"/>
          <p:cNvSpPr/>
          <p:nvPr/>
        </p:nvSpPr>
        <p:spPr>
          <a:xfrm>
            <a:off x="828838" y="38432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6" name="Google Shape;126;p5"/>
          <p:cNvGrpSpPr/>
          <p:nvPr/>
        </p:nvGrpSpPr>
        <p:grpSpPr>
          <a:xfrm>
            <a:off x="67092" y="1681690"/>
            <a:ext cx="455624" cy="437054"/>
            <a:chOff x="5241175" y="4959100"/>
            <a:chExt cx="539775" cy="517775"/>
          </a:xfrm>
        </p:grpSpPr>
        <p:sp>
          <p:nvSpPr>
            <p:cNvPr id="127" name="Google Shape;127;p5"/>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5"/>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5"/>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3" name="Google Shape;133;p5"/>
          <p:cNvSpPr/>
          <p:nvPr/>
        </p:nvSpPr>
        <p:spPr>
          <a:xfrm>
            <a:off x="144926" y="4214500"/>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5"/>
          <p:cNvSpPr txBox="1"/>
          <p:nvPr/>
        </p:nvSpPr>
        <p:spPr>
          <a:xfrm>
            <a:off x="94000" y="1929581"/>
            <a:ext cx="1957200" cy="6537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0" i="0" lang="en-CA" sz="12000" u="none" cap="none" strike="noStrike">
                <a:solidFill>
                  <a:srgbClr val="FFFFFF"/>
                </a:solidFill>
                <a:latin typeface="Nixie One"/>
                <a:ea typeface="Nixie One"/>
                <a:cs typeface="Nixie One"/>
                <a:sym typeface="Nixie One"/>
              </a:rPr>
              <a:t>“</a:t>
            </a:r>
            <a:endParaRPr b="0" i="0" sz="12000" u="none" cap="none" strike="noStrike">
              <a:solidFill>
                <a:srgbClr val="FFFFFF"/>
              </a:solidFill>
              <a:latin typeface="Nixie One"/>
              <a:ea typeface="Nixie One"/>
              <a:cs typeface="Nixie One"/>
              <a:sym typeface="Nixie One"/>
            </a:endParaRPr>
          </a:p>
        </p:txBody>
      </p:sp>
      <p:sp>
        <p:nvSpPr>
          <p:cNvPr id="135" name="Google Shape;135;p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6" name="Shape 136"/>
        <p:cNvGrpSpPr/>
        <p:nvPr/>
      </p:nvGrpSpPr>
      <p:grpSpPr>
        <a:xfrm>
          <a:off x="0" y="0"/>
          <a:ext cx="0" cy="0"/>
          <a:chOff x="0" y="0"/>
          <a:chExt cx="0" cy="0"/>
        </a:xfrm>
      </p:grpSpPr>
      <p:sp>
        <p:nvSpPr>
          <p:cNvPr id="137" name="Google Shape;137;p6"/>
          <p:cNvSpPr/>
          <p:nvPr/>
        </p:nvSpPr>
        <p:spPr>
          <a:xfrm flipH="1" rot="10800000">
            <a:off x="-94969" y="303826"/>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8" name="Google Shape;138;p6"/>
          <p:cNvSpPr/>
          <p:nvPr/>
        </p:nvSpPr>
        <p:spPr>
          <a:xfrm rot="5400000">
            <a:off x="559400" y="1538825"/>
            <a:ext cx="1788000" cy="20646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39" name="Google Shape;139;p6"/>
          <p:cNvSpPr txBox="1"/>
          <p:nvPr>
            <p:ph type="ctrTitle"/>
          </p:nvPr>
        </p:nvSpPr>
        <p:spPr>
          <a:xfrm>
            <a:off x="2743200" y="1735750"/>
            <a:ext cx="56388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40" name="Google Shape;140;p6"/>
          <p:cNvSpPr txBox="1"/>
          <p:nvPr>
            <p:ph idx="1" type="subTitle"/>
          </p:nvPr>
        </p:nvSpPr>
        <p:spPr>
          <a:xfrm>
            <a:off x="2743200" y="2821004"/>
            <a:ext cx="56961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6"/>
          <p:cNvSpPr/>
          <p:nvPr/>
        </p:nvSpPr>
        <p:spPr>
          <a:xfrm flipH="1" rot="10800000">
            <a:off x="66674" y="313542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6"/>
          <p:cNvSpPr/>
          <p:nvPr/>
        </p:nvSpPr>
        <p:spPr>
          <a:xfrm flipH="1" rot="10800000">
            <a:off x="828675" y="351655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6"/>
          <p:cNvSpPr/>
          <p:nvPr/>
        </p:nvSpPr>
        <p:spPr>
          <a:xfrm flipH="1" rot="10800000">
            <a:off x="761999" y="8779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
          <p:cNvSpPr/>
          <p:nvPr/>
        </p:nvSpPr>
        <p:spPr>
          <a:xfrm flipH="1" rot="10800000">
            <a:off x="793851" y="4692801"/>
            <a:ext cx="517500" cy="4479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5" name="Google Shape;145;p6"/>
          <p:cNvGrpSpPr/>
          <p:nvPr/>
        </p:nvGrpSpPr>
        <p:grpSpPr>
          <a:xfrm>
            <a:off x="996359" y="1070668"/>
            <a:ext cx="351204" cy="324661"/>
            <a:chOff x="5975075" y="2327500"/>
            <a:chExt cx="420100" cy="388350"/>
          </a:xfrm>
        </p:grpSpPr>
        <p:sp>
          <p:nvSpPr>
            <p:cNvPr id="146" name="Google Shape;146;p6"/>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6"/>
          <p:cNvSpPr/>
          <p:nvPr/>
        </p:nvSpPr>
        <p:spPr>
          <a:xfrm>
            <a:off x="393600" y="334662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6"/>
          <p:cNvGrpSpPr/>
          <p:nvPr/>
        </p:nvGrpSpPr>
        <p:grpSpPr>
          <a:xfrm>
            <a:off x="305253" y="553856"/>
            <a:ext cx="247469" cy="392302"/>
            <a:chOff x="6718575" y="2318625"/>
            <a:chExt cx="256950" cy="407375"/>
          </a:xfrm>
        </p:grpSpPr>
        <p:sp>
          <p:nvSpPr>
            <p:cNvPr id="150" name="Google Shape;150;p6"/>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6"/>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6"/>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6"/>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6"/>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6"/>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6"/>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6"/>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 name="Google Shape;158;p6"/>
          <p:cNvGrpSpPr/>
          <p:nvPr/>
        </p:nvGrpSpPr>
        <p:grpSpPr>
          <a:xfrm>
            <a:off x="1419984" y="3634331"/>
            <a:ext cx="342882" cy="350068"/>
            <a:chOff x="3951850" y="2985350"/>
            <a:chExt cx="407950" cy="416500"/>
          </a:xfrm>
        </p:grpSpPr>
        <p:sp>
          <p:nvSpPr>
            <p:cNvPr id="159" name="Google Shape;159;p6"/>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3" name="Google Shape;163;p6"/>
          <p:cNvSpPr/>
          <p:nvPr/>
        </p:nvSpPr>
        <p:spPr>
          <a:xfrm flipH="1" rot="10800000">
            <a:off x="733424" y="393602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flipH="1" rot="10800000">
            <a:off x="738525" y="10085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flipH="1" rot="10800000">
            <a:off x="-291325" y="4148475"/>
            <a:ext cx="1182300" cy="10236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flipH="1" rot="10800000">
            <a:off x="420725" y="-6522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1019338" y="416705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 name="Google Shape;168;p6"/>
          <p:cNvGrpSpPr/>
          <p:nvPr/>
        </p:nvGrpSpPr>
        <p:grpSpPr>
          <a:xfrm>
            <a:off x="-50285" y="1452794"/>
            <a:ext cx="624844" cy="599376"/>
            <a:chOff x="5241175" y="4959100"/>
            <a:chExt cx="539775" cy="517775"/>
          </a:xfrm>
        </p:grpSpPr>
        <p:sp>
          <p:nvSpPr>
            <p:cNvPr id="169" name="Google Shape;169;p6"/>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5" name="Google Shape;175;p6"/>
          <p:cNvSpPr/>
          <p:nvPr/>
        </p:nvSpPr>
        <p:spPr>
          <a:xfrm>
            <a:off x="47199" y="4430470"/>
            <a:ext cx="505231" cy="459562"/>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76" name="Shape 176"/>
        <p:cNvGrpSpPr/>
        <p:nvPr/>
      </p:nvGrpSpPr>
      <p:grpSpPr>
        <a:xfrm>
          <a:off x="0" y="0"/>
          <a:ext cx="0" cy="0"/>
          <a:chOff x="0" y="0"/>
          <a:chExt cx="0" cy="0"/>
        </a:xfrm>
      </p:grpSpPr>
      <p:sp>
        <p:nvSpPr>
          <p:cNvPr id="177" name="Google Shape;177;p7"/>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8" name="Google Shape;178;p7"/>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179" name="Google Shape;179;p7"/>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80" name="Google Shape;180;p7"/>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Font typeface="Arial"/>
              <a:buChar char="◇"/>
              <a:defRPr>
                <a:latin typeface="Arial"/>
                <a:ea typeface="Arial"/>
                <a:cs typeface="Arial"/>
                <a:sym typeface="Arial"/>
              </a:defRPr>
            </a:lvl1pPr>
            <a:lvl2pPr indent="-317500" lvl="1" marL="914400" algn="l">
              <a:lnSpc>
                <a:spcPct val="100000"/>
              </a:lnSpc>
              <a:spcBef>
                <a:spcPts val="0"/>
              </a:spcBef>
              <a:spcAft>
                <a:spcPts val="0"/>
              </a:spcAft>
              <a:buSzPts val="1400"/>
              <a:buFont typeface="Arial"/>
              <a:buChar char="￭"/>
              <a:defRPr>
                <a:latin typeface="Arial"/>
                <a:ea typeface="Arial"/>
                <a:cs typeface="Arial"/>
                <a:sym typeface="Arial"/>
              </a:defRPr>
            </a:lvl2pPr>
            <a:lvl3pPr indent="-317500" lvl="2" marL="1371600" algn="l">
              <a:lnSpc>
                <a:spcPct val="100000"/>
              </a:lnSpc>
              <a:spcBef>
                <a:spcPts val="0"/>
              </a:spcBef>
              <a:spcAft>
                <a:spcPts val="0"/>
              </a:spcAft>
              <a:buSzPts val="1400"/>
              <a:buFont typeface="Arial"/>
              <a:buChar char="￮"/>
              <a:defRPr>
                <a:latin typeface="Arial"/>
                <a:ea typeface="Arial"/>
                <a:cs typeface="Arial"/>
                <a:sym typeface="Arial"/>
              </a:defRPr>
            </a:lvl3pPr>
            <a:lvl4pPr indent="-317500" lvl="3" marL="1828800" algn="l">
              <a:lnSpc>
                <a:spcPct val="100000"/>
              </a:lnSpc>
              <a:spcBef>
                <a:spcPts val="0"/>
              </a:spcBef>
              <a:spcAft>
                <a:spcPts val="0"/>
              </a:spcAft>
              <a:buSzPts val="1400"/>
              <a:buFont typeface="Arial"/>
              <a:buChar char="●"/>
              <a:defRPr>
                <a:latin typeface="Arial"/>
                <a:ea typeface="Arial"/>
                <a:cs typeface="Arial"/>
                <a:sym typeface="Arial"/>
              </a:defRPr>
            </a:lvl4pPr>
            <a:lvl5pPr indent="-317500" lvl="4" marL="2286000" algn="l">
              <a:lnSpc>
                <a:spcPct val="100000"/>
              </a:lnSpc>
              <a:spcBef>
                <a:spcPts val="0"/>
              </a:spcBef>
              <a:spcAft>
                <a:spcPts val="0"/>
              </a:spcAft>
              <a:buSzPts val="1400"/>
              <a:buFont typeface="Arial"/>
              <a:buChar char="○"/>
              <a:defRPr>
                <a:latin typeface="Arial"/>
                <a:ea typeface="Arial"/>
                <a:cs typeface="Arial"/>
                <a:sym typeface="Arial"/>
              </a:defRPr>
            </a:lvl5pPr>
            <a:lvl6pPr indent="-317500" lvl="5" marL="2743200" algn="l">
              <a:lnSpc>
                <a:spcPct val="100000"/>
              </a:lnSpc>
              <a:spcBef>
                <a:spcPts val="0"/>
              </a:spcBef>
              <a:spcAft>
                <a:spcPts val="0"/>
              </a:spcAft>
              <a:buSzPts val="1400"/>
              <a:buFont typeface="Arial"/>
              <a:buChar char="■"/>
              <a:defRPr>
                <a:latin typeface="Arial"/>
                <a:ea typeface="Arial"/>
                <a:cs typeface="Arial"/>
                <a:sym typeface="Arial"/>
              </a:defRPr>
            </a:lvl6pPr>
            <a:lvl7pPr indent="-317500" lvl="6" marL="3200400" algn="l">
              <a:lnSpc>
                <a:spcPct val="100000"/>
              </a:lnSpc>
              <a:spcBef>
                <a:spcPts val="0"/>
              </a:spcBef>
              <a:spcAft>
                <a:spcPts val="0"/>
              </a:spcAft>
              <a:buSzPts val="1400"/>
              <a:buFont typeface="Arial"/>
              <a:buChar char="●"/>
              <a:defRPr>
                <a:latin typeface="Arial"/>
                <a:ea typeface="Arial"/>
                <a:cs typeface="Arial"/>
                <a:sym typeface="Arial"/>
              </a:defRPr>
            </a:lvl7pPr>
            <a:lvl8pPr indent="-317500" lvl="7" marL="3657600" algn="l">
              <a:lnSpc>
                <a:spcPct val="100000"/>
              </a:lnSpc>
              <a:spcBef>
                <a:spcPts val="0"/>
              </a:spcBef>
              <a:spcAft>
                <a:spcPts val="0"/>
              </a:spcAft>
              <a:buSzPts val="1400"/>
              <a:buFont typeface="Arial"/>
              <a:buChar char="○"/>
              <a:defRPr>
                <a:latin typeface="Arial"/>
                <a:ea typeface="Arial"/>
                <a:cs typeface="Arial"/>
                <a:sym typeface="Arial"/>
              </a:defRPr>
            </a:lvl8pPr>
            <a:lvl9pPr indent="-317500" lvl="8" marL="4114800" algn="l">
              <a:lnSpc>
                <a:spcPct val="100000"/>
              </a:lnSpc>
              <a:spcBef>
                <a:spcPts val="0"/>
              </a:spcBef>
              <a:spcAft>
                <a:spcPts val="0"/>
              </a:spcAft>
              <a:buSzPts val="1400"/>
              <a:buFont typeface="Arial"/>
              <a:buChar char="■"/>
              <a:defRPr>
                <a:latin typeface="Arial"/>
                <a:ea typeface="Arial"/>
                <a:cs typeface="Arial"/>
                <a:sym typeface="Arial"/>
              </a:defRPr>
            </a:lvl9pPr>
          </a:lstStyle>
          <a:p/>
        </p:txBody>
      </p:sp>
      <p:sp>
        <p:nvSpPr>
          <p:cNvPr id="181" name="Google Shape;181;p7"/>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9" name="Google Shape;189;p7"/>
          <p:cNvGrpSpPr/>
          <p:nvPr/>
        </p:nvGrpSpPr>
        <p:grpSpPr>
          <a:xfrm>
            <a:off x="1729784" y="61068"/>
            <a:ext cx="351204" cy="324661"/>
            <a:chOff x="5975075" y="2327500"/>
            <a:chExt cx="420100" cy="388350"/>
          </a:xfrm>
        </p:grpSpPr>
        <p:sp>
          <p:nvSpPr>
            <p:cNvPr id="190" name="Google Shape;190;p7"/>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2" name="Google Shape;192;p7"/>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4" name="Google Shape;194;p7"/>
          <p:cNvGrpSpPr/>
          <p:nvPr/>
        </p:nvGrpSpPr>
        <p:grpSpPr>
          <a:xfrm>
            <a:off x="7354067" y="3426715"/>
            <a:ext cx="455624" cy="437054"/>
            <a:chOff x="5241175" y="4959100"/>
            <a:chExt cx="539775" cy="517775"/>
          </a:xfrm>
        </p:grpSpPr>
        <p:sp>
          <p:nvSpPr>
            <p:cNvPr id="195" name="Google Shape;195;p7"/>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1" name="Google Shape;201;p7"/>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p7"/>
          <p:cNvGrpSpPr/>
          <p:nvPr/>
        </p:nvGrpSpPr>
        <p:grpSpPr>
          <a:xfrm>
            <a:off x="904276" y="515192"/>
            <a:ext cx="382958" cy="607111"/>
            <a:chOff x="6718575" y="2318625"/>
            <a:chExt cx="256950" cy="407375"/>
          </a:xfrm>
        </p:grpSpPr>
        <p:sp>
          <p:nvSpPr>
            <p:cNvPr id="203" name="Google Shape;203;p7"/>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7"/>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7"/>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7"/>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1" name="Google Shape;211;p7"/>
          <p:cNvGrpSpPr/>
          <p:nvPr/>
        </p:nvGrpSpPr>
        <p:grpSpPr>
          <a:xfrm>
            <a:off x="335759" y="1840531"/>
            <a:ext cx="342882" cy="350068"/>
            <a:chOff x="3951850" y="2985350"/>
            <a:chExt cx="407950" cy="416500"/>
          </a:xfrm>
        </p:grpSpPr>
        <p:sp>
          <p:nvSpPr>
            <p:cNvPr id="212" name="Google Shape;212;p7"/>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7"/>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7"/>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6" name="Google Shape;216;p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7" name="Shape 217"/>
        <p:cNvGrpSpPr/>
        <p:nvPr/>
      </p:nvGrpSpPr>
      <p:grpSpPr>
        <a:xfrm>
          <a:off x="0" y="0"/>
          <a:ext cx="0" cy="0"/>
          <a:chOff x="0" y="0"/>
          <a:chExt cx="0" cy="0"/>
        </a:xfrm>
      </p:grpSpPr>
      <p:sp>
        <p:nvSpPr>
          <p:cNvPr id="218" name="Google Shape;218;p8"/>
          <p:cNvSpPr/>
          <p:nvPr/>
        </p:nvSpPr>
        <p:spPr>
          <a:xfrm flipH="1" rot="10800000">
            <a:off x="8218352" y="4121459"/>
            <a:ext cx="685200" cy="5934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19" name="Google Shape;219;p8"/>
          <p:cNvSpPr/>
          <p:nvPr/>
        </p:nvSpPr>
        <p:spPr>
          <a:xfrm rot="5400000">
            <a:off x="388487" y="105212"/>
            <a:ext cx="944100" cy="10902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20" name="Google Shape;220;p8"/>
          <p:cNvSpPr/>
          <p:nvPr/>
        </p:nvSpPr>
        <p:spPr>
          <a:xfrm flipH="1" rot="10800000">
            <a:off x="-123825" y="847791"/>
            <a:ext cx="674400" cy="5844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8"/>
          <p:cNvSpPr/>
          <p:nvPr/>
        </p:nvSpPr>
        <p:spPr>
          <a:xfrm flipH="1" rot="10800000">
            <a:off x="503116" y="1161450"/>
            <a:ext cx="352800" cy="3054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8"/>
          <p:cNvSpPr/>
          <p:nvPr/>
        </p:nvSpPr>
        <p:spPr>
          <a:xfrm flipH="1" rot="10800000">
            <a:off x="1208424" y="-131812"/>
            <a:ext cx="674400" cy="5844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8"/>
          <p:cNvSpPr/>
          <p:nvPr/>
        </p:nvSpPr>
        <p:spPr>
          <a:xfrm flipH="1" rot="10800000">
            <a:off x="247753" y="49693"/>
            <a:ext cx="295200" cy="2556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8"/>
          <p:cNvSpPr/>
          <p:nvPr/>
        </p:nvSpPr>
        <p:spPr>
          <a:xfrm flipH="1" rot="10800000">
            <a:off x="8763568" y="4485979"/>
            <a:ext cx="543000" cy="4704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8"/>
          <p:cNvSpPr/>
          <p:nvPr/>
        </p:nvSpPr>
        <p:spPr>
          <a:xfrm flipH="1" rot="10800000">
            <a:off x="8523810" y="4741100"/>
            <a:ext cx="284100" cy="2457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8"/>
          <p:cNvSpPr/>
          <p:nvPr/>
        </p:nvSpPr>
        <p:spPr>
          <a:xfrm flipH="1" rot="10800000">
            <a:off x="8322785" y="3628023"/>
            <a:ext cx="543000" cy="470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8"/>
          <p:cNvSpPr/>
          <p:nvPr/>
        </p:nvSpPr>
        <p:spPr>
          <a:xfrm flipH="1" rot="10800000">
            <a:off x="8763569" y="4009882"/>
            <a:ext cx="237600" cy="2058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29" name="Shape 229"/>
        <p:cNvGrpSpPr/>
        <p:nvPr/>
      </p:nvGrpSpPr>
      <p:grpSpPr>
        <a:xfrm>
          <a:off x="0" y="0"/>
          <a:ext cx="0" cy="0"/>
          <a:chOff x="0" y="0"/>
          <a:chExt cx="0" cy="0"/>
        </a:xfrm>
      </p:grpSpPr>
      <p:sp>
        <p:nvSpPr>
          <p:cNvPr id="230" name="Google Shape;230;p9"/>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1" name="Google Shape;231;p9"/>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32" name="Google Shape;232;p9"/>
          <p:cNvSpPr txBox="1"/>
          <p:nvPr>
            <p:ph idx="1" type="body"/>
          </p:nvPr>
        </p:nvSpPr>
        <p:spPr>
          <a:xfrm>
            <a:off x="457200" y="4406309"/>
            <a:ext cx="8229600" cy="519600"/>
          </a:xfrm>
          <a:prstGeom prst="rect">
            <a:avLst/>
          </a:prstGeom>
          <a:noFill/>
          <a:ln>
            <a:noFill/>
          </a:ln>
        </p:spPr>
        <p:txBody>
          <a:bodyPr anchorCtr="0" anchor="t" bIns="91425" lIns="91425" spcFirstLastPara="1" rIns="91425" wrap="square" tIns="91425">
            <a:noAutofit/>
          </a:bodyPr>
          <a:lstStyle>
            <a:lvl1pPr indent="-228600" lvl="0" marL="457200" algn="ctr">
              <a:lnSpc>
                <a:spcPct val="100000"/>
              </a:lnSpc>
              <a:spcBef>
                <a:spcPts val="360"/>
              </a:spcBef>
              <a:spcAft>
                <a:spcPts val="0"/>
              </a:spcAft>
              <a:buSzPts val="1400"/>
              <a:buNone/>
              <a:defRPr/>
            </a:lvl1pPr>
          </a:lstStyle>
          <a:p/>
        </p:txBody>
      </p:sp>
      <p:sp>
        <p:nvSpPr>
          <p:cNvPr id="233" name="Google Shape;233;p9"/>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9"/>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9"/>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9"/>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9"/>
          <p:cNvGrpSpPr/>
          <p:nvPr/>
        </p:nvGrpSpPr>
        <p:grpSpPr>
          <a:xfrm>
            <a:off x="1729784" y="61068"/>
            <a:ext cx="351204" cy="324661"/>
            <a:chOff x="5975075" y="2327500"/>
            <a:chExt cx="420100" cy="388350"/>
          </a:xfrm>
        </p:grpSpPr>
        <p:sp>
          <p:nvSpPr>
            <p:cNvPr id="238" name="Google Shape;238;p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 name="Google Shape;240;p9"/>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1" name="Google Shape;241;p9"/>
          <p:cNvGrpSpPr/>
          <p:nvPr/>
        </p:nvGrpSpPr>
        <p:grpSpPr>
          <a:xfrm>
            <a:off x="904276" y="515192"/>
            <a:ext cx="382958" cy="607111"/>
            <a:chOff x="6718575" y="2318625"/>
            <a:chExt cx="256950" cy="407375"/>
          </a:xfrm>
        </p:grpSpPr>
        <p:sp>
          <p:nvSpPr>
            <p:cNvPr id="242" name="Google Shape;242;p9"/>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0" name="Google Shape;250;p9"/>
          <p:cNvGrpSpPr/>
          <p:nvPr/>
        </p:nvGrpSpPr>
        <p:grpSpPr>
          <a:xfrm>
            <a:off x="335759" y="1840531"/>
            <a:ext cx="342882" cy="350068"/>
            <a:chOff x="3951850" y="2985350"/>
            <a:chExt cx="407950" cy="416500"/>
          </a:xfrm>
        </p:grpSpPr>
        <p:sp>
          <p:nvSpPr>
            <p:cNvPr id="251" name="Google Shape;251;p9"/>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5" name="Google Shape;255;p9"/>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9"/>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9"/>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 name="Google Shape;260;p9"/>
          <p:cNvGrpSpPr/>
          <p:nvPr/>
        </p:nvGrpSpPr>
        <p:grpSpPr>
          <a:xfrm>
            <a:off x="7354067" y="3426715"/>
            <a:ext cx="455624" cy="437054"/>
            <a:chOff x="5241175" y="4959100"/>
            <a:chExt cx="539775" cy="517775"/>
          </a:xfrm>
        </p:grpSpPr>
        <p:sp>
          <p:nvSpPr>
            <p:cNvPr id="261" name="Google Shape;261;p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7" name="Google Shape;267;p9"/>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69" name="Shape 269"/>
        <p:cNvGrpSpPr/>
        <p:nvPr/>
      </p:nvGrpSpPr>
      <p:grpSpPr>
        <a:xfrm>
          <a:off x="0" y="0"/>
          <a:ext cx="0" cy="0"/>
          <a:chOff x="0" y="0"/>
          <a:chExt cx="0" cy="0"/>
        </a:xfrm>
      </p:grpSpPr>
      <p:sp>
        <p:nvSpPr>
          <p:cNvPr id="270" name="Google Shape;270;p10"/>
          <p:cNvSpPr/>
          <p:nvPr/>
        </p:nvSpPr>
        <p:spPr>
          <a:xfrm flipH="1" rot="10800000">
            <a:off x="7663675" y="3684808"/>
            <a:ext cx="1034700" cy="895800"/>
          </a:xfrm>
          <a:custGeom>
            <a:rect b="b" l="l" r="r" t="t"/>
            <a:pathLst>
              <a:path extrusionOk="0" h="120000" w="120000">
                <a:moveTo>
                  <a:pt x="30000" y="0"/>
                </a:moveTo>
                <a:lnTo>
                  <a:pt x="0" y="59994"/>
                </a:lnTo>
                <a:lnTo>
                  <a:pt x="30000" y="120000"/>
                </a:lnTo>
                <a:lnTo>
                  <a:pt x="90000" y="120000"/>
                </a:lnTo>
                <a:lnTo>
                  <a:pt x="120000" y="59994"/>
                </a:lnTo>
                <a:lnTo>
                  <a:pt x="90000" y="0"/>
                </a:lnTo>
                <a:lnTo>
                  <a:pt x="30000" y="0"/>
                </a:lnTo>
                <a:close/>
                <a:moveTo>
                  <a:pt x="38477" y="16950"/>
                </a:moveTo>
                <a:lnTo>
                  <a:pt x="81522" y="16950"/>
                </a:lnTo>
                <a:lnTo>
                  <a:pt x="103033" y="59994"/>
                </a:lnTo>
                <a:lnTo>
                  <a:pt x="81522" y="103038"/>
                </a:lnTo>
                <a:lnTo>
                  <a:pt x="38477" y="103038"/>
                </a:lnTo>
                <a:lnTo>
                  <a:pt x="16955" y="59994"/>
                </a:lnTo>
                <a:lnTo>
                  <a:pt x="38477" y="16950"/>
                </a:lnTo>
                <a:close/>
              </a:path>
            </a:pathLst>
          </a:custGeom>
          <a:gradFill>
            <a:gsLst>
              <a:gs pos="0">
                <a:srgbClr val="3393E2"/>
              </a:gs>
              <a:gs pos="100000">
                <a:srgbClr val="00E2C7"/>
              </a:gs>
            </a:gsLst>
            <a:lin ang="6983783" scaled="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1" name="Google Shape;271;p10"/>
          <p:cNvSpPr/>
          <p:nvPr/>
        </p:nvSpPr>
        <p:spPr>
          <a:xfrm rot="5400000">
            <a:off x="499599" y="157100"/>
            <a:ext cx="1146000" cy="1323300"/>
          </a:xfrm>
          <a:custGeom>
            <a:rect b="b" l="l" r="r" t="t"/>
            <a:pathLst>
              <a:path extrusionOk="0" h="120000" w="120000">
                <a:moveTo>
                  <a:pt x="60000" y="0"/>
                </a:moveTo>
                <a:lnTo>
                  <a:pt x="120000" y="30000"/>
                </a:lnTo>
                <a:lnTo>
                  <a:pt x="120000" y="90000"/>
                </a:lnTo>
                <a:lnTo>
                  <a:pt x="60000" y="120000"/>
                </a:lnTo>
                <a:lnTo>
                  <a:pt x="0" y="90000"/>
                </a:lnTo>
                <a:lnTo>
                  <a:pt x="0" y="30000"/>
                </a:lnTo>
                <a:close/>
              </a:path>
            </a:pathLst>
          </a:custGeom>
          <a:gradFill>
            <a:gsLst>
              <a:gs pos="0">
                <a:srgbClr val="3393E2"/>
              </a:gs>
              <a:gs pos="100000">
                <a:srgbClr val="00E2C7"/>
              </a:gs>
            </a:gsLst>
            <a:path path="circle">
              <a:fillToRect b="100%" l="100%"/>
            </a:path>
            <a:tileRect r="-100%" t="-100%"/>
          </a:gra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Helvetica Neue"/>
              <a:ea typeface="Helvetica Neue"/>
              <a:cs typeface="Helvetica Neue"/>
              <a:sym typeface="Helvetica Neue"/>
            </a:endParaRPr>
          </a:p>
        </p:txBody>
      </p:sp>
      <p:sp>
        <p:nvSpPr>
          <p:cNvPr id="272" name="Google Shape;272;p10"/>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73" name="Google Shape;273;p10"/>
          <p:cNvSpPr txBox="1"/>
          <p:nvPr>
            <p:ph idx="1" type="body"/>
          </p:nvPr>
        </p:nvSpPr>
        <p:spPr>
          <a:xfrm>
            <a:off x="1734000" y="2414450"/>
            <a:ext cx="2667300" cy="2663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74" name="Google Shape;274;p10"/>
          <p:cNvSpPr txBox="1"/>
          <p:nvPr>
            <p:ph idx="2" type="body"/>
          </p:nvPr>
        </p:nvSpPr>
        <p:spPr>
          <a:xfrm>
            <a:off x="4562088" y="2414450"/>
            <a:ext cx="2667300" cy="2663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600"/>
              </a:spcBef>
              <a:spcAft>
                <a:spcPts val="0"/>
              </a:spcAft>
              <a:buSzPts val="14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275" name="Google Shape;275;p10"/>
          <p:cNvSpPr/>
          <p:nvPr/>
        </p:nvSpPr>
        <p:spPr>
          <a:xfrm flipH="1" rot="10800000">
            <a:off x="-123826" y="1058975"/>
            <a:ext cx="819900" cy="710100"/>
          </a:xfrm>
          <a:prstGeom prst="hexagon">
            <a:avLst>
              <a:gd fmla="val 28678" name="adj"/>
              <a:gd fmla="val 115470" name="vf"/>
            </a:avLst>
          </a:prstGeom>
          <a:noFill/>
          <a:ln cap="flat" cmpd="sng" w="9525">
            <a:solidFill>
              <a:srgbClr val="19B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p:nvPr/>
        </p:nvSpPr>
        <p:spPr>
          <a:xfrm flipH="1" rot="10800000">
            <a:off x="638175" y="1440100"/>
            <a:ext cx="428700" cy="3711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0"/>
          <p:cNvSpPr/>
          <p:nvPr/>
        </p:nvSpPr>
        <p:spPr>
          <a:xfrm flipH="1" rot="10800000">
            <a:off x="1495424" y="-131650"/>
            <a:ext cx="819900" cy="710100"/>
          </a:xfrm>
          <a:prstGeom prst="hexagon">
            <a:avLst>
              <a:gd fmla="val 28678" name="adj"/>
              <a:gd fmla="val 115470" name="vf"/>
            </a:avLst>
          </a:prstGeom>
          <a:noFill/>
          <a:ln cap="flat" cmpd="sng" w="76200">
            <a:solidFill>
              <a:srgbClr val="184769"/>
            </a:solidFill>
            <a:prstDash val="solid"/>
            <a:miter lim="8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0"/>
          <p:cNvSpPr/>
          <p:nvPr/>
        </p:nvSpPr>
        <p:spPr>
          <a:xfrm flipH="1" rot="10800000">
            <a:off x="327800" y="88925"/>
            <a:ext cx="358800" cy="310500"/>
          </a:xfrm>
          <a:prstGeom prst="hexagon">
            <a:avLst>
              <a:gd fmla="val 28678" name="adj"/>
              <a:gd fmla="val 115470" name="vf"/>
            </a:avLst>
          </a:pr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9" name="Google Shape;279;p10"/>
          <p:cNvGrpSpPr/>
          <p:nvPr/>
        </p:nvGrpSpPr>
        <p:grpSpPr>
          <a:xfrm>
            <a:off x="1729784" y="61068"/>
            <a:ext cx="351204" cy="324661"/>
            <a:chOff x="5975075" y="2327500"/>
            <a:chExt cx="420100" cy="388350"/>
          </a:xfrm>
        </p:grpSpPr>
        <p:sp>
          <p:nvSpPr>
            <p:cNvPr id="280" name="Google Shape;280;p10"/>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2" name="Google Shape;282;p10"/>
          <p:cNvSpPr/>
          <p:nvPr/>
        </p:nvSpPr>
        <p:spPr>
          <a:xfrm>
            <a:off x="203100" y="1270177"/>
            <a:ext cx="166061" cy="287704"/>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 name="Google Shape;283;p10"/>
          <p:cNvGrpSpPr/>
          <p:nvPr/>
        </p:nvGrpSpPr>
        <p:grpSpPr>
          <a:xfrm>
            <a:off x="904276" y="515192"/>
            <a:ext cx="382958" cy="607111"/>
            <a:chOff x="6718575" y="2318625"/>
            <a:chExt cx="256950" cy="407375"/>
          </a:xfrm>
        </p:grpSpPr>
        <p:sp>
          <p:nvSpPr>
            <p:cNvPr id="284" name="Google Shape;284;p10"/>
            <p:cNvSpPr/>
            <p:nvPr/>
          </p:nvSpPr>
          <p:spPr>
            <a:xfrm>
              <a:off x="6795900" y="2673600"/>
              <a:ext cx="102300" cy="22550"/>
            </a:xfrm>
            <a:custGeom>
              <a:rect b="b" l="l" r="r" t="t"/>
              <a:pathLst>
                <a:path extrusionOk="0" fill="none" h="902" w="4092">
                  <a:moveTo>
                    <a:pt x="4092" y="902"/>
                  </a:moveTo>
                  <a:lnTo>
                    <a:pt x="4092" y="1"/>
                  </a:lnTo>
                  <a:lnTo>
                    <a:pt x="0" y="1"/>
                  </a:lnTo>
                  <a:lnTo>
                    <a:pt x="0" y="902"/>
                  </a:lnTo>
                  <a:lnTo>
                    <a:pt x="4092" y="902"/>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0"/>
            <p:cNvSpPr/>
            <p:nvPr/>
          </p:nvSpPr>
          <p:spPr>
            <a:xfrm>
              <a:off x="6795900" y="2650475"/>
              <a:ext cx="102300" cy="22550"/>
            </a:xfrm>
            <a:custGeom>
              <a:rect b="b" l="l" r="r" t="t"/>
              <a:pathLst>
                <a:path extrusionOk="0" fill="none" h="902" w="4092">
                  <a:moveTo>
                    <a:pt x="4092" y="901"/>
                  </a:moveTo>
                  <a:lnTo>
                    <a:pt x="4092" y="0"/>
                  </a:lnTo>
                  <a:lnTo>
                    <a:pt x="0" y="0"/>
                  </a:lnTo>
                  <a:lnTo>
                    <a:pt x="0" y="901"/>
                  </a:lnTo>
                  <a:lnTo>
                    <a:pt x="4092" y="90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0"/>
            <p:cNvSpPr/>
            <p:nvPr/>
          </p:nvSpPr>
          <p:spPr>
            <a:xfrm>
              <a:off x="6795900" y="2696125"/>
              <a:ext cx="102300" cy="29875"/>
            </a:xfrm>
            <a:custGeom>
              <a:rect b="b" l="l" r="r" t="t"/>
              <a:pathLst>
                <a:path extrusionOk="0" fill="none" h="1195" w="4092">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0"/>
            <p:cNvSpPr/>
            <p:nvPr/>
          </p:nvSpPr>
          <p:spPr>
            <a:xfrm>
              <a:off x="6784925" y="2459275"/>
              <a:ext cx="35350" cy="166875"/>
            </a:xfrm>
            <a:custGeom>
              <a:rect b="b" l="l" r="r" t="t"/>
              <a:pathLst>
                <a:path extrusionOk="0" fill="none" h="6675" w="1414">
                  <a:moveTo>
                    <a:pt x="1413" y="6674"/>
                  </a:moveTo>
                  <a:lnTo>
                    <a:pt x="1413" y="6674"/>
                  </a:lnTo>
                  <a:lnTo>
                    <a:pt x="585" y="2850"/>
                  </a:lnTo>
                  <a:lnTo>
                    <a:pt x="1"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0"/>
            <p:cNvSpPr/>
            <p:nvPr/>
          </p:nvSpPr>
          <p:spPr>
            <a:xfrm>
              <a:off x="6718575" y="2318625"/>
              <a:ext cx="256950" cy="307525"/>
            </a:xfrm>
            <a:custGeom>
              <a:rect b="b" l="l" r="r" t="t"/>
              <a:pathLst>
                <a:path extrusionOk="0" fill="none" h="12301" w="10278">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0"/>
            <p:cNvSpPr/>
            <p:nvPr/>
          </p:nvSpPr>
          <p:spPr>
            <a:xfrm>
              <a:off x="6873825" y="2459275"/>
              <a:ext cx="35350" cy="166875"/>
            </a:xfrm>
            <a:custGeom>
              <a:rect b="b" l="l" r="r" t="t"/>
              <a:pathLst>
                <a:path extrusionOk="0" fill="none" h="6675" w="1414">
                  <a:moveTo>
                    <a:pt x="1413" y="1"/>
                  </a:moveTo>
                  <a:lnTo>
                    <a:pt x="1413" y="1"/>
                  </a:lnTo>
                  <a:lnTo>
                    <a:pt x="829" y="2850"/>
                  </a:lnTo>
                  <a:lnTo>
                    <a:pt x="1" y="6674"/>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0"/>
            <p:cNvSpPr/>
            <p:nvPr/>
          </p:nvSpPr>
          <p:spPr>
            <a:xfrm>
              <a:off x="6801975" y="2453200"/>
              <a:ext cx="90150" cy="19500"/>
            </a:xfrm>
            <a:custGeom>
              <a:rect b="b" l="l" r="r" t="t"/>
              <a:pathLst>
                <a:path extrusionOk="0" fill="none" h="780" w="3606">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0"/>
            <p:cNvSpPr/>
            <p:nvPr/>
          </p:nvSpPr>
          <p:spPr>
            <a:xfrm>
              <a:off x="6795900" y="2628550"/>
              <a:ext cx="102300" cy="25"/>
            </a:xfrm>
            <a:custGeom>
              <a:rect b="b" l="l" r="r" t="t"/>
              <a:pathLst>
                <a:path extrusionOk="0" fill="none" h="1" w="4092">
                  <a:moveTo>
                    <a:pt x="0" y="1"/>
                  </a:moveTo>
                  <a:lnTo>
                    <a:pt x="4092" y="1"/>
                  </a:lnTo>
                </a:path>
              </a:pathLst>
            </a:custGeom>
            <a:noFill/>
            <a:ln cap="rnd" cmpd="sng" w="121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2" name="Google Shape;292;p10"/>
          <p:cNvGrpSpPr/>
          <p:nvPr/>
        </p:nvGrpSpPr>
        <p:grpSpPr>
          <a:xfrm>
            <a:off x="335759" y="1840531"/>
            <a:ext cx="342882" cy="350068"/>
            <a:chOff x="3951850" y="2985350"/>
            <a:chExt cx="407950" cy="416500"/>
          </a:xfrm>
        </p:grpSpPr>
        <p:sp>
          <p:nvSpPr>
            <p:cNvPr id="293" name="Google Shape;293;p10"/>
            <p:cNvSpPr/>
            <p:nvPr/>
          </p:nvSpPr>
          <p:spPr>
            <a:xfrm>
              <a:off x="3951850" y="2985350"/>
              <a:ext cx="314800" cy="314825"/>
            </a:xfrm>
            <a:custGeom>
              <a:rect b="b" l="l" r="r" t="t"/>
              <a:pathLst>
                <a:path extrusionOk="0" fill="none" h="12593" w="12592">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0"/>
            <p:cNvSpPr/>
            <p:nvPr/>
          </p:nvSpPr>
          <p:spPr>
            <a:xfrm>
              <a:off x="3988375" y="3021875"/>
              <a:ext cx="241750" cy="241750"/>
            </a:xfrm>
            <a:custGeom>
              <a:rect b="b" l="l" r="r" t="t"/>
              <a:pathLst>
                <a:path extrusionOk="0" fill="none" h="9670" w="967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0"/>
            <p:cNvSpPr/>
            <p:nvPr/>
          </p:nvSpPr>
          <p:spPr>
            <a:xfrm>
              <a:off x="4024300" y="3058425"/>
              <a:ext cx="84650" cy="84650"/>
            </a:xfrm>
            <a:custGeom>
              <a:rect b="b" l="l" r="r" t="t"/>
              <a:pathLst>
                <a:path extrusionOk="0" fill="none" h="3386" w="3386">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4205750" y="3248375"/>
              <a:ext cx="154050" cy="153475"/>
            </a:xfrm>
            <a:custGeom>
              <a:rect b="b" l="l" r="r" t="t"/>
              <a:pathLst>
                <a:path extrusionOk="0" fill="none" h="6139" w="6162">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cap="rnd" cmpd="sng" w="19050">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p10"/>
          <p:cNvSpPr/>
          <p:nvPr/>
        </p:nvSpPr>
        <p:spPr>
          <a:xfrm flipH="1" rot="10800000">
            <a:off x="8486774" y="4230775"/>
            <a:ext cx="819900" cy="710100"/>
          </a:xfrm>
          <a:prstGeom prst="hexagon">
            <a:avLst>
              <a:gd fmla="val 28678" name="adj"/>
              <a:gd fmla="val 115470" name="vf"/>
            </a:avLst>
          </a:prstGeom>
          <a:noFill/>
          <a:ln cap="flat" cmpd="sng" w="9525">
            <a:solidFill>
              <a:srgbClr val="18476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0"/>
          <p:cNvSpPr/>
          <p:nvPr/>
        </p:nvSpPr>
        <p:spPr>
          <a:xfrm flipH="1" rot="10800000">
            <a:off x="8124824" y="4615700"/>
            <a:ext cx="428700" cy="371100"/>
          </a:xfrm>
          <a:prstGeom prst="hexagon">
            <a:avLst>
              <a:gd fmla="val 28678" name="adj"/>
              <a:gd fmla="val 115470" name="vf"/>
            </a:avLst>
          </a:pr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0"/>
          <p:cNvSpPr/>
          <p:nvPr/>
        </p:nvSpPr>
        <p:spPr>
          <a:xfrm flipH="1" rot="10800000">
            <a:off x="7821348" y="2935400"/>
            <a:ext cx="819900" cy="709800"/>
          </a:xfrm>
          <a:prstGeom prst="hexagon">
            <a:avLst>
              <a:gd fmla="val 28678" name="adj"/>
              <a:gd fmla="val 115470" name="vf"/>
            </a:avLst>
          </a:pr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flipH="1" rot="10800000">
            <a:off x="8486775" y="3512175"/>
            <a:ext cx="358800" cy="310500"/>
          </a:xfrm>
          <a:prstGeom prst="hexagon">
            <a:avLst>
              <a:gd fmla="val 28678" name="adj"/>
              <a:gd fmla="val 115470" name="vf"/>
            </a:avLst>
          </a:prstGeom>
          <a:noFill/>
          <a:ln cap="flat" cmpd="sng" w="19050">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8772688" y="4461808"/>
            <a:ext cx="248073" cy="248058"/>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2" name="Google Shape;302;p10"/>
          <p:cNvGrpSpPr/>
          <p:nvPr/>
        </p:nvGrpSpPr>
        <p:grpSpPr>
          <a:xfrm>
            <a:off x="7354067" y="3426715"/>
            <a:ext cx="455624" cy="437054"/>
            <a:chOff x="5241175" y="4959100"/>
            <a:chExt cx="539775" cy="517775"/>
          </a:xfrm>
        </p:grpSpPr>
        <p:sp>
          <p:nvSpPr>
            <p:cNvPr id="303" name="Google Shape;303;p10"/>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0"/>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0"/>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9" name="Google Shape;309;p10"/>
          <p:cNvSpPr/>
          <p:nvPr/>
        </p:nvSpPr>
        <p:spPr>
          <a:xfrm>
            <a:off x="8081326" y="3153875"/>
            <a:ext cx="299952" cy="27283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11" Type="http://schemas.openxmlformats.org/officeDocument/2006/relationships/theme" Target="../theme/theme2.xml"/><Relationship Id="rId10" Type="http://schemas.openxmlformats.org/officeDocument/2006/relationships/slideLayout" Target="../slideLayouts/slideLayout20.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rgbClr val="0E293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1pPr>
            <a:lvl2pPr lvl="1"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2pPr>
            <a:lvl3pPr lvl="2"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3pPr>
            <a:lvl4pPr lvl="3"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4pPr>
            <a:lvl5pPr lvl="4"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5pPr>
            <a:lvl6pPr lvl="5"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6pPr>
            <a:lvl7pPr lvl="6"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7pPr>
            <a:lvl8pPr lvl="7"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8pPr>
            <a:lvl9pPr lvl="8" marR="0" rtl="0" algn="l">
              <a:lnSpc>
                <a:spcPct val="100000"/>
              </a:lnSpc>
              <a:spcBef>
                <a:spcPts val="0"/>
              </a:spcBef>
              <a:spcAft>
                <a:spcPts val="0"/>
              </a:spcAft>
              <a:buClr>
                <a:srgbClr val="19BBD5"/>
              </a:buClr>
              <a:buSzPts val="4000"/>
              <a:buFont typeface="Nixie One"/>
              <a:buNone/>
              <a:defRPr b="0" i="0" sz="4000" u="none" cap="none" strike="noStrike">
                <a:solidFill>
                  <a:srgbClr val="19BBD5"/>
                </a:solidFill>
                <a:latin typeface="Nixie One"/>
                <a:ea typeface="Nixie One"/>
                <a:cs typeface="Nixie One"/>
                <a:sym typeface="Nixie One"/>
              </a:defRPr>
            </a:lvl9pPr>
          </a:lstStyle>
          <a:p/>
        </p:txBody>
      </p:sp>
      <p:sp>
        <p:nvSpPr>
          <p:cNvPr id="7" name="Google Shape;7;p1"/>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60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1pPr>
            <a:lvl2pPr indent="-317500" lvl="1" marL="9144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2pPr>
            <a:lvl3pPr indent="-317500" lvl="2" marL="13716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3pPr>
            <a:lvl4pPr indent="-317500" lvl="3" marL="18288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4pPr>
            <a:lvl5pPr indent="-317500" lvl="4" marL="2286000" marR="0" rtl="0" algn="l">
              <a:lnSpc>
                <a:spcPct val="100000"/>
              </a:lnSpc>
              <a:spcBef>
                <a:spcPts val="0"/>
              </a:spcBef>
              <a:spcAft>
                <a:spcPts val="0"/>
              </a:spcAft>
              <a:buClr>
                <a:srgbClr val="19BBD5"/>
              </a:buClr>
              <a:buSzPts val="1400"/>
              <a:buFont typeface="Arial"/>
              <a:buChar char="○"/>
              <a:defRPr b="0" i="0" sz="1400" u="none" cap="none" strike="noStrike">
                <a:solidFill>
                  <a:srgbClr val="C6DAEC"/>
                </a:solidFill>
                <a:latin typeface="Arial"/>
                <a:ea typeface="Arial"/>
                <a:cs typeface="Arial"/>
                <a:sym typeface="Arial"/>
              </a:defRPr>
            </a:lvl5pPr>
            <a:lvl6pPr indent="-317500" lvl="5" marL="27432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6pPr>
            <a:lvl7pPr indent="-317500" lvl="6" marL="32004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7pPr>
            <a:lvl8pPr indent="-317500" lvl="7" marL="36576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8pPr>
            <a:lvl9pPr indent="-317500" lvl="8" marL="4114800" marR="0" rtl="0" algn="l">
              <a:lnSpc>
                <a:spcPct val="100000"/>
              </a:lnSpc>
              <a:spcBef>
                <a:spcPts val="0"/>
              </a:spcBef>
              <a:spcAft>
                <a:spcPts val="0"/>
              </a:spcAft>
              <a:buClr>
                <a:srgbClr val="C6DAEC"/>
              </a:buClr>
              <a:buSzPts val="1400"/>
              <a:buFont typeface="Arial"/>
              <a:buChar char="■"/>
              <a:defRPr b="0" i="0" sz="1400" u="none" cap="none" strike="noStrike">
                <a:solidFill>
                  <a:srgbClr val="C6DAEC"/>
                </a:solidFill>
                <a:latin typeface="Arial"/>
                <a:ea typeface="Arial"/>
                <a:cs typeface="Arial"/>
                <a:sym typeface="Arial"/>
              </a:defRPr>
            </a:lvl9pPr>
          </a:lstStyle>
          <a:p/>
        </p:txBody>
      </p:sp>
      <p:sp>
        <p:nvSpPr>
          <p:cNvPr id="8" name="Google Shape;8;p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93C"/>
        </a:solidFill>
      </p:bgPr>
    </p:bg>
    <p:spTree>
      <p:nvGrpSpPr>
        <p:cNvPr id="340" name="Shape 340"/>
        <p:cNvGrpSpPr/>
        <p:nvPr/>
      </p:nvGrpSpPr>
      <p:grpSpPr>
        <a:xfrm>
          <a:off x="0" y="0"/>
          <a:ext cx="0" cy="0"/>
          <a:chOff x="0" y="0"/>
          <a:chExt cx="0" cy="0"/>
        </a:xfrm>
      </p:grpSpPr>
      <p:sp>
        <p:nvSpPr>
          <p:cNvPr id="341" name="Google Shape;341;p12"/>
          <p:cNvSpPr txBox="1"/>
          <p:nvPr>
            <p:ph type="title"/>
          </p:nvPr>
        </p:nvSpPr>
        <p:spPr>
          <a:xfrm>
            <a:off x="1732700" y="1735600"/>
            <a:ext cx="4944300" cy="645300"/>
          </a:xfrm>
          <a:prstGeom prst="rect">
            <a:avLst/>
          </a:prstGeom>
          <a:noFill/>
          <a:ln>
            <a:noFill/>
          </a:ln>
        </p:spPr>
        <p:txBody>
          <a:bodyPr anchorCtr="0" anchor="b" bIns="68575" lIns="68575" spcFirstLastPara="1" rIns="68575" wrap="square" tIns="68575">
            <a:noAutofit/>
          </a:bodyPr>
          <a:lstStyle>
            <a:lvl1pPr lvl="0"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1pPr>
            <a:lvl2pPr lvl="1"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2pPr>
            <a:lvl3pPr lvl="2"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3pPr>
            <a:lvl4pPr lvl="3"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4pPr>
            <a:lvl5pPr lvl="4"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5pPr>
            <a:lvl6pPr lvl="5"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6pPr>
            <a:lvl7pPr lvl="6"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7pPr>
            <a:lvl8pPr lvl="7"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8pPr>
            <a:lvl9pPr lvl="8" marR="0" rtl="0" algn="l">
              <a:lnSpc>
                <a:spcPct val="100000"/>
              </a:lnSpc>
              <a:spcBef>
                <a:spcPts val="0"/>
              </a:spcBef>
              <a:spcAft>
                <a:spcPts val="0"/>
              </a:spcAft>
              <a:buClr>
                <a:srgbClr val="19BBD5"/>
              </a:buClr>
              <a:buSzPts val="3000"/>
              <a:buFont typeface="Nixie One"/>
              <a:buNone/>
              <a:defRPr b="0" i="0" sz="3000" u="none" cap="none" strike="noStrike">
                <a:solidFill>
                  <a:srgbClr val="19BBD5"/>
                </a:solidFill>
                <a:latin typeface="Nixie One"/>
                <a:ea typeface="Nixie One"/>
                <a:cs typeface="Nixie One"/>
                <a:sym typeface="Nixie One"/>
              </a:defRPr>
            </a:lvl9pPr>
          </a:lstStyle>
          <a:p/>
        </p:txBody>
      </p:sp>
      <p:sp>
        <p:nvSpPr>
          <p:cNvPr id="342" name="Google Shape;342;p12"/>
          <p:cNvSpPr txBox="1"/>
          <p:nvPr>
            <p:ph idx="1" type="body"/>
          </p:nvPr>
        </p:nvSpPr>
        <p:spPr>
          <a:xfrm>
            <a:off x="1732700" y="2255125"/>
            <a:ext cx="4944300" cy="1659900"/>
          </a:xfrm>
          <a:prstGeom prst="rect">
            <a:avLst/>
          </a:prstGeom>
          <a:noFill/>
          <a:ln>
            <a:noFill/>
          </a:ln>
        </p:spPr>
        <p:txBody>
          <a:bodyPr anchorCtr="0" anchor="t" bIns="68575" lIns="68575" spcFirstLastPara="1" rIns="68575" wrap="square" tIns="68575">
            <a:noAutofit/>
          </a:bodyPr>
          <a:lstStyle>
            <a:lvl1pPr indent="-298450" lvl="0" marL="457200" marR="0" rtl="0" algn="l">
              <a:lnSpc>
                <a:spcPct val="100000"/>
              </a:lnSpc>
              <a:spcBef>
                <a:spcPts val="50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1pPr>
            <a:lvl2pPr indent="-298450" lvl="1" marL="9144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2pPr>
            <a:lvl3pPr indent="-298450" lvl="2" marL="13716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3pPr>
            <a:lvl4pPr indent="-298450" lvl="3" marL="18288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4pPr>
            <a:lvl5pPr indent="-298450" lvl="4" marL="2286000" marR="0" rtl="0" algn="l">
              <a:lnSpc>
                <a:spcPct val="100000"/>
              </a:lnSpc>
              <a:spcBef>
                <a:spcPts val="0"/>
              </a:spcBef>
              <a:spcAft>
                <a:spcPts val="0"/>
              </a:spcAft>
              <a:buClr>
                <a:srgbClr val="19BBD5"/>
              </a:buClr>
              <a:buSzPts val="1100"/>
              <a:buFont typeface="Arial"/>
              <a:buChar char="○"/>
              <a:defRPr b="0" i="0" sz="1400" u="none" cap="none" strike="noStrike">
                <a:solidFill>
                  <a:srgbClr val="C6DAEC"/>
                </a:solidFill>
                <a:latin typeface="Arial"/>
                <a:ea typeface="Arial"/>
                <a:cs typeface="Arial"/>
                <a:sym typeface="Arial"/>
              </a:defRPr>
            </a:lvl5pPr>
            <a:lvl6pPr indent="-298450" lvl="5" marL="27432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6pPr>
            <a:lvl7pPr indent="-298450" lvl="6" marL="32004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7pPr>
            <a:lvl8pPr indent="-298450" lvl="7" marL="36576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8pPr>
            <a:lvl9pPr indent="-298450" lvl="8" marL="4114800" marR="0" rtl="0" algn="l">
              <a:lnSpc>
                <a:spcPct val="100000"/>
              </a:lnSpc>
              <a:spcBef>
                <a:spcPts val="0"/>
              </a:spcBef>
              <a:spcAft>
                <a:spcPts val="0"/>
              </a:spcAft>
              <a:buClr>
                <a:srgbClr val="C6DAEC"/>
              </a:buClr>
              <a:buSzPts val="1100"/>
              <a:buFont typeface="Arial"/>
              <a:buChar char="■"/>
              <a:defRPr b="0" i="0" sz="1400" u="none" cap="none" strike="noStrike">
                <a:solidFill>
                  <a:srgbClr val="C6DAEC"/>
                </a:solidFill>
                <a:latin typeface="Arial"/>
                <a:ea typeface="Arial"/>
                <a:cs typeface="Arial"/>
                <a:sym typeface="Arial"/>
              </a:defRPr>
            </a:lvl9pPr>
          </a:lstStyle>
          <a:p/>
        </p:txBody>
      </p:sp>
      <p:sp>
        <p:nvSpPr>
          <p:cNvPr id="343" name="Google Shape;343;p12"/>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lvl1pPr indent="0" lvl="0"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1pPr>
            <a:lvl2pPr indent="0" lvl="1"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2pPr>
            <a:lvl3pPr indent="0" lvl="2"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3pPr>
            <a:lvl4pPr indent="0" lvl="3"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4pPr>
            <a:lvl5pPr indent="0" lvl="4"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5pPr>
            <a:lvl6pPr indent="0" lvl="5"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6pPr>
            <a:lvl7pPr indent="0" lvl="6"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7pPr>
            <a:lvl8pPr indent="0" lvl="7"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8pPr>
            <a:lvl9pPr indent="0" lvl="8" marL="0" marR="0" rtl="0" algn="l">
              <a:lnSpc>
                <a:spcPct val="100000"/>
              </a:lnSpc>
              <a:spcBef>
                <a:spcPts val="0"/>
              </a:spcBef>
              <a:spcAft>
                <a:spcPts val="0"/>
              </a:spcAft>
              <a:buClr>
                <a:srgbClr val="19BBD5"/>
              </a:buClr>
              <a:buSzPts val="1200"/>
              <a:buFont typeface="Nixie One"/>
              <a:buNone/>
              <a:defRPr b="0" i="0" sz="1200" u="none" cap="none" strike="noStrike">
                <a:solidFill>
                  <a:srgbClr val="19BBD5"/>
                </a:solidFill>
                <a:latin typeface="Nixie One"/>
                <a:ea typeface="Nixie One"/>
                <a:cs typeface="Nixie One"/>
                <a:sym typeface="Nixie One"/>
              </a:defRPr>
            </a:lvl9pPr>
          </a:lstStyle>
          <a:p>
            <a:pPr indent="0" lvl="0" marL="0" rtl="0" algn="l">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 Id="rId3" Type="http://schemas.openxmlformats.org/officeDocument/2006/relationships/image" Target="../media/image1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1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0.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2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2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 Id="rId3" Type="http://schemas.openxmlformats.org/officeDocument/2006/relationships/image" Target="../media/image29.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image" Target="../media/image27.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3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 Id="rId3"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3.xml"/><Relationship Id="rId3" Type="http://schemas.openxmlformats.org/officeDocument/2006/relationships/image" Target="../media/image3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1.xml"/><Relationship Id="rId3" Type="http://schemas.openxmlformats.org/officeDocument/2006/relationships/hyperlink" Target="http://www.slidescarniva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bg>
      <p:bgPr>
        <a:solidFill>
          <a:schemeClr val="dk1"/>
        </a:solidFill>
      </p:bgPr>
    </p:bg>
    <p:spTree>
      <p:nvGrpSpPr>
        <p:cNvPr id="678" name="Shape 678"/>
        <p:cNvGrpSpPr/>
        <p:nvPr/>
      </p:nvGrpSpPr>
      <p:grpSpPr>
        <a:xfrm>
          <a:off x="0" y="0"/>
          <a:ext cx="0" cy="0"/>
          <a:chOff x="0" y="0"/>
          <a:chExt cx="0" cy="0"/>
        </a:xfrm>
      </p:grpSpPr>
      <p:sp>
        <p:nvSpPr>
          <p:cNvPr id="679" name="Google Shape;679;p23"/>
          <p:cNvSpPr txBox="1"/>
          <p:nvPr>
            <p:ph type="title"/>
          </p:nvPr>
        </p:nvSpPr>
        <p:spPr>
          <a:xfrm>
            <a:off x="147485" y="2378"/>
            <a:ext cx="8884002" cy="109888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4444"/>
              <a:buNone/>
            </a:pPr>
            <a:r>
              <a:rPr lang="en-CA" sz="2400"/>
              <a:t>OCTE</a:t>
            </a:r>
            <a:r>
              <a:rPr b="1" lang="en-CA" sz="2400"/>
              <a:t> </a:t>
            </a:r>
            <a:r>
              <a:rPr lang="en-CA" sz="2400"/>
              <a:t>– Customer Service Certification </a:t>
            </a:r>
            <a:br>
              <a:rPr lang="en-CA" sz="2400"/>
            </a:br>
            <a:r>
              <a:rPr b="1" lang="en-CA" sz="2400"/>
              <a:t>Teacher Information</a:t>
            </a:r>
            <a:endParaRPr b="1" sz="2400"/>
          </a:p>
        </p:txBody>
      </p:sp>
      <p:sp>
        <p:nvSpPr>
          <p:cNvPr id="680" name="Google Shape;680;p23"/>
          <p:cNvSpPr txBox="1"/>
          <p:nvPr>
            <p:ph idx="1" type="body"/>
          </p:nvPr>
        </p:nvSpPr>
        <p:spPr>
          <a:xfrm>
            <a:off x="1362705" y="1365697"/>
            <a:ext cx="7175357" cy="3655138"/>
          </a:xfrm>
          <a:prstGeom prst="rect">
            <a:avLst/>
          </a:prstGeom>
          <a:noFill/>
          <a:ln>
            <a:noFill/>
          </a:ln>
        </p:spPr>
        <p:txBody>
          <a:bodyPr anchorCtr="0" anchor="ctr" bIns="91425" lIns="91425" spcFirstLastPara="1" rIns="91425" wrap="square" tIns="91425">
            <a:noAutofit/>
          </a:bodyPr>
          <a:lstStyle/>
          <a:p>
            <a:pPr indent="0" lvl="0" marL="76200" rtl="0" algn="l">
              <a:lnSpc>
                <a:spcPct val="90000"/>
              </a:lnSpc>
              <a:spcBef>
                <a:spcPts val="600"/>
              </a:spcBef>
              <a:spcAft>
                <a:spcPts val="0"/>
              </a:spcAft>
              <a:buSzPts val="1400"/>
              <a:buNone/>
            </a:pPr>
            <a:r>
              <a:rPr lang="en-CA" sz="1300">
                <a:solidFill>
                  <a:srgbClr val="002060"/>
                </a:solidFill>
              </a:rPr>
              <a:t>This is designed to provide a broad-based Customer Service certification that can be delivered to a specific sector of SHSM students or as a multi-sector approach.  There are five modules that will take between 75 – 90 minutes. </a:t>
            </a:r>
            <a:endParaRPr/>
          </a:p>
          <a:p>
            <a:pPr indent="-228600" lvl="1" marL="914400" rtl="0" algn="l">
              <a:lnSpc>
                <a:spcPct val="90000"/>
              </a:lnSpc>
              <a:spcBef>
                <a:spcPts val="0"/>
              </a:spcBef>
              <a:spcAft>
                <a:spcPts val="0"/>
              </a:spcAft>
              <a:buSzPts val="1400"/>
              <a:buFont typeface="Arial"/>
              <a:buNone/>
            </a:pPr>
            <a:r>
              <a:t/>
            </a:r>
            <a:endParaRPr sz="1300">
              <a:solidFill>
                <a:srgbClr val="002060"/>
              </a:solidFill>
            </a:endParaRPr>
          </a:p>
          <a:p>
            <a:pPr indent="0" lvl="0" marL="76200" rtl="0" algn="l">
              <a:lnSpc>
                <a:spcPct val="90000"/>
              </a:lnSpc>
              <a:spcBef>
                <a:spcPts val="600"/>
              </a:spcBef>
              <a:spcAft>
                <a:spcPts val="0"/>
              </a:spcAft>
              <a:buSzPts val="1400"/>
              <a:buNone/>
            </a:pPr>
            <a:r>
              <a:rPr lang="en-CA" sz="1300">
                <a:solidFill>
                  <a:srgbClr val="002060"/>
                </a:solidFill>
              </a:rPr>
              <a:t>There is a Student Handout presentation that pairs with this slide deck; edit to suit the needs of the students and the certification</a:t>
            </a:r>
            <a:endParaRPr/>
          </a:p>
          <a:p>
            <a:pPr indent="-317500" lvl="1" marL="914400" rtl="0" algn="l">
              <a:lnSpc>
                <a:spcPct val="90000"/>
              </a:lnSpc>
              <a:spcBef>
                <a:spcPts val="0"/>
              </a:spcBef>
              <a:spcAft>
                <a:spcPts val="0"/>
              </a:spcAft>
              <a:buSzPts val="1400"/>
              <a:buFont typeface="Arial"/>
              <a:buChar char="•"/>
            </a:pPr>
            <a:r>
              <a:rPr lang="en-CA" sz="1300">
                <a:solidFill>
                  <a:srgbClr val="002060"/>
                </a:solidFill>
              </a:rPr>
              <a:t>It can be used in a digital format, but printing a hard copy for each student is recommended if this certification is being delivered in a classroom setting</a:t>
            </a:r>
            <a:endParaRPr/>
          </a:p>
          <a:p>
            <a:pPr indent="-317500" lvl="1" marL="914400" rtl="0" algn="l">
              <a:lnSpc>
                <a:spcPct val="90000"/>
              </a:lnSpc>
              <a:spcBef>
                <a:spcPts val="0"/>
              </a:spcBef>
              <a:spcAft>
                <a:spcPts val="0"/>
              </a:spcAft>
              <a:buSzPts val="1400"/>
              <a:buFont typeface="Arial"/>
              <a:buChar char="•"/>
            </a:pPr>
            <a:r>
              <a:rPr lang="en-CA" sz="1300">
                <a:solidFill>
                  <a:srgbClr val="002060"/>
                </a:solidFill>
              </a:rPr>
              <a:t>Students can also digitally record their responses </a:t>
            </a:r>
            <a:endParaRPr/>
          </a:p>
          <a:p>
            <a:pPr indent="-228600" lvl="1" marL="914400" rtl="0" algn="l">
              <a:lnSpc>
                <a:spcPct val="90000"/>
              </a:lnSpc>
              <a:spcBef>
                <a:spcPts val="0"/>
              </a:spcBef>
              <a:spcAft>
                <a:spcPts val="0"/>
              </a:spcAft>
              <a:buSzPts val="1400"/>
              <a:buFont typeface="Arial"/>
              <a:buNone/>
            </a:pPr>
            <a:r>
              <a:t/>
            </a:r>
            <a:endParaRPr sz="1300">
              <a:solidFill>
                <a:srgbClr val="002060"/>
              </a:solidFill>
            </a:endParaRPr>
          </a:p>
          <a:p>
            <a:pPr indent="-512763" lvl="1" marL="596900" rtl="0" algn="l">
              <a:lnSpc>
                <a:spcPct val="90000"/>
              </a:lnSpc>
              <a:spcBef>
                <a:spcPts val="0"/>
              </a:spcBef>
              <a:spcAft>
                <a:spcPts val="0"/>
              </a:spcAft>
              <a:buSzPts val="1400"/>
              <a:buNone/>
            </a:pPr>
            <a:r>
              <a:rPr lang="en-CA" sz="1300">
                <a:solidFill>
                  <a:srgbClr val="002060"/>
                </a:solidFill>
              </a:rPr>
              <a:t>A student certificate is available as a separate slide deck</a:t>
            </a:r>
            <a:endParaRPr/>
          </a:p>
          <a:p>
            <a:pPr indent="-512763" lvl="2" marL="1054100" rtl="0" algn="l">
              <a:lnSpc>
                <a:spcPct val="90000"/>
              </a:lnSpc>
              <a:spcBef>
                <a:spcPts val="0"/>
              </a:spcBef>
              <a:spcAft>
                <a:spcPts val="0"/>
              </a:spcAft>
              <a:buSzPts val="1400"/>
              <a:buFont typeface="Arial"/>
              <a:buChar char="•"/>
            </a:pPr>
            <a:r>
              <a:rPr lang="en-CA" sz="1300">
                <a:solidFill>
                  <a:srgbClr val="002060"/>
                </a:solidFill>
              </a:rPr>
              <a:t>There are two versions; one is more printer friendly	</a:t>
            </a:r>
            <a:endParaRPr/>
          </a:p>
          <a:p>
            <a:pPr indent="-423863" lvl="2" marL="1054100" rtl="0" algn="l">
              <a:lnSpc>
                <a:spcPct val="90000"/>
              </a:lnSpc>
              <a:spcBef>
                <a:spcPts val="0"/>
              </a:spcBef>
              <a:spcAft>
                <a:spcPts val="0"/>
              </a:spcAft>
              <a:buSzPts val="1400"/>
              <a:buFont typeface="Arial"/>
              <a:buNone/>
            </a:pPr>
            <a:r>
              <a:t/>
            </a:r>
            <a:endParaRPr sz="1300">
              <a:solidFill>
                <a:srgbClr val="002060"/>
              </a:solidFill>
            </a:endParaRPr>
          </a:p>
          <a:p>
            <a:pPr indent="0" lvl="0" marL="0" rtl="0" algn="l">
              <a:lnSpc>
                <a:spcPct val="90000"/>
              </a:lnSpc>
              <a:spcBef>
                <a:spcPts val="600"/>
              </a:spcBef>
              <a:spcAft>
                <a:spcPts val="0"/>
              </a:spcAft>
              <a:buSzPts val="1400"/>
              <a:buNone/>
            </a:pPr>
            <a:r>
              <a:rPr lang="en-CA" sz="1300">
                <a:solidFill>
                  <a:srgbClr val="002060"/>
                </a:solidFill>
              </a:rPr>
              <a:t> </a:t>
            </a:r>
            <a:endParaRPr/>
          </a:p>
          <a:p>
            <a:pPr indent="0" lvl="0" marL="139700" rtl="0" algn="l">
              <a:lnSpc>
                <a:spcPct val="90000"/>
              </a:lnSpc>
              <a:spcBef>
                <a:spcPts val="600"/>
              </a:spcBef>
              <a:spcAft>
                <a:spcPts val="0"/>
              </a:spcAft>
              <a:buSzPts val="1400"/>
              <a:buNone/>
            </a:pPr>
            <a:r>
              <a:t/>
            </a:r>
            <a:endParaRPr sz="1300">
              <a:solidFill>
                <a:srgbClr val="002060"/>
              </a:solidFill>
            </a:endParaRPr>
          </a:p>
          <a:p>
            <a:pPr indent="0" lvl="0" marL="139700" rtl="0" algn="l">
              <a:lnSpc>
                <a:spcPct val="90000"/>
              </a:lnSpc>
              <a:spcBef>
                <a:spcPts val="600"/>
              </a:spcBef>
              <a:spcAft>
                <a:spcPts val="0"/>
              </a:spcAft>
              <a:buSzPts val="1400"/>
              <a:buNone/>
            </a:pPr>
            <a:r>
              <a:t/>
            </a:r>
            <a:endParaRPr sz="1300">
              <a:solidFill>
                <a:srgbClr val="002060"/>
              </a:solidFill>
            </a:endParaRPr>
          </a:p>
          <a:p>
            <a:pPr indent="-228600" lvl="0" marL="457200" rtl="0" algn="l">
              <a:lnSpc>
                <a:spcPct val="90000"/>
              </a:lnSpc>
              <a:spcBef>
                <a:spcPts val="600"/>
              </a:spcBef>
              <a:spcAft>
                <a:spcPts val="0"/>
              </a:spcAft>
              <a:buSzPts val="1400"/>
              <a:buFont typeface="Noto Sans Symbols"/>
              <a:buNone/>
            </a:pPr>
            <a:r>
              <a:t/>
            </a:r>
            <a:endParaRPr sz="1700"/>
          </a:p>
        </p:txBody>
      </p:sp>
      <p:pic>
        <p:nvPicPr>
          <p:cNvPr descr="A close up of a sign&#10;&#10;Description generated with very high confidence" id="681" name="Google Shape;681;p23"/>
          <p:cNvPicPr preferRelativeResize="0"/>
          <p:nvPr/>
        </p:nvPicPr>
        <p:blipFill rotWithShape="1">
          <a:blip r:embed="rId3">
            <a:alphaModFix/>
          </a:blip>
          <a:srcRect b="0" l="0" r="0" t="0"/>
          <a:stretch/>
        </p:blipFill>
        <p:spPr>
          <a:xfrm>
            <a:off x="6698566" y="236370"/>
            <a:ext cx="2194918" cy="380919"/>
          </a:xfrm>
          <a:prstGeom prst="rect">
            <a:avLst/>
          </a:prstGeom>
          <a:noFill/>
          <a:ln>
            <a:noFill/>
          </a:ln>
        </p:spPr>
      </p:pic>
      <p:sp>
        <p:nvSpPr>
          <p:cNvPr id="682" name="Google Shape;682;p23"/>
          <p:cNvSpPr/>
          <p:nvPr/>
        </p:nvSpPr>
        <p:spPr>
          <a:xfrm>
            <a:off x="293488" y="1585226"/>
            <a:ext cx="1069217" cy="1265124"/>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2"/>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778" name="Google Shape;778;p32"/>
          <p:cNvSpPr txBox="1"/>
          <p:nvPr>
            <p:ph idx="1" type="body"/>
          </p:nvPr>
        </p:nvSpPr>
        <p:spPr>
          <a:xfrm>
            <a:off x="1898620" y="1741800"/>
            <a:ext cx="4944300" cy="165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How would you define and describe “customer service”</a:t>
            </a:r>
            <a:endParaRPr/>
          </a:p>
          <a:p>
            <a:pPr indent="0" lvl="0" marL="0" rtl="0" algn="l">
              <a:lnSpc>
                <a:spcPct val="100000"/>
              </a:lnSpc>
              <a:spcBef>
                <a:spcPts val="600"/>
              </a:spcBef>
              <a:spcAft>
                <a:spcPts val="0"/>
              </a:spcAft>
              <a:buSzPts val="1400"/>
              <a:buNone/>
            </a:pPr>
            <a:r>
              <a:t/>
            </a:r>
            <a:endParaRPr sz="3200">
              <a:solidFill>
                <a:schemeClr val="dk1"/>
              </a:solidFill>
            </a:endParaRPr>
          </a:p>
          <a:p>
            <a:pPr indent="0" lvl="0" marL="0" rtl="0" algn="l">
              <a:lnSpc>
                <a:spcPct val="100000"/>
              </a:lnSpc>
              <a:spcBef>
                <a:spcPts val="600"/>
              </a:spcBef>
              <a:spcAft>
                <a:spcPts val="0"/>
              </a:spcAft>
              <a:buSzPts val="1400"/>
              <a:buNone/>
            </a:pPr>
            <a:r>
              <a:rPr lang="en-CA" sz="2000">
                <a:solidFill>
                  <a:schemeClr val="dk1"/>
                </a:solidFill>
              </a:rPr>
              <a:t>Discuss with other SHSM students or think about it on your own. Add your thoughts to your copy of the student handout.</a:t>
            </a:r>
            <a:endParaRPr sz="2000">
              <a:solidFill>
                <a:schemeClr val="dk1"/>
              </a:solidFill>
            </a:endParaRPr>
          </a:p>
        </p:txBody>
      </p:sp>
      <p:sp>
        <p:nvSpPr>
          <p:cNvPr id="779" name="Google Shape;779;p3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80" name="Google Shape;780;p32"/>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2"/>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2" name="Google Shape;782;p32"/>
          <p:cNvGrpSpPr/>
          <p:nvPr/>
        </p:nvGrpSpPr>
        <p:grpSpPr>
          <a:xfrm>
            <a:off x="562257" y="1284190"/>
            <a:ext cx="901699" cy="645300"/>
            <a:chOff x="5255200" y="3006475"/>
            <a:chExt cx="511700" cy="378575"/>
          </a:xfrm>
        </p:grpSpPr>
        <p:sp>
          <p:nvSpPr>
            <p:cNvPr id="783" name="Google Shape;783;p3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784" name="Google Shape;784;p3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785" name="Google Shape;785;p32"/>
          <p:cNvGrpSpPr/>
          <p:nvPr/>
        </p:nvGrpSpPr>
        <p:grpSpPr>
          <a:xfrm>
            <a:off x="5855368" y="4159881"/>
            <a:ext cx="673769" cy="476288"/>
            <a:chOff x="1922075" y="1629000"/>
            <a:chExt cx="437200" cy="437200"/>
          </a:xfrm>
        </p:grpSpPr>
        <p:sp>
          <p:nvSpPr>
            <p:cNvPr id="786" name="Google Shape;786;p3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3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3"/>
          <p:cNvSpPr txBox="1"/>
          <p:nvPr>
            <p:ph idx="4294967295" type="title"/>
          </p:nvPr>
        </p:nvSpPr>
        <p:spPr>
          <a:xfrm>
            <a:off x="1533697" y="578030"/>
            <a:ext cx="4954680" cy="645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4000"/>
              <a:buNone/>
            </a:pPr>
            <a:r>
              <a:rPr lang="en-CA"/>
              <a:t>Customer Service is..</a:t>
            </a:r>
            <a:endParaRPr/>
          </a:p>
        </p:txBody>
      </p:sp>
      <p:sp>
        <p:nvSpPr>
          <p:cNvPr id="793" name="Google Shape;793;p33"/>
          <p:cNvSpPr txBox="1"/>
          <p:nvPr>
            <p:ph idx="4294967295" type="body"/>
          </p:nvPr>
        </p:nvSpPr>
        <p:spPr>
          <a:xfrm>
            <a:off x="773190" y="1237630"/>
            <a:ext cx="7671101" cy="327736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0" i="0" lang="en-CA" sz="2600">
                <a:solidFill>
                  <a:schemeClr val="dk1"/>
                </a:solidFill>
                <a:latin typeface="arial"/>
                <a:ea typeface="arial"/>
                <a:cs typeface="arial"/>
                <a:sym typeface="arial"/>
              </a:rPr>
              <a:t>...</a:t>
            </a:r>
            <a:r>
              <a:rPr lang="en-CA" sz="2600">
                <a:solidFill>
                  <a:schemeClr val="dk1"/>
                </a:solidFill>
                <a:latin typeface="arial"/>
                <a:ea typeface="arial"/>
                <a:cs typeface="arial"/>
                <a:sym typeface="arial"/>
              </a:rPr>
              <a:t>t</a:t>
            </a:r>
            <a:r>
              <a:rPr b="0" i="0" lang="en-CA" sz="2600">
                <a:solidFill>
                  <a:schemeClr val="dk1"/>
                </a:solidFill>
                <a:latin typeface="arial"/>
                <a:ea typeface="arial"/>
                <a:cs typeface="arial"/>
                <a:sym typeface="arial"/>
              </a:rPr>
              <a:t>he assistance and advice provided by a </a:t>
            </a:r>
            <a:r>
              <a:rPr lang="en-CA" sz="2600">
                <a:solidFill>
                  <a:schemeClr val="dk1"/>
                </a:solidFill>
                <a:latin typeface="arial"/>
                <a:ea typeface="arial"/>
                <a:cs typeface="arial"/>
                <a:sym typeface="arial"/>
              </a:rPr>
              <a:t>business</a:t>
            </a:r>
            <a:r>
              <a:rPr b="0" i="0" lang="en-CA" sz="2600">
                <a:solidFill>
                  <a:schemeClr val="dk1"/>
                </a:solidFill>
                <a:latin typeface="arial"/>
                <a:ea typeface="arial"/>
                <a:cs typeface="arial"/>
                <a:sym typeface="arial"/>
              </a:rPr>
              <a:t> to</a:t>
            </a:r>
            <a:r>
              <a:rPr lang="en-CA" sz="2600">
                <a:solidFill>
                  <a:schemeClr val="dk1"/>
                </a:solidFill>
                <a:latin typeface="arial"/>
                <a:ea typeface="arial"/>
                <a:cs typeface="arial"/>
                <a:sym typeface="arial"/>
              </a:rPr>
              <a:t> existing customers </a:t>
            </a:r>
            <a:r>
              <a:rPr b="0" i="0" lang="en-CA" sz="2600">
                <a:solidFill>
                  <a:schemeClr val="dk1"/>
                </a:solidFill>
                <a:latin typeface="arial"/>
                <a:ea typeface="arial"/>
                <a:cs typeface="arial"/>
                <a:sym typeface="arial"/>
              </a:rPr>
              <a:t>who buy or use its products or services </a:t>
            </a:r>
            <a:r>
              <a:rPr b="1" i="0" lang="en-CA" sz="2600">
                <a:solidFill>
                  <a:schemeClr val="dk1"/>
                </a:solidFill>
                <a:latin typeface="arial"/>
                <a:ea typeface="arial"/>
                <a:cs typeface="arial"/>
                <a:sym typeface="arial"/>
              </a:rPr>
              <a:t>and</a:t>
            </a:r>
            <a:r>
              <a:rPr b="0" i="0" lang="en-CA" sz="2600">
                <a:solidFill>
                  <a:schemeClr val="dk1"/>
                </a:solidFill>
                <a:latin typeface="arial"/>
                <a:ea typeface="arial"/>
                <a:cs typeface="arial"/>
                <a:sym typeface="arial"/>
              </a:rPr>
              <a:t> to consumers considering a purchase.</a:t>
            </a:r>
            <a:endParaRPr/>
          </a:p>
          <a:p>
            <a:pPr indent="0" lvl="0" marL="0" rtl="0" algn="l">
              <a:lnSpc>
                <a:spcPct val="100000"/>
              </a:lnSpc>
              <a:spcBef>
                <a:spcPts val="600"/>
              </a:spcBef>
              <a:spcAft>
                <a:spcPts val="0"/>
              </a:spcAft>
              <a:buSzPts val="1400"/>
              <a:buNone/>
            </a:pPr>
            <a:r>
              <a:t/>
            </a:r>
            <a:endParaRPr sz="2600">
              <a:solidFill>
                <a:schemeClr val="dk1"/>
              </a:solidFill>
              <a:latin typeface="arial"/>
              <a:ea typeface="arial"/>
              <a:cs typeface="arial"/>
              <a:sym typeface="arial"/>
            </a:endParaRPr>
          </a:p>
          <a:p>
            <a:pPr indent="0" lvl="0" marL="0" rtl="0" algn="l">
              <a:lnSpc>
                <a:spcPct val="100000"/>
              </a:lnSpc>
              <a:spcBef>
                <a:spcPts val="600"/>
              </a:spcBef>
              <a:spcAft>
                <a:spcPts val="0"/>
              </a:spcAft>
              <a:buSzPts val="1400"/>
              <a:buNone/>
            </a:pPr>
            <a:r>
              <a:rPr lang="en-CA" sz="2600">
                <a:solidFill>
                  <a:schemeClr val="dk1"/>
                </a:solidFill>
                <a:latin typeface="arial"/>
                <a:ea typeface="arial"/>
                <a:cs typeface="arial"/>
                <a:sym typeface="arial"/>
              </a:rPr>
              <a:t>Effective customer service needs to be provided to the customer before, during and after the purchase.</a:t>
            </a:r>
            <a:endParaRPr sz="2600">
              <a:solidFill>
                <a:schemeClr val="dk1"/>
              </a:solidFill>
            </a:endParaRPr>
          </a:p>
        </p:txBody>
      </p:sp>
      <p:sp>
        <p:nvSpPr>
          <p:cNvPr id="794" name="Google Shape;794;p3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95" name="Google Shape;795;p33"/>
          <p:cNvSpPr txBox="1"/>
          <p:nvPr/>
        </p:nvSpPr>
        <p:spPr>
          <a:xfrm>
            <a:off x="5953966" y="4785525"/>
            <a:ext cx="3334871"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CA" sz="1200" u="none" cap="none" strike="noStrike">
                <a:solidFill>
                  <a:schemeClr val="dk1"/>
                </a:solidFill>
                <a:latin typeface="Arial"/>
                <a:ea typeface="Arial"/>
                <a:cs typeface="Arial"/>
                <a:sym typeface="Arial"/>
              </a:rPr>
              <a:t>Wikipedia and Oxford Languages</a:t>
            </a:r>
            <a:endParaRPr b="0" i="0" sz="1400" u="none" cap="none" strike="noStrike">
              <a:solidFill>
                <a:srgbClr val="000000"/>
              </a:solidFill>
              <a:latin typeface="Arial"/>
              <a:ea typeface="Arial"/>
              <a:cs typeface="Arial"/>
              <a:sym typeface="Arial"/>
            </a:endParaRPr>
          </a:p>
        </p:txBody>
      </p:sp>
      <p:grpSp>
        <p:nvGrpSpPr>
          <p:cNvPr id="796" name="Google Shape;796;p33"/>
          <p:cNvGrpSpPr/>
          <p:nvPr/>
        </p:nvGrpSpPr>
        <p:grpSpPr>
          <a:xfrm>
            <a:off x="642940" y="353168"/>
            <a:ext cx="432826" cy="554508"/>
            <a:chOff x="6730350" y="2315900"/>
            <a:chExt cx="257700" cy="420100"/>
          </a:xfrm>
        </p:grpSpPr>
        <p:sp>
          <p:nvSpPr>
            <p:cNvPr id="797" name="Google Shape;797;p33"/>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33"/>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33"/>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33"/>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33"/>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02" name="Google Shape;802;p33"/>
          <p:cNvGrpSpPr/>
          <p:nvPr/>
        </p:nvGrpSpPr>
        <p:grpSpPr>
          <a:xfrm>
            <a:off x="143140" y="969980"/>
            <a:ext cx="289533" cy="267651"/>
            <a:chOff x="5975075" y="2327500"/>
            <a:chExt cx="420100" cy="388350"/>
          </a:xfrm>
        </p:grpSpPr>
        <p:sp>
          <p:nvSpPr>
            <p:cNvPr id="803" name="Google Shape;803;p33"/>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33"/>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noFill/>
            <a:ln cap="flat" cmpd="sng" w="9525">
              <a:solidFill>
                <a:srgbClr val="00B0F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5" name="Google Shape;805;p33"/>
          <p:cNvSpPr/>
          <p:nvPr/>
        </p:nvSpPr>
        <p:spPr>
          <a:xfrm>
            <a:off x="8444291" y="4290680"/>
            <a:ext cx="279436" cy="254177"/>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8DFFF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33"/>
          <p:cNvSpPr/>
          <p:nvPr/>
        </p:nvSpPr>
        <p:spPr>
          <a:xfrm>
            <a:off x="569531" y="122333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34"/>
          <p:cNvSpPr txBox="1"/>
          <p:nvPr>
            <p:ph idx="1" type="body"/>
          </p:nvPr>
        </p:nvSpPr>
        <p:spPr>
          <a:xfrm>
            <a:off x="287907" y="3604415"/>
            <a:ext cx="8229600" cy="519600"/>
          </a:xfrm>
          <a:prstGeom prst="rect">
            <a:avLst/>
          </a:prstGeom>
          <a:noFill/>
          <a:ln>
            <a:noFill/>
          </a:ln>
        </p:spPr>
        <p:txBody>
          <a:bodyPr anchorCtr="0" anchor="t" bIns="91425" lIns="91425" spcFirstLastPara="1" rIns="91425" wrap="square" tIns="91425">
            <a:noAutofit/>
          </a:bodyPr>
          <a:lstStyle/>
          <a:p>
            <a:pPr indent="-228600" lvl="0" marL="457200" rtl="0" algn="ctr">
              <a:lnSpc>
                <a:spcPct val="100000"/>
              </a:lnSpc>
              <a:spcBef>
                <a:spcPts val="360"/>
              </a:spcBef>
              <a:spcAft>
                <a:spcPts val="0"/>
              </a:spcAft>
              <a:buSzPts val="1400"/>
              <a:buNone/>
            </a:pPr>
            <a:r>
              <a:rPr b="1" lang="en-CA" sz="2400">
                <a:solidFill>
                  <a:schemeClr val="dk1"/>
                </a:solidFill>
              </a:rPr>
              <a:t>Is your definition similar to this one? </a:t>
            </a:r>
            <a:endParaRPr/>
          </a:p>
          <a:p>
            <a:pPr indent="-228600" lvl="0" marL="457200" rtl="0" algn="ctr">
              <a:lnSpc>
                <a:spcPct val="100000"/>
              </a:lnSpc>
              <a:spcBef>
                <a:spcPts val="360"/>
              </a:spcBef>
              <a:spcAft>
                <a:spcPts val="0"/>
              </a:spcAft>
              <a:buSzPts val="1400"/>
              <a:buNone/>
            </a:pPr>
            <a:r>
              <a:rPr b="1" lang="en-CA" sz="2400">
                <a:solidFill>
                  <a:schemeClr val="dk1"/>
                </a:solidFill>
              </a:rPr>
              <a:t>Add additional points to your definition </a:t>
            </a:r>
            <a:endParaRPr/>
          </a:p>
          <a:p>
            <a:pPr indent="-228600" lvl="0" marL="457200" rtl="0" algn="ctr">
              <a:lnSpc>
                <a:spcPct val="100000"/>
              </a:lnSpc>
              <a:spcBef>
                <a:spcPts val="360"/>
              </a:spcBef>
              <a:spcAft>
                <a:spcPts val="0"/>
              </a:spcAft>
              <a:buSzPts val="1400"/>
              <a:buNone/>
            </a:pPr>
            <a:r>
              <a:rPr b="1" lang="en-CA" sz="2400">
                <a:solidFill>
                  <a:schemeClr val="dk1"/>
                </a:solidFill>
              </a:rPr>
              <a:t>in the student handout.</a:t>
            </a:r>
            <a:endParaRPr/>
          </a:p>
        </p:txBody>
      </p:sp>
      <p:sp>
        <p:nvSpPr>
          <p:cNvPr id="812" name="Google Shape;812;p3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What is Good Customer Service? - Toggl Blog" id="813" name="Google Shape;813;p34"/>
          <p:cNvPicPr preferRelativeResize="0"/>
          <p:nvPr/>
        </p:nvPicPr>
        <p:blipFill rotWithShape="1">
          <a:blip r:embed="rId3">
            <a:alphaModFix/>
          </a:blip>
          <a:srcRect b="0" l="0" r="0" t="0"/>
          <a:stretch/>
        </p:blipFill>
        <p:spPr>
          <a:xfrm>
            <a:off x="2267221" y="760031"/>
            <a:ext cx="4609558" cy="2872858"/>
          </a:xfrm>
          <a:prstGeom prst="rect">
            <a:avLst/>
          </a:prstGeom>
          <a:noFill/>
          <a:ln>
            <a:noFill/>
          </a:ln>
        </p:spPr>
      </p:pic>
      <p:grpSp>
        <p:nvGrpSpPr>
          <p:cNvPr id="814" name="Google Shape;814;p34"/>
          <p:cNvGrpSpPr/>
          <p:nvPr/>
        </p:nvGrpSpPr>
        <p:grpSpPr>
          <a:xfrm>
            <a:off x="7122698" y="4352549"/>
            <a:ext cx="548701" cy="476288"/>
            <a:chOff x="1922075" y="1629000"/>
            <a:chExt cx="437200" cy="437200"/>
          </a:xfrm>
        </p:grpSpPr>
        <p:sp>
          <p:nvSpPr>
            <p:cNvPr id="815" name="Google Shape;815;p34"/>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34"/>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3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22" name="Google Shape;822;p35"/>
          <p:cNvSpPr/>
          <p:nvPr/>
        </p:nvSpPr>
        <p:spPr>
          <a:xfrm>
            <a:off x="830176" y="50397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35"/>
          <p:cNvSpPr txBox="1"/>
          <p:nvPr/>
        </p:nvSpPr>
        <p:spPr>
          <a:xfrm>
            <a:off x="5187696" y="4047934"/>
            <a:ext cx="282854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Marilyn Suttle,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Customer Service consultant, speaker and author</a:t>
            </a:r>
            <a:endParaRPr b="0" i="0" sz="1400" u="none" cap="none" strike="noStrike">
              <a:solidFill>
                <a:srgbClr val="000000"/>
              </a:solidFill>
              <a:latin typeface="Arial"/>
              <a:ea typeface="Arial"/>
              <a:cs typeface="Arial"/>
              <a:sym typeface="Arial"/>
            </a:endParaRPr>
          </a:p>
        </p:txBody>
      </p:sp>
      <p:sp>
        <p:nvSpPr>
          <p:cNvPr id="824" name="Google Shape;824;p35"/>
          <p:cNvSpPr/>
          <p:nvPr/>
        </p:nvSpPr>
        <p:spPr>
          <a:xfrm flipH="1">
            <a:off x="2414015" y="610737"/>
            <a:ext cx="5132832" cy="3340608"/>
          </a:xfrm>
          <a:prstGeom prst="wedgeRoundRectCallout">
            <a:avLst>
              <a:gd fmla="val 307" name="adj1"/>
              <a:gd fmla="val 73084" name="adj2"/>
              <a:gd fmla="val 16667" name="adj3"/>
            </a:avLst>
          </a:prstGeom>
          <a:noFill/>
          <a:ln cap="flat" cmpd="sng" w="76200">
            <a:solidFill>
              <a:srgbClr val="00A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825" name="Google Shape;825;p35"/>
          <p:cNvSpPr txBox="1"/>
          <p:nvPr/>
        </p:nvSpPr>
        <p:spPr>
          <a:xfrm>
            <a:off x="2840736" y="939391"/>
            <a:ext cx="4279392" cy="310854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CA" sz="2800" u="none" cap="none" strike="noStrike">
                <a:solidFill>
                  <a:schemeClr val="dk1"/>
                </a:solidFill>
                <a:latin typeface="Arial"/>
                <a:ea typeface="Arial"/>
                <a:cs typeface="Arial"/>
                <a:sym typeface="Arial"/>
              </a:rPr>
              <a:t>Great companies realize that no matter what you sell, whether it’s a product or a service, what you are actually selling is an experience.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36"/>
          <p:cNvSpPr txBox="1"/>
          <p:nvPr>
            <p:ph type="title"/>
          </p:nvPr>
        </p:nvSpPr>
        <p:spPr>
          <a:xfrm>
            <a:off x="1805550" y="960677"/>
            <a:ext cx="593896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Why is Customer Service so important to a business?</a:t>
            </a:r>
            <a:endParaRPr/>
          </a:p>
        </p:txBody>
      </p:sp>
      <p:sp>
        <p:nvSpPr>
          <p:cNvPr id="831" name="Google Shape;831;p36"/>
          <p:cNvSpPr txBox="1"/>
          <p:nvPr>
            <p:ph idx="1" type="body"/>
          </p:nvPr>
        </p:nvSpPr>
        <p:spPr>
          <a:xfrm>
            <a:off x="1146874" y="1426149"/>
            <a:ext cx="6264426" cy="2688834"/>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Arial"/>
              <a:buChar char="◇"/>
            </a:pPr>
            <a:r>
              <a:rPr lang="en-CA" sz="2200">
                <a:solidFill>
                  <a:schemeClr val="dk1"/>
                </a:solidFill>
              </a:rPr>
              <a:t>It makes customer happy!</a:t>
            </a:r>
            <a:endParaRPr/>
          </a:p>
          <a:p>
            <a:pPr indent="-317500" lvl="0" marL="457200" rtl="0" algn="l">
              <a:lnSpc>
                <a:spcPct val="100000"/>
              </a:lnSpc>
              <a:spcBef>
                <a:spcPts val="600"/>
              </a:spcBef>
              <a:spcAft>
                <a:spcPts val="0"/>
              </a:spcAft>
              <a:buSzPts val="1400"/>
              <a:buFont typeface="Arial"/>
              <a:buChar char="◇"/>
            </a:pPr>
            <a:r>
              <a:rPr lang="en-CA" sz="2200">
                <a:solidFill>
                  <a:schemeClr val="dk1"/>
                </a:solidFill>
              </a:rPr>
              <a:t>Happy customers means increased loyalty to the business:</a:t>
            </a:r>
            <a:endParaRPr/>
          </a:p>
          <a:p>
            <a:pPr indent="-317500" lvl="1" marL="914400" rtl="0" algn="l">
              <a:lnSpc>
                <a:spcPct val="100000"/>
              </a:lnSpc>
              <a:spcBef>
                <a:spcPts val="0"/>
              </a:spcBef>
              <a:spcAft>
                <a:spcPts val="0"/>
              </a:spcAft>
              <a:buSzPts val="1400"/>
              <a:buChar char="￭"/>
            </a:pPr>
            <a:r>
              <a:rPr lang="en-CA" sz="2200">
                <a:solidFill>
                  <a:schemeClr val="dk1"/>
                </a:solidFill>
              </a:rPr>
              <a:t>Customers will purchase more often</a:t>
            </a:r>
            <a:endParaRPr/>
          </a:p>
          <a:p>
            <a:pPr indent="-317500" lvl="1" marL="914400" rtl="0" algn="l">
              <a:lnSpc>
                <a:spcPct val="100000"/>
              </a:lnSpc>
              <a:spcBef>
                <a:spcPts val="0"/>
              </a:spcBef>
              <a:spcAft>
                <a:spcPts val="0"/>
              </a:spcAft>
              <a:buSzPts val="1400"/>
              <a:buChar char="￭"/>
            </a:pPr>
            <a:r>
              <a:rPr lang="en-CA" sz="2200">
                <a:solidFill>
                  <a:schemeClr val="dk1"/>
                </a:solidFill>
              </a:rPr>
              <a:t>Amount purchased per visit typically increases</a:t>
            </a:r>
            <a:endParaRPr/>
          </a:p>
          <a:p>
            <a:pPr indent="-317500" lvl="0" marL="457200" rtl="0" algn="l">
              <a:lnSpc>
                <a:spcPct val="100000"/>
              </a:lnSpc>
              <a:spcBef>
                <a:spcPts val="600"/>
              </a:spcBef>
              <a:spcAft>
                <a:spcPts val="0"/>
              </a:spcAft>
              <a:buSzPts val="1400"/>
              <a:buFont typeface="Arial"/>
              <a:buChar char="◇"/>
            </a:pPr>
            <a:r>
              <a:rPr lang="en-CA" sz="2200">
                <a:solidFill>
                  <a:schemeClr val="dk1"/>
                </a:solidFill>
              </a:rPr>
              <a:t>Positive word-of-mouth marketing and reputation</a:t>
            </a:r>
            <a:endParaRPr/>
          </a:p>
          <a:p>
            <a:pPr indent="-317500" lvl="1" marL="914400" rtl="0" algn="l">
              <a:lnSpc>
                <a:spcPct val="100000"/>
              </a:lnSpc>
              <a:spcBef>
                <a:spcPts val="0"/>
              </a:spcBef>
              <a:spcAft>
                <a:spcPts val="0"/>
              </a:spcAft>
              <a:buSzPts val="1400"/>
              <a:buChar char="￭"/>
            </a:pPr>
            <a:r>
              <a:rPr lang="en-CA" sz="2200">
                <a:solidFill>
                  <a:schemeClr val="dk1"/>
                </a:solidFill>
              </a:rPr>
              <a:t>Will attract new customers to the business</a:t>
            </a:r>
            <a:endParaRPr/>
          </a:p>
          <a:p>
            <a:pPr indent="0" lvl="0" marL="139700" rtl="0" algn="l">
              <a:lnSpc>
                <a:spcPct val="100000"/>
              </a:lnSpc>
              <a:spcBef>
                <a:spcPts val="600"/>
              </a:spcBef>
              <a:spcAft>
                <a:spcPts val="0"/>
              </a:spcAft>
              <a:buSzPts val="1400"/>
              <a:buNone/>
            </a:pPr>
            <a:r>
              <a:t/>
            </a:r>
            <a:endParaRPr sz="22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p:txBody>
      </p:sp>
      <p:pic>
        <p:nvPicPr>
          <p:cNvPr descr="Badge Question Mark with solid fill" id="832" name="Google Shape;832;p36"/>
          <p:cNvPicPr preferRelativeResize="0"/>
          <p:nvPr/>
        </p:nvPicPr>
        <p:blipFill rotWithShape="1">
          <a:blip r:embed="rId3">
            <a:alphaModFix/>
          </a:blip>
          <a:srcRect b="0" l="0" r="0" t="0"/>
          <a:stretch/>
        </p:blipFill>
        <p:spPr>
          <a:xfrm>
            <a:off x="488198" y="1168945"/>
            <a:ext cx="658676" cy="6586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dk1"/>
        </a:solidFill>
      </p:bgPr>
    </p:bg>
    <p:spTree>
      <p:nvGrpSpPr>
        <p:cNvPr id="836" name="Shape 836"/>
        <p:cNvGrpSpPr/>
        <p:nvPr/>
      </p:nvGrpSpPr>
      <p:grpSpPr>
        <a:xfrm>
          <a:off x="0" y="0"/>
          <a:ext cx="0" cy="0"/>
          <a:chOff x="0" y="0"/>
          <a:chExt cx="0" cy="0"/>
        </a:xfrm>
      </p:grpSpPr>
      <p:sp>
        <p:nvSpPr>
          <p:cNvPr id="837" name="Google Shape;837;p37"/>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Clr>
                <a:srgbClr val="000000"/>
              </a:buClr>
              <a:buSzPts val="1200"/>
              <a:buFont typeface="Nixie One"/>
              <a:buNone/>
            </a:pPr>
            <a:fld id="{00000000-1234-1234-1234-123412341234}" type="slidenum">
              <a:rPr lang="en-CA"/>
              <a:t>‹#›</a:t>
            </a:fld>
            <a:endParaRPr/>
          </a:p>
        </p:txBody>
      </p:sp>
      <p:pic>
        <p:nvPicPr>
          <p:cNvPr id="838" name="Google Shape;838;p37" title="I Was Seduced By Exceptional Customer Service | John Boccuzzi, Jr. | TEDxBryantU"/>
          <p:cNvPicPr preferRelativeResize="0"/>
          <p:nvPr/>
        </p:nvPicPr>
        <p:blipFill rotWithShape="1">
          <a:blip r:embed="rId3">
            <a:alphaModFix/>
          </a:blip>
          <a:srcRect b="0" l="0" r="0" t="0"/>
          <a:stretch/>
        </p:blipFill>
        <p:spPr>
          <a:xfrm>
            <a:off x="1891862" y="902122"/>
            <a:ext cx="7009383" cy="3960301"/>
          </a:xfrm>
          <a:prstGeom prst="rect">
            <a:avLst/>
          </a:prstGeom>
          <a:noFill/>
          <a:ln>
            <a:noFill/>
          </a:ln>
        </p:spPr>
      </p:pic>
      <p:sp>
        <p:nvSpPr>
          <p:cNvPr id="839" name="Google Shape;839;p37"/>
          <p:cNvSpPr txBox="1"/>
          <p:nvPr/>
        </p:nvSpPr>
        <p:spPr>
          <a:xfrm>
            <a:off x="157655" y="127189"/>
            <a:ext cx="75201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OPTIONAL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Video: I Was “Seduced” by Exceptional Customer Service (8:20)</a:t>
            </a:r>
            <a:endParaRPr b="1" i="0" sz="1800" u="none" cap="none" strike="noStrike">
              <a:solidFill>
                <a:srgbClr val="00206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8"/>
                                        </p:tgtEl>
                                        <p:attrNameLst>
                                          <p:attrName>style.visibility</p:attrName>
                                        </p:attrNameLst>
                                      </p:cBhvr>
                                      <p:to>
                                        <p:strVal val="visible"/>
                                      </p:to>
                                    </p:set>
                                    <p:animEffect filter="fade" transition="in">
                                      <p:cBhvr>
                                        <p:cTn dur="1"/>
                                        <p:tgtEl>
                                          <p:spTgt spid="8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38"/>
          <p:cNvSpPr txBox="1"/>
          <p:nvPr>
            <p:ph idx="1" type="body"/>
          </p:nvPr>
        </p:nvSpPr>
        <p:spPr>
          <a:xfrm>
            <a:off x="2609139" y="566765"/>
            <a:ext cx="6282300" cy="819900"/>
          </a:xfrm>
          <a:prstGeom prst="rect">
            <a:avLst/>
          </a:prstGeom>
          <a:noFill/>
          <a:ln>
            <a:noFill/>
          </a:ln>
        </p:spPr>
        <p:txBody>
          <a:bodyPr anchorCtr="0" anchor="ctr" bIns="91425" lIns="91425" spcFirstLastPara="1" rIns="91425" wrap="square" tIns="91425">
            <a:noAutofit/>
          </a:bodyPr>
          <a:lstStyle/>
          <a:p>
            <a:pPr indent="0" lvl="0" marL="76200" rtl="0" algn="l">
              <a:lnSpc>
                <a:spcPct val="100000"/>
              </a:lnSpc>
              <a:spcBef>
                <a:spcPts val="600"/>
              </a:spcBef>
              <a:spcAft>
                <a:spcPts val="0"/>
              </a:spcAft>
              <a:buSzPts val="2400"/>
              <a:buNone/>
            </a:pPr>
            <a:r>
              <a:rPr b="1" lang="en-CA" sz="2800">
                <a:solidFill>
                  <a:schemeClr val="dk1"/>
                </a:solidFill>
              </a:rPr>
              <a:t>The Power of Word-of-Mouth</a:t>
            </a:r>
            <a:endParaRPr/>
          </a:p>
        </p:txBody>
      </p:sp>
      <p:sp>
        <p:nvSpPr>
          <p:cNvPr id="845" name="Google Shape;845;p3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51 POWERFUL Customer Service Quotes To Motivate Your Employees - Omoto" id="846" name="Google Shape;846;p38"/>
          <p:cNvPicPr preferRelativeResize="0"/>
          <p:nvPr/>
        </p:nvPicPr>
        <p:blipFill rotWithShape="1">
          <a:blip r:embed="rId3">
            <a:alphaModFix/>
          </a:blip>
          <a:srcRect b="0" l="0" r="0" t="0"/>
          <a:stretch/>
        </p:blipFill>
        <p:spPr>
          <a:xfrm>
            <a:off x="2609139" y="1588144"/>
            <a:ext cx="4802481" cy="2689389"/>
          </a:xfrm>
          <a:prstGeom prst="rect">
            <a:avLst/>
          </a:prstGeom>
          <a:noFill/>
          <a:ln>
            <a:noFill/>
          </a:ln>
        </p:spPr>
      </p:pic>
      <p:sp>
        <p:nvSpPr>
          <p:cNvPr id="847" name="Google Shape;847;p38"/>
          <p:cNvSpPr txBox="1"/>
          <p:nvPr/>
        </p:nvSpPr>
        <p:spPr>
          <a:xfrm>
            <a:off x="6943241" y="4495501"/>
            <a:ext cx="234024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Founder and executive chairperson of Amazon.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sp>
        <p:nvSpPr>
          <p:cNvPr id="852" name="Google Shape;852;p39"/>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Reflect and Connect</a:t>
            </a:r>
            <a:endParaRPr/>
          </a:p>
        </p:txBody>
      </p:sp>
      <p:sp>
        <p:nvSpPr>
          <p:cNvPr id="853" name="Google Shape;853;p39"/>
          <p:cNvSpPr txBox="1"/>
          <p:nvPr>
            <p:ph idx="1" type="body"/>
          </p:nvPr>
        </p:nvSpPr>
        <p:spPr>
          <a:xfrm>
            <a:off x="1617562" y="1880570"/>
            <a:ext cx="5665555" cy="268739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100">
                <a:solidFill>
                  <a:schemeClr val="dk1"/>
                </a:solidFill>
              </a:rPr>
              <a:t>Why are the quotations from Marilyn Suttle and Jeff Bezos in this module so relevant to the importance of effective customer service, in-person and online?</a:t>
            </a:r>
            <a:endParaRPr/>
          </a:p>
          <a:p>
            <a:pPr indent="0" lvl="0" marL="0" rtl="0" algn="l">
              <a:lnSpc>
                <a:spcPct val="100000"/>
              </a:lnSpc>
              <a:spcBef>
                <a:spcPts val="600"/>
              </a:spcBef>
              <a:spcAft>
                <a:spcPts val="0"/>
              </a:spcAft>
              <a:buSzPts val="1400"/>
              <a:buNone/>
            </a:pPr>
            <a:r>
              <a:t/>
            </a:r>
            <a:endParaRPr sz="2100">
              <a:solidFill>
                <a:schemeClr val="dk1"/>
              </a:solidFill>
            </a:endParaRPr>
          </a:p>
          <a:p>
            <a:pPr indent="0" lvl="0" marL="0" rtl="0" algn="l">
              <a:lnSpc>
                <a:spcPct val="100000"/>
              </a:lnSpc>
              <a:spcBef>
                <a:spcPts val="600"/>
              </a:spcBef>
              <a:spcAft>
                <a:spcPts val="0"/>
              </a:spcAft>
              <a:buSzPts val="1400"/>
              <a:buNone/>
            </a:pPr>
            <a:r>
              <a:rPr lang="en-CA" sz="2100">
                <a:solidFill>
                  <a:schemeClr val="dk1"/>
                </a:solidFill>
              </a:rPr>
              <a:t>Discuss with other SHSM students or think about it on your own. Add your thoughts to your student handout.</a:t>
            </a:r>
            <a:endParaRPr sz="2100">
              <a:solidFill>
                <a:schemeClr val="dk1"/>
              </a:solidFill>
            </a:endParaRPr>
          </a:p>
        </p:txBody>
      </p:sp>
      <p:sp>
        <p:nvSpPr>
          <p:cNvPr id="854" name="Google Shape;854;p3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55" name="Google Shape;855;p39"/>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6" name="Google Shape;856;p39"/>
          <p:cNvGrpSpPr/>
          <p:nvPr/>
        </p:nvGrpSpPr>
        <p:grpSpPr>
          <a:xfrm>
            <a:off x="562257" y="1284190"/>
            <a:ext cx="901699" cy="645300"/>
            <a:chOff x="5255200" y="3006475"/>
            <a:chExt cx="511700" cy="378575"/>
          </a:xfrm>
        </p:grpSpPr>
        <p:sp>
          <p:nvSpPr>
            <p:cNvPr id="857" name="Google Shape;857;p3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858" name="Google Shape;858;p3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859" name="Google Shape;859;p39"/>
          <p:cNvGrpSpPr/>
          <p:nvPr/>
        </p:nvGrpSpPr>
        <p:grpSpPr>
          <a:xfrm>
            <a:off x="7565431" y="588191"/>
            <a:ext cx="775254" cy="787574"/>
            <a:chOff x="1922075" y="1629000"/>
            <a:chExt cx="437200" cy="437201"/>
          </a:xfrm>
        </p:grpSpPr>
        <p:sp>
          <p:nvSpPr>
            <p:cNvPr id="860" name="Google Shape;860;p3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9"/>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62" name="Google Shape;862;p39"/>
          <p:cNvGrpSpPr/>
          <p:nvPr/>
        </p:nvGrpSpPr>
        <p:grpSpPr>
          <a:xfrm>
            <a:off x="8055961" y="3969201"/>
            <a:ext cx="285329" cy="291204"/>
            <a:chOff x="3955900" y="2984500"/>
            <a:chExt cx="414000" cy="422525"/>
          </a:xfrm>
        </p:grpSpPr>
        <p:sp>
          <p:nvSpPr>
            <p:cNvPr id="863" name="Google Shape;863;p3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3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40"/>
          <p:cNvSpPr txBox="1"/>
          <p:nvPr>
            <p:ph type="ctrTitle"/>
          </p:nvPr>
        </p:nvSpPr>
        <p:spPr>
          <a:xfrm>
            <a:off x="2743199" y="1735750"/>
            <a:ext cx="5970349"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Essential Skills and Traits </a:t>
            </a:r>
            <a:endParaRPr b="1">
              <a:solidFill>
                <a:schemeClr val="dk1"/>
              </a:solidFill>
            </a:endParaRPr>
          </a:p>
        </p:txBody>
      </p:sp>
      <p:sp>
        <p:nvSpPr>
          <p:cNvPr id="871" name="Google Shape;871;p40"/>
          <p:cNvSpPr txBox="1"/>
          <p:nvPr>
            <p:ph idx="1" type="subTitle"/>
          </p:nvPr>
        </p:nvSpPr>
        <p:spPr>
          <a:xfrm>
            <a:off x="931110" y="1903224"/>
            <a:ext cx="1065683"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sz="2000">
                <a:solidFill>
                  <a:schemeClr val="dk1"/>
                </a:solidFill>
              </a:rPr>
              <a:t>Module</a:t>
            </a:r>
            <a:endParaRPr b="1" sz="2000">
              <a:solidFill>
                <a:schemeClr val="dk1"/>
              </a:solidFill>
            </a:endParaRPr>
          </a:p>
        </p:txBody>
      </p:sp>
      <p:sp>
        <p:nvSpPr>
          <p:cNvPr id="872" name="Google Shape;872;p40"/>
          <p:cNvSpPr txBox="1"/>
          <p:nvPr/>
        </p:nvSpPr>
        <p:spPr>
          <a:xfrm>
            <a:off x="430451" y="1903224"/>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2</a:t>
            </a:r>
            <a:endParaRPr b="1" i="0" sz="1400" u="none" cap="none" strike="noStrike">
              <a:solidFill>
                <a:srgbClr val="FFFFFF"/>
              </a:solidFill>
              <a:latin typeface="Arial"/>
              <a:ea typeface="Arial"/>
              <a:cs typeface="Arial"/>
              <a:sym typeface="Arial"/>
            </a:endParaRPr>
          </a:p>
        </p:txBody>
      </p:sp>
      <p:sp>
        <p:nvSpPr>
          <p:cNvPr id="873" name="Google Shape;873;p40"/>
          <p:cNvSpPr/>
          <p:nvPr/>
        </p:nvSpPr>
        <p:spPr>
          <a:xfrm>
            <a:off x="829281" y="167091"/>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41"/>
          <p:cNvSpPr txBox="1"/>
          <p:nvPr>
            <p:ph idx="1" type="body"/>
          </p:nvPr>
        </p:nvSpPr>
        <p:spPr>
          <a:xfrm>
            <a:off x="2051200" y="2085600"/>
            <a:ext cx="6282300" cy="819900"/>
          </a:xfrm>
          <a:prstGeom prst="rect">
            <a:avLst/>
          </a:prstGeom>
          <a:noFill/>
          <a:ln>
            <a:noFill/>
          </a:ln>
        </p:spPr>
        <p:txBody>
          <a:bodyPr anchorCtr="0" anchor="ctr" bIns="91425" lIns="91425" spcFirstLastPara="1" rIns="91425" wrap="square" tIns="91425">
            <a:noAutofit/>
          </a:bodyPr>
          <a:lstStyle/>
          <a:p>
            <a:pPr indent="-228600" lvl="0" marL="457200" rtl="0" algn="l">
              <a:lnSpc>
                <a:spcPct val="100000"/>
              </a:lnSpc>
              <a:spcBef>
                <a:spcPts val="600"/>
              </a:spcBef>
              <a:spcAft>
                <a:spcPts val="0"/>
              </a:spcAft>
              <a:buSzPts val="2400"/>
              <a:buFont typeface="Nixie One"/>
              <a:buNone/>
            </a:pPr>
            <a:r>
              <a:t/>
            </a:r>
            <a:endParaRPr/>
          </a:p>
        </p:txBody>
      </p:sp>
      <p:sp>
        <p:nvSpPr>
          <p:cNvPr id="879" name="Google Shape;879;p4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pic>
        <p:nvPicPr>
          <p:cNvPr descr="18 Inspiring Customer Loyalty Quotes | HR News" id="880" name="Google Shape;880;p41"/>
          <p:cNvPicPr preferRelativeResize="0"/>
          <p:nvPr/>
        </p:nvPicPr>
        <p:blipFill rotWithShape="1">
          <a:blip r:embed="rId3">
            <a:alphaModFix/>
          </a:blip>
          <a:srcRect b="0" l="0" r="0" t="0"/>
          <a:stretch/>
        </p:blipFill>
        <p:spPr>
          <a:xfrm>
            <a:off x="1864490" y="932569"/>
            <a:ext cx="6621784" cy="34817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showMasterSp="0">
  <p:cSld>
    <p:bg>
      <p:bgPr>
        <a:solidFill>
          <a:schemeClr val="dk1"/>
        </a:solidFill>
      </p:bgPr>
    </p:bg>
    <p:spTree>
      <p:nvGrpSpPr>
        <p:cNvPr id="686" name="Shape 686"/>
        <p:cNvGrpSpPr/>
        <p:nvPr/>
      </p:nvGrpSpPr>
      <p:grpSpPr>
        <a:xfrm>
          <a:off x="0" y="0"/>
          <a:ext cx="0" cy="0"/>
          <a:chOff x="0" y="0"/>
          <a:chExt cx="0" cy="0"/>
        </a:xfrm>
      </p:grpSpPr>
      <p:sp>
        <p:nvSpPr>
          <p:cNvPr id="687" name="Google Shape;687;p24"/>
          <p:cNvSpPr txBox="1"/>
          <p:nvPr>
            <p:ph idx="1" type="body"/>
          </p:nvPr>
        </p:nvSpPr>
        <p:spPr>
          <a:xfrm>
            <a:off x="1117006" y="1101456"/>
            <a:ext cx="7516935" cy="4042044"/>
          </a:xfrm>
          <a:prstGeom prst="rect">
            <a:avLst/>
          </a:prstGeom>
          <a:noFill/>
          <a:ln>
            <a:noFill/>
          </a:ln>
        </p:spPr>
        <p:txBody>
          <a:bodyPr anchorCtr="0" anchor="ctr" bIns="91425" lIns="91425" spcFirstLastPara="1" rIns="91425" wrap="square" tIns="91425">
            <a:noAutofit/>
          </a:bodyPr>
          <a:lstStyle/>
          <a:p>
            <a:pPr indent="0" lvl="0" marL="76200" rtl="0" algn="l">
              <a:lnSpc>
                <a:spcPct val="90000"/>
              </a:lnSpc>
              <a:spcBef>
                <a:spcPts val="600"/>
              </a:spcBef>
              <a:spcAft>
                <a:spcPts val="0"/>
              </a:spcAft>
              <a:buSzPts val="1400"/>
              <a:buNone/>
            </a:pPr>
            <a:r>
              <a:rPr lang="en-CA" sz="1300">
                <a:solidFill>
                  <a:srgbClr val="002060"/>
                </a:solidFill>
              </a:rPr>
              <a:t>Check the OCTE website for additional resources that can be used with this Customer Service Certification</a:t>
            </a:r>
            <a:endParaRPr/>
          </a:p>
          <a:p>
            <a:pPr indent="-317500" lvl="1" marL="914400" rtl="0" algn="l">
              <a:lnSpc>
                <a:spcPct val="90000"/>
              </a:lnSpc>
              <a:spcBef>
                <a:spcPts val="0"/>
              </a:spcBef>
              <a:spcAft>
                <a:spcPts val="0"/>
              </a:spcAft>
              <a:buSzPts val="1400"/>
              <a:buFont typeface="Arial"/>
              <a:buChar char="•"/>
            </a:pPr>
            <a:r>
              <a:rPr b="1" lang="en-CA" sz="1300">
                <a:solidFill>
                  <a:srgbClr val="002060"/>
                </a:solidFill>
              </a:rPr>
              <a:t>Sector Partner Experience: Your Inner Entrepreneur </a:t>
            </a:r>
            <a:r>
              <a:rPr lang="en-CA" sz="1300">
                <a:solidFill>
                  <a:srgbClr val="002060"/>
                </a:solidFill>
              </a:rPr>
              <a:t>reviews entrepreneurism, entrepreneurial traits and calculating the costs of running a Summer Company program</a:t>
            </a:r>
            <a:endParaRPr/>
          </a:p>
          <a:p>
            <a:pPr indent="-317500" lvl="1" marL="914400" rtl="0" algn="l">
              <a:lnSpc>
                <a:spcPct val="90000"/>
              </a:lnSpc>
              <a:spcBef>
                <a:spcPts val="0"/>
              </a:spcBef>
              <a:spcAft>
                <a:spcPts val="0"/>
              </a:spcAft>
              <a:buSzPts val="1400"/>
              <a:buFont typeface="Arial"/>
              <a:buChar char="•"/>
            </a:pPr>
            <a:r>
              <a:rPr b="1" lang="en-CA" sz="1300">
                <a:solidFill>
                  <a:srgbClr val="002060"/>
                </a:solidFill>
              </a:rPr>
              <a:t>Sector Partner Experience: Costs of Starting a Business </a:t>
            </a:r>
            <a:r>
              <a:rPr lang="en-CA" sz="1300">
                <a:solidFill>
                  <a:srgbClr val="002060"/>
                </a:solidFill>
              </a:rPr>
              <a:t>is in-depth research of planning a business a business idea and the associated costs</a:t>
            </a:r>
            <a:endParaRPr/>
          </a:p>
          <a:p>
            <a:pPr indent="-228600" lvl="1" marL="914400" rtl="0" algn="l">
              <a:lnSpc>
                <a:spcPct val="90000"/>
              </a:lnSpc>
              <a:spcBef>
                <a:spcPts val="0"/>
              </a:spcBef>
              <a:spcAft>
                <a:spcPts val="0"/>
              </a:spcAft>
              <a:buSzPts val="1400"/>
              <a:buFont typeface="Arial"/>
              <a:buNone/>
            </a:pPr>
            <a:r>
              <a:t/>
            </a:r>
            <a:endParaRPr sz="1300">
              <a:solidFill>
                <a:srgbClr val="002060"/>
              </a:solidFill>
            </a:endParaRPr>
          </a:p>
          <a:p>
            <a:pPr indent="-442913" lvl="1" marL="533400" rtl="0" algn="l">
              <a:lnSpc>
                <a:spcPct val="90000"/>
              </a:lnSpc>
              <a:spcBef>
                <a:spcPts val="0"/>
              </a:spcBef>
              <a:spcAft>
                <a:spcPts val="0"/>
              </a:spcAft>
              <a:buSzPts val="1400"/>
              <a:buNone/>
            </a:pPr>
            <a:r>
              <a:rPr lang="en-CA" sz="1300">
                <a:solidFill>
                  <a:srgbClr val="002060"/>
                </a:solidFill>
              </a:rPr>
              <a:t>Other Suggestions:</a:t>
            </a:r>
            <a:endParaRPr/>
          </a:p>
          <a:p>
            <a:pPr indent="-285750" lvl="1" marL="376237" rtl="0" algn="l">
              <a:lnSpc>
                <a:spcPct val="90000"/>
              </a:lnSpc>
              <a:spcBef>
                <a:spcPts val="0"/>
              </a:spcBef>
              <a:spcAft>
                <a:spcPts val="0"/>
              </a:spcAft>
              <a:buSzPts val="1400"/>
              <a:buFont typeface="Arial"/>
              <a:buChar char="•"/>
            </a:pPr>
            <a:r>
              <a:rPr lang="en-CA" sz="1300">
                <a:solidFill>
                  <a:srgbClr val="002060"/>
                </a:solidFill>
              </a:rPr>
              <a:t>  </a:t>
            </a:r>
            <a:r>
              <a:rPr lang="en-CA" sz="1200">
                <a:solidFill>
                  <a:srgbClr val="002060"/>
                </a:solidFill>
              </a:rPr>
              <a:t>Check the Speaker’s Notes for instructions, learning extensions and additional resources</a:t>
            </a:r>
            <a:endParaRPr/>
          </a:p>
          <a:p>
            <a:pPr indent="-285750" lvl="0" marL="361950" rtl="0" algn="l">
              <a:lnSpc>
                <a:spcPct val="90000"/>
              </a:lnSpc>
              <a:spcBef>
                <a:spcPts val="600"/>
              </a:spcBef>
              <a:spcAft>
                <a:spcPts val="0"/>
              </a:spcAft>
              <a:buSzPts val="1400"/>
              <a:buFont typeface="Arial"/>
              <a:buChar char="•"/>
            </a:pPr>
            <a:r>
              <a:rPr lang="en-CA" sz="1200">
                <a:solidFill>
                  <a:srgbClr val="002060"/>
                </a:solidFill>
              </a:rPr>
              <a:t>   Change or delete aspects to better suit student needs</a:t>
            </a:r>
            <a:endParaRPr/>
          </a:p>
          <a:p>
            <a:pPr indent="-317500" lvl="1" marL="914400" rtl="0" algn="l">
              <a:lnSpc>
                <a:spcPct val="90000"/>
              </a:lnSpc>
              <a:spcBef>
                <a:spcPts val="0"/>
              </a:spcBef>
              <a:spcAft>
                <a:spcPts val="0"/>
              </a:spcAft>
              <a:buSzPts val="1400"/>
              <a:buFont typeface="Arial"/>
              <a:buChar char="•"/>
            </a:pPr>
            <a:r>
              <a:rPr lang="en-CA" sz="1200">
                <a:solidFill>
                  <a:srgbClr val="002060"/>
                </a:solidFill>
              </a:rPr>
              <a:t>Add specific examples to the modules to address the students’ SHSM sector need</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Interaction and brainstorming is involved in the activities;  it would be beneficial for students to be working in small groups of 3 – 4</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There are reflective aspects for students to complete throughout each module; if using the certification over several days, teachers will need to consider collecting and assessing the student handout</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Chart paper, markers and sticky notes may also be useful</a:t>
            </a:r>
            <a:endParaRPr/>
          </a:p>
          <a:p>
            <a:pPr indent="-317500" lvl="0" marL="457200" rtl="0" algn="l">
              <a:lnSpc>
                <a:spcPct val="90000"/>
              </a:lnSpc>
              <a:spcBef>
                <a:spcPts val="600"/>
              </a:spcBef>
              <a:spcAft>
                <a:spcPts val="0"/>
              </a:spcAft>
              <a:buSzPts val="1400"/>
              <a:buFont typeface="Arial"/>
              <a:buChar char="•"/>
            </a:pPr>
            <a:r>
              <a:rPr lang="en-CA" sz="1200">
                <a:solidFill>
                  <a:srgbClr val="002060"/>
                </a:solidFill>
              </a:rPr>
              <a:t>Teachers should check all the links and resources prior to using the certification with students.</a:t>
            </a:r>
            <a:endParaRPr/>
          </a:p>
          <a:p>
            <a:pPr indent="0" lvl="0" marL="76200" rtl="0" algn="l">
              <a:lnSpc>
                <a:spcPct val="90000"/>
              </a:lnSpc>
              <a:spcBef>
                <a:spcPts val="600"/>
              </a:spcBef>
              <a:spcAft>
                <a:spcPts val="0"/>
              </a:spcAft>
              <a:buSzPts val="1400"/>
              <a:buNone/>
            </a:pPr>
            <a:r>
              <a:t/>
            </a:r>
            <a:endParaRPr sz="1350">
              <a:highlight>
                <a:srgbClr val="FFFF00"/>
              </a:highlight>
            </a:endParaRPr>
          </a:p>
          <a:p>
            <a:pPr indent="-228600" lvl="0" marL="457200" rtl="0" algn="l">
              <a:lnSpc>
                <a:spcPct val="90000"/>
              </a:lnSpc>
              <a:spcBef>
                <a:spcPts val="600"/>
              </a:spcBef>
              <a:spcAft>
                <a:spcPts val="0"/>
              </a:spcAft>
              <a:buSzPts val="1400"/>
              <a:buFont typeface="Noto Sans Symbols"/>
              <a:buNone/>
            </a:pPr>
            <a:r>
              <a:t/>
            </a:r>
            <a:endParaRPr sz="1350"/>
          </a:p>
          <a:p>
            <a:pPr indent="0" lvl="0" marL="76200" rtl="0" algn="l">
              <a:lnSpc>
                <a:spcPct val="90000"/>
              </a:lnSpc>
              <a:spcBef>
                <a:spcPts val="600"/>
              </a:spcBef>
              <a:spcAft>
                <a:spcPts val="0"/>
              </a:spcAft>
              <a:buSzPts val="1400"/>
              <a:buNone/>
            </a:pPr>
            <a:r>
              <a:t/>
            </a:r>
            <a:endParaRPr sz="1700"/>
          </a:p>
        </p:txBody>
      </p:sp>
      <p:pic>
        <p:nvPicPr>
          <p:cNvPr descr="A close up of a sign&#10;&#10;Description generated with very high confidence" id="688" name="Google Shape;688;p24"/>
          <p:cNvPicPr preferRelativeResize="0"/>
          <p:nvPr/>
        </p:nvPicPr>
        <p:blipFill rotWithShape="1">
          <a:blip r:embed="rId3">
            <a:alphaModFix/>
          </a:blip>
          <a:srcRect b="0" l="0" r="0" t="0"/>
          <a:stretch/>
        </p:blipFill>
        <p:spPr>
          <a:xfrm>
            <a:off x="6836568" y="206259"/>
            <a:ext cx="2194918" cy="380919"/>
          </a:xfrm>
          <a:prstGeom prst="rect">
            <a:avLst/>
          </a:prstGeom>
          <a:noFill/>
          <a:ln>
            <a:noFill/>
          </a:ln>
        </p:spPr>
      </p:pic>
      <p:sp>
        <p:nvSpPr>
          <p:cNvPr id="689" name="Google Shape;689;p24"/>
          <p:cNvSpPr/>
          <p:nvPr/>
        </p:nvSpPr>
        <p:spPr>
          <a:xfrm>
            <a:off x="214522" y="1738162"/>
            <a:ext cx="991959" cy="1033573"/>
          </a:xfrm>
          <a:custGeom>
            <a:rect b="b" l="l" r="r" t="t"/>
            <a:pathLst>
              <a:path extrusionOk="0" h="19053" w="15744">
                <a:moveTo>
                  <a:pt x="11680" y="803"/>
                </a:moveTo>
                <a:lnTo>
                  <a:pt x="11656" y="1460"/>
                </a:lnTo>
                <a:lnTo>
                  <a:pt x="11632" y="1801"/>
                </a:lnTo>
                <a:lnTo>
                  <a:pt x="11583" y="2117"/>
                </a:lnTo>
                <a:lnTo>
                  <a:pt x="11510" y="2458"/>
                </a:lnTo>
                <a:lnTo>
                  <a:pt x="11413" y="2774"/>
                </a:lnTo>
                <a:lnTo>
                  <a:pt x="11315" y="3090"/>
                </a:lnTo>
                <a:lnTo>
                  <a:pt x="11145" y="3382"/>
                </a:lnTo>
                <a:lnTo>
                  <a:pt x="11048" y="3553"/>
                </a:lnTo>
                <a:lnTo>
                  <a:pt x="10926" y="3723"/>
                </a:lnTo>
                <a:lnTo>
                  <a:pt x="10804" y="3869"/>
                </a:lnTo>
                <a:lnTo>
                  <a:pt x="10658" y="4015"/>
                </a:lnTo>
                <a:lnTo>
                  <a:pt x="10512" y="4137"/>
                </a:lnTo>
                <a:lnTo>
                  <a:pt x="10342" y="4234"/>
                </a:lnTo>
                <a:lnTo>
                  <a:pt x="10172" y="4331"/>
                </a:lnTo>
                <a:lnTo>
                  <a:pt x="10002" y="4404"/>
                </a:lnTo>
                <a:lnTo>
                  <a:pt x="9734" y="4477"/>
                </a:lnTo>
                <a:lnTo>
                  <a:pt x="9491" y="4502"/>
                </a:lnTo>
                <a:lnTo>
                  <a:pt x="9247" y="4477"/>
                </a:lnTo>
                <a:lnTo>
                  <a:pt x="9004" y="4453"/>
                </a:lnTo>
                <a:lnTo>
                  <a:pt x="9320" y="4161"/>
                </a:lnTo>
                <a:lnTo>
                  <a:pt x="9661" y="3918"/>
                </a:lnTo>
                <a:lnTo>
                  <a:pt x="10026" y="3674"/>
                </a:lnTo>
                <a:lnTo>
                  <a:pt x="10220" y="3528"/>
                </a:lnTo>
                <a:lnTo>
                  <a:pt x="10391" y="3407"/>
                </a:lnTo>
                <a:lnTo>
                  <a:pt x="10512" y="3236"/>
                </a:lnTo>
                <a:lnTo>
                  <a:pt x="10634" y="3090"/>
                </a:lnTo>
                <a:lnTo>
                  <a:pt x="10634" y="3017"/>
                </a:lnTo>
                <a:lnTo>
                  <a:pt x="10634" y="2944"/>
                </a:lnTo>
                <a:lnTo>
                  <a:pt x="10585" y="2896"/>
                </a:lnTo>
                <a:lnTo>
                  <a:pt x="10512" y="2896"/>
                </a:lnTo>
                <a:lnTo>
                  <a:pt x="10318" y="2920"/>
                </a:lnTo>
                <a:lnTo>
                  <a:pt x="10123" y="2969"/>
                </a:lnTo>
                <a:lnTo>
                  <a:pt x="9953" y="3066"/>
                </a:lnTo>
                <a:lnTo>
                  <a:pt x="9783" y="3188"/>
                </a:lnTo>
                <a:lnTo>
                  <a:pt x="9442" y="3455"/>
                </a:lnTo>
                <a:lnTo>
                  <a:pt x="9126" y="3723"/>
                </a:lnTo>
                <a:lnTo>
                  <a:pt x="8809" y="3991"/>
                </a:lnTo>
                <a:lnTo>
                  <a:pt x="8493" y="4283"/>
                </a:lnTo>
                <a:lnTo>
                  <a:pt x="8371" y="4064"/>
                </a:lnTo>
                <a:lnTo>
                  <a:pt x="8298" y="3942"/>
                </a:lnTo>
                <a:lnTo>
                  <a:pt x="8274" y="3845"/>
                </a:lnTo>
                <a:lnTo>
                  <a:pt x="8225" y="3626"/>
                </a:lnTo>
                <a:lnTo>
                  <a:pt x="8250" y="3407"/>
                </a:lnTo>
                <a:lnTo>
                  <a:pt x="8298" y="3188"/>
                </a:lnTo>
                <a:lnTo>
                  <a:pt x="8371" y="2993"/>
                </a:lnTo>
                <a:lnTo>
                  <a:pt x="8469" y="2798"/>
                </a:lnTo>
                <a:lnTo>
                  <a:pt x="8590" y="2604"/>
                </a:lnTo>
                <a:lnTo>
                  <a:pt x="8712" y="2433"/>
                </a:lnTo>
                <a:lnTo>
                  <a:pt x="8858" y="2287"/>
                </a:lnTo>
                <a:lnTo>
                  <a:pt x="9126" y="2020"/>
                </a:lnTo>
                <a:lnTo>
                  <a:pt x="9466" y="1776"/>
                </a:lnTo>
                <a:lnTo>
                  <a:pt x="9807" y="1582"/>
                </a:lnTo>
                <a:lnTo>
                  <a:pt x="10172" y="1387"/>
                </a:lnTo>
                <a:lnTo>
                  <a:pt x="10537" y="1217"/>
                </a:lnTo>
                <a:lnTo>
                  <a:pt x="10926" y="1071"/>
                </a:lnTo>
                <a:lnTo>
                  <a:pt x="11680" y="803"/>
                </a:lnTo>
                <a:close/>
                <a:moveTo>
                  <a:pt x="4867" y="7203"/>
                </a:moveTo>
                <a:lnTo>
                  <a:pt x="4746" y="7227"/>
                </a:lnTo>
                <a:lnTo>
                  <a:pt x="4478" y="7276"/>
                </a:lnTo>
                <a:lnTo>
                  <a:pt x="4235" y="7373"/>
                </a:lnTo>
                <a:lnTo>
                  <a:pt x="3991" y="7495"/>
                </a:lnTo>
                <a:lnTo>
                  <a:pt x="3748" y="7641"/>
                </a:lnTo>
                <a:lnTo>
                  <a:pt x="3553" y="7811"/>
                </a:lnTo>
                <a:lnTo>
                  <a:pt x="3383" y="7981"/>
                </a:lnTo>
                <a:lnTo>
                  <a:pt x="3237" y="8152"/>
                </a:lnTo>
                <a:lnTo>
                  <a:pt x="3067" y="8395"/>
                </a:lnTo>
                <a:lnTo>
                  <a:pt x="2921" y="8663"/>
                </a:lnTo>
                <a:lnTo>
                  <a:pt x="2775" y="8954"/>
                </a:lnTo>
                <a:lnTo>
                  <a:pt x="2677" y="9246"/>
                </a:lnTo>
                <a:lnTo>
                  <a:pt x="2653" y="9392"/>
                </a:lnTo>
                <a:lnTo>
                  <a:pt x="2653" y="9514"/>
                </a:lnTo>
                <a:lnTo>
                  <a:pt x="2653" y="9660"/>
                </a:lnTo>
                <a:lnTo>
                  <a:pt x="2702" y="9782"/>
                </a:lnTo>
                <a:lnTo>
                  <a:pt x="2750" y="9879"/>
                </a:lnTo>
                <a:lnTo>
                  <a:pt x="2823" y="9976"/>
                </a:lnTo>
                <a:lnTo>
                  <a:pt x="2896" y="10001"/>
                </a:lnTo>
                <a:lnTo>
                  <a:pt x="2945" y="10025"/>
                </a:lnTo>
                <a:lnTo>
                  <a:pt x="3018" y="10025"/>
                </a:lnTo>
                <a:lnTo>
                  <a:pt x="3067" y="10001"/>
                </a:lnTo>
                <a:lnTo>
                  <a:pt x="3188" y="9879"/>
                </a:lnTo>
                <a:lnTo>
                  <a:pt x="3261" y="9782"/>
                </a:lnTo>
                <a:lnTo>
                  <a:pt x="3286" y="9636"/>
                </a:lnTo>
                <a:lnTo>
                  <a:pt x="3310" y="9465"/>
                </a:lnTo>
                <a:lnTo>
                  <a:pt x="3359" y="9246"/>
                </a:lnTo>
                <a:lnTo>
                  <a:pt x="3456" y="9003"/>
                </a:lnTo>
                <a:lnTo>
                  <a:pt x="3553" y="8808"/>
                </a:lnTo>
                <a:lnTo>
                  <a:pt x="3675" y="8590"/>
                </a:lnTo>
                <a:lnTo>
                  <a:pt x="3845" y="8395"/>
                </a:lnTo>
                <a:lnTo>
                  <a:pt x="4016" y="8200"/>
                </a:lnTo>
                <a:lnTo>
                  <a:pt x="4235" y="8054"/>
                </a:lnTo>
                <a:lnTo>
                  <a:pt x="4454" y="7933"/>
                </a:lnTo>
                <a:lnTo>
                  <a:pt x="4648" y="7835"/>
                </a:lnTo>
                <a:lnTo>
                  <a:pt x="4867" y="7738"/>
                </a:lnTo>
                <a:lnTo>
                  <a:pt x="5062" y="7665"/>
                </a:lnTo>
                <a:lnTo>
                  <a:pt x="5257" y="7519"/>
                </a:lnTo>
                <a:lnTo>
                  <a:pt x="5281" y="7470"/>
                </a:lnTo>
                <a:lnTo>
                  <a:pt x="5305" y="7422"/>
                </a:lnTo>
                <a:lnTo>
                  <a:pt x="5281" y="7349"/>
                </a:lnTo>
                <a:lnTo>
                  <a:pt x="5232" y="7300"/>
                </a:lnTo>
                <a:lnTo>
                  <a:pt x="5111" y="7251"/>
                </a:lnTo>
                <a:lnTo>
                  <a:pt x="4989" y="7227"/>
                </a:lnTo>
                <a:lnTo>
                  <a:pt x="4867" y="7203"/>
                </a:lnTo>
                <a:close/>
                <a:moveTo>
                  <a:pt x="13846" y="14819"/>
                </a:moveTo>
                <a:lnTo>
                  <a:pt x="13457" y="14867"/>
                </a:lnTo>
                <a:lnTo>
                  <a:pt x="13043" y="14916"/>
                </a:lnTo>
                <a:lnTo>
                  <a:pt x="12629" y="14989"/>
                </a:lnTo>
                <a:lnTo>
                  <a:pt x="12216" y="15013"/>
                </a:lnTo>
                <a:lnTo>
                  <a:pt x="11802" y="15038"/>
                </a:lnTo>
                <a:lnTo>
                  <a:pt x="11388" y="15062"/>
                </a:lnTo>
                <a:lnTo>
                  <a:pt x="10975" y="15111"/>
                </a:lnTo>
                <a:lnTo>
                  <a:pt x="10950" y="15135"/>
                </a:lnTo>
                <a:lnTo>
                  <a:pt x="10926" y="15184"/>
                </a:lnTo>
                <a:lnTo>
                  <a:pt x="10950" y="15208"/>
                </a:lnTo>
                <a:lnTo>
                  <a:pt x="10975" y="15257"/>
                </a:lnTo>
                <a:lnTo>
                  <a:pt x="11169" y="15305"/>
                </a:lnTo>
                <a:lnTo>
                  <a:pt x="11388" y="15354"/>
                </a:lnTo>
                <a:lnTo>
                  <a:pt x="11802" y="15427"/>
                </a:lnTo>
                <a:lnTo>
                  <a:pt x="12629" y="15427"/>
                </a:lnTo>
                <a:lnTo>
                  <a:pt x="13067" y="15403"/>
                </a:lnTo>
                <a:lnTo>
                  <a:pt x="13505" y="15330"/>
                </a:lnTo>
                <a:lnTo>
                  <a:pt x="13724" y="15281"/>
                </a:lnTo>
                <a:lnTo>
                  <a:pt x="13919" y="15208"/>
                </a:lnTo>
                <a:lnTo>
                  <a:pt x="14114" y="15135"/>
                </a:lnTo>
                <a:lnTo>
                  <a:pt x="14308" y="15038"/>
                </a:lnTo>
                <a:lnTo>
                  <a:pt x="14357" y="14965"/>
                </a:lnTo>
                <a:lnTo>
                  <a:pt x="14357" y="14916"/>
                </a:lnTo>
                <a:lnTo>
                  <a:pt x="14333" y="14843"/>
                </a:lnTo>
                <a:lnTo>
                  <a:pt x="14260" y="14819"/>
                </a:lnTo>
                <a:close/>
                <a:moveTo>
                  <a:pt x="5816" y="5937"/>
                </a:moveTo>
                <a:lnTo>
                  <a:pt x="6108" y="5962"/>
                </a:lnTo>
                <a:lnTo>
                  <a:pt x="6181" y="5962"/>
                </a:lnTo>
                <a:lnTo>
                  <a:pt x="6254" y="6059"/>
                </a:lnTo>
                <a:lnTo>
                  <a:pt x="6352" y="6156"/>
                </a:lnTo>
                <a:lnTo>
                  <a:pt x="6595" y="6302"/>
                </a:lnTo>
                <a:lnTo>
                  <a:pt x="6863" y="6424"/>
                </a:lnTo>
                <a:lnTo>
                  <a:pt x="7155" y="6521"/>
                </a:lnTo>
                <a:lnTo>
                  <a:pt x="7447" y="6594"/>
                </a:lnTo>
                <a:lnTo>
                  <a:pt x="7739" y="6643"/>
                </a:lnTo>
                <a:lnTo>
                  <a:pt x="8274" y="6692"/>
                </a:lnTo>
                <a:lnTo>
                  <a:pt x="8542" y="6692"/>
                </a:lnTo>
                <a:lnTo>
                  <a:pt x="8834" y="6667"/>
                </a:lnTo>
                <a:lnTo>
                  <a:pt x="9126" y="6619"/>
                </a:lnTo>
                <a:lnTo>
                  <a:pt x="9418" y="6546"/>
                </a:lnTo>
                <a:lnTo>
                  <a:pt x="9685" y="6448"/>
                </a:lnTo>
                <a:lnTo>
                  <a:pt x="9953" y="6327"/>
                </a:lnTo>
                <a:lnTo>
                  <a:pt x="10220" y="6181"/>
                </a:lnTo>
                <a:lnTo>
                  <a:pt x="10464" y="6035"/>
                </a:lnTo>
                <a:lnTo>
                  <a:pt x="10658" y="5986"/>
                </a:lnTo>
                <a:lnTo>
                  <a:pt x="10853" y="5962"/>
                </a:lnTo>
                <a:lnTo>
                  <a:pt x="11218" y="5962"/>
                </a:lnTo>
                <a:lnTo>
                  <a:pt x="11169" y="6010"/>
                </a:lnTo>
                <a:lnTo>
                  <a:pt x="11048" y="6132"/>
                </a:lnTo>
                <a:lnTo>
                  <a:pt x="10902" y="6229"/>
                </a:lnTo>
                <a:lnTo>
                  <a:pt x="10780" y="6327"/>
                </a:lnTo>
                <a:lnTo>
                  <a:pt x="10634" y="6448"/>
                </a:lnTo>
                <a:lnTo>
                  <a:pt x="10634" y="6497"/>
                </a:lnTo>
                <a:lnTo>
                  <a:pt x="10634" y="6546"/>
                </a:lnTo>
                <a:lnTo>
                  <a:pt x="10658" y="6594"/>
                </a:lnTo>
                <a:lnTo>
                  <a:pt x="10853" y="6594"/>
                </a:lnTo>
                <a:lnTo>
                  <a:pt x="10999" y="6546"/>
                </a:lnTo>
                <a:lnTo>
                  <a:pt x="11145" y="6473"/>
                </a:lnTo>
                <a:lnTo>
                  <a:pt x="11267" y="6375"/>
                </a:lnTo>
                <a:lnTo>
                  <a:pt x="11461" y="6229"/>
                </a:lnTo>
                <a:lnTo>
                  <a:pt x="11559" y="6108"/>
                </a:lnTo>
                <a:lnTo>
                  <a:pt x="11607" y="6010"/>
                </a:lnTo>
                <a:lnTo>
                  <a:pt x="11875" y="6083"/>
                </a:lnTo>
                <a:lnTo>
                  <a:pt x="12167" y="6181"/>
                </a:lnTo>
                <a:lnTo>
                  <a:pt x="11997" y="6205"/>
                </a:lnTo>
                <a:lnTo>
                  <a:pt x="11851" y="6254"/>
                </a:lnTo>
                <a:lnTo>
                  <a:pt x="11559" y="6424"/>
                </a:lnTo>
                <a:lnTo>
                  <a:pt x="11413" y="6521"/>
                </a:lnTo>
                <a:lnTo>
                  <a:pt x="11267" y="6643"/>
                </a:lnTo>
                <a:lnTo>
                  <a:pt x="11121" y="6765"/>
                </a:lnTo>
                <a:lnTo>
                  <a:pt x="10999" y="6911"/>
                </a:lnTo>
                <a:lnTo>
                  <a:pt x="10999" y="6935"/>
                </a:lnTo>
                <a:lnTo>
                  <a:pt x="10999" y="6959"/>
                </a:lnTo>
                <a:lnTo>
                  <a:pt x="11048" y="6959"/>
                </a:lnTo>
                <a:lnTo>
                  <a:pt x="11242" y="6935"/>
                </a:lnTo>
                <a:lnTo>
                  <a:pt x="11413" y="6886"/>
                </a:lnTo>
                <a:lnTo>
                  <a:pt x="11583" y="6813"/>
                </a:lnTo>
                <a:lnTo>
                  <a:pt x="11753" y="6740"/>
                </a:lnTo>
                <a:lnTo>
                  <a:pt x="12045" y="6546"/>
                </a:lnTo>
                <a:lnTo>
                  <a:pt x="12191" y="6448"/>
                </a:lnTo>
                <a:lnTo>
                  <a:pt x="12240" y="6375"/>
                </a:lnTo>
                <a:lnTo>
                  <a:pt x="12289" y="6302"/>
                </a:lnTo>
                <a:lnTo>
                  <a:pt x="12289" y="6229"/>
                </a:lnTo>
                <a:lnTo>
                  <a:pt x="12483" y="6351"/>
                </a:lnTo>
                <a:lnTo>
                  <a:pt x="12678" y="6473"/>
                </a:lnTo>
                <a:lnTo>
                  <a:pt x="12532" y="6497"/>
                </a:lnTo>
                <a:lnTo>
                  <a:pt x="12410" y="6570"/>
                </a:lnTo>
                <a:lnTo>
                  <a:pt x="12143" y="6740"/>
                </a:lnTo>
                <a:lnTo>
                  <a:pt x="11948" y="6886"/>
                </a:lnTo>
                <a:lnTo>
                  <a:pt x="11802" y="7008"/>
                </a:lnTo>
                <a:lnTo>
                  <a:pt x="11656" y="7178"/>
                </a:lnTo>
                <a:lnTo>
                  <a:pt x="11534" y="7349"/>
                </a:lnTo>
                <a:lnTo>
                  <a:pt x="11510" y="7373"/>
                </a:lnTo>
                <a:lnTo>
                  <a:pt x="11534" y="7397"/>
                </a:lnTo>
                <a:lnTo>
                  <a:pt x="11559" y="7422"/>
                </a:lnTo>
                <a:lnTo>
                  <a:pt x="11583" y="7422"/>
                </a:lnTo>
                <a:lnTo>
                  <a:pt x="11778" y="7324"/>
                </a:lnTo>
                <a:lnTo>
                  <a:pt x="11948" y="7251"/>
                </a:lnTo>
                <a:lnTo>
                  <a:pt x="12289" y="7032"/>
                </a:lnTo>
                <a:lnTo>
                  <a:pt x="12605" y="6838"/>
                </a:lnTo>
                <a:lnTo>
                  <a:pt x="12751" y="6740"/>
                </a:lnTo>
                <a:lnTo>
                  <a:pt x="12873" y="6594"/>
                </a:lnTo>
                <a:lnTo>
                  <a:pt x="13165" y="6838"/>
                </a:lnTo>
                <a:lnTo>
                  <a:pt x="13408" y="7081"/>
                </a:lnTo>
                <a:lnTo>
                  <a:pt x="12994" y="7251"/>
                </a:lnTo>
                <a:lnTo>
                  <a:pt x="12678" y="7349"/>
                </a:lnTo>
                <a:lnTo>
                  <a:pt x="12362" y="7470"/>
                </a:lnTo>
                <a:lnTo>
                  <a:pt x="12216" y="7543"/>
                </a:lnTo>
                <a:lnTo>
                  <a:pt x="12045" y="7641"/>
                </a:lnTo>
                <a:lnTo>
                  <a:pt x="11924" y="7738"/>
                </a:lnTo>
                <a:lnTo>
                  <a:pt x="11802" y="7835"/>
                </a:lnTo>
                <a:lnTo>
                  <a:pt x="11778" y="7884"/>
                </a:lnTo>
                <a:lnTo>
                  <a:pt x="11778" y="7933"/>
                </a:lnTo>
                <a:lnTo>
                  <a:pt x="11802" y="7957"/>
                </a:lnTo>
                <a:lnTo>
                  <a:pt x="11851" y="7981"/>
                </a:lnTo>
                <a:lnTo>
                  <a:pt x="11997" y="8006"/>
                </a:lnTo>
                <a:lnTo>
                  <a:pt x="12143" y="7981"/>
                </a:lnTo>
                <a:lnTo>
                  <a:pt x="12410" y="7933"/>
                </a:lnTo>
                <a:lnTo>
                  <a:pt x="12702" y="7835"/>
                </a:lnTo>
                <a:lnTo>
                  <a:pt x="12970" y="7738"/>
                </a:lnTo>
                <a:lnTo>
                  <a:pt x="13359" y="7616"/>
                </a:lnTo>
                <a:lnTo>
                  <a:pt x="13554" y="7543"/>
                </a:lnTo>
                <a:lnTo>
                  <a:pt x="13749" y="7470"/>
                </a:lnTo>
                <a:lnTo>
                  <a:pt x="14041" y="7860"/>
                </a:lnTo>
                <a:lnTo>
                  <a:pt x="13846" y="7933"/>
                </a:lnTo>
                <a:lnTo>
                  <a:pt x="13651" y="8054"/>
                </a:lnTo>
                <a:lnTo>
                  <a:pt x="13311" y="8249"/>
                </a:lnTo>
                <a:lnTo>
                  <a:pt x="12654" y="8565"/>
                </a:lnTo>
                <a:lnTo>
                  <a:pt x="12337" y="8736"/>
                </a:lnTo>
                <a:lnTo>
                  <a:pt x="12191" y="8833"/>
                </a:lnTo>
                <a:lnTo>
                  <a:pt x="12070" y="8954"/>
                </a:lnTo>
                <a:lnTo>
                  <a:pt x="12045" y="9003"/>
                </a:lnTo>
                <a:lnTo>
                  <a:pt x="12045" y="9052"/>
                </a:lnTo>
                <a:lnTo>
                  <a:pt x="12070" y="9100"/>
                </a:lnTo>
                <a:lnTo>
                  <a:pt x="12289" y="9100"/>
                </a:lnTo>
                <a:lnTo>
                  <a:pt x="12459" y="9076"/>
                </a:lnTo>
                <a:lnTo>
                  <a:pt x="12775" y="8979"/>
                </a:lnTo>
                <a:lnTo>
                  <a:pt x="13067" y="8833"/>
                </a:lnTo>
                <a:lnTo>
                  <a:pt x="13359" y="8711"/>
                </a:lnTo>
                <a:lnTo>
                  <a:pt x="13822" y="8492"/>
                </a:lnTo>
                <a:lnTo>
                  <a:pt x="14065" y="8395"/>
                </a:lnTo>
                <a:lnTo>
                  <a:pt x="14284" y="8249"/>
                </a:lnTo>
                <a:lnTo>
                  <a:pt x="14527" y="8711"/>
                </a:lnTo>
                <a:lnTo>
                  <a:pt x="14333" y="8808"/>
                </a:lnTo>
                <a:lnTo>
                  <a:pt x="14162" y="8930"/>
                </a:lnTo>
                <a:lnTo>
                  <a:pt x="13822" y="9149"/>
                </a:lnTo>
                <a:lnTo>
                  <a:pt x="13505" y="9319"/>
                </a:lnTo>
                <a:lnTo>
                  <a:pt x="13189" y="9465"/>
                </a:lnTo>
                <a:lnTo>
                  <a:pt x="12873" y="9636"/>
                </a:lnTo>
                <a:lnTo>
                  <a:pt x="12751" y="9733"/>
                </a:lnTo>
                <a:lnTo>
                  <a:pt x="12605" y="9830"/>
                </a:lnTo>
                <a:lnTo>
                  <a:pt x="12605" y="9879"/>
                </a:lnTo>
                <a:lnTo>
                  <a:pt x="12605" y="9903"/>
                </a:lnTo>
                <a:lnTo>
                  <a:pt x="12629" y="9928"/>
                </a:lnTo>
                <a:lnTo>
                  <a:pt x="12654" y="9952"/>
                </a:lnTo>
                <a:lnTo>
                  <a:pt x="12824" y="9952"/>
                </a:lnTo>
                <a:lnTo>
                  <a:pt x="12970" y="9928"/>
                </a:lnTo>
                <a:lnTo>
                  <a:pt x="13140" y="9903"/>
                </a:lnTo>
                <a:lnTo>
                  <a:pt x="13286" y="9855"/>
                </a:lnTo>
                <a:lnTo>
                  <a:pt x="13603" y="9709"/>
                </a:lnTo>
                <a:lnTo>
                  <a:pt x="13895" y="9587"/>
                </a:lnTo>
                <a:lnTo>
                  <a:pt x="14284" y="9392"/>
                </a:lnTo>
                <a:lnTo>
                  <a:pt x="14503" y="9271"/>
                </a:lnTo>
                <a:lnTo>
                  <a:pt x="14698" y="9149"/>
                </a:lnTo>
                <a:lnTo>
                  <a:pt x="14892" y="9684"/>
                </a:lnTo>
                <a:lnTo>
                  <a:pt x="14600" y="9806"/>
                </a:lnTo>
                <a:lnTo>
                  <a:pt x="14333" y="9928"/>
                </a:lnTo>
                <a:lnTo>
                  <a:pt x="13797" y="10195"/>
                </a:lnTo>
                <a:lnTo>
                  <a:pt x="13481" y="10341"/>
                </a:lnTo>
                <a:lnTo>
                  <a:pt x="13140" y="10487"/>
                </a:lnTo>
                <a:lnTo>
                  <a:pt x="12970" y="10585"/>
                </a:lnTo>
                <a:lnTo>
                  <a:pt x="12824" y="10682"/>
                </a:lnTo>
                <a:lnTo>
                  <a:pt x="12678" y="10804"/>
                </a:lnTo>
                <a:lnTo>
                  <a:pt x="12581" y="10925"/>
                </a:lnTo>
                <a:lnTo>
                  <a:pt x="12556" y="10974"/>
                </a:lnTo>
                <a:lnTo>
                  <a:pt x="12605" y="10998"/>
                </a:lnTo>
                <a:lnTo>
                  <a:pt x="12921" y="10998"/>
                </a:lnTo>
                <a:lnTo>
                  <a:pt x="13092" y="10974"/>
                </a:lnTo>
                <a:lnTo>
                  <a:pt x="13238" y="10925"/>
                </a:lnTo>
                <a:lnTo>
                  <a:pt x="13554" y="10804"/>
                </a:lnTo>
                <a:lnTo>
                  <a:pt x="13870" y="10658"/>
                </a:lnTo>
                <a:lnTo>
                  <a:pt x="14430" y="10414"/>
                </a:lnTo>
                <a:lnTo>
                  <a:pt x="14722" y="10293"/>
                </a:lnTo>
                <a:lnTo>
                  <a:pt x="14990" y="10122"/>
                </a:lnTo>
                <a:lnTo>
                  <a:pt x="15063" y="10487"/>
                </a:lnTo>
                <a:lnTo>
                  <a:pt x="15136" y="10828"/>
                </a:lnTo>
                <a:lnTo>
                  <a:pt x="14868" y="10925"/>
                </a:lnTo>
                <a:lnTo>
                  <a:pt x="14600" y="11047"/>
                </a:lnTo>
                <a:lnTo>
                  <a:pt x="14089" y="11266"/>
                </a:lnTo>
                <a:lnTo>
                  <a:pt x="13408" y="11534"/>
                </a:lnTo>
                <a:lnTo>
                  <a:pt x="13067" y="11655"/>
                </a:lnTo>
                <a:lnTo>
                  <a:pt x="12897" y="11753"/>
                </a:lnTo>
                <a:lnTo>
                  <a:pt x="12751" y="11850"/>
                </a:lnTo>
                <a:lnTo>
                  <a:pt x="12727" y="11899"/>
                </a:lnTo>
                <a:lnTo>
                  <a:pt x="12727" y="11947"/>
                </a:lnTo>
                <a:lnTo>
                  <a:pt x="12751" y="11972"/>
                </a:lnTo>
                <a:lnTo>
                  <a:pt x="12800" y="11996"/>
                </a:lnTo>
                <a:lnTo>
                  <a:pt x="12970" y="12020"/>
                </a:lnTo>
                <a:lnTo>
                  <a:pt x="13165" y="11996"/>
                </a:lnTo>
                <a:lnTo>
                  <a:pt x="13505" y="11923"/>
                </a:lnTo>
                <a:lnTo>
                  <a:pt x="13870" y="11801"/>
                </a:lnTo>
                <a:lnTo>
                  <a:pt x="14187" y="11680"/>
                </a:lnTo>
                <a:lnTo>
                  <a:pt x="14698" y="11509"/>
                </a:lnTo>
                <a:lnTo>
                  <a:pt x="14941" y="11412"/>
                </a:lnTo>
                <a:lnTo>
                  <a:pt x="15184" y="11290"/>
                </a:lnTo>
                <a:lnTo>
                  <a:pt x="15209" y="11923"/>
                </a:lnTo>
                <a:lnTo>
                  <a:pt x="14868" y="11972"/>
                </a:lnTo>
                <a:lnTo>
                  <a:pt x="14503" y="12045"/>
                </a:lnTo>
                <a:lnTo>
                  <a:pt x="13822" y="12215"/>
                </a:lnTo>
                <a:lnTo>
                  <a:pt x="13408" y="12288"/>
                </a:lnTo>
                <a:lnTo>
                  <a:pt x="12970" y="12361"/>
                </a:lnTo>
                <a:lnTo>
                  <a:pt x="12556" y="12458"/>
                </a:lnTo>
                <a:lnTo>
                  <a:pt x="12337" y="12531"/>
                </a:lnTo>
                <a:lnTo>
                  <a:pt x="12143" y="12604"/>
                </a:lnTo>
                <a:lnTo>
                  <a:pt x="12094" y="12653"/>
                </a:lnTo>
                <a:lnTo>
                  <a:pt x="12094" y="12750"/>
                </a:lnTo>
                <a:lnTo>
                  <a:pt x="12118" y="12799"/>
                </a:lnTo>
                <a:lnTo>
                  <a:pt x="12143" y="12823"/>
                </a:lnTo>
                <a:lnTo>
                  <a:pt x="12191" y="12848"/>
                </a:lnTo>
                <a:lnTo>
                  <a:pt x="12386" y="12872"/>
                </a:lnTo>
                <a:lnTo>
                  <a:pt x="12581" y="12872"/>
                </a:lnTo>
                <a:lnTo>
                  <a:pt x="12970" y="12823"/>
                </a:lnTo>
                <a:lnTo>
                  <a:pt x="13384" y="12775"/>
                </a:lnTo>
                <a:lnTo>
                  <a:pt x="13749" y="12677"/>
                </a:lnTo>
                <a:lnTo>
                  <a:pt x="14479" y="12531"/>
                </a:lnTo>
                <a:lnTo>
                  <a:pt x="14844" y="12434"/>
                </a:lnTo>
                <a:lnTo>
                  <a:pt x="15209" y="12312"/>
                </a:lnTo>
                <a:lnTo>
                  <a:pt x="15209" y="12312"/>
                </a:lnTo>
                <a:lnTo>
                  <a:pt x="15184" y="12507"/>
                </a:lnTo>
                <a:lnTo>
                  <a:pt x="14868" y="12629"/>
                </a:lnTo>
                <a:lnTo>
                  <a:pt x="14552" y="12750"/>
                </a:lnTo>
                <a:lnTo>
                  <a:pt x="14260" y="12896"/>
                </a:lnTo>
                <a:lnTo>
                  <a:pt x="13968" y="12994"/>
                </a:lnTo>
                <a:lnTo>
                  <a:pt x="13505" y="13140"/>
                </a:lnTo>
                <a:lnTo>
                  <a:pt x="13019" y="13286"/>
                </a:lnTo>
                <a:lnTo>
                  <a:pt x="12556" y="13432"/>
                </a:lnTo>
                <a:lnTo>
                  <a:pt x="12337" y="13529"/>
                </a:lnTo>
                <a:lnTo>
                  <a:pt x="12118" y="13626"/>
                </a:lnTo>
                <a:lnTo>
                  <a:pt x="12070" y="13675"/>
                </a:lnTo>
                <a:lnTo>
                  <a:pt x="12070" y="13748"/>
                </a:lnTo>
                <a:lnTo>
                  <a:pt x="12118" y="13797"/>
                </a:lnTo>
                <a:lnTo>
                  <a:pt x="12167" y="13821"/>
                </a:lnTo>
                <a:lnTo>
                  <a:pt x="12654" y="13821"/>
                </a:lnTo>
                <a:lnTo>
                  <a:pt x="12897" y="13772"/>
                </a:lnTo>
                <a:lnTo>
                  <a:pt x="13140" y="13724"/>
                </a:lnTo>
                <a:lnTo>
                  <a:pt x="13627" y="13602"/>
                </a:lnTo>
                <a:lnTo>
                  <a:pt x="14089" y="13456"/>
                </a:lnTo>
                <a:lnTo>
                  <a:pt x="14600" y="13286"/>
                </a:lnTo>
                <a:lnTo>
                  <a:pt x="14868" y="13188"/>
                </a:lnTo>
                <a:lnTo>
                  <a:pt x="15111" y="13091"/>
                </a:lnTo>
                <a:lnTo>
                  <a:pt x="15014" y="13651"/>
                </a:lnTo>
                <a:lnTo>
                  <a:pt x="14965" y="13651"/>
                </a:lnTo>
                <a:lnTo>
                  <a:pt x="14795" y="13602"/>
                </a:lnTo>
                <a:lnTo>
                  <a:pt x="14406" y="13602"/>
                </a:lnTo>
                <a:lnTo>
                  <a:pt x="14211" y="13626"/>
                </a:lnTo>
                <a:lnTo>
                  <a:pt x="13822" y="13724"/>
                </a:lnTo>
                <a:lnTo>
                  <a:pt x="13432" y="13797"/>
                </a:lnTo>
                <a:lnTo>
                  <a:pt x="12970" y="13894"/>
                </a:lnTo>
                <a:lnTo>
                  <a:pt x="12532" y="14016"/>
                </a:lnTo>
                <a:lnTo>
                  <a:pt x="12094" y="14137"/>
                </a:lnTo>
                <a:lnTo>
                  <a:pt x="11656" y="14308"/>
                </a:lnTo>
                <a:lnTo>
                  <a:pt x="11607" y="14356"/>
                </a:lnTo>
                <a:lnTo>
                  <a:pt x="11583" y="14405"/>
                </a:lnTo>
                <a:lnTo>
                  <a:pt x="11607" y="14454"/>
                </a:lnTo>
                <a:lnTo>
                  <a:pt x="11632" y="14478"/>
                </a:lnTo>
                <a:lnTo>
                  <a:pt x="11680" y="14478"/>
                </a:lnTo>
                <a:lnTo>
                  <a:pt x="12094" y="14454"/>
                </a:lnTo>
                <a:lnTo>
                  <a:pt x="12532" y="14429"/>
                </a:lnTo>
                <a:lnTo>
                  <a:pt x="12946" y="14356"/>
                </a:lnTo>
                <a:lnTo>
                  <a:pt x="13384" y="14283"/>
                </a:lnTo>
                <a:lnTo>
                  <a:pt x="13773" y="14210"/>
                </a:lnTo>
                <a:lnTo>
                  <a:pt x="14187" y="14137"/>
                </a:lnTo>
                <a:lnTo>
                  <a:pt x="14406" y="14089"/>
                </a:lnTo>
                <a:lnTo>
                  <a:pt x="14600" y="14016"/>
                </a:lnTo>
                <a:lnTo>
                  <a:pt x="14795" y="13943"/>
                </a:lnTo>
                <a:lnTo>
                  <a:pt x="14965" y="13821"/>
                </a:lnTo>
                <a:lnTo>
                  <a:pt x="14795" y="14381"/>
                </a:lnTo>
                <a:lnTo>
                  <a:pt x="14576" y="14916"/>
                </a:lnTo>
                <a:lnTo>
                  <a:pt x="14308" y="15451"/>
                </a:lnTo>
                <a:lnTo>
                  <a:pt x="14016" y="15938"/>
                </a:lnTo>
                <a:lnTo>
                  <a:pt x="13870" y="16206"/>
                </a:lnTo>
                <a:lnTo>
                  <a:pt x="13797" y="16157"/>
                </a:lnTo>
                <a:lnTo>
                  <a:pt x="13627" y="16108"/>
                </a:lnTo>
                <a:lnTo>
                  <a:pt x="13457" y="16084"/>
                </a:lnTo>
                <a:lnTo>
                  <a:pt x="12386" y="16084"/>
                </a:lnTo>
                <a:lnTo>
                  <a:pt x="11924" y="16060"/>
                </a:lnTo>
                <a:lnTo>
                  <a:pt x="11461" y="16011"/>
                </a:lnTo>
                <a:lnTo>
                  <a:pt x="10537" y="15889"/>
                </a:lnTo>
                <a:lnTo>
                  <a:pt x="10488" y="15889"/>
                </a:lnTo>
                <a:lnTo>
                  <a:pt x="10464" y="15914"/>
                </a:lnTo>
                <a:lnTo>
                  <a:pt x="10464" y="15962"/>
                </a:lnTo>
                <a:lnTo>
                  <a:pt x="10488" y="15987"/>
                </a:lnTo>
                <a:lnTo>
                  <a:pt x="10853" y="16181"/>
                </a:lnTo>
                <a:lnTo>
                  <a:pt x="11242" y="16352"/>
                </a:lnTo>
                <a:lnTo>
                  <a:pt x="11632" y="16473"/>
                </a:lnTo>
                <a:lnTo>
                  <a:pt x="12045" y="16546"/>
                </a:lnTo>
                <a:lnTo>
                  <a:pt x="12435" y="16595"/>
                </a:lnTo>
                <a:lnTo>
                  <a:pt x="12848" y="16619"/>
                </a:lnTo>
                <a:lnTo>
                  <a:pt x="13067" y="16619"/>
                </a:lnTo>
                <a:lnTo>
                  <a:pt x="13262" y="16595"/>
                </a:lnTo>
                <a:lnTo>
                  <a:pt x="13457" y="16571"/>
                </a:lnTo>
                <a:lnTo>
                  <a:pt x="13651" y="16498"/>
                </a:lnTo>
                <a:lnTo>
                  <a:pt x="13335" y="16887"/>
                </a:lnTo>
                <a:lnTo>
                  <a:pt x="13019" y="17252"/>
                </a:lnTo>
                <a:lnTo>
                  <a:pt x="12873" y="17203"/>
                </a:lnTo>
                <a:lnTo>
                  <a:pt x="12702" y="17154"/>
                </a:lnTo>
                <a:lnTo>
                  <a:pt x="12386" y="17106"/>
                </a:lnTo>
                <a:lnTo>
                  <a:pt x="12045" y="17081"/>
                </a:lnTo>
                <a:lnTo>
                  <a:pt x="11729" y="17008"/>
                </a:lnTo>
                <a:lnTo>
                  <a:pt x="11340" y="16911"/>
                </a:lnTo>
                <a:lnTo>
                  <a:pt x="10950" y="16790"/>
                </a:lnTo>
                <a:lnTo>
                  <a:pt x="10172" y="16522"/>
                </a:lnTo>
                <a:lnTo>
                  <a:pt x="10123" y="16522"/>
                </a:lnTo>
                <a:lnTo>
                  <a:pt x="10099" y="16546"/>
                </a:lnTo>
                <a:lnTo>
                  <a:pt x="10099" y="16595"/>
                </a:lnTo>
                <a:lnTo>
                  <a:pt x="10099" y="16619"/>
                </a:lnTo>
                <a:lnTo>
                  <a:pt x="10415" y="16863"/>
                </a:lnTo>
                <a:lnTo>
                  <a:pt x="10756" y="17057"/>
                </a:lnTo>
                <a:lnTo>
                  <a:pt x="11096" y="17227"/>
                </a:lnTo>
                <a:lnTo>
                  <a:pt x="11461" y="17373"/>
                </a:lnTo>
                <a:lnTo>
                  <a:pt x="11729" y="17446"/>
                </a:lnTo>
                <a:lnTo>
                  <a:pt x="12045" y="17519"/>
                </a:lnTo>
                <a:lnTo>
                  <a:pt x="12362" y="17568"/>
                </a:lnTo>
                <a:lnTo>
                  <a:pt x="12678" y="17592"/>
                </a:lnTo>
                <a:lnTo>
                  <a:pt x="12289" y="17884"/>
                </a:lnTo>
                <a:lnTo>
                  <a:pt x="12118" y="18030"/>
                </a:lnTo>
                <a:lnTo>
                  <a:pt x="11899" y="18128"/>
                </a:lnTo>
                <a:lnTo>
                  <a:pt x="11607" y="18055"/>
                </a:lnTo>
                <a:lnTo>
                  <a:pt x="11315" y="17982"/>
                </a:lnTo>
                <a:lnTo>
                  <a:pt x="10999" y="17884"/>
                </a:lnTo>
                <a:lnTo>
                  <a:pt x="10707" y="17787"/>
                </a:lnTo>
                <a:lnTo>
                  <a:pt x="10415" y="17641"/>
                </a:lnTo>
                <a:lnTo>
                  <a:pt x="10123" y="17446"/>
                </a:lnTo>
                <a:lnTo>
                  <a:pt x="9856" y="17276"/>
                </a:lnTo>
                <a:lnTo>
                  <a:pt x="9564" y="17106"/>
                </a:lnTo>
                <a:lnTo>
                  <a:pt x="9515" y="17106"/>
                </a:lnTo>
                <a:lnTo>
                  <a:pt x="9466" y="17130"/>
                </a:lnTo>
                <a:lnTo>
                  <a:pt x="9442" y="17154"/>
                </a:lnTo>
                <a:lnTo>
                  <a:pt x="9442" y="17203"/>
                </a:lnTo>
                <a:lnTo>
                  <a:pt x="9539" y="17422"/>
                </a:lnTo>
                <a:lnTo>
                  <a:pt x="9685" y="17617"/>
                </a:lnTo>
                <a:lnTo>
                  <a:pt x="9856" y="17811"/>
                </a:lnTo>
                <a:lnTo>
                  <a:pt x="10075" y="17982"/>
                </a:lnTo>
                <a:lnTo>
                  <a:pt x="10318" y="18128"/>
                </a:lnTo>
                <a:lnTo>
                  <a:pt x="10561" y="18249"/>
                </a:lnTo>
                <a:lnTo>
                  <a:pt x="10829" y="18347"/>
                </a:lnTo>
                <a:lnTo>
                  <a:pt x="11096" y="18420"/>
                </a:lnTo>
                <a:lnTo>
                  <a:pt x="10853" y="18444"/>
                </a:lnTo>
                <a:lnTo>
                  <a:pt x="10634" y="18444"/>
                </a:lnTo>
                <a:lnTo>
                  <a:pt x="10439" y="18420"/>
                </a:lnTo>
                <a:lnTo>
                  <a:pt x="10220" y="18395"/>
                </a:lnTo>
                <a:lnTo>
                  <a:pt x="10026" y="18322"/>
                </a:lnTo>
                <a:lnTo>
                  <a:pt x="9637" y="18176"/>
                </a:lnTo>
                <a:lnTo>
                  <a:pt x="9223" y="18006"/>
                </a:lnTo>
                <a:lnTo>
                  <a:pt x="8834" y="17811"/>
                </a:lnTo>
                <a:lnTo>
                  <a:pt x="8444" y="17665"/>
                </a:lnTo>
                <a:lnTo>
                  <a:pt x="8225" y="17617"/>
                </a:lnTo>
                <a:lnTo>
                  <a:pt x="8031" y="17568"/>
                </a:lnTo>
                <a:lnTo>
                  <a:pt x="7812" y="17519"/>
                </a:lnTo>
                <a:lnTo>
                  <a:pt x="7593" y="17519"/>
                </a:lnTo>
                <a:lnTo>
                  <a:pt x="7398" y="17544"/>
                </a:lnTo>
                <a:lnTo>
                  <a:pt x="7228" y="17568"/>
                </a:lnTo>
                <a:lnTo>
                  <a:pt x="7033" y="17617"/>
                </a:lnTo>
                <a:lnTo>
                  <a:pt x="6863" y="17690"/>
                </a:lnTo>
                <a:lnTo>
                  <a:pt x="6522" y="17860"/>
                </a:lnTo>
                <a:lnTo>
                  <a:pt x="6181" y="18055"/>
                </a:lnTo>
                <a:lnTo>
                  <a:pt x="5792" y="18274"/>
                </a:lnTo>
                <a:lnTo>
                  <a:pt x="5597" y="18371"/>
                </a:lnTo>
                <a:lnTo>
                  <a:pt x="5378" y="18444"/>
                </a:lnTo>
                <a:lnTo>
                  <a:pt x="5232" y="18493"/>
                </a:lnTo>
                <a:lnTo>
                  <a:pt x="5062" y="18493"/>
                </a:lnTo>
                <a:lnTo>
                  <a:pt x="4916" y="18468"/>
                </a:lnTo>
                <a:lnTo>
                  <a:pt x="4770" y="18444"/>
                </a:lnTo>
                <a:lnTo>
                  <a:pt x="4454" y="18347"/>
                </a:lnTo>
                <a:lnTo>
                  <a:pt x="4186" y="18201"/>
                </a:lnTo>
                <a:lnTo>
                  <a:pt x="3748" y="17957"/>
                </a:lnTo>
                <a:lnTo>
                  <a:pt x="3359" y="17690"/>
                </a:lnTo>
                <a:lnTo>
                  <a:pt x="2994" y="17373"/>
                </a:lnTo>
                <a:lnTo>
                  <a:pt x="2629" y="17057"/>
                </a:lnTo>
                <a:lnTo>
                  <a:pt x="2312" y="16692"/>
                </a:lnTo>
                <a:lnTo>
                  <a:pt x="1996" y="16327"/>
                </a:lnTo>
                <a:lnTo>
                  <a:pt x="1729" y="15938"/>
                </a:lnTo>
                <a:lnTo>
                  <a:pt x="1485" y="15524"/>
                </a:lnTo>
                <a:lnTo>
                  <a:pt x="1266" y="15086"/>
                </a:lnTo>
                <a:lnTo>
                  <a:pt x="1072" y="14648"/>
                </a:lnTo>
                <a:lnTo>
                  <a:pt x="901" y="14186"/>
                </a:lnTo>
                <a:lnTo>
                  <a:pt x="755" y="13724"/>
                </a:lnTo>
                <a:lnTo>
                  <a:pt x="658" y="13261"/>
                </a:lnTo>
                <a:lnTo>
                  <a:pt x="585" y="12775"/>
                </a:lnTo>
                <a:lnTo>
                  <a:pt x="561" y="12312"/>
                </a:lnTo>
                <a:lnTo>
                  <a:pt x="561" y="11826"/>
                </a:lnTo>
                <a:lnTo>
                  <a:pt x="609" y="11266"/>
                </a:lnTo>
                <a:lnTo>
                  <a:pt x="682" y="10682"/>
                </a:lnTo>
                <a:lnTo>
                  <a:pt x="828" y="10147"/>
                </a:lnTo>
                <a:lnTo>
                  <a:pt x="1023" y="9611"/>
                </a:lnTo>
                <a:lnTo>
                  <a:pt x="1242" y="9076"/>
                </a:lnTo>
                <a:lnTo>
                  <a:pt x="1510" y="8565"/>
                </a:lnTo>
                <a:lnTo>
                  <a:pt x="1826" y="8103"/>
                </a:lnTo>
                <a:lnTo>
                  <a:pt x="2166" y="7641"/>
                </a:lnTo>
                <a:lnTo>
                  <a:pt x="2361" y="7422"/>
                </a:lnTo>
                <a:lnTo>
                  <a:pt x="2556" y="7203"/>
                </a:lnTo>
                <a:lnTo>
                  <a:pt x="2775" y="7008"/>
                </a:lnTo>
                <a:lnTo>
                  <a:pt x="2994" y="6838"/>
                </a:lnTo>
                <a:lnTo>
                  <a:pt x="3213" y="6692"/>
                </a:lnTo>
                <a:lnTo>
                  <a:pt x="3432" y="6546"/>
                </a:lnTo>
                <a:lnTo>
                  <a:pt x="3675" y="6400"/>
                </a:lnTo>
                <a:lnTo>
                  <a:pt x="3918" y="6278"/>
                </a:lnTo>
                <a:lnTo>
                  <a:pt x="4186" y="6181"/>
                </a:lnTo>
                <a:lnTo>
                  <a:pt x="4429" y="6108"/>
                </a:lnTo>
                <a:lnTo>
                  <a:pt x="4697" y="6035"/>
                </a:lnTo>
                <a:lnTo>
                  <a:pt x="4965" y="5986"/>
                </a:lnTo>
                <a:lnTo>
                  <a:pt x="5257" y="5962"/>
                </a:lnTo>
                <a:lnTo>
                  <a:pt x="5524" y="5937"/>
                </a:lnTo>
                <a:close/>
                <a:moveTo>
                  <a:pt x="11802" y="0"/>
                </a:moveTo>
                <a:lnTo>
                  <a:pt x="11729" y="49"/>
                </a:lnTo>
                <a:lnTo>
                  <a:pt x="11680" y="122"/>
                </a:lnTo>
                <a:lnTo>
                  <a:pt x="11656" y="219"/>
                </a:lnTo>
                <a:lnTo>
                  <a:pt x="11656" y="244"/>
                </a:lnTo>
                <a:lnTo>
                  <a:pt x="11583" y="268"/>
                </a:lnTo>
                <a:lnTo>
                  <a:pt x="11096" y="438"/>
                </a:lnTo>
                <a:lnTo>
                  <a:pt x="10610" y="633"/>
                </a:lnTo>
                <a:lnTo>
                  <a:pt x="10123" y="852"/>
                </a:lnTo>
                <a:lnTo>
                  <a:pt x="9661" y="1119"/>
                </a:lnTo>
                <a:lnTo>
                  <a:pt x="9199" y="1387"/>
                </a:lnTo>
                <a:lnTo>
                  <a:pt x="8980" y="1557"/>
                </a:lnTo>
                <a:lnTo>
                  <a:pt x="8785" y="1728"/>
                </a:lnTo>
                <a:lnTo>
                  <a:pt x="8590" y="1898"/>
                </a:lnTo>
                <a:lnTo>
                  <a:pt x="8420" y="2093"/>
                </a:lnTo>
                <a:lnTo>
                  <a:pt x="8250" y="2287"/>
                </a:lnTo>
                <a:lnTo>
                  <a:pt x="8104" y="2506"/>
                </a:lnTo>
                <a:lnTo>
                  <a:pt x="8006" y="2677"/>
                </a:lnTo>
                <a:lnTo>
                  <a:pt x="7933" y="2871"/>
                </a:lnTo>
                <a:lnTo>
                  <a:pt x="7860" y="3066"/>
                </a:lnTo>
                <a:lnTo>
                  <a:pt x="7836" y="3261"/>
                </a:lnTo>
                <a:lnTo>
                  <a:pt x="7812" y="3480"/>
                </a:lnTo>
                <a:lnTo>
                  <a:pt x="7812" y="3674"/>
                </a:lnTo>
                <a:lnTo>
                  <a:pt x="7836" y="3869"/>
                </a:lnTo>
                <a:lnTo>
                  <a:pt x="7885" y="4088"/>
                </a:lnTo>
                <a:lnTo>
                  <a:pt x="7909" y="4210"/>
                </a:lnTo>
                <a:lnTo>
                  <a:pt x="7982" y="4356"/>
                </a:lnTo>
                <a:lnTo>
                  <a:pt x="8079" y="4502"/>
                </a:lnTo>
                <a:lnTo>
                  <a:pt x="8177" y="4648"/>
                </a:lnTo>
                <a:lnTo>
                  <a:pt x="8104" y="4745"/>
                </a:lnTo>
                <a:lnTo>
                  <a:pt x="7933" y="4453"/>
                </a:lnTo>
                <a:lnTo>
                  <a:pt x="7739" y="4039"/>
                </a:lnTo>
                <a:lnTo>
                  <a:pt x="7593" y="3820"/>
                </a:lnTo>
                <a:lnTo>
                  <a:pt x="7447" y="3601"/>
                </a:lnTo>
                <a:lnTo>
                  <a:pt x="7276" y="3407"/>
                </a:lnTo>
                <a:lnTo>
                  <a:pt x="7106" y="3236"/>
                </a:lnTo>
                <a:lnTo>
                  <a:pt x="6911" y="3115"/>
                </a:lnTo>
                <a:lnTo>
                  <a:pt x="6717" y="3017"/>
                </a:lnTo>
                <a:lnTo>
                  <a:pt x="6644" y="3017"/>
                </a:lnTo>
                <a:lnTo>
                  <a:pt x="6595" y="3066"/>
                </a:lnTo>
                <a:lnTo>
                  <a:pt x="6546" y="3115"/>
                </a:lnTo>
                <a:lnTo>
                  <a:pt x="6546" y="3188"/>
                </a:lnTo>
                <a:lnTo>
                  <a:pt x="6595" y="3358"/>
                </a:lnTo>
                <a:lnTo>
                  <a:pt x="6668" y="3504"/>
                </a:lnTo>
                <a:lnTo>
                  <a:pt x="6887" y="3772"/>
                </a:lnTo>
                <a:lnTo>
                  <a:pt x="7155" y="4161"/>
                </a:lnTo>
                <a:lnTo>
                  <a:pt x="7398" y="4575"/>
                </a:lnTo>
                <a:lnTo>
                  <a:pt x="7617" y="4964"/>
                </a:lnTo>
                <a:lnTo>
                  <a:pt x="7787" y="5378"/>
                </a:lnTo>
                <a:lnTo>
                  <a:pt x="7909" y="5767"/>
                </a:lnTo>
                <a:lnTo>
                  <a:pt x="7958" y="5937"/>
                </a:lnTo>
                <a:lnTo>
                  <a:pt x="8055" y="6108"/>
                </a:lnTo>
                <a:lnTo>
                  <a:pt x="7641" y="6059"/>
                </a:lnTo>
                <a:lnTo>
                  <a:pt x="7228" y="5962"/>
                </a:lnTo>
                <a:lnTo>
                  <a:pt x="6936" y="5864"/>
                </a:lnTo>
                <a:lnTo>
                  <a:pt x="6668" y="5743"/>
                </a:lnTo>
                <a:lnTo>
                  <a:pt x="6400" y="5645"/>
                </a:lnTo>
                <a:lnTo>
                  <a:pt x="6279" y="5621"/>
                </a:lnTo>
                <a:lnTo>
                  <a:pt x="6133" y="5597"/>
                </a:lnTo>
                <a:lnTo>
                  <a:pt x="6084" y="5597"/>
                </a:lnTo>
                <a:lnTo>
                  <a:pt x="6060" y="5621"/>
                </a:lnTo>
                <a:lnTo>
                  <a:pt x="5865" y="5548"/>
                </a:lnTo>
                <a:lnTo>
                  <a:pt x="5670" y="5499"/>
                </a:lnTo>
                <a:lnTo>
                  <a:pt x="5476" y="5475"/>
                </a:lnTo>
                <a:lnTo>
                  <a:pt x="5257" y="5451"/>
                </a:lnTo>
                <a:lnTo>
                  <a:pt x="5062" y="5451"/>
                </a:lnTo>
                <a:lnTo>
                  <a:pt x="4867" y="5475"/>
                </a:lnTo>
                <a:lnTo>
                  <a:pt x="4478" y="5524"/>
                </a:lnTo>
                <a:lnTo>
                  <a:pt x="4089" y="5645"/>
                </a:lnTo>
                <a:lnTo>
                  <a:pt x="3699" y="5791"/>
                </a:lnTo>
                <a:lnTo>
                  <a:pt x="3334" y="5986"/>
                </a:lnTo>
                <a:lnTo>
                  <a:pt x="2994" y="6181"/>
                </a:lnTo>
                <a:lnTo>
                  <a:pt x="2604" y="6448"/>
                </a:lnTo>
                <a:lnTo>
                  <a:pt x="2264" y="6765"/>
                </a:lnTo>
                <a:lnTo>
                  <a:pt x="1948" y="7081"/>
                </a:lnTo>
                <a:lnTo>
                  <a:pt x="1631" y="7422"/>
                </a:lnTo>
                <a:lnTo>
                  <a:pt x="1364" y="7811"/>
                </a:lnTo>
                <a:lnTo>
                  <a:pt x="1120" y="8200"/>
                </a:lnTo>
                <a:lnTo>
                  <a:pt x="877" y="8590"/>
                </a:lnTo>
                <a:lnTo>
                  <a:pt x="682" y="9003"/>
                </a:lnTo>
                <a:lnTo>
                  <a:pt x="512" y="9417"/>
                </a:lnTo>
                <a:lnTo>
                  <a:pt x="342" y="9855"/>
                </a:lnTo>
                <a:lnTo>
                  <a:pt x="220" y="10293"/>
                </a:lnTo>
                <a:lnTo>
                  <a:pt x="123" y="10731"/>
                </a:lnTo>
                <a:lnTo>
                  <a:pt x="50" y="11193"/>
                </a:lnTo>
                <a:lnTo>
                  <a:pt x="25" y="11631"/>
                </a:lnTo>
                <a:lnTo>
                  <a:pt x="1" y="12093"/>
                </a:lnTo>
                <a:lnTo>
                  <a:pt x="1" y="12531"/>
                </a:lnTo>
                <a:lnTo>
                  <a:pt x="50" y="12994"/>
                </a:lnTo>
                <a:lnTo>
                  <a:pt x="123" y="13432"/>
                </a:lnTo>
                <a:lnTo>
                  <a:pt x="196" y="13870"/>
                </a:lnTo>
                <a:lnTo>
                  <a:pt x="317" y="14308"/>
                </a:lnTo>
                <a:lnTo>
                  <a:pt x="463" y="14746"/>
                </a:lnTo>
                <a:lnTo>
                  <a:pt x="634" y="15159"/>
                </a:lnTo>
                <a:lnTo>
                  <a:pt x="828" y="15573"/>
                </a:lnTo>
                <a:lnTo>
                  <a:pt x="1047" y="15987"/>
                </a:lnTo>
                <a:lnTo>
                  <a:pt x="1291" y="16352"/>
                </a:lnTo>
                <a:lnTo>
                  <a:pt x="1558" y="16717"/>
                </a:lnTo>
                <a:lnTo>
                  <a:pt x="1826" y="17057"/>
                </a:lnTo>
                <a:lnTo>
                  <a:pt x="2118" y="17373"/>
                </a:lnTo>
                <a:lnTo>
                  <a:pt x="2458" y="17665"/>
                </a:lnTo>
                <a:lnTo>
                  <a:pt x="2775" y="17957"/>
                </a:lnTo>
                <a:lnTo>
                  <a:pt x="3140" y="18225"/>
                </a:lnTo>
                <a:lnTo>
                  <a:pt x="3505" y="18468"/>
                </a:lnTo>
                <a:lnTo>
                  <a:pt x="3870" y="18687"/>
                </a:lnTo>
                <a:lnTo>
                  <a:pt x="4235" y="18882"/>
                </a:lnTo>
                <a:lnTo>
                  <a:pt x="4429" y="18955"/>
                </a:lnTo>
                <a:lnTo>
                  <a:pt x="4648" y="19004"/>
                </a:lnTo>
                <a:lnTo>
                  <a:pt x="4843" y="19052"/>
                </a:lnTo>
                <a:lnTo>
                  <a:pt x="5257" y="19052"/>
                </a:lnTo>
                <a:lnTo>
                  <a:pt x="5451" y="19004"/>
                </a:lnTo>
                <a:lnTo>
                  <a:pt x="5646" y="18931"/>
                </a:lnTo>
                <a:lnTo>
                  <a:pt x="5841" y="18858"/>
                </a:lnTo>
                <a:lnTo>
                  <a:pt x="6230" y="18639"/>
                </a:lnTo>
                <a:lnTo>
                  <a:pt x="6571" y="18444"/>
                </a:lnTo>
                <a:lnTo>
                  <a:pt x="6790" y="18322"/>
                </a:lnTo>
                <a:lnTo>
                  <a:pt x="6984" y="18225"/>
                </a:lnTo>
                <a:lnTo>
                  <a:pt x="7203" y="18152"/>
                </a:lnTo>
                <a:lnTo>
                  <a:pt x="7398" y="18079"/>
                </a:lnTo>
                <a:lnTo>
                  <a:pt x="7617" y="18055"/>
                </a:lnTo>
                <a:lnTo>
                  <a:pt x="7836" y="18055"/>
                </a:lnTo>
                <a:lnTo>
                  <a:pt x="8079" y="18103"/>
                </a:lnTo>
                <a:lnTo>
                  <a:pt x="8298" y="18152"/>
                </a:lnTo>
                <a:lnTo>
                  <a:pt x="8736" y="18298"/>
                </a:lnTo>
                <a:lnTo>
                  <a:pt x="9150" y="18468"/>
                </a:lnTo>
                <a:lnTo>
                  <a:pt x="9564" y="18663"/>
                </a:lnTo>
                <a:lnTo>
                  <a:pt x="10002" y="18833"/>
                </a:lnTo>
                <a:lnTo>
                  <a:pt x="10220" y="18906"/>
                </a:lnTo>
                <a:lnTo>
                  <a:pt x="10439" y="18931"/>
                </a:lnTo>
                <a:lnTo>
                  <a:pt x="10634" y="18955"/>
                </a:lnTo>
                <a:lnTo>
                  <a:pt x="11048" y="18955"/>
                </a:lnTo>
                <a:lnTo>
                  <a:pt x="11242" y="18906"/>
                </a:lnTo>
                <a:lnTo>
                  <a:pt x="11461" y="18858"/>
                </a:lnTo>
                <a:lnTo>
                  <a:pt x="11632" y="18809"/>
                </a:lnTo>
                <a:lnTo>
                  <a:pt x="12021" y="18639"/>
                </a:lnTo>
                <a:lnTo>
                  <a:pt x="12386" y="18420"/>
                </a:lnTo>
                <a:lnTo>
                  <a:pt x="12727" y="18176"/>
                </a:lnTo>
                <a:lnTo>
                  <a:pt x="13067" y="17884"/>
                </a:lnTo>
                <a:lnTo>
                  <a:pt x="13335" y="17641"/>
                </a:lnTo>
                <a:lnTo>
                  <a:pt x="13603" y="17349"/>
                </a:lnTo>
                <a:lnTo>
                  <a:pt x="13846" y="17081"/>
                </a:lnTo>
                <a:lnTo>
                  <a:pt x="14089" y="16790"/>
                </a:lnTo>
                <a:lnTo>
                  <a:pt x="14308" y="16473"/>
                </a:lnTo>
                <a:lnTo>
                  <a:pt x="14503" y="16157"/>
                </a:lnTo>
                <a:lnTo>
                  <a:pt x="14698" y="15841"/>
                </a:lnTo>
                <a:lnTo>
                  <a:pt x="14868" y="15524"/>
                </a:lnTo>
                <a:lnTo>
                  <a:pt x="15038" y="15184"/>
                </a:lnTo>
                <a:lnTo>
                  <a:pt x="15160" y="14843"/>
                </a:lnTo>
                <a:lnTo>
                  <a:pt x="15282" y="14478"/>
                </a:lnTo>
                <a:lnTo>
                  <a:pt x="15403" y="14137"/>
                </a:lnTo>
                <a:lnTo>
                  <a:pt x="15501" y="13772"/>
                </a:lnTo>
                <a:lnTo>
                  <a:pt x="15574" y="13407"/>
                </a:lnTo>
                <a:lnTo>
                  <a:pt x="15622" y="13042"/>
                </a:lnTo>
                <a:lnTo>
                  <a:pt x="15671" y="12677"/>
                </a:lnTo>
                <a:lnTo>
                  <a:pt x="15720" y="12629"/>
                </a:lnTo>
                <a:lnTo>
                  <a:pt x="15744" y="12580"/>
                </a:lnTo>
                <a:lnTo>
                  <a:pt x="15744" y="12556"/>
                </a:lnTo>
                <a:lnTo>
                  <a:pt x="15695" y="12483"/>
                </a:lnTo>
                <a:lnTo>
                  <a:pt x="15720" y="11996"/>
                </a:lnTo>
                <a:lnTo>
                  <a:pt x="15720" y="11509"/>
                </a:lnTo>
                <a:lnTo>
                  <a:pt x="15671" y="10998"/>
                </a:lnTo>
                <a:lnTo>
                  <a:pt x="15622" y="10512"/>
                </a:lnTo>
                <a:lnTo>
                  <a:pt x="15525" y="10074"/>
                </a:lnTo>
                <a:lnTo>
                  <a:pt x="15403" y="9636"/>
                </a:lnTo>
                <a:lnTo>
                  <a:pt x="15257" y="9173"/>
                </a:lnTo>
                <a:lnTo>
                  <a:pt x="15087" y="8711"/>
                </a:lnTo>
                <a:lnTo>
                  <a:pt x="14892" y="8273"/>
                </a:lnTo>
                <a:lnTo>
                  <a:pt x="14649" y="7860"/>
                </a:lnTo>
                <a:lnTo>
                  <a:pt x="14381" y="7446"/>
                </a:lnTo>
                <a:lnTo>
                  <a:pt x="14089" y="7032"/>
                </a:lnTo>
                <a:lnTo>
                  <a:pt x="13773" y="6692"/>
                </a:lnTo>
                <a:lnTo>
                  <a:pt x="13432" y="6351"/>
                </a:lnTo>
                <a:lnTo>
                  <a:pt x="13067" y="6059"/>
                </a:lnTo>
                <a:lnTo>
                  <a:pt x="12678" y="5816"/>
                </a:lnTo>
                <a:lnTo>
                  <a:pt x="12483" y="5718"/>
                </a:lnTo>
                <a:lnTo>
                  <a:pt x="12264" y="5645"/>
                </a:lnTo>
                <a:lnTo>
                  <a:pt x="12070" y="5572"/>
                </a:lnTo>
                <a:lnTo>
                  <a:pt x="11826" y="5499"/>
                </a:lnTo>
                <a:lnTo>
                  <a:pt x="11607" y="5451"/>
                </a:lnTo>
                <a:lnTo>
                  <a:pt x="11388" y="5426"/>
                </a:lnTo>
                <a:lnTo>
                  <a:pt x="10902" y="5426"/>
                </a:lnTo>
                <a:lnTo>
                  <a:pt x="10853" y="5329"/>
                </a:lnTo>
                <a:lnTo>
                  <a:pt x="10756" y="5280"/>
                </a:lnTo>
                <a:lnTo>
                  <a:pt x="10658" y="5256"/>
                </a:lnTo>
                <a:lnTo>
                  <a:pt x="10610" y="5280"/>
                </a:lnTo>
                <a:lnTo>
                  <a:pt x="10561" y="5305"/>
                </a:lnTo>
                <a:lnTo>
                  <a:pt x="10075" y="5597"/>
                </a:lnTo>
                <a:lnTo>
                  <a:pt x="9807" y="5743"/>
                </a:lnTo>
                <a:lnTo>
                  <a:pt x="9564" y="5840"/>
                </a:lnTo>
                <a:lnTo>
                  <a:pt x="9320" y="5937"/>
                </a:lnTo>
                <a:lnTo>
                  <a:pt x="9053" y="6035"/>
                </a:lnTo>
                <a:lnTo>
                  <a:pt x="8761" y="6083"/>
                </a:lnTo>
                <a:lnTo>
                  <a:pt x="8469" y="6108"/>
                </a:lnTo>
                <a:lnTo>
                  <a:pt x="8469" y="6108"/>
                </a:lnTo>
                <a:lnTo>
                  <a:pt x="8493" y="5864"/>
                </a:lnTo>
                <a:lnTo>
                  <a:pt x="8444" y="5597"/>
                </a:lnTo>
                <a:lnTo>
                  <a:pt x="8371" y="5353"/>
                </a:lnTo>
                <a:lnTo>
                  <a:pt x="8274" y="5086"/>
                </a:lnTo>
                <a:lnTo>
                  <a:pt x="8542" y="4867"/>
                </a:lnTo>
                <a:lnTo>
                  <a:pt x="8639" y="4891"/>
                </a:lnTo>
                <a:lnTo>
                  <a:pt x="8712" y="4867"/>
                </a:lnTo>
                <a:lnTo>
                  <a:pt x="8736" y="4842"/>
                </a:lnTo>
                <a:lnTo>
                  <a:pt x="8761" y="4818"/>
                </a:lnTo>
                <a:lnTo>
                  <a:pt x="8907" y="4891"/>
                </a:lnTo>
                <a:lnTo>
                  <a:pt x="9077" y="4940"/>
                </a:lnTo>
                <a:lnTo>
                  <a:pt x="9247" y="4964"/>
                </a:lnTo>
                <a:lnTo>
                  <a:pt x="9418" y="4988"/>
                </a:lnTo>
                <a:lnTo>
                  <a:pt x="9588" y="4964"/>
                </a:lnTo>
                <a:lnTo>
                  <a:pt x="9758" y="4940"/>
                </a:lnTo>
                <a:lnTo>
                  <a:pt x="9953" y="4891"/>
                </a:lnTo>
                <a:lnTo>
                  <a:pt x="10123" y="4842"/>
                </a:lnTo>
                <a:lnTo>
                  <a:pt x="10464" y="4672"/>
                </a:lnTo>
                <a:lnTo>
                  <a:pt x="10756" y="4477"/>
                </a:lnTo>
                <a:lnTo>
                  <a:pt x="11048" y="4258"/>
                </a:lnTo>
                <a:lnTo>
                  <a:pt x="11267" y="4015"/>
                </a:lnTo>
                <a:lnTo>
                  <a:pt x="11413" y="3820"/>
                </a:lnTo>
                <a:lnTo>
                  <a:pt x="11559" y="3626"/>
                </a:lnTo>
                <a:lnTo>
                  <a:pt x="11680" y="3407"/>
                </a:lnTo>
                <a:lnTo>
                  <a:pt x="11778" y="3163"/>
                </a:lnTo>
                <a:lnTo>
                  <a:pt x="11851" y="2944"/>
                </a:lnTo>
                <a:lnTo>
                  <a:pt x="11924" y="2701"/>
                </a:lnTo>
                <a:lnTo>
                  <a:pt x="12045" y="2214"/>
                </a:lnTo>
                <a:lnTo>
                  <a:pt x="12094" y="1703"/>
                </a:lnTo>
                <a:lnTo>
                  <a:pt x="12118" y="1217"/>
                </a:lnTo>
                <a:lnTo>
                  <a:pt x="12118" y="706"/>
                </a:lnTo>
                <a:lnTo>
                  <a:pt x="12118" y="219"/>
                </a:lnTo>
                <a:lnTo>
                  <a:pt x="12094" y="122"/>
                </a:lnTo>
                <a:lnTo>
                  <a:pt x="12045" y="49"/>
                </a:lnTo>
                <a:lnTo>
                  <a:pt x="11972" y="0"/>
                </a:lnTo>
                <a:close/>
              </a:path>
            </a:pathLst>
          </a:cu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4"/>
          <p:cNvSpPr txBox="1"/>
          <p:nvPr>
            <p:ph type="title"/>
          </p:nvPr>
        </p:nvSpPr>
        <p:spPr>
          <a:xfrm>
            <a:off x="0" y="396718"/>
            <a:ext cx="70230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2400"/>
              <a:t>OCTE</a:t>
            </a:r>
            <a:r>
              <a:rPr b="1" lang="en-CA" sz="2400"/>
              <a:t> </a:t>
            </a:r>
            <a:r>
              <a:rPr lang="en-CA" sz="2400"/>
              <a:t>– Customer Service Certification </a:t>
            </a:r>
            <a:br>
              <a:rPr lang="en-CA" sz="2400"/>
            </a:br>
            <a:r>
              <a:rPr b="1" lang="en-CA" sz="2400"/>
              <a:t>Teacher Information</a:t>
            </a:r>
            <a:endParaRPr b="1"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4" name="Shape 884"/>
        <p:cNvGrpSpPr/>
        <p:nvPr/>
      </p:nvGrpSpPr>
      <p:grpSpPr>
        <a:xfrm>
          <a:off x="0" y="0"/>
          <a:ext cx="0" cy="0"/>
          <a:chOff x="0" y="0"/>
          <a:chExt cx="0" cy="0"/>
        </a:xfrm>
      </p:grpSpPr>
      <p:sp>
        <p:nvSpPr>
          <p:cNvPr id="885" name="Google Shape;885;p42"/>
          <p:cNvSpPr txBox="1"/>
          <p:nvPr>
            <p:ph type="title"/>
          </p:nvPr>
        </p:nvSpPr>
        <p:spPr>
          <a:xfrm>
            <a:off x="1827877" y="63889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886" name="Google Shape;886;p42"/>
          <p:cNvSpPr txBox="1"/>
          <p:nvPr>
            <p:ph idx="1" type="body"/>
          </p:nvPr>
        </p:nvSpPr>
        <p:spPr>
          <a:xfrm>
            <a:off x="1827877" y="1164378"/>
            <a:ext cx="4944300" cy="281474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2800">
                <a:solidFill>
                  <a:schemeClr val="dk1"/>
                </a:solidFill>
              </a:rPr>
              <a:t>How does the video clip, “Be Our Guest” from Disney’s Beauty and the Beast demonstrate Walt Disney’s idea of customer service?</a:t>
            </a:r>
            <a:endParaRPr/>
          </a:p>
          <a:p>
            <a:pPr indent="0" lvl="0" marL="0" rtl="0" algn="l">
              <a:lnSpc>
                <a:spcPct val="100000"/>
              </a:lnSpc>
              <a:spcBef>
                <a:spcPts val="600"/>
              </a:spcBef>
              <a:spcAft>
                <a:spcPts val="0"/>
              </a:spcAft>
              <a:buSzPts val="1400"/>
              <a:buNone/>
            </a:pPr>
            <a:r>
              <a:t/>
            </a:r>
            <a:endParaRPr sz="2800">
              <a:solidFill>
                <a:schemeClr val="dk1"/>
              </a:solidFill>
            </a:endParaRPr>
          </a:p>
          <a:p>
            <a:pPr indent="0" lvl="0" marL="0" rtl="0" algn="l">
              <a:lnSpc>
                <a:spcPct val="100000"/>
              </a:lnSpc>
              <a:spcBef>
                <a:spcPts val="600"/>
              </a:spcBef>
              <a:spcAft>
                <a:spcPts val="0"/>
              </a:spcAft>
              <a:buSzPts val="1400"/>
              <a:buNone/>
            </a:pPr>
            <a:r>
              <a:rPr lang="en-CA" sz="2000">
                <a:solidFill>
                  <a:schemeClr val="dk1"/>
                </a:solidFill>
              </a:rPr>
              <a:t>Discuss with other SHSM students or think about it on your own. Add your thoughts to your copy of the student handout.</a:t>
            </a:r>
            <a:endParaRPr sz="2000">
              <a:solidFill>
                <a:schemeClr val="dk1"/>
              </a:solidFill>
            </a:endParaRPr>
          </a:p>
        </p:txBody>
      </p:sp>
      <p:sp>
        <p:nvSpPr>
          <p:cNvPr id="887" name="Google Shape;887;p4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888" name="Google Shape;888;p42"/>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42"/>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0" name="Google Shape;890;p42"/>
          <p:cNvGrpSpPr/>
          <p:nvPr/>
        </p:nvGrpSpPr>
        <p:grpSpPr>
          <a:xfrm>
            <a:off x="562257" y="1284190"/>
            <a:ext cx="901699" cy="645300"/>
            <a:chOff x="5255200" y="3006475"/>
            <a:chExt cx="511700" cy="378575"/>
          </a:xfrm>
        </p:grpSpPr>
        <p:sp>
          <p:nvSpPr>
            <p:cNvPr id="891" name="Google Shape;891;p4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892" name="Google Shape;892;p4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893" name="Google Shape;893;p42"/>
          <p:cNvGrpSpPr/>
          <p:nvPr/>
        </p:nvGrpSpPr>
        <p:grpSpPr>
          <a:xfrm>
            <a:off x="6641431" y="4309916"/>
            <a:ext cx="673769" cy="476288"/>
            <a:chOff x="1922075" y="1629000"/>
            <a:chExt cx="437200" cy="437200"/>
          </a:xfrm>
        </p:grpSpPr>
        <p:sp>
          <p:nvSpPr>
            <p:cNvPr id="894" name="Google Shape;894;p4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9" name="Shape 899"/>
        <p:cNvGrpSpPr/>
        <p:nvPr/>
      </p:nvGrpSpPr>
      <p:grpSpPr>
        <a:xfrm>
          <a:off x="0" y="0"/>
          <a:ext cx="0" cy="0"/>
          <a:chOff x="0" y="0"/>
          <a:chExt cx="0" cy="0"/>
        </a:xfrm>
      </p:grpSpPr>
      <p:sp>
        <p:nvSpPr>
          <p:cNvPr id="900" name="Google Shape;900;p43"/>
          <p:cNvSpPr txBox="1"/>
          <p:nvPr>
            <p:ph type="title"/>
          </p:nvPr>
        </p:nvSpPr>
        <p:spPr>
          <a:xfrm>
            <a:off x="13557" y="0"/>
            <a:ext cx="6002232"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Disney’s Beauty and the Beast – Be Our Guest</a:t>
            </a:r>
            <a:endParaRPr/>
          </a:p>
        </p:txBody>
      </p:sp>
      <p:sp>
        <p:nvSpPr>
          <p:cNvPr id="901" name="Google Shape;901;p4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902" name="Google Shape;902;p43" title="Beauty and the Beast - Be Our Guest [High Quality]"/>
          <p:cNvPicPr preferRelativeResize="0"/>
          <p:nvPr/>
        </p:nvPicPr>
        <p:blipFill rotWithShape="1">
          <a:blip r:embed="rId3">
            <a:alphaModFix/>
          </a:blip>
          <a:srcRect b="0" l="0" r="0" t="0"/>
          <a:stretch/>
        </p:blipFill>
        <p:spPr>
          <a:xfrm>
            <a:off x="2032607" y="600789"/>
            <a:ext cx="5850499" cy="43878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2"/>
                                        </p:tgtEl>
                                        <p:attrNameLst>
                                          <p:attrName>style.visibility</p:attrName>
                                        </p:attrNameLst>
                                      </p:cBhvr>
                                      <p:to>
                                        <p:strVal val="visible"/>
                                      </p:to>
                                    </p:set>
                                    <p:animEffect filter="fade" transition="in">
                                      <p:cBhvr>
                                        <p:cTn dur="1"/>
                                        <p:tgtEl>
                                          <p:spTgt spid="9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blipFill>
          <a:blip r:embed="rId3">
            <a:alphaModFix/>
          </a:blip>
          <a:stretch>
            <a:fillRect/>
          </a:stretch>
        </a:blipFill>
      </p:bgPr>
    </p:bg>
    <p:spTree>
      <p:nvGrpSpPr>
        <p:cNvPr id="906" name="Shape 906"/>
        <p:cNvGrpSpPr/>
        <p:nvPr/>
      </p:nvGrpSpPr>
      <p:grpSpPr>
        <a:xfrm>
          <a:off x="0" y="0"/>
          <a:ext cx="0" cy="0"/>
          <a:chOff x="0" y="0"/>
          <a:chExt cx="0" cy="0"/>
        </a:xfrm>
      </p:grpSpPr>
      <p:sp>
        <p:nvSpPr>
          <p:cNvPr id="907" name="Google Shape;907;p44"/>
          <p:cNvSpPr txBox="1"/>
          <p:nvPr>
            <p:ph idx="4294967295" type="title"/>
          </p:nvPr>
        </p:nvSpPr>
        <p:spPr>
          <a:xfrm>
            <a:off x="159569" y="176464"/>
            <a:ext cx="4203884" cy="1724585"/>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800">
                <a:solidFill>
                  <a:schemeClr val="dk1"/>
                </a:solidFill>
              </a:rPr>
              <a:t>The “Disney Way” of Customer Service is recognized around the world!</a:t>
            </a:r>
            <a:endParaRPr/>
          </a:p>
        </p:txBody>
      </p:sp>
      <p:sp>
        <p:nvSpPr>
          <p:cNvPr id="908" name="Google Shape;908;p4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FFFFFF"/>
                </a:solidFill>
                <a:latin typeface="Nixie One"/>
                <a:ea typeface="Nixie One"/>
                <a:cs typeface="Nixie One"/>
                <a:sym typeface="Nixie One"/>
              </a:rPr>
              <a:t>‹#›</a:t>
            </a:fld>
            <a:endParaRPr b="0" i="0" sz="1200" u="none" cap="none" strike="noStrike">
              <a:solidFill>
                <a:srgbClr val="FFFFFF"/>
              </a:solidFill>
              <a:latin typeface="Nixie One"/>
              <a:ea typeface="Nixie One"/>
              <a:cs typeface="Nixie One"/>
              <a:sym typeface="Nixie One"/>
            </a:endParaRPr>
          </a:p>
        </p:txBody>
      </p:sp>
      <p:sp>
        <p:nvSpPr>
          <p:cNvPr id="909" name="Google Shape;909;p44"/>
          <p:cNvSpPr txBox="1"/>
          <p:nvPr/>
        </p:nvSpPr>
        <p:spPr>
          <a:xfrm>
            <a:off x="6112279" y="1709457"/>
            <a:ext cx="2872152" cy="172458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19BBD5"/>
              </a:buClr>
              <a:buSzPts val="4000"/>
              <a:buFont typeface="Nixie One"/>
              <a:buNone/>
            </a:pPr>
            <a:r>
              <a:rPr b="1" i="0" lang="en-CA" sz="2000" u="none" cap="none" strike="noStrike">
                <a:solidFill>
                  <a:schemeClr val="dk1"/>
                </a:solidFill>
                <a:latin typeface="Nixie One"/>
                <a:ea typeface="Nixie One"/>
                <a:cs typeface="Nixie One"/>
                <a:sym typeface="Nixie One"/>
              </a:rPr>
              <a:t>The Disney Institute teaches other businesses about leadership and customer service.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9BBD5"/>
              </a:buClr>
              <a:buSzPts val="4000"/>
              <a:buFont typeface="Nixie One"/>
              <a:buNone/>
            </a:pPr>
            <a:r>
              <a:t/>
            </a:r>
            <a:endParaRPr b="1" i="0" sz="2000" u="none" cap="none" strike="noStrike">
              <a:solidFill>
                <a:schemeClr val="dk1"/>
              </a:solidFill>
              <a:latin typeface="Nixie One"/>
              <a:ea typeface="Nixie One"/>
              <a:cs typeface="Nixie One"/>
              <a:sym typeface="Nixie One"/>
            </a:endParaRPr>
          </a:p>
          <a:p>
            <a:pPr indent="0" lvl="0" marL="0" marR="0" rtl="0" algn="l">
              <a:lnSpc>
                <a:spcPct val="100000"/>
              </a:lnSpc>
              <a:spcBef>
                <a:spcPts val="0"/>
              </a:spcBef>
              <a:spcAft>
                <a:spcPts val="0"/>
              </a:spcAft>
              <a:buClr>
                <a:srgbClr val="19BBD5"/>
              </a:buClr>
              <a:buSzPts val="4000"/>
              <a:buFont typeface="Nixie One"/>
              <a:buNone/>
            </a:pPr>
            <a:r>
              <a:rPr b="1" i="0" lang="en-CA" sz="2000" u="none" cap="none" strike="noStrike">
                <a:solidFill>
                  <a:schemeClr val="dk1"/>
                </a:solidFill>
                <a:latin typeface="Nixie One"/>
                <a:ea typeface="Nixie One"/>
                <a:cs typeface="Nixie One"/>
                <a:sym typeface="Nixie One"/>
              </a:rPr>
              <a:t>The book, “Be Our Guest, Perfecting the Art of Customer Service” gives insights into Disney’s success.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13" name="Shape 913"/>
        <p:cNvGrpSpPr/>
        <p:nvPr/>
      </p:nvGrpSpPr>
      <p:grpSpPr>
        <a:xfrm>
          <a:off x="0" y="0"/>
          <a:ext cx="0" cy="0"/>
          <a:chOff x="0" y="0"/>
          <a:chExt cx="0" cy="0"/>
        </a:xfrm>
      </p:grpSpPr>
      <p:sp>
        <p:nvSpPr>
          <p:cNvPr id="914" name="Google Shape;914;p4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Diagram&#10;&#10;Description automatically generated" id="915" name="Google Shape;915;p4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916" name="Google Shape;916;p45"/>
          <p:cNvSpPr txBox="1"/>
          <p:nvPr/>
        </p:nvSpPr>
        <p:spPr>
          <a:xfrm>
            <a:off x="304800" y="288758"/>
            <a:ext cx="664143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Disney has 5 Keys for the Guest Experience: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0" name="Shape 920"/>
        <p:cNvGrpSpPr/>
        <p:nvPr/>
      </p:nvGrpSpPr>
      <p:grpSpPr>
        <a:xfrm>
          <a:off x="0" y="0"/>
          <a:ext cx="0" cy="0"/>
          <a:chOff x="0" y="0"/>
          <a:chExt cx="0" cy="0"/>
        </a:xfrm>
      </p:grpSpPr>
      <p:sp>
        <p:nvSpPr>
          <p:cNvPr id="921" name="Google Shape;921;p4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pic>
        <p:nvPicPr>
          <p:cNvPr id="922" name="Google Shape;922;p46" title="“To All Who Come To This Happy Place: Welcome” | Disney Parks"/>
          <p:cNvPicPr preferRelativeResize="0"/>
          <p:nvPr/>
        </p:nvPicPr>
        <p:blipFill rotWithShape="1">
          <a:blip r:embed="rId3">
            <a:alphaModFix/>
          </a:blip>
          <a:srcRect b="0" l="0" r="0" t="0"/>
          <a:stretch/>
        </p:blipFill>
        <p:spPr>
          <a:xfrm>
            <a:off x="846964" y="714037"/>
            <a:ext cx="7206173" cy="4071488"/>
          </a:xfrm>
          <a:prstGeom prst="rect">
            <a:avLst/>
          </a:prstGeom>
          <a:noFill/>
          <a:ln>
            <a:noFill/>
          </a:ln>
        </p:spPr>
      </p:pic>
      <p:sp>
        <p:nvSpPr>
          <p:cNvPr id="923" name="Google Shape;923;p46"/>
          <p:cNvSpPr txBox="1"/>
          <p:nvPr/>
        </p:nvSpPr>
        <p:spPr>
          <a:xfrm>
            <a:off x="417095" y="240632"/>
            <a:ext cx="611204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dk1"/>
                </a:solidFill>
                <a:latin typeface="Arial"/>
                <a:ea typeface="Arial"/>
                <a:cs typeface="Arial"/>
                <a:sym typeface="Arial"/>
              </a:rPr>
              <a:t>To All Who Come to this Happy Place: Welcome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2"/>
                                        </p:tgtEl>
                                        <p:attrNameLst>
                                          <p:attrName>style.visibility</p:attrName>
                                        </p:attrNameLst>
                                      </p:cBhvr>
                                      <p:to>
                                        <p:strVal val="visible"/>
                                      </p:to>
                                    </p:set>
                                    <p:animEffect filter="fade" transition="in">
                                      <p:cBhvr>
                                        <p:cTn dur="1"/>
                                        <p:tgtEl>
                                          <p:spTgt spid="9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27" name="Shape 927"/>
        <p:cNvGrpSpPr/>
        <p:nvPr/>
      </p:nvGrpSpPr>
      <p:grpSpPr>
        <a:xfrm>
          <a:off x="0" y="0"/>
          <a:ext cx="0" cy="0"/>
          <a:chOff x="0" y="0"/>
          <a:chExt cx="0" cy="0"/>
        </a:xfrm>
      </p:grpSpPr>
      <p:sp>
        <p:nvSpPr>
          <p:cNvPr id="928" name="Google Shape;928;p4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Text&#10;&#10;Description automatically generated" id="929" name="Google Shape;929;p47"/>
          <p:cNvPicPr preferRelativeResize="0"/>
          <p:nvPr/>
        </p:nvPicPr>
        <p:blipFill rotWithShape="1">
          <a:blip r:embed="rId3">
            <a:alphaModFix/>
          </a:blip>
          <a:srcRect b="0" l="0" r="0" t="0"/>
          <a:stretch/>
        </p:blipFill>
        <p:spPr>
          <a:xfrm>
            <a:off x="2671130" y="-75"/>
            <a:ext cx="4125113" cy="5143500"/>
          </a:xfrm>
          <a:prstGeom prst="rect">
            <a:avLst/>
          </a:prstGeom>
          <a:noFill/>
          <a:ln>
            <a:noFill/>
          </a:ln>
        </p:spPr>
      </p:pic>
      <p:sp>
        <p:nvSpPr>
          <p:cNvPr id="930" name="Google Shape;930;p47"/>
          <p:cNvSpPr txBox="1"/>
          <p:nvPr/>
        </p:nvSpPr>
        <p:spPr>
          <a:xfrm>
            <a:off x="188127" y="277945"/>
            <a:ext cx="2646947" cy="31700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Arial"/>
                <a:ea typeface="Arial"/>
                <a:cs typeface="Arial"/>
                <a:sym typeface="Arial"/>
              </a:rPr>
              <a:t>Disney’s </a:t>
            </a:r>
            <a:r>
              <a:rPr b="1" i="0" lang="en-CA" sz="2000" u="none" cap="none" strike="noStrike">
                <a:solidFill>
                  <a:srgbClr val="2C9DDE"/>
                </a:solidFill>
                <a:latin typeface="Arial"/>
                <a:ea typeface="Arial"/>
                <a:cs typeface="Arial"/>
                <a:sym typeface="Arial"/>
              </a:rPr>
              <a:t>7 Guest Service Guidelines </a:t>
            </a:r>
            <a:r>
              <a:rPr b="0" i="0" lang="en-CA" sz="2000" u="none" cap="none" strike="noStrike">
                <a:solidFill>
                  <a:schemeClr val="dk1"/>
                </a:solidFill>
                <a:latin typeface="Arial"/>
                <a:ea typeface="Arial"/>
                <a:cs typeface="Arial"/>
                <a:sym typeface="Arial"/>
              </a:rPr>
              <a:t>have been adapted over the years to align with their 5 Keys, but their commitment to exceptional guest experiences remains the same!</a:t>
            </a:r>
            <a:endParaRPr b="0" i="0" sz="1400" u="none" cap="none" strike="noStrike">
              <a:solidFill>
                <a:srgbClr val="000000"/>
              </a:solidFill>
              <a:latin typeface="Arial"/>
              <a:ea typeface="Arial"/>
              <a:cs typeface="Arial"/>
              <a:sym typeface="Arial"/>
            </a:endParaRPr>
          </a:p>
        </p:txBody>
      </p:sp>
      <p:sp>
        <p:nvSpPr>
          <p:cNvPr id="931" name="Google Shape;931;p47"/>
          <p:cNvSpPr txBox="1"/>
          <p:nvPr/>
        </p:nvSpPr>
        <p:spPr>
          <a:xfrm>
            <a:off x="7073374" y="384320"/>
            <a:ext cx="1831742" cy="44012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Arial"/>
                <a:ea typeface="Arial"/>
                <a:cs typeface="Arial"/>
                <a:sym typeface="Arial"/>
              </a:rPr>
              <a:t>These guidelines are the essential skills of customer service for any employee in any business!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chemeClr val="dk1"/>
                </a:solidFill>
                <a:latin typeface="Arial"/>
                <a:ea typeface="Arial"/>
                <a:cs typeface="Arial"/>
                <a:sym typeface="Arial"/>
              </a:rPr>
              <a:t>Be like the Seven Dwarfs!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48"/>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Reflect and Connect</a:t>
            </a:r>
            <a:endParaRPr/>
          </a:p>
        </p:txBody>
      </p:sp>
      <p:sp>
        <p:nvSpPr>
          <p:cNvPr id="937" name="Google Shape;937;p48"/>
          <p:cNvSpPr txBox="1"/>
          <p:nvPr>
            <p:ph idx="1" type="body"/>
          </p:nvPr>
        </p:nvSpPr>
        <p:spPr>
          <a:xfrm>
            <a:off x="1311592" y="1741188"/>
            <a:ext cx="6659804" cy="387201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In the student handout,  summarize Disney’s 7 Guest Guidelines</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Why are these guidelines useful for skills for all employees working in any company?</a:t>
            </a:r>
            <a:endParaRPr/>
          </a:p>
          <a:p>
            <a:pPr indent="0" lvl="0" marL="0" rtl="0" algn="l">
              <a:lnSpc>
                <a:spcPct val="100000"/>
              </a:lnSpc>
              <a:spcBef>
                <a:spcPts val="600"/>
              </a:spcBef>
              <a:spcAft>
                <a:spcPts val="0"/>
              </a:spcAft>
              <a:buSzPts val="1400"/>
              <a:buNone/>
            </a:pPr>
            <a:r>
              <a:t/>
            </a:r>
            <a:endParaRPr sz="1600">
              <a:solidFill>
                <a:schemeClr val="dk1"/>
              </a:solidFill>
            </a:endParaRPr>
          </a:p>
        </p:txBody>
      </p:sp>
      <p:sp>
        <p:nvSpPr>
          <p:cNvPr id="938" name="Google Shape;938;p4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39" name="Google Shape;939;p48"/>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48"/>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1" name="Google Shape;941;p48"/>
          <p:cNvGrpSpPr/>
          <p:nvPr/>
        </p:nvGrpSpPr>
        <p:grpSpPr>
          <a:xfrm>
            <a:off x="562257" y="1284190"/>
            <a:ext cx="901699" cy="645300"/>
            <a:chOff x="5255200" y="3006475"/>
            <a:chExt cx="511700" cy="378575"/>
          </a:xfrm>
        </p:grpSpPr>
        <p:sp>
          <p:nvSpPr>
            <p:cNvPr id="942" name="Google Shape;942;p4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943" name="Google Shape;943;p4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944" name="Google Shape;944;p48"/>
          <p:cNvGrpSpPr/>
          <p:nvPr/>
        </p:nvGrpSpPr>
        <p:grpSpPr>
          <a:xfrm>
            <a:off x="7971396" y="471128"/>
            <a:ext cx="775254" cy="787574"/>
            <a:chOff x="1922075" y="1629000"/>
            <a:chExt cx="437200" cy="437201"/>
          </a:xfrm>
        </p:grpSpPr>
        <p:sp>
          <p:nvSpPr>
            <p:cNvPr id="945" name="Google Shape;945;p48"/>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48"/>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7" name="Google Shape;947;p48"/>
          <p:cNvSpPr txBox="1"/>
          <p:nvPr/>
        </p:nvSpPr>
        <p:spPr>
          <a:xfrm>
            <a:off x="1311592" y="3731796"/>
            <a:ext cx="4722124" cy="523220"/>
          </a:xfrm>
          <a:prstGeom prst="rect">
            <a:avLst/>
          </a:prstGeom>
          <a:noFill/>
          <a:ln>
            <a:noFill/>
          </a:ln>
        </p:spPr>
        <p:txBody>
          <a:bodyPr anchorCtr="0" anchor="t" bIns="45700" lIns="91425" spcFirstLastPara="1" rIns="91425" wrap="square" tIns="45700">
            <a:spAutoFit/>
          </a:bodyPr>
          <a:lstStyle/>
          <a:p>
            <a:pPr indent="-514350" lvl="1" marL="971550" marR="0" rtl="0" algn="l">
              <a:lnSpc>
                <a:spcPct val="100000"/>
              </a:lnSpc>
              <a:spcBef>
                <a:spcPts val="0"/>
              </a:spcBef>
              <a:spcAft>
                <a:spcPts val="0"/>
              </a:spcAft>
              <a:buClr>
                <a:srgbClr val="2C9DDE"/>
              </a:buClr>
              <a:buSzPts val="1400"/>
              <a:buFont typeface="Arial"/>
              <a:buChar char="•"/>
            </a:pPr>
            <a:r>
              <a:rPr b="0" i="0" lang="en-CA" sz="1400" u="none" cap="none" strike="noStrike">
                <a:solidFill>
                  <a:schemeClr val="dk1"/>
                </a:solidFill>
                <a:latin typeface="Arial"/>
                <a:ea typeface="Arial"/>
                <a:cs typeface="Arial"/>
                <a:sym typeface="Arial"/>
              </a:rPr>
              <a:t>Discuss with other SHSM students or think about it on your own.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49"/>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Investigate and Describe</a:t>
            </a:r>
            <a:endParaRPr/>
          </a:p>
        </p:txBody>
      </p:sp>
      <p:sp>
        <p:nvSpPr>
          <p:cNvPr id="953" name="Google Shape;953;p49"/>
          <p:cNvSpPr txBox="1"/>
          <p:nvPr>
            <p:ph idx="1" type="body"/>
          </p:nvPr>
        </p:nvSpPr>
        <p:spPr>
          <a:xfrm>
            <a:off x="1178838" y="1590157"/>
            <a:ext cx="6659804" cy="387201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Watch video, </a:t>
            </a:r>
            <a:r>
              <a:rPr b="1" lang="en-CA" sz="2100">
                <a:solidFill>
                  <a:schemeClr val="dk1"/>
                </a:solidFill>
              </a:rPr>
              <a:t>“How to Approach Customer Service Like Disney” </a:t>
            </a:r>
            <a:endParaRPr/>
          </a:p>
          <a:p>
            <a:pPr indent="-514350" lvl="1" marL="971550" rtl="0" algn="l">
              <a:lnSpc>
                <a:spcPct val="100000"/>
              </a:lnSpc>
              <a:spcBef>
                <a:spcPts val="600"/>
              </a:spcBef>
              <a:spcAft>
                <a:spcPts val="0"/>
              </a:spcAft>
              <a:buSzPts val="1400"/>
              <a:buChar char="￭"/>
            </a:pPr>
            <a:r>
              <a:rPr lang="en-CA" sz="2100">
                <a:solidFill>
                  <a:schemeClr val="dk1"/>
                </a:solidFill>
              </a:rPr>
              <a:t>Alternative: Read the corresponding blog post:</a:t>
            </a:r>
            <a:endParaRPr/>
          </a:p>
          <a:p>
            <a:pPr indent="0" lvl="1" marL="457200" rtl="0" algn="l">
              <a:lnSpc>
                <a:spcPct val="100000"/>
              </a:lnSpc>
              <a:spcBef>
                <a:spcPts val="600"/>
              </a:spcBef>
              <a:spcAft>
                <a:spcPts val="0"/>
              </a:spcAft>
              <a:buSzPts val="1400"/>
              <a:buNone/>
            </a:pPr>
            <a:r>
              <a:rPr lang="en-CA" sz="1800"/>
              <a:t>https://blog.hubspot.com/service/disney-customer-service-model</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In the student handout, describe </a:t>
            </a:r>
            <a:r>
              <a:rPr b="1" lang="en-CA" sz="2100">
                <a:solidFill>
                  <a:srgbClr val="5CF55F"/>
                </a:solidFill>
              </a:rPr>
              <a:t>three to five </a:t>
            </a:r>
            <a:r>
              <a:rPr lang="en-CA" sz="2100">
                <a:solidFill>
                  <a:schemeClr val="dk1"/>
                </a:solidFill>
              </a:rPr>
              <a:t>different methods Disney uses to provide outstanding customer service.</a:t>
            </a:r>
            <a:endParaRPr/>
          </a:p>
          <a:p>
            <a:pPr indent="-514350" lvl="1" marL="971550" rtl="0" algn="l">
              <a:lnSpc>
                <a:spcPct val="100000"/>
              </a:lnSpc>
              <a:spcBef>
                <a:spcPts val="600"/>
              </a:spcBef>
              <a:spcAft>
                <a:spcPts val="0"/>
              </a:spcAft>
              <a:buSzPts val="1400"/>
              <a:buFont typeface="Arial"/>
              <a:buChar char="•"/>
            </a:pPr>
            <a:r>
              <a:rPr lang="en-CA" sz="1600">
                <a:solidFill>
                  <a:schemeClr val="dk1"/>
                </a:solidFill>
              </a:rPr>
              <a:t>Discuss with other SHSM students or think about it on your own.</a:t>
            </a:r>
            <a:endParaRPr sz="1600">
              <a:solidFill>
                <a:schemeClr val="dk1"/>
              </a:solidFill>
            </a:endParaRPr>
          </a:p>
        </p:txBody>
      </p:sp>
      <p:sp>
        <p:nvSpPr>
          <p:cNvPr id="954" name="Google Shape;954;p4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55" name="Google Shape;955;p49"/>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9"/>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7" name="Google Shape;957;p49"/>
          <p:cNvGrpSpPr/>
          <p:nvPr/>
        </p:nvGrpSpPr>
        <p:grpSpPr>
          <a:xfrm>
            <a:off x="562257" y="1284190"/>
            <a:ext cx="901699" cy="645300"/>
            <a:chOff x="5255200" y="3006475"/>
            <a:chExt cx="511700" cy="378575"/>
          </a:xfrm>
        </p:grpSpPr>
        <p:sp>
          <p:nvSpPr>
            <p:cNvPr id="958" name="Google Shape;958;p4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959" name="Google Shape;959;p4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960" name="Google Shape;960;p49"/>
          <p:cNvGrpSpPr/>
          <p:nvPr/>
        </p:nvGrpSpPr>
        <p:grpSpPr>
          <a:xfrm>
            <a:off x="7971396" y="471128"/>
            <a:ext cx="775254" cy="787574"/>
            <a:chOff x="1922075" y="1629000"/>
            <a:chExt cx="437200" cy="437201"/>
          </a:xfrm>
        </p:grpSpPr>
        <p:sp>
          <p:nvSpPr>
            <p:cNvPr id="961" name="Google Shape;961;p4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9"/>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66" name="Shape 966"/>
        <p:cNvGrpSpPr/>
        <p:nvPr/>
      </p:nvGrpSpPr>
      <p:grpSpPr>
        <a:xfrm>
          <a:off x="0" y="0"/>
          <a:ext cx="0" cy="0"/>
          <a:chOff x="0" y="0"/>
          <a:chExt cx="0" cy="0"/>
        </a:xfrm>
      </p:grpSpPr>
      <p:sp>
        <p:nvSpPr>
          <p:cNvPr id="967" name="Google Shape;967;p50"/>
          <p:cNvSpPr txBox="1"/>
          <p:nvPr>
            <p:ph idx="1" type="body"/>
          </p:nvPr>
        </p:nvSpPr>
        <p:spPr>
          <a:xfrm>
            <a:off x="13557" y="20289"/>
            <a:ext cx="8229600"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How to Approach Customer Service Like Disney</a:t>
            </a:r>
            <a:endParaRPr/>
          </a:p>
        </p:txBody>
      </p:sp>
      <p:sp>
        <p:nvSpPr>
          <p:cNvPr id="968" name="Google Shape;968;p5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19BBD5"/>
                </a:solidFill>
                <a:latin typeface="Nixie One"/>
                <a:ea typeface="Nixie One"/>
                <a:cs typeface="Nixie One"/>
                <a:sym typeface="Nixie One"/>
              </a:rPr>
              <a:t>‹#›</a:t>
            </a:fld>
            <a:endParaRPr b="0" i="0" sz="1200" u="none" cap="none" strike="noStrike">
              <a:solidFill>
                <a:srgbClr val="19BBD5"/>
              </a:solidFill>
              <a:latin typeface="Nixie One"/>
              <a:ea typeface="Nixie One"/>
              <a:cs typeface="Nixie One"/>
              <a:sym typeface="Nixie One"/>
            </a:endParaRPr>
          </a:p>
        </p:txBody>
      </p:sp>
      <p:pic>
        <p:nvPicPr>
          <p:cNvPr id="969" name="Google Shape;969;p50" title="How to Approach Customer Service Like Disney"/>
          <p:cNvPicPr preferRelativeResize="0"/>
          <p:nvPr/>
        </p:nvPicPr>
        <p:blipFill rotWithShape="1">
          <a:blip r:embed="rId3">
            <a:alphaModFix/>
          </a:blip>
          <a:srcRect b="0" l="0" r="0" t="0"/>
          <a:stretch/>
        </p:blipFill>
        <p:spPr>
          <a:xfrm>
            <a:off x="1023832" y="706607"/>
            <a:ext cx="7219325" cy="40789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9"/>
                                        </p:tgtEl>
                                        <p:attrNameLst>
                                          <p:attrName>style.visibility</p:attrName>
                                        </p:attrNameLst>
                                      </p:cBhvr>
                                      <p:to>
                                        <p:strVal val="visible"/>
                                      </p:to>
                                    </p:set>
                                    <p:animEffect filter="fade" transition="in">
                                      <p:cBhvr>
                                        <p:cTn dur="1"/>
                                        <p:tgtEl>
                                          <p:spTgt spid="9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dk1"/>
        </a:solidFill>
      </p:bgPr>
    </p:bg>
    <p:spTree>
      <p:nvGrpSpPr>
        <p:cNvPr id="973" name="Shape 973"/>
        <p:cNvGrpSpPr/>
        <p:nvPr/>
      </p:nvGrpSpPr>
      <p:grpSpPr>
        <a:xfrm>
          <a:off x="0" y="0"/>
          <a:ext cx="0" cy="0"/>
          <a:chOff x="0" y="0"/>
          <a:chExt cx="0" cy="0"/>
        </a:xfrm>
      </p:grpSpPr>
      <p:sp>
        <p:nvSpPr>
          <p:cNvPr id="974" name="Google Shape;974;p51"/>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Clr>
                <a:srgbClr val="000000"/>
              </a:buClr>
              <a:buSzPts val="1200"/>
              <a:buFont typeface="Nixie One"/>
              <a:buNone/>
            </a:pPr>
            <a:fld id="{00000000-1234-1234-1234-123412341234}" type="slidenum">
              <a:rPr lang="en-CA"/>
              <a:t>‹#›</a:t>
            </a:fld>
            <a:endParaRPr/>
          </a:p>
        </p:txBody>
      </p:sp>
      <p:pic>
        <p:nvPicPr>
          <p:cNvPr id="975" name="Google Shape;975;p51" title="Be a hospitalian | Bobby Stuckey | TEDxBoulder"/>
          <p:cNvPicPr preferRelativeResize="0"/>
          <p:nvPr/>
        </p:nvPicPr>
        <p:blipFill rotWithShape="1">
          <a:blip r:embed="rId3">
            <a:alphaModFix/>
          </a:blip>
          <a:srcRect b="0" l="0" r="0" t="0"/>
          <a:stretch/>
        </p:blipFill>
        <p:spPr>
          <a:xfrm>
            <a:off x="1692011" y="1003294"/>
            <a:ext cx="7126942" cy="4026723"/>
          </a:xfrm>
          <a:prstGeom prst="rect">
            <a:avLst/>
          </a:prstGeom>
          <a:noFill/>
          <a:ln>
            <a:noFill/>
          </a:ln>
        </p:spPr>
      </p:pic>
      <p:sp>
        <p:nvSpPr>
          <p:cNvPr id="976" name="Google Shape;976;p51"/>
          <p:cNvSpPr txBox="1"/>
          <p:nvPr/>
        </p:nvSpPr>
        <p:spPr>
          <a:xfrm>
            <a:off x="287907" y="252248"/>
            <a:ext cx="8241300" cy="6234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OPTIONAL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Video: Be a Hospitalian (7:52)</a:t>
            </a:r>
            <a:endParaRPr b="0" i="0" sz="1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5"/>
                                        </p:tgtEl>
                                        <p:attrNameLst>
                                          <p:attrName>style.visibility</p:attrName>
                                        </p:attrNameLst>
                                      </p:cBhvr>
                                      <p:to>
                                        <p:strVal val="visible"/>
                                      </p:to>
                                    </p:set>
                                    <p:animEffect filter="fade" transition="in">
                                      <p:cBhvr>
                                        <p:cTn dur="1"/>
                                        <p:tgtEl>
                                          <p:spTgt spid="9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25"/>
          <p:cNvSpPr txBox="1"/>
          <p:nvPr>
            <p:ph type="ctrTitle"/>
          </p:nvPr>
        </p:nvSpPr>
        <p:spPr>
          <a:xfrm>
            <a:off x="751116" y="2122454"/>
            <a:ext cx="7919356" cy="1159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4800"/>
              <a:buNone/>
            </a:pPr>
            <a:r>
              <a:rPr b="1" lang="en-CA" sz="4000">
                <a:solidFill>
                  <a:schemeClr val="dk1"/>
                </a:solidFill>
              </a:rPr>
              <a:t>OCTE - </a:t>
            </a:r>
            <a:endParaRPr b="1" sz="4000">
              <a:solidFill>
                <a:schemeClr val="dk1"/>
              </a:solidFill>
            </a:endParaRPr>
          </a:p>
          <a:p>
            <a:pPr indent="0" lvl="0" marL="0" rtl="0" algn="ctr">
              <a:lnSpc>
                <a:spcPct val="100000"/>
              </a:lnSpc>
              <a:spcBef>
                <a:spcPts val="0"/>
              </a:spcBef>
              <a:spcAft>
                <a:spcPts val="0"/>
              </a:spcAft>
              <a:buSzPts val="4800"/>
              <a:buNone/>
            </a:pPr>
            <a:r>
              <a:rPr b="1" lang="en-CA" sz="4000">
                <a:solidFill>
                  <a:schemeClr val="dk1"/>
                </a:solidFill>
              </a:rPr>
              <a:t>Customer Service </a:t>
            </a:r>
            <a:br>
              <a:rPr b="1" lang="en-CA" sz="4000">
                <a:solidFill>
                  <a:schemeClr val="dk1"/>
                </a:solidFill>
              </a:rPr>
            </a:br>
            <a:r>
              <a:rPr b="1" lang="en-CA" sz="4000">
                <a:solidFill>
                  <a:schemeClr val="dk1"/>
                </a:solidFill>
              </a:rPr>
              <a:t>Certification</a:t>
            </a:r>
            <a:endParaRPr b="1" i="1" sz="4000">
              <a:solidFill>
                <a:schemeClr val="dk1"/>
              </a:solidFill>
            </a:endParaRPr>
          </a:p>
        </p:txBody>
      </p:sp>
      <p:sp>
        <p:nvSpPr>
          <p:cNvPr id="696" name="Google Shape;696;p25"/>
          <p:cNvSpPr/>
          <p:nvPr/>
        </p:nvSpPr>
        <p:spPr>
          <a:xfrm>
            <a:off x="3729788" y="145886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0" name="Shape 980"/>
        <p:cNvGrpSpPr/>
        <p:nvPr/>
      </p:nvGrpSpPr>
      <p:grpSpPr>
        <a:xfrm>
          <a:off x="0" y="0"/>
          <a:ext cx="0" cy="0"/>
          <a:chOff x="0" y="0"/>
          <a:chExt cx="0" cy="0"/>
        </a:xfrm>
      </p:grpSpPr>
      <p:sp>
        <p:nvSpPr>
          <p:cNvPr id="981" name="Google Shape;981;p52"/>
          <p:cNvSpPr txBox="1"/>
          <p:nvPr>
            <p:ph type="title"/>
          </p:nvPr>
        </p:nvSpPr>
        <p:spPr>
          <a:xfrm>
            <a:off x="2117711" y="1019927"/>
            <a:ext cx="6625237"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“Customer Service is not a department, it is an attitude”</a:t>
            </a:r>
            <a:endParaRPr/>
          </a:p>
        </p:txBody>
      </p:sp>
      <p:sp>
        <p:nvSpPr>
          <p:cNvPr id="982" name="Google Shape;982;p52"/>
          <p:cNvSpPr txBox="1"/>
          <p:nvPr>
            <p:ph idx="1" type="body"/>
          </p:nvPr>
        </p:nvSpPr>
        <p:spPr>
          <a:xfrm>
            <a:off x="562256" y="1989221"/>
            <a:ext cx="7025660" cy="3015916"/>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Arial"/>
              <a:buChar char="◇"/>
            </a:pPr>
            <a:r>
              <a:rPr lang="en-CA" sz="2300">
                <a:solidFill>
                  <a:schemeClr val="dk1"/>
                </a:solidFill>
              </a:rPr>
              <a:t>Successful companies make a commitment to providing excellent customer service from </a:t>
            </a:r>
            <a:r>
              <a:rPr b="1" lang="en-CA" sz="2300">
                <a:solidFill>
                  <a:schemeClr val="dk1"/>
                </a:solidFill>
              </a:rPr>
              <a:t>ALL</a:t>
            </a:r>
            <a:r>
              <a:rPr lang="en-CA" sz="2300">
                <a:solidFill>
                  <a:schemeClr val="dk1"/>
                </a:solidFill>
              </a:rPr>
              <a:t> employees</a:t>
            </a:r>
            <a:endParaRPr/>
          </a:p>
          <a:p>
            <a:pPr indent="-317500" lvl="0" marL="457200" rtl="0" algn="l">
              <a:lnSpc>
                <a:spcPct val="100000"/>
              </a:lnSpc>
              <a:spcBef>
                <a:spcPts val="600"/>
              </a:spcBef>
              <a:spcAft>
                <a:spcPts val="0"/>
              </a:spcAft>
              <a:buSzPts val="1400"/>
              <a:buFont typeface="Arial"/>
              <a:buChar char="◇"/>
            </a:pPr>
            <a:r>
              <a:rPr lang="en-CA" sz="2300">
                <a:solidFill>
                  <a:schemeClr val="dk1"/>
                </a:solidFill>
              </a:rPr>
              <a:t>Regular training and coaching for staff help further develop their customer service traits and skills</a:t>
            </a:r>
            <a:endParaRPr/>
          </a:p>
          <a:p>
            <a:pPr indent="-317500" lvl="0" marL="457200" rtl="0" algn="l">
              <a:lnSpc>
                <a:spcPct val="100000"/>
              </a:lnSpc>
              <a:spcBef>
                <a:spcPts val="600"/>
              </a:spcBef>
              <a:spcAft>
                <a:spcPts val="0"/>
              </a:spcAft>
              <a:buSzPts val="1400"/>
              <a:buFont typeface="Arial"/>
              <a:buChar char="◇"/>
            </a:pPr>
            <a:r>
              <a:rPr lang="en-CA" sz="2300">
                <a:solidFill>
                  <a:schemeClr val="dk1"/>
                </a:solidFill>
              </a:rPr>
              <a:t>Employees will often develop an </a:t>
            </a:r>
            <a:r>
              <a:rPr b="1" lang="en-CA" sz="2300">
                <a:solidFill>
                  <a:srgbClr val="FFFF00"/>
                </a:solidFill>
              </a:rPr>
              <a:t>Action Plan</a:t>
            </a:r>
            <a:r>
              <a:rPr b="1" lang="en-CA" sz="2300">
                <a:solidFill>
                  <a:schemeClr val="dk1"/>
                </a:solidFill>
              </a:rPr>
              <a:t> </a:t>
            </a:r>
            <a:r>
              <a:rPr lang="en-CA" sz="2300">
                <a:solidFill>
                  <a:schemeClr val="dk1"/>
                </a:solidFill>
              </a:rPr>
              <a:t>to further develop their Customer Service skills</a:t>
            </a:r>
            <a:endParaRPr/>
          </a:p>
        </p:txBody>
      </p:sp>
      <p:sp>
        <p:nvSpPr>
          <p:cNvPr id="983" name="Google Shape;983;p5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984" name="Google Shape;984;p52"/>
          <p:cNvSpPr txBox="1"/>
          <p:nvPr/>
        </p:nvSpPr>
        <p:spPr>
          <a:xfrm>
            <a:off x="5213684" y="1505623"/>
            <a:ext cx="444366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CA" sz="1600" u="none" cap="none" strike="noStrike">
                <a:solidFill>
                  <a:srgbClr val="19BBD5"/>
                </a:solidFill>
                <a:latin typeface="Arial"/>
                <a:ea typeface="Arial"/>
                <a:cs typeface="Arial"/>
                <a:sym typeface="Arial"/>
              </a:rPr>
              <a:t>David Forman, Internet Entrepreneur</a:t>
            </a:r>
            <a:endParaRPr b="0" i="0" sz="1400" u="none" cap="none" strike="noStrike">
              <a:solidFill>
                <a:srgbClr val="000000"/>
              </a:solidFill>
              <a:latin typeface="Arial"/>
              <a:ea typeface="Arial"/>
              <a:cs typeface="Arial"/>
              <a:sym typeface="Arial"/>
            </a:endParaRPr>
          </a:p>
        </p:txBody>
      </p:sp>
      <p:sp>
        <p:nvSpPr>
          <p:cNvPr id="985" name="Google Shape;985;p52"/>
          <p:cNvSpPr/>
          <p:nvPr/>
        </p:nvSpPr>
        <p:spPr>
          <a:xfrm>
            <a:off x="8025063" y="3966487"/>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53"/>
          <p:cNvSpPr txBox="1"/>
          <p:nvPr>
            <p:ph type="title"/>
          </p:nvPr>
        </p:nvSpPr>
        <p:spPr>
          <a:xfrm>
            <a:off x="2101668" y="831881"/>
            <a:ext cx="623557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Your Customer Service Skills </a:t>
            </a:r>
            <a:br>
              <a:rPr lang="en-CA" sz="3000"/>
            </a:br>
            <a:r>
              <a:rPr lang="en-CA" sz="3000"/>
              <a:t>Action Plan</a:t>
            </a:r>
            <a:endParaRPr/>
          </a:p>
        </p:txBody>
      </p:sp>
      <p:sp>
        <p:nvSpPr>
          <p:cNvPr id="991" name="Google Shape;991;p53"/>
          <p:cNvSpPr txBox="1"/>
          <p:nvPr>
            <p:ph idx="1" type="body"/>
          </p:nvPr>
        </p:nvSpPr>
        <p:spPr>
          <a:xfrm>
            <a:off x="1086190" y="1328488"/>
            <a:ext cx="6512311" cy="2711114"/>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600"/>
              </a:spcBef>
              <a:spcAft>
                <a:spcPts val="0"/>
              </a:spcAft>
              <a:buSzPts val="1400"/>
              <a:buNone/>
            </a:pPr>
            <a:r>
              <a:rPr b="1" lang="en-CA" sz="2000">
                <a:solidFill>
                  <a:schemeClr val="dk1"/>
                </a:solidFill>
              </a:rPr>
              <a:t>Refer to your student handout</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Read through the list of  customer service </a:t>
            </a:r>
            <a:r>
              <a:rPr b="1" lang="en-CA" sz="2000">
                <a:solidFill>
                  <a:schemeClr val="dk1"/>
                </a:solidFill>
              </a:rPr>
              <a:t>skills</a:t>
            </a:r>
            <a:r>
              <a:rPr lang="en-CA" sz="2000">
                <a:solidFill>
                  <a:schemeClr val="dk1"/>
                </a:solidFill>
              </a:rPr>
              <a:t> and list of customer service </a:t>
            </a:r>
            <a:r>
              <a:rPr b="1" lang="en-CA" sz="2000">
                <a:solidFill>
                  <a:schemeClr val="dk1"/>
                </a:solidFill>
              </a:rPr>
              <a:t>traits</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Use the organizer in the student handout to indicate  which  skills and traits are  </a:t>
            </a:r>
            <a:r>
              <a:rPr b="1" lang="en-CA" sz="2000">
                <a:solidFill>
                  <a:srgbClr val="FFFF00"/>
                </a:solidFill>
              </a:rPr>
              <a:t>Super Star</a:t>
            </a:r>
            <a:r>
              <a:rPr lang="en-CA" sz="2000">
                <a:solidFill>
                  <a:schemeClr val="dk1"/>
                </a:solidFill>
              </a:rPr>
              <a:t>, </a:t>
            </a:r>
            <a:r>
              <a:rPr b="1" lang="en-CA" sz="2000">
                <a:solidFill>
                  <a:srgbClr val="5CF55F"/>
                </a:solidFill>
              </a:rPr>
              <a:t>So-So</a:t>
            </a:r>
            <a:r>
              <a:rPr lang="en-CA" sz="2000">
                <a:solidFill>
                  <a:schemeClr val="dk1"/>
                </a:solidFill>
              </a:rPr>
              <a:t> and </a:t>
            </a:r>
            <a:r>
              <a:rPr b="1" lang="en-CA" sz="2000">
                <a:solidFill>
                  <a:srgbClr val="53FFE9"/>
                </a:solidFill>
              </a:rPr>
              <a:t>Need to Develop</a:t>
            </a:r>
            <a:r>
              <a:rPr lang="en-CA" sz="2000">
                <a:solidFill>
                  <a:srgbClr val="53FFE9"/>
                </a:solidFill>
              </a:rPr>
              <a:t> </a:t>
            </a:r>
            <a:endParaRPr b="1" sz="2000">
              <a:solidFill>
                <a:srgbClr val="53FFE9"/>
              </a:solidFill>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Identify one skill and one trait in the </a:t>
            </a:r>
            <a:r>
              <a:rPr b="1" lang="en-CA" sz="2000">
                <a:solidFill>
                  <a:srgbClr val="5CF55F"/>
                </a:solidFill>
              </a:rPr>
              <a:t>So-So </a:t>
            </a:r>
            <a:r>
              <a:rPr lang="en-CA" sz="2000">
                <a:solidFill>
                  <a:schemeClr val="dk1"/>
                </a:solidFill>
              </a:rPr>
              <a:t>and </a:t>
            </a:r>
            <a:r>
              <a:rPr b="1" lang="en-CA" sz="2000">
                <a:solidFill>
                  <a:srgbClr val="00E1C6"/>
                </a:solidFill>
              </a:rPr>
              <a:t>Need to Develop</a:t>
            </a:r>
            <a:r>
              <a:rPr lang="en-CA" sz="2000">
                <a:solidFill>
                  <a:schemeClr val="dk1"/>
                </a:solidFill>
              </a:rPr>
              <a:t> that you want to improve</a:t>
            </a:r>
            <a:endParaRPr/>
          </a:p>
          <a:p>
            <a:pPr indent="-457200" lvl="0" marL="596900" rtl="0" algn="l">
              <a:lnSpc>
                <a:spcPct val="100000"/>
              </a:lnSpc>
              <a:spcBef>
                <a:spcPts val="600"/>
              </a:spcBef>
              <a:spcAft>
                <a:spcPts val="0"/>
              </a:spcAft>
              <a:buSzPts val="1400"/>
              <a:buFont typeface="Arial"/>
              <a:buAutoNum type="arabicPeriod"/>
            </a:pPr>
            <a:r>
              <a:rPr lang="en-CA" sz="2000">
                <a:solidFill>
                  <a:schemeClr val="dk1"/>
                </a:solidFill>
              </a:rPr>
              <a:t>Describe at least one strategy to improve for each of the identified skill and trait.</a:t>
            </a:r>
            <a:endParaRPr/>
          </a:p>
          <a:p>
            <a:pPr indent="-368300" lvl="0" marL="596900" rtl="0" algn="l">
              <a:lnSpc>
                <a:spcPct val="100000"/>
              </a:lnSpc>
              <a:spcBef>
                <a:spcPts val="600"/>
              </a:spcBef>
              <a:spcAft>
                <a:spcPts val="0"/>
              </a:spcAft>
              <a:buSzPts val="1400"/>
              <a:buFont typeface="Arial"/>
              <a:buNone/>
            </a:pPr>
            <a:r>
              <a:t/>
            </a:r>
            <a:endParaRPr sz="2000"/>
          </a:p>
          <a:p>
            <a:pPr indent="-228600" lvl="0" marL="457200" rtl="0" algn="l">
              <a:lnSpc>
                <a:spcPct val="100000"/>
              </a:lnSpc>
              <a:spcBef>
                <a:spcPts val="600"/>
              </a:spcBef>
              <a:spcAft>
                <a:spcPts val="0"/>
              </a:spcAft>
              <a:buSzPts val="1400"/>
              <a:buFont typeface="Arial"/>
              <a:buNone/>
            </a:pPr>
            <a:r>
              <a:t/>
            </a:r>
            <a:endParaRPr sz="2000"/>
          </a:p>
        </p:txBody>
      </p:sp>
      <p:sp>
        <p:nvSpPr>
          <p:cNvPr id="992" name="Google Shape;992;p5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grpSp>
        <p:nvGrpSpPr>
          <p:cNvPr id="993" name="Google Shape;993;p53"/>
          <p:cNvGrpSpPr/>
          <p:nvPr/>
        </p:nvGrpSpPr>
        <p:grpSpPr>
          <a:xfrm>
            <a:off x="7780268" y="703732"/>
            <a:ext cx="850384" cy="840626"/>
            <a:chOff x="1922075" y="1629000"/>
            <a:chExt cx="437200" cy="437200"/>
          </a:xfrm>
        </p:grpSpPr>
        <p:sp>
          <p:nvSpPr>
            <p:cNvPr id="994" name="Google Shape;994;p53"/>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53"/>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6" name="Google Shape;996;p53"/>
          <p:cNvSpPr/>
          <p:nvPr/>
        </p:nvSpPr>
        <p:spPr>
          <a:xfrm>
            <a:off x="8057810" y="3997447"/>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p54"/>
          <p:cNvSpPr txBox="1"/>
          <p:nvPr>
            <p:ph type="title"/>
          </p:nvPr>
        </p:nvSpPr>
        <p:spPr>
          <a:xfrm>
            <a:off x="1758063" y="877985"/>
            <a:ext cx="7131032"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solidFill>
                  <a:schemeClr val="dk1"/>
                </a:solidFill>
              </a:rPr>
              <a:t>Employees who stand out in their work have these Customer Service </a:t>
            </a:r>
            <a:r>
              <a:rPr b="1" lang="en-CA" sz="3000" u="sng">
                <a:solidFill>
                  <a:srgbClr val="5CF55F"/>
                </a:solidFill>
              </a:rPr>
              <a:t>SKILLS</a:t>
            </a:r>
            <a:r>
              <a:rPr b="1" lang="en-CA" sz="3000">
                <a:solidFill>
                  <a:schemeClr val="dk1"/>
                </a:solidFill>
              </a:rPr>
              <a:t>:</a:t>
            </a:r>
            <a:endParaRPr/>
          </a:p>
        </p:txBody>
      </p:sp>
      <p:sp>
        <p:nvSpPr>
          <p:cNvPr id="1002" name="Google Shape;1002;p54"/>
          <p:cNvSpPr txBox="1"/>
          <p:nvPr>
            <p:ph idx="1" type="body"/>
          </p:nvPr>
        </p:nvSpPr>
        <p:spPr>
          <a:xfrm>
            <a:off x="1005580" y="1354727"/>
            <a:ext cx="2667300" cy="2663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000">
                <a:solidFill>
                  <a:schemeClr val="dk1"/>
                </a:solidFill>
              </a:rPr>
              <a:t>Friendly</a:t>
            </a:r>
            <a:endParaRPr/>
          </a:p>
          <a:p>
            <a:pPr indent="-317500" lvl="0" marL="457200" rtl="0" algn="l">
              <a:lnSpc>
                <a:spcPct val="100000"/>
              </a:lnSpc>
              <a:spcBef>
                <a:spcPts val="600"/>
              </a:spcBef>
              <a:spcAft>
                <a:spcPts val="0"/>
              </a:spcAft>
              <a:buSzPts val="1400"/>
              <a:buChar char="◇"/>
            </a:pPr>
            <a:r>
              <a:rPr lang="en-CA" sz="2000">
                <a:solidFill>
                  <a:schemeClr val="dk1"/>
                </a:solidFill>
              </a:rPr>
              <a:t>Quick</a:t>
            </a:r>
            <a:endParaRPr/>
          </a:p>
          <a:p>
            <a:pPr indent="-317500" lvl="0" marL="457200" rtl="0" algn="l">
              <a:lnSpc>
                <a:spcPct val="100000"/>
              </a:lnSpc>
              <a:spcBef>
                <a:spcPts val="600"/>
              </a:spcBef>
              <a:spcAft>
                <a:spcPts val="0"/>
              </a:spcAft>
              <a:buSzPts val="1400"/>
              <a:buChar char="◇"/>
            </a:pPr>
            <a:r>
              <a:rPr lang="en-CA" sz="2000">
                <a:solidFill>
                  <a:schemeClr val="dk1"/>
                </a:solidFill>
              </a:rPr>
              <a:t>Efficient</a:t>
            </a:r>
            <a:endParaRPr/>
          </a:p>
          <a:p>
            <a:pPr indent="-317500" lvl="0" marL="457200" rtl="0" algn="l">
              <a:lnSpc>
                <a:spcPct val="100000"/>
              </a:lnSpc>
              <a:spcBef>
                <a:spcPts val="600"/>
              </a:spcBef>
              <a:spcAft>
                <a:spcPts val="0"/>
              </a:spcAft>
              <a:buSzPts val="1400"/>
              <a:buChar char="◇"/>
            </a:pPr>
            <a:r>
              <a:rPr lang="en-CA" sz="2000">
                <a:solidFill>
                  <a:schemeClr val="dk1"/>
                </a:solidFill>
              </a:rPr>
              <a:t>Eager to please</a:t>
            </a:r>
            <a:endParaRPr/>
          </a:p>
          <a:p>
            <a:pPr indent="-317500" lvl="0" marL="457200" rtl="0" algn="l">
              <a:lnSpc>
                <a:spcPct val="100000"/>
              </a:lnSpc>
              <a:spcBef>
                <a:spcPts val="600"/>
              </a:spcBef>
              <a:spcAft>
                <a:spcPts val="0"/>
              </a:spcAft>
              <a:buSzPts val="1400"/>
              <a:buChar char="◇"/>
            </a:pPr>
            <a:r>
              <a:rPr lang="en-CA" sz="2000">
                <a:solidFill>
                  <a:schemeClr val="dk1"/>
                </a:solidFill>
              </a:rPr>
              <a:t>Knowledgeable</a:t>
            </a:r>
            <a:endParaRPr/>
          </a:p>
          <a:p>
            <a:pPr indent="-317500" lvl="0" marL="457200" rtl="0" algn="l">
              <a:lnSpc>
                <a:spcPct val="100000"/>
              </a:lnSpc>
              <a:spcBef>
                <a:spcPts val="600"/>
              </a:spcBef>
              <a:spcAft>
                <a:spcPts val="0"/>
              </a:spcAft>
              <a:buSzPts val="1400"/>
              <a:buChar char="◇"/>
            </a:pPr>
            <a:r>
              <a:rPr lang="en-CA" sz="2000">
                <a:solidFill>
                  <a:schemeClr val="dk1"/>
                </a:solidFill>
              </a:rPr>
              <a:t>Optimistic</a:t>
            </a:r>
            <a:endParaRPr/>
          </a:p>
          <a:p>
            <a:pPr indent="-317500" lvl="0" marL="457200" rtl="0" algn="l">
              <a:lnSpc>
                <a:spcPct val="100000"/>
              </a:lnSpc>
              <a:spcBef>
                <a:spcPts val="600"/>
              </a:spcBef>
              <a:spcAft>
                <a:spcPts val="0"/>
              </a:spcAft>
              <a:buSzPts val="1400"/>
              <a:buChar char="◇"/>
            </a:pPr>
            <a:r>
              <a:rPr lang="en-CA" sz="2000">
                <a:solidFill>
                  <a:schemeClr val="dk1"/>
                </a:solidFill>
              </a:rPr>
              <a:t>Diligent</a:t>
            </a:r>
            <a:endParaRPr/>
          </a:p>
        </p:txBody>
      </p:sp>
      <p:sp>
        <p:nvSpPr>
          <p:cNvPr id="1003" name="Google Shape;1003;p54"/>
          <p:cNvSpPr txBox="1"/>
          <p:nvPr>
            <p:ph idx="2" type="body"/>
          </p:nvPr>
        </p:nvSpPr>
        <p:spPr>
          <a:xfrm>
            <a:off x="4339525" y="1373153"/>
            <a:ext cx="2667300" cy="26637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000">
                <a:solidFill>
                  <a:schemeClr val="dk1"/>
                </a:solidFill>
              </a:rPr>
              <a:t>Attentive</a:t>
            </a:r>
            <a:endParaRPr/>
          </a:p>
          <a:p>
            <a:pPr indent="-317500" lvl="0" marL="457200" rtl="0" algn="l">
              <a:lnSpc>
                <a:spcPct val="100000"/>
              </a:lnSpc>
              <a:spcBef>
                <a:spcPts val="600"/>
              </a:spcBef>
              <a:spcAft>
                <a:spcPts val="0"/>
              </a:spcAft>
              <a:buSzPts val="1400"/>
              <a:buChar char="◇"/>
            </a:pPr>
            <a:r>
              <a:rPr lang="en-CA" sz="2000">
                <a:solidFill>
                  <a:schemeClr val="dk1"/>
                </a:solidFill>
              </a:rPr>
              <a:t>Creatively helpful</a:t>
            </a:r>
            <a:endParaRPr/>
          </a:p>
          <a:p>
            <a:pPr indent="-317500" lvl="0" marL="457200" rtl="0" algn="l">
              <a:lnSpc>
                <a:spcPct val="100000"/>
              </a:lnSpc>
              <a:spcBef>
                <a:spcPts val="600"/>
              </a:spcBef>
              <a:spcAft>
                <a:spcPts val="0"/>
              </a:spcAft>
              <a:buSzPts val="1400"/>
              <a:buChar char="◇"/>
            </a:pPr>
            <a:r>
              <a:rPr lang="en-CA" sz="2000">
                <a:solidFill>
                  <a:schemeClr val="dk1"/>
                </a:solidFill>
              </a:rPr>
              <a:t>Empathetic</a:t>
            </a:r>
            <a:endParaRPr/>
          </a:p>
          <a:p>
            <a:pPr indent="-317500" lvl="0" marL="457200" rtl="0" algn="l">
              <a:lnSpc>
                <a:spcPct val="100000"/>
              </a:lnSpc>
              <a:spcBef>
                <a:spcPts val="600"/>
              </a:spcBef>
              <a:spcAft>
                <a:spcPts val="0"/>
              </a:spcAft>
              <a:buSzPts val="1400"/>
              <a:buChar char="◇"/>
            </a:pPr>
            <a:r>
              <a:rPr lang="en-CA" sz="2000">
                <a:solidFill>
                  <a:schemeClr val="dk1"/>
                </a:solidFill>
              </a:rPr>
              <a:t>Poised</a:t>
            </a:r>
            <a:endParaRPr/>
          </a:p>
          <a:p>
            <a:pPr indent="-317500" lvl="0" marL="457200" rtl="0" algn="l">
              <a:lnSpc>
                <a:spcPct val="100000"/>
              </a:lnSpc>
              <a:spcBef>
                <a:spcPts val="600"/>
              </a:spcBef>
              <a:spcAft>
                <a:spcPts val="0"/>
              </a:spcAft>
              <a:buSzPts val="1400"/>
              <a:buChar char="◇"/>
            </a:pPr>
            <a:r>
              <a:rPr lang="en-CA" sz="2000">
                <a:solidFill>
                  <a:schemeClr val="dk1"/>
                </a:solidFill>
              </a:rPr>
              <a:t>Upbeat</a:t>
            </a:r>
            <a:endParaRPr/>
          </a:p>
          <a:p>
            <a:pPr indent="-317500" lvl="0" marL="457200" rtl="0" algn="l">
              <a:lnSpc>
                <a:spcPct val="100000"/>
              </a:lnSpc>
              <a:spcBef>
                <a:spcPts val="600"/>
              </a:spcBef>
              <a:spcAft>
                <a:spcPts val="0"/>
              </a:spcAft>
              <a:buSzPts val="1400"/>
              <a:buChar char="◇"/>
            </a:pPr>
            <a:r>
              <a:rPr lang="en-CA" sz="2000">
                <a:solidFill>
                  <a:schemeClr val="dk1"/>
                </a:solidFill>
              </a:rPr>
              <a:t>Honest and fair</a:t>
            </a:r>
            <a:endParaRPr/>
          </a:p>
          <a:p>
            <a:pPr indent="-317500" lvl="0" marL="457200" rtl="0" algn="l">
              <a:lnSpc>
                <a:spcPct val="100000"/>
              </a:lnSpc>
              <a:spcBef>
                <a:spcPts val="600"/>
              </a:spcBef>
              <a:spcAft>
                <a:spcPts val="0"/>
              </a:spcAft>
              <a:buSzPts val="1400"/>
              <a:buChar char="◇"/>
            </a:pPr>
            <a:r>
              <a:rPr lang="en-CA" sz="2000">
                <a:solidFill>
                  <a:schemeClr val="dk1"/>
                </a:solidFill>
              </a:rPr>
              <a:t>Solution-oriented</a:t>
            </a:r>
            <a:endParaRPr/>
          </a:p>
        </p:txBody>
      </p:sp>
      <p:sp>
        <p:nvSpPr>
          <p:cNvPr id="1004" name="Google Shape;1004;p5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05" name="Google Shape;1005;p54"/>
          <p:cNvSpPr txBox="1"/>
          <p:nvPr/>
        </p:nvSpPr>
        <p:spPr>
          <a:xfrm>
            <a:off x="1998288" y="4108429"/>
            <a:ext cx="5008537" cy="1354191"/>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600"/>
              </a:spcBef>
              <a:spcAft>
                <a:spcPts val="0"/>
              </a:spcAft>
              <a:buClr>
                <a:srgbClr val="19BBD5"/>
              </a:buClr>
              <a:buSzPts val="1400"/>
              <a:buFont typeface="Arial"/>
              <a:buChar char="◇"/>
            </a:pPr>
            <a:r>
              <a:rPr b="0" i="0" lang="en-CA" sz="2000" u="none" cap="none" strike="noStrike">
                <a:solidFill>
                  <a:schemeClr val="dk1"/>
                </a:solidFill>
                <a:latin typeface="Arial"/>
                <a:ea typeface="Arial"/>
                <a:cs typeface="Arial"/>
                <a:sym typeface="Arial"/>
              </a:rPr>
              <a:t>Able to understand customers’ requests</a:t>
            </a:r>
            <a:endParaRPr b="0" i="0" sz="1400" u="none" cap="none" strike="noStrike">
              <a:solidFill>
                <a:srgbClr val="000000"/>
              </a:solidFill>
              <a:latin typeface="Arial"/>
              <a:ea typeface="Arial"/>
              <a:cs typeface="Arial"/>
              <a:sym typeface="Arial"/>
            </a:endParaRPr>
          </a:p>
        </p:txBody>
      </p:sp>
      <p:sp>
        <p:nvSpPr>
          <p:cNvPr id="1006" name="Google Shape;1006;p54"/>
          <p:cNvSpPr/>
          <p:nvPr/>
        </p:nvSpPr>
        <p:spPr>
          <a:xfrm>
            <a:off x="8047240" y="3951343"/>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0" name="Shape 1010"/>
        <p:cNvGrpSpPr/>
        <p:nvPr/>
      </p:nvGrpSpPr>
      <p:grpSpPr>
        <a:xfrm>
          <a:off x="0" y="0"/>
          <a:ext cx="0" cy="0"/>
          <a:chOff x="0" y="0"/>
          <a:chExt cx="0" cy="0"/>
        </a:xfrm>
      </p:grpSpPr>
      <p:sp>
        <p:nvSpPr>
          <p:cNvPr id="1011" name="Google Shape;1011;p55"/>
          <p:cNvSpPr txBox="1"/>
          <p:nvPr>
            <p:ph type="title"/>
          </p:nvPr>
        </p:nvSpPr>
        <p:spPr>
          <a:xfrm>
            <a:off x="1687504" y="942075"/>
            <a:ext cx="7131032"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solidFill>
                  <a:schemeClr val="dk1"/>
                </a:solidFill>
              </a:rPr>
              <a:t>Employees who stand in their work have these Customer Service </a:t>
            </a:r>
            <a:r>
              <a:rPr b="1" lang="en-CA" sz="3000" u="sng">
                <a:solidFill>
                  <a:srgbClr val="FFFF00"/>
                </a:solidFill>
              </a:rPr>
              <a:t>TRAITS</a:t>
            </a:r>
            <a:r>
              <a:rPr b="1" lang="en-CA" sz="3000">
                <a:solidFill>
                  <a:srgbClr val="FFFF00"/>
                </a:solidFill>
              </a:rPr>
              <a:t>:</a:t>
            </a:r>
            <a:endParaRPr/>
          </a:p>
        </p:txBody>
      </p:sp>
      <p:sp>
        <p:nvSpPr>
          <p:cNvPr id="1012" name="Google Shape;1012;p55"/>
          <p:cNvSpPr txBox="1"/>
          <p:nvPr>
            <p:ph idx="1" type="body"/>
          </p:nvPr>
        </p:nvSpPr>
        <p:spPr>
          <a:xfrm>
            <a:off x="1166692" y="1578425"/>
            <a:ext cx="6582462" cy="3430798"/>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Listen attentively</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Maintain a positive attitude </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Speak clearly</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Avoid technical terms or fancy words</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Give customers a feeling of confidence in them, the information they give and the company</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Make every customer feel important</a:t>
            </a:r>
            <a:endParaRPr/>
          </a:p>
          <a:p>
            <a:pPr indent="-317500" lvl="0" marL="457200" rtl="0" algn="l">
              <a:lnSpc>
                <a:spcPct val="100000"/>
              </a:lnSpc>
              <a:spcBef>
                <a:spcPts val="600"/>
              </a:spcBef>
              <a:spcAft>
                <a:spcPts val="0"/>
              </a:spcAft>
              <a:buSzPts val="1400"/>
              <a:buFont typeface="Noto Sans Symbols"/>
              <a:buChar char="✔"/>
            </a:pPr>
            <a:r>
              <a:rPr lang="en-CA" sz="2000">
                <a:solidFill>
                  <a:schemeClr val="dk1"/>
                </a:solidFill>
              </a:rPr>
              <a:t>Calm customers that are annoyed, frustrated, upset</a:t>
            </a:r>
            <a:endParaRPr/>
          </a:p>
        </p:txBody>
      </p:sp>
      <p:sp>
        <p:nvSpPr>
          <p:cNvPr id="1013" name="Google Shape;1013;p5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14" name="Google Shape;1014;p55"/>
          <p:cNvSpPr/>
          <p:nvPr/>
        </p:nvSpPr>
        <p:spPr>
          <a:xfrm>
            <a:off x="8040768" y="3955508"/>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18" name="Shape 1018"/>
        <p:cNvGrpSpPr/>
        <p:nvPr/>
      </p:nvGrpSpPr>
      <p:grpSpPr>
        <a:xfrm>
          <a:off x="0" y="0"/>
          <a:ext cx="0" cy="0"/>
          <a:chOff x="0" y="0"/>
          <a:chExt cx="0" cy="0"/>
        </a:xfrm>
      </p:grpSpPr>
      <p:sp>
        <p:nvSpPr>
          <p:cNvPr id="1019" name="Google Shape;1019;p56"/>
          <p:cNvSpPr txBox="1"/>
          <p:nvPr>
            <p:ph type="title"/>
          </p:nvPr>
        </p:nvSpPr>
        <p:spPr>
          <a:xfrm>
            <a:off x="1522071" y="1372998"/>
            <a:ext cx="5714848"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a:solidFill>
                  <a:srgbClr val="002060"/>
                </a:solidFill>
              </a:rPr>
              <a:t>Essential Skills and Traits: </a:t>
            </a:r>
            <a:br>
              <a:rPr b="1" lang="en-CA">
                <a:solidFill>
                  <a:srgbClr val="002060"/>
                </a:solidFill>
              </a:rPr>
            </a:br>
            <a:r>
              <a:rPr b="1" lang="en-CA">
                <a:solidFill>
                  <a:srgbClr val="002060"/>
                </a:solidFill>
              </a:rPr>
              <a:t>Optional Resources</a:t>
            </a:r>
            <a:endParaRPr b="1">
              <a:solidFill>
                <a:srgbClr val="002060"/>
              </a:solidFill>
            </a:endParaRPr>
          </a:p>
        </p:txBody>
      </p:sp>
      <p:sp>
        <p:nvSpPr>
          <p:cNvPr id="1020" name="Google Shape;1020;p5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4" name="Shape 1024"/>
        <p:cNvGrpSpPr/>
        <p:nvPr/>
      </p:nvGrpSpPr>
      <p:grpSpPr>
        <a:xfrm>
          <a:off x="0" y="0"/>
          <a:ext cx="0" cy="0"/>
          <a:chOff x="0" y="0"/>
          <a:chExt cx="0" cy="0"/>
        </a:xfrm>
      </p:grpSpPr>
      <p:sp>
        <p:nvSpPr>
          <p:cNvPr id="1025" name="Google Shape;1025;p57"/>
          <p:cNvSpPr txBox="1"/>
          <p:nvPr>
            <p:ph idx="1" type="subTitle"/>
          </p:nvPr>
        </p:nvSpPr>
        <p:spPr>
          <a:xfrm>
            <a:off x="991285" y="1898692"/>
            <a:ext cx="104986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sz="2000">
                <a:solidFill>
                  <a:schemeClr val="dk1"/>
                </a:solidFill>
              </a:rPr>
              <a:t>Module</a:t>
            </a:r>
            <a:endParaRPr b="1" sz="2000">
              <a:solidFill>
                <a:schemeClr val="dk1"/>
              </a:solidFill>
            </a:endParaRPr>
          </a:p>
        </p:txBody>
      </p:sp>
      <p:sp>
        <p:nvSpPr>
          <p:cNvPr id="1026" name="Google Shape;1026;p57"/>
          <p:cNvSpPr txBox="1"/>
          <p:nvPr/>
        </p:nvSpPr>
        <p:spPr>
          <a:xfrm>
            <a:off x="396875" y="1853419"/>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3</a:t>
            </a:r>
            <a:endParaRPr b="1" i="0" sz="1400" u="none" cap="none" strike="noStrike">
              <a:solidFill>
                <a:srgbClr val="FFFFFF"/>
              </a:solidFill>
              <a:latin typeface="Arial"/>
              <a:ea typeface="Arial"/>
              <a:cs typeface="Arial"/>
              <a:sym typeface="Arial"/>
            </a:endParaRPr>
          </a:p>
        </p:txBody>
      </p:sp>
      <p:sp>
        <p:nvSpPr>
          <p:cNvPr id="1027" name="Google Shape;1027;p57"/>
          <p:cNvSpPr/>
          <p:nvPr/>
        </p:nvSpPr>
        <p:spPr>
          <a:xfrm>
            <a:off x="829281" y="155059"/>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28" name="Google Shape;1028;p57"/>
          <p:cNvPicPr preferRelativeResize="0"/>
          <p:nvPr/>
        </p:nvPicPr>
        <p:blipFill rotWithShape="1">
          <a:blip r:embed="rId3">
            <a:alphaModFix/>
          </a:blip>
          <a:srcRect b="0" l="0" r="0" t="0"/>
          <a:stretch/>
        </p:blipFill>
        <p:spPr>
          <a:xfrm>
            <a:off x="2724806" y="1479700"/>
            <a:ext cx="4317813" cy="2190600"/>
          </a:xfrm>
          <a:prstGeom prst="rect">
            <a:avLst/>
          </a:prstGeom>
          <a:noFill/>
          <a:ln>
            <a:noFill/>
          </a:ln>
        </p:spPr>
      </p:pic>
      <p:sp>
        <p:nvSpPr>
          <p:cNvPr id="1029" name="Google Shape;1029;p57"/>
          <p:cNvSpPr/>
          <p:nvPr/>
        </p:nvSpPr>
        <p:spPr>
          <a:xfrm>
            <a:off x="931110" y="3545727"/>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030" name="Google Shape;1030;p57"/>
          <p:cNvSpPr/>
          <p:nvPr/>
        </p:nvSpPr>
        <p:spPr>
          <a:xfrm>
            <a:off x="135944" y="1604273"/>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19BB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4" name="Shape 1034"/>
        <p:cNvGrpSpPr/>
        <p:nvPr/>
      </p:nvGrpSpPr>
      <p:grpSpPr>
        <a:xfrm>
          <a:off x="0" y="0"/>
          <a:ext cx="0" cy="0"/>
          <a:chOff x="0" y="0"/>
          <a:chExt cx="0" cy="0"/>
        </a:xfrm>
      </p:grpSpPr>
      <p:sp>
        <p:nvSpPr>
          <p:cNvPr id="1035" name="Google Shape;1035;p58"/>
          <p:cNvSpPr txBox="1"/>
          <p:nvPr>
            <p:ph idx="1" type="body"/>
          </p:nvPr>
        </p:nvSpPr>
        <p:spPr>
          <a:xfrm>
            <a:off x="1186895" y="1287130"/>
            <a:ext cx="6994578" cy="2742743"/>
          </a:xfrm>
          <a:prstGeom prst="rect">
            <a:avLst/>
          </a:prstGeom>
          <a:noFill/>
          <a:ln>
            <a:noFill/>
          </a:ln>
        </p:spPr>
        <p:txBody>
          <a:bodyPr anchorCtr="0" anchor="t" bIns="91425" lIns="91425" spcFirstLastPara="1" rIns="91425" wrap="square" tIns="91425">
            <a:noAutofit/>
          </a:bodyPr>
          <a:lstStyle/>
          <a:p>
            <a:pPr indent="0" lvl="0" marL="139700" rtl="0" algn="l">
              <a:lnSpc>
                <a:spcPct val="100000"/>
              </a:lnSpc>
              <a:spcBef>
                <a:spcPts val="0"/>
              </a:spcBef>
              <a:spcAft>
                <a:spcPts val="0"/>
              </a:spcAft>
              <a:buSzPts val="1400"/>
              <a:buNone/>
            </a:pPr>
            <a:r>
              <a:rPr b="1" i="0" lang="en-CA" sz="2800">
                <a:solidFill>
                  <a:schemeClr val="dk1"/>
                </a:solidFill>
                <a:latin typeface="Lato"/>
                <a:ea typeface="Lato"/>
                <a:cs typeface="Lato"/>
                <a:sym typeface="Lato"/>
              </a:rPr>
              <a:t>“Surprise &amp; Delight doesn’t refer to special promotions or exclusive deals… there is no “catch”. Customers are simply treated to something of value, completely out of the blue, with no strings attached.”</a:t>
            </a:r>
            <a:endParaRPr sz="28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1036" name="Google Shape;1036;p5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37" name="Google Shape;1037;p58"/>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58"/>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br>
              <a:rPr lang="en-CA"/>
            </a:br>
            <a:endParaRPr/>
          </a:p>
        </p:txBody>
      </p:sp>
      <p:sp>
        <p:nvSpPr>
          <p:cNvPr id="1039" name="Google Shape;1039;p58"/>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58"/>
          <p:cNvSpPr txBox="1"/>
          <p:nvPr/>
        </p:nvSpPr>
        <p:spPr>
          <a:xfrm>
            <a:off x="1895845" y="4714748"/>
            <a:ext cx="6285628"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en-CA" sz="900" u="none" cap="none" strike="noStrike">
                <a:solidFill>
                  <a:schemeClr val="dk1"/>
                </a:solidFill>
                <a:latin typeface="Arial"/>
                <a:ea typeface="Arial"/>
                <a:cs typeface="Arial"/>
                <a:sym typeface="Arial"/>
              </a:rPr>
              <a:t>Resource: https://stampme.com/what-is-surprise-and-delight-and-why-is-it-so-effective/.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4" name="Shape 1044"/>
        <p:cNvGrpSpPr/>
        <p:nvPr/>
      </p:nvGrpSpPr>
      <p:grpSpPr>
        <a:xfrm>
          <a:off x="0" y="0"/>
          <a:ext cx="0" cy="0"/>
          <a:chOff x="0" y="0"/>
          <a:chExt cx="0" cy="0"/>
        </a:xfrm>
      </p:grpSpPr>
      <p:sp>
        <p:nvSpPr>
          <p:cNvPr id="1045" name="Google Shape;1045;p59"/>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1046" name="Google Shape;1046;p59"/>
          <p:cNvSpPr txBox="1"/>
          <p:nvPr>
            <p:ph idx="1" type="body"/>
          </p:nvPr>
        </p:nvSpPr>
        <p:spPr>
          <a:xfrm>
            <a:off x="1898620" y="1741800"/>
            <a:ext cx="4944300" cy="2156432"/>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How does the restaurant featured in the video “surprise and delight” their customer?</a:t>
            </a:r>
            <a:endParaRPr/>
          </a:p>
          <a:p>
            <a:pPr indent="0" lvl="0" marL="0" rtl="0" algn="l">
              <a:lnSpc>
                <a:spcPct val="100000"/>
              </a:lnSpc>
              <a:spcBef>
                <a:spcPts val="600"/>
              </a:spcBef>
              <a:spcAft>
                <a:spcPts val="0"/>
              </a:spcAft>
              <a:buSzPts val="1400"/>
              <a:buNone/>
            </a:pPr>
            <a:r>
              <a:t/>
            </a:r>
            <a:endParaRPr sz="3200">
              <a:solidFill>
                <a:schemeClr val="dk1"/>
              </a:solidFill>
            </a:endParaRPr>
          </a:p>
        </p:txBody>
      </p:sp>
      <p:sp>
        <p:nvSpPr>
          <p:cNvPr id="1047" name="Google Shape;1047;p5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48" name="Google Shape;1048;p59"/>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59"/>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0" name="Google Shape;1050;p59"/>
          <p:cNvGrpSpPr/>
          <p:nvPr/>
        </p:nvGrpSpPr>
        <p:grpSpPr>
          <a:xfrm>
            <a:off x="562257" y="1284190"/>
            <a:ext cx="901699" cy="645300"/>
            <a:chOff x="5255200" y="3006475"/>
            <a:chExt cx="511700" cy="378575"/>
          </a:xfrm>
        </p:grpSpPr>
        <p:sp>
          <p:nvSpPr>
            <p:cNvPr id="1051" name="Google Shape;1051;p5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052" name="Google Shape;1052;p5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053" name="Google Shape;1053;p59"/>
          <p:cNvGrpSpPr/>
          <p:nvPr/>
        </p:nvGrpSpPr>
        <p:grpSpPr>
          <a:xfrm>
            <a:off x="6435292" y="4098796"/>
            <a:ext cx="673769" cy="476288"/>
            <a:chOff x="1922075" y="1629000"/>
            <a:chExt cx="437200" cy="437200"/>
          </a:xfrm>
        </p:grpSpPr>
        <p:sp>
          <p:nvSpPr>
            <p:cNvPr id="1054" name="Google Shape;1054;p5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59"/>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6" name="Google Shape;1056;p59"/>
          <p:cNvSpPr txBox="1"/>
          <p:nvPr/>
        </p:nvSpPr>
        <p:spPr>
          <a:xfrm>
            <a:off x="1699013" y="4353160"/>
            <a:ext cx="473627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Add your thoughts to your copy of the student handout.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60" name="Shape 1060"/>
        <p:cNvGrpSpPr/>
        <p:nvPr/>
      </p:nvGrpSpPr>
      <p:grpSpPr>
        <a:xfrm>
          <a:off x="0" y="0"/>
          <a:ext cx="0" cy="0"/>
          <a:chOff x="0" y="0"/>
          <a:chExt cx="0" cy="0"/>
        </a:xfrm>
      </p:grpSpPr>
      <p:sp>
        <p:nvSpPr>
          <p:cNvPr id="1061" name="Google Shape;1061;p6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062" name="Google Shape;1062;p60" title="Blind Woman Gets Chocolate Braille Birthday Surprise"/>
          <p:cNvPicPr preferRelativeResize="0"/>
          <p:nvPr/>
        </p:nvPicPr>
        <p:blipFill rotWithShape="1">
          <a:blip r:embed="rId3">
            <a:alphaModFix/>
          </a:blip>
          <a:srcRect b="0" l="0" r="0" t="0"/>
          <a:stretch/>
        </p:blipFill>
        <p:spPr>
          <a:xfrm>
            <a:off x="889000" y="454899"/>
            <a:ext cx="7664824" cy="43306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2"/>
                                        </p:tgtEl>
                                        <p:attrNameLst>
                                          <p:attrName>style.visibility</p:attrName>
                                        </p:attrNameLst>
                                      </p:cBhvr>
                                      <p:to>
                                        <p:strVal val="visible"/>
                                      </p:to>
                                    </p:set>
                                    <p:animEffect filter="fade" transition="in">
                                      <p:cBhvr>
                                        <p:cTn dur="1"/>
                                        <p:tgtEl>
                                          <p:spTgt spid="10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6" name="Shape 1066"/>
        <p:cNvGrpSpPr/>
        <p:nvPr/>
      </p:nvGrpSpPr>
      <p:grpSpPr>
        <a:xfrm>
          <a:off x="0" y="0"/>
          <a:ext cx="0" cy="0"/>
          <a:chOff x="0" y="0"/>
          <a:chExt cx="0" cy="0"/>
        </a:xfrm>
      </p:grpSpPr>
      <p:sp>
        <p:nvSpPr>
          <p:cNvPr id="1067" name="Google Shape;1067;p61"/>
          <p:cNvSpPr txBox="1"/>
          <p:nvPr>
            <p:ph idx="1" type="body"/>
          </p:nvPr>
        </p:nvSpPr>
        <p:spPr>
          <a:xfrm>
            <a:off x="806116" y="1523883"/>
            <a:ext cx="6994578" cy="3325397"/>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400">
                <a:solidFill>
                  <a:schemeClr val="dk1"/>
                </a:solidFill>
              </a:rPr>
              <a:t>“Surprise and Delight” customer service goes above and beyond the typical customer experience</a:t>
            </a:r>
            <a:endParaRPr sz="2400">
              <a:solidFill>
                <a:schemeClr val="dk1"/>
              </a:solidFill>
            </a:endParaRPr>
          </a:p>
          <a:p>
            <a:pPr indent="-317500" lvl="0" marL="457200" rtl="0" algn="l">
              <a:lnSpc>
                <a:spcPct val="100000"/>
              </a:lnSpc>
              <a:spcBef>
                <a:spcPts val="0"/>
              </a:spcBef>
              <a:spcAft>
                <a:spcPts val="0"/>
              </a:spcAft>
              <a:buSzPts val="1400"/>
              <a:buChar char="◇"/>
            </a:pPr>
            <a:r>
              <a:rPr lang="en-CA" sz="2400">
                <a:solidFill>
                  <a:schemeClr val="dk1"/>
                </a:solidFill>
              </a:rPr>
              <a:t>The gestures can be small and inexpensive :</a:t>
            </a:r>
            <a:endParaRPr/>
          </a:p>
          <a:p>
            <a:pPr indent="-317500" lvl="1" marL="914400" rtl="0" algn="l">
              <a:lnSpc>
                <a:spcPct val="100000"/>
              </a:lnSpc>
              <a:spcBef>
                <a:spcPts val="0"/>
              </a:spcBef>
              <a:spcAft>
                <a:spcPts val="0"/>
              </a:spcAft>
              <a:buSzPts val="1400"/>
              <a:buChar char="◇"/>
            </a:pPr>
            <a:r>
              <a:rPr lang="en-CA" sz="2400">
                <a:solidFill>
                  <a:schemeClr val="dk1"/>
                </a:solidFill>
              </a:rPr>
              <a:t>Thank you cards, birthday acknowledgements, a giveaway, company swag</a:t>
            </a:r>
            <a:endParaRPr/>
          </a:p>
          <a:p>
            <a:pPr indent="-317500" lvl="0" marL="457200" rtl="0" algn="l">
              <a:lnSpc>
                <a:spcPct val="100000"/>
              </a:lnSpc>
              <a:spcBef>
                <a:spcPts val="600"/>
              </a:spcBef>
              <a:spcAft>
                <a:spcPts val="0"/>
              </a:spcAft>
              <a:buSzPts val="1400"/>
              <a:buFont typeface="Arial"/>
              <a:buChar char="◇"/>
            </a:pPr>
            <a:r>
              <a:rPr lang="en-CA" sz="2400">
                <a:solidFill>
                  <a:schemeClr val="dk1"/>
                </a:solidFill>
              </a:rPr>
              <a:t>Some companies, like WestJet, make it an annual event that goes viral</a:t>
            </a:r>
            <a:endParaRPr/>
          </a:p>
          <a:p>
            <a:pPr indent="0" lvl="0" marL="139700" rtl="0" algn="l">
              <a:lnSpc>
                <a:spcPct val="100000"/>
              </a:lnSpc>
              <a:spcBef>
                <a:spcPts val="600"/>
              </a:spcBef>
              <a:spcAft>
                <a:spcPts val="0"/>
              </a:spcAft>
              <a:buSzPts val="1400"/>
              <a:buNone/>
            </a:pPr>
            <a:r>
              <a:t/>
            </a:r>
            <a:endParaRPr sz="2000">
              <a:solidFill>
                <a:schemeClr val="dk1"/>
              </a:solidFill>
            </a:endParaRPr>
          </a:p>
          <a:p>
            <a:pPr indent="0" lvl="0" marL="139700" rtl="0" algn="l">
              <a:lnSpc>
                <a:spcPct val="100000"/>
              </a:lnSpc>
              <a:spcBef>
                <a:spcPts val="0"/>
              </a:spcBef>
              <a:spcAft>
                <a:spcPts val="0"/>
              </a:spcAft>
              <a:buSzPts val="1400"/>
              <a:buNone/>
            </a:pPr>
            <a:r>
              <a:t/>
            </a:r>
            <a:endParaRPr sz="20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1068" name="Google Shape;1068;p6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69" name="Google Shape;1069;p61"/>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61"/>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Surprise and Delight </a:t>
            </a:r>
            <a:br>
              <a:rPr lang="en-CA"/>
            </a:br>
            <a:endParaRPr/>
          </a:p>
        </p:txBody>
      </p:sp>
      <p:sp>
        <p:nvSpPr>
          <p:cNvPr id="1071" name="Google Shape;1071;p61"/>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26"/>
          <p:cNvSpPr txBox="1"/>
          <p:nvPr>
            <p:ph type="title"/>
          </p:nvPr>
        </p:nvSpPr>
        <p:spPr>
          <a:xfrm>
            <a:off x="1786339" y="460155"/>
            <a:ext cx="7038321"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500">
                <a:solidFill>
                  <a:schemeClr val="dk1"/>
                </a:solidFill>
              </a:rPr>
              <a:t>Customer Service Certification Roadmap</a:t>
            </a:r>
            <a:endParaRPr b="1" sz="2500">
              <a:solidFill>
                <a:schemeClr val="dk1"/>
              </a:solidFill>
            </a:endParaRPr>
          </a:p>
        </p:txBody>
      </p:sp>
      <p:sp>
        <p:nvSpPr>
          <p:cNvPr id="702" name="Google Shape;702;p2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03" name="Google Shape;703;p26"/>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04" name="Google Shape;704;p26"/>
          <p:cNvSpPr/>
          <p:nvPr/>
        </p:nvSpPr>
        <p:spPr>
          <a:xfrm>
            <a:off x="0" y="26758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dk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705" name="Google Shape;705;p26"/>
          <p:cNvGrpSpPr/>
          <p:nvPr/>
        </p:nvGrpSpPr>
        <p:grpSpPr>
          <a:xfrm>
            <a:off x="1786339" y="2008201"/>
            <a:ext cx="473400" cy="473400"/>
            <a:chOff x="1786339" y="1703401"/>
            <a:chExt cx="473400" cy="473400"/>
          </a:xfrm>
        </p:grpSpPr>
        <p:sp>
          <p:nvSpPr>
            <p:cNvPr id="706" name="Google Shape;706;p26"/>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07" name="Google Shape;707;p26"/>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1</a:t>
              </a:r>
              <a:endParaRPr b="1" i="0" sz="1000" u="none" cap="none" strike="noStrike">
                <a:solidFill>
                  <a:schemeClr val="dk1"/>
                </a:solidFill>
                <a:latin typeface="Arial"/>
                <a:ea typeface="Arial"/>
                <a:cs typeface="Arial"/>
                <a:sym typeface="Arial"/>
              </a:endParaRPr>
            </a:p>
          </p:txBody>
        </p:sp>
      </p:grpSp>
      <p:grpSp>
        <p:nvGrpSpPr>
          <p:cNvPr id="708" name="Google Shape;708;p26"/>
          <p:cNvGrpSpPr/>
          <p:nvPr/>
        </p:nvGrpSpPr>
        <p:grpSpPr>
          <a:xfrm>
            <a:off x="3814414" y="2008201"/>
            <a:ext cx="473400" cy="473400"/>
            <a:chOff x="3814414" y="1703401"/>
            <a:chExt cx="473400" cy="473400"/>
          </a:xfrm>
        </p:grpSpPr>
        <p:sp>
          <p:nvSpPr>
            <p:cNvPr id="709" name="Google Shape;709;p26"/>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10" name="Google Shape;710;p26"/>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3</a:t>
              </a:r>
              <a:endParaRPr b="1" i="0" sz="1000" u="none" cap="none" strike="noStrike">
                <a:solidFill>
                  <a:schemeClr val="dk1"/>
                </a:solidFill>
                <a:latin typeface="Arial"/>
                <a:ea typeface="Arial"/>
                <a:cs typeface="Arial"/>
                <a:sym typeface="Arial"/>
              </a:endParaRPr>
            </a:p>
          </p:txBody>
        </p:sp>
      </p:grpSp>
      <p:grpSp>
        <p:nvGrpSpPr>
          <p:cNvPr id="711" name="Google Shape;711;p26"/>
          <p:cNvGrpSpPr/>
          <p:nvPr/>
        </p:nvGrpSpPr>
        <p:grpSpPr>
          <a:xfrm>
            <a:off x="5842489" y="2008201"/>
            <a:ext cx="473400" cy="473400"/>
            <a:chOff x="5842489" y="1703401"/>
            <a:chExt cx="473400" cy="473400"/>
          </a:xfrm>
        </p:grpSpPr>
        <p:sp>
          <p:nvSpPr>
            <p:cNvPr id="712" name="Google Shape;712;p26"/>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13" name="Google Shape;713;p26"/>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5</a:t>
              </a:r>
              <a:endParaRPr b="1" i="0" sz="1000" u="none" cap="none" strike="noStrike">
                <a:solidFill>
                  <a:schemeClr val="dk1"/>
                </a:solidFill>
                <a:latin typeface="Arial"/>
                <a:ea typeface="Arial"/>
                <a:cs typeface="Arial"/>
                <a:sym typeface="Arial"/>
              </a:endParaRPr>
            </a:p>
          </p:txBody>
        </p:sp>
      </p:grpSp>
      <p:sp>
        <p:nvSpPr>
          <p:cNvPr id="714" name="Google Shape;714;p26"/>
          <p:cNvSpPr/>
          <p:nvPr/>
        </p:nvSpPr>
        <p:spPr>
          <a:xfrm rot="-2675711">
            <a:off x="6950142" y="39504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15" name="Google Shape;715;p26"/>
          <p:cNvSpPr/>
          <p:nvPr/>
        </p:nvSpPr>
        <p:spPr>
          <a:xfrm flipH="1" rot="24289">
            <a:off x="7050464" y="40573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t/>
            </a:r>
            <a:endParaRPr b="1" i="0" sz="1000" u="none" cap="none" strike="noStrike">
              <a:solidFill>
                <a:schemeClr val="dk1"/>
              </a:solidFill>
              <a:latin typeface="Arial"/>
              <a:ea typeface="Arial"/>
              <a:cs typeface="Arial"/>
              <a:sym typeface="Arial"/>
            </a:endParaRPr>
          </a:p>
        </p:txBody>
      </p:sp>
      <p:grpSp>
        <p:nvGrpSpPr>
          <p:cNvPr id="716" name="Google Shape;716;p26"/>
          <p:cNvGrpSpPr/>
          <p:nvPr/>
        </p:nvGrpSpPr>
        <p:grpSpPr>
          <a:xfrm>
            <a:off x="4852739" y="3881100"/>
            <a:ext cx="473400" cy="473400"/>
            <a:chOff x="4852739" y="3576300"/>
            <a:chExt cx="473400" cy="473400"/>
          </a:xfrm>
        </p:grpSpPr>
        <p:sp>
          <p:nvSpPr>
            <p:cNvPr id="717" name="Google Shape;717;p26"/>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18" name="Google Shape;718;p26"/>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4</a:t>
              </a:r>
              <a:endParaRPr b="1" i="0" sz="1000" u="none" cap="none" strike="noStrike">
                <a:solidFill>
                  <a:schemeClr val="dk1"/>
                </a:solidFill>
                <a:latin typeface="Arial"/>
                <a:ea typeface="Arial"/>
                <a:cs typeface="Arial"/>
                <a:sym typeface="Arial"/>
              </a:endParaRPr>
            </a:p>
          </p:txBody>
        </p:sp>
      </p:grpSp>
      <p:grpSp>
        <p:nvGrpSpPr>
          <p:cNvPr id="719" name="Google Shape;719;p26"/>
          <p:cNvGrpSpPr/>
          <p:nvPr/>
        </p:nvGrpSpPr>
        <p:grpSpPr>
          <a:xfrm>
            <a:off x="2824664" y="3881100"/>
            <a:ext cx="473400" cy="473400"/>
            <a:chOff x="2824664" y="3576300"/>
            <a:chExt cx="473400" cy="473400"/>
          </a:xfrm>
        </p:grpSpPr>
        <p:sp>
          <p:nvSpPr>
            <p:cNvPr id="720" name="Google Shape;720;p26"/>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721" name="Google Shape;721;p26"/>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000"/>
                <a:buFont typeface="Arial"/>
                <a:buNone/>
              </a:pPr>
              <a:r>
                <a:rPr b="1" i="0" lang="en-CA" sz="1000" u="none" cap="none" strike="noStrike">
                  <a:solidFill>
                    <a:schemeClr val="dk1"/>
                  </a:solidFill>
                  <a:latin typeface="Arial"/>
                  <a:ea typeface="Arial"/>
                  <a:cs typeface="Arial"/>
                  <a:sym typeface="Arial"/>
                </a:rPr>
                <a:t>2</a:t>
              </a:r>
              <a:endParaRPr b="1" i="0" sz="1000" u="none" cap="none" strike="noStrike">
                <a:solidFill>
                  <a:schemeClr val="dk1"/>
                </a:solidFill>
                <a:latin typeface="Arial"/>
                <a:ea typeface="Arial"/>
                <a:cs typeface="Arial"/>
                <a:sym typeface="Arial"/>
              </a:endParaRPr>
            </a:p>
          </p:txBody>
        </p:sp>
      </p:grpSp>
      <p:sp>
        <p:nvSpPr>
          <p:cNvPr id="722" name="Google Shape;722;p26"/>
          <p:cNvSpPr txBox="1"/>
          <p:nvPr/>
        </p:nvSpPr>
        <p:spPr>
          <a:xfrm>
            <a:off x="1300632" y="1443670"/>
            <a:ext cx="1444814"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00E1C6"/>
                </a:solidFill>
                <a:latin typeface="Arial"/>
                <a:ea typeface="Arial"/>
                <a:cs typeface="Arial"/>
                <a:sym typeface="Arial"/>
              </a:rPr>
              <a:t>Module 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Definition and Relevance</a:t>
            </a:r>
            <a:endParaRPr b="1" i="0" sz="1200" u="none" cap="none" strike="noStrike">
              <a:solidFill>
                <a:schemeClr val="dk1"/>
              </a:solidFill>
              <a:latin typeface="Arial"/>
              <a:ea typeface="Arial"/>
              <a:cs typeface="Arial"/>
              <a:sym typeface="Arial"/>
            </a:endParaRPr>
          </a:p>
        </p:txBody>
      </p:sp>
      <p:sp>
        <p:nvSpPr>
          <p:cNvPr id="723" name="Google Shape;723;p26"/>
          <p:cNvSpPr txBox="1"/>
          <p:nvPr/>
        </p:nvSpPr>
        <p:spPr>
          <a:xfrm>
            <a:off x="3377205" y="1443670"/>
            <a:ext cx="1286400" cy="55063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2C9DDE"/>
                </a:solidFill>
                <a:latin typeface="Arial"/>
                <a:ea typeface="Arial"/>
                <a:cs typeface="Arial"/>
                <a:sym typeface="Arial"/>
              </a:rPr>
              <a:t>Module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Surprise and Delight!</a:t>
            </a:r>
            <a:endParaRPr b="1" i="0" sz="1200" u="none" cap="none" strike="noStrike">
              <a:solidFill>
                <a:schemeClr val="dk1"/>
              </a:solidFill>
              <a:latin typeface="Arial"/>
              <a:ea typeface="Arial"/>
              <a:cs typeface="Arial"/>
              <a:sym typeface="Arial"/>
            </a:endParaRPr>
          </a:p>
        </p:txBody>
      </p:sp>
      <p:sp>
        <p:nvSpPr>
          <p:cNvPr id="724" name="Google Shape;724;p26"/>
          <p:cNvSpPr txBox="1"/>
          <p:nvPr/>
        </p:nvSpPr>
        <p:spPr>
          <a:xfrm>
            <a:off x="5436010" y="14609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4C4ED5"/>
                </a:solidFill>
                <a:latin typeface="Arial"/>
                <a:ea typeface="Arial"/>
                <a:cs typeface="Arial"/>
                <a:sym typeface="Arial"/>
              </a:rPr>
              <a:t>Module 5:</a:t>
            </a:r>
            <a:r>
              <a:rPr b="0" i="0" lang="en-CA" sz="1400" u="none" cap="none" strike="noStrike">
                <a:solidFill>
                  <a:srgbClr val="4C4ED5"/>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Customer Service in your SHSM Sector</a:t>
            </a:r>
            <a:endParaRPr b="1" i="0" sz="1200" u="none" cap="none" strike="noStrike">
              <a:solidFill>
                <a:schemeClr val="dk1"/>
              </a:solidFill>
              <a:latin typeface="Arial"/>
              <a:ea typeface="Arial"/>
              <a:cs typeface="Arial"/>
              <a:sym typeface="Arial"/>
            </a:endParaRPr>
          </a:p>
        </p:txBody>
      </p:sp>
      <p:sp>
        <p:nvSpPr>
          <p:cNvPr id="725" name="Google Shape;725;p26"/>
          <p:cNvSpPr txBox="1"/>
          <p:nvPr/>
        </p:nvSpPr>
        <p:spPr>
          <a:xfrm>
            <a:off x="241817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19BBD5"/>
                </a:solidFill>
                <a:latin typeface="Arial"/>
                <a:ea typeface="Arial"/>
                <a:cs typeface="Arial"/>
                <a:sym typeface="Arial"/>
              </a:rPr>
              <a:t>Module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Essential Skills and  Traits</a:t>
            </a:r>
            <a:endParaRPr b="1" i="0" sz="1200" u="none" cap="none" strike="noStrike">
              <a:solidFill>
                <a:schemeClr val="dk1"/>
              </a:solidFill>
              <a:latin typeface="Arial"/>
              <a:ea typeface="Arial"/>
              <a:cs typeface="Arial"/>
              <a:sym typeface="Arial"/>
            </a:endParaRPr>
          </a:p>
        </p:txBody>
      </p:sp>
      <p:sp>
        <p:nvSpPr>
          <p:cNvPr id="726" name="Google Shape;726;p26"/>
          <p:cNvSpPr txBox="1"/>
          <p:nvPr/>
        </p:nvSpPr>
        <p:spPr>
          <a:xfrm>
            <a:off x="444625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3274E1"/>
                </a:solidFill>
                <a:latin typeface="Arial"/>
                <a:ea typeface="Arial"/>
                <a:cs typeface="Arial"/>
                <a:sym typeface="Arial"/>
              </a:rPr>
              <a:t>Module 4: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Typical Customer Scenarios</a:t>
            </a:r>
            <a:endParaRPr b="0" i="0" sz="1400" u="none" cap="none" strike="noStrike">
              <a:solidFill>
                <a:srgbClr val="000000"/>
              </a:solidFill>
              <a:latin typeface="Arial"/>
              <a:ea typeface="Arial"/>
              <a:cs typeface="Arial"/>
              <a:sym typeface="Arial"/>
            </a:endParaRPr>
          </a:p>
        </p:txBody>
      </p:sp>
      <p:sp>
        <p:nvSpPr>
          <p:cNvPr id="727" name="Google Shape;727;p26"/>
          <p:cNvSpPr txBox="1"/>
          <p:nvPr/>
        </p:nvSpPr>
        <p:spPr>
          <a:xfrm>
            <a:off x="6474335" y="4368400"/>
            <a:ext cx="1286400" cy="533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CA" sz="1400" u="none" cap="none" strike="noStrike">
                <a:solidFill>
                  <a:srgbClr val="5CF55F"/>
                </a:solidFill>
                <a:latin typeface="Arial"/>
                <a:ea typeface="Arial"/>
                <a:cs typeface="Arial"/>
                <a:sym typeface="Arial"/>
              </a:rPr>
              <a:t>Optional: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CA" sz="1200" u="none" cap="none" strike="noStrike">
                <a:solidFill>
                  <a:schemeClr val="dk1"/>
                </a:solidFill>
                <a:latin typeface="Arial"/>
                <a:ea typeface="Arial"/>
                <a:cs typeface="Arial"/>
                <a:sym typeface="Arial"/>
              </a:rPr>
              <a:t>Sector Partner Experience</a:t>
            </a:r>
            <a:endParaRPr b="1" i="0" sz="1200" u="none" cap="none" strike="noStrike">
              <a:solidFill>
                <a:schemeClr val="dk1"/>
              </a:solidFill>
              <a:latin typeface="Arial"/>
              <a:ea typeface="Arial"/>
              <a:cs typeface="Arial"/>
              <a:sym typeface="Arial"/>
            </a:endParaRPr>
          </a:p>
        </p:txBody>
      </p:sp>
      <p:sp>
        <p:nvSpPr>
          <p:cNvPr id="728" name="Google Shape;728;p26"/>
          <p:cNvSpPr/>
          <p:nvPr/>
        </p:nvSpPr>
        <p:spPr>
          <a:xfrm>
            <a:off x="745955" y="1502596"/>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26"/>
          <p:cNvSpPr/>
          <p:nvPr/>
        </p:nvSpPr>
        <p:spPr>
          <a:xfrm>
            <a:off x="6994098" y="3966925"/>
            <a:ext cx="248174" cy="279705"/>
          </a:xfrm>
          <a:prstGeom prst="star5">
            <a:avLst>
              <a:gd fmla="val 19098" name="adj"/>
              <a:gd fmla="val 105146" name="hf"/>
              <a:gd fmla="val 110557" name="vf"/>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75" name="Shape 1075"/>
        <p:cNvGrpSpPr/>
        <p:nvPr/>
      </p:nvGrpSpPr>
      <p:grpSpPr>
        <a:xfrm>
          <a:off x="0" y="0"/>
          <a:ext cx="0" cy="0"/>
          <a:chOff x="0" y="0"/>
          <a:chExt cx="0" cy="0"/>
        </a:xfrm>
      </p:grpSpPr>
      <p:sp>
        <p:nvSpPr>
          <p:cNvPr id="1076" name="Google Shape;1076;p6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30 Motivational Jeff Bezos Quotes for Business Owners (2021) | Wealthy  Gorilla" id="1077" name="Google Shape;1077;p62"/>
          <p:cNvPicPr preferRelativeResize="0"/>
          <p:nvPr/>
        </p:nvPicPr>
        <p:blipFill rotWithShape="1">
          <a:blip r:embed="rId3">
            <a:alphaModFix/>
          </a:blip>
          <a:srcRect b="0" l="0" r="0" t="0"/>
          <a:stretch/>
        </p:blipFill>
        <p:spPr>
          <a:xfrm>
            <a:off x="13557" y="0"/>
            <a:ext cx="9116886" cy="5263107"/>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63"/>
          <p:cNvSpPr txBox="1"/>
          <p:nvPr>
            <p:ph idx="1" type="body"/>
          </p:nvPr>
        </p:nvSpPr>
        <p:spPr>
          <a:xfrm>
            <a:off x="1062723" y="1362859"/>
            <a:ext cx="6994579" cy="2789022"/>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Char char="◇"/>
            </a:pPr>
            <a:r>
              <a:rPr lang="en-CA" sz="2100">
                <a:solidFill>
                  <a:schemeClr val="dk1"/>
                </a:solidFill>
              </a:rPr>
              <a:t>A very effective method of thanking and appreciating customers</a:t>
            </a:r>
            <a:endParaRPr/>
          </a:p>
          <a:p>
            <a:pPr indent="-317500" lvl="0" marL="457200" rtl="0" algn="l">
              <a:lnSpc>
                <a:spcPct val="100000"/>
              </a:lnSpc>
              <a:spcBef>
                <a:spcPts val="600"/>
              </a:spcBef>
              <a:spcAft>
                <a:spcPts val="0"/>
              </a:spcAft>
              <a:buSzPts val="1400"/>
              <a:buChar char="◇"/>
            </a:pPr>
            <a:r>
              <a:rPr lang="en-CA" sz="2100">
                <a:solidFill>
                  <a:schemeClr val="dk1"/>
                </a:solidFill>
              </a:rPr>
              <a:t>Creates connections with customers</a:t>
            </a:r>
            <a:endParaRPr/>
          </a:p>
          <a:p>
            <a:pPr indent="-317500" lvl="0" marL="457200" rtl="0" algn="l">
              <a:lnSpc>
                <a:spcPct val="100000"/>
              </a:lnSpc>
              <a:spcBef>
                <a:spcPts val="600"/>
              </a:spcBef>
              <a:spcAft>
                <a:spcPts val="0"/>
              </a:spcAft>
              <a:buSzPts val="1400"/>
              <a:buChar char="◇"/>
            </a:pPr>
            <a:r>
              <a:rPr lang="en-CA" sz="2100">
                <a:solidFill>
                  <a:schemeClr val="dk1"/>
                </a:solidFill>
              </a:rPr>
              <a:t>Builds long-term relationships with customers</a:t>
            </a:r>
            <a:endParaRPr/>
          </a:p>
          <a:p>
            <a:pPr indent="-317500" lvl="0" marL="457200" rtl="0" algn="l">
              <a:lnSpc>
                <a:spcPct val="100000"/>
              </a:lnSpc>
              <a:spcBef>
                <a:spcPts val="600"/>
              </a:spcBef>
              <a:spcAft>
                <a:spcPts val="0"/>
              </a:spcAft>
              <a:buSzPts val="1400"/>
              <a:buChar char="◇"/>
            </a:pPr>
            <a:r>
              <a:rPr lang="en-CA" sz="2100">
                <a:solidFill>
                  <a:schemeClr val="dk1"/>
                </a:solidFill>
              </a:rPr>
              <a:t>Builds further loyalty with existing customers</a:t>
            </a:r>
            <a:endParaRPr/>
          </a:p>
          <a:p>
            <a:pPr indent="-317500" lvl="0" marL="457200" rtl="0" algn="l">
              <a:lnSpc>
                <a:spcPct val="100000"/>
              </a:lnSpc>
              <a:spcBef>
                <a:spcPts val="600"/>
              </a:spcBef>
              <a:spcAft>
                <a:spcPts val="0"/>
              </a:spcAft>
              <a:buSzPts val="1400"/>
              <a:buChar char="◇"/>
            </a:pPr>
            <a:r>
              <a:rPr lang="en-CA" sz="2100">
                <a:solidFill>
                  <a:schemeClr val="dk1"/>
                </a:solidFill>
              </a:rPr>
              <a:t>Creates positive word-of-mouth </a:t>
            </a:r>
            <a:endParaRPr/>
          </a:p>
          <a:p>
            <a:pPr indent="-317500" lvl="0" marL="457200" rtl="0" algn="l">
              <a:lnSpc>
                <a:spcPct val="100000"/>
              </a:lnSpc>
              <a:spcBef>
                <a:spcPts val="600"/>
              </a:spcBef>
              <a:spcAft>
                <a:spcPts val="0"/>
              </a:spcAft>
              <a:buSzPts val="1400"/>
              <a:buChar char="◇"/>
            </a:pPr>
            <a:r>
              <a:rPr lang="en-CA" sz="2100">
                <a:solidFill>
                  <a:schemeClr val="dk1"/>
                </a:solidFill>
              </a:rPr>
              <a:t>A very effective marketing strategy as well</a:t>
            </a:r>
            <a:endParaRPr/>
          </a:p>
          <a:p>
            <a:pPr indent="0" lvl="0" marL="139700" rtl="0" algn="l">
              <a:lnSpc>
                <a:spcPct val="100000"/>
              </a:lnSpc>
              <a:spcBef>
                <a:spcPts val="600"/>
              </a:spcBef>
              <a:spcAft>
                <a:spcPts val="0"/>
              </a:spcAft>
              <a:buSzPts val="1400"/>
              <a:buNone/>
            </a:pPr>
            <a:r>
              <a:t/>
            </a:r>
            <a:endParaRPr sz="2200">
              <a:solidFill>
                <a:schemeClr val="dk1"/>
              </a:solidFill>
            </a:endParaRPr>
          </a:p>
          <a:p>
            <a:pPr indent="0" lvl="0" marL="139700" rtl="0" algn="l">
              <a:lnSpc>
                <a:spcPct val="100000"/>
              </a:lnSpc>
              <a:spcBef>
                <a:spcPts val="600"/>
              </a:spcBef>
              <a:spcAft>
                <a:spcPts val="0"/>
              </a:spcAft>
              <a:buSzPts val="1400"/>
              <a:buNone/>
            </a:pPr>
            <a:r>
              <a:rPr b="1" lang="en-CA" sz="2000">
                <a:solidFill>
                  <a:schemeClr val="dk1"/>
                </a:solidFill>
              </a:rPr>
              <a:t>All of these benefits creates more business for the business!</a:t>
            </a:r>
            <a:endParaRPr/>
          </a:p>
          <a:p>
            <a:pPr indent="-228600" lvl="0" marL="457200" rtl="0" algn="l">
              <a:lnSpc>
                <a:spcPct val="100000"/>
              </a:lnSpc>
              <a:spcBef>
                <a:spcPts val="600"/>
              </a:spcBef>
              <a:spcAft>
                <a:spcPts val="0"/>
              </a:spcAft>
              <a:buSzPts val="1400"/>
              <a:buNone/>
            </a:pPr>
            <a:r>
              <a:t/>
            </a:r>
            <a:endParaRPr sz="2000">
              <a:solidFill>
                <a:schemeClr val="dk1"/>
              </a:solidFill>
            </a:endParaRPr>
          </a:p>
          <a:p>
            <a:pPr indent="0" lvl="0" marL="0" rtl="0" algn="l">
              <a:lnSpc>
                <a:spcPct val="100000"/>
              </a:lnSpc>
              <a:spcBef>
                <a:spcPts val="600"/>
              </a:spcBef>
              <a:spcAft>
                <a:spcPts val="0"/>
              </a:spcAft>
              <a:buSzPts val="1400"/>
              <a:buNone/>
            </a:pPr>
            <a:r>
              <a:t/>
            </a:r>
            <a:endParaRPr sz="2000">
              <a:solidFill>
                <a:schemeClr val="dk1"/>
              </a:solidFill>
            </a:endParaRPr>
          </a:p>
        </p:txBody>
      </p:sp>
      <p:sp>
        <p:nvSpPr>
          <p:cNvPr id="1083" name="Google Shape;1083;p6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084" name="Google Shape;1084;p63"/>
          <p:cNvSpPr/>
          <p:nvPr/>
        </p:nvSpPr>
        <p:spPr>
          <a:xfrm>
            <a:off x="8025063" y="3915025"/>
            <a:ext cx="312821" cy="31417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63"/>
          <p:cNvSpPr txBox="1"/>
          <p:nvPr>
            <p:ph type="title"/>
          </p:nvPr>
        </p:nvSpPr>
        <p:spPr>
          <a:xfrm>
            <a:off x="1783661" y="1412950"/>
            <a:ext cx="6994579"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Benefits of Surprise and Delight </a:t>
            </a:r>
            <a:br>
              <a:rPr lang="en-CA"/>
            </a:br>
            <a:endParaRPr/>
          </a:p>
        </p:txBody>
      </p:sp>
      <p:sp>
        <p:nvSpPr>
          <p:cNvPr id="1086" name="Google Shape;1086;p63"/>
          <p:cNvSpPr/>
          <p:nvPr/>
        </p:nvSpPr>
        <p:spPr>
          <a:xfrm>
            <a:off x="723974" y="1486454"/>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C6FFF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7" name="Google Shape;1087;p63"/>
          <p:cNvGrpSpPr/>
          <p:nvPr/>
        </p:nvGrpSpPr>
        <p:grpSpPr>
          <a:xfrm>
            <a:off x="8778240" y="3783372"/>
            <a:ext cx="303698" cy="445825"/>
            <a:chOff x="655600" y="3183978"/>
            <a:chExt cx="490627" cy="720234"/>
          </a:xfrm>
        </p:grpSpPr>
        <p:sp>
          <p:nvSpPr>
            <p:cNvPr id="1088" name="Google Shape;1088;p63"/>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89" name="Google Shape;1089;p63"/>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0" name="Google Shape;1090;p63"/>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1" name="Google Shape;1091;p63"/>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092" name="Google Shape;1092;p63"/>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96" name="Shape 1096"/>
        <p:cNvGrpSpPr/>
        <p:nvPr/>
      </p:nvGrpSpPr>
      <p:grpSpPr>
        <a:xfrm>
          <a:off x="0" y="0"/>
          <a:ext cx="0" cy="0"/>
          <a:chOff x="0" y="0"/>
          <a:chExt cx="0" cy="0"/>
        </a:xfrm>
      </p:grpSpPr>
      <p:pic>
        <p:nvPicPr>
          <p:cNvPr descr="surprise and delight" id="1097" name="Google Shape;1097;p64"/>
          <p:cNvPicPr preferRelativeResize="0"/>
          <p:nvPr/>
        </p:nvPicPr>
        <p:blipFill rotWithShape="1">
          <a:blip r:embed="rId3">
            <a:alphaModFix/>
          </a:blip>
          <a:srcRect b="0" l="0" r="0" t="0"/>
          <a:stretch/>
        </p:blipFill>
        <p:spPr>
          <a:xfrm>
            <a:off x="0" y="0"/>
            <a:ext cx="9144000"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65"/>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Investigate and Describe</a:t>
            </a:r>
            <a:endParaRPr sz="3000"/>
          </a:p>
        </p:txBody>
      </p:sp>
      <p:sp>
        <p:nvSpPr>
          <p:cNvPr id="1103" name="Google Shape;1103;p65"/>
          <p:cNvSpPr txBox="1"/>
          <p:nvPr>
            <p:ph idx="1" type="body"/>
          </p:nvPr>
        </p:nvSpPr>
        <p:spPr>
          <a:xfrm>
            <a:off x="1463956" y="1382874"/>
            <a:ext cx="6336043" cy="3581601"/>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Watch one (or all!) of the videos that show a company surprising and delighting their customers.</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In the student handout, describe the surprise and delight strategy for </a:t>
            </a:r>
            <a:r>
              <a:rPr b="1" lang="en-CA" sz="2100">
                <a:solidFill>
                  <a:schemeClr val="dk1"/>
                </a:solidFill>
              </a:rPr>
              <a:t>one</a:t>
            </a:r>
            <a:r>
              <a:rPr lang="en-CA" sz="2100">
                <a:solidFill>
                  <a:schemeClr val="dk1"/>
                </a:solidFill>
              </a:rPr>
              <a:t> of the companies.</a:t>
            </a:r>
            <a:endParaRPr/>
          </a:p>
          <a:p>
            <a:pPr indent="-514350" lvl="1" marL="971550" rtl="0" algn="l">
              <a:lnSpc>
                <a:spcPct val="100000"/>
              </a:lnSpc>
              <a:spcBef>
                <a:spcPts val="600"/>
              </a:spcBef>
              <a:spcAft>
                <a:spcPts val="0"/>
              </a:spcAft>
              <a:buSzPts val="1400"/>
              <a:buFont typeface="Arial"/>
              <a:buChar char="•"/>
            </a:pPr>
            <a:r>
              <a:rPr lang="en-CA" sz="1800">
                <a:solidFill>
                  <a:schemeClr val="dk1"/>
                </a:solidFill>
              </a:rPr>
              <a:t>Discuss with other SHSM students or think about it on your own.</a:t>
            </a:r>
            <a:endParaRPr/>
          </a:p>
          <a:p>
            <a:pPr indent="-514350" lvl="0" marL="514350" rtl="0" algn="l">
              <a:lnSpc>
                <a:spcPct val="100000"/>
              </a:lnSpc>
              <a:spcBef>
                <a:spcPts val="600"/>
              </a:spcBef>
              <a:spcAft>
                <a:spcPts val="0"/>
              </a:spcAft>
              <a:buSzPts val="1400"/>
              <a:buFont typeface="Arial"/>
              <a:buAutoNum type="arabicPeriod"/>
            </a:pPr>
            <a:r>
              <a:rPr lang="en-CA" sz="2100">
                <a:solidFill>
                  <a:schemeClr val="dk1"/>
                </a:solidFill>
              </a:rPr>
              <a:t>Explain the way in which the surprise and delight strategy creates a connection with the customer</a:t>
            </a:r>
            <a:endParaRPr sz="2100">
              <a:solidFill>
                <a:schemeClr val="dk1"/>
              </a:solidFill>
            </a:endParaRPr>
          </a:p>
        </p:txBody>
      </p:sp>
      <p:sp>
        <p:nvSpPr>
          <p:cNvPr id="1104" name="Google Shape;1104;p6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05" name="Google Shape;1105;p65"/>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5"/>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7" name="Google Shape;1107;p65"/>
          <p:cNvGrpSpPr/>
          <p:nvPr/>
        </p:nvGrpSpPr>
        <p:grpSpPr>
          <a:xfrm>
            <a:off x="562257" y="1284190"/>
            <a:ext cx="901699" cy="645300"/>
            <a:chOff x="5255200" y="3006475"/>
            <a:chExt cx="511700" cy="378575"/>
          </a:xfrm>
        </p:grpSpPr>
        <p:sp>
          <p:nvSpPr>
            <p:cNvPr id="1108" name="Google Shape;1108;p6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109" name="Google Shape;1109;p6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110" name="Google Shape;1110;p65"/>
          <p:cNvGrpSpPr/>
          <p:nvPr/>
        </p:nvGrpSpPr>
        <p:grpSpPr>
          <a:xfrm>
            <a:off x="7971396" y="471128"/>
            <a:ext cx="775254" cy="787574"/>
            <a:chOff x="1922075" y="1629000"/>
            <a:chExt cx="437200" cy="437201"/>
          </a:xfrm>
        </p:grpSpPr>
        <p:sp>
          <p:nvSpPr>
            <p:cNvPr id="1111" name="Google Shape;1111;p65"/>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65"/>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16" name="Shape 1116"/>
        <p:cNvGrpSpPr/>
        <p:nvPr/>
      </p:nvGrpSpPr>
      <p:grpSpPr>
        <a:xfrm>
          <a:off x="0" y="0"/>
          <a:ext cx="0" cy="0"/>
          <a:chOff x="0" y="0"/>
          <a:chExt cx="0" cy="0"/>
        </a:xfrm>
      </p:grpSpPr>
      <p:sp>
        <p:nvSpPr>
          <p:cNvPr id="1117" name="Google Shape;1117;p66"/>
          <p:cNvSpPr txBox="1"/>
          <p:nvPr>
            <p:ph type="title"/>
          </p:nvPr>
        </p:nvSpPr>
        <p:spPr>
          <a:xfrm>
            <a:off x="0" y="0"/>
            <a:ext cx="4944300"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400">
                <a:solidFill>
                  <a:schemeClr val="dk1"/>
                </a:solidFill>
              </a:rPr>
              <a:t>Coca Cola Happiness Machine</a:t>
            </a:r>
            <a:endParaRPr/>
          </a:p>
        </p:txBody>
      </p:sp>
      <p:sp>
        <p:nvSpPr>
          <p:cNvPr id="1118" name="Google Shape;1118;p6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119" name="Google Shape;1119;p66" title="Coca-Cola Happiness Machine at the World of Coca-Cola in Atlanta"/>
          <p:cNvPicPr preferRelativeResize="0"/>
          <p:nvPr/>
        </p:nvPicPr>
        <p:blipFill rotWithShape="1">
          <a:blip r:embed="rId3">
            <a:alphaModFix/>
          </a:blip>
          <a:srcRect b="0" l="0" r="0" t="0"/>
          <a:stretch/>
        </p:blipFill>
        <p:spPr>
          <a:xfrm>
            <a:off x="914400" y="645300"/>
            <a:ext cx="7541998" cy="42612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9"/>
                                        </p:tgtEl>
                                        <p:attrNameLst>
                                          <p:attrName>style.visibility</p:attrName>
                                        </p:attrNameLst>
                                      </p:cBhvr>
                                      <p:to>
                                        <p:strVal val="visible"/>
                                      </p:to>
                                    </p:set>
                                    <p:animEffect filter="fade" transition="in">
                                      <p:cBhvr>
                                        <p:cTn dur="1"/>
                                        <p:tgtEl>
                                          <p:spTgt spid="1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23" name="Shape 1123"/>
        <p:cNvGrpSpPr/>
        <p:nvPr/>
      </p:nvGrpSpPr>
      <p:grpSpPr>
        <a:xfrm>
          <a:off x="0" y="0"/>
          <a:ext cx="0" cy="0"/>
          <a:chOff x="0" y="0"/>
          <a:chExt cx="0" cy="0"/>
        </a:xfrm>
      </p:grpSpPr>
      <p:sp>
        <p:nvSpPr>
          <p:cNvPr id="1124" name="Google Shape;1124;p6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125" name="Google Shape;1125;p67" title="Coca-Cola Happiness Truck Poland"/>
          <p:cNvPicPr preferRelativeResize="0"/>
          <p:nvPr/>
        </p:nvPicPr>
        <p:blipFill rotWithShape="1">
          <a:blip r:embed="rId3">
            <a:alphaModFix/>
          </a:blip>
          <a:srcRect b="0" l="0" r="0" t="0"/>
          <a:stretch/>
        </p:blipFill>
        <p:spPr>
          <a:xfrm>
            <a:off x="562257" y="496475"/>
            <a:ext cx="7746274" cy="4376645"/>
          </a:xfrm>
          <a:prstGeom prst="rect">
            <a:avLst/>
          </a:prstGeom>
          <a:noFill/>
          <a:ln>
            <a:noFill/>
          </a:ln>
        </p:spPr>
      </p:pic>
      <p:sp>
        <p:nvSpPr>
          <p:cNvPr id="1126" name="Google Shape;1126;p67"/>
          <p:cNvSpPr txBox="1"/>
          <p:nvPr/>
        </p:nvSpPr>
        <p:spPr>
          <a:xfrm>
            <a:off x="13557" y="96365"/>
            <a:ext cx="8331688"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rgbClr val="FFFFFF"/>
                </a:solidFill>
                <a:latin typeface="Nixie One"/>
                <a:ea typeface="Nixie One"/>
                <a:cs typeface="Nixie One"/>
                <a:sym typeface="Nixie One"/>
              </a:rPr>
              <a:t>Coke Happiness Truck, Poland </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5"/>
                                        </p:tgtEl>
                                        <p:attrNameLst>
                                          <p:attrName>style.visibility</p:attrName>
                                        </p:attrNameLst>
                                      </p:cBhvr>
                                      <p:to>
                                        <p:strVal val="visible"/>
                                      </p:to>
                                    </p:set>
                                    <p:animEffect filter="fade" transition="in">
                                      <p:cBhvr>
                                        <p:cTn dur="1"/>
                                        <p:tgtEl>
                                          <p:spTgt spid="1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0" name="Shape 1130"/>
        <p:cNvGrpSpPr/>
        <p:nvPr/>
      </p:nvGrpSpPr>
      <p:grpSpPr>
        <a:xfrm>
          <a:off x="0" y="0"/>
          <a:ext cx="0" cy="0"/>
          <a:chOff x="0" y="0"/>
          <a:chExt cx="0" cy="0"/>
        </a:xfrm>
      </p:grpSpPr>
      <p:sp>
        <p:nvSpPr>
          <p:cNvPr id="1131" name="Google Shape;1131;p6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132" name="Google Shape;1132;p68" title="Sometimes you just want to say thank you #TDThanksYou"/>
          <p:cNvPicPr preferRelativeResize="0"/>
          <p:nvPr/>
        </p:nvPicPr>
        <p:blipFill rotWithShape="1">
          <a:blip r:embed="rId3">
            <a:alphaModFix/>
          </a:blip>
          <a:srcRect b="0" l="0" r="0" t="0"/>
          <a:stretch/>
        </p:blipFill>
        <p:spPr>
          <a:xfrm>
            <a:off x="718158" y="609635"/>
            <a:ext cx="7707684" cy="4354840"/>
          </a:xfrm>
          <a:prstGeom prst="rect">
            <a:avLst/>
          </a:prstGeom>
          <a:noFill/>
          <a:ln>
            <a:noFill/>
          </a:ln>
        </p:spPr>
      </p:pic>
      <p:sp>
        <p:nvSpPr>
          <p:cNvPr id="1133" name="Google Shape;1133;p68"/>
          <p:cNvSpPr txBox="1"/>
          <p:nvPr/>
        </p:nvSpPr>
        <p:spPr>
          <a:xfrm>
            <a:off x="0" y="-30980"/>
            <a:ext cx="871292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CA" sz="2400" u="none" cap="none" strike="noStrike">
                <a:solidFill>
                  <a:srgbClr val="FFFFFF"/>
                </a:solidFill>
                <a:latin typeface="Nixie One"/>
                <a:ea typeface="Nixie One"/>
                <a:cs typeface="Nixie One"/>
                <a:sym typeface="Nixie One"/>
              </a:rPr>
              <a:t>TD Bank – ATM (Automated Thank You Machine) #tdthanksyou</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2"/>
                                        </p:tgtEl>
                                        <p:attrNameLst>
                                          <p:attrName>style.visibility</p:attrName>
                                        </p:attrNameLst>
                                      </p:cBhvr>
                                      <p:to>
                                        <p:strVal val="visible"/>
                                      </p:to>
                                    </p:set>
                                    <p:animEffect filter="fade" transition="in">
                                      <p:cBhvr>
                                        <p:cTn dur="1"/>
                                        <p:tgtEl>
                                          <p:spTgt spid="1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37" name="Shape 1137"/>
        <p:cNvGrpSpPr/>
        <p:nvPr/>
      </p:nvGrpSpPr>
      <p:grpSpPr>
        <a:xfrm>
          <a:off x="0" y="0"/>
          <a:ext cx="0" cy="0"/>
          <a:chOff x="0" y="0"/>
          <a:chExt cx="0" cy="0"/>
        </a:xfrm>
      </p:grpSpPr>
      <p:sp>
        <p:nvSpPr>
          <p:cNvPr id="1138" name="Google Shape;1138;p69"/>
          <p:cNvSpPr txBox="1"/>
          <p:nvPr>
            <p:ph type="title"/>
          </p:nvPr>
        </p:nvSpPr>
        <p:spPr>
          <a:xfrm>
            <a:off x="0" y="0"/>
            <a:ext cx="4944300"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Kleenex – #sharekleenexcare</a:t>
            </a:r>
            <a:endParaRPr/>
          </a:p>
        </p:txBody>
      </p:sp>
      <p:sp>
        <p:nvSpPr>
          <p:cNvPr id="1139" name="Google Shape;1139;p6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140" name="Google Shape;1140;p69" title="Kleenex and Hurrier #ShareKleenexCare"/>
          <p:cNvPicPr preferRelativeResize="0"/>
          <p:nvPr/>
        </p:nvPicPr>
        <p:blipFill rotWithShape="1">
          <a:blip r:embed="rId3">
            <a:alphaModFix/>
          </a:blip>
          <a:srcRect b="0" l="0" r="0" t="0"/>
          <a:stretch/>
        </p:blipFill>
        <p:spPr>
          <a:xfrm>
            <a:off x="679269" y="490445"/>
            <a:ext cx="7993797" cy="4295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0"/>
                                        </p:tgtEl>
                                        <p:attrNameLst>
                                          <p:attrName>style.visibility</p:attrName>
                                        </p:attrNameLst>
                                      </p:cBhvr>
                                      <p:to>
                                        <p:strVal val="visible"/>
                                      </p:to>
                                    </p:set>
                                    <p:animEffect filter="fade" transition="in">
                                      <p:cBhvr>
                                        <p:cTn dur="1"/>
                                        <p:tgtEl>
                                          <p:spTgt spid="1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44" name="Shape 1144"/>
        <p:cNvGrpSpPr/>
        <p:nvPr/>
      </p:nvGrpSpPr>
      <p:grpSpPr>
        <a:xfrm>
          <a:off x="0" y="0"/>
          <a:ext cx="0" cy="0"/>
          <a:chOff x="0" y="0"/>
          <a:chExt cx="0" cy="0"/>
        </a:xfrm>
      </p:grpSpPr>
      <p:sp>
        <p:nvSpPr>
          <p:cNvPr id="1145" name="Google Shape;1145;p7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146" name="Google Shape;1146;p70" title="WestJet Christmas Miracle: The Season to Give"/>
          <p:cNvPicPr preferRelativeResize="0"/>
          <p:nvPr/>
        </p:nvPicPr>
        <p:blipFill rotWithShape="1">
          <a:blip r:embed="rId3">
            <a:alphaModFix/>
          </a:blip>
          <a:srcRect b="0" l="0" r="0" t="0"/>
          <a:stretch/>
        </p:blipFill>
        <p:spPr>
          <a:xfrm>
            <a:off x="1006609" y="717423"/>
            <a:ext cx="7516906" cy="4247052"/>
          </a:xfrm>
          <a:prstGeom prst="rect">
            <a:avLst/>
          </a:prstGeom>
          <a:noFill/>
          <a:ln>
            <a:noFill/>
          </a:ln>
        </p:spPr>
      </p:pic>
      <p:sp>
        <p:nvSpPr>
          <p:cNvPr id="1147" name="Google Shape;1147;p70"/>
          <p:cNvSpPr txBox="1"/>
          <p:nvPr/>
        </p:nvSpPr>
        <p:spPr>
          <a:xfrm>
            <a:off x="13557" y="179025"/>
            <a:ext cx="762821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WestJet Christmas Commercial 2020 – Pandemic Response</a:t>
            </a:r>
            <a:endParaRPr b="0" i="0"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6"/>
                                        </p:tgtEl>
                                        <p:attrNameLst>
                                          <p:attrName>style.visibility</p:attrName>
                                        </p:attrNameLst>
                                      </p:cBhvr>
                                      <p:to>
                                        <p:strVal val="visible"/>
                                      </p:to>
                                    </p:set>
                                    <p:animEffect filter="fade" transition="in">
                                      <p:cBhvr>
                                        <p:cTn dur="1"/>
                                        <p:tgtEl>
                                          <p:spTgt spid="1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51" name="Shape 1151"/>
        <p:cNvGrpSpPr/>
        <p:nvPr/>
      </p:nvGrpSpPr>
      <p:grpSpPr>
        <a:xfrm>
          <a:off x="0" y="0"/>
          <a:ext cx="0" cy="0"/>
          <a:chOff x="0" y="0"/>
          <a:chExt cx="0" cy="0"/>
        </a:xfrm>
      </p:grpSpPr>
      <p:sp>
        <p:nvSpPr>
          <p:cNvPr id="1152" name="Google Shape;1152;p7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153" name="Google Shape;1153;p71" title="WestJet Christmas Miracle: Real-time Giving"/>
          <p:cNvPicPr preferRelativeResize="0"/>
          <p:nvPr/>
        </p:nvPicPr>
        <p:blipFill rotWithShape="1">
          <a:blip r:embed="rId3">
            <a:alphaModFix/>
          </a:blip>
          <a:srcRect b="0" l="0" r="0" t="0"/>
          <a:stretch/>
        </p:blipFill>
        <p:spPr>
          <a:xfrm>
            <a:off x="820270" y="725020"/>
            <a:ext cx="7503459" cy="4239455"/>
          </a:xfrm>
          <a:prstGeom prst="rect">
            <a:avLst/>
          </a:prstGeom>
          <a:noFill/>
          <a:ln>
            <a:noFill/>
          </a:ln>
        </p:spPr>
      </p:pic>
      <p:sp>
        <p:nvSpPr>
          <p:cNvPr id="1154" name="Google Shape;1154;p71"/>
          <p:cNvSpPr txBox="1"/>
          <p:nvPr/>
        </p:nvSpPr>
        <p:spPr>
          <a:xfrm>
            <a:off x="-1" y="179025"/>
            <a:ext cx="892193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WestJet Real Time Christmas Giving, 2013   </a:t>
            </a:r>
            <a:r>
              <a:rPr b="0" i="0" lang="en-CA" sz="1200" u="none" cap="none" strike="noStrike">
                <a:solidFill>
                  <a:schemeClr val="dk1"/>
                </a:solidFill>
                <a:latin typeface="Arial"/>
                <a:ea typeface="Arial"/>
                <a:cs typeface="Arial"/>
                <a:sym typeface="Arial"/>
              </a:rPr>
              <a:t>(You may need a Kleenex!)</a:t>
            </a:r>
            <a:endParaRPr b="0" i="0" sz="12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3"/>
                                        </p:tgtEl>
                                        <p:attrNameLst>
                                          <p:attrName>style.visibility</p:attrName>
                                        </p:attrNameLst>
                                      </p:cBhvr>
                                      <p:to>
                                        <p:strVal val="visible"/>
                                      </p:to>
                                    </p:set>
                                    <p:animEffect filter="fade" transition="in">
                                      <p:cBhvr>
                                        <p:cTn dur="1"/>
                                        <p:tgtEl>
                                          <p:spTgt spid="1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33" name="Shape 733"/>
        <p:cNvGrpSpPr/>
        <p:nvPr/>
      </p:nvGrpSpPr>
      <p:grpSpPr>
        <a:xfrm>
          <a:off x="0" y="0"/>
          <a:ext cx="0" cy="0"/>
          <a:chOff x="0" y="0"/>
          <a:chExt cx="0" cy="0"/>
        </a:xfrm>
      </p:grpSpPr>
      <p:sp>
        <p:nvSpPr>
          <p:cNvPr id="734" name="Google Shape;734;p27"/>
          <p:cNvSpPr txBox="1"/>
          <p:nvPr>
            <p:ph type="title"/>
          </p:nvPr>
        </p:nvSpPr>
        <p:spPr>
          <a:xfrm>
            <a:off x="160574" y="195558"/>
            <a:ext cx="7700058"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b="1" lang="en-CA" sz="2000">
                <a:solidFill>
                  <a:schemeClr val="dk1"/>
                </a:solidFill>
              </a:rPr>
              <a:t>Have you ever experienced Customer Service like this?</a:t>
            </a:r>
            <a:endParaRPr/>
          </a:p>
        </p:txBody>
      </p:sp>
      <p:sp>
        <p:nvSpPr>
          <p:cNvPr id="735" name="Google Shape;735;p2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736" name="Google Shape;736;p27" title="Customer Service Compilation"/>
          <p:cNvPicPr preferRelativeResize="0"/>
          <p:nvPr/>
        </p:nvPicPr>
        <p:blipFill rotWithShape="1">
          <a:blip r:embed="rId3">
            <a:alphaModFix/>
          </a:blip>
          <a:srcRect b="0" l="0" r="0" t="0"/>
          <a:stretch/>
        </p:blipFill>
        <p:spPr>
          <a:xfrm>
            <a:off x="1628273" y="635073"/>
            <a:ext cx="5590674" cy="41930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1"/>
                                        <p:tgtEl>
                                          <p:spTgt spid="7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8" name="Shape 1158"/>
        <p:cNvGrpSpPr/>
        <p:nvPr/>
      </p:nvGrpSpPr>
      <p:grpSpPr>
        <a:xfrm>
          <a:off x="0" y="0"/>
          <a:ext cx="0" cy="0"/>
          <a:chOff x="0" y="0"/>
          <a:chExt cx="0" cy="0"/>
        </a:xfrm>
      </p:grpSpPr>
      <p:sp>
        <p:nvSpPr>
          <p:cNvPr id="1159" name="Google Shape;1159;p72"/>
          <p:cNvSpPr txBox="1"/>
          <p:nvPr>
            <p:ph type="title"/>
          </p:nvPr>
        </p:nvSpPr>
        <p:spPr>
          <a:xfrm>
            <a:off x="1749500" y="638890"/>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Brainstorm </a:t>
            </a:r>
            <a:endParaRPr sz="3000"/>
          </a:p>
        </p:txBody>
      </p:sp>
      <p:sp>
        <p:nvSpPr>
          <p:cNvPr id="1160" name="Google Shape;1160;p72"/>
          <p:cNvSpPr txBox="1"/>
          <p:nvPr>
            <p:ph idx="1" type="body"/>
          </p:nvPr>
        </p:nvSpPr>
        <p:spPr>
          <a:xfrm>
            <a:off x="1530606" y="1284190"/>
            <a:ext cx="6176480" cy="3106083"/>
          </a:xfrm>
          <a:prstGeom prst="rect">
            <a:avLst/>
          </a:prstGeom>
          <a:noFill/>
          <a:ln>
            <a:noFill/>
          </a:ln>
        </p:spPr>
        <p:txBody>
          <a:bodyPr anchorCtr="0" anchor="t" bIns="91425" lIns="91425" spcFirstLastPara="1" rIns="91425" wrap="square" tIns="91425">
            <a:noAutofit/>
          </a:bodyPr>
          <a:lstStyle/>
          <a:p>
            <a:pPr indent="-514350" lvl="0" marL="514350" rtl="0" algn="l">
              <a:lnSpc>
                <a:spcPct val="100000"/>
              </a:lnSpc>
              <a:spcBef>
                <a:spcPts val="600"/>
              </a:spcBef>
              <a:spcAft>
                <a:spcPts val="0"/>
              </a:spcAft>
              <a:buSzPts val="1400"/>
              <a:buFont typeface="Arial"/>
              <a:buAutoNum type="arabicPeriod"/>
            </a:pPr>
            <a:r>
              <a:rPr lang="en-CA" sz="2400">
                <a:solidFill>
                  <a:schemeClr val="dk1"/>
                </a:solidFill>
              </a:rPr>
              <a:t>Think about a local small business that is related to your SHSM sector; identify it on your student handout</a:t>
            </a:r>
            <a:endParaRPr/>
          </a:p>
          <a:p>
            <a:pPr indent="-514350" lvl="0" marL="514350" rtl="0" algn="l">
              <a:lnSpc>
                <a:spcPct val="100000"/>
              </a:lnSpc>
              <a:spcBef>
                <a:spcPts val="600"/>
              </a:spcBef>
              <a:spcAft>
                <a:spcPts val="0"/>
              </a:spcAft>
              <a:buSzPts val="1400"/>
              <a:buFont typeface="Arial"/>
              <a:buAutoNum type="arabicPeriod"/>
            </a:pPr>
            <a:r>
              <a:rPr lang="en-CA" sz="2400">
                <a:solidFill>
                  <a:schemeClr val="dk1"/>
                </a:solidFill>
              </a:rPr>
              <a:t>In your student handout, list </a:t>
            </a:r>
            <a:r>
              <a:rPr b="1" lang="en-CA" sz="2400">
                <a:solidFill>
                  <a:schemeClr val="dk1"/>
                </a:solidFill>
              </a:rPr>
              <a:t>two to four  </a:t>
            </a:r>
            <a:r>
              <a:rPr lang="en-CA" sz="2400">
                <a:solidFill>
                  <a:schemeClr val="dk1"/>
                </a:solidFill>
              </a:rPr>
              <a:t>“surprise and delight” strategies that the business could use.</a:t>
            </a:r>
            <a:endParaRPr/>
          </a:p>
          <a:p>
            <a:pPr indent="-514350" lvl="1" marL="971550" rtl="0" algn="l">
              <a:lnSpc>
                <a:spcPct val="100000"/>
              </a:lnSpc>
              <a:spcBef>
                <a:spcPts val="600"/>
              </a:spcBef>
              <a:spcAft>
                <a:spcPts val="0"/>
              </a:spcAft>
              <a:buSzPts val="1400"/>
              <a:buChar char="￭"/>
            </a:pPr>
            <a:r>
              <a:rPr lang="en-CA" sz="1600">
                <a:solidFill>
                  <a:schemeClr val="dk1"/>
                </a:solidFill>
              </a:rPr>
              <a:t>They can be inexpensive ideas or a larger in scale</a:t>
            </a:r>
            <a:endParaRPr/>
          </a:p>
          <a:p>
            <a:pPr indent="-514350" lvl="1" marL="971550" rtl="0" algn="l">
              <a:lnSpc>
                <a:spcPct val="100000"/>
              </a:lnSpc>
              <a:spcBef>
                <a:spcPts val="600"/>
              </a:spcBef>
              <a:spcAft>
                <a:spcPts val="0"/>
              </a:spcAft>
              <a:buSzPts val="1400"/>
              <a:buChar char="￭"/>
            </a:pPr>
            <a:r>
              <a:rPr lang="en-CA" sz="1600">
                <a:solidFill>
                  <a:schemeClr val="dk1"/>
                </a:solidFill>
              </a:rPr>
              <a:t>Use the internet to help you come up with some ideas!</a:t>
            </a:r>
            <a:endParaRPr/>
          </a:p>
          <a:p>
            <a:pPr indent="0" lvl="0" marL="0" rtl="0" algn="l">
              <a:lnSpc>
                <a:spcPct val="100000"/>
              </a:lnSpc>
              <a:spcBef>
                <a:spcPts val="600"/>
              </a:spcBef>
              <a:spcAft>
                <a:spcPts val="0"/>
              </a:spcAft>
              <a:buSzPts val="1400"/>
              <a:buNone/>
            </a:pPr>
            <a:r>
              <a:t/>
            </a:r>
            <a:endParaRPr sz="2400">
              <a:solidFill>
                <a:schemeClr val="dk1"/>
              </a:solidFill>
            </a:endParaRPr>
          </a:p>
          <a:p>
            <a:pPr indent="0" lvl="0" marL="0" rtl="0" algn="l">
              <a:lnSpc>
                <a:spcPct val="100000"/>
              </a:lnSpc>
              <a:spcBef>
                <a:spcPts val="600"/>
              </a:spcBef>
              <a:spcAft>
                <a:spcPts val="0"/>
              </a:spcAft>
              <a:buSzPts val="1400"/>
              <a:buNone/>
            </a:pPr>
            <a:r>
              <a:t/>
            </a:r>
            <a:endParaRPr sz="2400">
              <a:solidFill>
                <a:schemeClr val="dk1"/>
              </a:solidFill>
            </a:endParaRPr>
          </a:p>
        </p:txBody>
      </p:sp>
      <p:sp>
        <p:nvSpPr>
          <p:cNvPr id="1161" name="Google Shape;1161;p7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62" name="Google Shape;1162;p72"/>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72"/>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4" name="Google Shape;1164;p72"/>
          <p:cNvGrpSpPr/>
          <p:nvPr/>
        </p:nvGrpSpPr>
        <p:grpSpPr>
          <a:xfrm>
            <a:off x="562257" y="1284190"/>
            <a:ext cx="901699" cy="645300"/>
            <a:chOff x="5255200" y="3006475"/>
            <a:chExt cx="511700" cy="378575"/>
          </a:xfrm>
        </p:grpSpPr>
        <p:sp>
          <p:nvSpPr>
            <p:cNvPr id="1165" name="Google Shape;1165;p72"/>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166" name="Google Shape;1166;p72"/>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167" name="Google Shape;1167;p72"/>
          <p:cNvGrpSpPr/>
          <p:nvPr/>
        </p:nvGrpSpPr>
        <p:grpSpPr>
          <a:xfrm>
            <a:off x="7394501" y="638890"/>
            <a:ext cx="990078" cy="645300"/>
            <a:chOff x="1922075" y="1629000"/>
            <a:chExt cx="437200" cy="437200"/>
          </a:xfrm>
        </p:grpSpPr>
        <p:sp>
          <p:nvSpPr>
            <p:cNvPr id="1168" name="Google Shape;1168;p72"/>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72"/>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70" name="Google Shape;1170;p72"/>
          <p:cNvSpPr txBox="1"/>
          <p:nvPr/>
        </p:nvSpPr>
        <p:spPr>
          <a:xfrm>
            <a:off x="2098238" y="4631636"/>
            <a:ext cx="59447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(Discuss with other SHSM students or think about it on your own.)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chemeClr val="dk1"/>
        </a:solidFill>
      </p:bgPr>
    </p:bg>
    <p:spTree>
      <p:nvGrpSpPr>
        <p:cNvPr id="1174" name="Shape 1174"/>
        <p:cNvGrpSpPr/>
        <p:nvPr/>
      </p:nvGrpSpPr>
      <p:grpSpPr>
        <a:xfrm>
          <a:off x="0" y="0"/>
          <a:ext cx="0" cy="0"/>
          <a:chOff x="0" y="0"/>
          <a:chExt cx="0" cy="0"/>
        </a:xfrm>
      </p:grpSpPr>
      <p:sp>
        <p:nvSpPr>
          <p:cNvPr id="1175" name="Google Shape;1175;p73"/>
          <p:cNvSpPr txBox="1"/>
          <p:nvPr>
            <p:ph idx="12" type="sldNum"/>
          </p:nvPr>
        </p:nvSpPr>
        <p:spPr>
          <a:xfrm>
            <a:off x="13557" y="4785525"/>
            <a:ext cx="548700" cy="357900"/>
          </a:xfrm>
          <a:prstGeom prst="rect">
            <a:avLst/>
          </a:prstGeom>
          <a:noFill/>
          <a:ln>
            <a:noFill/>
          </a:ln>
        </p:spPr>
        <p:txBody>
          <a:bodyPr anchorCtr="0" anchor="t" bIns="68575" lIns="68575" spcFirstLastPara="1" rIns="68575" wrap="square" tIns="68575">
            <a:noAutofit/>
          </a:bodyPr>
          <a:lstStyle/>
          <a:p>
            <a:pPr indent="0" lvl="0" marL="0" rtl="0" algn="l">
              <a:lnSpc>
                <a:spcPct val="100000"/>
              </a:lnSpc>
              <a:spcBef>
                <a:spcPts val="0"/>
              </a:spcBef>
              <a:spcAft>
                <a:spcPts val="0"/>
              </a:spcAft>
              <a:buClr>
                <a:srgbClr val="000000"/>
              </a:buClr>
              <a:buSzPts val="1200"/>
              <a:buFont typeface="Nixie One"/>
              <a:buNone/>
            </a:pPr>
            <a:fld id="{00000000-1234-1234-1234-123412341234}" type="slidenum">
              <a:rPr lang="en-CA"/>
              <a:t>‹#›</a:t>
            </a:fld>
            <a:endParaRPr/>
          </a:p>
        </p:txBody>
      </p:sp>
      <p:pic>
        <p:nvPicPr>
          <p:cNvPr id="1176" name="Google Shape;1176;p73" title="Popsicle Moments: Finding A New Flavor of Customer Service | Darren Ross | TEDxSantaBarbara"/>
          <p:cNvPicPr preferRelativeResize="0"/>
          <p:nvPr/>
        </p:nvPicPr>
        <p:blipFill rotWithShape="1">
          <a:blip r:embed="rId3">
            <a:alphaModFix/>
          </a:blip>
          <a:srcRect b="0" l="0" r="0" t="0"/>
          <a:stretch/>
        </p:blipFill>
        <p:spPr>
          <a:xfrm>
            <a:off x="1674254" y="1013377"/>
            <a:ext cx="6676371" cy="3772149"/>
          </a:xfrm>
          <a:prstGeom prst="rect">
            <a:avLst/>
          </a:prstGeom>
          <a:noFill/>
          <a:ln>
            <a:noFill/>
          </a:ln>
        </p:spPr>
      </p:pic>
      <p:sp>
        <p:nvSpPr>
          <p:cNvPr id="1177" name="Google Shape;1177;p73"/>
          <p:cNvSpPr txBox="1"/>
          <p:nvPr/>
        </p:nvSpPr>
        <p:spPr>
          <a:xfrm>
            <a:off x="218941" y="141668"/>
            <a:ext cx="7817400" cy="11160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OPTIONAL</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rgbClr val="002060"/>
                </a:solidFill>
                <a:latin typeface="Arial"/>
                <a:ea typeface="Arial"/>
                <a:cs typeface="Arial"/>
                <a:sym typeface="Arial"/>
              </a:rPr>
              <a:t>Video: Popsicle Moments: Finding a New Flavour of Customer Service (15:03)</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6"/>
                                        </p:tgtEl>
                                        <p:attrNameLst>
                                          <p:attrName>style.visibility</p:attrName>
                                        </p:attrNameLst>
                                      </p:cBhvr>
                                      <p:to>
                                        <p:strVal val="visible"/>
                                      </p:to>
                                    </p:set>
                                    <p:animEffect filter="fade" transition="in">
                                      <p:cBhvr>
                                        <p:cTn dur="1"/>
                                        <p:tgtEl>
                                          <p:spTgt spid="1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1" name="Shape 1181"/>
        <p:cNvGrpSpPr/>
        <p:nvPr/>
      </p:nvGrpSpPr>
      <p:grpSpPr>
        <a:xfrm>
          <a:off x="0" y="0"/>
          <a:ext cx="0" cy="0"/>
          <a:chOff x="0" y="0"/>
          <a:chExt cx="0" cy="0"/>
        </a:xfrm>
      </p:grpSpPr>
      <p:sp>
        <p:nvSpPr>
          <p:cNvPr id="1182" name="Google Shape;1182;p74"/>
          <p:cNvSpPr txBox="1"/>
          <p:nvPr>
            <p:ph type="ctrTitle"/>
          </p:nvPr>
        </p:nvSpPr>
        <p:spPr>
          <a:xfrm>
            <a:off x="2743200" y="17357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Typical Customer Scenarios</a:t>
            </a:r>
            <a:endParaRPr b="1">
              <a:solidFill>
                <a:schemeClr val="dk1"/>
              </a:solidFill>
            </a:endParaRPr>
          </a:p>
        </p:txBody>
      </p:sp>
      <p:sp>
        <p:nvSpPr>
          <p:cNvPr id="1183" name="Google Shape;1183;p74"/>
          <p:cNvSpPr txBox="1"/>
          <p:nvPr>
            <p:ph idx="1" type="subTitle"/>
          </p:nvPr>
        </p:nvSpPr>
        <p:spPr>
          <a:xfrm>
            <a:off x="1032940" y="1997354"/>
            <a:ext cx="82027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1184" name="Google Shape;1184;p74"/>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4</a:t>
            </a:r>
            <a:endParaRPr b="1" i="0" sz="1400" u="none" cap="none" strike="noStrike">
              <a:solidFill>
                <a:srgbClr val="FFFFFF"/>
              </a:solidFill>
              <a:latin typeface="Arial"/>
              <a:ea typeface="Arial"/>
              <a:cs typeface="Arial"/>
              <a:sym typeface="Arial"/>
            </a:endParaRPr>
          </a:p>
        </p:txBody>
      </p:sp>
      <p:sp>
        <p:nvSpPr>
          <p:cNvPr id="1185" name="Google Shape;1185;p74"/>
          <p:cNvSpPr/>
          <p:nvPr/>
        </p:nvSpPr>
        <p:spPr>
          <a:xfrm>
            <a:off x="829281" y="16709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75"/>
          <p:cNvSpPr txBox="1"/>
          <p:nvPr>
            <p:ph idx="1" type="body"/>
          </p:nvPr>
        </p:nvSpPr>
        <p:spPr>
          <a:xfrm>
            <a:off x="2136544" y="2791206"/>
            <a:ext cx="5452259" cy="819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sz="3600">
                <a:solidFill>
                  <a:schemeClr val="dk1"/>
                </a:solidFill>
              </a:rPr>
              <a:t>It takes months to find a customer…and seconds to lose one.</a:t>
            </a:r>
            <a:endParaRPr/>
          </a:p>
          <a:p>
            <a:pPr indent="0" lvl="0" marL="0" rtl="0" algn="l">
              <a:lnSpc>
                <a:spcPct val="100000"/>
              </a:lnSpc>
              <a:spcBef>
                <a:spcPts val="600"/>
              </a:spcBef>
              <a:spcAft>
                <a:spcPts val="0"/>
              </a:spcAft>
              <a:buSzPts val="2400"/>
              <a:buNone/>
            </a:pPr>
            <a:r>
              <a:t/>
            </a:r>
            <a:endParaRPr b="1" sz="2800"/>
          </a:p>
          <a:p>
            <a:pPr indent="0" lvl="0" marL="0" rtl="0" algn="r">
              <a:lnSpc>
                <a:spcPct val="100000"/>
              </a:lnSpc>
              <a:spcBef>
                <a:spcPts val="600"/>
              </a:spcBef>
              <a:spcAft>
                <a:spcPts val="0"/>
              </a:spcAft>
              <a:buSzPts val="2400"/>
              <a:buNone/>
            </a:pPr>
            <a:r>
              <a:rPr lang="en-CA" sz="2800">
                <a:solidFill>
                  <a:schemeClr val="dk1"/>
                </a:solidFill>
              </a:rPr>
              <a:t>Vince Lombardi,</a:t>
            </a:r>
            <a:endParaRPr/>
          </a:p>
          <a:p>
            <a:pPr indent="0" lvl="0" marL="0" rtl="0" algn="r">
              <a:lnSpc>
                <a:spcPct val="100000"/>
              </a:lnSpc>
              <a:spcBef>
                <a:spcPts val="600"/>
              </a:spcBef>
              <a:spcAft>
                <a:spcPts val="0"/>
              </a:spcAft>
              <a:buSzPts val="2400"/>
              <a:buNone/>
            </a:pPr>
            <a:r>
              <a:rPr lang="en-CA" sz="1400">
                <a:solidFill>
                  <a:schemeClr val="dk1"/>
                </a:solidFill>
              </a:rPr>
              <a:t>American football coach and executive in the NFL.</a:t>
            </a:r>
            <a:endParaRPr sz="1400">
              <a:solidFill>
                <a:schemeClr val="dk1"/>
              </a:solidFill>
            </a:endParaRPr>
          </a:p>
        </p:txBody>
      </p:sp>
      <p:sp>
        <p:nvSpPr>
          <p:cNvPr id="1191" name="Google Shape;1191;p7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192" name="Google Shape;1192;p75"/>
          <p:cNvSpPr/>
          <p:nvPr/>
        </p:nvSpPr>
        <p:spPr>
          <a:xfrm>
            <a:off x="842207"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76"/>
          <p:cNvSpPr txBox="1"/>
          <p:nvPr>
            <p:ph type="ctrTitle"/>
          </p:nvPr>
        </p:nvSpPr>
        <p:spPr>
          <a:xfrm>
            <a:off x="2433561" y="3115675"/>
            <a:ext cx="62082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CA"/>
              <a:t>Watch the following three videos, keeping in mind the customer service skills and traits being demonstrated. (Or not being demonstrated!)</a:t>
            </a:r>
            <a:endParaRPr/>
          </a:p>
        </p:txBody>
      </p:sp>
      <p:sp>
        <p:nvSpPr>
          <p:cNvPr id="1198" name="Google Shape;1198;p76"/>
          <p:cNvSpPr txBox="1"/>
          <p:nvPr>
            <p:ph idx="4294967295" type="sldNum"/>
          </p:nvPr>
        </p:nvSpPr>
        <p:spPr>
          <a:xfrm>
            <a:off x="0" y="4786313"/>
            <a:ext cx="547688" cy="35718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grpSp>
        <p:nvGrpSpPr>
          <p:cNvPr id="1199" name="Google Shape;1199;p76"/>
          <p:cNvGrpSpPr/>
          <p:nvPr/>
        </p:nvGrpSpPr>
        <p:grpSpPr>
          <a:xfrm>
            <a:off x="1042738" y="2153054"/>
            <a:ext cx="850232" cy="837392"/>
            <a:chOff x="3955900" y="2984500"/>
            <a:chExt cx="414000" cy="422525"/>
          </a:xfrm>
        </p:grpSpPr>
        <p:sp>
          <p:nvSpPr>
            <p:cNvPr id="1200" name="Google Shape;1200;p7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7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7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06" name="Shape 1206"/>
        <p:cNvGrpSpPr/>
        <p:nvPr/>
      </p:nvGrpSpPr>
      <p:grpSpPr>
        <a:xfrm>
          <a:off x="0" y="0"/>
          <a:ext cx="0" cy="0"/>
          <a:chOff x="0" y="0"/>
          <a:chExt cx="0" cy="0"/>
        </a:xfrm>
      </p:grpSpPr>
      <p:sp>
        <p:nvSpPr>
          <p:cNvPr id="1207" name="Google Shape;1207;p77"/>
          <p:cNvSpPr txBox="1"/>
          <p:nvPr>
            <p:ph idx="1" type="body"/>
          </p:nvPr>
        </p:nvSpPr>
        <p:spPr>
          <a:xfrm>
            <a:off x="0" y="165434"/>
            <a:ext cx="6416842"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Big Bang Theory: Sheldon Shopping for Electronics</a:t>
            </a:r>
            <a:endParaRPr/>
          </a:p>
        </p:txBody>
      </p:sp>
      <p:sp>
        <p:nvSpPr>
          <p:cNvPr id="1208" name="Google Shape;1208;p77"/>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209" name="Google Shape;1209;p77" title="The Big Bang Theory - Sheldon Shopping in the Electronics Department"/>
          <p:cNvPicPr preferRelativeResize="0"/>
          <p:nvPr/>
        </p:nvPicPr>
        <p:blipFill rotWithShape="1">
          <a:blip r:embed="rId3">
            <a:alphaModFix/>
          </a:blip>
          <a:srcRect b="0" l="0" r="0" t="0"/>
          <a:stretch/>
        </p:blipFill>
        <p:spPr>
          <a:xfrm>
            <a:off x="3192379" y="685034"/>
            <a:ext cx="5614737" cy="4211053"/>
          </a:xfrm>
          <a:prstGeom prst="rect">
            <a:avLst/>
          </a:prstGeom>
          <a:noFill/>
          <a:ln>
            <a:noFill/>
          </a:ln>
        </p:spPr>
      </p:pic>
      <p:sp>
        <p:nvSpPr>
          <p:cNvPr id="1210" name="Google Shape;1210;p77"/>
          <p:cNvSpPr txBox="1"/>
          <p:nvPr/>
        </p:nvSpPr>
        <p:spPr>
          <a:xfrm>
            <a:off x="336884" y="1020658"/>
            <a:ext cx="2599672" cy="1769902"/>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In what ways is Sheldon providing excellent customer service?</a:t>
            </a:r>
            <a:endParaRPr b="0" i="0" sz="1400" u="none" cap="none" strike="noStrike">
              <a:solidFill>
                <a:srgbClr val="000000"/>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t/>
            </a:r>
            <a:endParaRPr b="0" i="0" sz="1800" u="none" cap="none" strike="noStrike">
              <a:solidFill>
                <a:schemeClr val="dk1"/>
              </a:solidFill>
              <a:latin typeface="Arial"/>
              <a:ea typeface="Arial"/>
              <a:cs typeface="Arial"/>
              <a:sym typeface="Arial"/>
            </a:endParaRPr>
          </a:p>
          <a:p>
            <a:pPr indent="-228600" lvl="0" marL="457200" marR="0" rtl="0" algn="l">
              <a:lnSpc>
                <a:spcPct val="100000"/>
              </a:lnSpc>
              <a:spcBef>
                <a:spcPts val="360"/>
              </a:spcBef>
              <a:spcAft>
                <a:spcPts val="0"/>
              </a:spcAft>
              <a:buClr>
                <a:srgbClr val="19BBD5"/>
              </a:buClr>
              <a:buSzPts val="1400"/>
              <a:buFont typeface="Arial"/>
              <a:buNone/>
            </a:pPr>
            <a:r>
              <a:rPr b="0" i="0" lang="en-CA" sz="1800" u="none" cap="none" strike="noStrike">
                <a:solidFill>
                  <a:schemeClr val="dk1"/>
                </a:solidFill>
                <a:latin typeface="Arial"/>
                <a:ea typeface="Arial"/>
                <a:cs typeface="Arial"/>
                <a:sym typeface="Arial"/>
              </a:rPr>
              <a:t>	How does this clip demonstrate an issue with the customer service being provided by the store?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9"/>
                                        </p:tgtEl>
                                        <p:attrNameLst>
                                          <p:attrName>style.visibility</p:attrName>
                                        </p:attrNameLst>
                                      </p:cBhvr>
                                      <p:to>
                                        <p:strVal val="visible"/>
                                      </p:to>
                                    </p:set>
                                    <p:animEffect filter="fade" transition="in">
                                      <p:cBhvr>
                                        <p:cTn dur="1"/>
                                        <p:tgtEl>
                                          <p:spTgt spid="1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14" name="Shape 1214"/>
        <p:cNvGrpSpPr/>
        <p:nvPr/>
      </p:nvGrpSpPr>
      <p:grpSpPr>
        <a:xfrm>
          <a:off x="0" y="0"/>
          <a:ext cx="0" cy="0"/>
          <a:chOff x="0" y="0"/>
          <a:chExt cx="0" cy="0"/>
        </a:xfrm>
      </p:grpSpPr>
      <p:sp>
        <p:nvSpPr>
          <p:cNvPr id="1215" name="Google Shape;1215;p78"/>
          <p:cNvSpPr txBox="1"/>
          <p:nvPr>
            <p:ph idx="1" type="body"/>
          </p:nvPr>
        </p:nvSpPr>
        <p:spPr>
          <a:xfrm>
            <a:off x="13557" y="50230"/>
            <a:ext cx="8229600" cy="5196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360"/>
              </a:spcBef>
              <a:spcAft>
                <a:spcPts val="0"/>
              </a:spcAft>
              <a:buSzPts val="1400"/>
              <a:buNone/>
            </a:pPr>
            <a:r>
              <a:rPr b="1" lang="en-CA" sz="2000">
                <a:solidFill>
                  <a:schemeClr val="dk1"/>
                </a:solidFill>
              </a:rPr>
              <a:t>Love Actually – Gift Wrapping Scene</a:t>
            </a:r>
            <a:endParaRPr/>
          </a:p>
        </p:txBody>
      </p:sp>
      <p:sp>
        <p:nvSpPr>
          <p:cNvPr id="1216" name="Google Shape;1216;p7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17" name="Google Shape;1217;p78"/>
          <p:cNvSpPr txBox="1"/>
          <p:nvPr/>
        </p:nvSpPr>
        <p:spPr>
          <a:xfrm>
            <a:off x="417878" y="1620253"/>
            <a:ext cx="2196985"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How is the employee providing excellent customer service?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How is the employee </a:t>
            </a:r>
            <a:r>
              <a:rPr b="1" i="0" lang="en-CA" sz="1800" u="sng" cap="none" strike="noStrike">
                <a:solidFill>
                  <a:schemeClr val="dk1"/>
                </a:solidFill>
                <a:latin typeface="Arial"/>
                <a:ea typeface="Arial"/>
                <a:cs typeface="Arial"/>
                <a:sym typeface="Arial"/>
              </a:rPr>
              <a:t>not </a:t>
            </a:r>
            <a:r>
              <a:rPr b="0" i="0" lang="en-CA" sz="1800" u="none" cap="none" strike="noStrike">
                <a:solidFill>
                  <a:schemeClr val="dk1"/>
                </a:solidFill>
                <a:latin typeface="Arial"/>
                <a:ea typeface="Arial"/>
                <a:cs typeface="Arial"/>
                <a:sym typeface="Arial"/>
              </a:rPr>
              <a:t>providing  excellent customer service?</a:t>
            </a:r>
            <a:endParaRPr b="0" i="0" sz="1400" u="none" cap="none" strike="noStrike">
              <a:solidFill>
                <a:srgbClr val="000000"/>
              </a:solidFill>
              <a:latin typeface="Arial"/>
              <a:ea typeface="Arial"/>
              <a:cs typeface="Arial"/>
              <a:sym typeface="Arial"/>
            </a:endParaRPr>
          </a:p>
        </p:txBody>
      </p:sp>
      <p:pic>
        <p:nvPicPr>
          <p:cNvPr id="1218" name="Google Shape;1218;p78" title="Service &amp; Operational Excellence (Rowan Atkinson as Rufus, Gift Wrapping Scene, Love Actually)"/>
          <p:cNvPicPr preferRelativeResize="0"/>
          <p:nvPr/>
        </p:nvPicPr>
        <p:blipFill rotWithShape="1">
          <a:blip r:embed="rId3">
            <a:alphaModFix/>
          </a:blip>
          <a:srcRect b="0" l="0" r="0" t="0"/>
          <a:stretch/>
        </p:blipFill>
        <p:spPr>
          <a:xfrm>
            <a:off x="2933032" y="1138990"/>
            <a:ext cx="5857790" cy="33096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8"/>
                                        </p:tgtEl>
                                        <p:attrNameLst>
                                          <p:attrName>style.visibility</p:attrName>
                                        </p:attrNameLst>
                                      </p:cBhvr>
                                      <p:to>
                                        <p:strVal val="visible"/>
                                      </p:to>
                                    </p:set>
                                    <p:animEffect filter="fade" transition="in">
                                      <p:cBhvr>
                                        <p:cTn dur="1"/>
                                        <p:tgtEl>
                                          <p:spTgt spid="1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22" name="Shape 1222"/>
        <p:cNvGrpSpPr/>
        <p:nvPr/>
      </p:nvGrpSpPr>
      <p:grpSpPr>
        <a:xfrm>
          <a:off x="0" y="0"/>
          <a:ext cx="0" cy="0"/>
          <a:chOff x="0" y="0"/>
          <a:chExt cx="0" cy="0"/>
        </a:xfrm>
      </p:grpSpPr>
      <p:sp>
        <p:nvSpPr>
          <p:cNvPr id="1223" name="Google Shape;1223;p7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224" name="Google Shape;1224;p79" title="Friends   Rachel waitressing"/>
          <p:cNvPicPr preferRelativeResize="0"/>
          <p:nvPr/>
        </p:nvPicPr>
        <p:blipFill rotWithShape="1">
          <a:blip r:embed="rId3">
            <a:alphaModFix/>
          </a:blip>
          <a:srcRect b="0" l="0" r="0" t="0"/>
          <a:stretch/>
        </p:blipFill>
        <p:spPr>
          <a:xfrm>
            <a:off x="3038603" y="515210"/>
            <a:ext cx="5932354" cy="4449265"/>
          </a:xfrm>
          <a:prstGeom prst="rect">
            <a:avLst/>
          </a:prstGeom>
          <a:noFill/>
          <a:ln>
            <a:noFill/>
          </a:ln>
        </p:spPr>
      </p:pic>
      <p:sp>
        <p:nvSpPr>
          <p:cNvPr id="1225" name="Google Shape;1225;p79"/>
          <p:cNvSpPr txBox="1"/>
          <p:nvPr/>
        </p:nvSpPr>
        <p:spPr>
          <a:xfrm>
            <a:off x="13557" y="115100"/>
            <a:ext cx="4572000" cy="400110"/>
          </a:xfrm>
          <a:prstGeom prst="rect">
            <a:avLst/>
          </a:prstGeom>
          <a:noFill/>
          <a:ln>
            <a:noFill/>
          </a:ln>
        </p:spPr>
        <p:txBody>
          <a:bodyPr anchorCtr="0" anchor="t" bIns="45700" lIns="91425" spcFirstLastPara="1" rIns="91425" wrap="square" tIns="45700">
            <a:spAutoFit/>
          </a:bodyPr>
          <a:lstStyle/>
          <a:p>
            <a:pPr indent="-228600" lvl="0" marL="457200" marR="0" rtl="0" algn="l">
              <a:lnSpc>
                <a:spcPct val="100000"/>
              </a:lnSpc>
              <a:spcBef>
                <a:spcPts val="0"/>
              </a:spcBef>
              <a:spcAft>
                <a:spcPts val="0"/>
              </a:spcAft>
              <a:buClr>
                <a:srgbClr val="19BBD5"/>
              </a:buClr>
              <a:buSzPts val="1400"/>
              <a:buFont typeface="Arial"/>
              <a:buNone/>
            </a:pPr>
            <a:r>
              <a:rPr b="1" i="0" lang="en-CA" sz="2000" u="none" cap="none" strike="noStrike">
                <a:solidFill>
                  <a:srgbClr val="FFFFFF"/>
                </a:solidFill>
                <a:latin typeface="Arial"/>
                <a:ea typeface="Arial"/>
                <a:cs typeface="Arial"/>
                <a:sym typeface="Arial"/>
              </a:rPr>
              <a:t>Friends – Rachel as a Server</a:t>
            </a:r>
            <a:endParaRPr b="0" i="0" sz="1400" u="none" cap="none" strike="noStrike">
              <a:solidFill>
                <a:srgbClr val="000000"/>
              </a:solidFill>
              <a:latin typeface="Arial"/>
              <a:ea typeface="Arial"/>
              <a:cs typeface="Arial"/>
              <a:sym typeface="Arial"/>
            </a:endParaRPr>
          </a:p>
        </p:txBody>
      </p:sp>
      <p:sp>
        <p:nvSpPr>
          <p:cNvPr id="1226" name="Google Shape;1226;p79"/>
          <p:cNvSpPr txBox="1"/>
          <p:nvPr/>
        </p:nvSpPr>
        <p:spPr>
          <a:xfrm>
            <a:off x="562257" y="1524000"/>
            <a:ext cx="2052606"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In what ways does Rachel not provide excellent customer service?</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4"/>
                                        </p:tgtEl>
                                        <p:attrNameLst>
                                          <p:attrName>style.visibility</p:attrName>
                                        </p:attrNameLst>
                                      </p:cBhvr>
                                      <p:to>
                                        <p:strVal val="visible"/>
                                      </p:to>
                                    </p:set>
                                    <p:animEffect filter="fade" transition="in">
                                      <p:cBhvr>
                                        <p:cTn dur="1"/>
                                        <p:tgtEl>
                                          <p:spTgt spid="1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0" name="Shape 1230"/>
        <p:cNvGrpSpPr/>
        <p:nvPr/>
      </p:nvGrpSpPr>
      <p:grpSpPr>
        <a:xfrm>
          <a:off x="0" y="0"/>
          <a:ext cx="0" cy="0"/>
          <a:chOff x="0" y="0"/>
          <a:chExt cx="0" cy="0"/>
        </a:xfrm>
      </p:grpSpPr>
      <p:sp>
        <p:nvSpPr>
          <p:cNvPr id="1231" name="Google Shape;1231;p80"/>
          <p:cNvSpPr txBox="1"/>
          <p:nvPr>
            <p:ph type="title"/>
          </p:nvPr>
        </p:nvSpPr>
        <p:spPr>
          <a:xfrm>
            <a:off x="1732700" y="1735600"/>
            <a:ext cx="718671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What would YOU do in the following situations when a customer…</a:t>
            </a:r>
            <a:endParaRPr/>
          </a:p>
        </p:txBody>
      </p:sp>
      <p:sp>
        <p:nvSpPr>
          <p:cNvPr id="1232" name="Google Shape;1232;p80"/>
          <p:cNvSpPr txBox="1"/>
          <p:nvPr>
            <p:ph idx="1" type="body"/>
          </p:nvPr>
        </p:nvSpPr>
        <p:spPr>
          <a:xfrm>
            <a:off x="339214" y="2419575"/>
            <a:ext cx="2632351"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…asks a question about a product that you do not know how to answer. </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How will you respond?</a:t>
            </a:r>
            <a:endParaRPr/>
          </a:p>
        </p:txBody>
      </p:sp>
      <p:sp>
        <p:nvSpPr>
          <p:cNvPr id="1233" name="Google Shape;1233;p80"/>
          <p:cNvSpPr txBox="1"/>
          <p:nvPr>
            <p:ph idx="2" type="body"/>
          </p:nvPr>
        </p:nvSpPr>
        <p:spPr>
          <a:xfrm>
            <a:off x="3142896" y="2240625"/>
            <a:ext cx="2632351"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…arrives ten minutes before closing time wanting to purchase several items.</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What will you say or do?</a:t>
            </a:r>
            <a:endParaRPr/>
          </a:p>
          <a:p>
            <a:pPr indent="0" lvl="0" marL="0" rtl="0" algn="l">
              <a:lnSpc>
                <a:spcPct val="100000"/>
              </a:lnSpc>
              <a:spcBef>
                <a:spcPts val="600"/>
              </a:spcBef>
              <a:spcAft>
                <a:spcPts val="0"/>
              </a:spcAft>
              <a:buSzPts val="1400"/>
              <a:buNone/>
            </a:pPr>
            <a:r>
              <a:t/>
            </a:r>
            <a:endParaRPr sz="1000"/>
          </a:p>
        </p:txBody>
      </p:sp>
      <p:sp>
        <p:nvSpPr>
          <p:cNvPr id="1234" name="Google Shape;1234;p80"/>
          <p:cNvSpPr txBox="1"/>
          <p:nvPr>
            <p:ph idx="3" type="body"/>
          </p:nvPr>
        </p:nvSpPr>
        <p:spPr>
          <a:xfrm>
            <a:off x="6437524" y="2240625"/>
            <a:ext cx="2481887"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…interrupts you while you are helping another customer. </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What will you say or do?</a:t>
            </a:r>
            <a:endParaRPr/>
          </a:p>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t/>
            </a:r>
            <a:endParaRPr sz="1000"/>
          </a:p>
        </p:txBody>
      </p:sp>
      <p:sp>
        <p:nvSpPr>
          <p:cNvPr id="1235" name="Google Shape;1235;p8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9" name="Shape 1239"/>
        <p:cNvGrpSpPr/>
        <p:nvPr/>
      </p:nvGrpSpPr>
      <p:grpSpPr>
        <a:xfrm>
          <a:off x="0" y="0"/>
          <a:ext cx="0" cy="0"/>
          <a:chOff x="0" y="0"/>
          <a:chExt cx="0" cy="0"/>
        </a:xfrm>
      </p:grpSpPr>
      <p:sp>
        <p:nvSpPr>
          <p:cNvPr id="1240" name="Google Shape;1240;p81"/>
          <p:cNvSpPr txBox="1"/>
          <p:nvPr>
            <p:ph type="title"/>
          </p:nvPr>
        </p:nvSpPr>
        <p:spPr>
          <a:xfrm>
            <a:off x="1732700" y="1735600"/>
            <a:ext cx="7186711"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What would YOU do in the following situations when a customer…</a:t>
            </a:r>
            <a:endParaRPr/>
          </a:p>
        </p:txBody>
      </p:sp>
      <p:sp>
        <p:nvSpPr>
          <p:cNvPr id="1241" name="Google Shape;1241;p81"/>
          <p:cNvSpPr txBox="1"/>
          <p:nvPr>
            <p:ph idx="1" type="body"/>
          </p:nvPr>
        </p:nvSpPr>
        <p:spPr>
          <a:xfrm>
            <a:off x="224589" y="2149758"/>
            <a:ext cx="2585126"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…calls your place of business with a question about the hours of business. </a:t>
            </a:r>
            <a:endParaRPr/>
          </a:p>
          <a:p>
            <a:pPr indent="0" lvl="0" marL="0" rtl="0" algn="l">
              <a:lnSpc>
                <a:spcPct val="100000"/>
              </a:lnSpc>
              <a:spcBef>
                <a:spcPts val="600"/>
              </a:spcBef>
              <a:spcAft>
                <a:spcPts val="0"/>
              </a:spcAft>
              <a:buSzPts val="1400"/>
              <a:buNone/>
            </a:pPr>
            <a:r>
              <a:t/>
            </a:r>
            <a:endParaRPr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How will you answer the phone? Respond to the question?</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p:txBody>
      </p:sp>
      <p:sp>
        <p:nvSpPr>
          <p:cNvPr id="1242" name="Google Shape;1242;p81"/>
          <p:cNvSpPr txBox="1"/>
          <p:nvPr>
            <p:ph idx="2" type="body"/>
          </p:nvPr>
        </p:nvSpPr>
        <p:spPr>
          <a:xfrm>
            <a:off x="3218875" y="1954688"/>
            <a:ext cx="2706250" cy="273997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...asks your opinion about a product that you know has had some quality issues.</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How will you balance being honest and trying to make a sale?</a:t>
            </a:r>
            <a:endParaRPr/>
          </a:p>
          <a:p>
            <a:pPr indent="0" lvl="0" marL="0" rtl="0" algn="l">
              <a:lnSpc>
                <a:spcPct val="100000"/>
              </a:lnSpc>
              <a:spcBef>
                <a:spcPts val="600"/>
              </a:spcBef>
              <a:spcAft>
                <a:spcPts val="0"/>
              </a:spcAft>
              <a:buSzPts val="1400"/>
              <a:buNone/>
            </a:pPr>
            <a:r>
              <a:t/>
            </a:r>
            <a:endParaRPr b="0" i="0"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t/>
            </a:r>
            <a:endParaRPr sz="1000"/>
          </a:p>
        </p:txBody>
      </p:sp>
      <p:sp>
        <p:nvSpPr>
          <p:cNvPr id="1243" name="Google Shape;1243;p81"/>
          <p:cNvSpPr txBox="1"/>
          <p:nvPr>
            <p:ph idx="3" type="body"/>
          </p:nvPr>
        </p:nvSpPr>
        <p:spPr>
          <a:xfrm>
            <a:off x="6334286" y="1954688"/>
            <a:ext cx="2585125" cy="2544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...is very upset about an unpleasant experience with someone you work with. </a:t>
            </a:r>
            <a:endParaRPr/>
          </a:p>
          <a:p>
            <a:pPr indent="0" lvl="0" marL="0" rtl="0" algn="l">
              <a:lnSpc>
                <a:spcPct val="100000"/>
              </a:lnSpc>
              <a:spcBef>
                <a:spcPts val="600"/>
              </a:spcBef>
              <a:spcAft>
                <a:spcPts val="0"/>
              </a:spcAft>
              <a:buSzPts val="1400"/>
              <a:buNone/>
            </a:pPr>
            <a:r>
              <a:t/>
            </a:r>
            <a:endParaRPr sz="2000">
              <a:solidFill>
                <a:schemeClr val="dk1"/>
              </a:solidFill>
              <a:latin typeface="Proxima Nova"/>
              <a:ea typeface="Proxima Nova"/>
              <a:cs typeface="Proxima Nova"/>
              <a:sym typeface="Proxima Nova"/>
            </a:endParaRPr>
          </a:p>
          <a:p>
            <a:pPr indent="0" lvl="0" marL="0" rtl="0" algn="l">
              <a:lnSpc>
                <a:spcPct val="100000"/>
              </a:lnSpc>
              <a:spcBef>
                <a:spcPts val="600"/>
              </a:spcBef>
              <a:spcAft>
                <a:spcPts val="0"/>
              </a:spcAft>
              <a:buSzPts val="1400"/>
              <a:buNone/>
            </a:pPr>
            <a:r>
              <a:rPr b="0" i="0" lang="en-CA" sz="2000">
                <a:solidFill>
                  <a:schemeClr val="dk1"/>
                </a:solidFill>
                <a:latin typeface="Proxima Nova"/>
                <a:ea typeface="Proxima Nova"/>
                <a:cs typeface="Proxima Nova"/>
                <a:sym typeface="Proxima Nova"/>
              </a:rPr>
              <a:t>What will you say and do?</a:t>
            </a:r>
            <a:endParaRPr/>
          </a:p>
          <a:p>
            <a:pPr indent="0" lvl="0" marL="0" rtl="0" algn="l">
              <a:lnSpc>
                <a:spcPct val="100000"/>
              </a:lnSpc>
              <a:spcBef>
                <a:spcPts val="600"/>
              </a:spcBef>
              <a:spcAft>
                <a:spcPts val="0"/>
              </a:spcAft>
              <a:buSzPts val="1400"/>
              <a:buNone/>
            </a:pPr>
            <a:r>
              <a:t/>
            </a:r>
            <a:endParaRPr sz="1000"/>
          </a:p>
          <a:p>
            <a:pPr indent="0" lvl="0" marL="0" rtl="0" algn="l">
              <a:lnSpc>
                <a:spcPct val="100000"/>
              </a:lnSpc>
              <a:spcBef>
                <a:spcPts val="600"/>
              </a:spcBef>
              <a:spcAft>
                <a:spcPts val="0"/>
              </a:spcAft>
              <a:buSzPts val="1400"/>
              <a:buNone/>
            </a:pPr>
            <a:r>
              <a:t/>
            </a:r>
            <a:endParaRPr sz="1000"/>
          </a:p>
        </p:txBody>
      </p:sp>
      <p:sp>
        <p:nvSpPr>
          <p:cNvPr id="1244" name="Google Shape;1244;p8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28"/>
          <p:cNvSpPr txBox="1"/>
          <p:nvPr>
            <p:ph type="title"/>
          </p:nvPr>
        </p:nvSpPr>
        <p:spPr>
          <a:xfrm>
            <a:off x="2069583" y="418984"/>
            <a:ext cx="6753575" cy="64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4000"/>
              <a:buNone/>
            </a:pPr>
            <a:r>
              <a:rPr lang="en-CA" sz="3000"/>
              <a:t>Warm-up: The Good and the Bad and Ugly Customer Experiences</a:t>
            </a:r>
            <a:endParaRPr/>
          </a:p>
        </p:txBody>
      </p:sp>
      <p:sp>
        <p:nvSpPr>
          <p:cNvPr id="742" name="Google Shape;742;p28"/>
          <p:cNvSpPr txBox="1"/>
          <p:nvPr/>
        </p:nvSpPr>
        <p:spPr>
          <a:xfrm>
            <a:off x="465372" y="2385412"/>
            <a:ext cx="3529263" cy="255454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Think about the </a:t>
            </a:r>
            <a:r>
              <a:rPr b="1" i="0" lang="en-CA" sz="2000" u="none" cap="none" strike="noStrike">
                <a:solidFill>
                  <a:srgbClr val="FFFF00"/>
                </a:solidFill>
                <a:latin typeface="Arial"/>
                <a:ea typeface="Arial"/>
                <a:cs typeface="Arial"/>
                <a:sym typeface="Arial"/>
              </a:rPr>
              <a:t>best</a:t>
            </a:r>
            <a:r>
              <a:rPr b="0" i="0" lang="en-CA" sz="2000" u="none" cap="none" strike="noStrike">
                <a:solidFill>
                  <a:srgbClr val="FFFFFF"/>
                </a:solidFill>
                <a:latin typeface="Arial"/>
                <a:ea typeface="Arial"/>
                <a:cs typeface="Arial"/>
                <a:sym typeface="Arial"/>
              </a:rPr>
              <a:t> experience you have had when dealing with a customer service representative.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What  did the employee do to create such a positive experience? </a:t>
            </a:r>
            <a:endParaRPr b="0" i="0" sz="1400" u="none" cap="none" strike="noStrike">
              <a:solidFill>
                <a:srgbClr val="000000"/>
              </a:solidFill>
              <a:latin typeface="Arial"/>
              <a:ea typeface="Arial"/>
              <a:cs typeface="Arial"/>
              <a:sym typeface="Arial"/>
            </a:endParaRPr>
          </a:p>
        </p:txBody>
      </p:sp>
      <p:sp>
        <p:nvSpPr>
          <p:cNvPr id="743" name="Google Shape;743;p28"/>
          <p:cNvSpPr txBox="1"/>
          <p:nvPr/>
        </p:nvSpPr>
        <p:spPr>
          <a:xfrm>
            <a:off x="4411578" y="2385412"/>
            <a:ext cx="3529262" cy="2246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Think about the </a:t>
            </a:r>
            <a:r>
              <a:rPr b="1" i="0" lang="en-CA" sz="2000" u="none" cap="none" strike="noStrike">
                <a:solidFill>
                  <a:srgbClr val="5CF55F"/>
                </a:solidFill>
                <a:latin typeface="Arial"/>
                <a:ea typeface="Arial"/>
                <a:cs typeface="Arial"/>
                <a:sym typeface="Arial"/>
              </a:rPr>
              <a:t>worst</a:t>
            </a:r>
            <a:r>
              <a:rPr b="0" i="0" lang="en-CA" sz="2000" u="none" cap="none" strike="noStrike">
                <a:solidFill>
                  <a:srgbClr val="FFFFFF"/>
                </a:solidFill>
                <a:latin typeface="Arial"/>
                <a:ea typeface="Arial"/>
                <a:cs typeface="Arial"/>
                <a:sym typeface="Arial"/>
              </a:rPr>
              <a:t> experience you have had when dealing with a customer service representative.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CA" sz="2000" u="none" cap="none" strike="noStrike">
                <a:solidFill>
                  <a:srgbClr val="FFFFFF"/>
                </a:solidFill>
                <a:latin typeface="Arial"/>
                <a:ea typeface="Arial"/>
                <a:cs typeface="Arial"/>
                <a:sym typeface="Arial"/>
              </a:rPr>
              <a:t>What aspects made this experience so poor for you?</a:t>
            </a:r>
            <a:endParaRPr b="0" i="0" sz="2000" u="none" cap="none" strike="noStrike">
              <a:solidFill>
                <a:srgbClr val="000000"/>
              </a:solidFill>
              <a:latin typeface="Arial"/>
              <a:ea typeface="Arial"/>
              <a:cs typeface="Arial"/>
              <a:sym typeface="Arial"/>
            </a:endParaRPr>
          </a:p>
        </p:txBody>
      </p:sp>
      <p:grpSp>
        <p:nvGrpSpPr>
          <p:cNvPr id="744" name="Google Shape;744;p28"/>
          <p:cNvGrpSpPr/>
          <p:nvPr/>
        </p:nvGrpSpPr>
        <p:grpSpPr>
          <a:xfrm>
            <a:off x="579623" y="1300248"/>
            <a:ext cx="880360" cy="645300"/>
            <a:chOff x="5255200" y="3006475"/>
            <a:chExt cx="511700" cy="378575"/>
          </a:xfrm>
        </p:grpSpPr>
        <p:sp>
          <p:nvSpPr>
            <p:cNvPr id="745" name="Google Shape;745;p2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2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7" name="Google Shape;747;p28"/>
          <p:cNvSpPr/>
          <p:nvPr/>
        </p:nvSpPr>
        <p:spPr>
          <a:xfrm>
            <a:off x="1459983" y="1896628"/>
            <a:ext cx="537859" cy="4887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28"/>
          <p:cNvSpPr/>
          <p:nvPr/>
        </p:nvSpPr>
        <p:spPr>
          <a:xfrm>
            <a:off x="5446370" y="1876728"/>
            <a:ext cx="537859" cy="4887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82"/>
          <p:cNvSpPr txBox="1"/>
          <p:nvPr>
            <p:ph idx="1" type="body"/>
          </p:nvPr>
        </p:nvSpPr>
        <p:spPr>
          <a:xfrm>
            <a:off x="2110178" y="2752998"/>
            <a:ext cx="6282300" cy="8199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sz="2800">
                <a:solidFill>
                  <a:schemeClr val="dk1"/>
                </a:solidFill>
              </a:rPr>
              <a:t>Your most unhappy customers are your greatest source of learning.</a:t>
            </a:r>
            <a:endParaRPr/>
          </a:p>
          <a:p>
            <a:pPr indent="0" lvl="0" marL="0" rtl="0" algn="l">
              <a:lnSpc>
                <a:spcPct val="100000"/>
              </a:lnSpc>
              <a:spcBef>
                <a:spcPts val="600"/>
              </a:spcBef>
              <a:spcAft>
                <a:spcPts val="0"/>
              </a:spcAft>
              <a:buSzPts val="2400"/>
              <a:buNone/>
            </a:pPr>
            <a:r>
              <a:t/>
            </a:r>
            <a:endParaRPr b="1">
              <a:solidFill>
                <a:schemeClr val="dk1"/>
              </a:solidFill>
            </a:endParaRPr>
          </a:p>
          <a:p>
            <a:pPr indent="0" lvl="0" marL="0" rtl="0" algn="l">
              <a:lnSpc>
                <a:spcPct val="100000"/>
              </a:lnSpc>
              <a:spcBef>
                <a:spcPts val="600"/>
              </a:spcBef>
              <a:spcAft>
                <a:spcPts val="0"/>
              </a:spcAft>
              <a:buSzPts val="2400"/>
              <a:buNone/>
            </a:pPr>
            <a:r>
              <a:t/>
            </a:r>
            <a:endParaRPr b="1">
              <a:solidFill>
                <a:schemeClr val="dk1"/>
              </a:solidFill>
            </a:endParaRPr>
          </a:p>
          <a:p>
            <a:pPr indent="0" lvl="0" marL="0" rtl="0" algn="r">
              <a:lnSpc>
                <a:spcPct val="100000"/>
              </a:lnSpc>
              <a:spcBef>
                <a:spcPts val="600"/>
              </a:spcBef>
              <a:spcAft>
                <a:spcPts val="0"/>
              </a:spcAft>
              <a:buSzPts val="2400"/>
              <a:buNone/>
            </a:pPr>
            <a:r>
              <a:rPr lang="en-CA" sz="1800">
                <a:solidFill>
                  <a:schemeClr val="dk1"/>
                </a:solidFill>
              </a:rPr>
              <a:t>Bill Gates,</a:t>
            </a:r>
            <a:endParaRPr/>
          </a:p>
          <a:p>
            <a:pPr indent="0" lvl="0" marL="0" rtl="0" algn="r">
              <a:lnSpc>
                <a:spcPct val="100000"/>
              </a:lnSpc>
              <a:spcBef>
                <a:spcPts val="600"/>
              </a:spcBef>
              <a:spcAft>
                <a:spcPts val="0"/>
              </a:spcAft>
              <a:buSzPts val="2400"/>
              <a:buNone/>
            </a:pPr>
            <a:r>
              <a:rPr lang="en-CA" sz="1800">
                <a:solidFill>
                  <a:schemeClr val="dk1"/>
                </a:solidFill>
              </a:rPr>
              <a:t>Co-founder of Microsoft</a:t>
            </a:r>
            <a:endParaRPr sz="1800">
              <a:solidFill>
                <a:schemeClr val="dk1"/>
              </a:solidFill>
            </a:endParaRPr>
          </a:p>
        </p:txBody>
      </p:sp>
      <p:sp>
        <p:nvSpPr>
          <p:cNvPr id="1250" name="Google Shape;1250;p8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51" name="Google Shape;1251;p82"/>
          <p:cNvSpPr/>
          <p:nvPr/>
        </p:nvSpPr>
        <p:spPr>
          <a:xfrm>
            <a:off x="854239"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5" name="Shape 1255"/>
        <p:cNvGrpSpPr/>
        <p:nvPr/>
      </p:nvGrpSpPr>
      <p:grpSpPr>
        <a:xfrm>
          <a:off x="0" y="0"/>
          <a:ext cx="0" cy="0"/>
          <a:chOff x="0" y="0"/>
          <a:chExt cx="0" cy="0"/>
        </a:xfrm>
      </p:grpSpPr>
      <p:sp>
        <p:nvSpPr>
          <p:cNvPr id="1256" name="Google Shape;1256;p83"/>
          <p:cNvSpPr txBox="1"/>
          <p:nvPr>
            <p:ph type="title"/>
          </p:nvPr>
        </p:nvSpPr>
        <p:spPr>
          <a:xfrm>
            <a:off x="287907" y="264893"/>
            <a:ext cx="6304395"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Helping Unhappy Customers</a:t>
            </a:r>
            <a:endParaRPr b="1" sz="3000"/>
          </a:p>
        </p:txBody>
      </p:sp>
      <p:sp>
        <p:nvSpPr>
          <p:cNvPr id="1257" name="Google Shape;1257;p83"/>
          <p:cNvSpPr txBox="1"/>
          <p:nvPr>
            <p:ph idx="1" type="body"/>
          </p:nvPr>
        </p:nvSpPr>
        <p:spPr>
          <a:xfrm>
            <a:off x="258410" y="910193"/>
            <a:ext cx="4982540" cy="2530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600"/>
              </a:spcBef>
              <a:spcAft>
                <a:spcPts val="0"/>
              </a:spcAft>
              <a:buSzPts val="1400"/>
              <a:buFont typeface="Arial"/>
              <a:buChar char="◇"/>
            </a:pPr>
            <a:r>
              <a:rPr lang="en-CA" sz="2100">
                <a:solidFill>
                  <a:schemeClr val="dk1"/>
                </a:solidFill>
              </a:rPr>
              <a:t>Assisting clients with complaints, issues and concerns is a part of every job, regardless of the industry</a:t>
            </a:r>
            <a:endParaRPr/>
          </a:p>
          <a:p>
            <a:pPr indent="-317500" lvl="0" marL="457200" rtl="0" algn="l">
              <a:lnSpc>
                <a:spcPct val="100000"/>
              </a:lnSpc>
              <a:spcBef>
                <a:spcPts val="600"/>
              </a:spcBef>
              <a:spcAft>
                <a:spcPts val="0"/>
              </a:spcAft>
              <a:buSzPts val="1400"/>
              <a:buFont typeface="Arial"/>
              <a:buChar char="◇"/>
            </a:pPr>
            <a:r>
              <a:rPr lang="en-CA" sz="2100">
                <a:solidFill>
                  <a:schemeClr val="dk1"/>
                </a:solidFill>
              </a:rPr>
              <a:t>Helping an unhappy, angry, upset customer can be intimidating and challenging</a:t>
            </a:r>
            <a:endParaRPr/>
          </a:p>
          <a:p>
            <a:pPr indent="-317500" lvl="0" marL="457200" rtl="0" algn="l">
              <a:lnSpc>
                <a:spcPct val="100000"/>
              </a:lnSpc>
              <a:spcBef>
                <a:spcPts val="600"/>
              </a:spcBef>
              <a:spcAft>
                <a:spcPts val="0"/>
              </a:spcAft>
              <a:buSzPts val="1400"/>
              <a:buFont typeface="Arial"/>
              <a:buChar char="◇"/>
            </a:pPr>
            <a:r>
              <a:rPr lang="en-CA" sz="2100">
                <a:solidFill>
                  <a:schemeClr val="dk1"/>
                </a:solidFill>
              </a:rPr>
              <a:t>Customer complaints can help companies figure out areas of improvement in their business</a:t>
            </a:r>
            <a:endParaRPr/>
          </a:p>
        </p:txBody>
      </p:sp>
      <p:sp>
        <p:nvSpPr>
          <p:cNvPr id="1258" name="Google Shape;1258;p8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The value of an unhappy customer | 100% Effective" id="1259" name="Google Shape;1259;p83"/>
          <p:cNvPicPr preferRelativeResize="0"/>
          <p:nvPr/>
        </p:nvPicPr>
        <p:blipFill rotWithShape="1">
          <a:blip r:embed="rId3">
            <a:alphaModFix/>
          </a:blip>
          <a:srcRect b="0" l="15705" r="15517" t="5482"/>
          <a:stretch/>
        </p:blipFill>
        <p:spPr>
          <a:xfrm>
            <a:off x="5258530" y="1037814"/>
            <a:ext cx="3534731" cy="2824969"/>
          </a:xfrm>
          <a:prstGeom prst="rect">
            <a:avLst/>
          </a:prstGeom>
          <a:noFill/>
          <a:ln>
            <a:noFill/>
          </a:ln>
        </p:spPr>
      </p:pic>
      <p:sp>
        <p:nvSpPr>
          <p:cNvPr id="1260" name="Google Shape;1260;p83"/>
          <p:cNvSpPr txBox="1"/>
          <p:nvPr/>
        </p:nvSpPr>
        <p:spPr>
          <a:xfrm>
            <a:off x="562257" y="4370956"/>
            <a:ext cx="742671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CA" sz="1400" u="none" cap="none" strike="noStrike">
                <a:solidFill>
                  <a:srgbClr val="5CF55F"/>
                </a:solidFill>
                <a:latin typeface="Arial"/>
                <a:ea typeface="Arial"/>
                <a:cs typeface="Arial"/>
                <a:sym typeface="Arial"/>
              </a:rPr>
              <a:t>ACTION: Watch the video, “Dealing with Angry Customers,” to learn some pro tips!</a:t>
            </a:r>
            <a:endParaRPr b="1" i="0" sz="1400" u="none" cap="none" strike="noStrike">
              <a:solidFill>
                <a:srgbClr val="5CF55F"/>
              </a:solidFill>
              <a:latin typeface="Arial"/>
              <a:ea typeface="Arial"/>
              <a:cs typeface="Arial"/>
              <a:sym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64" name="Shape 1264"/>
        <p:cNvGrpSpPr/>
        <p:nvPr/>
      </p:nvGrpSpPr>
      <p:grpSpPr>
        <a:xfrm>
          <a:off x="0" y="0"/>
          <a:ext cx="0" cy="0"/>
          <a:chOff x="0" y="0"/>
          <a:chExt cx="0" cy="0"/>
        </a:xfrm>
      </p:grpSpPr>
      <p:sp>
        <p:nvSpPr>
          <p:cNvPr id="1265" name="Google Shape;1265;p84"/>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266" name="Google Shape;1266;p84" title="CORPORATE VIDEO- Dealing with an Angry Customer Training"/>
          <p:cNvPicPr preferRelativeResize="0"/>
          <p:nvPr/>
        </p:nvPicPr>
        <p:blipFill rotWithShape="1">
          <a:blip r:embed="rId3">
            <a:alphaModFix/>
          </a:blip>
          <a:srcRect b="0" l="0" r="0" t="0"/>
          <a:stretch/>
        </p:blipFill>
        <p:spPr>
          <a:xfrm>
            <a:off x="1491916" y="454157"/>
            <a:ext cx="6160168" cy="4620125"/>
          </a:xfrm>
          <a:prstGeom prst="rect">
            <a:avLst/>
          </a:prstGeom>
          <a:noFill/>
          <a:ln>
            <a:noFill/>
          </a:ln>
        </p:spPr>
      </p:pic>
      <p:sp>
        <p:nvSpPr>
          <p:cNvPr id="1267" name="Google Shape;1267;p84"/>
          <p:cNvSpPr txBox="1"/>
          <p:nvPr/>
        </p:nvSpPr>
        <p:spPr>
          <a:xfrm>
            <a:off x="96254" y="54047"/>
            <a:ext cx="577515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Dealing with an Angry Customer</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6"/>
                                        </p:tgtEl>
                                        <p:attrNameLst>
                                          <p:attrName>style.visibility</p:attrName>
                                        </p:attrNameLst>
                                      </p:cBhvr>
                                      <p:to>
                                        <p:strVal val="visible"/>
                                      </p:to>
                                    </p:set>
                                    <p:animEffect filter="fade" transition="in">
                                      <p:cBhvr>
                                        <p:cTn dur="1"/>
                                        <p:tgtEl>
                                          <p:spTgt spid="1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71" name="Shape 1271"/>
        <p:cNvGrpSpPr/>
        <p:nvPr/>
      </p:nvGrpSpPr>
      <p:grpSpPr>
        <a:xfrm>
          <a:off x="0" y="0"/>
          <a:ext cx="0" cy="0"/>
          <a:chOff x="0" y="0"/>
          <a:chExt cx="0" cy="0"/>
        </a:xfrm>
      </p:grpSpPr>
      <p:sp>
        <p:nvSpPr>
          <p:cNvPr id="1272" name="Google Shape;1272;p85"/>
          <p:cNvSpPr txBox="1"/>
          <p:nvPr>
            <p:ph type="title"/>
          </p:nvPr>
        </p:nvSpPr>
        <p:spPr>
          <a:xfrm>
            <a:off x="287899" y="1057275"/>
            <a:ext cx="83841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Steps in Assisting an </a:t>
            </a:r>
            <a:br>
              <a:rPr b="1" lang="en-CA" sz="3000"/>
            </a:br>
            <a:r>
              <a:rPr b="1" lang="en-CA" sz="3000"/>
              <a:t>Angry Customer</a:t>
            </a:r>
            <a:endParaRPr b="1" sz="3000"/>
          </a:p>
        </p:txBody>
      </p:sp>
      <p:sp>
        <p:nvSpPr>
          <p:cNvPr id="1273" name="Google Shape;1273;p85"/>
          <p:cNvSpPr txBox="1"/>
          <p:nvPr>
            <p:ph idx="1" type="body"/>
          </p:nvPr>
        </p:nvSpPr>
        <p:spPr>
          <a:xfrm>
            <a:off x="562257" y="1918240"/>
            <a:ext cx="4944300" cy="1659900"/>
          </a:xfrm>
          <a:prstGeom prst="rect">
            <a:avLst/>
          </a:prstGeom>
          <a:noFill/>
          <a:ln>
            <a:noFill/>
          </a:ln>
        </p:spPr>
        <p:txBody>
          <a:bodyPr anchorCtr="0" anchor="t" bIns="91425" lIns="91425" spcFirstLastPara="1" rIns="91425" wrap="square" tIns="91425">
            <a:noAutofit/>
          </a:bodyPr>
          <a:lstStyle/>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Stay Calm</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Actively Listen</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Repeat the Concerns</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Actively Sympathize</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Apologize</a:t>
            </a:r>
            <a:endParaRPr/>
          </a:p>
          <a:p>
            <a:pPr indent="-342900" lvl="0" marL="482600" rtl="0" algn="l">
              <a:lnSpc>
                <a:spcPct val="100000"/>
              </a:lnSpc>
              <a:spcBef>
                <a:spcPts val="600"/>
              </a:spcBef>
              <a:spcAft>
                <a:spcPts val="0"/>
              </a:spcAft>
              <a:buSzPts val="1400"/>
              <a:buFont typeface="Arial"/>
              <a:buAutoNum type="arabicPeriod"/>
            </a:pPr>
            <a:r>
              <a:rPr lang="en-CA" sz="2400">
                <a:solidFill>
                  <a:schemeClr val="dk1"/>
                </a:solidFill>
              </a:rPr>
              <a:t>Find a Solution</a:t>
            </a:r>
            <a:endParaRPr/>
          </a:p>
        </p:txBody>
      </p:sp>
      <p:sp>
        <p:nvSpPr>
          <p:cNvPr id="1274" name="Google Shape;1274;p85"/>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id="1275" name="Google Shape;1275;p85"/>
          <p:cNvPicPr preferRelativeResize="0"/>
          <p:nvPr/>
        </p:nvPicPr>
        <p:blipFill rotWithShape="1">
          <a:blip r:embed="rId3">
            <a:alphaModFix/>
          </a:blip>
          <a:srcRect b="0" l="0" r="0" t="0"/>
          <a:stretch/>
        </p:blipFill>
        <p:spPr>
          <a:xfrm>
            <a:off x="4333287" y="2062761"/>
            <a:ext cx="4248456" cy="212422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9" name="Shape 1279"/>
        <p:cNvGrpSpPr/>
        <p:nvPr/>
      </p:nvGrpSpPr>
      <p:grpSpPr>
        <a:xfrm>
          <a:off x="0" y="0"/>
          <a:ext cx="0" cy="0"/>
          <a:chOff x="0" y="0"/>
          <a:chExt cx="0" cy="0"/>
        </a:xfrm>
      </p:grpSpPr>
      <p:sp>
        <p:nvSpPr>
          <p:cNvPr id="1280" name="Google Shape;1280;p86"/>
          <p:cNvSpPr txBox="1"/>
          <p:nvPr>
            <p:ph type="title"/>
          </p:nvPr>
        </p:nvSpPr>
        <p:spPr>
          <a:xfrm>
            <a:off x="1793439" y="638890"/>
            <a:ext cx="7017867"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000"/>
              <a:t>Reflect, Connect, Demonstrate</a:t>
            </a:r>
            <a:endParaRPr b="1" sz="3000"/>
          </a:p>
        </p:txBody>
      </p:sp>
      <p:sp>
        <p:nvSpPr>
          <p:cNvPr id="1281" name="Google Shape;1281;p86"/>
          <p:cNvSpPr txBox="1"/>
          <p:nvPr>
            <p:ph idx="1" type="body"/>
          </p:nvPr>
        </p:nvSpPr>
        <p:spPr>
          <a:xfrm>
            <a:off x="1463956" y="1399400"/>
            <a:ext cx="6313159" cy="234469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1" lang="en-CA" sz="2100">
                <a:solidFill>
                  <a:srgbClr val="5CF55F"/>
                </a:solidFill>
              </a:rPr>
              <a:t>Task:</a:t>
            </a:r>
            <a:r>
              <a:rPr b="1" lang="en-CA" sz="2100">
                <a:solidFill>
                  <a:schemeClr val="dk1"/>
                </a:solidFill>
              </a:rPr>
              <a:t> </a:t>
            </a:r>
            <a:r>
              <a:rPr lang="en-CA" sz="2100">
                <a:solidFill>
                  <a:schemeClr val="dk1"/>
                </a:solidFill>
              </a:rPr>
              <a:t>Create an upset customer scenario. It can be based on an experience you have had in a workplace. Try to connect the scenario to your SHSM sector.</a:t>
            </a:r>
            <a:endParaRPr/>
          </a:p>
          <a:p>
            <a:pPr indent="-342900" lvl="0" marL="342900" rtl="0" algn="l">
              <a:lnSpc>
                <a:spcPct val="100000"/>
              </a:lnSpc>
              <a:spcBef>
                <a:spcPts val="600"/>
              </a:spcBef>
              <a:spcAft>
                <a:spcPts val="0"/>
              </a:spcAft>
              <a:buSzPts val="1400"/>
              <a:buFont typeface="Arial"/>
              <a:buChar char="•"/>
            </a:pPr>
            <a:r>
              <a:rPr lang="en-CA" sz="2100">
                <a:solidFill>
                  <a:schemeClr val="dk1"/>
                </a:solidFill>
              </a:rPr>
              <a:t>Apply the six steps in dealing with the customer. </a:t>
            </a:r>
            <a:endParaRPr/>
          </a:p>
          <a:p>
            <a:pPr indent="-342900" lvl="0" marL="342900" rtl="0" algn="l">
              <a:lnSpc>
                <a:spcPct val="100000"/>
              </a:lnSpc>
              <a:spcBef>
                <a:spcPts val="600"/>
              </a:spcBef>
              <a:spcAft>
                <a:spcPts val="0"/>
              </a:spcAft>
              <a:buSzPts val="1400"/>
              <a:buFont typeface="Arial"/>
              <a:buChar char="•"/>
            </a:pPr>
            <a:r>
              <a:rPr lang="en-CA" sz="2100">
                <a:solidFill>
                  <a:schemeClr val="dk1"/>
                </a:solidFill>
              </a:rPr>
              <a:t>Can you also “surprise and delight” the customer?</a:t>
            </a:r>
            <a:endParaRPr/>
          </a:p>
        </p:txBody>
      </p:sp>
      <p:sp>
        <p:nvSpPr>
          <p:cNvPr id="1282" name="Google Shape;1282;p86"/>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283" name="Google Shape;1283;p86"/>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84" name="Google Shape;1284;p86"/>
          <p:cNvGrpSpPr/>
          <p:nvPr/>
        </p:nvGrpSpPr>
        <p:grpSpPr>
          <a:xfrm>
            <a:off x="562257" y="1284190"/>
            <a:ext cx="901699" cy="645300"/>
            <a:chOff x="5255200" y="3006475"/>
            <a:chExt cx="511700" cy="378575"/>
          </a:xfrm>
        </p:grpSpPr>
        <p:sp>
          <p:nvSpPr>
            <p:cNvPr id="1285" name="Google Shape;1285;p86"/>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286" name="Google Shape;1286;p86"/>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287" name="Google Shape;1287;p86"/>
          <p:cNvGrpSpPr/>
          <p:nvPr/>
        </p:nvGrpSpPr>
        <p:grpSpPr>
          <a:xfrm>
            <a:off x="8055961" y="3969201"/>
            <a:ext cx="285329" cy="291204"/>
            <a:chOff x="3955900" y="2984500"/>
            <a:chExt cx="414000" cy="422525"/>
          </a:xfrm>
        </p:grpSpPr>
        <p:sp>
          <p:nvSpPr>
            <p:cNvPr id="1288" name="Google Shape;1288;p8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8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8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1" name="Google Shape;1291;p86"/>
          <p:cNvGrpSpPr/>
          <p:nvPr/>
        </p:nvGrpSpPr>
        <p:grpSpPr>
          <a:xfrm>
            <a:off x="7777115" y="1328828"/>
            <a:ext cx="775254" cy="787574"/>
            <a:chOff x="1922075" y="1629000"/>
            <a:chExt cx="437200" cy="437201"/>
          </a:xfrm>
        </p:grpSpPr>
        <p:sp>
          <p:nvSpPr>
            <p:cNvPr id="1292" name="Google Shape;1292;p86"/>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86"/>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94" name="Google Shape;1294;p86"/>
          <p:cNvSpPr txBox="1"/>
          <p:nvPr/>
        </p:nvSpPr>
        <p:spPr>
          <a:xfrm>
            <a:off x="1178838" y="3744099"/>
            <a:ext cx="6237884" cy="113877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Your scenario can be written as a script, acted out,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recorded or completed as a video.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CA" sz="1800" u="none" cap="none" strike="noStrike">
                <a:solidFill>
                  <a:schemeClr val="dk1"/>
                </a:solidFill>
                <a:latin typeface="Arial"/>
                <a:ea typeface="Arial"/>
                <a:cs typeface="Arial"/>
                <a:sym typeface="Arial"/>
              </a:rPr>
              <a:t>Remember to share it with your teacher!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87"/>
          <p:cNvSpPr txBox="1"/>
          <p:nvPr>
            <p:ph type="ctrTitle"/>
          </p:nvPr>
        </p:nvSpPr>
        <p:spPr>
          <a:xfrm>
            <a:off x="2691980" y="198240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Customer Service in</a:t>
            </a:r>
            <a:br>
              <a:rPr b="1" lang="en-CA">
                <a:solidFill>
                  <a:schemeClr val="dk1"/>
                </a:solidFill>
              </a:rPr>
            </a:br>
            <a:r>
              <a:rPr b="1" lang="en-CA">
                <a:solidFill>
                  <a:schemeClr val="dk1"/>
                </a:solidFill>
              </a:rPr>
              <a:t>your SHSM Sector</a:t>
            </a:r>
            <a:endParaRPr b="1">
              <a:solidFill>
                <a:schemeClr val="dk1"/>
              </a:solidFill>
            </a:endParaRPr>
          </a:p>
        </p:txBody>
      </p:sp>
      <p:sp>
        <p:nvSpPr>
          <p:cNvPr id="1300" name="Google Shape;1300;p87"/>
          <p:cNvSpPr txBox="1"/>
          <p:nvPr>
            <p:ph idx="1" type="subTitle"/>
          </p:nvPr>
        </p:nvSpPr>
        <p:spPr>
          <a:xfrm>
            <a:off x="1032940" y="1997354"/>
            <a:ext cx="82027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a:solidFill>
                  <a:schemeClr val="dk1"/>
                </a:solidFill>
              </a:rPr>
              <a:t>Module</a:t>
            </a:r>
            <a:endParaRPr b="1">
              <a:solidFill>
                <a:schemeClr val="dk1"/>
              </a:solidFill>
            </a:endParaRPr>
          </a:p>
        </p:txBody>
      </p:sp>
      <p:sp>
        <p:nvSpPr>
          <p:cNvPr id="1301" name="Google Shape;1301;p87"/>
          <p:cNvSpPr txBox="1"/>
          <p:nvPr/>
        </p:nvSpPr>
        <p:spPr>
          <a:xfrm>
            <a:off x="409575" y="1676400"/>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5</a:t>
            </a:r>
            <a:endParaRPr b="1" i="0" sz="1400" u="none" cap="none" strike="noStrike">
              <a:solidFill>
                <a:srgbClr val="FFFFFF"/>
              </a:solidFill>
              <a:latin typeface="Arial"/>
              <a:ea typeface="Arial"/>
              <a:cs typeface="Arial"/>
              <a:sym typeface="Arial"/>
            </a:endParaRPr>
          </a:p>
        </p:txBody>
      </p:sp>
      <p:sp>
        <p:nvSpPr>
          <p:cNvPr id="1302" name="Google Shape;1302;p87"/>
          <p:cNvSpPr/>
          <p:nvPr/>
        </p:nvSpPr>
        <p:spPr>
          <a:xfrm>
            <a:off x="829281" y="167090"/>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6" name="Shape 1306"/>
        <p:cNvGrpSpPr/>
        <p:nvPr/>
      </p:nvGrpSpPr>
      <p:grpSpPr>
        <a:xfrm>
          <a:off x="0" y="0"/>
          <a:ext cx="0" cy="0"/>
          <a:chOff x="0" y="0"/>
          <a:chExt cx="0" cy="0"/>
        </a:xfrm>
      </p:grpSpPr>
      <p:sp>
        <p:nvSpPr>
          <p:cNvPr id="1307" name="Google Shape;1307;p88"/>
          <p:cNvSpPr txBox="1"/>
          <p:nvPr>
            <p:ph idx="1" type="body"/>
          </p:nvPr>
        </p:nvSpPr>
        <p:spPr>
          <a:xfrm>
            <a:off x="1805938" y="444444"/>
            <a:ext cx="3175136" cy="4254612"/>
          </a:xfrm>
          <a:prstGeom prst="rect">
            <a:avLst/>
          </a:prstGeom>
          <a:noFill/>
          <a:ln cap="flat" cmpd="sng" w="9525">
            <a:solidFill>
              <a:srgbClr val="00E1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600"/>
              </a:spcBef>
              <a:spcAft>
                <a:spcPts val="0"/>
              </a:spcAft>
              <a:buSzPts val="2400"/>
              <a:buNone/>
            </a:pPr>
            <a:r>
              <a:rPr b="1" lang="en-CA">
                <a:solidFill>
                  <a:schemeClr val="dk1"/>
                </a:solidFill>
              </a:rPr>
              <a:t>Customer Service  is the new marketing, it’s what differentiates one business from another. </a:t>
            </a:r>
            <a:endParaRPr sz="2000"/>
          </a:p>
          <a:p>
            <a:pPr indent="0" lvl="0" marL="0" rtl="0" algn="l">
              <a:lnSpc>
                <a:spcPct val="100000"/>
              </a:lnSpc>
              <a:spcBef>
                <a:spcPts val="600"/>
              </a:spcBef>
              <a:spcAft>
                <a:spcPts val="0"/>
              </a:spcAft>
              <a:buSzPts val="2400"/>
              <a:buNone/>
            </a:pPr>
            <a:r>
              <a:t/>
            </a:r>
            <a:endParaRPr b="1" sz="2800">
              <a:solidFill>
                <a:schemeClr val="dk1"/>
              </a:solidFill>
            </a:endParaRPr>
          </a:p>
          <a:p>
            <a:pPr indent="0" lvl="0" marL="0" rtl="0" algn="r">
              <a:lnSpc>
                <a:spcPct val="100000"/>
              </a:lnSpc>
              <a:spcBef>
                <a:spcPts val="600"/>
              </a:spcBef>
              <a:spcAft>
                <a:spcPts val="0"/>
              </a:spcAft>
              <a:buSzPts val="2400"/>
              <a:buNone/>
            </a:pPr>
            <a:r>
              <a:rPr lang="en-CA" sz="2000">
                <a:solidFill>
                  <a:schemeClr val="dk1"/>
                </a:solidFill>
              </a:rPr>
              <a:t>Jay Baer, </a:t>
            </a:r>
            <a:endParaRPr/>
          </a:p>
          <a:p>
            <a:pPr indent="0" lvl="0" marL="0" rtl="0" algn="r">
              <a:lnSpc>
                <a:spcPct val="100000"/>
              </a:lnSpc>
              <a:spcBef>
                <a:spcPts val="600"/>
              </a:spcBef>
              <a:spcAft>
                <a:spcPts val="0"/>
              </a:spcAft>
              <a:buSzPts val="2400"/>
              <a:buNone/>
            </a:pPr>
            <a:r>
              <a:rPr lang="en-CA" sz="2000">
                <a:solidFill>
                  <a:schemeClr val="dk1"/>
                </a:solidFill>
              </a:rPr>
              <a:t>Entrepreneur, </a:t>
            </a:r>
            <a:endParaRPr/>
          </a:p>
          <a:p>
            <a:pPr indent="0" lvl="0" marL="0" rtl="0" algn="r">
              <a:lnSpc>
                <a:spcPct val="100000"/>
              </a:lnSpc>
              <a:spcBef>
                <a:spcPts val="600"/>
              </a:spcBef>
              <a:spcAft>
                <a:spcPts val="0"/>
              </a:spcAft>
              <a:buSzPts val="2400"/>
              <a:buNone/>
            </a:pPr>
            <a:r>
              <a:rPr lang="en-CA" sz="2000">
                <a:solidFill>
                  <a:schemeClr val="dk1"/>
                </a:solidFill>
              </a:rPr>
              <a:t>consultant and author</a:t>
            </a:r>
            <a:endParaRPr sz="2000">
              <a:solidFill>
                <a:schemeClr val="dk1"/>
              </a:solidFill>
            </a:endParaRPr>
          </a:p>
        </p:txBody>
      </p:sp>
      <p:sp>
        <p:nvSpPr>
          <p:cNvPr id="1308" name="Google Shape;1308;p88"/>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09" name="Google Shape;1309;p88"/>
          <p:cNvSpPr/>
          <p:nvPr/>
        </p:nvSpPr>
        <p:spPr>
          <a:xfrm>
            <a:off x="866271" y="491943"/>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88"/>
          <p:cNvSpPr txBox="1"/>
          <p:nvPr/>
        </p:nvSpPr>
        <p:spPr>
          <a:xfrm>
            <a:off x="5415492" y="705487"/>
            <a:ext cx="3175200" cy="3878700"/>
          </a:xfrm>
          <a:prstGeom prst="rect">
            <a:avLst/>
          </a:prstGeom>
          <a:noFill/>
          <a:ln cap="flat" cmpd="sng" w="9525">
            <a:solidFill>
              <a:srgbClr val="2C9DDE"/>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9BBD5"/>
              </a:buClr>
              <a:buSzPts val="2400"/>
              <a:buFont typeface="Nixie One"/>
              <a:buNone/>
            </a:pPr>
            <a:r>
              <a:rPr b="1" i="0" lang="en-CA" sz="2400" u="none" cap="none" strike="noStrike">
                <a:solidFill>
                  <a:srgbClr val="FFFFFF"/>
                </a:solidFill>
                <a:latin typeface="Nixie One"/>
                <a:ea typeface="Nixie One"/>
                <a:cs typeface="Nixie One"/>
                <a:sym typeface="Nixie One"/>
              </a:rPr>
              <a:t>Instead of focusing on the competition,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9BBD5"/>
              </a:buClr>
              <a:buSzPts val="2400"/>
              <a:buFont typeface="Nixie One"/>
              <a:buNone/>
            </a:pPr>
            <a:r>
              <a:rPr b="1" i="0" lang="en-CA" sz="2400" u="none" cap="none" strike="noStrike">
                <a:solidFill>
                  <a:srgbClr val="FFFFFF"/>
                </a:solidFill>
                <a:latin typeface="Nixie One"/>
                <a:ea typeface="Nixie One"/>
                <a:cs typeface="Nixie One"/>
                <a:sym typeface="Nixie One"/>
              </a:rPr>
              <a:t>focus on the customer.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9BBD5"/>
              </a:buClr>
              <a:buSzPts val="2400"/>
              <a:buFont typeface="Nixie One"/>
              <a:buNone/>
            </a:pPr>
            <a:r>
              <a:t/>
            </a:r>
            <a:endParaRPr b="1" i="0" sz="2400" u="none" cap="none" strike="noStrike">
              <a:solidFill>
                <a:srgbClr val="FFFFFF"/>
              </a:solidFill>
              <a:latin typeface="Nixie One"/>
              <a:ea typeface="Nixie One"/>
              <a:cs typeface="Nixie One"/>
              <a:sym typeface="Nixie One"/>
            </a:endParaRPr>
          </a:p>
          <a:p>
            <a:pPr indent="0" lvl="0" marL="0" marR="0" rtl="0" algn="l">
              <a:lnSpc>
                <a:spcPct val="100000"/>
              </a:lnSpc>
              <a:spcBef>
                <a:spcPts val="600"/>
              </a:spcBef>
              <a:spcAft>
                <a:spcPts val="0"/>
              </a:spcAft>
              <a:buClr>
                <a:srgbClr val="19BBD5"/>
              </a:buClr>
              <a:buSzPts val="2400"/>
              <a:buFont typeface="Nixie One"/>
              <a:buNone/>
            </a:pPr>
            <a:r>
              <a:t/>
            </a:r>
            <a:endParaRPr b="1" i="0" sz="2800" u="none" cap="none" strike="noStrike">
              <a:solidFill>
                <a:srgbClr val="FFFFFF"/>
              </a:solidFill>
              <a:latin typeface="Nixie One"/>
              <a:ea typeface="Nixie One"/>
              <a:cs typeface="Nixie One"/>
              <a:sym typeface="Nixie One"/>
            </a:endParaRPr>
          </a:p>
          <a:p>
            <a:pPr indent="0" lvl="0" marL="0" marR="0" rtl="0" algn="l">
              <a:lnSpc>
                <a:spcPct val="100000"/>
              </a:lnSpc>
              <a:spcBef>
                <a:spcPts val="600"/>
              </a:spcBef>
              <a:spcAft>
                <a:spcPts val="0"/>
              </a:spcAft>
              <a:buClr>
                <a:srgbClr val="19BBD5"/>
              </a:buClr>
              <a:buSzPts val="2400"/>
              <a:buFont typeface="Nixie One"/>
              <a:buNone/>
            </a:pPr>
            <a:r>
              <a:t/>
            </a:r>
            <a:endParaRPr b="1" i="0" sz="2800" u="none" cap="none" strike="noStrike">
              <a:solidFill>
                <a:srgbClr val="FFFFFF"/>
              </a:solidFill>
              <a:latin typeface="Nixie One"/>
              <a:ea typeface="Nixie One"/>
              <a:cs typeface="Nixie One"/>
              <a:sym typeface="Nixie One"/>
            </a:endParaRPr>
          </a:p>
          <a:p>
            <a:pPr indent="0" lvl="0" marL="0" marR="0" rtl="0" algn="r">
              <a:lnSpc>
                <a:spcPct val="100000"/>
              </a:lnSpc>
              <a:spcBef>
                <a:spcPts val="600"/>
              </a:spcBef>
              <a:spcAft>
                <a:spcPts val="0"/>
              </a:spcAft>
              <a:buClr>
                <a:srgbClr val="19BBD5"/>
              </a:buClr>
              <a:buSzPts val="2400"/>
              <a:buFont typeface="Nixie One"/>
              <a:buNone/>
            </a:pPr>
            <a:r>
              <a:rPr b="0" i="0" lang="en-CA" sz="2000" u="none" cap="none" strike="noStrike">
                <a:solidFill>
                  <a:srgbClr val="FFFFFF"/>
                </a:solidFill>
                <a:latin typeface="Nixie One"/>
                <a:ea typeface="Nixie One"/>
                <a:cs typeface="Nixie One"/>
                <a:sym typeface="Nixie One"/>
              </a:rPr>
              <a:t>Scott Cook, </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600"/>
              </a:spcBef>
              <a:spcAft>
                <a:spcPts val="0"/>
              </a:spcAft>
              <a:buClr>
                <a:srgbClr val="19BBD5"/>
              </a:buClr>
              <a:buSzPts val="2400"/>
              <a:buFont typeface="Nixie One"/>
              <a:buNone/>
            </a:pPr>
            <a:r>
              <a:rPr b="0" i="0" lang="en-CA" sz="2000" u="none" cap="none" strike="noStrike">
                <a:solidFill>
                  <a:srgbClr val="FFFFFF"/>
                </a:solidFill>
                <a:latin typeface="Nixie One"/>
                <a:ea typeface="Nixie One"/>
                <a:cs typeface="Nixie One"/>
                <a:sym typeface="Nixie One"/>
              </a:rPr>
              <a:t>co-founder of Intuit</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4" name="Shape 1314"/>
        <p:cNvGrpSpPr/>
        <p:nvPr/>
      </p:nvGrpSpPr>
      <p:grpSpPr>
        <a:xfrm>
          <a:off x="0" y="0"/>
          <a:ext cx="0" cy="0"/>
          <a:chOff x="0" y="0"/>
          <a:chExt cx="0" cy="0"/>
        </a:xfrm>
      </p:grpSpPr>
      <p:sp>
        <p:nvSpPr>
          <p:cNvPr id="1315" name="Google Shape;1315;p89"/>
          <p:cNvSpPr txBox="1"/>
          <p:nvPr>
            <p:ph type="title"/>
          </p:nvPr>
        </p:nvSpPr>
        <p:spPr>
          <a:xfrm>
            <a:off x="1827877" y="98362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Minds On</a:t>
            </a:r>
            <a:endParaRPr/>
          </a:p>
        </p:txBody>
      </p:sp>
      <p:sp>
        <p:nvSpPr>
          <p:cNvPr id="1316" name="Google Shape;1316;p89"/>
          <p:cNvSpPr txBox="1"/>
          <p:nvPr>
            <p:ph idx="1" type="body"/>
          </p:nvPr>
        </p:nvSpPr>
        <p:spPr>
          <a:xfrm>
            <a:off x="1898620" y="1628920"/>
            <a:ext cx="5237478" cy="177278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sz="3200">
                <a:solidFill>
                  <a:schemeClr val="dk1"/>
                </a:solidFill>
              </a:rPr>
              <a:t>Why are these two quotations important for a small business owner to keep in mind?</a:t>
            </a:r>
            <a:endParaRPr/>
          </a:p>
          <a:p>
            <a:pPr indent="0" lvl="0" marL="0" rtl="0" algn="l">
              <a:lnSpc>
                <a:spcPct val="100000"/>
              </a:lnSpc>
              <a:spcBef>
                <a:spcPts val="600"/>
              </a:spcBef>
              <a:spcAft>
                <a:spcPts val="0"/>
              </a:spcAft>
              <a:buSzPts val="1400"/>
              <a:buNone/>
            </a:pPr>
            <a:r>
              <a:t/>
            </a:r>
            <a:endParaRPr sz="3200">
              <a:solidFill>
                <a:schemeClr val="dk1"/>
              </a:solidFill>
            </a:endParaRPr>
          </a:p>
          <a:p>
            <a:pPr indent="0" lvl="0" marL="0" rtl="0" algn="l">
              <a:lnSpc>
                <a:spcPct val="100000"/>
              </a:lnSpc>
              <a:spcBef>
                <a:spcPts val="600"/>
              </a:spcBef>
              <a:spcAft>
                <a:spcPts val="0"/>
              </a:spcAft>
              <a:buSzPts val="1400"/>
              <a:buNone/>
            </a:pPr>
            <a:r>
              <a:rPr lang="en-CA" sz="1800">
                <a:solidFill>
                  <a:schemeClr val="dk1"/>
                </a:solidFill>
              </a:rPr>
              <a:t>Add your explanation to your student handout.</a:t>
            </a:r>
            <a:endParaRPr/>
          </a:p>
          <a:p>
            <a:pPr indent="0" lvl="0" marL="0" rtl="0" algn="l">
              <a:lnSpc>
                <a:spcPct val="100000"/>
              </a:lnSpc>
              <a:spcBef>
                <a:spcPts val="600"/>
              </a:spcBef>
              <a:spcAft>
                <a:spcPts val="0"/>
              </a:spcAft>
              <a:buSzPts val="1400"/>
              <a:buNone/>
            </a:pPr>
            <a:r>
              <a:t/>
            </a:r>
            <a:endParaRPr sz="3200">
              <a:solidFill>
                <a:schemeClr val="dk1"/>
              </a:solidFill>
            </a:endParaRPr>
          </a:p>
        </p:txBody>
      </p:sp>
      <p:sp>
        <p:nvSpPr>
          <p:cNvPr id="1317" name="Google Shape;1317;p8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18" name="Google Shape;1318;p89"/>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89"/>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20" name="Google Shape;1320;p89"/>
          <p:cNvGrpSpPr/>
          <p:nvPr/>
        </p:nvGrpSpPr>
        <p:grpSpPr>
          <a:xfrm>
            <a:off x="562257" y="1284190"/>
            <a:ext cx="901699" cy="645300"/>
            <a:chOff x="5255200" y="3006475"/>
            <a:chExt cx="511700" cy="378575"/>
          </a:xfrm>
        </p:grpSpPr>
        <p:sp>
          <p:nvSpPr>
            <p:cNvPr id="1321" name="Google Shape;1321;p8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322" name="Google Shape;1322;p8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323" name="Google Shape;1323;p89"/>
          <p:cNvGrpSpPr/>
          <p:nvPr/>
        </p:nvGrpSpPr>
        <p:grpSpPr>
          <a:xfrm>
            <a:off x="7643220" y="1383033"/>
            <a:ext cx="775254" cy="787574"/>
            <a:chOff x="1922075" y="1629000"/>
            <a:chExt cx="437200" cy="437201"/>
          </a:xfrm>
        </p:grpSpPr>
        <p:sp>
          <p:nvSpPr>
            <p:cNvPr id="1324" name="Google Shape;1324;p8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89"/>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9" name="Shape 1329"/>
        <p:cNvGrpSpPr/>
        <p:nvPr/>
      </p:nvGrpSpPr>
      <p:grpSpPr>
        <a:xfrm>
          <a:off x="0" y="0"/>
          <a:ext cx="0" cy="0"/>
          <a:chOff x="0" y="0"/>
          <a:chExt cx="0" cy="0"/>
        </a:xfrm>
      </p:grpSpPr>
      <p:sp>
        <p:nvSpPr>
          <p:cNvPr id="1330" name="Google Shape;1330;p90"/>
          <p:cNvSpPr txBox="1"/>
          <p:nvPr>
            <p:ph type="title"/>
          </p:nvPr>
        </p:nvSpPr>
        <p:spPr>
          <a:xfrm>
            <a:off x="1759929" y="677682"/>
            <a:ext cx="5957586"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Investigate and Describe</a:t>
            </a:r>
            <a:endParaRPr/>
          </a:p>
        </p:txBody>
      </p:sp>
      <p:sp>
        <p:nvSpPr>
          <p:cNvPr id="1331" name="Google Shape;1331;p90"/>
          <p:cNvSpPr txBox="1"/>
          <p:nvPr>
            <p:ph idx="1" type="body"/>
          </p:nvPr>
        </p:nvSpPr>
        <p:spPr>
          <a:xfrm>
            <a:off x="1584960" y="1241256"/>
            <a:ext cx="7226346" cy="179439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b="1" lang="en-CA" sz="2000">
                <a:solidFill>
                  <a:schemeClr val="dk1"/>
                </a:solidFill>
              </a:rPr>
              <a:t>What are some common customer service issues related to your SHSM sector?</a:t>
            </a:r>
            <a:endParaRPr/>
          </a:p>
          <a:p>
            <a:pPr indent="-342900" lvl="0" marL="342900" rtl="0" algn="l">
              <a:lnSpc>
                <a:spcPct val="100000"/>
              </a:lnSpc>
              <a:spcBef>
                <a:spcPts val="600"/>
              </a:spcBef>
              <a:spcAft>
                <a:spcPts val="0"/>
              </a:spcAft>
              <a:buSzPts val="1400"/>
              <a:buChar char="◇"/>
            </a:pPr>
            <a:r>
              <a:rPr lang="en-CA" sz="1600">
                <a:solidFill>
                  <a:schemeClr val="dk1"/>
                </a:solidFill>
              </a:rPr>
              <a:t>In your student handout, identify and describe </a:t>
            </a:r>
            <a:r>
              <a:rPr b="1" lang="en-CA" sz="1600">
                <a:solidFill>
                  <a:schemeClr val="dk1"/>
                </a:solidFill>
              </a:rPr>
              <a:t>two to four </a:t>
            </a:r>
            <a:r>
              <a:rPr lang="en-CA" sz="1600">
                <a:solidFill>
                  <a:schemeClr val="dk1"/>
                </a:solidFill>
              </a:rPr>
              <a:t>customer service issues.</a:t>
            </a:r>
            <a:endParaRPr/>
          </a:p>
        </p:txBody>
      </p:sp>
      <p:sp>
        <p:nvSpPr>
          <p:cNvPr id="1332" name="Google Shape;1332;p90"/>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33" name="Google Shape;1333;p90"/>
          <p:cNvSpPr/>
          <p:nvPr/>
        </p:nvSpPr>
        <p:spPr>
          <a:xfrm>
            <a:off x="8047694" y="3993406"/>
            <a:ext cx="260931" cy="249146"/>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6DDC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90"/>
          <p:cNvSpPr/>
          <p:nvPr/>
        </p:nvSpPr>
        <p:spPr>
          <a:xfrm rot="2327012">
            <a:off x="8593236" y="3589630"/>
            <a:ext cx="183443" cy="17513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00E1C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35" name="Google Shape;1335;p90"/>
          <p:cNvGrpSpPr/>
          <p:nvPr/>
        </p:nvGrpSpPr>
        <p:grpSpPr>
          <a:xfrm>
            <a:off x="562257" y="1284190"/>
            <a:ext cx="901699" cy="645300"/>
            <a:chOff x="5255200" y="3006475"/>
            <a:chExt cx="511700" cy="378575"/>
          </a:xfrm>
        </p:grpSpPr>
        <p:sp>
          <p:nvSpPr>
            <p:cNvPr id="1336" name="Google Shape;1336;p9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sp>
          <p:nvSpPr>
            <p:cNvPr id="1337" name="Google Shape;1337;p9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6DAEC"/>
                </a:solidFill>
                <a:latin typeface="Arial"/>
                <a:ea typeface="Arial"/>
                <a:cs typeface="Arial"/>
                <a:sym typeface="Arial"/>
              </a:endParaRPr>
            </a:p>
          </p:txBody>
        </p:sp>
      </p:grpSp>
      <p:grpSp>
        <p:nvGrpSpPr>
          <p:cNvPr id="1338" name="Google Shape;1338;p90"/>
          <p:cNvGrpSpPr/>
          <p:nvPr/>
        </p:nvGrpSpPr>
        <p:grpSpPr>
          <a:xfrm>
            <a:off x="7971396" y="471128"/>
            <a:ext cx="775254" cy="787574"/>
            <a:chOff x="1922075" y="1629000"/>
            <a:chExt cx="437200" cy="437201"/>
          </a:xfrm>
        </p:grpSpPr>
        <p:sp>
          <p:nvSpPr>
            <p:cNvPr id="1339" name="Google Shape;1339;p90"/>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90"/>
            <p:cNvSpPr/>
            <p:nvPr/>
          </p:nvSpPr>
          <p:spPr>
            <a:xfrm>
              <a:off x="1922075" y="1686401"/>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C6DA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1" name="Google Shape;1341;p90"/>
          <p:cNvSpPr txBox="1"/>
          <p:nvPr/>
        </p:nvSpPr>
        <p:spPr>
          <a:xfrm>
            <a:off x="287907" y="2712842"/>
            <a:ext cx="6916338" cy="22929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CA" sz="1400" u="none" cap="none" strike="noStrike">
                <a:solidFill>
                  <a:schemeClr val="dk1"/>
                </a:solidFill>
                <a:latin typeface="Arial"/>
                <a:ea typeface="Arial"/>
                <a:cs typeface="Arial"/>
                <a:sym typeface="Arial"/>
              </a:rPr>
              <a:t>Tips!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Brainstorm with other students in your SHSM</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Think about your work-related experiences through co-op, SHSM experiential learning/reach ahead activities and part-time job to help you generate some ideas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Talk to a business owner in your SHSM sector (or more than one!)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1600"/>
              <a:buFont typeface="Arial"/>
              <a:buChar char="•"/>
            </a:pPr>
            <a:r>
              <a:rPr b="0" i="0" lang="en-CA" sz="1600" u="none" cap="none" strike="noStrike">
                <a:solidFill>
                  <a:schemeClr val="dk1"/>
                </a:solidFill>
                <a:latin typeface="Arial"/>
                <a:ea typeface="Arial"/>
                <a:cs typeface="Arial"/>
                <a:sym typeface="Arial"/>
              </a:rPr>
              <a:t>Use online resources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45" name="Shape 1345"/>
        <p:cNvGrpSpPr/>
        <p:nvPr/>
      </p:nvGrpSpPr>
      <p:grpSpPr>
        <a:xfrm>
          <a:off x="0" y="0"/>
          <a:ext cx="0" cy="0"/>
          <a:chOff x="0" y="0"/>
          <a:chExt cx="0" cy="0"/>
        </a:xfrm>
      </p:grpSpPr>
      <p:sp>
        <p:nvSpPr>
          <p:cNvPr id="1346" name="Google Shape;1346;p91"/>
          <p:cNvSpPr txBox="1"/>
          <p:nvPr>
            <p:ph idx="4294967295" type="title"/>
          </p:nvPr>
        </p:nvSpPr>
        <p:spPr>
          <a:xfrm>
            <a:off x="1414272" y="-123063"/>
            <a:ext cx="4693920" cy="1622679"/>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b="1" lang="en-CA" sz="3600"/>
              <a:t>Congratulations! </a:t>
            </a:r>
            <a:br>
              <a:rPr b="1" lang="en-CA" sz="2800"/>
            </a:br>
            <a:endParaRPr b="1" sz="2000">
              <a:solidFill>
                <a:srgbClr val="0E293C"/>
              </a:solidFill>
            </a:endParaRPr>
          </a:p>
        </p:txBody>
      </p:sp>
      <p:sp>
        <p:nvSpPr>
          <p:cNvPr id="1347" name="Google Shape;1347;p9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rgbClr val="FFFFFF"/>
                </a:solidFill>
                <a:latin typeface="Nixie One"/>
                <a:ea typeface="Nixie One"/>
                <a:cs typeface="Nixie One"/>
                <a:sym typeface="Nixie One"/>
              </a:rPr>
              <a:t>‹#›</a:t>
            </a:fld>
            <a:endParaRPr b="0" i="0" sz="1200" u="none" cap="none" strike="noStrike">
              <a:solidFill>
                <a:srgbClr val="FFFFFF"/>
              </a:solidFill>
              <a:latin typeface="Nixie One"/>
              <a:ea typeface="Nixie One"/>
              <a:cs typeface="Nixie One"/>
              <a:sym typeface="Nixie One"/>
            </a:endParaRPr>
          </a:p>
        </p:txBody>
      </p:sp>
      <p:pic>
        <p:nvPicPr>
          <p:cNvPr descr="Finished Label Stock Illustrations – 1,800 Finished Label Stock  Illustrations, Vectors &amp; Clipart - Dreamstime" id="1348" name="Google Shape;1348;p91"/>
          <p:cNvPicPr preferRelativeResize="0"/>
          <p:nvPr/>
        </p:nvPicPr>
        <p:blipFill rotWithShape="1">
          <a:blip r:embed="rId3">
            <a:alphaModFix/>
          </a:blip>
          <a:srcRect b="4358" l="4308" r="2677" t="2046"/>
          <a:stretch/>
        </p:blipFill>
        <p:spPr>
          <a:xfrm>
            <a:off x="2865120" y="1389888"/>
            <a:ext cx="3474720" cy="2474976"/>
          </a:xfrm>
          <a:prstGeom prst="rect">
            <a:avLst/>
          </a:prstGeom>
          <a:noFill/>
          <a:ln>
            <a:noFill/>
          </a:ln>
        </p:spPr>
      </p:pic>
      <p:sp>
        <p:nvSpPr>
          <p:cNvPr id="1349" name="Google Shape;1349;p91"/>
          <p:cNvSpPr txBox="1"/>
          <p:nvPr/>
        </p:nvSpPr>
        <p:spPr>
          <a:xfrm>
            <a:off x="558482" y="1608219"/>
            <a:ext cx="3162429"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rgbClr val="0E293C"/>
                </a:solidFill>
                <a:latin typeface="Arial"/>
                <a:ea typeface="Arial"/>
                <a:cs typeface="Arial"/>
                <a:sym typeface="Arial"/>
              </a:rPr>
              <a:t>The Customer Service Certification is….</a:t>
            </a:r>
            <a:endParaRPr b="0" i="0" sz="1400" u="none" cap="none" strike="noStrike">
              <a:solidFill>
                <a:srgbClr val="000000"/>
              </a:solidFill>
              <a:latin typeface="Arial"/>
              <a:ea typeface="Arial"/>
              <a:cs typeface="Arial"/>
              <a:sym typeface="Arial"/>
            </a:endParaRPr>
          </a:p>
        </p:txBody>
      </p:sp>
      <p:sp>
        <p:nvSpPr>
          <p:cNvPr id="1350" name="Google Shape;1350;p91"/>
          <p:cNvSpPr txBox="1"/>
          <p:nvPr/>
        </p:nvSpPr>
        <p:spPr>
          <a:xfrm>
            <a:off x="5254752" y="3721639"/>
            <a:ext cx="319430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CA" sz="1800" u="none" cap="none" strike="noStrike">
                <a:solidFill>
                  <a:schemeClr val="lt1"/>
                </a:solidFill>
                <a:latin typeface="Arial"/>
                <a:ea typeface="Arial"/>
                <a:cs typeface="Arial"/>
                <a:sym typeface="Arial"/>
              </a:rPr>
              <a:t>Remember to add your name to your student booklet and submit it to your teacher.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29"/>
          <p:cNvSpPr txBox="1"/>
          <p:nvPr>
            <p:ph idx="1" type="body"/>
          </p:nvPr>
        </p:nvSpPr>
        <p:spPr>
          <a:xfrm>
            <a:off x="6710764" y="4570202"/>
            <a:ext cx="2134179" cy="435206"/>
          </a:xfrm>
          <a:prstGeom prst="rect">
            <a:avLst/>
          </a:prstGeom>
          <a:noFill/>
          <a:ln>
            <a:noFill/>
          </a:ln>
        </p:spPr>
        <p:txBody>
          <a:bodyPr anchorCtr="0" anchor="ctr" bIns="91425" lIns="91425" spcFirstLastPara="1" rIns="91425" wrap="square" tIns="91425">
            <a:noAutofit/>
          </a:bodyPr>
          <a:lstStyle/>
          <a:p>
            <a:pPr indent="0" lvl="0" marL="76200" rtl="0" algn="r">
              <a:lnSpc>
                <a:spcPct val="100000"/>
              </a:lnSpc>
              <a:spcBef>
                <a:spcPts val="600"/>
              </a:spcBef>
              <a:spcAft>
                <a:spcPts val="0"/>
              </a:spcAft>
              <a:buSzPts val="2400"/>
              <a:buNone/>
            </a:pPr>
            <a:r>
              <a:rPr lang="en-CA" sz="1400">
                <a:solidFill>
                  <a:schemeClr val="dk1"/>
                </a:solidFill>
                <a:latin typeface="Arial"/>
                <a:ea typeface="Arial"/>
                <a:cs typeface="Arial"/>
                <a:sym typeface="Arial"/>
              </a:rPr>
              <a:t>Chief Product Officer of WorkplaceDynamics</a:t>
            </a:r>
            <a:endParaRPr sz="1400">
              <a:solidFill>
                <a:schemeClr val="dk1"/>
              </a:solidFill>
              <a:latin typeface="Arial"/>
              <a:ea typeface="Arial"/>
              <a:cs typeface="Arial"/>
              <a:sym typeface="Arial"/>
            </a:endParaRPr>
          </a:p>
        </p:txBody>
      </p:sp>
      <p:sp>
        <p:nvSpPr>
          <p:cNvPr id="754" name="Google Shape;754;p29"/>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pic>
        <p:nvPicPr>
          <p:cNvPr descr="100 Inspirational Customer Service Quotes - InsightSquared" id="755" name="Google Shape;755;p29"/>
          <p:cNvPicPr preferRelativeResize="0"/>
          <p:nvPr/>
        </p:nvPicPr>
        <p:blipFill rotWithShape="1">
          <a:blip r:embed="rId3">
            <a:alphaModFix/>
          </a:blip>
          <a:srcRect b="1559" l="-280" r="279" t="421"/>
          <a:stretch/>
        </p:blipFill>
        <p:spPr>
          <a:xfrm>
            <a:off x="2076773" y="620902"/>
            <a:ext cx="5534706" cy="361013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4" name="Shape 1354"/>
        <p:cNvGrpSpPr/>
        <p:nvPr/>
      </p:nvGrpSpPr>
      <p:grpSpPr>
        <a:xfrm>
          <a:off x="0" y="0"/>
          <a:ext cx="0" cy="0"/>
          <a:chOff x="0" y="0"/>
          <a:chExt cx="0" cy="0"/>
        </a:xfrm>
      </p:grpSpPr>
      <p:sp>
        <p:nvSpPr>
          <p:cNvPr id="1355" name="Google Shape;1355;p92"/>
          <p:cNvSpPr txBox="1"/>
          <p:nvPr>
            <p:ph type="title"/>
          </p:nvPr>
        </p:nvSpPr>
        <p:spPr>
          <a:xfrm>
            <a:off x="1732700" y="973600"/>
            <a:ext cx="57921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Print Resources</a:t>
            </a:r>
            <a:endParaRPr/>
          </a:p>
        </p:txBody>
      </p:sp>
      <p:sp>
        <p:nvSpPr>
          <p:cNvPr id="1356" name="Google Shape;1356;p92"/>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1357" name="Google Shape;1357;p92"/>
          <p:cNvSpPr txBox="1"/>
          <p:nvPr/>
        </p:nvSpPr>
        <p:spPr>
          <a:xfrm>
            <a:off x="227214" y="2188029"/>
            <a:ext cx="8689572" cy="2031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Carlaw, P., &amp; Deming, V. K. (1999). </a:t>
            </a:r>
            <a:r>
              <a:rPr b="0" i="1" lang="en-CA" sz="1400" u="none" cap="none" strike="noStrike">
                <a:solidFill>
                  <a:schemeClr val="dk1"/>
                </a:solidFill>
                <a:latin typeface="Arial"/>
                <a:ea typeface="Arial"/>
                <a:cs typeface="Arial"/>
                <a:sym typeface="Arial"/>
              </a:rPr>
              <a:t>The big book of customer service training games: Quick, fun activities for training customer service reps, salespeople, and anyone else who deals with customers</a:t>
            </a:r>
            <a:r>
              <a:rPr b="0" i="0" lang="en-CA" sz="1400" u="none" cap="none" strike="noStrike">
                <a:solidFill>
                  <a:schemeClr val="dk1"/>
                </a:solidFill>
                <a:latin typeface="Arial"/>
                <a:ea typeface="Arial"/>
                <a:cs typeface="Arial"/>
                <a:sym typeface="Arial"/>
              </a:rPr>
              <a:t>. McGraw-Hill.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Evenson, R. (2011). </a:t>
            </a:r>
            <a:r>
              <a:rPr b="0" i="1" lang="en-CA" sz="1400" u="none" cap="none" strike="noStrike">
                <a:solidFill>
                  <a:schemeClr val="dk1"/>
                </a:solidFill>
                <a:latin typeface="Arial"/>
                <a:ea typeface="Arial"/>
                <a:cs typeface="Arial"/>
                <a:sym typeface="Arial"/>
              </a:rPr>
              <a:t>Customer service training 101: Quick and easy techniques that get great results</a:t>
            </a:r>
            <a:r>
              <a:rPr b="0" i="0" lang="en-CA" sz="1400" u="none" cap="none" strike="noStrike">
                <a:solidFill>
                  <a:schemeClr val="dk1"/>
                </a:solidFill>
                <a:latin typeface="Arial"/>
                <a:ea typeface="Arial"/>
                <a:cs typeface="Arial"/>
                <a:sym typeface="Arial"/>
              </a:rPr>
              <a:t>. American Management Association. Second Edition.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Kinni, T. B. (2011). </a:t>
            </a:r>
            <a:r>
              <a:rPr b="0" i="1" lang="en-CA" sz="1400" u="none" cap="none" strike="noStrike">
                <a:solidFill>
                  <a:schemeClr val="dk1"/>
                </a:solidFill>
                <a:latin typeface="Arial"/>
                <a:ea typeface="Arial"/>
                <a:cs typeface="Arial"/>
                <a:sym typeface="Arial"/>
              </a:rPr>
              <a:t>Be our guest: Perfecting the art of customer service</a:t>
            </a:r>
            <a:r>
              <a:rPr b="0" i="0" lang="en-CA" sz="1400" u="none" cap="none" strike="noStrike">
                <a:solidFill>
                  <a:schemeClr val="dk1"/>
                </a:solidFill>
                <a:latin typeface="Arial"/>
                <a:ea typeface="Arial"/>
                <a:cs typeface="Arial"/>
                <a:sym typeface="Arial"/>
              </a:rPr>
              <a:t>. Disney Editions.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92"/>
          <p:cNvSpPr/>
          <p:nvPr/>
        </p:nvSpPr>
        <p:spPr>
          <a:xfrm>
            <a:off x="745955" y="1512137"/>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2" name="Shape 1362"/>
        <p:cNvGrpSpPr/>
        <p:nvPr/>
      </p:nvGrpSpPr>
      <p:grpSpPr>
        <a:xfrm>
          <a:off x="0" y="0"/>
          <a:ext cx="0" cy="0"/>
          <a:chOff x="0" y="0"/>
          <a:chExt cx="0" cy="0"/>
        </a:xfrm>
      </p:grpSpPr>
      <p:sp>
        <p:nvSpPr>
          <p:cNvPr id="1363" name="Google Shape;1363;p93"/>
          <p:cNvSpPr txBox="1"/>
          <p:nvPr>
            <p:ph type="title"/>
          </p:nvPr>
        </p:nvSpPr>
        <p:spPr>
          <a:xfrm>
            <a:off x="1732700" y="1735600"/>
            <a:ext cx="4944300" cy="6453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4000"/>
              <a:buNone/>
            </a:pPr>
            <a:r>
              <a:rPr lang="en-CA"/>
              <a:t>Credits</a:t>
            </a:r>
            <a:endParaRPr/>
          </a:p>
        </p:txBody>
      </p:sp>
      <p:sp>
        <p:nvSpPr>
          <p:cNvPr id="1364" name="Google Shape;1364;p93"/>
          <p:cNvSpPr txBox="1"/>
          <p:nvPr>
            <p:ph idx="1" type="body"/>
          </p:nvPr>
        </p:nvSpPr>
        <p:spPr>
          <a:xfrm>
            <a:off x="1732700" y="2255125"/>
            <a:ext cx="4944300" cy="165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600"/>
              </a:spcBef>
              <a:spcAft>
                <a:spcPts val="0"/>
              </a:spcAft>
              <a:buSzPts val="1400"/>
              <a:buNone/>
            </a:pPr>
            <a:r>
              <a:rPr lang="en-CA"/>
              <a:t>Special thanks to all the people who made and released these awesome resources for free:</a:t>
            </a:r>
            <a:endParaRPr/>
          </a:p>
          <a:p>
            <a:pPr indent="-317500" lvl="0" marL="457200" rtl="0" algn="l">
              <a:lnSpc>
                <a:spcPct val="115000"/>
              </a:lnSpc>
              <a:spcBef>
                <a:spcPts val="600"/>
              </a:spcBef>
              <a:spcAft>
                <a:spcPts val="0"/>
              </a:spcAft>
              <a:buClr>
                <a:srgbClr val="C6DAEC"/>
              </a:buClr>
              <a:buSzPts val="1400"/>
              <a:buChar char="◇"/>
            </a:pPr>
            <a:r>
              <a:rPr lang="en-CA"/>
              <a:t>Presentation template by </a:t>
            </a:r>
            <a:r>
              <a:rPr lang="en-CA" u="sng">
                <a:solidFill>
                  <a:schemeClr val="hlink"/>
                </a:solidFill>
                <a:hlinkClick r:id="rId3"/>
              </a:rPr>
              <a:t>SlidesCarnival</a:t>
            </a:r>
            <a:endParaRPr/>
          </a:p>
          <a:p>
            <a:pPr indent="0" lvl="0" marL="457200" rtl="0" algn="l">
              <a:lnSpc>
                <a:spcPct val="115000"/>
              </a:lnSpc>
              <a:spcBef>
                <a:spcPts val="0"/>
              </a:spcBef>
              <a:spcAft>
                <a:spcPts val="0"/>
              </a:spcAft>
              <a:buSzPts val="1400"/>
              <a:buNone/>
            </a:pPr>
            <a:r>
              <a:t/>
            </a:r>
            <a:endParaRPr/>
          </a:p>
        </p:txBody>
      </p:sp>
      <p:sp>
        <p:nvSpPr>
          <p:cNvPr id="1365" name="Google Shape;1365;p93"/>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30"/>
          <p:cNvSpPr txBox="1"/>
          <p:nvPr>
            <p:ph type="ctrTitle"/>
          </p:nvPr>
        </p:nvSpPr>
        <p:spPr>
          <a:xfrm>
            <a:off x="2562058" y="1692450"/>
            <a:ext cx="5638800" cy="11598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b="1" lang="en-CA">
                <a:solidFill>
                  <a:schemeClr val="dk1"/>
                </a:solidFill>
              </a:rPr>
              <a:t>Definition &amp; Relevance</a:t>
            </a:r>
            <a:endParaRPr b="1">
              <a:solidFill>
                <a:schemeClr val="dk1"/>
              </a:solidFill>
            </a:endParaRPr>
          </a:p>
        </p:txBody>
      </p:sp>
      <p:sp>
        <p:nvSpPr>
          <p:cNvPr id="761" name="Google Shape;761;p30"/>
          <p:cNvSpPr txBox="1"/>
          <p:nvPr>
            <p:ph idx="1" type="subTitle"/>
          </p:nvPr>
        </p:nvSpPr>
        <p:spPr>
          <a:xfrm>
            <a:off x="943142" y="1859924"/>
            <a:ext cx="1100660" cy="41242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en-CA" sz="2000">
                <a:solidFill>
                  <a:schemeClr val="dk1"/>
                </a:solidFill>
              </a:rPr>
              <a:t>Module</a:t>
            </a:r>
            <a:endParaRPr b="1" sz="2000">
              <a:solidFill>
                <a:schemeClr val="dk1"/>
              </a:solidFill>
            </a:endParaRPr>
          </a:p>
        </p:txBody>
      </p:sp>
      <p:sp>
        <p:nvSpPr>
          <p:cNvPr id="762" name="Google Shape;762;p30"/>
          <p:cNvSpPr txBox="1"/>
          <p:nvPr/>
        </p:nvSpPr>
        <p:spPr>
          <a:xfrm>
            <a:off x="429992" y="1859924"/>
            <a:ext cx="2067000" cy="1771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en-CA" sz="4800" u="none" cap="none" strike="noStrike">
                <a:solidFill>
                  <a:srgbClr val="FFFFFF"/>
                </a:solidFill>
                <a:latin typeface="Nixie One"/>
                <a:ea typeface="Nixie One"/>
                <a:cs typeface="Nixie One"/>
                <a:sym typeface="Nixie One"/>
              </a:rPr>
              <a:t>1</a:t>
            </a:r>
            <a:endParaRPr b="1" i="0" sz="1400" u="none" cap="none" strike="noStrike">
              <a:solidFill>
                <a:srgbClr val="FFFFFF"/>
              </a:solidFill>
              <a:latin typeface="Arial"/>
              <a:ea typeface="Arial"/>
              <a:cs typeface="Arial"/>
              <a:sym typeface="Arial"/>
            </a:endParaRPr>
          </a:p>
        </p:txBody>
      </p:sp>
      <p:sp>
        <p:nvSpPr>
          <p:cNvPr id="763" name="Google Shape;763;p30"/>
          <p:cNvSpPr/>
          <p:nvPr/>
        </p:nvSpPr>
        <p:spPr>
          <a:xfrm>
            <a:off x="841313" y="171486"/>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31"/>
          <p:cNvSpPr txBox="1"/>
          <p:nvPr>
            <p:ph idx="12" type="sldNum"/>
          </p:nvPr>
        </p:nvSpPr>
        <p:spPr>
          <a:xfrm>
            <a:off x="13557" y="4785525"/>
            <a:ext cx="548700" cy="357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fld id="{00000000-1234-1234-1234-123412341234}" type="slidenum">
              <a:rPr lang="en-CA"/>
              <a:t>‹#›</a:t>
            </a:fld>
            <a:endParaRPr/>
          </a:p>
        </p:txBody>
      </p:sp>
      <p:sp>
        <p:nvSpPr>
          <p:cNvPr id="769" name="Google Shape;769;p31"/>
          <p:cNvSpPr/>
          <p:nvPr/>
        </p:nvSpPr>
        <p:spPr>
          <a:xfrm>
            <a:off x="830176" y="503975"/>
            <a:ext cx="203659" cy="213525"/>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CBF4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1"/>
          <p:cNvSpPr txBox="1"/>
          <p:nvPr/>
        </p:nvSpPr>
        <p:spPr>
          <a:xfrm>
            <a:off x="5187696" y="4047934"/>
            <a:ext cx="282854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CA" sz="2000" u="none" cap="none" strike="noStrike">
                <a:solidFill>
                  <a:schemeClr val="dk1"/>
                </a:solidFill>
                <a:latin typeface="Arial"/>
                <a:ea typeface="Arial"/>
                <a:cs typeface="Arial"/>
                <a:sym typeface="Arial"/>
              </a:rPr>
              <a:t>Marilyn Suttle,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CA" sz="1400" u="none" cap="none" strike="noStrike">
                <a:solidFill>
                  <a:schemeClr val="dk1"/>
                </a:solidFill>
                <a:latin typeface="Arial"/>
                <a:ea typeface="Arial"/>
                <a:cs typeface="Arial"/>
                <a:sym typeface="Arial"/>
              </a:rPr>
              <a:t>Customer Service consultant, speaker and author</a:t>
            </a:r>
            <a:endParaRPr b="0" i="0" sz="1400" u="none" cap="none" strike="noStrike">
              <a:solidFill>
                <a:srgbClr val="000000"/>
              </a:solidFill>
              <a:latin typeface="Arial"/>
              <a:ea typeface="Arial"/>
              <a:cs typeface="Arial"/>
              <a:sym typeface="Arial"/>
            </a:endParaRPr>
          </a:p>
        </p:txBody>
      </p:sp>
      <p:sp>
        <p:nvSpPr>
          <p:cNvPr id="771" name="Google Shape;771;p31"/>
          <p:cNvSpPr/>
          <p:nvPr/>
        </p:nvSpPr>
        <p:spPr>
          <a:xfrm flipH="1">
            <a:off x="2414015" y="610737"/>
            <a:ext cx="5132832" cy="3340608"/>
          </a:xfrm>
          <a:prstGeom prst="wedgeRoundRectCallout">
            <a:avLst>
              <a:gd fmla="val 307" name="adj1"/>
              <a:gd fmla="val 73084" name="adj2"/>
              <a:gd fmla="val 16667" name="adj3"/>
            </a:avLst>
          </a:prstGeom>
          <a:noFill/>
          <a:ln cap="flat" cmpd="sng" w="76200">
            <a:solidFill>
              <a:srgbClr val="00A4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72" name="Google Shape;772;p31"/>
          <p:cNvSpPr txBox="1"/>
          <p:nvPr/>
        </p:nvSpPr>
        <p:spPr>
          <a:xfrm>
            <a:off x="3048000" y="1203621"/>
            <a:ext cx="4279392"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CA" sz="2800" u="none" cap="none" strike="noStrike">
                <a:solidFill>
                  <a:schemeClr val="dk1"/>
                </a:solidFill>
                <a:latin typeface="Arial"/>
                <a:ea typeface="Arial"/>
                <a:cs typeface="Arial"/>
                <a:sym typeface="Arial"/>
              </a:rPr>
              <a:t>How you think about your customers influences how you respond to them.</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mogen template">
  <a:themeElements>
    <a:clrScheme name="Custom 347">
      <a:dk1>
        <a:srgbClr val="FFFFFF"/>
      </a:dk1>
      <a:lt1>
        <a:srgbClr val="0E293C"/>
      </a:lt1>
      <a:dk2>
        <a:srgbClr val="BBC9D3"/>
      </a:dk2>
      <a:lt2>
        <a:srgbClr val="184769"/>
      </a:lt2>
      <a:accent1>
        <a:srgbClr val="00E1C6"/>
      </a:accent1>
      <a:accent2>
        <a:srgbClr val="19BBD5"/>
      </a:accent2>
      <a:accent3>
        <a:srgbClr val="2C9DDE"/>
      </a:accent3>
      <a:accent4>
        <a:srgbClr val="3274E1"/>
      </a:accent4>
      <a:accent5>
        <a:srgbClr val="4C4ED5"/>
      </a:accent5>
      <a:accent6>
        <a:srgbClr val="5CF55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