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comments+xml" PartName="/ppt/comments/comment2.xml"/>
  <Override ContentType="application/vnd.openxmlformats-officedocument.presentationml.comments+xml" PartName="/ppt/comments/comment4.xml"/>
  <Override ContentType="application/vnd.openxmlformats-officedocument.presentationml.comments+xml" PartName="/ppt/comments/comment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embeddedFontLst>
    <p:embeddedFont>
      <p:font typeface="Encode Sans Semi Condensed"/>
      <p:regular r:id="rId13"/>
      <p:bold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3" name="Andrea Vanden Tillaart"/>
  <p:cmAuthor clrIdx="1" id="1" initials="" lastIdx="3" name="Marc-André Proulx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ncodeSansSemiCondensed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regular.fntdata"/><Relationship Id="rId14" Type="http://schemas.openxmlformats.org/officeDocument/2006/relationships/font" Target="fonts/EncodeSansSemiCondensed-bold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1-08-31T14:29:27.632">
    <p:pos x="6000" y="0"/>
    <p:text>Add the three quotations to the handout?</p:text>
  </p:cm>
  <p:cm authorId="1" idx="1" dt="2021-08-31T14:29:27.632">
    <p:pos x="6000" y="0"/>
    <p:text>I think it's a good idea.</p:text>
  </p:cm>
</p:cmLst>
</file>

<file path=ppt/comments/comment2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1" idx="2" dt="2021-08-31T14:29:57.206">
    <p:pos x="243" y="354"/>
    <p:text>Had to google it, but what a great idea!!</p:text>
  </p:cm>
</p:cmLst>
</file>

<file path=ppt/comments/comment3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2" dt="2021-08-31T14:32:40.548">
    <p:pos x="6000" y="0"/>
    <p:text>Add the "What Would You Do If" Scenaros?</p:text>
  </p:cm>
  <p:cm authorId="1" idx="3" dt="2021-08-31T14:32:40.548">
    <p:pos x="6000" y="0"/>
    <p:text>I think this slide is complete.</p:text>
  </p:cm>
</p:cmLst>
</file>

<file path=ppt/comments/comment4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3" dt="2021-08-28T18:43:44.415">
    <p:pos x="6000" y="0"/>
    <p:text>Add quotations to the student booklet?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CA"/>
              <a:t>Adapted from: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CA">
                <a:solidFill>
                  <a:schemeClr val="dk1"/>
                </a:solidFill>
              </a:rPr>
              <a:t>Carlaw, P., &amp; Deming, V. K. (1999). </a:t>
            </a:r>
            <a:r>
              <a:rPr i="1" lang="en-CA">
                <a:solidFill>
                  <a:schemeClr val="dk1"/>
                </a:solidFill>
              </a:rPr>
              <a:t>The big book of customer service training games: Quick, fun activities for training customer service reps, salespeople, and anyone else who deals with customers</a:t>
            </a:r>
            <a:r>
              <a:rPr lang="en-CA">
                <a:solidFill>
                  <a:schemeClr val="dk1"/>
                </a:solidFill>
              </a:rPr>
              <a:t>. McGraw-Hill.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 flipH="1" rot="10800000">
            <a:off x="5226657" y="5302711"/>
            <a:ext cx="1738000" cy="150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" name="Google Shape;17;p2"/>
          <p:cNvSpPr/>
          <p:nvPr/>
        </p:nvSpPr>
        <p:spPr>
          <a:xfrm rot="5400000">
            <a:off x="5078743" y="-108000"/>
            <a:ext cx="2034000" cy="23488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" name="Google Shape;18;p2"/>
          <p:cNvSpPr txBox="1"/>
          <p:nvPr>
            <p:ph type="ctrTitle"/>
          </p:nvPr>
        </p:nvSpPr>
        <p:spPr>
          <a:xfrm>
            <a:off x="1866900" y="2655767"/>
            <a:ext cx="8458000" cy="154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/>
        </p:txBody>
      </p:sp>
      <p:sp>
        <p:nvSpPr>
          <p:cNvPr id="19" name="Google Shape;19;p2"/>
          <p:cNvSpPr/>
          <p:nvPr/>
        </p:nvSpPr>
        <p:spPr>
          <a:xfrm flipH="1" rot="10800000">
            <a:off x="3746500" y="-230500"/>
            <a:ext cx="1482000" cy="1283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 flipH="1" rot="10800000">
            <a:off x="4803631" y="1813479"/>
            <a:ext cx="658400" cy="570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 flipH="1" rot="10800000">
            <a:off x="7038553" y="1140372"/>
            <a:ext cx="1259600" cy="1090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/>
          <p:nvPr/>
        </p:nvSpPr>
        <p:spPr>
          <a:xfrm flipH="1" rot="10800000">
            <a:off x="7154399" y="469765"/>
            <a:ext cx="658400" cy="569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" name="Google Shape;23;p2"/>
          <p:cNvGrpSpPr/>
          <p:nvPr/>
        </p:nvGrpSpPr>
        <p:grpSpPr>
          <a:xfrm>
            <a:off x="7398871" y="1373041"/>
            <a:ext cx="539520" cy="498745"/>
            <a:chOff x="5975075" y="2327500"/>
            <a:chExt cx="420100" cy="388350"/>
          </a:xfrm>
        </p:grpSpPr>
        <p:sp>
          <p:nvSpPr>
            <p:cNvPr id="24" name="Google Shape;24;p2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" name="Google Shape;26;p2"/>
          <p:cNvSpPr/>
          <p:nvPr/>
        </p:nvSpPr>
        <p:spPr>
          <a:xfrm>
            <a:off x="4337362" y="151031"/>
            <a:ext cx="300113" cy="519952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" name="Google Shape;27;p2"/>
          <p:cNvGrpSpPr/>
          <p:nvPr/>
        </p:nvGrpSpPr>
        <p:grpSpPr>
          <a:xfrm>
            <a:off x="5840702" y="686924"/>
            <a:ext cx="510611" cy="809481"/>
            <a:chOff x="6718575" y="2318625"/>
            <a:chExt cx="256950" cy="407375"/>
          </a:xfrm>
        </p:grpSpPr>
        <p:sp>
          <p:nvSpPr>
            <p:cNvPr id="28" name="Google Shape;28;p2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" name="Google Shape;36;p2"/>
          <p:cNvGrpSpPr/>
          <p:nvPr/>
        </p:nvGrpSpPr>
        <p:grpSpPr>
          <a:xfrm>
            <a:off x="4265952" y="1203946"/>
            <a:ext cx="526691" cy="537729"/>
            <a:chOff x="3951850" y="2985350"/>
            <a:chExt cx="407950" cy="416500"/>
          </a:xfrm>
        </p:grpSpPr>
        <p:sp>
          <p:nvSpPr>
            <p:cNvPr id="37" name="Google Shape;37;p2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" name="Google Shape;41;p2"/>
          <p:cNvSpPr/>
          <p:nvPr/>
        </p:nvSpPr>
        <p:spPr>
          <a:xfrm flipH="1" rot="10800000">
            <a:off x="6680711" y="6102197"/>
            <a:ext cx="1377200" cy="1192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 flipH="1" rot="10800000">
            <a:off x="6844905" y="5408600"/>
            <a:ext cx="720000" cy="623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 flipH="1" rot="10800000">
            <a:off x="4135612" y="4839625"/>
            <a:ext cx="1377200" cy="1192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 flipH="1" rot="10800000">
            <a:off x="4707179" y="6102216"/>
            <a:ext cx="602800" cy="5216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7160941" y="6490348"/>
            <a:ext cx="416671" cy="416645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" name="Google Shape;46;p2"/>
          <p:cNvGrpSpPr/>
          <p:nvPr/>
        </p:nvGrpSpPr>
        <p:grpSpPr>
          <a:xfrm>
            <a:off x="7696013" y="5408587"/>
            <a:ext cx="765257" cy="734067"/>
            <a:chOff x="5241175" y="4959100"/>
            <a:chExt cx="539775" cy="517775"/>
          </a:xfrm>
        </p:grpSpPr>
        <p:sp>
          <p:nvSpPr>
            <p:cNvPr id="47" name="Google Shape;47;p2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" name="Google Shape;53;p2"/>
          <p:cNvSpPr/>
          <p:nvPr/>
        </p:nvSpPr>
        <p:spPr>
          <a:xfrm>
            <a:off x="4572278" y="5206389"/>
            <a:ext cx="503785" cy="458247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8" name="Google Shape;10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4" name="Google Shape;11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61" name="Google Shape;61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0" name="Google Shape;100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1" name="Google Shape;10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omments" Target="../comments/comment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comments" Target="../comments/comment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omments" Target="../comments/comment3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omments" Target="../comments/commen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"/>
          <p:cNvSpPr txBox="1"/>
          <p:nvPr>
            <p:ph type="ctrTitle"/>
          </p:nvPr>
        </p:nvSpPr>
        <p:spPr>
          <a:xfrm>
            <a:off x="5074620" y="2368591"/>
            <a:ext cx="2198733" cy="6861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Calibri"/>
              <a:buNone/>
            </a:pPr>
            <a:r>
              <a:rPr b="1" lang="en-CA" sz="3733">
                <a:solidFill>
                  <a:srgbClr val="002060"/>
                </a:solidFill>
              </a:rPr>
              <a:t>OCTE  </a:t>
            </a:r>
            <a:br>
              <a:rPr b="1" lang="en-CA" sz="4267">
                <a:solidFill>
                  <a:srgbClr val="002060"/>
                </a:solidFill>
              </a:rPr>
            </a:br>
            <a:endParaRPr b="1" sz="4267">
              <a:solidFill>
                <a:srgbClr val="002060"/>
              </a:solidFill>
            </a:endParaRPr>
          </a:p>
        </p:txBody>
      </p:sp>
      <p:sp>
        <p:nvSpPr>
          <p:cNvPr id="128" name="Google Shape;128;p14"/>
          <p:cNvSpPr txBox="1"/>
          <p:nvPr/>
        </p:nvSpPr>
        <p:spPr>
          <a:xfrm>
            <a:off x="4998301" y="3520375"/>
            <a:ext cx="2798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CA" sz="2400" u="none" cap="none" strike="noStrike">
                <a:solidFill>
                  <a:srgbClr val="002060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rPr>
              <a:t>Student Handout</a:t>
            </a:r>
            <a:endParaRPr b="1" i="0" sz="2400" u="none" cap="none" strike="noStrike">
              <a:solidFill>
                <a:srgbClr val="002060"/>
              </a:solidFill>
              <a:latin typeface="Encode Sans Semi Condensed"/>
              <a:ea typeface="Encode Sans Semi Condensed"/>
              <a:cs typeface="Encode Sans Semi Condensed"/>
              <a:sym typeface="Encode Sans Semi Condensed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1783368" y="4211542"/>
            <a:ext cx="969228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CA" sz="2000" u="none" cap="none" strike="noStrike">
                <a:solidFill>
                  <a:srgbClr val="002060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rPr>
              <a:t>Student Name: _______________		          SHSM Sector: _______________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3154132" y="2758771"/>
            <a:ext cx="6950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CA" sz="3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Customer Service Certification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"/>
          <p:cNvSpPr txBox="1"/>
          <p:nvPr>
            <p:ph idx="4294967295" type="title"/>
          </p:nvPr>
        </p:nvSpPr>
        <p:spPr>
          <a:xfrm>
            <a:off x="349600" y="0"/>
            <a:ext cx="114928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lang="en-CA" sz="2000">
                <a:solidFill>
                  <a:srgbClr val="002060"/>
                </a:solidFill>
              </a:rPr>
              <a:t>Module 1: Definition and Relevance of Customer Service</a:t>
            </a:r>
            <a:endParaRPr b="1" sz="2000">
              <a:solidFill>
                <a:srgbClr val="002060"/>
              </a:solidFill>
            </a:endParaRPr>
          </a:p>
        </p:txBody>
      </p:sp>
      <p:sp>
        <p:nvSpPr>
          <p:cNvPr id="136" name="Google Shape;136;p15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137" name="Google Shape;137;p15"/>
          <p:cNvSpPr txBox="1"/>
          <p:nvPr/>
        </p:nvSpPr>
        <p:spPr>
          <a:xfrm>
            <a:off x="6689558" y="622699"/>
            <a:ext cx="5152681" cy="5899251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Reflect and Connect: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67"/>
              <a:buFont typeface="Arial"/>
              <a:buNone/>
            </a:pPr>
            <a:r>
              <a:rPr b="0" i="0" lang="en-CA" sz="10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are the quotations from Marilyn Suttle and Jeff Bezos in this module so relevant to the importance of effective customer service, in-person and online?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67"/>
              <a:buFont typeface="Arial"/>
              <a:buNone/>
            </a:pPr>
            <a:r>
              <a:rPr b="0" i="0" lang="en-CA" sz="10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with other SHSM students or think about it on your own. Add your thoughts below</a:t>
            </a:r>
            <a:r>
              <a:rPr b="1" i="0" lang="en-CA" sz="10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5"/>
          <p:cNvSpPr txBox="1"/>
          <p:nvPr/>
        </p:nvSpPr>
        <p:spPr>
          <a:xfrm>
            <a:off x="349599" y="622700"/>
            <a:ext cx="5553896" cy="346803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would you define “ Customer Service”</a:t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</a:pPr>
            <a:r>
              <a:rPr b="0" i="0" lang="en-CA" sz="10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discuss with other SHSM students or independently.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66"/>
              </a:spcBef>
              <a:spcAft>
                <a:spcPts val="533"/>
              </a:spcAft>
              <a:buClr>
                <a:srgbClr val="000000"/>
              </a:buClr>
              <a:buSzPts val="1067"/>
              <a:buFont typeface="Arial"/>
              <a:buNone/>
            </a:pPr>
            <a:r>
              <a:rPr b="0" i="0" lang="en-CA" sz="10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Jot down a definition in the space below:</a:t>
            </a:r>
            <a:endParaRPr b="0" i="0" sz="1067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5"/>
          <p:cNvSpPr txBox="1"/>
          <p:nvPr/>
        </p:nvSpPr>
        <p:spPr>
          <a:xfrm>
            <a:off x="345408" y="4101925"/>
            <a:ext cx="5553895" cy="2420026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Customer Service Definition</a:t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Clr>
                <a:srgbClr val="000000"/>
              </a:buClr>
              <a:buSzPts val="1067"/>
              <a:buFont typeface="Arial"/>
              <a:buNone/>
            </a:pPr>
            <a:r>
              <a:rPr b="0" i="0" lang="en-CA" sz="10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any points from the given definition to more fully develop your definition.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0" name="Google Shape;140;p15"/>
          <p:cNvGrpSpPr/>
          <p:nvPr/>
        </p:nvGrpSpPr>
        <p:grpSpPr>
          <a:xfrm>
            <a:off x="4843205" y="760165"/>
            <a:ext cx="236801" cy="386030"/>
            <a:chOff x="6730350" y="2315900"/>
            <a:chExt cx="257700" cy="420100"/>
          </a:xfrm>
        </p:grpSpPr>
        <p:sp>
          <p:nvSpPr>
            <p:cNvPr id="141" name="Google Shape;141;p15"/>
            <p:cNvSpPr/>
            <p:nvPr/>
          </p:nvSpPr>
          <p:spPr>
            <a:xfrm>
              <a:off x="6807900" y="26712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5"/>
            <p:cNvSpPr/>
            <p:nvPr/>
          </p:nvSpPr>
          <p:spPr>
            <a:xfrm>
              <a:off x="6807900" y="26364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5"/>
            <p:cNvSpPr/>
            <p:nvPr/>
          </p:nvSpPr>
          <p:spPr>
            <a:xfrm>
              <a:off x="6807900" y="2706075"/>
              <a:ext cx="102600" cy="29925"/>
            </a:xfrm>
            <a:custGeom>
              <a:rect b="b" l="l" r="r" t="t"/>
              <a:pathLst>
                <a:path extrusionOk="0" h="1197" w="4104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5"/>
            <p:cNvSpPr/>
            <p:nvPr/>
          </p:nvSpPr>
          <p:spPr>
            <a:xfrm>
              <a:off x="6811575" y="2463675"/>
              <a:ext cx="95275" cy="160600"/>
            </a:xfrm>
            <a:custGeom>
              <a:rect b="b" l="l" r="r" t="t"/>
              <a:pathLst>
                <a:path extrusionOk="0" h="6424" w="3811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5"/>
            <p:cNvSpPr/>
            <p:nvPr/>
          </p:nvSpPr>
          <p:spPr>
            <a:xfrm>
              <a:off x="6730350" y="2315900"/>
              <a:ext cx="257700" cy="308375"/>
            </a:xfrm>
            <a:custGeom>
              <a:rect b="b" l="l" r="r" t="t"/>
              <a:pathLst>
                <a:path extrusionOk="0" h="12335" w="10308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6" name="Google Shape;146;p15"/>
          <p:cNvSpPr/>
          <p:nvPr/>
        </p:nvSpPr>
        <p:spPr>
          <a:xfrm>
            <a:off x="5309415" y="4245614"/>
            <a:ext cx="279449" cy="279467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7" name="Google Shape;147;p15"/>
          <p:cNvGrpSpPr/>
          <p:nvPr/>
        </p:nvGrpSpPr>
        <p:grpSpPr>
          <a:xfrm>
            <a:off x="11136991" y="669234"/>
            <a:ext cx="470219" cy="347885"/>
            <a:chOff x="5255200" y="3006475"/>
            <a:chExt cx="511700" cy="378575"/>
          </a:xfrm>
        </p:grpSpPr>
        <p:sp>
          <p:nvSpPr>
            <p:cNvPr id="148" name="Google Shape;148;p15"/>
            <p:cNvSpPr/>
            <p:nvPr/>
          </p:nvSpPr>
          <p:spPr>
            <a:xfrm>
              <a:off x="5255200" y="3006475"/>
              <a:ext cx="349900" cy="349875"/>
            </a:xfrm>
            <a:custGeom>
              <a:rect b="b" l="l" r="r" t="t"/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5"/>
            <p:cNvSpPr/>
            <p:nvPr/>
          </p:nvSpPr>
          <p:spPr>
            <a:xfrm>
              <a:off x="5567825" y="3185975"/>
              <a:ext cx="199075" cy="199075"/>
            </a:xfrm>
            <a:custGeom>
              <a:rect b="b" l="l" r="r" t="t"/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"/>
          <p:cNvSpPr txBox="1"/>
          <p:nvPr>
            <p:ph idx="4294967295" type="title"/>
          </p:nvPr>
        </p:nvSpPr>
        <p:spPr>
          <a:xfrm>
            <a:off x="231115" y="0"/>
            <a:ext cx="114928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lang="en-CA" sz="2000">
                <a:solidFill>
                  <a:srgbClr val="002060"/>
                </a:solidFill>
              </a:rPr>
              <a:t>Module 2: Essential Skills and Traits</a:t>
            </a:r>
            <a:endParaRPr b="1" sz="2000">
              <a:solidFill>
                <a:srgbClr val="002060"/>
              </a:solidFill>
            </a:endParaRPr>
          </a:p>
        </p:txBody>
      </p:sp>
      <p:sp>
        <p:nvSpPr>
          <p:cNvPr id="155" name="Google Shape;155;p16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156" name="Google Shape;156;p16"/>
          <p:cNvSpPr txBox="1"/>
          <p:nvPr/>
        </p:nvSpPr>
        <p:spPr>
          <a:xfrm>
            <a:off x="8395246" y="575667"/>
            <a:ext cx="3484302" cy="5906438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Investigate and Describe: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watching the video or reading the blog,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</a:t>
            </a:r>
            <a:r>
              <a:rPr b="1" i="0" lang="en-CA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three to five </a:t>
            </a:r>
            <a:r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 methods Disney uses to provide outstanding customer service.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discuss with other SHSM students or independently. Jot down your ideas in the space below.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6"/>
          <p:cNvSpPr txBox="1"/>
          <p:nvPr/>
        </p:nvSpPr>
        <p:spPr>
          <a:xfrm>
            <a:off x="386748" y="562467"/>
            <a:ext cx="3884601" cy="301492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does the video clip, “Be </a:t>
            </a: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Our</a:t>
            </a: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Guest” from Disney’s Beauty and the Beast demonstrate Walt Disney’s idea of customer service?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</a:pPr>
            <a:r>
              <a:rPr b="0" i="0" lang="en-CA" sz="10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discuss with other SHSM students or independently.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66"/>
              </a:spcBef>
              <a:spcAft>
                <a:spcPts val="533"/>
              </a:spcAft>
              <a:buClr>
                <a:srgbClr val="000000"/>
              </a:buClr>
              <a:buSzPts val="1067"/>
              <a:buFont typeface="Arial"/>
              <a:buNone/>
            </a:pPr>
            <a:r>
              <a:rPr b="0" i="0" lang="en-CA" sz="106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Jot down your ideas in the space below.</a:t>
            </a:r>
            <a:endParaRPr b="0" i="0" sz="1067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6"/>
          <p:cNvSpPr txBox="1"/>
          <p:nvPr/>
        </p:nvSpPr>
        <p:spPr>
          <a:xfrm>
            <a:off x="4345989" y="562466"/>
            <a:ext cx="3893624" cy="581823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Summarize Disney’s 7 Guest Guidelines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5143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6"/>
          <p:cNvSpPr/>
          <p:nvPr/>
        </p:nvSpPr>
        <p:spPr>
          <a:xfrm>
            <a:off x="7540625" y="768243"/>
            <a:ext cx="279449" cy="279467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0" name="Google Shape;160;p16"/>
          <p:cNvGrpSpPr/>
          <p:nvPr/>
        </p:nvGrpSpPr>
        <p:grpSpPr>
          <a:xfrm>
            <a:off x="3509020" y="1047710"/>
            <a:ext cx="384941" cy="395577"/>
            <a:chOff x="2605300" y="5003050"/>
            <a:chExt cx="418900" cy="430475"/>
          </a:xfrm>
        </p:grpSpPr>
        <p:sp>
          <p:nvSpPr>
            <p:cNvPr id="161" name="Google Shape;161;p16"/>
            <p:cNvSpPr/>
            <p:nvPr/>
          </p:nvSpPr>
          <p:spPr>
            <a:xfrm>
              <a:off x="2820225" y="5222250"/>
              <a:ext cx="202750" cy="211275"/>
            </a:xfrm>
            <a:custGeom>
              <a:rect b="b" l="l" r="r" t="t"/>
              <a:pathLst>
                <a:path extrusionOk="0" h="8451" w="811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6"/>
            <p:cNvSpPr/>
            <p:nvPr/>
          </p:nvSpPr>
          <p:spPr>
            <a:xfrm>
              <a:off x="2606525" y="5003050"/>
              <a:ext cx="203975" cy="208225"/>
            </a:xfrm>
            <a:custGeom>
              <a:rect b="b" l="l" r="r" t="t"/>
              <a:pathLst>
                <a:path extrusionOk="0" h="8329" w="8159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6"/>
            <p:cNvSpPr/>
            <p:nvPr/>
          </p:nvSpPr>
          <p:spPr>
            <a:xfrm>
              <a:off x="2605300" y="5008550"/>
              <a:ext cx="418900" cy="418875"/>
            </a:xfrm>
            <a:custGeom>
              <a:rect b="b" l="l" r="r" t="t"/>
              <a:pathLst>
                <a:path extrusionOk="0" h="16755" w="16756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4" name="Google Shape;164;p16"/>
          <p:cNvSpPr txBox="1"/>
          <p:nvPr/>
        </p:nvSpPr>
        <p:spPr>
          <a:xfrm>
            <a:off x="383874" y="3773765"/>
            <a:ext cx="3893623" cy="260693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Reflect and Connect: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are these seven guidelines useful for skills for all employees working in any company?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5" name="Google Shape;165;p16"/>
          <p:cNvGrpSpPr/>
          <p:nvPr/>
        </p:nvGrpSpPr>
        <p:grpSpPr>
          <a:xfrm>
            <a:off x="3603865" y="3828356"/>
            <a:ext cx="470219" cy="347885"/>
            <a:chOff x="5255200" y="3006475"/>
            <a:chExt cx="511700" cy="378575"/>
          </a:xfrm>
        </p:grpSpPr>
        <p:sp>
          <p:nvSpPr>
            <p:cNvPr id="166" name="Google Shape;166;p16"/>
            <p:cNvSpPr/>
            <p:nvPr/>
          </p:nvSpPr>
          <p:spPr>
            <a:xfrm>
              <a:off x="5255200" y="3006475"/>
              <a:ext cx="349900" cy="349875"/>
            </a:xfrm>
            <a:custGeom>
              <a:rect b="b" l="l" r="r" t="t"/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6"/>
            <p:cNvSpPr/>
            <p:nvPr/>
          </p:nvSpPr>
          <p:spPr>
            <a:xfrm>
              <a:off x="5567825" y="3185975"/>
              <a:ext cx="199075" cy="199075"/>
            </a:xfrm>
            <a:custGeom>
              <a:rect b="b" l="l" r="r" t="t"/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" name="Google Shape;168;p16"/>
          <p:cNvGrpSpPr/>
          <p:nvPr/>
        </p:nvGrpSpPr>
        <p:grpSpPr>
          <a:xfrm>
            <a:off x="11424813" y="659438"/>
            <a:ext cx="380439" cy="388272"/>
            <a:chOff x="3955900" y="2984500"/>
            <a:chExt cx="414000" cy="422525"/>
          </a:xfrm>
        </p:grpSpPr>
        <p:sp>
          <p:nvSpPr>
            <p:cNvPr id="169" name="Google Shape;169;p16"/>
            <p:cNvSpPr/>
            <p:nvPr/>
          </p:nvSpPr>
          <p:spPr>
            <a:xfrm>
              <a:off x="3955900" y="2984500"/>
              <a:ext cx="315700" cy="315675"/>
            </a:xfrm>
            <a:custGeom>
              <a:rect b="b" l="l" r="r" t="t"/>
              <a:pathLst>
                <a:path extrusionOk="0" h="12627" w="12628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6"/>
            <p:cNvSpPr/>
            <p:nvPr/>
          </p:nvSpPr>
          <p:spPr>
            <a:xfrm>
              <a:off x="3992525" y="3021125"/>
              <a:ext cx="242425" cy="242425"/>
            </a:xfrm>
            <a:custGeom>
              <a:rect b="b" l="l" r="r" t="t"/>
              <a:pathLst>
                <a:path extrusionOk="0" h="9697" w="9697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6"/>
            <p:cNvSpPr/>
            <p:nvPr/>
          </p:nvSpPr>
          <p:spPr>
            <a:xfrm>
              <a:off x="4215400" y="3253150"/>
              <a:ext cx="154500" cy="153875"/>
            </a:xfrm>
            <a:custGeom>
              <a:rect b="b" l="l" r="r" t="t"/>
              <a:pathLst>
                <a:path extrusionOk="0" h="6155" w="618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7"/>
          <p:cNvSpPr txBox="1"/>
          <p:nvPr>
            <p:ph idx="4294967295" type="title"/>
          </p:nvPr>
        </p:nvSpPr>
        <p:spPr>
          <a:xfrm>
            <a:off x="349600" y="0"/>
            <a:ext cx="114928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lang="en-CA" sz="2000">
                <a:solidFill>
                  <a:srgbClr val="002060"/>
                </a:solidFill>
              </a:rPr>
              <a:t>Module 2: Your Customer Service Skills and Traits Action Plan</a:t>
            </a:r>
            <a:endParaRPr b="1" sz="2000">
              <a:solidFill>
                <a:srgbClr val="002060"/>
              </a:solidFill>
            </a:endParaRPr>
          </a:p>
        </p:txBody>
      </p:sp>
      <p:sp>
        <p:nvSpPr>
          <p:cNvPr id="177" name="Google Shape;177;p17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178" name="Google Shape;178;p17"/>
          <p:cNvSpPr txBox="1"/>
          <p:nvPr/>
        </p:nvSpPr>
        <p:spPr>
          <a:xfrm>
            <a:off x="3696134" y="622700"/>
            <a:ext cx="3548986" cy="5758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CA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Employees who stand in their work have these Customer Service </a:t>
            </a:r>
            <a:r>
              <a:rPr b="1" i="0" lang="en-CA" sz="1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TRAITS</a:t>
            </a:r>
            <a:r>
              <a:rPr b="1" i="0" lang="en-CA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✔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Listen attentively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✔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Maintain a positive attitude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✔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Speak clearly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✔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Avoid technical terms or fancy words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✔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Give customers a feeling of confidence in them, the information they give and the company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✔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Make every customer feel important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✔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Calm customers that are annoyed, frustrated, upset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Action: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Star, highlight or circle your Super Star Customer traits!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7"/>
          <p:cNvSpPr txBox="1"/>
          <p:nvPr/>
        </p:nvSpPr>
        <p:spPr>
          <a:xfrm>
            <a:off x="7367900" y="622699"/>
            <a:ext cx="4474339" cy="267395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So-So Customer Service </a:t>
            </a:r>
            <a:r>
              <a:rPr b="1" i="0" lang="en-CA" sz="1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SKILL</a:t>
            </a:r>
            <a:r>
              <a:rPr b="1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Strategy to improve it: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So-So Customer Service </a:t>
            </a:r>
            <a:r>
              <a:rPr b="1" i="0" lang="en-CA" sz="1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TRAIT</a:t>
            </a:r>
            <a:r>
              <a:rPr b="1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Strategy to improve it: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7"/>
          <p:cNvSpPr txBox="1"/>
          <p:nvPr/>
        </p:nvSpPr>
        <p:spPr>
          <a:xfrm>
            <a:off x="349600" y="622700"/>
            <a:ext cx="3223594" cy="5758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CA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Employees who stand out in their work have these Customer Service </a:t>
            </a:r>
            <a:r>
              <a:rPr b="1" i="0" lang="en-CA" sz="1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SKILLS: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Friendly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Quick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Efficient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Eager to please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Knowledgeable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Optimistic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Diligent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Attentive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Creatively helpful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Empathetic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Poised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Upbeat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Honest and fair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Solution-oriented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Able to understand customers’ requests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CA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Star, highlight or circle your Super Star Customer skills!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7"/>
          <p:cNvSpPr txBox="1"/>
          <p:nvPr/>
        </p:nvSpPr>
        <p:spPr>
          <a:xfrm>
            <a:off x="7367900" y="3493168"/>
            <a:ext cx="4474339" cy="288753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Need-to-develop Customer Service </a:t>
            </a:r>
            <a:r>
              <a:rPr b="1" i="0" lang="en-CA" sz="1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SKILL</a:t>
            </a:r>
            <a:r>
              <a:rPr b="1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Strategy to improve it: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Need-to-develop Customer Service </a:t>
            </a:r>
            <a:r>
              <a:rPr b="1" i="0" lang="en-CA" sz="1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TRAIT</a:t>
            </a:r>
            <a:r>
              <a:rPr b="1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Strategy to improve it: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2" name="Google Shape;182;p17"/>
          <p:cNvGrpSpPr/>
          <p:nvPr/>
        </p:nvGrpSpPr>
        <p:grpSpPr>
          <a:xfrm>
            <a:off x="11181012" y="3718812"/>
            <a:ext cx="449879" cy="413990"/>
            <a:chOff x="4610450" y="3703750"/>
            <a:chExt cx="453050" cy="332175"/>
          </a:xfrm>
        </p:grpSpPr>
        <p:sp>
          <p:nvSpPr>
            <p:cNvPr id="183" name="Google Shape;183;p17"/>
            <p:cNvSpPr/>
            <p:nvPr/>
          </p:nvSpPr>
          <p:spPr>
            <a:xfrm>
              <a:off x="4610450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17"/>
            <p:cNvSpPr/>
            <p:nvPr/>
          </p:nvSpPr>
          <p:spPr>
            <a:xfrm>
              <a:off x="4642200" y="3730000"/>
              <a:ext cx="389550" cy="249150"/>
            </a:xfrm>
            <a:custGeom>
              <a:rect b="b" l="l" r="r" t="t"/>
              <a:pathLst>
                <a:path extrusionOk="0" h="9966" w="15582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5" name="Google Shape;185;p17"/>
          <p:cNvSpPr/>
          <p:nvPr/>
        </p:nvSpPr>
        <p:spPr>
          <a:xfrm>
            <a:off x="481217" y="5204495"/>
            <a:ext cx="260931" cy="249146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7"/>
          <p:cNvSpPr/>
          <p:nvPr/>
        </p:nvSpPr>
        <p:spPr>
          <a:xfrm>
            <a:off x="3774252" y="5204495"/>
            <a:ext cx="260931" cy="249146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7"/>
          <p:cNvSpPr/>
          <p:nvPr/>
        </p:nvSpPr>
        <p:spPr>
          <a:xfrm>
            <a:off x="11270035" y="714942"/>
            <a:ext cx="319594" cy="347595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7"/>
          <p:cNvSpPr txBox="1"/>
          <p:nvPr/>
        </p:nvSpPr>
        <p:spPr>
          <a:xfrm>
            <a:off x="481217" y="6370820"/>
            <a:ext cx="11361022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C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Adapted from: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C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Carlaw, P., &amp; Deming, V. K. (1999). </a:t>
            </a:r>
            <a:r>
              <a:rPr b="0" i="1" lang="en-C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big book of customer service training games: Quick, fun activities for training customer service reps, salespeople, and anyone else who deals with customers</a:t>
            </a:r>
            <a:r>
              <a:rPr b="0" i="0" lang="en-C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McGraw-Hill.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"/>
          <p:cNvSpPr txBox="1"/>
          <p:nvPr>
            <p:ph idx="4294967295" type="title"/>
          </p:nvPr>
        </p:nvSpPr>
        <p:spPr>
          <a:xfrm>
            <a:off x="231115" y="0"/>
            <a:ext cx="114928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lang="en-CA" sz="2000">
                <a:solidFill>
                  <a:srgbClr val="002060"/>
                </a:solidFill>
              </a:rPr>
              <a:t>Module 3: Surprise and Delight</a:t>
            </a:r>
            <a:endParaRPr b="1" sz="2000">
              <a:solidFill>
                <a:srgbClr val="002060"/>
              </a:solidFill>
            </a:endParaRPr>
          </a:p>
        </p:txBody>
      </p:sp>
      <p:sp>
        <p:nvSpPr>
          <p:cNvPr id="194" name="Google Shape;194;p18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195" name="Google Shape;195;p18"/>
          <p:cNvSpPr txBox="1"/>
          <p:nvPr/>
        </p:nvSpPr>
        <p:spPr>
          <a:xfrm>
            <a:off x="231115" y="488468"/>
            <a:ext cx="5496115" cy="604077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Investigate and Describe: Surprise and Delight Videos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CA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discuss with other SHSM students or independently. Jot down your ideas in the space below.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Surprise and Delight video: _____________________________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the surprise and delight strategy of the selected video: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Explain the way in which the surprise and delight strategy creates a connection with the customer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8"/>
          <p:cNvSpPr txBox="1"/>
          <p:nvPr/>
        </p:nvSpPr>
        <p:spPr>
          <a:xfrm>
            <a:off x="6322064" y="411699"/>
            <a:ext cx="5157664" cy="6114168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Brainstorm: Surprise and Delight Strategies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 about a local small business that is related to your SHSM sector; identify it on your student handout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Char char="●"/>
            </a:pPr>
            <a:r>
              <a:rPr b="0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</a:t>
            </a:r>
            <a:r>
              <a:rPr b="1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to four  </a:t>
            </a:r>
            <a:r>
              <a:rPr b="0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“surprise and delight” strategies that the business could use.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 can be inexpensive ideas or a larger in scale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14287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the internet to help you come up with some ideas!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5143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8"/>
          <p:cNvSpPr/>
          <p:nvPr/>
        </p:nvSpPr>
        <p:spPr>
          <a:xfrm>
            <a:off x="5158262" y="614866"/>
            <a:ext cx="383792" cy="344531"/>
          </a:xfrm>
          <a:custGeom>
            <a:rect b="b" l="l" r="r" t="t"/>
            <a:pathLst>
              <a:path extrusionOk="0" h="14997" w="16706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002060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8" name="Google Shape;198;p18"/>
          <p:cNvGrpSpPr/>
          <p:nvPr/>
        </p:nvGrpSpPr>
        <p:grpSpPr>
          <a:xfrm>
            <a:off x="10965285" y="488468"/>
            <a:ext cx="386044" cy="356868"/>
            <a:chOff x="5975075" y="2327500"/>
            <a:chExt cx="420100" cy="388350"/>
          </a:xfrm>
        </p:grpSpPr>
        <p:sp>
          <p:nvSpPr>
            <p:cNvPr id="199" name="Google Shape;199;p18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8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9"/>
          <p:cNvSpPr txBox="1"/>
          <p:nvPr>
            <p:ph idx="4294967295" type="title"/>
          </p:nvPr>
        </p:nvSpPr>
        <p:spPr>
          <a:xfrm>
            <a:off x="231115" y="0"/>
            <a:ext cx="114928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lang="en-CA" sz="2000">
                <a:solidFill>
                  <a:srgbClr val="002060"/>
                </a:solidFill>
              </a:rPr>
              <a:t>Module 4: Typical Customer Scenarios</a:t>
            </a:r>
            <a:endParaRPr b="1" sz="2000">
              <a:solidFill>
                <a:srgbClr val="002060"/>
              </a:solidFill>
            </a:endParaRPr>
          </a:p>
        </p:txBody>
      </p:sp>
      <p:sp>
        <p:nvSpPr>
          <p:cNvPr id="206" name="Google Shape;206;p19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207" name="Google Shape;207;p19"/>
          <p:cNvSpPr txBox="1"/>
          <p:nvPr/>
        </p:nvSpPr>
        <p:spPr>
          <a:xfrm>
            <a:off x="4337778" y="575667"/>
            <a:ext cx="7541770" cy="5906438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Reflect, Connect, Demonstrate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Task: </a:t>
            </a:r>
            <a:r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an upset customer scenario. It can be based on an experience you have had in a workplace. Try to connect the scenario to your SHSM sector.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Apply the six steps in dealing with the customer.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you also “surprise and delight” the customer?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scenario can be written as a script, acted out, recorded or completed as a video. Remember to share it with your teacher!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9"/>
          <p:cNvSpPr txBox="1"/>
          <p:nvPr/>
        </p:nvSpPr>
        <p:spPr>
          <a:xfrm>
            <a:off x="231115" y="622800"/>
            <a:ext cx="3893624" cy="5757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CA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Steps in assisting an angry customer: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82600" marR="0" rtl="0" algn="l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CA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Stay Calm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82600" marR="0" rtl="0" algn="l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CA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Actively Listen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82600" marR="0" rtl="0" algn="l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CA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Repeat the Concerns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82600" marR="0" rtl="0" algn="l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CA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Actively Sympathize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82600" marR="0" rtl="0" algn="l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CA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Apologize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82600" marR="0" rtl="0" algn="l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CA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 a Solution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5143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9"/>
          <p:cNvSpPr/>
          <p:nvPr/>
        </p:nvSpPr>
        <p:spPr>
          <a:xfrm>
            <a:off x="3464928" y="1694725"/>
            <a:ext cx="351263" cy="351263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9"/>
          <p:cNvSpPr/>
          <p:nvPr/>
        </p:nvSpPr>
        <p:spPr>
          <a:xfrm>
            <a:off x="3464928" y="3398754"/>
            <a:ext cx="351263" cy="351263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9"/>
          <p:cNvSpPr/>
          <p:nvPr/>
        </p:nvSpPr>
        <p:spPr>
          <a:xfrm>
            <a:off x="3464928" y="5356302"/>
            <a:ext cx="351263" cy="351263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9"/>
          <p:cNvSpPr/>
          <p:nvPr/>
        </p:nvSpPr>
        <p:spPr>
          <a:xfrm>
            <a:off x="11314136" y="638410"/>
            <a:ext cx="373684" cy="373707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0"/>
          <p:cNvSpPr txBox="1"/>
          <p:nvPr>
            <p:ph idx="4294967295" type="title"/>
          </p:nvPr>
        </p:nvSpPr>
        <p:spPr>
          <a:xfrm>
            <a:off x="231115" y="0"/>
            <a:ext cx="114928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Calibri"/>
              <a:buNone/>
            </a:pPr>
            <a:r>
              <a:rPr b="1" lang="en-CA" sz="2000">
                <a:solidFill>
                  <a:srgbClr val="002060"/>
                </a:solidFill>
              </a:rPr>
              <a:t>Module 5: Customer Service in your SHSM Sector</a:t>
            </a:r>
            <a:endParaRPr b="1" sz="2000">
              <a:solidFill>
                <a:srgbClr val="002060"/>
              </a:solidFill>
            </a:endParaRPr>
          </a:p>
        </p:txBody>
      </p:sp>
      <p:sp>
        <p:nvSpPr>
          <p:cNvPr id="218" name="Google Shape;218;p20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219" name="Google Shape;219;p20"/>
          <p:cNvSpPr txBox="1"/>
          <p:nvPr/>
        </p:nvSpPr>
        <p:spPr>
          <a:xfrm>
            <a:off x="231115" y="488468"/>
            <a:ext cx="3871653" cy="604077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Minds On: Quotations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CA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are the quotations from Jay Baer and Scott Cook at the beginning of module 5 important for a small business owner to keep in mind?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CA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discuss with other SHSM students or independently. Jot down your ideas in the space below.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20"/>
          <p:cNvSpPr txBox="1"/>
          <p:nvPr/>
        </p:nvSpPr>
        <p:spPr>
          <a:xfrm>
            <a:off x="4315807" y="485097"/>
            <a:ext cx="7163921" cy="604077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Investigate and Describe: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 some common customer service issues related to your SHSM sector?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and describe </a:t>
            </a:r>
            <a:r>
              <a:rPr b="1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to four </a:t>
            </a:r>
            <a:r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customer service issues.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1" i="0" lang="en-C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Tips!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</a:pPr>
            <a:r>
              <a:rPr b="0" i="0" lang="en-C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Brainstorm with other students in your SHSM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</a:pPr>
            <a:r>
              <a:rPr b="0" i="0" lang="en-C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 about your work-related experiences through co-op, SHSM experiential learning/reach ahead activities and part-time job to help you generate some ideas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</a:pPr>
            <a:r>
              <a:rPr b="0" i="0" lang="en-C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Talk to a business owner in your SHSM sector (or more than one!)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</a:pPr>
            <a:r>
              <a:rPr b="0" i="0" lang="en-CA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online resources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1" name="Google Shape;221;p20"/>
          <p:cNvGrpSpPr/>
          <p:nvPr/>
        </p:nvGrpSpPr>
        <p:grpSpPr>
          <a:xfrm>
            <a:off x="3355072" y="582790"/>
            <a:ext cx="470219" cy="347885"/>
            <a:chOff x="5255200" y="3006475"/>
            <a:chExt cx="511700" cy="378575"/>
          </a:xfrm>
        </p:grpSpPr>
        <p:sp>
          <p:nvSpPr>
            <p:cNvPr id="222" name="Google Shape;222;p20"/>
            <p:cNvSpPr/>
            <p:nvPr/>
          </p:nvSpPr>
          <p:spPr>
            <a:xfrm>
              <a:off x="5255200" y="3006475"/>
              <a:ext cx="349900" cy="349875"/>
            </a:xfrm>
            <a:custGeom>
              <a:rect b="b" l="l" r="r" t="t"/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00206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0"/>
            <p:cNvSpPr/>
            <p:nvPr/>
          </p:nvSpPr>
          <p:spPr>
            <a:xfrm>
              <a:off x="5567825" y="3185975"/>
              <a:ext cx="199075" cy="199075"/>
            </a:xfrm>
            <a:custGeom>
              <a:rect b="b" l="l" r="r" t="t"/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00206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4" name="Google Shape;224;p20"/>
          <p:cNvGrpSpPr/>
          <p:nvPr/>
        </p:nvGrpSpPr>
        <p:grpSpPr>
          <a:xfrm>
            <a:off x="10154653" y="572919"/>
            <a:ext cx="433138" cy="381265"/>
            <a:chOff x="3955900" y="2984500"/>
            <a:chExt cx="414000" cy="422525"/>
          </a:xfrm>
        </p:grpSpPr>
        <p:sp>
          <p:nvSpPr>
            <p:cNvPr id="225" name="Google Shape;225;p20"/>
            <p:cNvSpPr/>
            <p:nvPr/>
          </p:nvSpPr>
          <p:spPr>
            <a:xfrm>
              <a:off x="3955900" y="2984500"/>
              <a:ext cx="315700" cy="315675"/>
            </a:xfrm>
            <a:custGeom>
              <a:rect b="b" l="l" r="r" t="t"/>
              <a:pathLst>
                <a:path extrusionOk="0" h="12627" w="12628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00206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0"/>
            <p:cNvSpPr/>
            <p:nvPr/>
          </p:nvSpPr>
          <p:spPr>
            <a:xfrm>
              <a:off x="3992525" y="3021125"/>
              <a:ext cx="242425" cy="242425"/>
            </a:xfrm>
            <a:custGeom>
              <a:rect b="b" l="l" r="r" t="t"/>
              <a:pathLst>
                <a:path extrusionOk="0" h="9697" w="9697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00206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0"/>
            <p:cNvSpPr/>
            <p:nvPr/>
          </p:nvSpPr>
          <p:spPr>
            <a:xfrm>
              <a:off x="4215400" y="3253150"/>
              <a:ext cx="154500" cy="153875"/>
            </a:xfrm>
            <a:custGeom>
              <a:rect b="b" l="l" r="r" t="t"/>
              <a:pathLst>
                <a:path extrusionOk="0" h="6155" w="618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00206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8" name="Google Shape;228;p20"/>
          <p:cNvGrpSpPr/>
          <p:nvPr/>
        </p:nvGrpSpPr>
        <p:grpSpPr>
          <a:xfrm>
            <a:off x="10859287" y="572919"/>
            <a:ext cx="401757" cy="381265"/>
            <a:chOff x="1922075" y="1629000"/>
            <a:chExt cx="437200" cy="437200"/>
          </a:xfrm>
        </p:grpSpPr>
        <p:sp>
          <p:nvSpPr>
            <p:cNvPr id="229" name="Google Shape;229;p20"/>
            <p:cNvSpPr/>
            <p:nvPr/>
          </p:nvSpPr>
          <p:spPr>
            <a:xfrm>
              <a:off x="2208425" y="1629000"/>
              <a:ext cx="150850" cy="150850"/>
            </a:xfrm>
            <a:custGeom>
              <a:rect b="b" l="l" r="r" t="t"/>
              <a:pathLst>
                <a:path extrusionOk="0" h="6034" w="6034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00206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0"/>
            <p:cNvSpPr/>
            <p:nvPr/>
          </p:nvSpPr>
          <p:spPr>
            <a:xfrm>
              <a:off x="1922075" y="1686400"/>
              <a:ext cx="379800" cy="379800"/>
            </a:xfrm>
            <a:custGeom>
              <a:rect b="b" l="l" r="r" t="t"/>
              <a:pathLst>
                <a:path extrusionOk="0" h="15192" w="15192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00206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67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