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Century Gothic"/>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CenturyGothic-regular.fntdata"/><Relationship Id="rId11" Type="http://schemas.openxmlformats.org/officeDocument/2006/relationships/slide" Target="slides/slide6.xml"/><Relationship Id="rId22" Type="http://schemas.openxmlformats.org/officeDocument/2006/relationships/font" Target="fonts/CenturyGothic-italic.fntdata"/><Relationship Id="rId10" Type="http://schemas.openxmlformats.org/officeDocument/2006/relationships/slide" Target="slides/slide5.xml"/><Relationship Id="rId21" Type="http://schemas.openxmlformats.org/officeDocument/2006/relationships/font" Target="fonts/CenturyGothic-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CenturyGothic-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e508a709c9_1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e508a709c9_1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e508a709c9_1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e508a709c9_1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e508a709c9_1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e508a709c9_1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e508a709c9_1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e508a709c9_1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e508a709c9_1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e508a709c9_1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e508a709c9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e508a709c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e94b28d8bb_6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e94b28d8bb_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e508a709c9_1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e508a709c9_1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e508a709c9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e508a709c9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e508a709c9_1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e508a709c9_1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e508a709c9_1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e508a709c9_1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e508a709c9_1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e508a709c9_1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e508a709c9_1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e508a709c9_1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9" Type="http://schemas.openxmlformats.org/officeDocument/2006/relationships/hyperlink" Target="https://docs.google.com/document/d/1ulAum1LfEaDwmUxCN0BkHmNJpKOW99sju1ynfXnW5Bo/copy?usp=sharing" TargetMode="External"/><Relationship Id="rId5" Type="http://schemas.openxmlformats.org/officeDocument/2006/relationships/hyperlink" Target="https://docs.google.com/document/d/1_I383Zk8FuBiRKb8qGb4xSrtzxdXohx0eV2MzPa3BdU/edit?usp=sharing" TargetMode="External"/><Relationship Id="rId6" Type="http://schemas.openxmlformats.org/officeDocument/2006/relationships/hyperlink" Target="https://docs.google.com/document/d/121arEgeRNCMiAqBdXAajQkNiQpk1l54DIHTT9hwej78/edit?usp=sharing" TargetMode="External"/><Relationship Id="rId7" Type="http://schemas.openxmlformats.org/officeDocument/2006/relationships/hyperlink" Target="https://docs.google.com/document/d/1uBeZOZA82dgG36EqHgRAlRZnNdOZtNga3vmEaOWtnNE/copy?usp=sharing" TargetMode="External"/><Relationship Id="rId8" Type="http://schemas.openxmlformats.org/officeDocument/2006/relationships/hyperlink" Target="https://docs.google.com/document/d/1ZSXhweHcigxxAiWRtsIZiwMB96viI7ojCO2xKqUxtZ8/copy?usp=sha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GFL99GM2SckH3ON5ja0irSCmbOlbfuFAmLnH7T9VkyA/edit?usp=sharing" TargetMode="External"/><Relationship Id="rId6" Type="http://schemas.openxmlformats.org/officeDocument/2006/relationships/hyperlink" Target="https://docs.google.com/document/d/164PSdoU-yQXgir4LyUCrLjApiE9zu3M3tanqFM5HBpg/copy?usp=sharin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NI0wHiN9pvWOjiT5TovRMIa2DyVhtKQR1YsR-V3PGbs/edit?usp=sharing" TargetMode="External"/><Relationship Id="rId6" Type="http://schemas.openxmlformats.org/officeDocument/2006/relationships/hyperlink" Target="https://docs.google.com/document/d/1A_y2xCfcv5wdv6eAqO7v2TP04yjOhywcEHwLkaxpl44/copy?usp=sharin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qPWGrmHUVPjVK27NPaeFeYWK6jX_ZqmCW3eBxk-M4ZM/edit?usp=sharing" TargetMode="External"/><Relationship Id="rId6" Type="http://schemas.openxmlformats.org/officeDocument/2006/relationships/hyperlink" Target="https://docs.google.com/document/d/19c4mMRiNmq7u0AFSV2urASt2p_e4uoiczlVBFqd2COY/copy?usp=sharin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Z47is4LjSi_KlIpN82l-E0uc8j7fvAAXTVmPVRaaGBE/edit?usp=sharing" TargetMode="External"/><Relationship Id="rId6" Type="http://schemas.openxmlformats.org/officeDocument/2006/relationships/hyperlink" Target="https://docs.google.com/document/d/1jPHkq-0EdkDr0u69WOLX5vT22CQQhnCRYY4m22VZoZY/copy?usp=shar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hyperlink" Target="https://docs.google.com/document/d/1IjB01AadIz112sqE96NQe-VkgZee3vXt_mGoLGLls0M/edit?usp=sharin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hyperlink" Target="https://docs.google.com/document/d/1NzofKhKRkqMZr80EEERgG33LpmB47RA7Qz128e4V2m4/copy?usp=shar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hyperlink" Target="https://docs.google.com/document/d/1AOoZ1vEvt3xEWieIxWM-0OJK8Kva_xcI2u8IQ4lpO-g/edit?usp=sharing" TargetMode="External"/><Relationship Id="rId5" Type="http://schemas.openxmlformats.org/officeDocument/2006/relationships/hyperlink" Target="https://docs.google.com/document/d/1qMPKiNHVel1V-G6WLP68jSxcBLI5rz-HEvmquas9UrY/edit?usp=sharing" TargetMode="External"/><Relationship Id="rId6" Type="http://schemas.openxmlformats.org/officeDocument/2006/relationships/hyperlink" Target="https://docs.google.com/document/d/1lPYvsfhXfdI74XmoGKY1N4SiWyjGX1gcIkC0Fg-A_r0/edit?usp=sharing" TargetMode="External"/><Relationship Id="rId7"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tiVnwQXFg4uGbrb55ARDmMAulnjdg_rZ3EReEYkKNOU/edit?usp=sharing" TargetMode="External"/><Relationship Id="rId6" Type="http://schemas.openxmlformats.org/officeDocument/2006/relationships/hyperlink" Target="https://docs.google.com/document/d/1d0wLtwrmuaKSkKpE9Jp0ajQaAQ-7WU23LCBQArW_1VU/copy?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OfFvGVOsT0EXfKI95lG6BRvuEBVgIYlg2ap26j2lxUg/edit?usp=sharing" TargetMode="External"/><Relationship Id="rId6" Type="http://schemas.openxmlformats.org/officeDocument/2006/relationships/hyperlink" Target="https://docs.google.com/document/d/121arEgeRNCMiAqBdXAajQkNiQpk1l54DIHTT9hwej78/cop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OBtCLyHYlAYzu4veTQ4b_W_QN7r5uqB9bkrgQh1Vrb8/edit?usp=sharing" TargetMode="External"/><Relationship Id="rId6" Type="http://schemas.openxmlformats.org/officeDocument/2006/relationships/hyperlink" Target="https://docs.google.com/document/d/1KPhMwzN9o0vAsEBda2Eth5v0sGjsnGia2-0zTHVxdj0/copy?usp=shar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ReMWbutEdJWBDAfraSnn8__r67na0vtWqpEdbneK7uA/edit?usp=sharing" TargetMode="External"/><Relationship Id="rId6" Type="http://schemas.openxmlformats.org/officeDocument/2006/relationships/hyperlink" Target="https://docs.google.com/document/d/1z4aq1Lck4dT6kvcGLZvmkuzabBrn1g6GhXnEyAWo46U/copy?usp=shar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hyperlink" Target="https://docs.google.com/spreadsheets/d/1jUwi0vaz3bzcsXnaXviEqGEFGAMs8RxFsqBVi3Va7XA/edit?usp=sharing" TargetMode="External"/><Relationship Id="rId5" Type="http://schemas.openxmlformats.org/officeDocument/2006/relationships/hyperlink" Target="https://docs.google.com/document/d/1y_HcT9kflTzDYxN3bO-JhImEg-ut0cEatRtMlaf6E-g/edit?usp=sharing" TargetMode="External"/><Relationship Id="rId6" Type="http://schemas.openxmlformats.org/officeDocument/2006/relationships/hyperlink" Target="https://docs.google.com/document/d/1FjVVfYl5yoN79VUgervoNwOMSZJy_uSxA4RbcZJTzQ4/edit?usp=sharing" TargetMode="External"/><Relationship Id="rId7" Type="http://schemas.openxmlformats.org/officeDocument/2006/relationships/hyperlink" Target="https://docs.google.com/document/d/1NV5PJ5qB3h2Bv-arxn2VgTRZIFJ_zUAWERH8vEkIb4E/copy?usp=shar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55" name="Google Shape;55;p13"/>
          <p:cNvSpPr txBox="1"/>
          <p:nvPr>
            <p:ph type="ctrTitle"/>
          </p:nvPr>
        </p:nvSpPr>
        <p:spPr>
          <a:xfrm>
            <a:off x="311700" y="1827750"/>
            <a:ext cx="8520600" cy="1030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OCTE Elementary STEM Toolkits</a:t>
            </a:r>
            <a:endParaRPr sz="4800">
              <a:latin typeface="Century Gothic"/>
              <a:ea typeface="Century Gothic"/>
              <a:cs typeface="Century Gothic"/>
              <a:sym typeface="Century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pic>
        <p:nvPicPr>
          <p:cNvPr id="117" name="Google Shape;117;p22"/>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118" name="Google Shape;118;p22"/>
          <p:cNvSpPr txBox="1"/>
          <p:nvPr>
            <p:ph type="ctrTitle"/>
          </p:nvPr>
        </p:nvSpPr>
        <p:spPr>
          <a:xfrm>
            <a:off x="1927425" y="188250"/>
            <a:ext cx="6437700" cy="733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Health Care</a:t>
            </a:r>
            <a:endParaRPr sz="4800">
              <a:latin typeface="Century Gothic"/>
              <a:ea typeface="Century Gothic"/>
              <a:cs typeface="Century Gothic"/>
              <a:sym typeface="Century Gothic"/>
            </a:endParaRPr>
          </a:p>
        </p:txBody>
      </p:sp>
      <p:sp>
        <p:nvSpPr>
          <p:cNvPr id="119" name="Google Shape;119;p22"/>
          <p:cNvSpPr txBox="1"/>
          <p:nvPr/>
        </p:nvSpPr>
        <p:spPr>
          <a:xfrm>
            <a:off x="550950" y="809625"/>
            <a:ext cx="8042100" cy="4063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a:t>
            </a:r>
            <a:r>
              <a:rPr lang="en">
                <a:solidFill>
                  <a:schemeClr val="dk1"/>
                </a:solidFill>
              </a:rPr>
              <a:t> provided will connect you to sourced items, materials lists and additional resources that may be needed to complete the challenge.  You can order directly from the sourced supplier or you can order from a supplier of your choice.</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a:t>
            </a:r>
            <a:r>
              <a:rPr lang="en">
                <a:solidFill>
                  <a:schemeClr val="dk1"/>
                </a:solidFill>
              </a:rPr>
              <a:t>resources</a:t>
            </a:r>
            <a:r>
              <a:rPr lang="en">
                <a:solidFill>
                  <a:schemeClr val="dk1"/>
                </a:solidFill>
              </a:rPr>
              <a:t> and/or an </a:t>
            </a:r>
            <a:r>
              <a:rPr lang="en">
                <a:solidFill>
                  <a:schemeClr val="dk1"/>
                </a:solidFill>
              </a:rPr>
              <a:t>explanation of the products.  </a:t>
            </a:r>
            <a:r>
              <a:rPr lang="en">
                <a:solidFill>
                  <a:schemeClr val="dk1"/>
                </a:solidFill>
              </a:rPr>
              <a:t>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#1</a:t>
            </a:r>
            <a:r>
              <a:rPr lang="en">
                <a:solidFill>
                  <a:schemeClr val="dk1"/>
                </a:solidFill>
              </a:rPr>
              <a:t>		</a:t>
            </a:r>
            <a:r>
              <a:rPr lang="en" u="sng">
                <a:solidFill>
                  <a:schemeClr val="accent5"/>
                </a:solidFill>
                <a:hlinkClick r:id="rId7">
                  <a:extLst>
                    <a:ext uri="{A12FA001-AC4F-418D-AE19-62706E023703}">
                      <ahyp:hlinkClr val="tx"/>
                    </a:ext>
                  </a:extLst>
                </a:hlinkClick>
              </a:rPr>
              <a:t>Additional information #3</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8"/>
              </a:rPr>
              <a:t>Additional information #2</a:t>
            </a:r>
            <a:r>
              <a:rPr lang="en"/>
              <a:t>		</a:t>
            </a:r>
            <a:r>
              <a:rPr lang="en" u="sng">
                <a:solidFill>
                  <a:schemeClr val="accent5"/>
                </a:solidFill>
                <a:hlinkClick r:id="rId9">
                  <a:extLst>
                    <a:ext uri="{A12FA001-AC4F-418D-AE19-62706E023703}">
                      <ahyp:hlinkClr val="tx"/>
                    </a:ext>
                  </a:extLst>
                </a:hlinkClick>
              </a:rPr>
              <a:t>Additional information #4</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pic>
        <p:nvPicPr>
          <p:cNvPr id="124" name="Google Shape;124;p23"/>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125" name="Google Shape;125;p23"/>
          <p:cNvSpPr txBox="1"/>
          <p:nvPr>
            <p:ph type="ctrTitle"/>
          </p:nvPr>
        </p:nvSpPr>
        <p:spPr>
          <a:xfrm>
            <a:off x="1927425" y="188250"/>
            <a:ext cx="6437700" cy="733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Hospitality and Tourism</a:t>
            </a:r>
            <a:endParaRPr sz="4800">
              <a:latin typeface="Century Gothic"/>
              <a:ea typeface="Century Gothic"/>
              <a:cs typeface="Century Gothic"/>
              <a:sym typeface="Century Gothic"/>
            </a:endParaRPr>
          </a:p>
        </p:txBody>
      </p:sp>
      <p:sp>
        <p:nvSpPr>
          <p:cNvPr id="126" name="Google Shape;126;p23"/>
          <p:cNvSpPr txBox="1"/>
          <p:nvPr/>
        </p:nvSpPr>
        <p:spPr>
          <a:xfrm>
            <a:off x="593675" y="1238100"/>
            <a:ext cx="8042100" cy="3201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 </a:t>
            </a:r>
            <a:r>
              <a:rPr lang="en">
                <a:solidFill>
                  <a:schemeClr val="dk1"/>
                </a:solidFill>
              </a:rPr>
              <a:t>provided will connect you to sourced items, materials lists and additional resources that may be needed to complete the challenge.  You can order directly from the sourced supplier or you can order from a supplier of your choice.</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card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pic>
        <p:nvPicPr>
          <p:cNvPr id="131" name="Google Shape;131;p24"/>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132" name="Google Shape;132;p24"/>
          <p:cNvSpPr txBox="1"/>
          <p:nvPr>
            <p:ph type="ctrTitle"/>
          </p:nvPr>
        </p:nvSpPr>
        <p:spPr>
          <a:xfrm>
            <a:off x="1665150" y="188250"/>
            <a:ext cx="7479000" cy="733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100">
                <a:latin typeface="Century Gothic"/>
                <a:ea typeface="Century Gothic"/>
                <a:cs typeface="Century Gothic"/>
                <a:sym typeface="Century Gothic"/>
              </a:rPr>
              <a:t>Manufacturing Technology</a:t>
            </a:r>
            <a:endParaRPr sz="4100">
              <a:latin typeface="Century Gothic"/>
              <a:ea typeface="Century Gothic"/>
              <a:cs typeface="Century Gothic"/>
              <a:sym typeface="Century Gothic"/>
            </a:endParaRPr>
          </a:p>
        </p:txBody>
      </p:sp>
      <p:sp>
        <p:nvSpPr>
          <p:cNvPr id="133" name="Google Shape;133;p24"/>
          <p:cNvSpPr txBox="1"/>
          <p:nvPr/>
        </p:nvSpPr>
        <p:spPr>
          <a:xfrm>
            <a:off x="593675" y="1238100"/>
            <a:ext cx="80421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a:t>
            </a:r>
            <a:r>
              <a:rPr lang="en">
                <a:solidFill>
                  <a:schemeClr val="dk1"/>
                </a:solidFill>
              </a:rPr>
              <a:t> provided will connect you to sourced items, materials lists and additional resources that may be needed to complete the challenge.  You can order directly from the sourced supplier or you can order from a supplier of your choice.</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card</a:t>
            </a:r>
            <a:endParaRPr>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pic>
        <p:nvPicPr>
          <p:cNvPr id="138" name="Google Shape;138;p25"/>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139" name="Google Shape;139;p25"/>
          <p:cNvSpPr txBox="1"/>
          <p:nvPr>
            <p:ph type="ctrTitle"/>
          </p:nvPr>
        </p:nvSpPr>
        <p:spPr>
          <a:xfrm>
            <a:off x="1927425" y="188250"/>
            <a:ext cx="6437700" cy="733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Technological Design</a:t>
            </a:r>
            <a:endParaRPr sz="4800">
              <a:latin typeface="Century Gothic"/>
              <a:ea typeface="Century Gothic"/>
              <a:cs typeface="Century Gothic"/>
              <a:sym typeface="Century Gothic"/>
            </a:endParaRPr>
          </a:p>
        </p:txBody>
      </p:sp>
      <p:sp>
        <p:nvSpPr>
          <p:cNvPr id="140" name="Google Shape;140;p25"/>
          <p:cNvSpPr txBox="1"/>
          <p:nvPr/>
        </p:nvSpPr>
        <p:spPr>
          <a:xfrm>
            <a:off x="593675" y="1238100"/>
            <a:ext cx="80421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a:t>
            </a:r>
            <a:r>
              <a:rPr lang="en">
                <a:solidFill>
                  <a:schemeClr val="dk1"/>
                </a:solidFill>
              </a:rPr>
              <a:t> provided will connect you to sourced items, materials lists and additional resources that may be needed to complete the challenge.  You can order directly from the sourced supplier or you can order from a supplier of your choice.</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card</a:t>
            </a:r>
            <a:endParaRPr>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pic>
        <p:nvPicPr>
          <p:cNvPr id="145" name="Google Shape;145;p26"/>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146" name="Google Shape;146;p26"/>
          <p:cNvSpPr txBox="1"/>
          <p:nvPr>
            <p:ph type="ctrTitle"/>
          </p:nvPr>
        </p:nvSpPr>
        <p:spPr>
          <a:xfrm>
            <a:off x="1927425" y="188250"/>
            <a:ext cx="7027500" cy="733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100">
                <a:latin typeface="Century Gothic"/>
                <a:ea typeface="Century Gothic"/>
                <a:cs typeface="Century Gothic"/>
                <a:sym typeface="Century Gothic"/>
              </a:rPr>
              <a:t>Transportation Technology</a:t>
            </a:r>
            <a:endParaRPr sz="4100">
              <a:latin typeface="Century Gothic"/>
              <a:ea typeface="Century Gothic"/>
              <a:cs typeface="Century Gothic"/>
              <a:sym typeface="Century Gothic"/>
            </a:endParaRPr>
          </a:p>
        </p:txBody>
      </p:sp>
      <p:sp>
        <p:nvSpPr>
          <p:cNvPr id="147" name="Google Shape;147;p26"/>
          <p:cNvSpPr txBox="1"/>
          <p:nvPr/>
        </p:nvSpPr>
        <p:spPr>
          <a:xfrm>
            <a:off x="593675" y="1238100"/>
            <a:ext cx="8042100" cy="3201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lt1"/>
                </a:highlight>
              </a:rPr>
              <a:t>To print your own challenge cards for Transportation Technology follow this link.</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hlink"/>
                </a:solidFill>
                <a:hlinkClick r:id="rId4"/>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a:t>
            </a:r>
            <a:r>
              <a:rPr lang="en">
                <a:solidFill>
                  <a:schemeClr val="dk1"/>
                </a:solidFill>
              </a:rPr>
              <a:t> provided will connect you to sourced items, materials lists and additional resources that may be needed to complete the challenge.  You can order directly from the sourced supplier or you can order from a supplier of your choice.</a:t>
            </a:r>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card</a:t>
            </a:r>
            <a:r>
              <a:rPr lang="en">
                <a:solidFill>
                  <a:schemeClr val="dk1"/>
                </a:solidFill>
              </a:rPr>
              <a:t> </a:t>
            </a:r>
            <a:endParaRPr>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4"/>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61" name="Google Shape;61;p14"/>
          <p:cNvSpPr txBox="1"/>
          <p:nvPr>
            <p:ph type="ctrTitle"/>
          </p:nvPr>
        </p:nvSpPr>
        <p:spPr>
          <a:xfrm>
            <a:off x="2184900" y="274075"/>
            <a:ext cx="6865800" cy="7263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SzPts val="990"/>
              <a:buNone/>
            </a:pPr>
            <a:r>
              <a:rPr b="1" lang="en" sz="2120">
                <a:latin typeface="Century Gothic"/>
                <a:ea typeface="Century Gothic"/>
                <a:cs typeface="Century Gothic"/>
                <a:sym typeface="Century Gothic"/>
              </a:rPr>
              <a:t>OCTE Skilled Trades Tech Kits Teacher Information</a:t>
            </a:r>
            <a:endParaRPr b="1" sz="2120">
              <a:latin typeface="Century Gothic"/>
              <a:ea typeface="Century Gothic"/>
              <a:cs typeface="Century Gothic"/>
              <a:sym typeface="Century Gothic"/>
            </a:endParaRPr>
          </a:p>
        </p:txBody>
      </p:sp>
      <p:sp>
        <p:nvSpPr>
          <p:cNvPr id="62" name="Google Shape;62;p14"/>
          <p:cNvSpPr txBox="1"/>
          <p:nvPr/>
        </p:nvSpPr>
        <p:spPr>
          <a:xfrm>
            <a:off x="627225" y="1371925"/>
            <a:ext cx="7982700" cy="350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600"/>
              <a:t>The skilled trades tech kits are meant to be used as a hands-on experiential learning opportunity in your classroom to connect the Broad-Based Technological Education subject areas, skilled trades,  and the </a:t>
            </a:r>
            <a:r>
              <a:rPr lang="en" sz="1600" u="sng">
                <a:solidFill>
                  <a:schemeClr val="hlink"/>
                </a:solidFill>
                <a:hlinkClick r:id="rId4"/>
              </a:rPr>
              <a:t>curriculum expectations for grades 7 &amp; 8</a:t>
            </a:r>
            <a:r>
              <a:rPr lang="en" sz="1600"/>
              <a:t> classrooms.</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rPr lang="en" sz="1600"/>
              <a:t>It is with intention that we have included all of the 10 Broad Based Technology courses that can be taken in high school with the curriculum in mind.  There are multiple choices for you as the teacher, and choices for the students.</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t/>
            </a:r>
            <a:endParaRPr sz="16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68" name="Google Shape;68;p15"/>
          <p:cNvSpPr txBox="1"/>
          <p:nvPr>
            <p:ph type="ctrTitle"/>
          </p:nvPr>
        </p:nvSpPr>
        <p:spPr>
          <a:xfrm>
            <a:off x="2184900" y="274075"/>
            <a:ext cx="6865800" cy="7263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SzPts val="990"/>
              <a:buNone/>
            </a:pPr>
            <a:r>
              <a:rPr b="1" lang="en" sz="2120">
                <a:latin typeface="Century Gothic"/>
                <a:ea typeface="Century Gothic"/>
                <a:cs typeface="Century Gothic"/>
                <a:sym typeface="Century Gothic"/>
              </a:rPr>
              <a:t>OCTE Skilled Trades Tech Kits Teacher Information</a:t>
            </a:r>
            <a:endParaRPr b="1" sz="2120">
              <a:latin typeface="Century Gothic"/>
              <a:ea typeface="Century Gothic"/>
              <a:cs typeface="Century Gothic"/>
              <a:sym typeface="Century Gothic"/>
            </a:endParaRPr>
          </a:p>
        </p:txBody>
      </p:sp>
      <p:sp>
        <p:nvSpPr>
          <p:cNvPr id="69" name="Google Shape;69;p15"/>
          <p:cNvSpPr txBox="1"/>
          <p:nvPr/>
        </p:nvSpPr>
        <p:spPr>
          <a:xfrm>
            <a:off x="627225" y="1371925"/>
            <a:ext cx="79827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OCTE has worked with multiple companies in Ontario to help build the Skills Trades Tech Kits.  Many companies came forward and helped with ideas, discussions and tendering on materials.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We would like to thank all of the companies that we have worked with.  It is with our community partners that we are able to make these projects happen.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For information on contacts that have been sourced to supply materials please refer to</a:t>
            </a:r>
            <a:r>
              <a:rPr lang="en" u="sng">
                <a:solidFill>
                  <a:schemeClr val="hlink"/>
                </a:solidFill>
                <a:hlinkClick r:id="rId4"/>
              </a:rPr>
              <a:t> this contact list</a:t>
            </a:r>
            <a:r>
              <a:rPr lang="en">
                <a:solidFill>
                  <a:schemeClr val="dk1"/>
                </a:solidFill>
              </a:rPr>
              <a:t>.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may use these companies, or companies of your choice that you currently have a relationship with, or purchase and source the items on your own.</a:t>
            </a:r>
            <a:endParaRPr sz="16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pic>
        <p:nvPicPr>
          <p:cNvPr id="74" name="Google Shape;74;p16"/>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75" name="Google Shape;75;p16"/>
          <p:cNvSpPr txBox="1"/>
          <p:nvPr>
            <p:ph type="ctrTitle"/>
          </p:nvPr>
        </p:nvSpPr>
        <p:spPr>
          <a:xfrm>
            <a:off x="2184900" y="412250"/>
            <a:ext cx="6865800" cy="726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b="1" lang="en" sz="2120">
                <a:latin typeface="Century Gothic"/>
                <a:ea typeface="Century Gothic"/>
                <a:cs typeface="Century Gothic"/>
                <a:sym typeface="Century Gothic"/>
              </a:rPr>
              <a:t>OCTE Technological Education and</a:t>
            </a:r>
            <a:endParaRPr b="1" sz="2120">
              <a:latin typeface="Century Gothic"/>
              <a:ea typeface="Century Gothic"/>
              <a:cs typeface="Century Gothic"/>
              <a:sym typeface="Century Gothic"/>
            </a:endParaRPr>
          </a:p>
          <a:p>
            <a:pPr indent="0" lvl="0" marL="0" rtl="0" algn="ctr">
              <a:spcBef>
                <a:spcPts val="0"/>
              </a:spcBef>
              <a:spcAft>
                <a:spcPts val="0"/>
              </a:spcAft>
              <a:buSzPts val="990"/>
              <a:buNone/>
            </a:pPr>
            <a:r>
              <a:rPr b="1" lang="en" sz="2120">
                <a:latin typeface="Century Gothic"/>
                <a:ea typeface="Century Gothic"/>
                <a:cs typeface="Century Gothic"/>
                <a:sym typeface="Century Gothic"/>
              </a:rPr>
              <a:t>Skilled Trades Kits </a:t>
            </a:r>
            <a:endParaRPr b="1" sz="2120">
              <a:latin typeface="Century Gothic"/>
              <a:ea typeface="Century Gothic"/>
              <a:cs typeface="Century Gothic"/>
              <a:sym typeface="Century Gothic"/>
            </a:endParaRPr>
          </a:p>
          <a:p>
            <a:pPr indent="0" lvl="0" marL="0" rtl="0" algn="ctr">
              <a:spcBef>
                <a:spcPts val="0"/>
              </a:spcBef>
              <a:spcAft>
                <a:spcPts val="0"/>
              </a:spcAft>
              <a:buSzPts val="990"/>
              <a:buNone/>
            </a:pPr>
            <a:r>
              <a:rPr b="1" lang="en" sz="2120">
                <a:latin typeface="Century Gothic"/>
                <a:ea typeface="Century Gothic"/>
                <a:cs typeface="Century Gothic"/>
                <a:sym typeface="Century Gothic"/>
              </a:rPr>
              <a:t>Teacher Information</a:t>
            </a:r>
            <a:endParaRPr b="1" sz="2120">
              <a:latin typeface="Century Gothic"/>
              <a:ea typeface="Century Gothic"/>
              <a:cs typeface="Century Gothic"/>
              <a:sym typeface="Century Gothic"/>
            </a:endParaRPr>
          </a:p>
        </p:txBody>
      </p:sp>
      <p:sp>
        <p:nvSpPr>
          <p:cNvPr id="76" name="Google Shape;76;p16"/>
          <p:cNvSpPr txBox="1"/>
          <p:nvPr/>
        </p:nvSpPr>
        <p:spPr>
          <a:xfrm>
            <a:off x="705925" y="1000375"/>
            <a:ext cx="7982700" cy="3786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u="sng">
                <a:solidFill>
                  <a:schemeClr val="hlink"/>
                </a:solidFill>
                <a:hlinkClick r:id="rId4"/>
              </a:rPr>
              <a:t>Pre</a:t>
            </a:r>
            <a:r>
              <a:rPr lang="en" sz="1200"/>
              <a:t>, </a:t>
            </a:r>
            <a:r>
              <a:rPr lang="en" sz="1200" u="sng">
                <a:solidFill>
                  <a:schemeClr val="hlink"/>
                </a:solidFill>
                <a:hlinkClick r:id="rId5"/>
              </a:rPr>
              <a:t>During</a:t>
            </a:r>
            <a:r>
              <a:rPr lang="en" sz="1200"/>
              <a:t>, </a:t>
            </a:r>
            <a:r>
              <a:rPr lang="en" sz="1200"/>
              <a:t>and </a:t>
            </a:r>
            <a:r>
              <a:rPr lang="en" sz="1200" u="sng">
                <a:solidFill>
                  <a:schemeClr val="hlink"/>
                </a:solidFill>
                <a:hlinkClick r:id="rId6"/>
              </a:rPr>
              <a:t>Post</a:t>
            </a:r>
            <a:r>
              <a:rPr lang="en" sz="1200"/>
              <a:t> </a:t>
            </a:r>
            <a:r>
              <a:rPr lang="en" sz="1200"/>
              <a:t>activities are included and may be downloaded for use in your classroom.</a:t>
            </a:r>
            <a:r>
              <a:rPr lang="en"/>
              <a:t>  </a:t>
            </a:r>
            <a:endParaRPr/>
          </a:p>
          <a:p>
            <a:pPr indent="0" lvl="0" marL="0" rtl="0" algn="l">
              <a:spcBef>
                <a:spcPts val="0"/>
              </a:spcBef>
              <a:spcAft>
                <a:spcPts val="0"/>
              </a:spcAft>
              <a:buNone/>
            </a:pPr>
            <a:r>
              <a:rPr lang="en" sz="1200"/>
              <a:t>Participating in the Experiential Learning Cycle allows students to be at the centre of their learning.  They are able to make meaningful and authentic connections to the curriculum and the world around them.  </a:t>
            </a:r>
            <a:r>
              <a:rPr lang="en" sz="1200"/>
              <a:t> </a:t>
            </a:r>
            <a:endParaRPr sz="1200"/>
          </a:p>
          <a:p>
            <a:pPr indent="0" lvl="0" marL="0" rtl="0" algn="l">
              <a:spcBef>
                <a:spcPts val="0"/>
              </a:spcBef>
              <a:spcAft>
                <a:spcPts val="0"/>
              </a:spcAft>
              <a:buNone/>
            </a:pPr>
            <a:r>
              <a:t/>
            </a:r>
            <a:endParaRPr b="1" sz="1200"/>
          </a:p>
          <a:p>
            <a:pPr indent="0" lvl="0" marL="0" rtl="0" algn="l">
              <a:spcBef>
                <a:spcPts val="0"/>
              </a:spcBef>
              <a:spcAft>
                <a:spcPts val="0"/>
              </a:spcAft>
              <a:buNone/>
            </a:pPr>
            <a:r>
              <a:rPr b="1" lang="en" sz="1200"/>
              <a:t>Participate:</a:t>
            </a:r>
            <a:endParaRPr b="1" sz="1200"/>
          </a:p>
          <a:p>
            <a:pPr indent="0" lvl="0" marL="0" rtl="0" algn="l">
              <a:spcBef>
                <a:spcPts val="0"/>
              </a:spcBef>
              <a:spcAft>
                <a:spcPts val="0"/>
              </a:spcAft>
              <a:buNone/>
            </a:pPr>
            <a:r>
              <a:rPr lang="en" sz="1200"/>
              <a:t>When students participate in an experience they are</a:t>
            </a:r>
            <a:endParaRPr sz="1200"/>
          </a:p>
          <a:p>
            <a:pPr indent="0" lvl="0" marL="0" rtl="0" algn="l">
              <a:spcBef>
                <a:spcPts val="0"/>
              </a:spcBef>
              <a:spcAft>
                <a:spcPts val="0"/>
              </a:spcAft>
              <a:buNone/>
            </a:pPr>
            <a:r>
              <a:rPr lang="en" sz="1200"/>
              <a:t>immersed in the experience acknowledging what they </a:t>
            </a:r>
            <a:endParaRPr sz="1200"/>
          </a:p>
          <a:p>
            <a:pPr indent="0" lvl="0" marL="0" rtl="0" algn="l">
              <a:spcBef>
                <a:spcPts val="0"/>
              </a:spcBef>
              <a:spcAft>
                <a:spcPts val="0"/>
              </a:spcAft>
              <a:buNone/>
            </a:pPr>
            <a:r>
              <a:rPr lang="en" sz="1200"/>
              <a:t>a</a:t>
            </a:r>
            <a:r>
              <a:rPr lang="en" sz="1200"/>
              <a:t>re doing, thinking, and feeling.</a:t>
            </a:r>
            <a:r>
              <a:rPr lang="en"/>
              <a:t>  </a:t>
            </a:r>
            <a:endParaRPr/>
          </a:p>
          <a:p>
            <a:pPr indent="0" lvl="0" marL="0" rtl="0" algn="l">
              <a:spcBef>
                <a:spcPts val="0"/>
              </a:spcBef>
              <a:spcAft>
                <a:spcPts val="0"/>
              </a:spcAft>
              <a:buNone/>
            </a:pPr>
            <a:r>
              <a:rPr b="1" lang="en" sz="1200"/>
              <a:t>Reflect:</a:t>
            </a:r>
            <a:endParaRPr b="1" sz="1200"/>
          </a:p>
          <a:p>
            <a:pPr indent="0" lvl="0" marL="0" rtl="0" algn="l">
              <a:spcBef>
                <a:spcPts val="0"/>
              </a:spcBef>
              <a:spcAft>
                <a:spcPts val="0"/>
              </a:spcAft>
              <a:buNone/>
            </a:pPr>
            <a:r>
              <a:rPr lang="en" sz="1200"/>
              <a:t>Students think about the experience and </a:t>
            </a:r>
            <a:r>
              <a:rPr lang="en" sz="1200"/>
              <a:t>identify</a:t>
            </a:r>
            <a:r>
              <a:rPr lang="en" sz="1200"/>
              <a:t> what they</a:t>
            </a:r>
            <a:endParaRPr sz="1200"/>
          </a:p>
          <a:p>
            <a:pPr indent="0" lvl="0" marL="0" rtl="0" algn="l">
              <a:spcBef>
                <a:spcPts val="0"/>
              </a:spcBef>
              <a:spcAft>
                <a:spcPts val="0"/>
              </a:spcAft>
              <a:buNone/>
            </a:pPr>
            <a:r>
              <a:rPr lang="en" sz="1200"/>
              <a:t>h</a:t>
            </a:r>
            <a:r>
              <a:rPr lang="en" sz="1200"/>
              <a:t>ave learned about themselves, other people, the world,</a:t>
            </a:r>
            <a:endParaRPr sz="1200"/>
          </a:p>
          <a:p>
            <a:pPr indent="0" lvl="0" marL="0" rtl="0" algn="l">
              <a:spcBef>
                <a:spcPts val="0"/>
              </a:spcBef>
              <a:spcAft>
                <a:spcPts val="0"/>
              </a:spcAft>
              <a:buNone/>
            </a:pPr>
            <a:r>
              <a:rPr lang="en" sz="1200"/>
              <a:t>their opportunities, or the subject of study.</a:t>
            </a:r>
            <a:endParaRPr sz="1200"/>
          </a:p>
          <a:p>
            <a:pPr indent="0" lvl="0" marL="0" rtl="0" algn="l">
              <a:spcBef>
                <a:spcPts val="0"/>
              </a:spcBef>
              <a:spcAft>
                <a:spcPts val="0"/>
              </a:spcAft>
              <a:buNone/>
            </a:pPr>
            <a:r>
              <a:rPr b="1" lang="en" sz="1200"/>
              <a:t>Apply:</a:t>
            </a:r>
            <a:endParaRPr b="1" sz="1200"/>
          </a:p>
          <a:p>
            <a:pPr indent="0" lvl="0" marL="0" rtl="0" algn="l">
              <a:spcBef>
                <a:spcPts val="0"/>
              </a:spcBef>
              <a:spcAft>
                <a:spcPts val="0"/>
              </a:spcAft>
              <a:buNone/>
            </a:pPr>
            <a:r>
              <a:rPr lang="en" sz="1200"/>
              <a:t>Describes how their learning stimulates further inquiry and how it </a:t>
            </a:r>
            <a:endParaRPr sz="1200"/>
          </a:p>
          <a:p>
            <a:pPr indent="0" lvl="0" marL="0" rtl="0" algn="l">
              <a:spcBef>
                <a:spcPts val="0"/>
              </a:spcBef>
              <a:spcAft>
                <a:spcPts val="0"/>
              </a:spcAft>
              <a:buNone/>
            </a:pPr>
            <a:r>
              <a:rPr lang="en" sz="1200"/>
              <a:t>h</a:t>
            </a:r>
            <a:r>
              <a:rPr lang="en" sz="1200"/>
              <a:t>as or may influence decisions, opinions, goals and plans for </a:t>
            </a:r>
            <a:endParaRPr sz="1200"/>
          </a:p>
          <a:p>
            <a:pPr indent="0" lvl="0" marL="0" rtl="0" algn="l">
              <a:spcBef>
                <a:spcPts val="0"/>
              </a:spcBef>
              <a:spcAft>
                <a:spcPts val="0"/>
              </a:spcAft>
              <a:buNone/>
            </a:pPr>
            <a:r>
              <a:rPr lang="en" sz="1200"/>
              <a:t>f</a:t>
            </a:r>
            <a:r>
              <a:rPr lang="en" sz="1200"/>
              <a:t>uture experiences.  </a:t>
            </a:r>
            <a:endParaRPr sz="1200"/>
          </a:p>
          <a:p>
            <a:pPr indent="0" lvl="0" marL="0" rtl="0" algn="l">
              <a:spcBef>
                <a:spcPts val="0"/>
              </a:spcBef>
              <a:spcAft>
                <a:spcPts val="0"/>
              </a:spcAft>
              <a:buNone/>
            </a:pPr>
            <a:r>
              <a:rPr lang="en" sz="1200"/>
              <a:t>										</a:t>
            </a:r>
            <a:r>
              <a:rPr i="1" lang="en" sz="900"/>
              <a:t>Adapted from Community Connected Experiential Learning</a:t>
            </a:r>
            <a:endParaRPr i="1" sz="900"/>
          </a:p>
          <a:p>
            <a:pPr indent="0" lvl="0" marL="0" rtl="0" algn="l">
              <a:spcBef>
                <a:spcPts val="0"/>
              </a:spcBef>
              <a:spcAft>
                <a:spcPts val="0"/>
              </a:spcAft>
              <a:buNone/>
            </a:pPr>
            <a:r>
              <a:t/>
            </a:r>
            <a:endParaRPr sz="1200"/>
          </a:p>
          <a:p>
            <a:pPr indent="0" lvl="0" marL="0" rtl="0" algn="l">
              <a:spcBef>
                <a:spcPts val="0"/>
              </a:spcBef>
              <a:spcAft>
                <a:spcPts val="0"/>
              </a:spcAft>
              <a:buNone/>
            </a:pPr>
            <a:r>
              <a:t/>
            </a:r>
            <a:endParaRPr/>
          </a:p>
        </p:txBody>
      </p:sp>
      <p:pic>
        <p:nvPicPr>
          <p:cNvPr id="77" name="Google Shape;77;p16"/>
          <p:cNvPicPr preferRelativeResize="0"/>
          <p:nvPr/>
        </p:nvPicPr>
        <p:blipFill>
          <a:blip r:embed="rId7">
            <a:alphaModFix/>
          </a:blip>
          <a:stretch>
            <a:fillRect/>
          </a:stretch>
        </p:blipFill>
        <p:spPr>
          <a:xfrm>
            <a:off x="5344850" y="2012100"/>
            <a:ext cx="3526275" cy="17631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pic>
        <p:nvPicPr>
          <p:cNvPr id="82" name="Google Shape;82;p17"/>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83" name="Google Shape;83;p17"/>
          <p:cNvSpPr txBox="1"/>
          <p:nvPr>
            <p:ph type="ctrTitle"/>
          </p:nvPr>
        </p:nvSpPr>
        <p:spPr>
          <a:xfrm>
            <a:off x="1927425" y="188250"/>
            <a:ext cx="6972000" cy="733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 sz="3520">
                <a:latin typeface="Century Gothic"/>
                <a:ea typeface="Century Gothic"/>
                <a:cs typeface="Century Gothic"/>
                <a:sym typeface="Century Gothic"/>
              </a:rPr>
              <a:t>Communications Technology</a:t>
            </a:r>
            <a:endParaRPr sz="2020">
              <a:latin typeface="Century Gothic"/>
              <a:ea typeface="Century Gothic"/>
              <a:cs typeface="Century Gothic"/>
              <a:sym typeface="Century Gothic"/>
            </a:endParaRPr>
          </a:p>
        </p:txBody>
      </p:sp>
      <p:sp>
        <p:nvSpPr>
          <p:cNvPr id="84" name="Google Shape;84;p17"/>
          <p:cNvSpPr txBox="1"/>
          <p:nvPr/>
        </p:nvSpPr>
        <p:spPr>
          <a:xfrm>
            <a:off x="593675" y="1096250"/>
            <a:ext cx="8042100" cy="3632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highlight>
                  <a:schemeClr val="accent6"/>
                </a:highlight>
              </a:rPr>
              <a:t>Link to the Cards</a:t>
            </a:r>
            <a:r>
              <a:rPr lang="en"/>
              <a:t> to print on your own……..Link to the cards if they want to purchase a set and have them delivered.</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rPr lang="en"/>
              <a:t>The </a:t>
            </a:r>
            <a:r>
              <a:rPr lang="en" u="sng">
                <a:solidFill>
                  <a:schemeClr val="hlink"/>
                </a:solidFill>
                <a:hlinkClick r:id="rId5"/>
              </a:rPr>
              <a:t>link</a:t>
            </a:r>
            <a:r>
              <a:rPr lang="en"/>
              <a:t> provided will connect you to sourced items, materials lists and additional resources that may be needed to complete the challenge.  You can order directly from the sourced supplier or you can order from a supplier of your choice.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card</a:t>
            </a:r>
            <a:r>
              <a:rPr lang="en">
                <a:solidFill>
                  <a:schemeClr val="dk1"/>
                </a:solidFill>
              </a:rPr>
              <a:t>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18"/>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90" name="Google Shape;90;p18"/>
          <p:cNvSpPr txBox="1"/>
          <p:nvPr>
            <p:ph type="ctrTitle"/>
          </p:nvPr>
        </p:nvSpPr>
        <p:spPr>
          <a:xfrm>
            <a:off x="1927425" y="188250"/>
            <a:ext cx="6437700" cy="733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Computer Technology</a:t>
            </a:r>
            <a:endParaRPr sz="4800">
              <a:latin typeface="Century Gothic"/>
              <a:ea typeface="Century Gothic"/>
              <a:cs typeface="Century Gothic"/>
              <a:sym typeface="Century Gothic"/>
            </a:endParaRPr>
          </a:p>
        </p:txBody>
      </p:sp>
      <p:sp>
        <p:nvSpPr>
          <p:cNvPr id="91" name="Google Shape;91;p18"/>
          <p:cNvSpPr txBox="1"/>
          <p:nvPr/>
        </p:nvSpPr>
        <p:spPr>
          <a:xfrm>
            <a:off x="736975" y="1151525"/>
            <a:ext cx="7907100" cy="3201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 </a:t>
            </a:r>
            <a:r>
              <a:rPr lang="en">
                <a:solidFill>
                  <a:schemeClr val="dk1"/>
                </a:solidFill>
              </a:rPr>
              <a:t>provided will connect you to sourced items, materials lists and additional resources that may be needed to complete the challenge.  You can order directly from the sourced supplier or you can order from a supplier of your choice.</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None/>
            </a:pPr>
            <a:r>
              <a:rPr lang="en" u="sng">
                <a:solidFill>
                  <a:schemeClr val="hlink"/>
                </a:solidFill>
                <a:hlinkClick r:id="rId6"/>
              </a:rPr>
              <a:t>Additional information card </a:t>
            </a:r>
            <a:r>
              <a:rPr lang="en">
                <a:solidFill>
                  <a:schemeClr val="dk1"/>
                </a:solidFill>
              </a:rP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pic>
        <p:nvPicPr>
          <p:cNvPr id="96" name="Google Shape;96;p19"/>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97" name="Google Shape;97;p19"/>
          <p:cNvSpPr txBox="1"/>
          <p:nvPr>
            <p:ph type="ctrTitle"/>
          </p:nvPr>
        </p:nvSpPr>
        <p:spPr>
          <a:xfrm>
            <a:off x="1927425" y="188250"/>
            <a:ext cx="6934800" cy="733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Construction Technology</a:t>
            </a:r>
            <a:endParaRPr sz="4800">
              <a:latin typeface="Century Gothic"/>
              <a:ea typeface="Century Gothic"/>
              <a:cs typeface="Century Gothic"/>
              <a:sym typeface="Century Gothic"/>
            </a:endParaRPr>
          </a:p>
        </p:txBody>
      </p:sp>
      <p:sp>
        <p:nvSpPr>
          <p:cNvPr id="98" name="Google Shape;98;p19"/>
          <p:cNvSpPr txBox="1"/>
          <p:nvPr/>
        </p:nvSpPr>
        <p:spPr>
          <a:xfrm>
            <a:off x="593675" y="1238100"/>
            <a:ext cx="80421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solidFill>
                  <a:schemeClr val="dk1"/>
                </a:solidFill>
              </a:rPr>
              <a:t>The</a:t>
            </a:r>
            <a:r>
              <a:rPr lang="en" u="sng">
                <a:solidFill>
                  <a:schemeClr val="hlink"/>
                </a:solidFill>
                <a:hlinkClick r:id="rId5"/>
              </a:rPr>
              <a:t> link </a:t>
            </a:r>
            <a:r>
              <a:rPr lang="en">
                <a:solidFill>
                  <a:schemeClr val="dk1"/>
                </a:solidFill>
              </a:rPr>
              <a:t>provided will connect you to sourced items, materials lists and additional resources that may be needed to complete the challenge.  You can order directly from the sourced supplier or you can order from a supplier of your choice.</a:t>
            </a:r>
            <a:r>
              <a:rPr lang="en"/>
              <a:t>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card </a:t>
            </a:r>
            <a:r>
              <a:rPr lang="en">
                <a:solidFill>
                  <a:schemeClr val="dk1"/>
                </a:solidFill>
              </a:rPr>
              <a:t>  </a:t>
            </a:r>
            <a:endParaRPr>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pic>
        <p:nvPicPr>
          <p:cNvPr id="103" name="Google Shape;103;p20"/>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104" name="Google Shape;104;p20"/>
          <p:cNvSpPr txBox="1"/>
          <p:nvPr>
            <p:ph type="ctrTitle"/>
          </p:nvPr>
        </p:nvSpPr>
        <p:spPr>
          <a:xfrm>
            <a:off x="1927425" y="188250"/>
            <a:ext cx="6437700" cy="733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Green Industries</a:t>
            </a:r>
            <a:endParaRPr sz="4800">
              <a:latin typeface="Century Gothic"/>
              <a:ea typeface="Century Gothic"/>
              <a:cs typeface="Century Gothic"/>
              <a:sym typeface="Century Gothic"/>
            </a:endParaRPr>
          </a:p>
        </p:txBody>
      </p:sp>
      <p:sp>
        <p:nvSpPr>
          <p:cNvPr id="105" name="Google Shape;105;p20"/>
          <p:cNvSpPr txBox="1"/>
          <p:nvPr/>
        </p:nvSpPr>
        <p:spPr>
          <a:xfrm>
            <a:off x="593675" y="1238100"/>
            <a:ext cx="80421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a:t>
            </a:r>
            <a:r>
              <a:rPr lang="en">
                <a:solidFill>
                  <a:schemeClr val="dk1"/>
                </a:solidFill>
              </a:rPr>
              <a:t> provided will connect you to sourced items, materials lists and additional resources that may be needed to complete the challenge.  You can order directly from the sourced supplier or you can order from a supplier of your choice.</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 </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6"/>
              </a:rPr>
              <a:t>Additional information card</a:t>
            </a:r>
            <a:r>
              <a:rPr lang="en">
                <a:solidFill>
                  <a:schemeClr val="dk1"/>
                </a:solidFill>
              </a:rPr>
              <a:t>  </a:t>
            </a:r>
            <a:endParaRPr>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pic>
        <p:nvPicPr>
          <p:cNvPr id="110" name="Google Shape;110;p21"/>
          <p:cNvPicPr preferRelativeResize="0"/>
          <p:nvPr/>
        </p:nvPicPr>
        <p:blipFill>
          <a:blip r:embed="rId3">
            <a:alphaModFix/>
          </a:blip>
          <a:stretch>
            <a:fillRect/>
          </a:stretch>
        </p:blipFill>
        <p:spPr>
          <a:xfrm>
            <a:off x="93306" y="0"/>
            <a:ext cx="8957389" cy="5143501"/>
          </a:xfrm>
          <a:prstGeom prst="rect">
            <a:avLst/>
          </a:prstGeom>
          <a:noFill/>
          <a:ln>
            <a:noFill/>
          </a:ln>
        </p:spPr>
      </p:pic>
      <p:sp>
        <p:nvSpPr>
          <p:cNvPr id="111" name="Google Shape;111;p21"/>
          <p:cNvSpPr txBox="1"/>
          <p:nvPr>
            <p:ph type="ctrTitle"/>
          </p:nvPr>
        </p:nvSpPr>
        <p:spPr>
          <a:xfrm>
            <a:off x="1927425" y="188250"/>
            <a:ext cx="7032000" cy="733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4800">
                <a:latin typeface="Century Gothic"/>
                <a:ea typeface="Century Gothic"/>
                <a:cs typeface="Century Gothic"/>
                <a:sym typeface="Century Gothic"/>
              </a:rPr>
              <a:t>Hairstyling and </a:t>
            </a:r>
            <a:r>
              <a:rPr lang="en" sz="4800">
                <a:latin typeface="Century Gothic"/>
                <a:ea typeface="Century Gothic"/>
                <a:cs typeface="Century Gothic"/>
                <a:sym typeface="Century Gothic"/>
              </a:rPr>
              <a:t>Aesthetics</a:t>
            </a:r>
            <a:endParaRPr sz="4800">
              <a:latin typeface="Century Gothic"/>
              <a:ea typeface="Century Gothic"/>
              <a:cs typeface="Century Gothic"/>
              <a:sym typeface="Century Gothic"/>
            </a:endParaRPr>
          </a:p>
        </p:txBody>
      </p:sp>
      <p:sp>
        <p:nvSpPr>
          <p:cNvPr id="112" name="Google Shape;112;p21"/>
          <p:cNvSpPr txBox="1"/>
          <p:nvPr/>
        </p:nvSpPr>
        <p:spPr>
          <a:xfrm>
            <a:off x="593675" y="1238100"/>
            <a:ext cx="80421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a:solidFill>
                  <a:schemeClr val="dk1"/>
                </a:solidFill>
                <a:highlight>
                  <a:schemeClr val="accent6"/>
                </a:highlight>
              </a:rPr>
              <a:t>Link to the Cards</a:t>
            </a:r>
            <a:r>
              <a:rPr lang="en">
                <a:solidFill>
                  <a:schemeClr val="dk1"/>
                </a:solidFill>
              </a:rPr>
              <a:t> to print on your own……..Link to the cards if they want to purchase a set and have them delivered.</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order from BluePrint using this </a:t>
            </a:r>
            <a:r>
              <a:rPr lang="en" u="sng">
                <a:solidFill>
                  <a:schemeClr val="accent5"/>
                </a:solidFill>
                <a:hlinkClick r:id="rId4">
                  <a:extLst>
                    <a:ext uri="{A12FA001-AC4F-418D-AE19-62706E023703}">
                      <ahyp:hlinkClr val="tx"/>
                    </a:ext>
                  </a:extLst>
                </a:hlinkClick>
              </a:rPr>
              <a:t>price list.</a:t>
            </a:r>
            <a:r>
              <a:rPr lang="en">
                <a:solidFill>
                  <a:schemeClr val="dk1"/>
                </a:solidFill>
              </a:rPr>
              <a:t> OCTE will do a bulk order 2 times a year to help reduce costs.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a:t>
            </a:r>
            <a:r>
              <a:rPr lang="en" u="sng">
                <a:solidFill>
                  <a:schemeClr val="hlink"/>
                </a:solidFill>
                <a:hlinkClick r:id="rId5"/>
              </a:rPr>
              <a:t>link</a:t>
            </a:r>
            <a:r>
              <a:rPr lang="en">
                <a:solidFill>
                  <a:schemeClr val="dk1"/>
                </a:solidFill>
              </a:rPr>
              <a:t> provided will connect you to sourced items, materials lists and additional resources that may be needed to complete the challenge.  You can order directly from the sourced supplier or you can order from a supplier of your choice.</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The challenge cards also give an overview of the project materials, additionals resources and/or an explanation of the products.  Some challenge cards cover multiple opportunities in the broad based technology area. Click the links below for additional information</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 </a:t>
            </a:r>
            <a:r>
              <a:rPr lang="en" u="sng">
                <a:solidFill>
                  <a:schemeClr val="hlink"/>
                </a:solidFill>
                <a:hlinkClick r:id="rId6"/>
              </a:rPr>
              <a:t>Additional information card #1</a:t>
            </a:r>
            <a:r>
              <a:rPr lang="en">
                <a:solidFill>
                  <a:schemeClr val="dk1"/>
                </a:solidFill>
              </a:rPr>
              <a:t>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 </a:t>
            </a:r>
            <a:r>
              <a:rPr lang="en" u="sng">
                <a:solidFill>
                  <a:schemeClr val="hlink"/>
                </a:solidFill>
                <a:hlinkClick r:id="rId7"/>
              </a:rPr>
              <a:t>Additional information card #2</a:t>
            </a:r>
            <a:r>
              <a:rPr lang="en">
                <a:solidFill>
                  <a:schemeClr val="dk1"/>
                </a:solidFill>
              </a:rPr>
              <a:t>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