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43.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Lst>
  <p:sldSz cy="5143500" cx="9144000"/>
  <p:notesSz cx="6858000" cy="9144000"/>
  <p:embeddedFontLst>
    <p:embeddedFont>
      <p:font typeface="Raleway"/>
      <p:regular r:id="rId51"/>
      <p:bold r:id="rId52"/>
      <p:italic r:id="rId53"/>
      <p:boldItalic r:id="rId54"/>
    </p:embeddedFont>
    <p:embeddedFont>
      <p:font typeface="Roboto"/>
      <p:regular r:id="rId55"/>
      <p:bold r:id="rId56"/>
      <p:italic r:id="rId57"/>
      <p:boldItalic r:id="rId58"/>
    </p:embeddedFont>
    <p:embeddedFont>
      <p:font typeface="Lato"/>
      <p:regular r:id="rId59"/>
      <p:bold r:id="rId60"/>
      <p:italic r:id="rId61"/>
      <p:boldItalic r:id="rId6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DF6C39C3-04AE-4871-ACDD-224776BEF035}">
  <a:tblStyle styleId="{DF6C39C3-04AE-4871-ACDD-224776BEF035}"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62" Type="http://schemas.openxmlformats.org/officeDocument/2006/relationships/font" Target="fonts/Lato-boldItalic.fntdata"/><Relationship Id="rId61" Type="http://schemas.openxmlformats.org/officeDocument/2006/relationships/font" Target="fonts/Lato-italic.fntdata"/><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60" Type="http://schemas.openxmlformats.org/officeDocument/2006/relationships/font" Target="fonts/Lato-bold.fntdata"/><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font" Target="fonts/Raleway-regular.fntdata"/><Relationship Id="rId50" Type="http://schemas.openxmlformats.org/officeDocument/2006/relationships/slide" Target="slides/slide44.xml"/><Relationship Id="rId53" Type="http://schemas.openxmlformats.org/officeDocument/2006/relationships/font" Target="fonts/Raleway-italic.fntdata"/><Relationship Id="rId52" Type="http://schemas.openxmlformats.org/officeDocument/2006/relationships/font" Target="fonts/Raleway-bold.fntdata"/><Relationship Id="rId11" Type="http://schemas.openxmlformats.org/officeDocument/2006/relationships/slide" Target="slides/slide5.xml"/><Relationship Id="rId55" Type="http://schemas.openxmlformats.org/officeDocument/2006/relationships/font" Target="fonts/Roboto-regular.fntdata"/><Relationship Id="rId10" Type="http://schemas.openxmlformats.org/officeDocument/2006/relationships/slide" Target="slides/slide4.xml"/><Relationship Id="rId54" Type="http://schemas.openxmlformats.org/officeDocument/2006/relationships/font" Target="fonts/Raleway-boldItalic.fntdata"/><Relationship Id="rId13" Type="http://schemas.openxmlformats.org/officeDocument/2006/relationships/slide" Target="slides/slide7.xml"/><Relationship Id="rId57" Type="http://schemas.openxmlformats.org/officeDocument/2006/relationships/font" Target="fonts/Roboto-italic.fntdata"/><Relationship Id="rId12" Type="http://schemas.openxmlformats.org/officeDocument/2006/relationships/slide" Target="slides/slide6.xml"/><Relationship Id="rId56" Type="http://schemas.openxmlformats.org/officeDocument/2006/relationships/font" Target="fonts/Roboto-bold.fntdata"/><Relationship Id="rId15" Type="http://schemas.openxmlformats.org/officeDocument/2006/relationships/slide" Target="slides/slide9.xml"/><Relationship Id="rId59" Type="http://schemas.openxmlformats.org/officeDocument/2006/relationships/font" Target="fonts/Lato-regular.fntdata"/><Relationship Id="rId14" Type="http://schemas.openxmlformats.org/officeDocument/2006/relationships/slide" Target="slides/slide8.xml"/><Relationship Id="rId58" Type="http://schemas.openxmlformats.org/officeDocument/2006/relationships/font" Target="fonts/Roboto-boldItalic.fntdata"/><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317500" lvl="0" marL="457200">
              <a:spcBef>
                <a:spcPts val="0"/>
              </a:spcBef>
              <a:spcAft>
                <a:spcPts val="0"/>
              </a:spcAft>
              <a:buSzPts val="1400"/>
              <a:buChar char="●"/>
              <a:defRPr sz="1100"/>
            </a:lvl1pPr>
            <a:lvl2pPr indent="-317500" lvl="1" marL="914400">
              <a:spcBef>
                <a:spcPts val="0"/>
              </a:spcBef>
              <a:spcAft>
                <a:spcPts val="0"/>
              </a:spcAft>
              <a:buSzPts val="1400"/>
              <a:buChar char="○"/>
              <a:defRPr sz="1100"/>
            </a:lvl2pPr>
            <a:lvl3pPr indent="-317500" lvl="2" marL="1371600">
              <a:spcBef>
                <a:spcPts val="0"/>
              </a:spcBef>
              <a:spcAft>
                <a:spcPts val="0"/>
              </a:spcAft>
              <a:buSzPts val="1400"/>
              <a:buChar char="■"/>
              <a:defRPr sz="1100"/>
            </a:lvl3pPr>
            <a:lvl4pPr indent="-317500" lvl="3" marL="1828800">
              <a:spcBef>
                <a:spcPts val="0"/>
              </a:spcBef>
              <a:spcAft>
                <a:spcPts val="0"/>
              </a:spcAft>
              <a:buSzPts val="1400"/>
              <a:buChar char="●"/>
              <a:defRPr sz="1100"/>
            </a:lvl4pPr>
            <a:lvl5pPr indent="-317500" lvl="4" marL="2286000">
              <a:spcBef>
                <a:spcPts val="0"/>
              </a:spcBef>
              <a:spcAft>
                <a:spcPts val="0"/>
              </a:spcAft>
              <a:buSzPts val="1400"/>
              <a:buChar char="○"/>
              <a:defRPr sz="1100"/>
            </a:lvl5pPr>
            <a:lvl6pPr indent="-317500" lvl="5" marL="2743200">
              <a:spcBef>
                <a:spcPts val="0"/>
              </a:spcBef>
              <a:spcAft>
                <a:spcPts val="0"/>
              </a:spcAft>
              <a:buSzPts val="1400"/>
              <a:buChar char="■"/>
              <a:defRPr sz="1100"/>
            </a:lvl6pPr>
            <a:lvl7pPr indent="-317500" lvl="6" marL="3200400">
              <a:spcBef>
                <a:spcPts val="0"/>
              </a:spcBef>
              <a:spcAft>
                <a:spcPts val="0"/>
              </a:spcAft>
              <a:buSzPts val="1400"/>
              <a:buChar char="●"/>
              <a:defRPr sz="1100"/>
            </a:lvl7pPr>
            <a:lvl8pPr indent="-317500" lvl="7" marL="3657600">
              <a:spcBef>
                <a:spcPts val="0"/>
              </a:spcBef>
              <a:spcAft>
                <a:spcPts val="0"/>
              </a:spcAft>
              <a:buSzPts val="1400"/>
              <a:buChar char="○"/>
              <a:defRPr sz="1100"/>
            </a:lvl8pPr>
            <a:lvl9pPr indent="-317500" lvl="8" marL="4114800">
              <a:spcBef>
                <a:spcPts val="0"/>
              </a:spcBef>
              <a:spcAft>
                <a:spcPts val="0"/>
              </a:spcAft>
              <a:buSzPts val="14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cbc.ca/firsthand/blog/8th-fire-wabs-walk-through-history" TargetMode="Externa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 name="Shape 68"/>
        <p:cNvGrpSpPr/>
        <p:nvPr/>
      </p:nvGrpSpPr>
      <p:grpSpPr>
        <a:xfrm>
          <a:off x="0" y="0"/>
          <a:ext cx="0" cy="0"/>
          <a:chOff x="0" y="0"/>
          <a:chExt cx="0" cy="0"/>
        </a:xfrm>
      </p:grpSpPr>
      <p:sp>
        <p:nvSpPr>
          <p:cNvPr id="69" name="Google Shape;69;gcb9a0b074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 name="Google Shape;70;gcb9a0b074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 name="Shape 127"/>
        <p:cNvGrpSpPr/>
        <p:nvPr/>
      </p:nvGrpSpPr>
      <p:grpSpPr>
        <a:xfrm>
          <a:off x="0" y="0"/>
          <a:ext cx="0" cy="0"/>
          <a:chOff x="0" y="0"/>
          <a:chExt cx="0" cy="0"/>
        </a:xfrm>
      </p:grpSpPr>
      <p:sp>
        <p:nvSpPr>
          <p:cNvPr id="128" name="Google Shape;128;g723630543_10_0: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29" name="Google Shape;129;g723630543_1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Discuss the power of this slide.  Allow the students to talk and discuss how this makes them feel.</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 name="Shape 132"/>
        <p:cNvGrpSpPr/>
        <p:nvPr/>
      </p:nvGrpSpPr>
      <p:grpSpPr>
        <a:xfrm>
          <a:off x="0" y="0"/>
          <a:ext cx="0" cy="0"/>
          <a:chOff x="0" y="0"/>
          <a:chExt cx="0" cy="0"/>
        </a:xfrm>
      </p:grpSpPr>
      <p:sp>
        <p:nvSpPr>
          <p:cNvPr id="133" name="Google Shape;133;g13c9261de78_0_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4" name="Google Shape;134;g13c9261de78_0_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 name="Shape 139"/>
        <p:cNvGrpSpPr/>
        <p:nvPr/>
      </p:nvGrpSpPr>
      <p:grpSpPr>
        <a:xfrm>
          <a:off x="0" y="0"/>
          <a:ext cx="0" cy="0"/>
          <a:chOff x="0" y="0"/>
          <a:chExt cx="0" cy="0"/>
        </a:xfrm>
      </p:grpSpPr>
      <p:sp>
        <p:nvSpPr>
          <p:cNvPr id="140" name="Google Shape;140;gd251bb473_0_6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1" name="Google Shape;141;gd251bb473_0_6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What makes a person or group marginalized? Is it race, gender, religion, etc. Who determines which race, gender, religion, etc determines is better than others? Every group should have a handout to record their answers. Sample of the handout is in next slide and the link to the handout is provided here -&gt;</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 name="Shape 149"/>
        <p:cNvGrpSpPr/>
        <p:nvPr/>
      </p:nvGrpSpPr>
      <p:grpSpPr>
        <a:xfrm>
          <a:off x="0" y="0"/>
          <a:ext cx="0" cy="0"/>
          <a:chOff x="0" y="0"/>
          <a:chExt cx="0" cy="0"/>
        </a:xfrm>
      </p:grpSpPr>
      <p:sp>
        <p:nvSpPr>
          <p:cNvPr id="150" name="Google Shape;150;g13c9261de78_0_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1" name="Google Shape;151;g13c9261de78_0_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Link to handout included to be distributed to students.</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 name="Shape 156"/>
        <p:cNvGrpSpPr/>
        <p:nvPr/>
      </p:nvGrpSpPr>
      <p:grpSpPr>
        <a:xfrm>
          <a:off x="0" y="0"/>
          <a:ext cx="0" cy="0"/>
          <a:chOff x="0" y="0"/>
          <a:chExt cx="0" cy="0"/>
        </a:xfrm>
      </p:grpSpPr>
      <p:sp>
        <p:nvSpPr>
          <p:cNvPr id="157" name="Google Shape;157;gcb9a0b074_2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8" name="Google Shape;158;gcb9a0b074_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 name="Shape 167"/>
        <p:cNvGrpSpPr/>
        <p:nvPr/>
      </p:nvGrpSpPr>
      <p:grpSpPr>
        <a:xfrm>
          <a:off x="0" y="0"/>
          <a:ext cx="0" cy="0"/>
          <a:chOff x="0" y="0"/>
          <a:chExt cx="0" cy="0"/>
        </a:xfrm>
      </p:grpSpPr>
      <p:sp>
        <p:nvSpPr>
          <p:cNvPr id="168" name="Google Shape;168;g13c9261de78_0_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9" name="Google Shape;169;g13c9261de78_0_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 name="Shape 173"/>
        <p:cNvGrpSpPr/>
        <p:nvPr/>
      </p:nvGrpSpPr>
      <p:grpSpPr>
        <a:xfrm>
          <a:off x="0" y="0"/>
          <a:ext cx="0" cy="0"/>
          <a:chOff x="0" y="0"/>
          <a:chExt cx="0" cy="0"/>
        </a:xfrm>
      </p:grpSpPr>
      <p:sp>
        <p:nvSpPr>
          <p:cNvPr id="174" name="Google Shape;174;g13c9261de78_0_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5" name="Google Shape;175;g13c9261de78_0_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 name="Shape 179"/>
        <p:cNvGrpSpPr/>
        <p:nvPr/>
      </p:nvGrpSpPr>
      <p:grpSpPr>
        <a:xfrm>
          <a:off x="0" y="0"/>
          <a:ext cx="0" cy="0"/>
          <a:chOff x="0" y="0"/>
          <a:chExt cx="0" cy="0"/>
        </a:xfrm>
      </p:grpSpPr>
      <p:sp>
        <p:nvSpPr>
          <p:cNvPr id="180" name="Google Shape;180;g13c9261de78_0_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1" name="Google Shape;181;g13c9261de78_0_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What does it mean to unlearn? Is every child raised in an inclusive thinking home? Well everyone has the responsibility to assess their own implicit bias to “unlearn” in order to have a Just Society. T</a:t>
            </a:r>
            <a:r>
              <a:rPr lang="en" sz="1200">
                <a:solidFill>
                  <a:srgbClr val="202124"/>
                </a:solidFill>
                <a:highlight>
                  <a:srgbClr val="FFFFFF"/>
                </a:highlight>
              </a:rPr>
              <a:t>he term “implicit bias” : to describe </a:t>
            </a:r>
            <a:r>
              <a:rPr b="1" lang="en" sz="1200">
                <a:solidFill>
                  <a:srgbClr val="202124"/>
                </a:solidFill>
                <a:highlight>
                  <a:srgbClr val="FFFFFF"/>
                </a:highlight>
              </a:rPr>
              <a:t>when we have attitudes towards people or associate stereotypes with them without our conscious knowledge</a:t>
            </a:r>
            <a:r>
              <a:rPr lang="en" sz="1200">
                <a:solidFill>
                  <a:srgbClr val="202124"/>
                </a:solidFill>
                <a:highlight>
                  <a:srgbClr val="FFFFFF"/>
                </a:highlight>
              </a:rPr>
              <a:t>. Prejudice:  </a:t>
            </a:r>
            <a:r>
              <a:rPr lang="en" sz="1050">
                <a:solidFill>
                  <a:srgbClr val="202124"/>
                </a:solidFill>
                <a:highlight>
                  <a:srgbClr val="FFFFFF"/>
                </a:highlight>
              </a:rPr>
              <a:t>preconceived opinion that is not based on reason or actual experience.</a:t>
            </a:r>
            <a:r>
              <a:rPr lang="en" sz="1050">
                <a:solidFill>
                  <a:srgbClr val="70757A"/>
                </a:solidFill>
                <a:highlight>
                  <a:srgbClr val="FFFFFF"/>
                </a:highlight>
              </a:rPr>
              <a:t>"</a:t>
            </a:r>
            <a:r>
              <a:rPr b="1" lang="en" sz="1050">
                <a:solidFill>
                  <a:srgbClr val="70757A"/>
                </a:solidFill>
                <a:highlight>
                  <a:srgbClr val="FFFFFF"/>
                </a:highlight>
              </a:rPr>
              <a:t>prejudice against</a:t>
            </a:r>
            <a:r>
              <a:rPr lang="en" sz="1050">
                <a:solidFill>
                  <a:srgbClr val="70757A"/>
                </a:solidFill>
                <a:highlight>
                  <a:srgbClr val="FFFFFF"/>
                </a:highlight>
              </a:rPr>
              <a:t> people from different backgrounds"</a:t>
            </a:r>
            <a:endParaRPr sz="1050">
              <a:solidFill>
                <a:srgbClr val="70757A"/>
              </a:solidFill>
              <a:highlight>
                <a:srgbClr val="FFFFFF"/>
              </a:highlight>
            </a:endParaRPr>
          </a:p>
          <a:p>
            <a:pPr indent="0" lvl="0" marL="0" rtl="0" algn="l">
              <a:spcBef>
                <a:spcPts val="0"/>
              </a:spcBef>
              <a:spcAft>
                <a:spcPts val="0"/>
              </a:spcAft>
              <a:buNone/>
            </a:pPr>
            <a:r>
              <a:t/>
            </a:r>
            <a:endParaRPr sz="1200">
              <a:solidFill>
                <a:srgbClr val="202124"/>
              </a:solidFill>
              <a:highlight>
                <a:srgbClr val="FFFFFF"/>
              </a:highlight>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 name="Shape 186"/>
        <p:cNvGrpSpPr/>
        <p:nvPr/>
      </p:nvGrpSpPr>
      <p:grpSpPr>
        <a:xfrm>
          <a:off x="0" y="0"/>
          <a:ext cx="0" cy="0"/>
          <a:chOff x="0" y="0"/>
          <a:chExt cx="0" cy="0"/>
        </a:xfrm>
      </p:grpSpPr>
      <p:sp>
        <p:nvSpPr>
          <p:cNvPr id="187" name="Google Shape;187;g13c9261de78_0_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8" name="Google Shape;188;g13c9261de78_0_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This video clip is only a small part of a great four part series. Take the time to watch the entire series. Link to CBC 8th Fire Documentary four part series.  </a:t>
            </a:r>
            <a:r>
              <a:rPr lang="en" u="sng">
                <a:solidFill>
                  <a:schemeClr val="hlink"/>
                </a:solidFill>
                <a:hlinkClick r:id="rId2"/>
              </a:rPr>
              <a:t>https://www.cbc.ca/firsthand/blog/8th-fire-wabs-walk-through-history</a:t>
            </a:r>
            <a:r>
              <a:rPr lang="en"/>
              <a:t>  Look below video clip to see the four part video series links on the web page.  It is a four part series Part 1: Indigenous in the City, Part 2: It’s Time, Part 3: Whose Land is it Anyway? and Part 4: At the Crossroads.</a:t>
            </a:r>
            <a:endParaRPr/>
          </a:p>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 name="Shape 193"/>
        <p:cNvGrpSpPr/>
        <p:nvPr/>
      </p:nvGrpSpPr>
      <p:grpSpPr>
        <a:xfrm>
          <a:off x="0" y="0"/>
          <a:ext cx="0" cy="0"/>
          <a:chOff x="0" y="0"/>
          <a:chExt cx="0" cy="0"/>
        </a:xfrm>
      </p:grpSpPr>
      <p:sp>
        <p:nvSpPr>
          <p:cNvPr id="194" name="Google Shape;194;g13c9261de78_0_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5" name="Google Shape;195;g13c9261de78_0_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This is the background required to be an ally. Think about each point for your own learning and your growth as an Ally to be Authentic.</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 name="Shape 75"/>
        <p:cNvGrpSpPr/>
        <p:nvPr/>
      </p:nvGrpSpPr>
      <p:grpSpPr>
        <a:xfrm>
          <a:off x="0" y="0"/>
          <a:ext cx="0" cy="0"/>
          <a:chOff x="0" y="0"/>
          <a:chExt cx="0" cy="0"/>
        </a:xfrm>
      </p:grpSpPr>
      <p:sp>
        <p:nvSpPr>
          <p:cNvPr id="76" name="Google Shape;76;gd5b15f0a3_5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7" name="Google Shape;77;gd5b15f0a3_5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 name="Shape 200"/>
        <p:cNvGrpSpPr/>
        <p:nvPr/>
      </p:nvGrpSpPr>
      <p:grpSpPr>
        <a:xfrm>
          <a:off x="0" y="0"/>
          <a:ext cx="0" cy="0"/>
          <a:chOff x="0" y="0"/>
          <a:chExt cx="0" cy="0"/>
        </a:xfrm>
      </p:grpSpPr>
      <p:sp>
        <p:nvSpPr>
          <p:cNvPr id="201" name="Google Shape;201;g13c9261de78_0_1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2" name="Google Shape;202;g13c9261de78_0_1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Solidarity means: </a:t>
            </a:r>
            <a:r>
              <a:rPr lang="en" sz="1050">
                <a:solidFill>
                  <a:srgbClr val="202124"/>
                </a:solidFill>
                <a:highlight>
                  <a:srgbClr val="FFFFFF"/>
                </a:highlight>
              </a:rPr>
              <a:t>unity or agreement of feeling or action, especially among individuals with a common interest; mutual support within a group.</a:t>
            </a:r>
            <a:endParaRPr sz="1050">
              <a:solidFill>
                <a:srgbClr val="202124"/>
              </a:solidFill>
              <a:highlight>
                <a:srgbClr val="FFFFFF"/>
              </a:highlight>
            </a:endParaRPr>
          </a:p>
          <a:p>
            <a:pPr indent="0" lvl="0" marL="0" rtl="0" algn="l">
              <a:spcBef>
                <a:spcPts val="0"/>
              </a:spcBef>
              <a:spcAft>
                <a:spcPts val="0"/>
              </a:spcAft>
              <a:buClr>
                <a:schemeClr val="dk1"/>
              </a:buClr>
              <a:buSzPts val="1100"/>
              <a:buFont typeface="Arial"/>
              <a:buNone/>
            </a:pPr>
            <a:r>
              <a:rPr lang="en" sz="1050">
                <a:solidFill>
                  <a:srgbClr val="70757A"/>
                </a:solidFill>
                <a:highlight>
                  <a:srgbClr val="FFFFFF"/>
                </a:highlight>
              </a:rPr>
              <a:t>"factory workers voiced solidarity with the striking students"</a:t>
            </a:r>
            <a:endParaRPr sz="1050">
              <a:solidFill>
                <a:srgbClr val="70757A"/>
              </a:solidFill>
              <a:highlight>
                <a:srgbClr val="FFFFFF"/>
              </a:highlight>
            </a:endParaRPr>
          </a:p>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 name="Shape 206"/>
        <p:cNvGrpSpPr/>
        <p:nvPr/>
      </p:nvGrpSpPr>
      <p:grpSpPr>
        <a:xfrm>
          <a:off x="0" y="0"/>
          <a:ext cx="0" cy="0"/>
          <a:chOff x="0" y="0"/>
          <a:chExt cx="0" cy="0"/>
        </a:xfrm>
      </p:grpSpPr>
      <p:sp>
        <p:nvSpPr>
          <p:cNvPr id="207" name="Google Shape;207;g13c9261de78_0_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8" name="Google Shape;208;g13c9261de78_0_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rgbClr val="202124"/>
                </a:solidFill>
                <a:highlight>
                  <a:srgbClr val="FFFFFF"/>
                </a:highlight>
              </a:rPr>
              <a:t>A common example of implicit bias is </a:t>
            </a:r>
            <a:r>
              <a:rPr b="1" lang="en" sz="1200">
                <a:solidFill>
                  <a:srgbClr val="202124"/>
                </a:solidFill>
                <a:highlight>
                  <a:srgbClr val="FFFFFF"/>
                </a:highlight>
              </a:rPr>
              <a:t>favouring or being more receptive to familiar-sounding names than those from other cultural groups</a:t>
            </a:r>
            <a:r>
              <a:rPr lang="en" sz="1200">
                <a:solidFill>
                  <a:srgbClr val="202124"/>
                </a:solidFill>
                <a:highlight>
                  <a:srgbClr val="FFFFFF"/>
                </a:highlight>
              </a:rPr>
              <a:t>. Implicit bias doesn't mean that inclusivity is not one of our values. It means that we are not aware of how our own implicit bias can impact our actions and decisions.</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 name="Shape 212"/>
        <p:cNvGrpSpPr/>
        <p:nvPr/>
      </p:nvGrpSpPr>
      <p:grpSpPr>
        <a:xfrm>
          <a:off x="0" y="0"/>
          <a:ext cx="0" cy="0"/>
          <a:chOff x="0" y="0"/>
          <a:chExt cx="0" cy="0"/>
        </a:xfrm>
      </p:grpSpPr>
      <p:sp>
        <p:nvSpPr>
          <p:cNvPr id="213" name="Google Shape;213;g13c9261de78_0_1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4" name="Google Shape;214;g13c9261de78_0_1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 name="Shape 218"/>
        <p:cNvGrpSpPr/>
        <p:nvPr/>
      </p:nvGrpSpPr>
      <p:grpSpPr>
        <a:xfrm>
          <a:off x="0" y="0"/>
          <a:ext cx="0" cy="0"/>
          <a:chOff x="0" y="0"/>
          <a:chExt cx="0" cy="0"/>
        </a:xfrm>
      </p:grpSpPr>
      <p:sp>
        <p:nvSpPr>
          <p:cNvPr id="219" name="Google Shape;219;g13c9261de78_0_1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0" name="Google Shape;220;g13c9261de78_0_1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 name="Shape 224"/>
        <p:cNvGrpSpPr/>
        <p:nvPr/>
      </p:nvGrpSpPr>
      <p:grpSpPr>
        <a:xfrm>
          <a:off x="0" y="0"/>
          <a:ext cx="0" cy="0"/>
          <a:chOff x="0" y="0"/>
          <a:chExt cx="0" cy="0"/>
        </a:xfrm>
      </p:grpSpPr>
      <p:sp>
        <p:nvSpPr>
          <p:cNvPr id="225" name="Google Shape;225;gf477c1d24b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6" name="Google Shape;226;gf477c1d24b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9" name="Shape 229"/>
        <p:cNvGrpSpPr/>
        <p:nvPr/>
      </p:nvGrpSpPr>
      <p:grpSpPr>
        <a:xfrm>
          <a:off x="0" y="0"/>
          <a:ext cx="0" cy="0"/>
          <a:chOff x="0" y="0"/>
          <a:chExt cx="0" cy="0"/>
        </a:xfrm>
      </p:grpSpPr>
      <p:sp>
        <p:nvSpPr>
          <p:cNvPr id="230" name="Google Shape;230;gf477c1d24b_0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1" name="Google Shape;231;gf477c1d24b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7" name="Shape 237"/>
        <p:cNvGrpSpPr/>
        <p:nvPr/>
      </p:nvGrpSpPr>
      <p:grpSpPr>
        <a:xfrm>
          <a:off x="0" y="0"/>
          <a:ext cx="0" cy="0"/>
          <a:chOff x="0" y="0"/>
          <a:chExt cx="0" cy="0"/>
        </a:xfrm>
      </p:grpSpPr>
      <p:sp>
        <p:nvSpPr>
          <p:cNvPr id="238" name="Google Shape;238;g13c9261de78_1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9" name="Google Shape;239;g13c9261de78_1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5" name="Shape 245"/>
        <p:cNvGrpSpPr/>
        <p:nvPr/>
      </p:nvGrpSpPr>
      <p:grpSpPr>
        <a:xfrm>
          <a:off x="0" y="0"/>
          <a:ext cx="0" cy="0"/>
          <a:chOff x="0" y="0"/>
          <a:chExt cx="0" cy="0"/>
        </a:xfrm>
      </p:grpSpPr>
      <p:sp>
        <p:nvSpPr>
          <p:cNvPr id="246" name="Google Shape;246;g13c9261de78_1_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7" name="Google Shape;247;g13c9261de78_1_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4" name="Shape 254"/>
        <p:cNvGrpSpPr/>
        <p:nvPr/>
      </p:nvGrpSpPr>
      <p:grpSpPr>
        <a:xfrm>
          <a:off x="0" y="0"/>
          <a:ext cx="0" cy="0"/>
          <a:chOff x="0" y="0"/>
          <a:chExt cx="0" cy="0"/>
        </a:xfrm>
      </p:grpSpPr>
      <p:sp>
        <p:nvSpPr>
          <p:cNvPr id="255" name="Google Shape;255;g13c9261de78_1_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6" name="Google Shape;256;g13c9261de78_1_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2" name="Shape 262"/>
        <p:cNvGrpSpPr/>
        <p:nvPr/>
      </p:nvGrpSpPr>
      <p:grpSpPr>
        <a:xfrm>
          <a:off x="0" y="0"/>
          <a:ext cx="0" cy="0"/>
          <a:chOff x="0" y="0"/>
          <a:chExt cx="0" cy="0"/>
        </a:xfrm>
      </p:grpSpPr>
      <p:sp>
        <p:nvSpPr>
          <p:cNvPr id="263" name="Google Shape;263;g13c9261de78_1_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4" name="Google Shape;264;g13c9261de78_1_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gcb9a0b074_1_1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2" name="Google Shape;82;gcb9a0b074_1_1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Does Fair mean Equal?  Why would </a:t>
            </a:r>
            <a:r>
              <a:rPr lang="en"/>
              <a:t>someone</a:t>
            </a:r>
            <a:r>
              <a:rPr lang="en"/>
              <a:t> think that everyone in society needs to receive the same level of supports?  Giving everyone the same level of support/input does not allow everyone to reach the same goal/output. On the </a:t>
            </a:r>
            <a:r>
              <a:rPr lang="en"/>
              <a:t>next</a:t>
            </a:r>
            <a:r>
              <a:rPr lang="en"/>
              <a:t> slide, what might the instructor do to show the strength of each creature.</a:t>
            </a:r>
            <a:endParaRPr/>
          </a:p>
          <a:p>
            <a:pPr indent="0" lvl="0" marL="0" rtl="0" algn="l">
              <a:spcBef>
                <a:spcPts val="0"/>
              </a:spcBef>
              <a:spcAft>
                <a:spcPts val="0"/>
              </a:spcAft>
              <a:buNone/>
            </a:pPr>
            <a:r>
              <a:rPr lang="en"/>
              <a:t>We can think of LGBTQ+, Special Education, Poverty, Black Lives Matter, Indigenous People, People with Disability, and any groups that are brought forward in discussion that need our Allyship etc.</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0" name="Shape 270"/>
        <p:cNvGrpSpPr/>
        <p:nvPr/>
      </p:nvGrpSpPr>
      <p:grpSpPr>
        <a:xfrm>
          <a:off x="0" y="0"/>
          <a:ext cx="0" cy="0"/>
          <a:chOff x="0" y="0"/>
          <a:chExt cx="0" cy="0"/>
        </a:xfrm>
      </p:grpSpPr>
      <p:sp>
        <p:nvSpPr>
          <p:cNvPr id="271" name="Google Shape;271;g13c9261de78_1_1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2" name="Google Shape;272;g13c9261de78_1_1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8" name="Shape 278"/>
        <p:cNvGrpSpPr/>
        <p:nvPr/>
      </p:nvGrpSpPr>
      <p:grpSpPr>
        <a:xfrm>
          <a:off x="0" y="0"/>
          <a:ext cx="0" cy="0"/>
          <a:chOff x="0" y="0"/>
          <a:chExt cx="0" cy="0"/>
        </a:xfrm>
      </p:grpSpPr>
      <p:sp>
        <p:nvSpPr>
          <p:cNvPr id="279" name="Google Shape;279;g13c9261de78_1_1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0" name="Google Shape;280;g13c9261de78_1_1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6" name="Shape 286"/>
        <p:cNvGrpSpPr/>
        <p:nvPr/>
      </p:nvGrpSpPr>
      <p:grpSpPr>
        <a:xfrm>
          <a:off x="0" y="0"/>
          <a:ext cx="0" cy="0"/>
          <a:chOff x="0" y="0"/>
          <a:chExt cx="0" cy="0"/>
        </a:xfrm>
      </p:grpSpPr>
      <p:sp>
        <p:nvSpPr>
          <p:cNvPr id="287" name="Google Shape;287;g13c9261de78_1_1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8" name="Google Shape;288;g13c9261de78_1_1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4" name="Shape 294"/>
        <p:cNvGrpSpPr/>
        <p:nvPr/>
      </p:nvGrpSpPr>
      <p:grpSpPr>
        <a:xfrm>
          <a:off x="0" y="0"/>
          <a:ext cx="0" cy="0"/>
          <a:chOff x="0" y="0"/>
          <a:chExt cx="0" cy="0"/>
        </a:xfrm>
      </p:grpSpPr>
      <p:sp>
        <p:nvSpPr>
          <p:cNvPr id="295" name="Google Shape;295;g13c9261de78_1_1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6" name="Google Shape;296;g13c9261de78_1_1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2" name="Shape 302"/>
        <p:cNvGrpSpPr/>
        <p:nvPr/>
      </p:nvGrpSpPr>
      <p:grpSpPr>
        <a:xfrm>
          <a:off x="0" y="0"/>
          <a:ext cx="0" cy="0"/>
          <a:chOff x="0" y="0"/>
          <a:chExt cx="0" cy="0"/>
        </a:xfrm>
      </p:grpSpPr>
      <p:sp>
        <p:nvSpPr>
          <p:cNvPr id="303" name="Google Shape;303;g13c9261de78_1_1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4" name="Google Shape;304;g13c9261de78_1_1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0" name="Shape 310"/>
        <p:cNvGrpSpPr/>
        <p:nvPr/>
      </p:nvGrpSpPr>
      <p:grpSpPr>
        <a:xfrm>
          <a:off x="0" y="0"/>
          <a:ext cx="0" cy="0"/>
          <a:chOff x="0" y="0"/>
          <a:chExt cx="0" cy="0"/>
        </a:xfrm>
      </p:grpSpPr>
      <p:sp>
        <p:nvSpPr>
          <p:cNvPr id="311" name="Google Shape;311;g13c9261de78_1_1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2" name="Google Shape;312;g13c9261de78_1_1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8" name="Shape 318"/>
        <p:cNvGrpSpPr/>
        <p:nvPr/>
      </p:nvGrpSpPr>
      <p:grpSpPr>
        <a:xfrm>
          <a:off x="0" y="0"/>
          <a:ext cx="0" cy="0"/>
          <a:chOff x="0" y="0"/>
          <a:chExt cx="0" cy="0"/>
        </a:xfrm>
      </p:grpSpPr>
      <p:sp>
        <p:nvSpPr>
          <p:cNvPr id="319" name="Google Shape;319;g13c9261de78_1_1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0" name="Google Shape;320;g13c9261de78_1_1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6" name="Shape 326"/>
        <p:cNvGrpSpPr/>
        <p:nvPr/>
      </p:nvGrpSpPr>
      <p:grpSpPr>
        <a:xfrm>
          <a:off x="0" y="0"/>
          <a:ext cx="0" cy="0"/>
          <a:chOff x="0" y="0"/>
          <a:chExt cx="0" cy="0"/>
        </a:xfrm>
      </p:grpSpPr>
      <p:sp>
        <p:nvSpPr>
          <p:cNvPr id="327" name="Google Shape;327;g13c9261de78_1_1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8" name="Google Shape;328;g13c9261de78_1_1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4" name="Shape 334"/>
        <p:cNvGrpSpPr/>
        <p:nvPr/>
      </p:nvGrpSpPr>
      <p:grpSpPr>
        <a:xfrm>
          <a:off x="0" y="0"/>
          <a:ext cx="0" cy="0"/>
          <a:chOff x="0" y="0"/>
          <a:chExt cx="0" cy="0"/>
        </a:xfrm>
      </p:grpSpPr>
      <p:sp>
        <p:nvSpPr>
          <p:cNvPr id="335" name="Google Shape;335;g13c9261de78_1_1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6" name="Google Shape;336;g13c9261de78_1_1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2" name="Shape 342"/>
        <p:cNvGrpSpPr/>
        <p:nvPr/>
      </p:nvGrpSpPr>
      <p:grpSpPr>
        <a:xfrm>
          <a:off x="0" y="0"/>
          <a:ext cx="0" cy="0"/>
          <a:chOff x="0" y="0"/>
          <a:chExt cx="0" cy="0"/>
        </a:xfrm>
      </p:grpSpPr>
      <p:sp>
        <p:nvSpPr>
          <p:cNvPr id="343" name="Google Shape;343;g13c9261de78_1_1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4" name="Google Shape;344;g13c9261de78_1_1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 name="Shape 88"/>
        <p:cNvGrpSpPr/>
        <p:nvPr/>
      </p:nvGrpSpPr>
      <p:grpSpPr>
        <a:xfrm>
          <a:off x="0" y="0"/>
          <a:ext cx="0" cy="0"/>
          <a:chOff x="0" y="0"/>
          <a:chExt cx="0" cy="0"/>
        </a:xfrm>
      </p:grpSpPr>
      <p:sp>
        <p:nvSpPr>
          <p:cNvPr id="89" name="Google Shape;89;ge965474a9_3_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0" name="Google Shape;90;ge965474a9_3_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0" name="Shape 350"/>
        <p:cNvGrpSpPr/>
        <p:nvPr/>
      </p:nvGrpSpPr>
      <p:grpSpPr>
        <a:xfrm>
          <a:off x="0" y="0"/>
          <a:ext cx="0" cy="0"/>
          <a:chOff x="0" y="0"/>
          <a:chExt cx="0" cy="0"/>
        </a:xfrm>
      </p:grpSpPr>
      <p:sp>
        <p:nvSpPr>
          <p:cNvPr id="351" name="Google Shape;351;g13c9261de78_1_1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2" name="Google Shape;352;g13c9261de78_1_1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8" name="Shape 358"/>
        <p:cNvGrpSpPr/>
        <p:nvPr/>
      </p:nvGrpSpPr>
      <p:grpSpPr>
        <a:xfrm>
          <a:off x="0" y="0"/>
          <a:ext cx="0" cy="0"/>
          <a:chOff x="0" y="0"/>
          <a:chExt cx="0" cy="0"/>
        </a:xfrm>
      </p:grpSpPr>
      <p:sp>
        <p:nvSpPr>
          <p:cNvPr id="359" name="Google Shape;359;g13c9261de78_1_1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0" name="Google Shape;360;g13c9261de78_1_1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6" name="Shape 366"/>
        <p:cNvGrpSpPr/>
        <p:nvPr/>
      </p:nvGrpSpPr>
      <p:grpSpPr>
        <a:xfrm>
          <a:off x="0" y="0"/>
          <a:ext cx="0" cy="0"/>
          <a:chOff x="0" y="0"/>
          <a:chExt cx="0" cy="0"/>
        </a:xfrm>
      </p:grpSpPr>
      <p:sp>
        <p:nvSpPr>
          <p:cNvPr id="367" name="Google Shape;367;g13c9261de78_1_1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8" name="Google Shape;368;g13c9261de78_1_1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4" name="Shape 374"/>
        <p:cNvGrpSpPr/>
        <p:nvPr/>
      </p:nvGrpSpPr>
      <p:grpSpPr>
        <a:xfrm>
          <a:off x="0" y="0"/>
          <a:ext cx="0" cy="0"/>
          <a:chOff x="0" y="0"/>
          <a:chExt cx="0" cy="0"/>
        </a:xfrm>
      </p:grpSpPr>
      <p:sp>
        <p:nvSpPr>
          <p:cNvPr id="375" name="Google Shape;375;g13c9261de78_1_1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6" name="Google Shape;376;g13c9261de78_1_1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2" name="Shape 382"/>
        <p:cNvGrpSpPr/>
        <p:nvPr/>
      </p:nvGrpSpPr>
      <p:grpSpPr>
        <a:xfrm>
          <a:off x="0" y="0"/>
          <a:ext cx="0" cy="0"/>
          <a:chOff x="0" y="0"/>
          <a:chExt cx="0" cy="0"/>
        </a:xfrm>
      </p:grpSpPr>
      <p:sp>
        <p:nvSpPr>
          <p:cNvPr id="383" name="Google Shape;383;g13c9261de78_1_2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4" name="Google Shape;384;g13c9261de78_1_2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 name="Shape 94"/>
        <p:cNvGrpSpPr/>
        <p:nvPr/>
      </p:nvGrpSpPr>
      <p:grpSpPr>
        <a:xfrm>
          <a:off x="0" y="0"/>
          <a:ext cx="0" cy="0"/>
          <a:chOff x="0" y="0"/>
          <a:chExt cx="0" cy="0"/>
        </a:xfrm>
      </p:grpSpPr>
      <p:sp>
        <p:nvSpPr>
          <p:cNvPr id="95" name="Google Shape;95;g13c9261de78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6" name="Google Shape;96;g13c9261de78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Our federal and provincial taxes are done on a scale where those who make under a certain amount don’t need to pay tax. That is an example of equitable government policies.  In schools, students with Special Needs receive varying degrees of supports depending on their individual special need(s).  In education the supports provided will allow most students to graduate.  The input/supports are different but the goal for everyone to graduate is the same.</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 name="Shape 102"/>
        <p:cNvGrpSpPr/>
        <p:nvPr/>
      </p:nvGrpSpPr>
      <p:grpSpPr>
        <a:xfrm>
          <a:off x="0" y="0"/>
          <a:ext cx="0" cy="0"/>
          <a:chOff x="0" y="0"/>
          <a:chExt cx="0" cy="0"/>
        </a:xfrm>
      </p:grpSpPr>
      <p:sp>
        <p:nvSpPr>
          <p:cNvPr id="103" name="Google Shape;103;g13c9261de78_0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4" name="Google Shape;104;g13c9261de78_0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 name="Shape 108"/>
        <p:cNvGrpSpPr/>
        <p:nvPr/>
      </p:nvGrpSpPr>
      <p:grpSpPr>
        <a:xfrm>
          <a:off x="0" y="0"/>
          <a:ext cx="0" cy="0"/>
          <a:chOff x="0" y="0"/>
          <a:chExt cx="0" cy="0"/>
        </a:xfrm>
      </p:grpSpPr>
      <p:sp>
        <p:nvSpPr>
          <p:cNvPr id="109" name="Google Shape;109;g13c9261de78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0" name="Google Shape;110;g13c9261de78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rgbClr val="202124"/>
                </a:solidFill>
                <a:highlight>
                  <a:srgbClr val="FFFFFF"/>
                </a:highlight>
              </a:rPr>
              <a:t>Organizational or systemic barriers are </a:t>
            </a:r>
            <a:r>
              <a:rPr b="1" lang="en" sz="1200">
                <a:solidFill>
                  <a:srgbClr val="202124"/>
                </a:solidFill>
                <a:highlight>
                  <a:srgbClr val="FFFFFF"/>
                </a:highlight>
              </a:rPr>
              <a:t>policies, procedures, or practices that unfairly discriminate and can prevent individuals from participating fully in a situation</a:t>
            </a:r>
            <a:r>
              <a:rPr lang="en" sz="1200">
                <a:solidFill>
                  <a:srgbClr val="202124"/>
                </a:solidFill>
                <a:highlight>
                  <a:srgbClr val="FFFFFF"/>
                </a:highlight>
              </a:rPr>
              <a:t>. Organizational or systemic barriers are often put into place unintentionally. </a:t>
            </a:r>
            <a:r>
              <a:rPr lang="en" sz="1200"/>
              <a:t>Examples of </a:t>
            </a:r>
            <a:r>
              <a:rPr lang="en" sz="1200"/>
              <a:t>systemic</a:t>
            </a:r>
            <a:r>
              <a:rPr lang="en" sz="1200"/>
              <a:t> barriers can range from - those living in poverty not able to access all levels of healthcare to </a:t>
            </a:r>
            <a:r>
              <a:rPr lang="en" sz="1200">
                <a:solidFill>
                  <a:srgbClr val="202124"/>
                </a:solidFill>
                <a:highlight>
                  <a:srgbClr val="FFFFFF"/>
                </a:highlight>
              </a:rPr>
              <a:t>Indigenous people make up about </a:t>
            </a:r>
            <a:r>
              <a:rPr b="1" lang="en" sz="1200">
                <a:solidFill>
                  <a:srgbClr val="202124"/>
                </a:solidFill>
                <a:highlight>
                  <a:srgbClr val="FFFFFF"/>
                </a:highlight>
              </a:rPr>
              <a:t>32 per cent</a:t>
            </a:r>
            <a:r>
              <a:rPr lang="en" sz="1200">
                <a:solidFill>
                  <a:srgbClr val="202124"/>
                </a:solidFill>
                <a:highlight>
                  <a:srgbClr val="FFFFFF"/>
                </a:highlight>
              </a:rPr>
              <a:t> of the federal prison population, despite accounting for less than five per cent of the total population. Indigenous women, meanwhile, account for 48 per cent of the population in women's prisons.</a:t>
            </a:r>
            <a:endParaRPr sz="1200"/>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 name="Shape 116"/>
        <p:cNvGrpSpPr/>
        <p:nvPr/>
      </p:nvGrpSpPr>
      <p:grpSpPr>
        <a:xfrm>
          <a:off x="0" y="0"/>
          <a:ext cx="0" cy="0"/>
          <a:chOff x="0" y="0"/>
          <a:chExt cx="0" cy="0"/>
        </a:xfrm>
      </p:grpSpPr>
      <p:sp>
        <p:nvSpPr>
          <p:cNvPr id="117" name="Google Shape;117;g13c9261de78_0_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8" name="Google Shape;118;g13c9261de78_0_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Please read and discuss the descriptions under each picture.</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 name="Shape 122"/>
        <p:cNvGrpSpPr/>
        <p:nvPr/>
      </p:nvGrpSpPr>
      <p:grpSpPr>
        <a:xfrm>
          <a:off x="0" y="0"/>
          <a:ext cx="0" cy="0"/>
          <a:chOff x="0" y="0"/>
          <a:chExt cx="0" cy="0"/>
        </a:xfrm>
      </p:grpSpPr>
      <p:sp>
        <p:nvSpPr>
          <p:cNvPr id="123" name="Google Shape;123;gd251bb473_0_6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4" name="Google Shape;124;gd251bb473_0_6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This helps sum up the previous slide with the stark reality that so many in our country still live in an unjust </a:t>
            </a:r>
            <a:r>
              <a:rPr lang="en"/>
              <a:t>environment</a:t>
            </a:r>
            <a:r>
              <a:rPr lang="en"/>
              <a:t>. The next slide is the REALITY!</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dk1"/>
        </a:solidFill>
      </p:bgPr>
    </p:bg>
    <p:spTree>
      <p:nvGrpSpPr>
        <p:cNvPr id="9" name="Shape 9"/>
        <p:cNvGrpSpPr/>
        <p:nvPr/>
      </p:nvGrpSpPr>
      <p:grpSpPr>
        <a:xfrm>
          <a:off x="0" y="0"/>
          <a:ext cx="0" cy="0"/>
          <a:chOff x="0" y="0"/>
          <a:chExt cx="0" cy="0"/>
        </a:xfrm>
      </p:grpSpPr>
      <p:cxnSp>
        <p:nvCxnSpPr>
          <p:cNvPr id="10" name="Google Shape;10;p2"/>
          <p:cNvCxnSpPr/>
          <p:nvPr/>
        </p:nvCxnSpPr>
        <p:spPr>
          <a:xfrm>
            <a:off x="2477724" y="415650"/>
            <a:ext cx="6244200" cy="0"/>
          </a:xfrm>
          <a:prstGeom prst="straightConnector1">
            <a:avLst/>
          </a:prstGeom>
          <a:noFill/>
          <a:ln cap="flat" cmpd="sng" w="38100">
            <a:solidFill>
              <a:schemeClr val="lt1"/>
            </a:solidFill>
            <a:prstDash val="solid"/>
            <a:round/>
            <a:headEnd len="sm" w="sm" type="none"/>
            <a:tailEnd len="sm" w="sm" type="none"/>
          </a:ln>
        </p:spPr>
      </p:cxnSp>
      <p:cxnSp>
        <p:nvCxnSpPr>
          <p:cNvPr id="11" name="Google Shape;11;p2"/>
          <p:cNvCxnSpPr/>
          <p:nvPr/>
        </p:nvCxnSpPr>
        <p:spPr>
          <a:xfrm>
            <a:off x="2477724" y="4740000"/>
            <a:ext cx="6244200" cy="0"/>
          </a:xfrm>
          <a:prstGeom prst="straightConnector1">
            <a:avLst/>
          </a:prstGeom>
          <a:noFill/>
          <a:ln cap="flat" cmpd="sng" w="19050">
            <a:solidFill>
              <a:schemeClr val="lt1"/>
            </a:solidFill>
            <a:prstDash val="solid"/>
            <a:round/>
            <a:headEnd len="sm" w="sm" type="none"/>
            <a:tailEnd len="sm" w="sm" type="none"/>
          </a:ln>
        </p:spPr>
      </p:cxnSp>
      <p:cxnSp>
        <p:nvCxnSpPr>
          <p:cNvPr id="12" name="Google Shape;12;p2"/>
          <p:cNvCxnSpPr/>
          <p:nvPr/>
        </p:nvCxnSpPr>
        <p:spPr>
          <a:xfrm>
            <a:off x="425198" y="415650"/>
            <a:ext cx="183300" cy="0"/>
          </a:xfrm>
          <a:prstGeom prst="straightConnector1">
            <a:avLst/>
          </a:prstGeom>
          <a:noFill/>
          <a:ln cap="flat" cmpd="sng" w="19050">
            <a:solidFill>
              <a:schemeClr val="lt1"/>
            </a:solidFill>
            <a:prstDash val="solid"/>
            <a:round/>
            <a:headEnd len="sm" w="sm" type="none"/>
            <a:tailEnd len="sm" w="sm" type="none"/>
          </a:ln>
        </p:spPr>
      </p:cxnSp>
      <p:sp>
        <p:nvSpPr>
          <p:cNvPr id="13" name="Google Shape;13;p2"/>
          <p:cNvSpPr txBox="1"/>
          <p:nvPr>
            <p:ph type="ctrTitle"/>
          </p:nvPr>
        </p:nvSpPr>
        <p:spPr>
          <a:xfrm>
            <a:off x="2371725" y="630225"/>
            <a:ext cx="6331500" cy="15420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lt1"/>
              </a:buClr>
              <a:buSzPts val="4800"/>
              <a:buNone/>
              <a:defRPr sz="4800">
                <a:solidFill>
                  <a:schemeClr val="lt1"/>
                </a:solidFill>
              </a:defRPr>
            </a:lvl1pPr>
            <a:lvl2pPr lvl="1" rtl="0">
              <a:spcBef>
                <a:spcPts val="0"/>
              </a:spcBef>
              <a:spcAft>
                <a:spcPts val="0"/>
              </a:spcAft>
              <a:buClr>
                <a:schemeClr val="lt1"/>
              </a:buClr>
              <a:buSzPts val="4800"/>
              <a:buNone/>
              <a:defRPr sz="4800">
                <a:solidFill>
                  <a:schemeClr val="lt1"/>
                </a:solidFill>
              </a:defRPr>
            </a:lvl2pPr>
            <a:lvl3pPr lvl="2" rtl="0">
              <a:spcBef>
                <a:spcPts val="0"/>
              </a:spcBef>
              <a:spcAft>
                <a:spcPts val="0"/>
              </a:spcAft>
              <a:buClr>
                <a:schemeClr val="lt1"/>
              </a:buClr>
              <a:buSzPts val="4800"/>
              <a:buNone/>
              <a:defRPr sz="4800">
                <a:solidFill>
                  <a:schemeClr val="lt1"/>
                </a:solidFill>
              </a:defRPr>
            </a:lvl3pPr>
            <a:lvl4pPr lvl="3" rtl="0">
              <a:spcBef>
                <a:spcPts val="0"/>
              </a:spcBef>
              <a:spcAft>
                <a:spcPts val="0"/>
              </a:spcAft>
              <a:buClr>
                <a:schemeClr val="lt1"/>
              </a:buClr>
              <a:buSzPts val="4800"/>
              <a:buNone/>
              <a:defRPr sz="4800">
                <a:solidFill>
                  <a:schemeClr val="lt1"/>
                </a:solidFill>
              </a:defRPr>
            </a:lvl4pPr>
            <a:lvl5pPr lvl="4" rtl="0">
              <a:spcBef>
                <a:spcPts val="0"/>
              </a:spcBef>
              <a:spcAft>
                <a:spcPts val="0"/>
              </a:spcAft>
              <a:buClr>
                <a:schemeClr val="lt1"/>
              </a:buClr>
              <a:buSzPts val="4800"/>
              <a:buNone/>
              <a:defRPr sz="4800">
                <a:solidFill>
                  <a:schemeClr val="lt1"/>
                </a:solidFill>
              </a:defRPr>
            </a:lvl5pPr>
            <a:lvl6pPr lvl="5" rtl="0">
              <a:spcBef>
                <a:spcPts val="0"/>
              </a:spcBef>
              <a:spcAft>
                <a:spcPts val="0"/>
              </a:spcAft>
              <a:buClr>
                <a:schemeClr val="lt1"/>
              </a:buClr>
              <a:buSzPts val="4800"/>
              <a:buNone/>
              <a:defRPr sz="4800">
                <a:solidFill>
                  <a:schemeClr val="lt1"/>
                </a:solidFill>
              </a:defRPr>
            </a:lvl6pPr>
            <a:lvl7pPr lvl="6" rtl="0">
              <a:spcBef>
                <a:spcPts val="0"/>
              </a:spcBef>
              <a:spcAft>
                <a:spcPts val="0"/>
              </a:spcAft>
              <a:buClr>
                <a:schemeClr val="lt1"/>
              </a:buClr>
              <a:buSzPts val="4800"/>
              <a:buNone/>
              <a:defRPr sz="4800">
                <a:solidFill>
                  <a:schemeClr val="lt1"/>
                </a:solidFill>
              </a:defRPr>
            </a:lvl7pPr>
            <a:lvl8pPr lvl="7" rtl="0">
              <a:spcBef>
                <a:spcPts val="0"/>
              </a:spcBef>
              <a:spcAft>
                <a:spcPts val="0"/>
              </a:spcAft>
              <a:buClr>
                <a:schemeClr val="lt1"/>
              </a:buClr>
              <a:buSzPts val="4800"/>
              <a:buNone/>
              <a:defRPr sz="4800">
                <a:solidFill>
                  <a:schemeClr val="lt1"/>
                </a:solidFill>
              </a:defRPr>
            </a:lvl8pPr>
            <a:lvl9pPr lvl="8" rtl="0">
              <a:spcBef>
                <a:spcPts val="0"/>
              </a:spcBef>
              <a:spcAft>
                <a:spcPts val="0"/>
              </a:spcAft>
              <a:buClr>
                <a:schemeClr val="lt1"/>
              </a:buClr>
              <a:buSzPts val="4800"/>
              <a:buNone/>
              <a:defRPr sz="4800">
                <a:solidFill>
                  <a:schemeClr val="lt1"/>
                </a:solidFill>
              </a:defRPr>
            </a:lvl9pPr>
          </a:lstStyle>
          <a:p/>
        </p:txBody>
      </p:sp>
      <p:sp>
        <p:nvSpPr>
          <p:cNvPr id="14" name="Google Shape;14;p2"/>
          <p:cNvSpPr txBox="1"/>
          <p:nvPr>
            <p:ph idx="1" type="subTitle"/>
          </p:nvPr>
        </p:nvSpPr>
        <p:spPr>
          <a:xfrm>
            <a:off x="2390267" y="3238450"/>
            <a:ext cx="6331500" cy="1241700"/>
          </a:xfrm>
          <a:prstGeom prst="rect">
            <a:avLst/>
          </a:prstGeom>
        </p:spPr>
        <p:txBody>
          <a:bodyPr anchorCtr="0" anchor="b" bIns="91425" lIns="91425" spcFirstLastPara="1" rIns="91425" wrap="square" tIns="91425">
            <a:noAutofit/>
          </a:bodyPr>
          <a:lstStyle>
            <a:lvl1pPr lvl="0" rtl="0">
              <a:lnSpc>
                <a:spcPct val="100000"/>
              </a:lnSpc>
              <a:spcBef>
                <a:spcPts val="0"/>
              </a:spcBef>
              <a:spcAft>
                <a:spcPts val="0"/>
              </a:spcAft>
              <a:buClr>
                <a:schemeClr val="lt1"/>
              </a:buClr>
              <a:buSzPts val="1800"/>
              <a:buNone/>
              <a:defRPr>
                <a:solidFill>
                  <a:schemeClr val="lt1"/>
                </a:solidFill>
              </a:defRPr>
            </a:lvl1pPr>
            <a:lvl2pPr lvl="1" rtl="0">
              <a:lnSpc>
                <a:spcPct val="100000"/>
              </a:lnSpc>
              <a:spcBef>
                <a:spcPts val="0"/>
              </a:spcBef>
              <a:spcAft>
                <a:spcPts val="0"/>
              </a:spcAft>
              <a:buClr>
                <a:schemeClr val="lt1"/>
              </a:buClr>
              <a:buSzPts val="1800"/>
              <a:buNone/>
              <a:defRPr sz="1800">
                <a:solidFill>
                  <a:schemeClr val="lt1"/>
                </a:solidFill>
              </a:defRPr>
            </a:lvl2pPr>
            <a:lvl3pPr lvl="2" rtl="0">
              <a:lnSpc>
                <a:spcPct val="100000"/>
              </a:lnSpc>
              <a:spcBef>
                <a:spcPts val="0"/>
              </a:spcBef>
              <a:spcAft>
                <a:spcPts val="0"/>
              </a:spcAft>
              <a:buClr>
                <a:schemeClr val="lt1"/>
              </a:buClr>
              <a:buSzPts val="1800"/>
              <a:buNone/>
              <a:defRPr sz="1800">
                <a:solidFill>
                  <a:schemeClr val="lt1"/>
                </a:solidFill>
              </a:defRPr>
            </a:lvl3pPr>
            <a:lvl4pPr lvl="3" rtl="0">
              <a:lnSpc>
                <a:spcPct val="100000"/>
              </a:lnSpc>
              <a:spcBef>
                <a:spcPts val="0"/>
              </a:spcBef>
              <a:spcAft>
                <a:spcPts val="0"/>
              </a:spcAft>
              <a:buClr>
                <a:schemeClr val="lt1"/>
              </a:buClr>
              <a:buSzPts val="1800"/>
              <a:buNone/>
              <a:defRPr sz="1800">
                <a:solidFill>
                  <a:schemeClr val="lt1"/>
                </a:solidFill>
              </a:defRPr>
            </a:lvl4pPr>
            <a:lvl5pPr lvl="4" rtl="0">
              <a:lnSpc>
                <a:spcPct val="100000"/>
              </a:lnSpc>
              <a:spcBef>
                <a:spcPts val="0"/>
              </a:spcBef>
              <a:spcAft>
                <a:spcPts val="0"/>
              </a:spcAft>
              <a:buClr>
                <a:schemeClr val="lt1"/>
              </a:buClr>
              <a:buSzPts val="1800"/>
              <a:buNone/>
              <a:defRPr sz="1800">
                <a:solidFill>
                  <a:schemeClr val="lt1"/>
                </a:solidFill>
              </a:defRPr>
            </a:lvl5pPr>
            <a:lvl6pPr lvl="5" rtl="0">
              <a:lnSpc>
                <a:spcPct val="100000"/>
              </a:lnSpc>
              <a:spcBef>
                <a:spcPts val="0"/>
              </a:spcBef>
              <a:spcAft>
                <a:spcPts val="0"/>
              </a:spcAft>
              <a:buClr>
                <a:schemeClr val="lt1"/>
              </a:buClr>
              <a:buSzPts val="1800"/>
              <a:buNone/>
              <a:defRPr sz="1800">
                <a:solidFill>
                  <a:schemeClr val="lt1"/>
                </a:solidFill>
              </a:defRPr>
            </a:lvl6pPr>
            <a:lvl7pPr lvl="6" rtl="0">
              <a:lnSpc>
                <a:spcPct val="100000"/>
              </a:lnSpc>
              <a:spcBef>
                <a:spcPts val="0"/>
              </a:spcBef>
              <a:spcAft>
                <a:spcPts val="0"/>
              </a:spcAft>
              <a:buClr>
                <a:schemeClr val="lt1"/>
              </a:buClr>
              <a:buSzPts val="1800"/>
              <a:buNone/>
              <a:defRPr sz="1800">
                <a:solidFill>
                  <a:schemeClr val="lt1"/>
                </a:solidFill>
              </a:defRPr>
            </a:lvl7pPr>
            <a:lvl8pPr lvl="7" rtl="0">
              <a:lnSpc>
                <a:spcPct val="100000"/>
              </a:lnSpc>
              <a:spcBef>
                <a:spcPts val="0"/>
              </a:spcBef>
              <a:spcAft>
                <a:spcPts val="0"/>
              </a:spcAft>
              <a:buClr>
                <a:schemeClr val="lt1"/>
              </a:buClr>
              <a:buSzPts val="1800"/>
              <a:buNone/>
              <a:defRPr sz="1800">
                <a:solidFill>
                  <a:schemeClr val="lt1"/>
                </a:solidFill>
              </a:defRPr>
            </a:lvl8pPr>
            <a:lvl9pPr lvl="8" rtl="0">
              <a:lnSpc>
                <a:spcPct val="100000"/>
              </a:lnSpc>
              <a:spcBef>
                <a:spcPts val="0"/>
              </a:spcBef>
              <a:spcAft>
                <a:spcPts val="0"/>
              </a:spcAft>
              <a:buClr>
                <a:schemeClr val="lt1"/>
              </a:buClr>
              <a:buSzPts val="1800"/>
              <a:buNone/>
              <a:defRPr sz="1800">
                <a:solidFill>
                  <a:schemeClr val="lt1"/>
                </a:solidFill>
              </a:defRPr>
            </a:lvl9pPr>
          </a:lstStyle>
          <a:p/>
        </p:txBody>
      </p:sp>
      <p:sp>
        <p:nvSpPr>
          <p:cNvPr id="15" name="Google Shape;15;p2"/>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60" name="Shape 60"/>
        <p:cNvGrpSpPr/>
        <p:nvPr/>
      </p:nvGrpSpPr>
      <p:grpSpPr>
        <a:xfrm>
          <a:off x="0" y="0"/>
          <a:ext cx="0" cy="0"/>
          <a:chOff x="0" y="0"/>
          <a:chExt cx="0" cy="0"/>
        </a:xfrm>
      </p:grpSpPr>
      <p:cxnSp>
        <p:nvCxnSpPr>
          <p:cNvPr id="61" name="Google Shape;61;p11"/>
          <p:cNvCxnSpPr/>
          <p:nvPr/>
        </p:nvCxnSpPr>
        <p:spPr>
          <a:xfrm>
            <a:off x="425200" y="4740000"/>
            <a:ext cx="8296800" cy="0"/>
          </a:xfrm>
          <a:prstGeom prst="straightConnector1">
            <a:avLst/>
          </a:prstGeom>
          <a:noFill/>
          <a:ln cap="flat" cmpd="sng" w="19050">
            <a:solidFill>
              <a:schemeClr val="dk2"/>
            </a:solidFill>
            <a:prstDash val="solid"/>
            <a:round/>
            <a:headEnd len="sm" w="sm" type="none"/>
            <a:tailEnd len="sm" w="sm" type="none"/>
          </a:ln>
        </p:spPr>
      </p:cxnSp>
      <p:cxnSp>
        <p:nvCxnSpPr>
          <p:cNvPr id="62" name="Google Shape;62;p11"/>
          <p:cNvCxnSpPr/>
          <p:nvPr/>
        </p:nvCxnSpPr>
        <p:spPr>
          <a:xfrm>
            <a:off x="425200" y="415650"/>
            <a:ext cx="8296800" cy="0"/>
          </a:xfrm>
          <a:prstGeom prst="straightConnector1">
            <a:avLst/>
          </a:prstGeom>
          <a:noFill/>
          <a:ln cap="flat" cmpd="sng" w="38100">
            <a:solidFill>
              <a:schemeClr val="dk2"/>
            </a:solidFill>
            <a:prstDash val="solid"/>
            <a:round/>
            <a:headEnd len="sm" w="sm" type="none"/>
            <a:tailEnd len="sm" w="sm" type="none"/>
          </a:ln>
        </p:spPr>
      </p:cxnSp>
      <p:sp>
        <p:nvSpPr>
          <p:cNvPr id="63" name="Google Shape;63;p11"/>
          <p:cNvSpPr txBox="1"/>
          <p:nvPr>
            <p:ph hasCustomPrompt="1" type="title"/>
          </p:nvPr>
        </p:nvSpPr>
        <p:spPr>
          <a:xfrm>
            <a:off x="853950" y="1304850"/>
            <a:ext cx="7436100" cy="15384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1pPr>
            <a:lvl2pPr lvl="1" rtl="0"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2pPr>
            <a:lvl3pPr lvl="2" rtl="0"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3pPr>
            <a:lvl4pPr lvl="3" rtl="0"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4pPr>
            <a:lvl5pPr lvl="4" rtl="0"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5pPr>
            <a:lvl6pPr lvl="5" rtl="0"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6pPr>
            <a:lvl7pPr lvl="6" rtl="0"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7pPr>
            <a:lvl8pPr lvl="7" rtl="0"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8pPr>
            <a:lvl9pPr lvl="8" rtl="0"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9pPr>
          </a:lstStyle>
          <a:p>
            <a:r>
              <a:t>xx%</a:t>
            </a:r>
          </a:p>
        </p:txBody>
      </p:sp>
      <p:sp>
        <p:nvSpPr>
          <p:cNvPr id="64" name="Google Shape;64;p11"/>
          <p:cNvSpPr txBox="1"/>
          <p:nvPr>
            <p:ph idx="1" type="body"/>
          </p:nvPr>
        </p:nvSpPr>
        <p:spPr>
          <a:xfrm>
            <a:off x="853950" y="2919450"/>
            <a:ext cx="7436100" cy="1071600"/>
          </a:xfrm>
          <a:prstGeom prst="rect">
            <a:avLst/>
          </a:prstGeom>
        </p:spPr>
        <p:txBody>
          <a:bodyPr anchorCtr="0" anchor="t" bIns="91425" lIns="91425" spcFirstLastPara="1" rIns="91425" wrap="square" tIns="91425">
            <a:noAutofit/>
          </a:bodyPr>
          <a:lstStyle>
            <a:lvl1pPr indent="-342900" lvl="0" marL="457200" rtl="0" algn="ctr">
              <a:spcBef>
                <a:spcPts val="0"/>
              </a:spcBef>
              <a:spcAft>
                <a:spcPts val="0"/>
              </a:spcAft>
              <a:buSzPts val="1800"/>
              <a:buChar char="●"/>
              <a:defRPr/>
            </a:lvl1pPr>
            <a:lvl2pPr indent="-317500" lvl="1" marL="914400" rtl="0" algn="ctr">
              <a:spcBef>
                <a:spcPts val="1600"/>
              </a:spcBef>
              <a:spcAft>
                <a:spcPts val="0"/>
              </a:spcAft>
              <a:buSzPts val="1400"/>
              <a:buChar char="○"/>
              <a:defRPr/>
            </a:lvl2pPr>
            <a:lvl3pPr indent="-317500" lvl="2" marL="1371600" rtl="0" algn="ctr">
              <a:spcBef>
                <a:spcPts val="1600"/>
              </a:spcBef>
              <a:spcAft>
                <a:spcPts val="0"/>
              </a:spcAft>
              <a:buSzPts val="1400"/>
              <a:buChar char="■"/>
              <a:defRPr/>
            </a:lvl3pPr>
            <a:lvl4pPr indent="-317500" lvl="3" marL="1828800" rtl="0" algn="ctr">
              <a:spcBef>
                <a:spcPts val="1600"/>
              </a:spcBef>
              <a:spcAft>
                <a:spcPts val="0"/>
              </a:spcAft>
              <a:buSzPts val="1400"/>
              <a:buChar char="●"/>
              <a:defRPr/>
            </a:lvl4pPr>
            <a:lvl5pPr indent="-317500" lvl="4" marL="2286000" rtl="0" algn="ctr">
              <a:spcBef>
                <a:spcPts val="1600"/>
              </a:spcBef>
              <a:spcAft>
                <a:spcPts val="0"/>
              </a:spcAft>
              <a:buSzPts val="1400"/>
              <a:buChar char="○"/>
              <a:defRPr/>
            </a:lvl5pPr>
            <a:lvl6pPr indent="-317500" lvl="5" marL="2743200" rtl="0" algn="ctr">
              <a:spcBef>
                <a:spcPts val="1600"/>
              </a:spcBef>
              <a:spcAft>
                <a:spcPts val="0"/>
              </a:spcAft>
              <a:buSzPts val="1400"/>
              <a:buChar char="■"/>
              <a:defRPr/>
            </a:lvl6pPr>
            <a:lvl7pPr indent="-317500" lvl="6" marL="3200400" rtl="0" algn="ctr">
              <a:spcBef>
                <a:spcPts val="1600"/>
              </a:spcBef>
              <a:spcAft>
                <a:spcPts val="0"/>
              </a:spcAft>
              <a:buSzPts val="1400"/>
              <a:buChar char="●"/>
              <a:defRPr/>
            </a:lvl7pPr>
            <a:lvl8pPr indent="-317500" lvl="7" marL="3657600" rtl="0" algn="ctr">
              <a:spcBef>
                <a:spcPts val="1600"/>
              </a:spcBef>
              <a:spcAft>
                <a:spcPts val="0"/>
              </a:spcAft>
              <a:buSzPts val="1400"/>
              <a:buChar char="○"/>
              <a:defRPr/>
            </a:lvl8pPr>
            <a:lvl9pPr indent="-317500" lvl="8" marL="4114800" rtl="0" algn="ctr">
              <a:spcBef>
                <a:spcPts val="1600"/>
              </a:spcBef>
              <a:spcAft>
                <a:spcPts val="1600"/>
              </a:spcAft>
              <a:buSzPts val="1400"/>
              <a:buChar char="■"/>
              <a:defRPr/>
            </a:lvl9pPr>
          </a:lstStyle>
          <a:p/>
        </p:txBody>
      </p:sp>
      <p:sp>
        <p:nvSpPr>
          <p:cNvPr id="65" name="Google Shape;65;p11"/>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66" name="Shape 66"/>
        <p:cNvGrpSpPr/>
        <p:nvPr/>
      </p:nvGrpSpPr>
      <p:grpSpPr>
        <a:xfrm>
          <a:off x="0" y="0"/>
          <a:ext cx="0" cy="0"/>
          <a:chOff x="0" y="0"/>
          <a:chExt cx="0" cy="0"/>
        </a:xfrm>
      </p:grpSpPr>
      <p:sp>
        <p:nvSpPr>
          <p:cNvPr id="67" name="Google Shape;67;p12"/>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dk1"/>
        </a:solidFill>
      </p:bgPr>
    </p:bg>
    <p:spTree>
      <p:nvGrpSpPr>
        <p:cNvPr id="16" name="Shape 16"/>
        <p:cNvGrpSpPr/>
        <p:nvPr/>
      </p:nvGrpSpPr>
      <p:grpSpPr>
        <a:xfrm>
          <a:off x="0" y="0"/>
          <a:ext cx="0" cy="0"/>
          <a:chOff x="0" y="0"/>
          <a:chExt cx="0" cy="0"/>
        </a:xfrm>
      </p:grpSpPr>
      <p:cxnSp>
        <p:nvCxnSpPr>
          <p:cNvPr id="17" name="Google Shape;17;p3"/>
          <p:cNvCxnSpPr/>
          <p:nvPr/>
        </p:nvCxnSpPr>
        <p:spPr>
          <a:xfrm>
            <a:off x="425200" y="415650"/>
            <a:ext cx="8296800" cy="0"/>
          </a:xfrm>
          <a:prstGeom prst="straightConnector1">
            <a:avLst/>
          </a:prstGeom>
          <a:noFill/>
          <a:ln cap="flat" cmpd="sng" w="38100">
            <a:solidFill>
              <a:schemeClr val="lt1"/>
            </a:solidFill>
            <a:prstDash val="solid"/>
            <a:round/>
            <a:headEnd len="sm" w="sm" type="none"/>
            <a:tailEnd len="sm" w="sm" type="none"/>
          </a:ln>
        </p:spPr>
      </p:cxnSp>
      <p:cxnSp>
        <p:nvCxnSpPr>
          <p:cNvPr id="18" name="Google Shape;18;p3"/>
          <p:cNvCxnSpPr/>
          <p:nvPr/>
        </p:nvCxnSpPr>
        <p:spPr>
          <a:xfrm>
            <a:off x="425200" y="4740000"/>
            <a:ext cx="8296800" cy="0"/>
          </a:xfrm>
          <a:prstGeom prst="straightConnector1">
            <a:avLst/>
          </a:prstGeom>
          <a:noFill/>
          <a:ln cap="flat" cmpd="sng" w="19050">
            <a:solidFill>
              <a:schemeClr val="lt1"/>
            </a:solidFill>
            <a:prstDash val="solid"/>
            <a:round/>
            <a:headEnd len="sm" w="sm" type="none"/>
            <a:tailEnd len="sm" w="sm" type="none"/>
          </a:ln>
        </p:spPr>
      </p:cxnSp>
      <p:sp>
        <p:nvSpPr>
          <p:cNvPr id="19" name="Google Shape;19;p3"/>
          <p:cNvSpPr txBox="1"/>
          <p:nvPr>
            <p:ph type="title"/>
          </p:nvPr>
        </p:nvSpPr>
        <p:spPr>
          <a:xfrm>
            <a:off x="406425" y="1806825"/>
            <a:ext cx="8296800" cy="15420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chemeClr val="lt1"/>
              </a:buClr>
              <a:buSzPts val="4800"/>
              <a:buNone/>
              <a:defRPr sz="4800">
                <a:solidFill>
                  <a:schemeClr val="lt1"/>
                </a:solidFill>
              </a:defRPr>
            </a:lvl1pPr>
            <a:lvl2pPr lvl="1" rtl="0" algn="ctr">
              <a:spcBef>
                <a:spcPts val="0"/>
              </a:spcBef>
              <a:spcAft>
                <a:spcPts val="0"/>
              </a:spcAft>
              <a:buClr>
                <a:schemeClr val="lt1"/>
              </a:buClr>
              <a:buSzPts val="4800"/>
              <a:buNone/>
              <a:defRPr sz="4800">
                <a:solidFill>
                  <a:schemeClr val="lt1"/>
                </a:solidFill>
              </a:defRPr>
            </a:lvl2pPr>
            <a:lvl3pPr lvl="2" rtl="0" algn="ctr">
              <a:spcBef>
                <a:spcPts val="0"/>
              </a:spcBef>
              <a:spcAft>
                <a:spcPts val="0"/>
              </a:spcAft>
              <a:buClr>
                <a:schemeClr val="lt1"/>
              </a:buClr>
              <a:buSzPts val="4800"/>
              <a:buNone/>
              <a:defRPr sz="4800">
                <a:solidFill>
                  <a:schemeClr val="lt1"/>
                </a:solidFill>
              </a:defRPr>
            </a:lvl3pPr>
            <a:lvl4pPr lvl="3" rtl="0" algn="ctr">
              <a:spcBef>
                <a:spcPts val="0"/>
              </a:spcBef>
              <a:spcAft>
                <a:spcPts val="0"/>
              </a:spcAft>
              <a:buClr>
                <a:schemeClr val="lt1"/>
              </a:buClr>
              <a:buSzPts val="4800"/>
              <a:buNone/>
              <a:defRPr sz="4800">
                <a:solidFill>
                  <a:schemeClr val="lt1"/>
                </a:solidFill>
              </a:defRPr>
            </a:lvl4pPr>
            <a:lvl5pPr lvl="4" rtl="0" algn="ctr">
              <a:spcBef>
                <a:spcPts val="0"/>
              </a:spcBef>
              <a:spcAft>
                <a:spcPts val="0"/>
              </a:spcAft>
              <a:buClr>
                <a:schemeClr val="lt1"/>
              </a:buClr>
              <a:buSzPts val="4800"/>
              <a:buNone/>
              <a:defRPr sz="4800">
                <a:solidFill>
                  <a:schemeClr val="lt1"/>
                </a:solidFill>
              </a:defRPr>
            </a:lvl5pPr>
            <a:lvl6pPr lvl="5" rtl="0" algn="ctr">
              <a:spcBef>
                <a:spcPts val="0"/>
              </a:spcBef>
              <a:spcAft>
                <a:spcPts val="0"/>
              </a:spcAft>
              <a:buClr>
                <a:schemeClr val="lt1"/>
              </a:buClr>
              <a:buSzPts val="4800"/>
              <a:buNone/>
              <a:defRPr sz="4800">
                <a:solidFill>
                  <a:schemeClr val="lt1"/>
                </a:solidFill>
              </a:defRPr>
            </a:lvl6pPr>
            <a:lvl7pPr lvl="6" rtl="0" algn="ctr">
              <a:spcBef>
                <a:spcPts val="0"/>
              </a:spcBef>
              <a:spcAft>
                <a:spcPts val="0"/>
              </a:spcAft>
              <a:buClr>
                <a:schemeClr val="lt1"/>
              </a:buClr>
              <a:buSzPts val="4800"/>
              <a:buNone/>
              <a:defRPr sz="4800">
                <a:solidFill>
                  <a:schemeClr val="lt1"/>
                </a:solidFill>
              </a:defRPr>
            </a:lvl7pPr>
            <a:lvl8pPr lvl="7" rtl="0" algn="ctr">
              <a:spcBef>
                <a:spcPts val="0"/>
              </a:spcBef>
              <a:spcAft>
                <a:spcPts val="0"/>
              </a:spcAft>
              <a:buClr>
                <a:schemeClr val="lt1"/>
              </a:buClr>
              <a:buSzPts val="4800"/>
              <a:buNone/>
              <a:defRPr sz="4800">
                <a:solidFill>
                  <a:schemeClr val="lt1"/>
                </a:solidFill>
              </a:defRPr>
            </a:lvl8pPr>
            <a:lvl9pPr lvl="8" rtl="0" algn="ctr">
              <a:spcBef>
                <a:spcPts val="0"/>
              </a:spcBef>
              <a:spcAft>
                <a:spcPts val="0"/>
              </a:spcAft>
              <a:buClr>
                <a:schemeClr val="lt1"/>
              </a:buClr>
              <a:buSzPts val="4800"/>
              <a:buNone/>
              <a:defRPr sz="4800">
                <a:solidFill>
                  <a:schemeClr val="lt1"/>
                </a:solidFill>
              </a:defRPr>
            </a:lvl9pPr>
          </a:lstStyle>
          <a:p/>
        </p:txBody>
      </p:sp>
      <p:sp>
        <p:nvSpPr>
          <p:cNvPr id="20" name="Google Shape;20;p3"/>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1" name="Shape 21"/>
        <p:cNvGrpSpPr/>
        <p:nvPr/>
      </p:nvGrpSpPr>
      <p:grpSpPr>
        <a:xfrm>
          <a:off x="0" y="0"/>
          <a:ext cx="0" cy="0"/>
          <a:chOff x="0" y="0"/>
          <a:chExt cx="0" cy="0"/>
        </a:xfrm>
      </p:grpSpPr>
      <p:cxnSp>
        <p:nvCxnSpPr>
          <p:cNvPr id="22" name="Google Shape;22;p4"/>
          <p:cNvCxnSpPr/>
          <p:nvPr/>
        </p:nvCxnSpPr>
        <p:spPr>
          <a:xfrm>
            <a:off x="2477724" y="415650"/>
            <a:ext cx="6244200" cy="0"/>
          </a:xfrm>
          <a:prstGeom prst="straightConnector1">
            <a:avLst/>
          </a:prstGeom>
          <a:noFill/>
          <a:ln cap="flat" cmpd="sng" w="38100">
            <a:solidFill>
              <a:schemeClr val="dk2"/>
            </a:solidFill>
            <a:prstDash val="solid"/>
            <a:round/>
            <a:headEnd len="sm" w="sm" type="none"/>
            <a:tailEnd len="sm" w="sm" type="none"/>
          </a:ln>
        </p:spPr>
      </p:cxnSp>
      <p:cxnSp>
        <p:nvCxnSpPr>
          <p:cNvPr id="23" name="Google Shape;23;p4"/>
          <p:cNvCxnSpPr/>
          <p:nvPr/>
        </p:nvCxnSpPr>
        <p:spPr>
          <a:xfrm>
            <a:off x="2477724" y="4740000"/>
            <a:ext cx="6244200" cy="0"/>
          </a:xfrm>
          <a:prstGeom prst="straightConnector1">
            <a:avLst/>
          </a:prstGeom>
          <a:noFill/>
          <a:ln cap="flat" cmpd="sng" w="19050">
            <a:solidFill>
              <a:schemeClr val="dk2"/>
            </a:solidFill>
            <a:prstDash val="solid"/>
            <a:round/>
            <a:headEnd len="sm" w="sm" type="none"/>
            <a:tailEnd len="sm" w="sm" type="none"/>
          </a:ln>
        </p:spPr>
      </p:cxnSp>
      <p:cxnSp>
        <p:nvCxnSpPr>
          <p:cNvPr id="24" name="Google Shape;24;p4"/>
          <p:cNvCxnSpPr/>
          <p:nvPr/>
        </p:nvCxnSpPr>
        <p:spPr>
          <a:xfrm>
            <a:off x="425198" y="415650"/>
            <a:ext cx="183300" cy="0"/>
          </a:xfrm>
          <a:prstGeom prst="straightConnector1">
            <a:avLst/>
          </a:prstGeom>
          <a:noFill/>
          <a:ln cap="flat" cmpd="sng" w="19050">
            <a:solidFill>
              <a:schemeClr val="dk2"/>
            </a:solidFill>
            <a:prstDash val="solid"/>
            <a:round/>
            <a:headEnd len="sm" w="sm" type="none"/>
            <a:tailEnd len="sm" w="sm" type="none"/>
          </a:ln>
        </p:spPr>
      </p:cxnSp>
      <p:sp>
        <p:nvSpPr>
          <p:cNvPr id="25" name="Google Shape;25;p4"/>
          <p:cNvSpPr txBox="1"/>
          <p:nvPr>
            <p:ph type="title"/>
          </p:nvPr>
        </p:nvSpPr>
        <p:spPr>
          <a:xfrm>
            <a:off x="2400250" y="575950"/>
            <a:ext cx="6321600" cy="6354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26" name="Google Shape;26;p4"/>
          <p:cNvSpPr txBox="1"/>
          <p:nvPr>
            <p:ph idx="1" type="body"/>
          </p:nvPr>
        </p:nvSpPr>
        <p:spPr>
          <a:xfrm>
            <a:off x="2410112" y="1595776"/>
            <a:ext cx="6321600" cy="30024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27" name="Google Shape;27;p4"/>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8" name="Shape 28"/>
        <p:cNvGrpSpPr/>
        <p:nvPr/>
      </p:nvGrpSpPr>
      <p:grpSpPr>
        <a:xfrm>
          <a:off x="0" y="0"/>
          <a:ext cx="0" cy="0"/>
          <a:chOff x="0" y="0"/>
          <a:chExt cx="0" cy="0"/>
        </a:xfrm>
      </p:grpSpPr>
      <p:cxnSp>
        <p:nvCxnSpPr>
          <p:cNvPr id="29" name="Google Shape;29;p5"/>
          <p:cNvCxnSpPr/>
          <p:nvPr/>
        </p:nvCxnSpPr>
        <p:spPr>
          <a:xfrm>
            <a:off x="2477724" y="415650"/>
            <a:ext cx="6244200" cy="0"/>
          </a:xfrm>
          <a:prstGeom prst="straightConnector1">
            <a:avLst/>
          </a:prstGeom>
          <a:noFill/>
          <a:ln cap="flat" cmpd="sng" w="38100">
            <a:solidFill>
              <a:schemeClr val="dk2"/>
            </a:solidFill>
            <a:prstDash val="solid"/>
            <a:round/>
            <a:headEnd len="sm" w="sm" type="none"/>
            <a:tailEnd len="sm" w="sm" type="none"/>
          </a:ln>
        </p:spPr>
      </p:cxnSp>
      <p:cxnSp>
        <p:nvCxnSpPr>
          <p:cNvPr id="30" name="Google Shape;30;p5"/>
          <p:cNvCxnSpPr/>
          <p:nvPr/>
        </p:nvCxnSpPr>
        <p:spPr>
          <a:xfrm>
            <a:off x="2477724" y="4740000"/>
            <a:ext cx="6244200" cy="0"/>
          </a:xfrm>
          <a:prstGeom prst="straightConnector1">
            <a:avLst/>
          </a:prstGeom>
          <a:noFill/>
          <a:ln cap="flat" cmpd="sng" w="19050">
            <a:solidFill>
              <a:schemeClr val="dk2"/>
            </a:solidFill>
            <a:prstDash val="solid"/>
            <a:round/>
            <a:headEnd len="sm" w="sm" type="none"/>
            <a:tailEnd len="sm" w="sm" type="none"/>
          </a:ln>
        </p:spPr>
      </p:cxnSp>
      <p:cxnSp>
        <p:nvCxnSpPr>
          <p:cNvPr id="31" name="Google Shape;31;p5"/>
          <p:cNvCxnSpPr/>
          <p:nvPr/>
        </p:nvCxnSpPr>
        <p:spPr>
          <a:xfrm>
            <a:off x="425198" y="415650"/>
            <a:ext cx="183300" cy="0"/>
          </a:xfrm>
          <a:prstGeom prst="straightConnector1">
            <a:avLst/>
          </a:prstGeom>
          <a:noFill/>
          <a:ln cap="flat" cmpd="sng" w="19050">
            <a:solidFill>
              <a:schemeClr val="dk2"/>
            </a:solidFill>
            <a:prstDash val="solid"/>
            <a:round/>
            <a:headEnd len="sm" w="sm" type="none"/>
            <a:tailEnd len="sm" w="sm" type="none"/>
          </a:ln>
        </p:spPr>
      </p:cxnSp>
      <p:sp>
        <p:nvSpPr>
          <p:cNvPr id="32" name="Google Shape;32;p5"/>
          <p:cNvSpPr txBox="1"/>
          <p:nvPr>
            <p:ph type="title"/>
          </p:nvPr>
        </p:nvSpPr>
        <p:spPr>
          <a:xfrm>
            <a:off x="2400250" y="575950"/>
            <a:ext cx="6321600" cy="6354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33" name="Google Shape;33;p5"/>
          <p:cNvSpPr txBox="1"/>
          <p:nvPr>
            <p:ph idx="1" type="body"/>
          </p:nvPr>
        </p:nvSpPr>
        <p:spPr>
          <a:xfrm>
            <a:off x="2400303" y="1602675"/>
            <a:ext cx="3071400" cy="3002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34" name="Google Shape;34;p5"/>
          <p:cNvSpPr txBox="1"/>
          <p:nvPr>
            <p:ph idx="2" type="body"/>
          </p:nvPr>
        </p:nvSpPr>
        <p:spPr>
          <a:xfrm>
            <a:off x="5650572" y="1602675"/>
            <a:ext cx="3071400" cy="3002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35" name="Google Shape;35;p5"/>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6" name="Shape 36"/>
        <p:cNvGrpSpPr/>
        <p:nvPr/>
      </p:nvGrpSpPr>
      <p:grpSpPr>
        <a:xfrm>
          <a:off x="0" y="0"/>
          <a:ext cx="0" cy="0"/>
          <a:chOff x="0" y="0"/>
          <a:chExt cx="0" cy="0"/>
        </a:xfrm>
      </p:grpSpPr>
      <p:sp>
        <p:nvSpPr>
          <p:cNvPr id="37" name="Google Shape;37;p6"/>
          <p:cNvSpPr txBox="1"/>
          <p:nvPr>
            <p:ph type="title"/>
          </p:nvPr>
        </p:nvSpPr>
        <p:spPr>
          <a:xfrm>
            <a:off x="303300" y="411575"/>
            <a:ext cx="8520600" cy="6396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38" name="Google Shape;38;p6"/>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9" name="Shape 39"/>
        <p:cNvGrpSpPr/>
        <p:nvPr/>
      </p:nvGrpSpPr>
      <p:grpSpPr>
        <a:xfrm>
          <a:off x="0" y="0"/>
          <a:ext cx="0" cy="0"/>
          <a:chOff x="0" y="0"/>
          <a:chExt cx="0" cy="0"/>
        </a:xfrm>
      </p:grpSpPr>
      <p:cxnSp>
        <p:nvCxnSpPr>
          <p:cNvPr id="40" name="Google Shape;40;p7"/>
          <p:cNvCxnSpPr/>
          <p:nvPr/>
        </p:nvCxnSpPr>
        <p:spPr>
          <a:xfrm>
            <a:off x="425198" y="415650"/>
            <a:ext cx="183300" cy="0"/>
          </a:xfrm>
          <a:prstGeom prst="straightConnector1">
            <a:avLst/>
          </a:prstGeom>
          <a:noFill/>
          <a:ln cap="flat" cmpd="sng" w="19050">
            <a:solidFill>
              <a:schemeClr val="dk2"/>
            </a:solidFill>
            <a:prstDash val="solid"/>
            <a:round/>
            <a:headEnd len="sm" w="sm" type="none"/>
            <a:tailEnd len="sm" w="sm" type="none"/>
          </a:ln>
        </p:spPr>
      </p:cxnSp>
      <p:sp>
        <p:nvSpPr>
          <p:cNvPr id="41" name="Google Shape;41;p7"/>
          <p:cNvSpPr txBox="1"/>
          <p:nvPr>
            <p:ph type="title"/>
          </p:nvPr>
        </p:nvSpPr>
        <p:spPr>
          <a:xfrm>
            <a:off x="319500" y="936600"/>
            <a:ext cx="2808000" cy="7557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42" name="Google Shape;42;p7"/>
          <p:cNvSpPr txBox="1"/>
          <p:nvPr>
            <p:ph idx="1" type="body"/>
          </p:nvPr>
        </p:nvSpPr>
        <p:spPr>
          <a:xfrm>
            <a:off x="319500" y="1846804"/>
            <a:ext cx="2808000" cy="2806200"/>
          </a:xfrm>
          <a:prstGeom prst="rect">
            <a:avLst/>
          </a:prstGeom>
        </p:spPr>
        <p:txBody>
          <a:bodyPr anchorCtr="0" anchor="t" bIns="91425" lIns="91425" spcFirstLastPara="1" rIns="91425" wrap="square" tIns="91425">
            <a:noAutofit/>
          </a:bodyPr>
          <a:lstStyle>
            <a:lvl1pPr indent="-304800" lvl="0" marL="457200" rtl="0">
              <a:spcBef>
                <a:spcPts val="0"/>
              </a:spcBef>
              <a:spcAft>
                <a:spcPts val="0"/>
              </a:spcAft>
              <a:buSzPts val="1200"/>
              <a:buChar char="●"/>
              <a:defRPr sz="12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43" name="Google Shape;43;p7"/>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rgbClr val="353535"/>
        </a:solidFill>
      </p:bgPr>
    </p:bg>
    <p:spTree>
      <p:nvGrpSpPr>
        <p:cNvPr id="44" name="Shape 44"/>
        <p:cNvGrpSpPr/>
        <p:nvPr/>
      </p:nvGrpSpPr>
      <p:grpSpPr>
        <a:xfrm>
          <a:off x="0" y="0"/>
          <a:ext cx="0" cy="0"/>
          <a:chOff x="0" y="0"/>
          <a:chExt cx="0" cy="0"/>
        </a:xfrm>
      </p:grpSpPr>
      <p:cxnSp>
        <p:nvCxnSpPr>
          <p:cNvPr id="45" name="Google Shape;45;p8"/>
          <p:cNvCxnSpPr/>
          <p:nvPr/>
        </p:nvCxnSpPr>
        <p:spPr>
          <a:xfrm>
            <a:off x="425198" y="415650"/>
            <a:ext cx="183300" cy="0"/>
          </a:xfrm>
          <a:prstGeom prst="straightConnector1">
            <a:avLst/>
          </a:prstGeom>
          <a:noFill/>
          <a:ln cap="flat" cmpd="sng" w="19050">
            <a:solidFill>
              <a:schemeClr val="lt1"/>
            </a:solidFill>
            <a:prstDash val="solid"/>
            <a:round/>
            <a:headEnd len="sm" w="sm" type="none"/>
            <a:tailEnd len="sm" w="sm" type="none"/>
          </a:ln>
        </p:spPr>
      </p:cxnSp>
      <p:sp>
        <p:nvSpPr>
          <p:cNvPr id="46" name="Google Shape;46;p8"/>
          <p:cNvSpPr txBox="1"/>
          <p:nvPr>
            <p:ph type="title"/>
          </p:nvPr>
        </p:nvSpPr>
        <p:spPr>
          <a:xfrm>
            <a:off x="283103" y="712141"/>
            <a:ext cx="6244200" cy="3835500"/>
          </a:xfrm>
          <a:prstGeom prst="rect">
            <a:avLst/>
          </a:prstGeom>
        </p:spPr>
        <p:txBody>
          <a:bodyPr anchorCtr="0" anchor="ctr" bIns="91425" lIns="91425" spcFirstLastPara="1" rIns="91425" wrap="square" tIns="91425">
            <a:noAutofit/>
          </a:bodyPr>
          <a:lstStyle>
            <a:lvl1pPr lvl="0" rtl="0">
              <a:spcBef>
                <a:spcPts val="0"/>
              </a:spcBef>
              <a:spcAft>
                <a:spcPts val="0"/>
              </a:spcAft>
              <a:buClr>
                <a:schemeClr val="lt1"/>
              </a:buClr>
              <a:buSzPts val="4800"/>
              <a:buNone/>
              <a:defRPr sz="4800">
                <a:solidFill>
                  <a:schemeClr val="lt1"/>
                </a:solidFill>
              </a:defRPr>
            </a:lvl1pPr>
            <a:lvl2pPr lvl="1" rtl="0">
              <a:spcBef>
                <a:spcPts val="0"/>
              </a:spcBef>
              <a:spcAft>
                <a:spcPts val="0"/>
              </a:spcAft>
              <a:buClr>
                <a:schemeClr val="lt1"/>
              </a:buClr>
              <a:buSzPts val="4800"/>
              <a:buNone/>
              <a:defRPr sz="4800">
                <a:solidFill>
                  <a:schemeClr val="lt1"/>
                </a:solidFill>
              </a:defRPr>
            </a:lvl2pPr>
            <a:lvl3pPr lvl="2" rtl="0">
              <a:spcBef>
                <a:spcPts val="0"/>
              </a:spcBef>
              <a:spcAft>
                <a:spcPts val="0"/>
              </a:spcAft>
              <a:buClr>
                <a:schemeClr val="lt1"/>
              </a:buClr>
              <a:buSzPts val="4800"/>
              <a:buNone/>
              <a:defRPr sz="4800">
                <a:solidFill>
                  <a:schemeClr val="lt1"/>
                </a:solidFill>
              </a:defRPr>
            </a:lvl3pPr>
            <a:lvl4pPr lvl="3" rtl="0">
              <a:spcBef>
                <a:spcPts val="0"/>
              </a:spcBef>
              <a:spcAft>
                <a:spcPts val="0"/>
              </a:spcAft>
              <a:buClr>
                <a:schemeClr val="lt1"/>
              </a:buClr>
              <a:buSzPts val="4800"/>
              <a:buNone/>
              <a:defRPr sz="4800">
                <a:solidFill>
                  <a:schemeClr val="lt1"/>
                </a:solidFill>
              </a:defRPr>
            </a:lvl4pPr>
            <a:lvl5pPr lvl="4" rtl="0">
              <a:spcBef>
                <a:spcPts val="0"/>
              </a:spcBef>
              <a:spcAft>
                <a:spcPts val="0"/>
              </a:spcAft>
              <a:buClr>
                <a:schemeClr val="lt1"/>
              </a:buClr>
              <a:buSzPts val="4800"/>
              <a:buNone/>
              <a:defRPr sz="4800">
                <a:solidFill>
                  <a:schemeClr val="lt1"/>
                </a:solidFill>
              </a:defRPr>
            </a:lvl5pPr>
            <a:lvl6pPr lvl="5" rtl="0">
              <a:spcBef>
                <a:spcPts val="0"/>
              </a:spcBef>
              <a:spcAft>
                <a:spcPts val="0"/>
              </a:spcAft>
              <a:buClr>
                <a:schemeClr val="lt1"/>
              </a:buClr>
              <a:buSzPts val="4800"/>
              <a:buNone/>
              <a:defRPr sz="4800">
                <a:solidFill>
                  <a:schemeClr val="lt1"/>
                </a:solidFill>
              </a:defRPr>
            </a:lvl6pPr>
            <a:lvl7pPr lvl="6" rtl="0">
              <a:spcBef>
                <a:spcPts val="0"/>
              </a:spcBef>
              <a:spcAft>
                <a:spcPts val="0"/>
              </a:spcAft>
              <a:buClr>
                <a:schemeClr val="lt1"/>
              </a:buClr>
              <a:buSzPts val="4800"/>
              <a:buNone/>
              <a:defRPr sz="4800">
                <a:solidFill>
                  <a:schemeClr val="lt1"/>
                </a:solidFill>
              </a:defRPr>
            </a:lvl7pPr>
            <a:lvl8pPr lvl="7" rtl="0">
              <a:spcBef>
                <a:spcPts val="0"/>
              </a:spcBef>
              <a:spcAft>
                <a:spcPts val="0"/>
              </a:spcAft>
              <a:buClr>
                <a:schemeClr val="lt1"/>
              </a:buClr>
              <a:buSzPts val="4800"/>
              <a:buNone/>
              <a:defRPr sz="4800">
                <a:solidFill>
                  <a:schemeClr val="lt1"/>
                </a:solidFill>
              </a:defRPr>
            </a:lvl8pPr>
            <a:lvl9pPr lvl="8" rtl="0">
              <a:spcBef>
                <a:spcPts val="0"/>
              </a:spcBef>
              <a:spcAft>
                <a:spcPts val="0"/>
              </a:spcAft>
              <a:buClr>
                <a:schemeClr val="lt1"/>
              </a:buClr>
              <a:buSzPts val="4800"/>
              <a:buNone/>
              <a:defRPr sz="4800">
                <a:solidFill>
                  <a:schemeClr val="lt1"/>
                </a:solidFill>
              </a:defRPr>
            </a:lvl9pPr>
          </a:lstStyle>
          <a:p/>
        </p:txBody>
      </p:sp>
      <p:sp>
        <p:nvSpPr>
          <p:cNvPr id="47" name="Google Shape;47;p8"/>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48" name="Shape 48"/>
        <p:cNvGrpSpPr/>
        <p:nvPr/>
      </p:nvGrpSpPr>
      <p:grpSpPr>
        <a:xfrm>
          <a:off x="0" y="0"/>
          <a:ext cx="0" cy="0"/>
          <a:chOff x="0" y="0"/>
          <a:chExt cx="0" cy="0"/>
        </a:xfrm>
      </p:grpSpPr>
      <p:sp>
        <p:nvSpPr>
          <p:cNvPr id="49" name="Google Shape;49;p9"/>
          <p:cNvSpPr/>
          <p:nvPr/>
        </p:nvSpPr>
        <p:spPr>
          <a:xfrm>
            <a:off x="4572000" y="125"/>
            <a:ext cx="4572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50" name="Google Shape;50;p9"/>
          <p:cNvCxnSpPr/>
          <p:nvPr/>
        </p:nvCxnSpPr>
        <p:spPr>
          <a:xfrm>
            <a:off x="5029675" y="4495500"/>
            <a:ext cx="468300" cy="0"/>
          </a:xfrm>
          <a:prstGeom prst="straightConnector1">
            <a:avLst/>
          </a:prstGeom>
          <a:noFill/>
          <a:ln cap="flat" cmpd="sng" w="19050">
            <a:solidFill>
              <a:schemeClr val="lt1"/>
            </a:solidFill>
            <a:prstDash val="solid"/>
            <a:round/>
            <a:headEnd len="sm" w="sm" type="none"/>
            <a:tailEnd len="sm" w="sm" type="none"/>
          </a:ln>
        </p:spPr>
      </p:cxnSp>
      <p:sp>
        <p:nvSpPr>
          <p:cNvPr id="51" name="Google Shape;51;p9"/>
          <p:cNvSpPr txBox="1"/>
          <p:nvPr>
            <p:ph type="title"/>
          </p:nvPr>
        </p:nvSpPr>
        <p:spPr>
          <a:xfrm>
            <a:off x="265500" y="1397350"/>
            <a:ext cx="4045200" cy="1318200"/>
          </a:xfrm>
          <a:prstGeom prst="rect">
            <a:avLst/>
          </a:prstGeom>
        </p:spPr>
        <p:txBody>
          <a:bodyPr anchorCtr="0" anchor="b" bIns="91425" lIns="91425" spcFirstLastPara="1" rIns="91425" wrap="square" tIns="91425">
            <a:noAutofit/>
          </a:bodyPr>
          <a:lstStyle>
            <a:lvl1pPr lvl="0" rtl="0" algn="ctr">
              <a:spcBef>
                <a:spcPts val="0"/>
              </a:spcBef>
              <a:spcAft>
                <a:spcPts val="0"/>
              </a:spcAft>
              <a:buClr>
                <a:schemeClr val="dk1"/>
              </a:buClr>
              <a:buSzPts val="3600"/>
              <a:buNone/>
              <a:defRPr sz="3600">
                <a:solidFill>
                  <a:schemeClr val="dk1"/>
                </a:solidFill>
              </a:defRPr>
            </a:lvl1pPr>
            <a:lvl2pPr lvl="1" rtl="0" algn="ctr">
              <a:spcBef>
                <a:spcPts val="0"/>
              </a:spcBef>
              <a:spcAft>
                <a:spcPts val="0"/>
              </a:spcAft>
              <a:buClr>
                <a:schemeClr val="dk1"/>
              </a:buClr>
              <a:buSzPts val="3600"/>
              <a:buNone/>
              <a:defRPr sz="3600">
                <a:solidFill>
                  <a:schemeClr val="dk1"/>
                </a:solidFill>
              </a:defRPr>
            </a:lvl2pPr>
            <a:lvl3pPr lvl="2" rtl="0" algn="ctr">
              <a:spcBef>
                <a:spcPts val="0"/>
              </a:spcBef>
              <a:spcAft>
                <a:spcPts val="0"/>
              </a:spcAft>
              <a:buClr>
                <a:schemeClr val="dk1"/>
              </a:buClr>
              <a:buSzPts val="3600"/>
              <a:buNone/>
              <a:defRPr sz="3600">
                <a:solidFill>
                  <a:schemeClr val="dk1"/>
                </a:solidFill>
              </a:defRPr>
            </a:lvl3pPr>
            <a:lvl4pPr lvl="3" rtl="0" algn="ctr">
              <a:spcBef>
                <a:spcPts val="0"/>
              </a:spcBef>
              <a:spcAft>
                <a:spcPts val="0"/>
              </a:spcAft>
              <a:buClr>
                <a:schemeClr val="dk1"/>
              </a:buClr>
              <a:buSzPts val="3600"/>
              <a:buNone/>
              <a:defRPr sz="3600">
                <a:solidFill>
                  <a:schemeClr val="dk1"/>
                </a:solidFill>
              </a:defRPr>
            </a:lvl4pPr>
            <a:lvl5pPr lvl="4" rtl="0" algn="ctr">
              <a:spcBef>
                <a:spcPts val="0"/>
              </a:spcBef>
              <a:spcAft>
                <a:spcPts val="0"/>
              </a:spcAft>
              <a:buClr>
                <a:schemeClr val="dk1"/>
              </a:buClr>
              <a:buSzPts val="3600"/>
              <a:buNone/>
              <a:defRPr sz="3600">
                <a:solidFill>
                  <a:schemeClr val="dk1"/>
                </a:solidFill>
              </a:defRPr>
            </a:lvl5pPr>
            <a:lvl6pPr lvl="5" rtl="0" algn="ctr">
              <a:spcBef>
                <a:spcPts val="0"/>
              </a:spcBef>
              <a:spcAft>
                <a:spcPts val="0"/>
              </a:spcAft>
              <a:buClr>
                <a:schemeClr val="dk1"/>
              </a:buClr>
              <a:buSzPts val="3600"/>
              <a:buNone/>
              <a:defRPr sz="3600">
                <a:solidFill>
                  <a:schemeClr val="dk1"/>
                </a:solidFill>
              </a:defRPr>
            </a:lvl6pPr>
            <a:lvl7pPr lvl="6" rtl="0" algn="ctr">
              <a:spcBef>
                <a:spcPts val="0"/>
              </a:spcBef>
              <a:spcAft>
                <a:spcPts val="0"/>
              </a:spcAft>
              <a:buClr>
                <a:schemeClr val="dk1"/>
              </a:buClr>
              <a:buSzPts val="3600"/>
              <a:buNone/>
              <a:defRPr sz="3600">
                <a:solidFill>
                  <a:schemeClr val="dk1"/>
                </a:solidFill>
              </a:defRPr>
            </a:lvl7pPr>
            <a:lvl8pPr lvl="7" rtl="0" algn="ctr">
              <a:spcBef>
                <a:spcPts val="0"/>
              </a:spcBef>
              <a:spcAft>
                <a:spcPts val="0"/>
              </a:spcAft>
              <a:buClr>
                <a:schemeClr val="dk1"/>
              </a:buClr>
              <a:buSzPts val="3600"/>
              <a:buNone/>
              <a:defRPr sz="3600">
                <a:solidFill>
                  <a:schemeClr val="dk1"/>
                </a:solidFill>
              </a:defRPr>
            </a:lvl8pPr>
            <a:lvl9pPr lvl="8" rtl="0" algn="ctr">
              <a:spcBef>
                <a:spcPts val="0"/>
              </a:spcBef>
              <a:spcAft>
                <a:spcPts val="0"/>
              </a:spcAft>
              <a:buClr>
                <a:schemeClr val="dk1"/>
              </a:buClr>
              <a:buSzPts val="3600"/>
              <a:buNone/>
              <a:defRPr sz="3600">
                <a:solidFill>
                  <a:schemeClr val="dk1"/>
                </a:solidFill>
              </a:defRPr>
            </a:lvl9pPr>
          </a:lstStyle>
          <a:p/>
        </p:txBody>
      </p:sp>
      <p:sp>
        <p:nvSpPr>
          <p:cNvPr id="52" name="Google Shape;52;p9"/>
          <p:cNvSpPr txBox="1"/>
          <p:nvPr>
            <p:ph idx="1" type="subTitle"/>
          </p:nvPr>
        </p:nvSpPr>
        <p:spPr>
          <a:xfrm>
            <a:off x="265500" y="2735371"/>
            <a:ext cx="4045200" cy="13455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53" name="Google Shape;53;p9"/>
          <p:cNvSpPr txBox="1"/>
          <p:nvPr>
            <p:ph idx="2" type="body"/>
          </p:nvPr>
        </p:nvSpPr>
        <p:spPr>
          <a:xfrm>
            <a:off x="4939500" y="724200"/>
            <a:ext cx="3837000" cy="3695100"/>
          </a:xfrm>
          <a:prstGeom prst="rect">
            <a:avLst/>
          </a:prstGeom>
        </p:spPr>
        <p:txBody>
          <a:bodyPr anchorCtr="0" anchor="ctr" bIns="91425" lIns="91425" spcFirstLastPara="1" rIns="91425" wrap="square" tIns="91425">
            <a:noAutofit/>
          </a:bodyPr>
          <a:lstStyle>
            <a:lvl1pPr indent="-342900" lvl="0" marL="457200" rtl="0">
              <a:spcBef>
                <a:spcPts val="0"/>
              </a:spcBef>
              <a:spcAft>
                <a:spcPts val="0"/>
              </a:spcAft>
              <a:buClr>
                <a:schemeClr val="lt1"/>
              </a:buClr>
              <a:buSzPts val="1800"/>
              <a:buChar char="●"/>
              <a:defRPr>
                <a:solidFill>
                  <a:schemeClr val="lt1"/>
                </a:solidFill>
              </a:defRPr>
            </a:lvl1pPr>
            <a:lvl2pPr indent="-317500" lvl="1" marL="914400" rtl="0">
              <a:spcBef>
                <a:spcPts val="1600"/>
              </a:spcBef>
              <a:spcAft>
                <a:spcPts val="0"/>
              </a:spcAft>
              <a:buClr>
                <a:schemeClr val="lt1"/>
              </a:buClr>
              <a:buSzPts val="1400"/>
              <a:buChar char="○"/>
              <a:defRPr>
                <a:solidFill>
                  <a:schemeClr val="lt1"/>
                </a:solidFill>
              </a:defRPr>
            </a:lvl2pPr>
            <a:lvl3pPr indent="-317500" lvl="2" marL="1371600" rtl="0">
              <a:spcBef>
                <a:spcPts val="1600"/>
              </a:spcBef>
              <a:spcAft>
                <a:spcPts val="0"/>
              </a:spcAft>
              <a:buClr>
                <a:schemeClr val="lt1"/>
              </a:buClr>
              <a:buSzPts val="1400"/>
              <a:buChar char="■"/>
              <a:defRPr>
                <a:solidFill>
                  <a:schemeClr val="lt1"/>
                </a:solidFill>
              </a:defRPr>
            </a:lvl3pPr>
            <a:lvl4pPr indent="-317500" lvl="3" marL="1828800" rtl="0">
              <a:spcBef>
                <a:spcPts val="1600"/>
              </a:spcBef>
              <a:spcAft>
                <a:spcPts val="0"/>
              </a:spcAft>
              <a:buClr>
                <a:schemeClr val="lt1"/>
              </a:buClr>
              <a:buSzPts val="1400"/>
              <a:buChar char="●"/>
              <a:defRPr>
                <a:solidFill>
                  <a:schemeClr val="lt1"/>
                </a:solidFill>
              </a:defRPr>
            </a:lvl4pPr>
            <a:lvl5pPr indent="-317500" lvl="4" marL="2286000" rtl="0">
              <a:spcBef>
                <a:spcPts val="1600"/>
              </a:spcBef>
              <a:spcAft>
                <a:spcPts val="0"/>
              </a:spcAft>
              <a:buClr>
                <a:schemeClr val="lt1"/>
              </a:buClr>
              <a:buSzPts val="1400"/>
              <a:buChar char="○"/>
              <a:defRPr>
                <a:solidFill>
                  <a:schemeClr val="lt1"/>
                </a:solidFill>
              </a:defRPr>
            </a:lvl5pPr>
            <a:lvl6pPr indent="-317500" lvl="5" marL="2743200" rtl="0">
              <a:spcBef>
                <a:spcPts val="1600"/>
              </a:spcBef>
              <a:spcAft>
                <a:spcPts val="0"/>
              </a:spcAft>
              <a:buClr>
                <a:schemeClr val="lt1"/>
              </a:buClr>
              <a:buSzPts val="1400"/>
              <a:buChar char="■"/>
              <a:defRPr>
                <a:solidFill>
                  <a:schemeClr val="lt1"/>
                </a:solidFill>
              </a:defRPr>
            </a:lvl6pPr>
            <a:lvl7pPr indent="-317500" lvl="6" marL="3200400" rtl="0">
              <a:spcBef>
                <a:spcPts val="1600"/>
              </a:spcBef>
              <a:spcAft>
                <a:spcPts val="0"/>
              </a:spcAft>
              <a:buClr>
                <a:schemeClr val="lt1"/>
              </a:buClr>
              <a:buSzPts val="1400"/>
              <a:buChar char="●"/>
              <a:defRPr>
                <a:solidFill>
                  <a:schemeClr val="lt1"/>
                </a:solidFill>
              </a:defRPr>
            </a:lvl7pPr>
            <a:lvl8pPr indent="-317500" lvl="7" marL="3657600" rtl="0">
              <a:spcBef>
                <a:spcPts val="1600"/>
              </a:spcBef>
              <a:spcAft>
                <a:spcPts val="0"/>
              </a:spcAft>
              <a:buClr>
                <a:schemeClr val="lt1"/>
              </a:buClr>
              <a:buSzPts val="1400"/>
              <a:buChar char="○"/>
              <a:defRPr>
                <a:solidFill>
                  <a:schemeClr val="lt1"/>
                </a:solidFill>
              </a:defRPr>
            </a:lvl8pPr>
            <a:lvl9pPr indent="-317500" lvl="8" marL="4114800" rtl="0">
              <a:spcBef>
                <a:spcPts val="1600"/>
              </a:spcBef>
              <a:spcAft>
                <a:spcPts val="1600"/>
              </a:spcAft>
              <a:buClr>
                <a:schemeClr val="lt1"/>
              </a:buClr>
              <a:buSzPts val="1400"/>
              <a:buChar char="■"/>
              <a:defRPr>
                <a:solidFill>
                  <a:schemeClr val="lt1"/>
                </a:solidFill>
              </a:defRPr>
            </a:lvl9pPr>
          </a:lstStyle>
          <a:p/>
        </p:txBody>
      </p:sp>
      <p:sp>
        <p:nvSpPr>
          <p:cNvPr id="54" name="Google Shape;54;p9"/>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55" name="Shape 55"/>
        <p:cNvGrpSpPr/>
        <p:nvPr/>
      </p:nvGrpSpPr>
      <p:grpSpPr>
        <a:xfrm>
          <a:off x="0" y="0"/>
          <a:ext cx="0" cy="0"/>
          <a:chOff x="0" y="0"/>
          <a:chExt cx="0" cy="0"/>
        </a:xfrm>
      </p:grpSpPr>
      <p:cxnSp>
        <p:nvCxnSpPr>
          <p:cNvPr id="56" name="Google Shape;56;p10"/>
          <p:cNvCxnSpPr/>
          <p:nvPr/>
        </p:nvCxnSpPr>
        <p:spPr>
          <a:xfrm>
            <a:off x="425200" y="4740000"/>
            <a:ext cx="8296800" cy="0"/>
          </a:xfrm>
          <a:prstGeom prst="straightConnector1">
            <a:avLst/>
          </a:prstGeom>
          <a:noFill/>
          <a:ln cap="flat" cmpd="sng" w="19050">
            <a:solidFill>
              <a:schemeClr val="dk2"/>
            </a:solidFill>
            <a:prstDash val="solid"/>
            <a:round/>
            <a:headEnd len="sm" w="sm" type="none"/>
            <a:tailEnd len="sm" w="sm" type="none"/>
          </a:ln>
        </p:spPr>
      </p:cxnSp>
      <p:cxnSp>
        <p:nvCxnSpPr>
          <p:cNvPr id="57" name="Google Shape;57;p10"/>
          <p:cNvCxnSpPr/>
          <p:nvPr/>
        </p:nvCxnSpPr>
        <p:spPr>
          <a:xfrm>
            <a:off x="425198" y="415650"/>
            <a:ext cx="183300" cy="0"/>
          </a:xfrm>
          <a:prstGeom prst="straightConnector1">
            <a:avLst/>
          </a:prstGeom>
          <a:noFill/>
          <a:ln cap="flat" cmpd="sng" w="19050">
            <a:solidFill>
              <a:schemeClr val="dk2"/>
            </a:solidFill>
            <a:prstDash val="solid"/>
            <a:round/>
            <a:headEnd len="sm" w="sm" type="none"/>
            <a:tailEnd len="sm" w="sm" type="none"/>
          </a:ln>
        </p:spPr>
      </p:cxnSp>
      <p:sp>
        <p:nvSpPr>
          <p:cNvPr id="58" name="Google Shape;58;p10"/>
          <p:cNvSpPr txBox="1"/>
          <p:nvPr>
            <p:ph idx="1" type="body"/>
          </p:nvPr>
        </p:nvSpPr>
        <p:spPr>
          <a:xfrm>
            <a:off x="328017" y="4226025"/>
            <a:ext cx="8388600" cy="393600"/>
          </a:xfrm>
          <a:prstGeom prst="rect">
            <a:avLst/>
          </a:prstGeom>
        </p:spPr>
        <p:txBody>
          <a:bodyPr anchorCtr="0" anchor="ctr" bIns="91425" lIns="91425" spcFirstLastPara="1" rIns="91425" wrap="square" tIns="91425">
            <a:noAutofit/>
          </a:bodyPr>
          <a:lstStyle>
            <a:lvl1pPr indent="-228600" lvl="0" marL="457200" rtl="0">
              <a:lnSpc>
                <a:spcPct val="100000"/>
              </a:lnSpc>
              <a:spcBef>
                <a:spcPts val="0"/>
              </a:spcBef>
              <a:spcAft>
                <a:spcPts val="0"/>
              </a:spcAft>
              <a:buSzPts val="1800"/>
              <a:buNone/>
              <a:defRPr/>
            </a:lvl1pPr>
          </a:lstStyle>
          <a:p/>
        </p:txBody>
      </p:sp>
      <p:sp>
        <p:nvSpPr>
          <p:cNvPr id="59" name="Google Shape;59;p10"/>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wiss-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2400250" y="575950"/>
            <a:ext cx="6321600" cy="6354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1pPr>
            <a:lvl2pPr lvl="1" rtl="0">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2pPr>
            <a:lvl3pPr lvl="2" rtl="0">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3pPr>
            <a:lvl4pPr lvl="3" rtl="0">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4pPr>
            <a:lvl5pPr lvl="4" rtl="0">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5pPr>
            <a:lvl6pPr lvl="5" rtl="0">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6pPr>
            <a:lvl7pPr lvl="6" rtl="0">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7pPr>
            <a:lvl8pPr lvl="7" rtl="0">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8pPr>
            <a:lvl9pPr lvl="8" rtl="0">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9pPr>
          </a:lstStyle>
          <a:p/>
        </p:txBody>
      </p:sp>
      <p:sp>
        <p:nvSpPr>
          <p:cNvPr id="7" name="Google Shape;7;p1"/>
          <p:cNvSpPr txBox="1"/>
          <p:nvPr>
            <p:ph idx="1" type="body"/>
          </p:nvPr>
        </p:nvSpPr>
        <p:spPr>
          <a:xfrm>
            <a:off x="2410112" y="1595776"/>
            <a:ext cx="6321600" cy="3002400"/>
          </a:xfrm>
          <a:prstGeom prst="rect">
            <a:avLst/>
          </a:prstGeom>
          <a:noFill/>
          <a:ln>
            <a:noFill/>
          </a:ln>
        </p:spPr>
        <p:txBody>
          <a:bodyPr anchorCtr="0" anchor="t" bIns="91425" lIns="91425" spcFirstLastPara="1" rIns="91425" wrap="square" tIns="91425">
            <a:noAutofit/>
          </a:bodyPr>
          <a:lstStyle>
            <a:lvl1pPr indent="-342900" lvl="0" marL="457200" rtl="0">
              <a:lnSpc>
                <a:spcPct val="115000"/>
              </a:lnSpc>
              <a:spcBef>
                <a:spcPts val="0"/>
              </a:spcBef>
              <a:spcAft>
                <a:spcPts val="0"/>
              </a:spcAft>
              <a:buClr>
                <a:schemeClr val="dk2"/>
              </a:buClr>
              <a:buSzPts val="1800"/>
              <a:buFont typeface="Lato"/>
              <a:buChar char="●"/>
              <a:defRPr sz="1800">
                <a:solidFill>
                  <a:schemeClr val="dk2"/>
                </a:solidFill>
                <a:latin typeface="Lato"/>
                <a:ea typeface="Lato"/>
                <a:cs typeface="Lato"/>
                <a:sym typeface="Lato"/>
              </a:defRPr>
            </a:lvl1pPr>
            <a:lvl2pPr indent="-317500" lvl="1" marL="914400" rtl="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2pPr>
            <a:lvl3pPr indent="-317500" lvl="2" marL="1371600" rtl="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3pPr>
            <a:lvl4pPr indent="-317500" lvl="3" marL="1828800" rtl="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4pPr>
            <a:lvl5pPr indent="-317500" lvl="4" marL="2286000" rtl="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5pPr>
            <a:lvl6pPr indent="-317500" lvl="5" marL="2743200" rtl="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6pPr>
            <a:lvl7pPr indent="-317500" lvl="6" marL="3200400" rtl="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7pPr>
            <a:lvl8pPr indent="-317500" lvl="7" marL="3657600" rtl="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8pPr>
            <a:lvl9pPr indent="-317500" lvl="8" marL="4114800" rtl="0">
              <a:lnSpc>
                <a:spcPct val="115000"/>
              </a:lnSpc>
              <a:spcBef>
                <a:spcPts val="1600"/>
              </a:spcBef>
              <a:spcAft>
                <a:spcPts val="1600"/>
              </a:spcAft>
              <a:buClr>
                <a:schemeClr val="dk2"/>
              </a:buClr>
              <a:buSzPts val="1400"/>
              <a:buFont typeface="Lato"/>
              <a:buChar char="■"/>
              <a:defRPr>
                <a:solidFill>
                  <a:schemeClr val="dk2"/>
                </a:solidFill>
                <a:latin typeface="Lato"/>
                <a:ea typeface="Lato"/>
                <a:cs typeface="Lato"/>
                <a:sym typeface="Lato"/>
              </a:defRPr>
            </a:lvl9pPr>
          </a:lstStyle>
          <a:p/>
        </p:txBody>
      </p:sp>
      <p:sp>
        <p:nvSpPr>
          <p:cNvPr id="8" name="Google Shape;8;p1"/>
          <p:cNvSpPr txBox="1"/>
          <p:nvPr>
            <p:ph idx="12" type="sldNum"/>
          </p:nvPr>
        </p:nvSpPr>
        <p:spPr>
          <a:xfrm>
            <a:off x="8497999" y="4688759"/>
            <a:ext cx="548700" cy="393600"/>
          </a:xfrm>
          <a:prstGeom prst="rect">
            <a:avLst/>
          </a:prstGeom>
          <a:noFill/>
          <a:ln>
            <a:noFill/>
          </a:ln>
        </p:spPr>
        <p:txBody>
          <a:bodyPr anchorCtr="0" anchor="ctr" bIns="91425" lIns="91425" spcFirstLastPara="1" rIns="91425" wrap="square" tIns="91425">
            <a:noAutofit/>
          </a:bodyPr>
          <a:lstStyle>
            <a:lvl1pPr lvl="0" rtl="0" algn="r">
              <a:buNone/>
              <a:defRPr sz="1000">
                <a:solidFill>
                  <a:schemeClr val="dk2"/>
                </a:solidFill>
                <a:latin typeface="Lato"/>
                <a:ea typeface="Lato"/>
                <a:cs typeface="Lato"/>
                <a:sym typeface="Lato"/>
              </a:defRPr>
            </a:lvl1pPr>
            <a:lvl2pPr lvl="1" rtl="0" algn="r">
              <a:buNone/>
              <a:defRPr sz="1000">
                <a:solidFill>
                  <a:schemeClr val="dk2"/>
                </a:solidFill>
                <a:latin typeface="Lato"/>
                <a:ea typeface="Lato"/>
                <a:cs typeface="Lato"/>
                <a:sym typeface="Lato"/>
              </a:defRPr>
            </a:lvl2pPr>
            <a:lvl3pPr lvl="2" rtl="0" algn="r">
              <a:buNone/>
              <a:defRPr sz="1000">
                <a:solidFill>
                  <a:schemeClr val="dk2"/>
                </a:solidFill>
                <a:latin typeface="Lato"/>
                <a:ea typeface="Lato"/>
                <a:cs typeface="Lato"/>
                <a:sym typeface="Lato"/>
              </a:defRPr>
            </a:lvl3pPr>
            <a:lvl4pPr lvl="3" rtl="0" algn="r">
              <a:buNone/>
              <a:defRPr sz="1000">
                <a:solidFill>
                  <a:schemeClr val="dk2"/>
                </a:solidFill>
                <a:latin typeface="Lato"/>
                <a:ea typeface="Lato"/>
                <a:cs typeface="Lato"/>
                <a:sym typeface="Lato"/>
              </a:defRPr>
            </a:lvl4pPr>
            <a:lvl5pPr lvl="4" rtl="0" algn="r">
              <a:buNone/>
              <a:defRPr sz="1000">
                <a:solidFill>
                  <a:schemeClr val="dk2"/>
                </a:solidFill>
                <a:latin typeface="Lato"/>
                <a:ea typeface="Lato"/>
                <a:cs typeface="Lato"/>
                <a:sym typeface="Lato"/>
              </a:defRPr>
            </a:lvl5pPr>
            <a:lvl6pPr lvl="5" rtl="0" algn="r">
              <a:buNone/>
              <a:defRPr sz="1000">
                <a:solidFill>
                  <a:schemeClr val="dk2"/>
                </a:solidFill>
                <a:latin typeface="Lato"/>
                <a:ea typeface="Lato"/>
                <a:cs typeface="Lato"/>
                <a:sym typeface="Lato"/>
              </a:defRPr>
            </a:lvl6pPr>
            <a:lvl7pPr lvl="6" rtl="0" algn="r">
              <a:buNone/>
              <a:defRPr sz="1000">
                <a:solidFill>
                  <a:schemeClr val="dk2"/>
                </a:solidFill>
                <a:latin typeface="Lato"/>
                <a:ea typeface="Lato"/>
                <a:cs typeface="Lato"/>
                <a:sym typeface="Lato"/>
              </a:defRPr>
            </a:lvl7pPr>
            <a:lvl8pPr lvl="7" rtl="0" algn="r">
              <a:buNone/>
              <a:defRPr sz="1000">
                <a:solidFill>
                  <a:schemeClr val="dk2"/>
                </a:solidFill>
                <a:latin typeface="Lato"/>
                <a:ea typeface="Lato"/>
                <a:cs typeface="Lato"/>
                <a:sym typeface="Lato"/>
              </a:defRPr>
            </a:lvl8pPr>
            <a:lvl9pPr lvl="8" rtl="0" algn="r">
              <a:buNone/>
              <a:defRPr sz="1000">
                <a:solidFill>
                  <a:schemeClr val="dk2"/>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xml"/><Relationship Id="rId3" Type="http://schemas.openxmlformats.org/officeDocument/2006/relationships/image" Target="../media/image1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 Id="rId3" Type="http://schemas.openxmlformats.org/officeDocument/2006/relationships/image" Target="../media/image1.png"/><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8.xml"/><Relationship Id="rId3" Type="http://schemas.openxmlformats.org/officeDocument/2006/relationships/hyperlink" Target="https://youtu.be/cb9f2L2u_JQ" TargetMode="External"/><Relationship Id="rId4" Type="http://schemas.openxmlformats.org/officeDocument/2006/relationships/image" Target="../media/image1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6.xml"/><Relationship Id="rId3" Type="http://schemas.openxmlformats.org/officeDocument/2006/relationships/image" Target="../media/image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7.xml"/><Relationship Id="rId3" Type="http://schemas.openxmlformats.org/officeDocument/2006/relationships/image" Target="../media/image10.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8.xml"/><Relationship Id="rId3" Type="http://schemas.openxmlformats.org/officeDocument/2006/relationships/hyperlink" Target="https://fnti.net/aviation-program" TargetMode="External"/><Relationship Id="rId4" Type="http://schemas.openxmlformats.org/officeDocument/2006/relationships/image" Target="../media/image8.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9.xml"/><Relationship Id="rId3" Type="http://schemas.openxmlformats.org/officeDocument/2006/relationships/image" Target="../media/image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xml"/><Relationship Id="rId3" Type="http://schemas.openxmlformats.org/officeDocument/2006/relationships/image" Target="../media/image1.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0.xml"/><Relationship Id="rId3" Type="http://schemas.openxmlformats.org/officeDocument/2006/relationships/hyperlink" Target="https://www.cwqa.com/page/TypesofTreatment" TargetMode="External"/><Relationship Id="rId4" Type="http://schemas.openxmlformats.org/officeDocument/2006/relationships/hyperlink" Target="https://canadians.org/action/first-nations-water" TargetMode="External"/><Relationship Id="rId5" Type="http://schemas.openxmlformats.org/officeDocument/2006/relationships/hyperlink" Target="https://www.mcgilldaily.com/2019/09/indigenous-architecture-with-douglas-cardinal/" TargetMode="External"/><Relationship Id="rId6" Type="http://schemas.openxmlformats.org/officeDocument/2006/relationships/image" Target="../media/image28.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1.xml"/><Relationship Id="rId3" Type="http://schemas.openxmlformats.org/officeDocument/2006/relationships/hyperlink" Target="https://en.wikipedia.org/wiki/James_Bay" TargetMode="External"/><Relationship Id="rId4" Type="http://schemas.openxmlformats.org/officeDocument/2006/relationships/hyperlink" Target="https://en.wikipedia.org/wiki/Cree" TargetMode="External"/><Relationship Id="rId5" Type="http://schemas.openxmlformats.org/officeDocument/2006/relationships/hyperlink" Target="https://en.wikipedia.org/wiki/James_Bay_Project" TargetMode="External"/><Relationship Id="rId6" Type="http://schemas.openxmlformats.org/officeDocument/2006/relationships/hyperlink" Target="https://en.wikipedia.org/wiki/Politics_of_Quebec" TargetMode="External"/><Relationship Id="rId7" Type="http://schemas.openxmlformats.org/officeDocument/2006/relationships/image" Target="../media/image14.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2.xml"/><Relationship Id="rId3" Type="http://schemas.openxmlformats.org/officeDocument/2006/relationships/hyperlink" Target="https://sdgs.un.org/goals" TargetMode="External"/><Relationship Id="rId4" Type="http://schemas.openxmlformats.org/officeDocument/2006/relationships/hyperlink" Target="http://www.nccah-ccnsa.ca/docs/determinants/RPT-UN-SDG-IndPeoplesCanada-Halseth-Odulaja-EN.pdf" TargetMode="External"/><Relationship Id="rId5" Type="http://schemas.openxmlformats.org/officeDocument/2006/relationships/image" Target="../media/image20.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3.xml"/><Relationship Id="rId3" Type="http://schemas.openxmlformats.org/officeDocument/2006/relationships/image" Target="../media/image25.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4.xml"/><Relationship Id="rId3" Type="http://schemas.openxmlformats.org/officeDocument/2006/relationships/hyperlink" Target="https://forests.org/communitygrants/" TargetMode="External"/><Relationship Id="rId4" Type="http://schemas.openxmlformats.org/officeDocument/2006/relationships/hyperlink" Target="https://www.fs.fed.us/rm/pubs_other/rmrs_2003_peterson_d001.pdf" TargetMode="External"/><Relationship Id="rId5" Type="http://schemas.openxmlformats.org/officeDocument/2006/relationships/image" Target="../media/image23.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5.xml"/><Relationship Id="rId3" Type="http://schemas.openxmlformats.org/officeDocument/2006/relationships/hyperlink" Target="https://fncaringsociety.com/jordans-principle" TargetMode="External"/><Relationship Id="rId4" Type="http://schemas.openxmlformats.org/officeDocument/2006/relationships/hyperlink" Target="https://www.nfb.ca/film/jordan-river-anderson-the-messenger/" TargetMode="External"/><Relationship Id="rId5" Type="http://schemas.openxmlformats.org/officeDocument/2006/relationships/image" Target="../media/image9.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6.xml"/><Relationship Id="rId3" Type="http://schemas.openxmlformats.org/officeDocument/2006/relationships/hyperlink" Target="https://downiewenjack.ca/four-sacred-medicines/" TargetMode="External"/><Relationship Id="rId4" Type="http://schemas.openxmlformats.org/officeDocument/2006/relationships/image" Target="../media/image12.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7.xml"/><Relationship Id="rId3" Type="http://schemas.openxmlformats.org/officeDocument/2006/relationships/image" Target="../media/image19.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8.xml"/><Relationship Id="rId3" Type="http://schemas.openxmlformats.org/officeDocument/2006/relationships/image" Target="../media/image18.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9.xml"/><Relationship Id="rId3" Type="http://schemas.openxmlformats.org/officeDocument/2006/relationships/image" Target="../media/image2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xml"/><Relationship Id="rId3" Type="http://schemas.openxmlformats.org/officeDocument/2006/relationships/image" Target="../media/image6.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0.xml"/><Relationship Id="rId3" Type="http://schemas.openxmlformats.org/officeDocument/2006/relationships/image" Target="../media/image26.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1.xml"/><Relationship Id="rId3" Type="http://schemas.openxmlformats.org/officeDocument/2006/relationships/image" Target="../media/image22.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2.xml"/><Relationship Id="rId3" Type="http://schemas.openxmlformats.org/officeDocument/2006/relationships/image" Target="../media/image16.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3.xml"/><Relationship Id="rId3" Type="http://schemas.openxmlformats.org/officeDocument/2006/relationships/image" Target="../media/image21.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4.xml"/><Relationship Id="rId3" Type="http://schemas.openxmlformats.org/officeDocument/2006/relationships/hyperlink" Target="https://www.thecanadianencyclopedia.ca/en/article/inuit" TargetMode="External"/><Relationship Id="rId4" Type="http://schemas.openxmlformats.org/officeDocument/2006/relationships/hyperlink" Target="https://www.thecanadianencyclopedia.ca/en/article/aboriginal-people-subarctic" TargetMode="External"/><Relationship Id="rId11" Type="http://schemas.openxmlformats.org/officeDocument/2006/relationships/hyperlink" Target="https://www.thecanadianencyclopedia.ca/en/article/transportation-in-the-north" TargetMode="External"/><Relationship Id="rId10" Type="http://schemas.openxmlformats.org/officeDocument/2006/relationships/hyperlink" Target="https://www.thecanadianencyclopedia.ca/en/article/mining" TargetMode="External"/><Relationship Id="rId12" Type="http://schemas.openxmlformats.org/officeDocument/2006/relationships/image" Target="../media/image24.png"/><Relationship Id="rId9" Type="http://schemas.openxmlformats.org/officeDocument/2006/relationships/hyperlink" Target="https://www.thecanadianencyclopedia.ca/en/article/industry" TargetMode="External"/><Relationship Id="rId5" Type="http://schemas.openxmlformats.org/officeDocument/2006/relationships/hyperlink" Target="https://www.thecanadianencyclopedia.ca/en/article/north/" TargetMode="External"/><Relationship Id="rId6" Type="http://schemas.openxmlformats.org/officeDocument/2006/relationships/hyperlink" Target="https://www.thecanadianencyclopedia.ca/en/article/transportation" TargetMode="External"/><Relationship Id="rId7" Type="http://schemas.openxmlformats.org/officeDocument/2006/relationships/hyperlink" Target="https://www.thecanadianencyclopedia.ca/en/article/exploration" TargetMode="External"/><Relationship Id="rId8" Type="http://schemas.openxmlformats.org/officeDocument/2006/relationships/hyperlink" Target="https://www.thecanadianencyclopedia.ca/en/article/roads-and-highways"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xml"/><Relationship Id="rId3" Type="http://schemas.openxmlformats.org/officeDocument/2006/relationships/image" Target="../media/image1.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6.xml"/><Relationship Id="rId3" Type="http://schemas.openxmlformats.org/officeDocument/2006/relationships/image" Target="../media/image13.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xml"/><Relationship Id="rId3" Type="http://schemas.openxmlformats.org/officeDocument/2006/relationships/image" Target="../media/image1.pn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8.xml"/><Relationship Id="rId3" Type="http://schemas.openxmlformats.org/officeDocument/2006/relationships/image" Target="../media/image1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 name="Shape 71"/>
        <p:cNvGrpSpPr/>
        <p:nvPr/>
      </p:nvGrpSpPr>
      <p:grpSpPr>
        <a:xfrm>
          <a:off x="0" y="0"/>
          <a:ext cx="0" cy="0"/>
          <a:chOff x="0" y="0"/>
          <a:chExt cx="0" cy="0"/>
        </a:xfrm>
      </p:grpSpPr>
      <p:sp>
        <p:nvSpPr>
          <p:cNvPr id="72" name="Google Shape;72;p13"/>
          <p:cNvSpPr txBox="1"/>
          <p:nvPr>
            <p:ph type="ctrTitle"/>
          </p:nvPr>
        </p:nvSpPr>
        <p:spPr>
          <a:xfrm>
            <a:off x="2371725" y="630225"/>
            <a:ext cx="6331500" cy="1542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 Guide to Allyship</a:t>
            </a:r>
            <a:r>
              <a:rPr lang="en"/>
              <a:t> </a:t>
            </a:r>
            <a:endParaRPr/>
          </a:p>
        </p:txBody>
      </p:sp>
      <p:sp>
        <p:nvSpPr>
          <p:cNvPr id="73" name="Google Shape;73;p13"/>
          <p:cNvSpPr txBox="1"/>
          <p:nvPr>
            <p:ph idx="1" type="subTitle"/>
          </p:nvPr>
        </p:nvSpPr>
        <p:spPr>
          <a:xfrm>
            <a:off x="4572000" y="2172225"/>
            <a:ext cx="3841800" cy="19791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2400"/>
              <a:t>I</a:t>
            </a:r>
            <a:r>
              <a:rPr lang="en" sz="2400"/>
              <a:t>nformative  training  to understand what it means to be an Ally and who needs an Ally.</a:t>
            </a:r>
            <a:endParaRPr b="1" sz="2400"/>
          </a:p>
        </p:txBody>
      </p:sp>
      <p:pic>
        <p:nvPicPr>
          <p:cNvPr id="74" name="Google Shape;74;p13"/>
          <p:cNvPicPr preferRelativeResize="0"/>
          <p:nvPr/>
        </p:nvPicPr>
        <p:blipFill>
          <a:blip r:embed="rId3">
            <a:alphaModFix/>
          </a:blip>
          <a:stretch>
            <a:fillRect/>
          </a:stretch>
        </p:blipFill>
        <p:spPr>
          <a:xfrm>
            <a:off x="941400" y="2172225"/>
            <a:ext cx="2563350" cy="17580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30" name="Shape 130"/>
        <p:cNvGrpSpPr/>
        <p:nvPr/>
      </p:nvGrpSpPr>
      <p:grpSpPr>
        <a:xfrm>
          <a:off x="0" y="0"/>
          <a:ext cx="0" cy="0"/>
          <a:chOff x="0" y="0"/>
          <a:chExt cx="0" cy="0"/>
        </a:xfrm>
      </p:grpSpPr>
      <p:pic>
        <p:nvPicPr>
          <p:cNvPr id="131" name="Google Shape;131;p22"/>
          <p:cNvPicPr preferRelativeResize="0"/>
          <p:nvPr/>
        </p:nvPicPr>
        <p:blipFill rotWithShape="1">
          <a:blip r:embed="rId3">
            <a:alphaModFix/>
          </a:blip>
          <a:srcRect b="0" l="0" r="25026" t="3428"/>
          <a:stretch/>
        </p:blipFill>
        <p:spPr>
          <a:xfrm>
            <a:off x="193850" y="446150"/>
            <a:ext cx="8593876" cy="42512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 name="Shape 135"/>
        <p:cNvGrpSpPr/>
        <p:nvPr/>
      </p:nvGrpSpPr>
      <p:grpSpPr>
        <a:xfrm>
          <a:off x="0" y="0"/>
          <a:ext cx="0" cy="0"/>
          <a:chOff x="0" y="0"/>
          <a:chExt cx="0" cy="0"/>
        </a:xfrm>
      </p:grpSpPr>
      <p:sp>
        <p:nvSpPr>
          <p:cNvPr id="136" name="Google Shape;136;p23"/>
          <p:cNvSpPr txBox="1"/>
          <p:nvPr>
            <p:ph type="title"/>
          </p:nvPr>
        </p:nvSpPr>
        <p:spPr>
          <a:xfrm>
            <a:off x="423600" y="672350"/>
            <a:ext cx="8283300" cy="717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3800"/>
              <a:t>To create a just society - </a:t>
            </a:r>
            <a:endParaRPr sz="3800"/>
          </a:p>
          <a:p>
            <a:pPr indent="0" lvl="0" marL="0" rtl="0" algn="ctr">
              <a:spcBef>
                <a:spcPts val="0"/>
              </a:spcBef>
              <a:spcAft>
                <a:spcPts val="0"/>
              </a:spcAft>
              <a:buNone/>
            </a:pPr>
            <a:r>
              <a:rPr lang="en" sz="3800"/>
              <a:t>become an</a:t>
            </a:r>
            <a:r>
              <a:rPr lang="en"/>
              <a:t> ALLY</a:t>
            </a:r>
            <a:endParaRPr/>
          </a:p>
        </p:txBody>
      </p:sp>
      <p:sp>
        <p:nvSpPr>
          <p:cNvPr id="137" name="Google Shape;137;p23"/>
          <p:cNvSpPr txBox="1"/>
          <p:nvPr/>
        </p:nvSpPr>
        <p:spPr>
          <a:xfrm>
            <a:off x="291350" y="1714500"/>
            <a:ext cx="855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Lato"/>
              <a:ea typeface="Lato"/>
              <a:cs typeface="Lato"/>
              <a:sym typeface="Lato"/>
            </a:endParaRPr>
          </a:p>
        </p:txBody>
      </p:sp>
      <p:pic>
        <p:nvPicPr>
          <p:cNvPr id="138" name="Google Shape;138;p23"/>
          <p:cNvPicPr preferRelativeResize="0"/>
          <p:nvPr/>
        </p:nvPicPr>
        <p:blipFill>
          <a:blip r:embed="rId3">
            <a:alphaModFix/>
          </a:blip>
          <a:stretch>
            <a:fillRect/>
          </a:stretch>
        </p:blipFill>
        <p:spPr>
          <a:xfrm>
            <a:off x="291350" y="1714494"/>
            <a:ext cx="8688949" cy="3273656"/>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 name="Shape 142"/>
        <p:cNvGrpSpPr/>
        <p:nvPr/>
      </p:nvGrpSpPr>
      <p:grpSpPr>
        <a:xfrm>
          <a:off x="0" y="0"/>
          <a:ext cx="0" cy="0"/>
          <a:chOff x="0" y="0"/>
          <a:chExt cx="0" cy="0"/>
        </a:xfrm>
      </p:grpSpPr>
      <p:sp>
        <p:nvSpPr>
          <p:cNvPr id="143" name="Google Shape;143;p24"/>
          <p:cNvSpPr txBox="1"/>
          <p:nvPr>
            <p:ph type="title"/>
          </p:nvPr>
        </p:nvSpPr>
        <p:spPr>
          <a:xfrm>
            <a:off x="283100" y="515475"/>
            <a:ext cx="8631600" cy="1702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accent5"/>
                </a:solidFill>
              </a:rPr>
              <a:t>Who in society is considered marginalized?</a:t>
            </a:r>
            <a:endParaRPr>
              <a:solidFill>
                <a:schemeClr val="accent5"/>
              </a:solidFill>
            </a:endParaRPr>
          </a:p>
          <a:p>
            <a:pPr indent="0" lvl="0" marL="0" rtl="0" algn="l">
              <a:spcBef>
                <a:spcPts val="0"/>
              </a:spcBef>
              <a:spcAft>
                <a:spcPts val="0"/>
              </a:spcAft>
              <a:buNone/>
            </a:pPr>
            <a:r>
              <a:t/>
            </a:r>
            <a:endParaRPr sz="2400">
              <a:solidFill>
                <a:schemeClr val="accent5"/>
              </a:solidFill>
            </a:endParaRPr>
          </a:p>
          <a:p>
            <a:pPr indent="0" lvl="0" marL="0" rtl="0" algn="l">
              <a:spcBef>
                <a:spcPts val="0"/>
              </a:spcBef>
              <a:spcAft>
                <a:spcPts val="0"/>
              </a:spcAft>
              <a:buNone/>
            </a:pPr>
            <a:r>
              <a:t/>
            </a:r>
            <a:endParaRPr sz="3700">
              <a:solidFill>
                <a:schemeClr val="accent5"/>
              </a:solidFill>
            </a:endParaRPr>
          </a:p>
          <a:p>
            <a:pPr indent="0" lvl="0" marL="457200" rtl="0" algn="l">
              <a:lnSpc>
                <a:spcPct val="115000"/>
              </a:lnSpc>
              <a:spcBef>
                <a:spcPts val="0"/>
              </a:spcBef>
              <a:spcAft>
                <a:spcPts val="0"/>
              </a:spcAft>
              <a:buNone/>
            </a:pPr>
            <a:r>
              <a:t/>
            </a:r>
            <a:endParaRPr b="0" sz="1050">
              <a:solidFill>
                <a:srgbClr val="70757A"/>
              </a:solidFill>
              <a:highlight>
                <a:srgbClr val="FFFFFF"/>
              </a:highlight>
              <a:latin typeface="Arial"/>
              <a:ea typeface="Arial"/>
              <a:cs typeface="Arial"/>
              <a:sym typeface="Arial"/>
            </a:endParaRPr>
          </a:p>
          <a:p>
            <a:pPr indent="0" lvl="0" marL="0" rtl="0" algn="l">
              <a:spcBef>
                <a:spcPts val="0"/>
              </a:spcBef>
              <a:spcAft>
                <a:spcPts val="0"/>
              </a:spcAft>
              <a:buNone/>
            </a:pPr>
            <a:r>
              <a:t/>
            </a:r>
            <a:endParaRPr>
              <a:solidFill>
                <a:schemeClr val="accent5"/>
              </a:solidFill>
            </a:endParaRPr>
          </a:p>
        </p:txBody>
      </p:sp>
      <p:grpSp>
        <p:nvGrpSpPr>
          <p:cNvPr id="144" name="Google Shape;144;p24"/>
          <p:cNvGrpSpPr/>
          <p:nvPr/>
        </p:nvGrpSpPr>
        <p:grpSpPr>
          <a:xfrm>
            <a:off x="6759000" y="1687039"/>
            <a:ext cx="2212050" cy="2782157"/>
            <a:chOff x="6803275" y="395363"/>
            <a:chExt cx="2212050" cy="2537076"/>
          </a:xfrm>
        </p:grpSpPr>
        <p:pic>
          <p:nvPicPr>
            <p:cNvPr id="145" name="Google Shape;145;p24"/>
            <p:cNvPicPr preferRelativeResize="0"/>
            <p:nvPr/>
          </p:nvPicPr>
          <p:blipFill>
            <a:blip r:embed="rId3">
              <a:alphaModFix/>
            </a:blip>
            <a:stretch>
              <a:fillRect/>
            </a:stretch>
          </p:blipFill>
          <p:spPr>
            <a:xfrm>
              <a:off x="6803275" y="427445"/>
              <a:ext cx="2212050" cy="2504994"/>
            </a:xfrm>
            <a:prstGeom prst="rect">
              <a:avLst/>
            </a:prstGeom>
            <a:noFill/>
            <a:ln>
              <a:noFill/>
            </a:ln>
          </p:spPr>
        </p:pic>
        <p:pic>
          <p:nvPicPr>
            <p:cNvPr descr="Piece of duct tape sticking a note to the slide" id="146" name="Google Shape;146;p24"/>
            <p:cNvPicPr preferRelativeResize="0"/>
            <p:nvPr/>
          </p:nvPicPr>
          <p:blipFill rotWithShape="1">
            <a:blip r:embed="rId4">
              <a:alphaModFix/>
            </a:blip>
            <a:srcRect b="10011" l="9244" r="2118" t="5926"/>
            <a:stretch/>
          </p:blipFill>
          <p:spPr>
            <a:xfrm rot="154826">
              <a:off x="7370663" y="419419"/>
              <a:ext cx="1077273" cy="382687"/>
            </a:xfrm>
            <a:prstGeom prst="rect">
              <a:avLst/>
            </a:prstGeom>
            <a:noFill/>
            <a:ln>
              <a:noFill/>
            </a:ln>
          </p:spPr>
        </p:pic>
        <p:sp>
          <p:nvSpPr>
            <p:cNvPr id="147" name="Google Shape;147;p24"/>
            <p:cNvSpPr txBox="1"/>
            <p:nvPr/>
          </p:nvSpPr>
          <p:spPr>
            <a:xfrm>
              <a:off x="6944800" y="684231"/>
              <a:ext cx="1929000" cy="2004000"/>
            </a:xfrm>
            <a:prstGeom prst="rect">
              <a:avLst/>
            </a:prstGeom>
            <a:noFill/>
            <a:ln>
              <a:noFill/>
            </a:ln>
          </p:spPr>
          <p:txBody>
            <a:bodyPr anchorCtr="0" anchor="t" bIns="91425" lIns="91425" spcFirstLastPara="1" rIns="91425" wrap="square" tIns="91425">
              <a:noAutofit/>
            </a:bodyPr>
            <a:lstStyle/>
            <a:p>
              <a:pPr indent="0" lvl="0" marL="0" rtl="0" algn="l">
                <a:lnSpc>
                  <a:spcPct val="128571"/>
                </a:lnSpc>
                <a:spcBef>
                  <a:spcPts val="0"/>
                </a:spcBef>
                <a:spcAft>
                  <a:spcPts val="0"/>
                </a:spcAft>
                <a:buNone/>
              </a:pPr>
              <a:r>
                <a:rPr lang="en" sz="2100">
                  <a:solidFill>
                    <a:srgbClr val="202124"/>
                  </a:solidFill>
                  <a:highlight>
                    <a:srgbClr val="FFFFFF"/>
                  </a:highlight>
                </a:rPr>
                <a:t>marginalized</a:t>
              </a:r>
              <a:endParaRPr sz="2100">
                <a:solidFill>
                  <a:srgbClr val="202124"/>
                </a:solidFill>
                <a:highlight>
                  <a:srgbClr val="FFFFFF"/>
                </a:highlight>
              </a:endParaRPr>
            </a:p>
            <a:p>
              <a:pPr indent="0" lvl="0" marL="0" rtl="0" algn="l">
                <a:lnSpc>
                  <a:spcPct val="115000"/>
                </a:lnSpc>
                <a:spcBef>
                  <a:spcPts val="0"/>
                </a:spcBef>
                <a:spcAft>
                  <a:spcPts val="0"/>
                </a:spcAft>
                <a:buNone/>
              </a:pPr>
              <a:r>
                <a:rPr lang="en" sz="1050">
                  <a:solidFill>
                    <a:srgbClr val="202124"/>
                  </a:solidFill>
                  <a:highlight>
                    <a:srgbClr val="FFFFFF"/>
                  </a:highlight>
                </a:rPr>
                <a:t>/ˈmärjənəˌlīzd/</a:t>
              </a:r>
              <a:endParaRPr sz="1100">
                <a:solidFill>
                  <a:srgbClr val="1A0DAB"/>
                </a:solidFill>
                <a:highlight>
                  <a:srgbClr val="FFFFFF"/>
                </a:highlight>
              </a:endParaRPr>
            </a:p>
            <a:p>
              <a:pPr indent="0" lvl="0" marL="0" rtl="0" algn="l">
                <a:lnSpc>
                  <a:spcPct val="157142"/>
                </a:lnSpc>
                <a:spcBef>
                  <a:spcPts val="0"/>
                </a:spcBef>
                <a:spcAft>
                  <a:spcPts val="0"/>
                </a:spcAft>
                <a:buNone/>
              </a:pPr>
              <a:r>
                <a:rPr i="1" lang="en" sz="1050">
                  <a:solidFill>
                    <a:srgbClr val="70757A"/>
                  </a:solidFill>
                  <a:highlight>
                    <a:srgbClr val="FFFFFF"/>
                  </a:highlight>
                </a:rPr>
                <a:t>adjective</a:t>
              </a:r>
              <a:endParaRPr i="1" sz="1050">
                <a:solidFill>
                  <a:srgbClr val="70757A"/>
                </a:solidFill>
                <a:highlight>
                  <a:srgbClr val="FFFFFF"/>
                </a:highlight>
              </a:endParaRPr>
            </a:p>
            <a:p>
              <a:pPr indent="0" lvl="0" marL="0" rtl="0" algn="l">
                <a:lnSpc>
                  <a:spcPct val="115000"/>
                </a:lnSpc>
                <a:spcBef>
                  <a:spcPts val="0"/>
                </a:spcBef>
                <a:spcAft>
                  <a:spcPts val="0"/>
                </a:spcAft>
                <a:buNone/>
              </a:pPr>
              <a:r>
                <a:rPr lang="en" sz="1050">
                  <a:solidFill>
                    <a:srgbClr val="202124"/>
                  </a:solidFill>
                  <a:highlight>
                    <a:srgbClr val="FFFFFF"/>
                  </a:highlight>
                </a:rPr>
                <a:t>(of a person, group, or concept) treated as insignificant or peripheral.</a:t>
              </a:r>
              <a:br>
                <a:rPr lang="en" sz="1050">
                  <a:solidFill>
                    <a:srgbClr val="202124"/>
                  </a:solidFill>
                  <a:highlight>
                    <a:srgbClr val="FFFFFF"/>
                  </a:highlight>
                </a:rPr>
              </a:br>
              <a:r>
                <a:rPr lang="en" sz="1050">
                  <a:solidFill>
                    <a:srgbClr val="70757A"/>
                  </a:solidFill>
                  <a:highlight>
                    <a:srgbClr val="FFFFFF"/>
                  </a:highlight>
                </a:rPr>
                <a:t>"members of marginalized cultural groups"</a:t>
              </a:r>
              <a:endParaRPr sz="1050">
                <a:solidFill>
                  <a:srgbClr val="70757A"/>
                </a:solidFill>
                <a:highlight>
                  <a:srgbClr val="FFFFFF"/>
                </a:highlight>
              </a:endParaRPr>
            </a:p>
            <a:p>
              <a:pPr indent="0" lvl="0" marL="0" rtl="0" algn="l">
                <a:spcBef>
                  <a:spcPts val="0"/>
                </a:spcBef>
                <a:spcAft>
                  <a:spcPts val="800"/>
                </a:spcAft>
                <a:buClr>
                  <a:schemeClr val="dk2"/>
                </a:buClr>
                <a:buSzPts val="1100"/>
                <a:buFont typeface="Arial"/>
                <a:buNone/>
              </a:pPr>
              <a:r>
                <a:t/>
              </a:r>
              <a:endParaRPr sz="1200">
                <a:solidFill>
                  <a:schemeClr val="dk2"/>
                </a:solidFill>
                <a:latin typeface="Raleway"/>
                <a:ea typeface="Raleway"/>
                <a:cs typeface="Raleway"/>
                <a:sym typeface="Raleway"/>
              </a:endParaRPr>
            </a:p>
          </p:txBody>
        </p:sp>
      </p:grpSp>
      <p:sp>
        <p:nvSpPr>
          <p:cNvPr id="148" name="Google Shape;148;p24"/>
          <p:cNvSpPr txBox="1"/>
          <p:nvPr/>
        </p:nvSpPr>
        <p:spPr>
          <a:xfrm>
            <a:off x="219725" y="2217975"/>
            <a:ext cx="6475800" cy="2339700"/>
          </a:xfrm>
          <a:prstGeom prst="rect">
            <a:avLst/>
          </a:prstGeom>
          <a:noFill/>
          <a:ln>
            <a:noFill/>
          </a:ln>
        </p:spPr>
        <p:txBody>
          <a:bodyPr anchorCtr="0" anchor="t" bIns="91425" lIns="91425" spcFirstLastPara="1" rIns="91425" wrap="square" tIns="91425">
            <a:spAutoFit/>
          </a:bodyPr>
          <a:lstStyle/>
          <a:p>
            <a:pPr indent="-406400" lvl="0" marL="457200" rtl="0" algn="l">
              <a:spcBef>
                <a:spcPts val="0"/>
              </a:spcBef>
              <a:spcAft>
                <a:spcPts val="0"/>
              </a:spcAft>
              <a:buClr>
                <a:schemeClr val="lt1"/>
              </a:buClr>
              <a:buSzPts val="2800"/>
              <a:buFont typeface="Raleway"/>
              <a:buChar char="-"/>
            </a:pPr>
            <a:r>
              <a:rPr b="1" lang="en" sz="2800">
                <a:solidFill>
                  <a:schemeClr val="lt1"/>
                </a:solidFill>
                <a:latin typeface="Raleway"/>
                <a:ea typeface="Raleway"/>
                <a:cs typeface="Raleway"/>
                <a:sym typeface="Raleway"/>
              </a:rPr>
              <a:t>Discuss in small or large groups, who in your school or community do you believe is marginalized.</a:t>
            </a:r>
            <a:endParaRPr b="1" sz="2800">
              <a:solidFill>
                <a:schemeClr val="lt1"/>
              </a:solidFill>
              <a:latin typeface="Raleway"/>
              <a:ea typeface="Raleway"/>
              <a:cs typeface="Raleway"/>
              <a:sym typeface="Raleway"/>
            </a:endParaRPr>
          </a:p>
          <a:p>
            <a:pPr indent="-406400" lvl="0" marL="457200" rtl="0" algn="l">
              <a:spcBef>
                <a:spcPts val="0"/>
              </a:spcBef>
              <a:spcAft>
                <a:spcPts val="0"/>
              </a:spcAft>
              <a:buClr>
                <a:schemeClr val="lt1"/>
              </a:buClr>
              <a:buSzPts val="2800"/>
              <a:buFont typeface="Raleway"/>
              <a:buChar char="-"/>
            </a:pPr>
            <a:r>
              <a:rPr b="1" lang="en" sz="2800">
                <a:solidFill>
                  <a:schemeClr val="lt1"/>
                </a:solidFill>
                <a:latin typeface="Raleway"/>
                <a:ea typeface="Raleway"/>
                <a:cs typeface="Raleway"/>
                <a:sym typeface="Raleway"/>
              </a:rPr>
              <a:t>State why you believe or know who is marginalized.</a:t>
            </a:r>
            <a:endParaRPr b="1" sz="2800">
              <a:solidFill>
                <a:schemeClr val="lt1"/>
              </a:solidFill>
              <a:latin typeface="Raleway"/>
              <a:ea typeface="Raleway"/>
              <a:cs typeface="Raleway"/>
              <a:sym typeface="Raleway"/>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 name="Shape 152"/>
        <p:cNvGrpSpPr/>
        <p:nvPr/>
      </p:nvGrpSpPr>
      <p:grpSpPr>
        <a:xfrm>
          <a:off x="0" y="0"/>
          <a:ext cx="0" cy="0"/>
          <a:chOff x="0" y="0"/>
          <a:chExt cx="0" cy="0"/>
        </a:xfrm>
      </p:grpSpPr>
      <p:sp>
        <p:nvSpPr>
          <p:cNvPr id="153" name="Google Shape;153;p25"/>
          <p:cNvSpPr txBox="1"/>
          <p:nvPr>
            <p:ph type="title"/>
          </p:nvPr>
        </p:nvSpPr>
        <p:spPr>
          <a:xfrm>
            <a:off x="265500" y="1397350"/>
            <a:ext cx="4045200" cy="13182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Who needs </a:t>
            </a:r>
            <a:br>
              <a:rPr lang="en"/>
            </a:br>
            <a:r>
              <a:rPr lang="en"/>
              <a:t>an Ally?</a:t>
            </a:r>
            <a:endParaRPr/>
          </a:p>
        </p:txBody>
      </p:sp>
      <p:sp>
        <p:nvSpPr>
          <p:cNvPr id="154" name="Google Shape;154;p25"/>
          <p:cNvSpPr txBox="1"/>
          <p:nvPr>
            <p:ph idx="1" type="subTitle"/>
          </p:nvPr>
        </p:nvSpPr>
        <p:spPr>
          <a:xfrm>
            <a:off x="265500" y="2735371"/>
            <a:ext cx="4045200" cy="13455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Why?</a:t>
            </a:r>
            <a:endParaRPr/>
          </a:p>
        </p:txBody>
      </p:sp>
      <p:graphicFrame>
        <p:nvGraphicFramePr>
          <p:cNvPr id="155" name="Google Shape;155;p25"/>
          <p:cNvGraphicFramePr/>
          <p:nvPr/>
        </p:nvGraphicFramePr>
        <p:xfrm>
          <a:off x="4759950" y="366263"/>
          <a:ext cx="3000000" cy="3000000"/>
        </p:xfrm>
        <a:graphic>
          <a:graphicData uri="http://schemas.openxmlformats.org/drawingml/2006/table">
            <a:tbl>
              <a:tblPr>
                <a:noFill/>
                <a:tableStyleId>{DF6C39C3-04AE-4871-ACDD-224776BEF035}</a:tableStyleId>
              </a:tblPr>
              <a:tblGrid>
                <a:gridCol w="1271600"/>
                <a:gridCol w="2834750"/>
              </a:tblGrid>
              <a:tr h="1181000">
                <a:tc>
                  <a:txBody>
                    <a:bodyPr/>
                    <a:lstStyle/>
                    <a:p>
                      <a:pPr indent="0" lvl="0" marL="0" rtl="0" algn="ctr">
                        <a:spcBef>
                          <a:spcPts val="0"/>
                        </a:spcBef>
                        <a:spcAft>
                          <a:spcPts val="0"/>
                        </a:spcAft>
                        <a:buNone/>
                      </a:pPr>
                      <a:r>
                        <a:rPr lang="en">
                          <a:latin typeface="Lato"/>
                          <a:ea typeface="Lato"/>
                          <a:cs typeface="Lato"/>
                          <a:sym typeface="Lato"/>
                        </a:rPr>
                        <a:t>Who needs an Ally?</a:t>
                      </a:r>
                      <a:endParaRPr>
                        <a:latin typeface="Lato"/>
                        <a:ea typeface="Lato"/>
                        <a:cs typeface="Lato"/>
                        <a:sym typeface="Lato"/>
                      </a:endParaRPr>
                    </a:p>
                    <a:p>
                      <a:pPr indent="0" lvl="0" marL="0" rtl="0" algn="l">
                        <a:spcBef>
                          <a:spcPts val="0"/>
                        </a:spcBef>
                        <a:spcAft>
                          <a:spcPts val="0"/>
                        </a:spcAft>
                        <a:buNone/>
                      </a:pPr>
                      <a:r>
                        <a:t/>
                      </a:r>
                      <a:endParaRPr>
                        <a:latin typeface="Lato"/>
                        <a:ea typeface="Lato"/>
                        <a:cs typeface="Lato"/>
                        <a:sym typeface="Lato"/>
                      </a:endParaRPr>
                    </a:p>
                    <a:p>
                      <a:pPr indent="0" lvl="0" marL="0" rtl="0" algn="ctr">
                        <a:spcBef>
                          <a:spcPts val="0"/>
                        </a:spcBef>
                        <a:spcAft>
                          <a:spcPts val="0"/>
                        </a:spcAft>
                        <a:buNone/>
                      </a:pPr>
                      <a:r>
                        <a:rPr lang="en">
                          <a:latin typeface="Lato"/>
                          <a:ea typeface="Lato"/>
                          <a:cs typeface="Lato"/>
                          <a:sym typeface="Lato"/>
                        </a:rPr>
                        <a:t>eg.</a:t>
                      </a:r>
                      <a:endParaRPr>
                        <a:latin typeface="Lato"/>
                        <a:ea typeface="Lato"/>
                        <a:cs typeface="Lato"/>
                        <a:sym typeface="Lato"/>
                      </a:endParaRPr>
                    </a:p>
                  </a:txBody>
                  <a:tcPr marT="91425" marB="91425" marR="91425" marL="91425">
                    <a:lnL cap="flat" cmpd="sng" w="9525">
                      <a:solidFill>
                        <a:schemeClr val="dk2"/>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chemeClr val="dk2"/>
                      </a:solidFill>
                      <a:prstDash val="solid"/>
                      <a:round/>
                      <a:headEnd len="sm" w="sm" type="none"/>
                      <a:tailEnd len="sm" w="sm" type="none"/>
                    </a:lnB>
                  </a:tcPr>
                </a:tc>
                <a:tc>
                  <a:txBody>
                    <a:bodyPr/>
                    <a:lstStyle/>
                    <a:p>
                      <a:pPr indent="0" lvl="0" marL="0" rtl="0" algn="ctr">
                        <a:spcBef>
                          <a:spcPts val="0"/>
                        </a:spcBef>
                        <a:spcAft>
                          <a:spcPts val="0"/>
                        </a:spcAft>
                        <a:buNone/>
                      </a:pPr>
                      <a:r>
                        <a:rPr lang="en">
                          <a:latin typeface="Lato"/>
                          <a:ea typeface="Lato"/>
                          <a:cs typeface="Lato"/>
                          <a:sym typeface="Lato"/>
                        </a:rPr>
                        <a:t>Why we believe or know they are marginalized and need an Ally?</a:t>
                      </a:r>
                      <a:endParaRPr>
                        <a:latin typeface="Lato"/>
                        <a:ea typeface="Lato"/>
                        <a:cs typeface="Lato"/>
                        <a:sym typeface="Lato"/>
                      </a:endParaRPr>
                    </a:p>
                  </a:txBody>
                  <a:tcPr marT="91425" marB="91425" marR="91425" marL="91425">
                    <a:lnL cap="flat" cmpd="sng" w="9525">
                      <a:solidFill>
                        <a:schemeClr val="dk2"/>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chemeClr val="dk2"/>
                      </a:solidFill>
                      <a:prstDash val="solid"/>
                      <a:round/>
                      <a:headEnd len="sm" w="sm" type="none"/>
                      <a:tailEnd len="sm" w="sm" type="none"/>
                    </a:lnB>
                  </a:tcPr>
                </a:tc>
              </a:tr>
              <a:tr h="855125">
                <a:tc>
                  <a:txBody>
                    <a:bodyPr/>
                    <a:lstStyle/>
                    <a:p>
                      <a:pPr indent="0" lvl="0" marL="0" rtl="0" algn="l">
                        <a:spcBef>
                          <a:spcPts val="0"/>
                        </a:spcBef>
                        <a:spcAft>
                          <a:spcPts val="0"/>
                        </a:spcAft>
                        <a:buNone/>
                      </a:pPr>
                      <a:r>
                        <a:rPr lang="en">
                          <a:latin typeface="Lato"/>
                          <a:ea typeface="Lato"/>
                          <a:cs typeface="Lato"/>
                          <a:sym typeface="Lato"/>
                        </a:rPr>
                        <a:t>2SLGBTQ+</a:t>
                      </a:r>
                      <a:endParaRPr>
                        <a:latin typeface="Lato"/>
                        <a:ea typeface="Lato"/>
                        <a:cs typeface="Lato"/>
                        <a:sym typeface="Lato"/>
                      </a:endParaRPr>
                    </a:p>
                  </a:txBody>
                  <a:tcPr marT="91425" marB="91425" marR="91425" marL="91425">
                    <a:lnL cap="flat" cmpd="sng" w="9525">
                      <a:solidFill>
                        <a:schemeClr val="dk2"/>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chemeClr val="dk2"/>
                      </a:solidFill>
                      <a:prstDash val="solid"/>
                      <a:round/>
                      <a:headEnd len="sm" w="sm" type="none"/>
                      <a:tailEnd len="sm" w="sm" type="none"/>
                    </a:lnB>
                  </a:tcPr>
                </a:tc>
                <a:tc>
                  <a:txBody>
                    <a:bodyPr/>
                    <a:lstStyle/>
                    <a:p>
                      <a:pPr indent="0" lvl="0" marL="0" rtl="0" algn="l">
                        <a:spcBef>
                          <a:spcPts val="0"/>
                        </a:spcBef>
                        <a:spcAft>
                          <a:spcPts val="0"/>
                        </a:spcAft>
                        <a:buNone/>
                      </a:pPr>
                      <a:r>
                        <a:t/>
                      </a:r>
                      <a:endParaRPr>
                        <a:latin typeface="Lato"/>
                        <a:ea typeface="Lato"/>
                        <a:cs typeface="Lato"/>
                        <a:sym typeface="Lato"/>
                      </a:endParaRPr>
                    </a:p>
                  </a:txBody>
                  <a:tcPr marT="91425" marB="91425" marR="91425" marL="91425">
                    <a:lnL cap="flat" cmpd="sng" w="9525">
                      <a:solidFill>
                        <a:schemeClr val="dk2"/>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chemeClr val="dk2"/>
                      </a:solidFill>
                      <a:prstDash val="solid"/>
                      <a:round/>
                      <a:headEnd len="sm" w="sm" type="none"/>
                      <a:tailEnd len="sm" w="sm" type="none"/>
                    </a:lnB>
                  </a:tcPr>
                </a:tc>
              </a:tr>
              <a:tr h="921200">
                <a:tc>
                  <a:txBody>
                    <a:bodyPr/>
                    <a:lstStyle/>
                    <a:p>
                      <a:pPr indent="0" lvl="0" marL="0" rtl="0" algn="l">
                        <a:spcBef>
                          <a:spcPts val="0"/>
                        </a:spcBef>
                        <a:spcAft>
                          <a:spcPts val="0"/>
                        </a:spcAft>
                        <a:buNone/>
                      </a:pPr>
                      <a:r>
                        <a:rPr lang="en">
                          <a:latin typeface="Lato"/>
                          <a:ea typeface="Lato"/>
                          <a:cs typeface="Lato"/>
                          <a:sym typeface="Lato"/>
                        </a:rPr>
                        <a:t>Indigenous</a:t>
                      </a:r>
                      <a:endParaRPr>
                        <a:latin typeface="Lato"/>
                        <a:ea typeface="Lato"/>
                        <a:cs typeface="Lato"/>
                        <a:sym typeface="Lato"/>
                      </a:endParaRPr>
                    </a:p>
                  </a:txBody>
                  <a:tcPr marT="91425" marB="91425" marR="91425" marL="91425">
                    <a:lnL cap="flat" cmpd="sng" w="9525">
                      <a:solidFill>
                        <a:schemeClr val="dk2"/>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chemeClr val="dk2"/>
                      </a:solidFill>
                      <a:prstDash val="solid"/>
                      <a:round/>
                      <a:headEnd len="sm" w="sm" type="none"/>
                      <a:tailEnd len="sm" w="sm" type="none"/>
                    </a:lnB>
                  </a:tcPr>
                </a:tc>
                <a:tc>
                  <a:txBody>
                    <a:bodyPr/>
                    <a:lstStyle/>
                    <a:p>
                      <a:pPr indent="0" lvl="0" marL="0" rtl="0" algn="l">
                        <a:spcBef>
                          <a:spcPts val="0"/>
                        </a:spcBef>
                        <a:spcAft>
                          <a:spcPts val="0"/>
                        </a:spcAft>
                        <a:buNone/>
                      </a:pPr>
                      <a:r>
                        <a:t/>
                      </a:r>
                      <a:endParaRPr>
                        <a:latin typeface="Lato"/>
                        <a:ea typeface="Lato"/>
                        <a:cs typeface="Lato"/>
                        <a:sym typeface="Lato"/>
                      </a:endParaRPr>
                    </a:p>
                  </a:txBody>
                  <a:tcPr marT="91425" marB="91425" marR="91425" marL="91425">
                    <a:lnL cap="flat" cmpd="sng" w="9525">
                      <a:solidFill>
                        <a:schemeClr val="dk2"/>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chemeClr val="dk2"/>
                      </a:solidFill>
                      <a:prstDash val="solid"/>
                      <a:round/>
                      <a:headEnd len="sm" w="sm" type="none"/>
                      <a:tailEnd len="sm" w="sm" type="none"/>
                    </a:lnB>
                  </a:tcPr>
                </a:tc>
              </a:tr>
              <a:tr h="833625">
                <a:tc>
                  <a:txBody>
                    <a:bodyPr/>
                    <a:lstStyle/>
                    <a:p>
                      <a:pPr indent="0" lvl="0" marL="0" rtl="0" algn="l">
                        <a:spcBef>
                          <a:spcPts val="0"/>
                        </a:spcBef>
                        <a:spcAft>
                          <a:spcPts val="0"/>
                        </a:spcAft>
                        <a:buNone/>
                      </a:pPr>
                      <a:r>
                        <a:t/>
                      </a:r>
                      <a:endParaRPr/>
                    </a:p>
                  </a:txBody>
                  <a:tcPr marT="91425" marB="91425" marR="91425" marL="91425">
                    <a:lnL cap="flat" cmpd="sng" w="9525">
                      <a:solidFill>
                        <a:schemeClr val="dk2"/>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chemeClr val="dk2"/>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9525">
                      <a:solidFill>
                        <a:schemeClr val="dk2"/>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chemeClr val="dk2"/>
                      </a:solidFill>
                      <a:prstDash val="solid"/>
                      <a:round/>
                      <a:headEnd len="sm" w="sm" type="none"/>
                      <a:tailEnd len="sm" w="sm" type="none"/>
                    </a:lnB>
                  </a:tcPr>
                </a:tc>
              </a:tr>
              <a:tr h="696900">
                <a:tc>
                  <a:txBody>
                    <a:bodyPr/>
                    <a:lstStyle/>
                    <a:p>
                      <a:pPr indent="0" lvl="0" marL="0" rtl="0" algn="l">
                        <a:spcBef>
                          <a:spcPts val="0"/>
                        </a:spcBef>
                        <a:spcAft>
                          <a:spcPts val="0"/>
                        </a:spcAft>
                        <a:buNone/>
                      </a:pPr>
                      <a:r>
                        <a:t/>
                      </a:r>
                      <a:endParaRPr/>
                    </a:p>
                  </a:txBody>
                  <a:tcPr marT="91425" marB="91425" marR="91425" marL="91425">
                    <a:lnL cap="flat" cmpd="sng" w="9525">
                      <a:solidFill>
                        <a:schemeClr val="dk2"/>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chemeClr val="dk2"/>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9525">
                      <a:solidFill>
                        <a:schemeClr val="dk2"/>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chemeClr val="dk2"/>
                      </a:solidFill>
                      <a:prstDash val="solid"/>
                      <a:round/>
                      <a:headEnd len="sm" w="sm" type="none"/>
                      <a:tailEnd len="sm" w="sm" type="none"/>
                    </a:lnB>
                  </a:tcPr>
                </a:tc>
              </a:tr>
            </a:tbl>
          </a:graphicData>
        </a:graphic>
      </p:graphicFrame>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 name="Shape 159"/>
        <p:cNvGrpSpPr/>
        <p:nvPr/>
      </p:nvGrpSpPr>
      <p:grpSpPr>
        <a:xfrm>
          <a:off x="0" y="0"/>
          <a:ext cx="0" cy="0"/>
          <a:chOff x="0" y="0"/>
          <a:chExt cx="0" cy="0"/>
        </a:xfrm>
      </p:grpSpPr>
      <p:sp>
        <p:nvSpPr>
          <p:cNvPr id="160" name="Google Shape;160;p26"/>
          <p:cNvSpPr txBox="1"/>
          <p:nvPr>
            <p:ph type="title"/>
          </p:nvPr>
        </p:nvSpPr>
        <p:spPr>
          <a:xfrm>
            <a:off x="283100" y="712150"/>
            <a:ext cx="8620500" cy="1019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What can people do?</a:t>
            </a:r>
            <a:endParaRPr/>
          </a:p>
        </p:txBody>
      </p:sp>
      <p:sp>
        <p:nvSpPr>
          <p:cNvPr id="161" name="Google Shape;161;p26"/>
          <p:cNvSpPr/>
          <p:nvPr/>
        </p:nvSpPr>
        <p:spPr>
          <a:xfrm>
            <a:off x="371775" y="1988900"/>
            <a:ext cx="2629500" cy="2244900"/>
          </a:xfrm>
          <a:prstGeom prst="wedgeRectCallout">
            <a:avLst>
              <a:gd fmla="val -20833" name="adj1"/>
              <a:gd fmla="val 62500" name="adj2"/>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 name="Google Shape;162;p26"/>
          <p:cNvSpPr/>
          <p:nvPr/>
        </p:nvSpPr>
        <p:spPr>
          <a:xfrm>
            <a:off x="3210432" y="1988900"/>
            <a:ext cx="2629500" cy="2244900"/>
          </a:xfrm>
          <a:prstGeom prst="wedgeRectCallout">
            <a:avLst>
              <a:gd fmla="val -20833" name="adj1"/>
              <a:gd fmla="val 62500" name="adj2"/>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 name="Google Shape;163;p26"/>
          <p:cNvSpPr/>
          <p:nvPr/>
        </p:nvSpPr>
        <p:spPr>
          <a:xfrm>
            <a:off x="6049089" y="1988900"/>
            <a:ext cx="2629500" cy="2244900"/>
          </a:xfrm>
          <a:prstGeom prst="wedgeRectCallout">
            <a:avLst>
              <a:gd fmla="val -20833" name="adj1"/>
              <a:gd fmla="val 62500" name="adj2"/>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 name="Google Shape;164;p26"/>
          <p:cNvSpPr txBox="1"/>
          <p:nvPr>
            <p:ph type="title"/>
          </p:nvPr>
        </p:nvSpPr>
        <p:spPr>
          <a:xfrm>
            <a:off x="6125275" y="2061900"/>
            <a:ext cx="2553300" cy="2005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0" lang="en" sz="1800">
                <a:latin typeface="Arial"/>
                <a:ea typeface="Arial"/>
                <a:cs typeface="Arial"/>
                <a:sym typeface="Arial"/>
              </a:rPr>
              <a:t>The essential elements of that description are: </a:t>
            </a:r>
            <a:endParaRPr b="0" sz="1800">
              <a:latin typeface="Arial"/>
              <a:ea typeface="Arial"/>
              <a:cs typeface="Arial"/>
              <a:sym typeface="Arial"/>
            </a:endParaRPr>
          </a:p>
          <a:p>
            <a:pPr indent="0" lvl="0" marL="0" rtl="0" algn="l">
              <a:lnSpc>
                <a:spcPct val="115000"/>
              </a:lnSpc>
              <a:spcBef>
                <a:spcPts val="1100"/>
              </a:spcBef>
              <a:spcAft>
                <a:spcPts val="0"/>
              </a:spcAft>
              <a:buNone/>
            </a:pPr>
            <a:r>
              <a:rPr lang="en" sz="1800">
                <a:latin typeface="Arial"/>
                <a:ea typeface="Arial"/>
                <a:cs typeface="Arial"/>
                <a:sym typeface="Arial"/>
              </a:rPr>
              <a:t>Willingness to learn.</a:t>
            </a:r>
            <a:endParaRPr sz="1800">
              <a:latin typeface="Arial"/>
              <a:ea typeface="Arial"/>
              <a:cs typeface="Arial"/>
              <a:sym typeface="Arial"/>
            </a:endParaRPr>
          </a:p>
          <a:p>
            <a:pPr indent="0" lvl="0" marL="0" rtl="0" algn="l">
              <a:lnSpc>
                <a:spcPct val="115000"/>
              </a:lnSpc>
              <a:spcBef>
                <a:spcPts val="1100"/>
              </a:spcBef>
              <a:spcAft>
                <a:spcPts val="0"/>
              </a:spcAft>
              <a:buNone/>
            </a:pPr>
            <a:r>
              <a:rPr lang="en" sz="1800">
                <a:latin typeface="Arial"/>
                <a:ea typeface="Arial"/>
                <a:cs typeface="Arial"/>
                <a:sym typeface="Arial"/>
              </a:rPr>
              <a:t>Trusted. </a:t>
            </a:r>
            <a:endParaRPr sz="1800">
              <a:latin typeface="Arial"/>
              <a:ea typeface="Arial"/>
              <a:cs typeface="Arial"/>
              <a:sym typeface="Arial"/>
            </a:endParaRPr>
          </a:p>
          <a:p>
            <a:pPr indent="0" lvl="0" marL="0" rtl="0" algn="l">
              <a:lnSpc>
                <a:spcPct val="115000"/>
              </a:lnSpc>
              <a:spcBef>
                <a:spcPts val="1100"/>
              </a:spcBef>
              <a:spcAft>
                <a:spcPts val="0"/>
              </a:spcAft>
              <a:buNone/>
            </a:pPr>
            <a:r>
              <a:rPr lang="en" sz="1800">
                <a:latin typeface="Arial"/>
                <a:ea typeface="Arial"/>
                <a:cs typeface="Arial"/>
                <a:sym typeface="Arial"/>
              </a:rPr>
              <a:t>Authentic. </a:t>
            </a:r>
            <a:endParaRPr sz="1800">
              <a:latin typeface="Arial"/>
              <a:ea typeface="Arial"/>
              <a:cs typeface="Arial"/>
              <a:sym typeface="Arial"/>
            </a:endParaRPr>
          </a:p>
          <a:p>
            <a:pPr indent="0" lvl="0" marL="0" rtl="0" algn="l">
              <a:lnSpc>
                <a:spcPct val="115000"/>
              </a:lnSpc>
              <a:spcBef>
                <a:spcPts val="1100"/>
              </a:spcBef>
              <a:spcAft>
                <a:spcPts val="1100"/>
              </a:spcAft>
              <a:buClr>
                <a:schemeClr val="dk2"/>
              </a:buClr>
              <a:buSzPts val="1100"/>
              <a:buFont typeface="Arial"/>
              <a:buNone/>
            </a:pPr>
            <a:r>
              <a:t/>
            </a:r>
            <a:endParaRPr b="0" sz="2000"/>
          </a:p>
        </p:txBody>
      </p:sp>
      <p:sp>
        <p:nvSpPr>
          <p:cNvPr id="165" name="Google Shape;165;p26"/>
          <p:cNvSpPr txBox="1"/>
          <p:nvPr>
            <p:ph type="title"/>
          </p:nvPr>
        </p:nvSpPr>
        <p:spPr>
          <a:xfrm>
            <a:off x="447975" y="2366700"/>
            <a:ext cx="2481600" cy="2005800"/>
          </a:xfrm>
          <a:prstGeom prst="rect">
            <a:avLst/>
          </a:prstGeom>
        </p:spPr>
        <p:txBody>
          <a:bodyPr anchorCtr="0" anchor="t" bIns="91425" lIns="91425" spcFirstLastPara="1" rIns="91425" wrap="square" tIns="91425">
            <a:noAutofit/>
          </a:bodyPr>
          <a:lstStyle/>
          <a:p>
            <a:pPr indent="0" lvl="0" marL="0" rtl="0" algn="ctr">
              <a:spcBef>
                <a:spcPts val="0"/>
              </a:spcBef>
              <a:spcAft>
                <a:spcPts val="1200"/>
              </a:spcAft>
              <a:buNone/>
            </a:pPr>
            <a:r>
              <a:rPr lang="en" sz="3000"/>
              <a:t>To become an</a:t>
            </a:r>
            <a:r>
              <a:rPr lang="en" sz="4600"/>
              <a:t> Ally</a:t>
            </a:r>
            <a:endParaRPr sz="3900">
              <a:solidFill>
                <a:schemeClr val="lt1"/>
              </a:solidFill>
            </a:endParaRPr>
          </a:p>
        </p:txBody>
      </p:sp>
      <p:sp>
        <p:nvSpPr>
          <p:cNvPr id="166" name="Google Shape;166;p26"/>
          <p:cNvSpPr txBox="1"/>
          <p:nvPr>
            <p:ph type="title"/>
          </p:nvPr>
        </p:nvSpPr>
        <p:spPr>
          <a:xfrm>
            <a:off x="3286625" y="2214300"/>
            <a:ext cx="2481600" cy="2005800"/>
          </a:xfrm>
          <a:prstGeom prst="rect">
            <a:avLst/>
          </a:prstGeom>
        </p:spPr>
        <p:txBody>
          <a:bodyPr anchorCtr="0" anchor="t" bIns="91425" lIns="91425" spcFirstLastPara="1" rIns="91425" wrap="square" tIns="91425">
            <a:noAutofit/>
          </a:bodyPr>
          <a:lstStyle/>
          <a:p>
            <a:pPr indent="0" lvl="0" marL="0" rtl="0" algn="ctr">
              <a:lnSpc>
                <a:spcPct val="115000"/>
              </a:lnSpc>
              <a:spcBef>
                <a:spcPts val="0"/>
              </a:spcBef>
              <a:spcAft>
                <a:spcPts val="0"/>
              </a:spcAft>
              <a:buClr>
                <a:schemeClr val="dk2"/>
              </a:buClr>
              <a:buSzPts val="1100"/>
              <a:buFont typeface="Arial"/>
              <a:buNone/>
            </a:pPr>
            <a:r>
              <a:rPr lang="en" sz="2900">
                <a:latin typeface="Arial"/>
                <a:ea typeface="Arial"/>
                <a:cs typeface="Arial"/>
                <a:sym typeface="Arial"/>
              </a:rPr>
              <a:t>An ally is a trusted force for good.</a:t>
            </a:r>
            <a:endParaRPr sz="2900">
              <a:latin typeface="Arial"/>
              <a:ea typeface="Arial"/>
              <a:cs typeface="Arial"/>
              <a:sym typeface="Arial"/>
            </a:endParaRPr>
          </a:p>
          <a:p>
            <a:pPr indent="0" lvl="0" marL="0" rtl="0" algn="l">
              <a:lnSpc>
                <a:spcPct val="115000"/>
              </a:lnSpc>
              <a:spcBef>
                <a:spcPts val="1100"/>
              </a:spcBef>
              <a:spcAft>
                <a:spcPts val="0"/>
              </a:spcAft>
              <a:buClr>
                <a:schemeClr val="dk2"/>
              </a:buClr>
              <a:buSzPts val="1100"/>
              <a:buFont typeface="Arial"/>
              <a:buNone/>
            </a:pPr>
            <a:r>
              <a:t/>
            </a:r>
            <a:endParaRPr sz="1200">
              <a:solidFill>
                <a:srgbClr val="333333"/>
              </a:solidFill>
              <a:highlight>
                <a:srgbClr val="FFFFFF"/>
              </a:highlight>
              <a:latin typeface="Arial"/>
              <a:ea typeface="Arial"/>
              <a:cs typeface="Arial"/>
              <a:sym typeface="Arial"/>
            </a:endParaRPr>
          </a:p>
          <a:p>
            <a:pPr indent="0" lvl="0" marL="0" rtl="0" algn="l">
              <a:spcBef>
                <a:spcPts val="1100"/>
              </a:spcBef>
              <a:spcAft>
                <a:spcPts val="1200"/>
              </a:spcAft>
              <a:buNone/>
            </a:pPr>
            <a:r>
              <a:t/>
            </a:r>
            <a:endParaRPr b="0" sz="1400"/>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0" name="Shape 170"/>
        <p:cNvGrpSpPr/>
        <p:nvPr/>
      </p:nvGrpSpPr>
      <p:grpSpPr>
        <a:xfrm>
          <a:off x="0" y="0"/>
          <a:ext cx="0" cy="0"/>
          <a:chOff x="0" y="0"/>
          <a:chExt cx="0" cy="0"/>
        </a:xfrm>
      </p:grpSpPr>
      <p:sp>
        <p:nvSpPr>
          <p:cNvPr id="171" name="Google Shape;171;p27"/>
          <p:cNvSpPr txBox="1"/>
          <p:nvPr>
            <p:ph type="title"/>
          </p:nvPr>
        </p:nvSpPr>
        <p:spPr>
          <a:xfrm>
            <a:off x="423600" y="484550"/>
            <a:ext cx="8296800" cy="1084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Steps to becoming an Ally: </a:t>
            </a:r>
            <a:endParaRPr/>
          </a:p>
        </p:txBody>
      </p:sp>
      <p:sp>
        <p:nvSpPr>
          <p:cNvPr id="172" name="Google Shape;172;p27"/>
          <p:cNvSpPr txBox="1"/>
          <p:nvPr/>
        </p:nvSpPr>
        <p:spPr>
          <a:xfrm>
            <a:off x="448200" y="1479175"/>
            <a:ext cx="8247600" cy="2493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3000">
                <a:solidFill>
                  <a:srgbClr val="333333"/>
                </a:solidFill>
                <a:latin typeface="Lato"/>
                <a:ea typeface="Lato"/>
                <a:cs typeface="Lato"/>
                <a:sym typeface="Lato"/>
              </a:rPr>
              <a:t>Fairness, justice, equity, opportunity and human dignity — that’s the work of allies. It’s done for no personal glory or gain, although we all benefit when the work of allyship succeeds.</a:t>
            </a:r>
            <a:endParaRPr sz="3000">
              <a:solidFill>
                <a:srgbClr val="333333"/>
              </a:solidFill>
              <a:latin typeface="Lato"/>
              <a:ea typeface="Lato"/>
              <a:cs typeface="Lato"/>
              <a:sym typeface="Lato"/>
            </a:endParaRPr>
          </a:p>
          <a:p>
            <a:pPr indent="0" lvl="0" marL="0" rtl="0" algn="l">
              <a:spcBef>
                <a:spcPts val="0"/>
              </a:spcBef>
              <a:spcAft>
                <a:spcPts val="0"/>
              </a:spcAft>
              <a:buNone/>
            </a:pPr>
            <a:r>
              <a:t/>
            </a:r>
            <a:endParaRPr sz="3000">
              <a:solidFill>
                <a:srgbClr val="333333"/>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6" name="Shape 176"/>
        <p:cNvGrpSpPr/>
        <p:nvPr/>
      </p:nvGrpSpPr>
      <p:grpSpPr>
        <a:xfrm>
          <a:off x="0" y="0"/>
          <a:ext cx="0" cy="0"/>
          <a:chOff x="0" y="0"/>
          <a:chExt cx="0" cy="0"/>
        </a:xfrm>
      </p:grpSpPr>
      <p:sp>
        <p:nvSpPr>
          <p:cNvPr id="177" name="Google Shape;177;p28"/>
          <p:cNvSpPr txBox="1"/>
          <p:nvPr>
            <p:ph type="title"/>
          </p:nvPr>
        </p:nvSpPr>
        <p:spPr>
          <a:xfrm>
            <a:off x="399975" y="358575"/>
            <a:ext cx="3690300" cy="3473700"/>
          </a:xfrm>
          <a:prstGeom prst="rect">
            <a:avLst/>
          </a:prstGeom>
        </p:spPr>
        <p:txBody>
          <a:bodyPr anchorCtr="0" anchor="b" bIns="91425" lIns="91425" spcFirstLastPara="1" rIns="91425" wrap="square" tIns="91425">
            <a:noAutofit/>
          </a:bodyPr>
          <a:lstStyle/>
          <a:p>
            <a:pPr indent="-381000" lvl="0" marL="457200" rtl="0" algn="l">
              <a:spcBef>
                <a:spcPts val="0"/>
              </a:spcBef>
              <a:spcAft>
                <a:spcPts val="0"/>
              </a:spcAft>
              <a:buSzPts val="2400"/>
              <a:buChar char="●"/>
            </a:pPr>
            <a:r>
              <a:rPr lang="en" sz="2400"/>
              <a:t>Indigenous communities need us all to be an Ally. </a:t>
            </a:r>
            <a:endParaRPr sz="2400"/>
          </a:p>
          <a:p>
            <a:pPr indent="-381000" lvl="0" marL="457200" rtl="0" algn="l">
              <a:spcBef>
                <a:spcPts val="0"/>
              </a:spcBef>
              <a:spcAft>
                <a:spcPts val="0"/>
              </a:spcAft>
              <a:buSzPts val="2400"/>
              <a:buChar char="●"/>
            </a:pPr>
            <a:r>
              <a:rPr lang="en" sz="2400">
                <a:latin typeface="Lato"/>
                <a:ea typeface="Lato"/>
                <a:cs typeface="Lato"/>
                <a:sym typeface="Lato"/>
              </a:rPr>
              <a:t>Allies also show the Indigenous Community that they are not alone in their struggle for a just society.</a:t>
            </a:r>
            <a:r>
              <a:rPr lang="en" sz="2400"/>
              <a:t> </a:t>
            </a:r>
            <a:endParaRPr sz="2400"/>
          </a:p>
        </p:txBody>
      </p:sp>
      <p:sp>
        <p:nvSpPr>
          <p:cNvPr id="178" name="Google Shape;178;p28"/>
          <p:cNvSpPr txBox="1"/>
          <p:nvPr>
            <p:ph idx="1" type="subTitle"/>
          </p:nvPr>
        </p:nvSpPr>
        <p:spPr>
          <a:xfrm>
            <a:off x="4751300" y="415775"/>
            <a:ext cx="4258200" cy="4492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500"/>
              <a:t>Allyship training can work with a marginalized person, group or community but we will work through the steps looking at </a:t>
            </a:r>
            <a:r>
              <a:rPr lang="en" sz="2500"/>
              <a:t>promoting Allyship with Indigenous people.  </a:t>
            </a:r>
            <a:endParaRPr sz="2500"/>
          </a:p>
          <a:p>
            <a:pPr indent="0" lvl="0" marL="0" rtl="0" algn="l">
              <a:spcBef>
                <a:spcPts val="0"/>
              </a:spcBef>
              <a:spcAft>
                <a:spcPts val="0"/>
              </a:spcAft>
              <a:buNone/>
            </a:pPr>
            <a:r>
              <a:t/>
            </a:r>
            <a:endParaRPr sz="2500"/>
          </a:p>
          <a:p>
            <a:pPr indent="-387350" lvl="0" marL="457200" rtl="0" algn="l">
              <a:spcBef>
                <a:spcPts val="0"/>
              </a:spcBef>
              <a:spcAft>
                <a:spcPts val="0"/>
              </a:spcAft>
              <a:buSzPts val="2500"/>
              <a:buChar char="❖"/>
            </a:pPr>
            <a:r>
              <a:rPr lang="en" sz="2500"/>
              <a:t>Lets begin working through the Allyship steps.</a:t>
            </a:r>
            <a:endParaRPr sz="2500"/>
          </a:p>
          <a:p>
            <a:pPr indent="0" lvl="0" marL="0" rtl="0" algn="ctr">
              <a:spcBef>
                <a:spcPts val="0"/>
              </a:spcBef>
              <a:spcAft>
                <a:spcPts val="0"/>
              </a:spcAft>
              <a:buNone/>
            </a:pPr>
            <a:r>
              <a:t/>
            </a:r>
            <a:endParaRPr sz="2500"/>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 name="Shape 182"/>
        <p:cNvGrpSpPr/>
        <p:nvPr/>
      </p:nvGrpSpPr>
      <p:grpSpPr>
        <a:xfrm>
          <a:off x="0" y="0"/>
          <a:ext cx="0" cy="0"/>
          <a:chOff x="0" y="0"/>
          <a:chExt cx="0" cy="0"/>
        </a:xfrm>
      </p:grpSpPr>
      <p:sp>
        <p:nvSpPr>
          <p:cNvPr id="183" name="Google Shape;183;p29"/>
          <p:cNvSpPr txBox="1"/>
          <p:nvPr/>
        </p:nvSpPr>
        <p:spPr>
          <a:xfrm>
            <a:off x="392200" y="493050"/>
            <a:ext cx="5334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Lato"/>
              <a:ea typeface="Lato"/>
              <a:cs typeface="Lato"/>
              <a:sym typeface="Lato"/>
            </a:endParaRPr>
          </a:p>
        </p:txBody>
      </p:sp>
      <p:sp>
        <p:nvSpPr>
          <p:cNvPr id="184" name="Google Shape;184;p29"/>
          <p:cNvSpPr txBox="1"/>
          <p:nvPr/>
        </p:nvSpPr>
        <p:spPr>
          <a:xfrm>
            <a:off x="414625" y="537875"/>
            <a:ext cx="7989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Lato"/>
              <a:ea typeface="Lato"/>
              <a:cs typeface="Lato"/>
              <a:sym typeface="Lato"/>
            </a:endParaRPr>
          </a:p>
        </p:txBody>
      </p:sp>
      <p:sp>
        <p:nvSpPr>
          <p:cNvPr id="185" name="Google Shape;185;p29"/>
          <p:cNvSpPr txBox="1"/>
          <p:nvPr/>
        </p:nvSpPr>
        <p:spPr>
          <a:xfrm>
            <a:off x="414600" y="392200"/>
            <a:ext cx="8314800" cy="45249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100"/>
              </a:spcBef>
              <a:spcAft>
                <a:spcPts val="0"/>
              </a:spcAft>
              <a:buClr>
                <a:schemeClr val="dk2"/>
              </a:buClr>
              <a:buSzPts val="1100"/>
              <a:buFont typeface="Arial"/>
              <a:buNone/>
            </a:pPr>
            <a:r>
              <a:rPr b="1" lang="en" sz="2400">
                <a:solidFill>
                  <a:schemeClr val="accent5"/>
                </a:solidFill>
                <a:latin typeface="Raleway"/>
                <a:ea typeface="Raleway"/>
                <a:cs typeface="Raleway"/>
                <a:sym typeface="Raleway"/>
              </a:rPr>
              <a:t>Step 1: Take Charge of your Learning &amp; Unlearning</a:t>
            </a:r>
            <a:endParaRPr b="1" sz="2400">
              <a:solidFill>
                <a:schemeClr val="accent5"/>
              </a:solidFill>
              <a:latin typeface="Raleway"/>
              <a:ea typeface="Raleway"/>
              <a:cs typeface="Raleway"/>
              <a:sym typeface="Raleway"/>
            </a:endParaRPr>
          </a:p>
          <a:p>
            <a:pPr indent="-336550" lvl="0" marL="457200" rtl="0" algn="l">
              <a:lnSpc>
                <a:spcPct val="170000"/>
              </a:lnSpc>
              <a:spcBef>
                <a:spcPts val="1100"/>
              </a:spcBef>
              <a:spcAft>
                <a:spcPts val="0"/>
              </a:spcAft>
              <a:buClr>
                <a:schemeClr val="lt1"/>
              </a:buClr>
              <a:buSzPts val="1700"/>
              <a:buFont typeface="Lato"/>
              <a:buChar char="●"/>
            </a:pPr>
            <a:r>
              <a:rPr lang="en" sz="1700">
                <a:solidFill>
                  <a:schemeClr val="lt1"/>
                </a:solidFill>
                <a:latin typeface="Lato"/>
                <a:ea typeface="Lato"/>
                <a:cs typeface="Lato"/>
                <a:sym typeface="Lato"/>
              </a:rPr>
              <a:t>Confront your own prejudices and biases, even if it is uncomfortable to do; this is the first step in seeing things from the perspective of others. </a:t>
            </a:r>
            <a:endParaRPr sz="1700">
              <a:solidFill>
                <a:schemeClr val="lt1"/>
              </a:solidFill>
              <a:latin typeface="Lato"/>
              <a:ea typeface="Lato"/>
              <a:cs typeface="Lato"/>
              <a:sym typeface="Lato"/>
            </a:endParaRPr>
          </a:p>
          <a:p>
            <a:pPr indent="-336550" lvl="0" marL="457200" rtl="0" algn="l">
              <a:lnSpc>
                <a:spcPct val="170000"/>
              </a:lnSpc>
              <a:spcBef>
                <a:spcPts val="0"/>
              </a:spcBef>
              <a:spcAft>
                <a:spcPts val="0"/>
              </a:spcAft>
              <a:buClr>
                <a:schemeClr val="lt1"/>
              </a:buClr>
              <a:buSzPts val="1700"/>
              <a:buFont typeface="Lato"/>
              <a:buChar char="●"/>
            </a:pPr>
            <a:r>
              <a:rPr lang="en" sz="1700">
                <a:solidFill>
                  <a:schemeClr val="lt1"/>
                </a:solidFill>
                <a:latin typeface="Lato"/>
                <a:ea typeface="Lato"/>
                <a:cs typeface="Lato"/>
                <a:sym typeface="Lato"/>
              </a:rPr>
              <a:t>Be willing to have your ideas about the history of Canada’s Indigenous Peoples challenged – these are social constructs and are constantly evolving. </a:t>
            </a:r>
            <a:endParaRPr sz="1700">
              <a:solidFill>
                <a:schemeClr val="lt1"/>
              </a:solidFill>
              <a:latin typeface="Lato"/>
              <a:ea typeface="Lato"/>
              <a:cs typeface="Lato"/>
              <a:sym typeface="Lato"/>
            </a:endParaRPr>
          </a:p>
          <a:p>
            <a:pPr indent="-336550" lvl="0" marL="457200" rtl="0" algn="l">
              <a:lnSpc>
                <a:spcPct val="170000"/>
              </a:lnSpc>
              <a:spcBef>
                <a:spcPts val="0"/>
              </a:spcBef>
              <a:spcAft>
                <a:spcPts val="0"/>
              </a:spcAft>
              <a:buClr>
                <a:schemeClr val="lt1"/>
              </a:buClr>
              <a:buSzPts val="1700"/>
              <a:buFont typeface="Lato"/>
              <a:buChar char="●"/>
            </a:pPr>
            <a:r>
              <a:rPr lang="en" sz="1700">
                <a:solidFill>
                  <a:schemeClr val="lt1"/>
                </a:solidFill>
                <a:latin typeface="Lato"/>
                <a:ea typeface="Lato"/>
                <a:cs typeface="Lato"/>
                <a:sym typeface="Lato"/>
              </a:rPr>
              <a:t>Determine</a:t>
            </a:r>
            <a:r>
              <a:rPr lang="en" sz="1700">
                <a:solidFill>
                  <a:schemeClr val="lt1"/>
                </a:solidFill>
                <a:latin typeface="Lato"/>
                <a:ea typeface="Lato"/>
                <a:cs typeface="Lato"/>
                <a:sym typeface="Lato"/>
              </a:rPr>
              <a:t> if you must “</a:t>
            </a:r>
            <a:r>
              <a:rPr lang="en" sz="1700">
                <a:solidFill>
                  <a:schemeClr val="lt1"/>
                </a:solidFill>
                <a:latin typeface="Lato"/>
                <a:ea typeface="Lato"/>
                <a:cs typeface="Lato"/>
                <a:sym typeface="Lato"/>
              </a:rPr>
              <a:t>Unlearn” or check on your Implicit </a:t>
            </a:r>
            <a:r>
              <a:rPr lang="en" sz="1700">
                <a:solidFill>
                  <a:schemeClr val="lt1"/>
                </a:solidFill>
                <a:latin typeface="Lato"/>
                <a:ea typeface="Lato"/>
                <a:cs typeface="Lato"/>
                <a:sym typeface="Lato"/>
              </a:rPr>
              <a:t>Bias </a:t>
            </a:r>
            <a:endParaRPr sz="1700">
              <a:solidFill>
                <a:schemeClr val="lt1"/>
              </a:solidFill>
              <a:latin typeface="Lato"/>
              <a:ea typeface="Lato"/>
              <a:cs typeface="Lato"/>
              <a:sym typeface="Lato"/>
            </a:endParaRPr>
          </a:p>
          <a:p>
            <a:pPr indent="-336550" lvl="0" marL="457200" rtl="0" algn="l">
              <a:lnSpc>
                <a:spcPct val="170000"/>
              </a:lnSpc>
              <a:spcBef>
                <a:spcPts val="0"/>
              </a:spcBef>
              <a:spcAft>
                <a:spcPts val="0"/>
              </a:spcAft>
              <a:buClr>
                <a:schemeClr val="lt1"/>
              </a:buClr>
              <a:buSzPts val="1700"/>
              <a:buFont typeface="Lato"/>
              <a:buChar char="●"/>
            </a:pPr>
            <a:r>
              <a:rPr lang="en" sz="1700">
                <a:solidFill>
                  <a:schemeClr val="lt1"/>
                </a:solidFill>
                <a:latin typeface="Lato"/>
                <a:ea typeface="Lato"/>
                <a:cs typeface="Lato"/>
                <a:sym typeface="Lato"/>
              </a:rPr>
              <a:t>In addition, it’s important to take time to learn more about Reconciliation. </a:t>
            </a:r>
            <a:endParaRPr sz="1700">
              <a:solidFill>
                <a:schemeClr val="lt1"/>
              </a:solidFill>
              <a:latin typeface="Lato"/>
              <a:ea typeface="Lato"/>
              <a:cs typeface="Lato"/>
              <a:sym typeface="Lato"/>
            </a:endParaRPr>
          </a:p>
          <a:p>
            <a:pPr indent="-336550" lvl="0" marL="457200" rtl="0" algn="l">
              <a:lnSpc>
                <a:spcPct val="170000"/>
              </a:lnSpc>
              <a:spcBef>
                <a:spcPts val="0"/>
              </a:spcBef>
              <a:spcAft>
                <a:spcPts val="0"/>
              </a:spcAft>
              <a:buClr>
                <a:schemeClr val="lt1"/>
              </a:buClr>
              <a:buSzPts val="1700"/>
              <a:buFont typeface="Lato"/>
              <a:buChar char="●"/>
            </a:pPr>
            <a:r>
              <a:rPr lang="en" sz="1700">
                <a:solidFill>
                  <a:schemeClr val="lt1"/>
                </a:solidFill>
                <a:latin typeface="Lato"/>
                <a:ea typeface="Lato"/>
                <a:cs typeface="Lato"/>
                <a:sym typeface="Lato"/>
              </a:rPr>
              <a:t>A lot of the </a:t>
            </a:r>
            <a:r>
              <a:rPr lang="en" sz="1700">
                <a:solidFill>
                  <a:schemeClr val="lt1"/>
                </a:solidFill>
                <a:latin typeface="Lato"/>
                <a:ea typeface="Lato"/>
                <a:cs typeface="Lato"/>
                <a:sym typeface="Lato"/>
              </a:rPr>
              <a:t>prejudice</a:t>
            </a:r>
            <a:r>
              <a:rPr lang="en" sz="1700">
                <a:solidFill>
                  <a:schemeClr val="lt1"/>
                </a:solidFill>
                <a:latin typeface="Lato"/>
                <a:ea typeface="Lato"/>
                <a:cs typeface="Lato"/>
                <a:sym typeface="Lato"/>
              </a:rPr>
              <a:t> is biased in outdated ideals and ignorance about the history of Canada’s Indigenous Peoples.</a:t>
            </a:r>
            <a:endParaRPr sz="1700">
              <a:solidFill>
                <a:schemeClr val="lt1"/>
              </a:solidFill>
              <a:latin typeface="Lato"/>
              <a:ea typeface="Lato"/>
              <a:cs typeface="Lato"/>
              <a:sym typeface="Lato"/>
            </a:endParaRPr>
          </a:p>
          <a:p>
            <a:pPr indent="0" lvl="0" marL="0" rtl="0" algn="l">
              <a:spcBef>
                <a:spcPts val="0"/>
              </a:spcBef>
              <a:spcAft>
                <a:spcPts val="0"/>
              </a:spcAft>
              <a:buNone/>
            </a:pPr>
            <a:r>
              <a:t/>
            </a:r>
            <a:endParaRPr>
              <a:latin typeface="Lato"/>
              <a:ea typeface="Lato"/>
              <a:cs typeface="Lato"/>
              <a:sym typeface="Lato"/>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9" name="Shape 189"/>
        <p:cNvGrpSpPr/>
        <p:nvPr/>
      </p:nvGrpSpPr>
      <p:grpSpPr>
        <a:xfrm>
          <a:off x="0" y="0"/>
          <a:ext cx="0" cy="0"/>
          <a:chOff x="0" y="0"/>
          <a:chExt cx="0" cy="0"/>
        </a:xfrm>
      </p:grpSpPr>
      <p:sp>
        <p:nvSpPr>
          <p:cNvPr id="190" name="Google Shape;190;p30"/>
          <p:cNvSpPr txBox="1"/>
          <p:nvPr>
            <p:ph type="title"/>
          </p:nvPr>
        </p:nvSpPr>
        <p:spPr>
          <a:xfrm>
            <a:off x="311700" y="176275"/>
            <a:ext cx="8520600" cy="639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100">
                <a:solidFill>
                  <a:schemeClr val="accent5"/>
                </a:solidFill>
              </a:rPr>
              <a:t>Step 1 Learning:</a:t>
            </a:r>
            <a:r>
              <a:rPr lang="en" sz="2100"/>
              <a:t>  </a:t>
            </a:r>
            <a:r>
              <a:rPr lang="en" sz="2100"/>
              <a:t>Watch this video from CBC 8th Fire four-part Documentary. Wab Kinew, narrator and current Manitoba MLA, will bring you through 500 years of Indigenous History in Canada.</a:t>
            </a:r>
            <a:endParaRPr sz="2100"/>
          </a:p>
        </p:txBody>
      </p:sp>
      <p:sp>
        <p:nvSpPr>
          <p:cNvPr id="191" name="Google Shape;191;p30"/>
          <p:cNvSpPr txBox="1"/>
          <p:nvPr/>
        </p:nvSpPr>
        <p:spPr>
          <a:xfrm>
            <a:off x="684850" y="1424700"/>
            <a:ext cx="6376200" cy="708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latin typeface="Lato"/>
                <a:ea typeface="Lato"/>
                <a:cs typeface="Lato"/>
                <a:sym typeface="Lato"/>
              </a:rPr>
              <a:t>Link to Video:       </a:t>
            </a:r>
            <a:r>
              <a:rPr lang="en" sz="2000" u="sng">
                <a:solidFill>
                  <a:schemeClr val="hlink"/>
                </a:solidFill>
                <a:latin typeface="Lato"/>
                <a:ea typeface="Lato"/>
                <a:cs typeface="Lato"/>
                <a:sym typeface="Lato"/>
                <a:hlinkClick r:id="rId3"/>
              </a:rPr>
              <a:t>8th Fire- Part 1</a:t>
            </a:r>
            <a:endParaRPr sz="2000">
              <a:latin typeface="Lato"/>
              <a:ea typeface="Lato"/>
              <a:cs typeface="Lato"/>
              <a:sym typeface="Lato"/>
            </a:endParaRPr>
          </a:p>
          <a:p>
            <a:pPr indent="0" lvl="0" marL="0" rtl="0" algn="l">
              <a:spcBef>
                <a:spcPts val="0"/>
              </a:spcBef>
              <a:spcAft>
                <a:spcPts val="0"/>
              </a:spcAft>
              <a:buNone/>
            </a:pPr>
            <a:r>
              <a:t/>
            </a:r>
            <a:endParaRPr>
              <a:latin typeface="Lato"/>
              <a:ea typeface="Lato"/>
              <a:cs typeface="Lato"/>
              <a:sym typeface="Lato"/>
            </a:endParaRPr>
          </a:p>
        </p:txBody>
      </p:sp>
      <p:pic>
        <p:nvPicPr>
          <p:cNvPr id="192" name="Google Shape;192;p30"/>
          <p:cNvPicPr preferRelativeResize="0"/>
          <p:nvPr/>
        </p:nvPicPr>
        <p:blipFill>
          <a:blip r:embed="rId4">
            <a:alphaModFix/>
          </a:blip>
          <a:stretch>
            <a:fillRect/>
          </a:stretch>
        </p:blipFill>
        <p:spPr>
          <a:xfrm>
            <a:off x="152400" y="2101475"/>
            <a:ext cx="8839201" cy="2571684"/>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6" name="Shape 196"/>
        <p:cNvGrpSpPr/>
        <p:nvPr/>
      </p:nvGrpSpPr>
      <p:grpSpPr>
        <a:xfrm>
          <a:off x="0" y="0"/>
          <a:ext cx="0" cy="0"/>
          <a:chOff x="0" y="0"/>
          <a:chExt cx="0" cy="0"/>
        </a:xfrm>
      </p:grpSpPr>
      <p:sp>
        <p:nvSpPr>
          <p:cNvPr id="197" name="Google Shape;197;p31"/>
          <p:cNvSpPr txBox="1"/>
          <p:nvPr/>
        </p:nvSpPr>
        <p:spPr>
          <a:xfrm>
            <a:off x="392200" y="493050"/>
            <a:ext cx="5334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Lato"/>
              <a:ea typeface="Lato"/>
              <a:cs typeface="Lato"/>
              <a:sym typeface="Lato"/>
            </a:endParaRPr>
          </a:p>
        </p:txBody>
      </p:sp>
      <p:sp>
        <p:nvSpPr>
          <p:cNvPr id="198" name="Google Shape;198;p31"/>
          <p:cNvSpPr txBox="1"/>
          <p:nvPr/>
        </p:nvSpPr>
        <p:spPr>
          <a:xfrm>
            <a:off x="414625" y="537875"/>
            <a:ext cx="7989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Lato"/>
              <a:ea typeface="Lato"/>
              <a:cs typeface="Lato"/>
              <a:sym typeface="Lato"/>
            </a:endParaRPr>
          </a:p>
        </p:txBody>
      </p:sp>
      <p:sp>
        <p:nvSpPr>
          <p:cNvPr id="199" name="Google Shape;199;p31"/>
          <p:cNvSpPr txBox="1"/>
          <p:nvPr/>
        </p:nvSpPr>
        <p:spPr>
          <a:xfrm>
            <a:off x="347375" y="319900"/>
            <a:ext cx="8314800" cy="46830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100"/>
              </a:spcBef>
              <a:spcAft>
                <a:spcPts val="0"/>
              </a:spcAft>
              <a:buNone/>
            </a:pPr>
            <a:r>
              <a:rPr b="1" lang="en" sz="2400">
                <a:solidFill>
                  <a:schemeClr val="accent5"/>
                </a:solidFill>
                <a:latin typeface="Raleway"/>
                <a:ea typeface="Raleway"/>
                <a:cs typeface="Raleway"/>
                <a:sym typeface="Raleway"/>
              </a:rPr>
              <a:t>Step 2: </a:t>
            </a:r>
            <a:r>
              <a:rPr b="1" lang="en" sz="2400">
                <a:solidFill>
                  <a:schemeClr val="accent5"/>
                </a:solidFill>
                <a:latin typeface="Raleway"/>
                <a:ea typeface="Raleway"/>
                <a:cs typeface="Raleway"/>
                <a:sym typeface="Raleway"/>
              </a:rPr>
              <a:t>TRUSTED</a:t>
            </a:r>
            <a:endParaRPr b="1" sz="2400">
              <a:solidFill>
                <a:schemeClr val="accent5"/>
              </a:solidFill>
              <a:latin typeface="Raleway"/>
              <a:ea typeface="Raleway"/>
              <a:cs typeface="Raleway"/>
              <a:sym typeface="Raleway"/>
            </a:endParaRPr>
          </a:p>
          <a:p>
            <a:pPr indent="-368300" lvl="0" marL="457200" rtl="0" algn="l">
              <a:lnSpc>
                <a:spcPct val="115000"/>
              </a:lnSpc>
              <a:spcBef>
                <a:spcPts val="1100"/>
              </a:spcBef>
              <a:spcAft>
                <a:spcPts val="0"/>
              </a:spcAft>
              <a:buClr>
                <a:schemeClr val="lt1"/>
              </a:buClr>
              <a:buSzPts val="2200"/>
              <a:buFont typeface="Lato"/>
              <a:buChar char="●"/>
            </a:pPr>
            <a:r>
              <a:rPr lang="en" sz="1700">
                <a:solidFill>
                  <a:schemeClr val="lt1"/>
                </a:solidFill>
                <a:latin typeface="Lato"/>
                <a:ea typeface="Lato"/>
                <a:cs typeface="Lato"/>
                <a:sym typeface="Lato"/>
              </a:rPr>
              <a:t>You can’t call </a:t>
            </a:r>
            <a:r>
              <a:rPr lang="en" sz="1700">
                <a:solidFill>
                  <a:schemeClr val="lt1"/>
                </a:solidFill>
                <a:latin typeface="Lato"/>
                <a:ea typeface="Lato"/>
                <a:cs typeface="Lato"/>
                <a:sym typeface="Lato"/>
              </a:rPr>
              <a:t> yourself</a:t>
            </a:r>
            <a:r>
              <a:rPr lang="en" sz="1700">
                <a:solidFill>
                  <a:schemeClr val="lt1"/>
                </a:solidFill>
                <a:latin typeface="Lato"/>
                <a:ea typeface="Lato"/>
                <a:cs typeface="Lato"/>
                <a:sym typeface="Lato"/>
              </a:rPr>
              <a:t> an ally. Others make that determination about you, one individual at a time.</a:t>
            </a:r>
            <a:endParaRPr sz="1700">
              <a:solidFill>
                <a:schemeClr val="lt1"/>
              </a:solidFill>
              <a:latin typeface="Lato"/>
              <a:ea typeface="Lato"/>
              <a:cs typeface="Lato"/>
              <a:sym typeface="Lato"/>
            </a:endParaRPr>
          </a:p>
          <a:p>
            <a:pPr indent="-368300" lvl="0" marL="457200" rtl="0" algn="l">
              <a:lnSpc>
                <a:spcPct val="115000"/>
              </a:lnSpc>
              <a:spcBef>
                <a:spcPts val="0"/>
              </a:spcBef>
              <a:spcAft>
                <a:spcPts val="0"/>
              </a:spcAft>
              <a:buClr>
                <a:schemeClr val="lt1"/>
              </a:buClr>
              <a:buSzPts val="2200"/>
              <a:buFont typeface="Lato"/>
              <a:buChar char="●"/>
            </a:pPr>
            <a:r>
              <a:rPr lang="en" sz="1700">
                <a:solidFill>
                  <a:schemeClr val="lt1"/>
                </a:solidFill>
                <a:latin typeface="Lato"/>
                <a:ea typeface="Lato"/>
                <a:cs typeface="Lato"/>
                <a:sym typeface="Lato"/>
              </a:rPr>
              <a:t>To qualify, you must demonstrate trustworthiness. </a:t>
            </a:r>
            <a:endParaRPr sz="1700">
              <a:solidFill>
                <a:schemeClr val="lt1"/>
              </a:solidFill>
              <a:latin typeface="Lato"/>
              <a:ea typeface="Lato"/>
              <a:cs typeface="Lato"/>
              <a:sym typeface="Lato"/>
            </a:endParaRPr>
          </a:p>
          <a:p>
            <a:pPr indent="-368300" lvl="0" marL="457200" rtl="0" algn="l">
              <a:lnSpc>
                <a:spcPct val="115000"/>
              </a:lnSpc>
              <a:spcBef>
                <a:spcPts val="0"/>
              </a:spcBef>
              <a:spcAft>
                <a:spcPts val="0"/>
              </a:spcAft>
              <a:buClr>
                <a:schemeClr val="lt1"/>
              </a:buClr>
              <a:buSzPts val="2200"/>
              <a:buFont typeface="Lato"/>
              <a:buChar char="●"/>
            </a:pPr>
            <a:r>
              <a:rPr lang="en" sz="1700">
                <a:solidFill>
                  <a:schemeClr val="lt1"/>
                </a:solidFill>
                <a:latin typeface="Lato"/>
                <a:ea typeface="Lato"/>
                <a:cs typeface="Lato"/>
                <a:sym typeface="Lato"/>
              </a:rPr>
              <a:t>Since we are defining our important terms, know that trust is </a:t>
            </a:r>
            <a:r>
              <a:rPr i="1" lang="en" sz="1700">
                <a:solidFill>
                  <a:schemeClr val="lt1"/>
                </a:solidFill>
                <a:latin typeface="Lato"/>
                <a:ea typeface="Lato"/>
                <a:cs typeface="Lato"/>
                <a:sym typeface="Lato"/>
              </a:rPr>
              <a:t>confidence, in the face of risk, that another person will do the right thing.</a:t>
            </a:r>
            <a:endParaRPr i="1" sz="1700">
              <a:solidFill>
                <a:schemeClr val="lt1"/>
              </a:solidFill>
              <a:latin typeface="Lato"/>
              <a:ea typeface="Lato"/>
              <a:cs typeface="Lato"/>
              <a:sym typeface="Lato"/>
            </a:endParaRPr>
          </a:p>
          <a:p>
            <a:pPr indent="-336550" lvl="0" marL="457200" rtl="0" algn="l">
              <a:lnSpc>
                <a:spcPct val="115000"/>
              </a:lnSpc>
              <a:spcBef>
                <a:spcPts val="0"/>
              </a:spcBef>
              <a:spcAft>
                <a:spcPts val="0"/>
              </a:spcAft>
              <a:buClr>
                <a:schemeClr val="lt1"/>
              </a:buClr>
              <a:buSzPts val="1700"/>
              <a:buFont typeface="Lato"/>
              <a:buChar char="●"/>
            </a:pPr>
            <a:r>
              <a:rPr lang="en" sz="1700">
                <a:solidFill>
                  <a:schemeClr val="lt1"/>
                </a:solidFill>
                <a:latin typeface="Lato"/>
                <a:ea typeface="Lato"/>
                <a:cs typeface="Lato"/>
                <a:sym typeface="Lato"/>
              </a:rPr>
              <a:t>Understandably, people who have historically faced injustice may have a higher threshold for extending trust. </a:t>
            </a:r>
            <a:endParaRPr sz="1700">
              <a:solidFill>
                <a:schemeClr val="lt1"/>
              </a:solidFill>
              <a:latin typeface="Lato"/>
              <a:ea typeface="Lato"/>
              <a:cs typeface="Lato"/>
              <a:sym typeface="Lato"/>
            </a:endParaRPr>
          </a:p>
          <a:p>
            <a:pPr indent="-336550" lvl="0" marL="457200" rtl="0" algn="l">
              <a:lnSpc>
                <a:spcPct val="115000"/>
              </a:lnSpc>
              <a:spcBef>
                <a:spcPts val="0"/>
              </a:spcBef>
              <a:spcAft>
                <a:spcPts val="0"/>
              </a:spcAft>
              <a:buClr>
                <a:schemeClr val="lt1"/>
              </a:buClr>
              <a:buSzPts val="1700"/>
              <a:buFont typeface="Lato"/>
              <a:buChar char="●"/>
            </a:pPr>
            <a:r>
              <a:rPr lang="en" sz="1700">
                <a:solidFill>
                  <a:schemeClr val="lt1"/>
                </a:solidFill>
                <a:latin typeface="Lato"/>
                <a:ea typeface="Lato"/>
                <a:cs typeface="Lato"/>
                <a:sym typeface="Lato"/>
              </a:rPr>
              <a:t>Those who have experienced harassment, discrimination or incivility have every right to be cautious and skeptical. </a:t>
            </a:r>
            <a:endParaRPr sz="1700">
              <a:solidFill>
                <a:schemeClr val="lt1"/>
              </a:solidFill>
              <a:latin typeface="Lato"/>
              <a:ea typeface="Lato"/>
              <a:cs typeface="Lato"/>
              <a:sym typeface="Lato"/>
            </a:endParaRPr>
          </a:p>
          <a:p>
            <a:pPr indent="-336550" lvl="0" marL="457200" rtl="0" algn="l">
              <a:lnSpc>
                <a:spcPct val="115000"/>
              </a:lnSpc>
              <a:spcBef>
                <a:spcPts val="0"/>
              </a:spcBef>
              <a:spcAft>
                <a:spcPts val="0"/>
              </a:spcAft>
              <a:buClr>
                <a:schemeClr val="lt1"/>
              </a:buClr>
              <a:buSzPts val="1700"/>
              <a:buFont typeface="Lato"/>
              <a:buChar char="●"/>
            </a:pPr>
            <a:r>
              <a:rPr lang="en" sz="1700">
                <a:solidFill>
                  <a:schemeClr val="lt1"/>
                </a:solidFill>
                <a:latin typeface="Lato"/>
                <a:ea typeface="Lato"/>
                <a:cs typeface="Lato"/>
                <a:sym typeface="Lato"/>
              </a:rPr>
              <a:t>Those who have harmed them (or still do) may be people they dared to trust. What makes </a:t>
            </a:r>
            <a:r>
              <a:rPr i="1" lang="en" sz="1700">
                <a:solidFill>
                  <a:schemeClr val="lt1"/>
                </a:solidFill>
                <a:latin typeface="Lato"/>
                <a:ea typeface="Lato"/>
                <a:cs typeface="Lato"/>
                <a:sym typeface="Lato"/>
              </a:rPr>
              <a:t>you</a:t>
            </a:r>
            <a:r>
              <a:rPr lang="en" sz="1700">
                <a:solidFill>
                  <a:schemeClr val="lt1"/>
                </a:solidFill>
                <a:latin typeface="Lato"/>
                <a:ea typeface="Lato"/>
                <a:cs typeface="Lato"/>
                <a:sym typeface="Lato"/>
              </a:rPr>
              <a:t> the person who will do the right thing?</a:t>
            </a:r>
            <a:endParaRPr i="1" sz="1700">
              <a:solidFill>
                <a:schemeClr val="lt1"/>
              </a:solidFill>
              <a:latin typeface="Lato"/>
              <a:ea typeface="Lato"/>
              <a:cs typeface="Lato"/>
              <a:sym typeface="Lato"/>
            </a:endParaRPr>
          </a:p>
          <a:p>
            <a:pPr indent="0" lvl="0" marL="0" rtl="0" algn="l">
              <a:spcBef>
                <a:spcPts val="1100"/>
              </a:spcBef>
              <a:spcAft>
                <a:spcPts val="0"/>
              </a:spcAft>
              <a:buNone/>
            </a:pPr>
            <a:r>
              <a:t/>
            </a:r>
            <a:endParaRPr>
              <a:latin typeface="Lato"/>
              <a:ea typeface="Lato"/>
              <a:cs typeface="Lato"/>
              <a:sym typeface="Lato"/>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 name="Shape 78"/>
        <p:cNvGrpSpPr/>
        <p:nvPr/>
      </p:nvGrpSpPr>
      <p:grpSpPr>
        <a:xfrm>
          <a:off x="0" y="0"/>
          <a:ext cx="0" cy="0"/>
          <a:chOff x="0" y="0"/>
          <a:chExt cx="0" cy="0"/>
        </a:xfrm>
      </p:grpSpPr>
      <p:sp>
        <p:nvSpPr>
          <p:cNvPr id="79" name="Google Shape;79;p14"/>
          <p:cNvSpPr txBox="1"/>
          <p:nvPr>
            <p:ph idx="4294967295" type="title"/>
          </p:nvPr>
        </p:nvSpPr>
        <p:spPr>
          <a:xfrm>
            <a:off x="535775" y="712150"/>
            <a:ext cx="8126400" cy="768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3600"/>
              <a:t>Background</a:t>
            </a:r>
            <a:r>
              <a:rPr lang="en" sz="3600">
                <a:solidFill>
                  <a:schemeClr val="dk1"/>
                </a:solidFill>
              </a:rPr>
              <a:t>  </a:t>
            </a:r>
            <a:endParaRPr sz="3600">
              <a:solidFill>
                <a:schemeClr val="dk1"/>
              </a:solidFill>
            </a:endParaRPr>
          </a:p>
          <a:p>
            <a:pPr indent="0" lvl="0" marL="0" rtl="0" algn="ctr">
              <a:spcBef>
                <a:spcPts val="1600"/>
              </a:spcBef>
              <a:spcAft>
                <a:spcPts val="0"/>
              </a:spcAft>
              <a:buNone/>
            </a:pPr>
            <a:r>
              <a:rPr lang="en" sz="2900">
                <a:solidFill>
                  <a:schemeClr val="dk1"/>
                </a:solidFill>
              </a:rPr>
              <a:t>Equality -&gt; Equity -&gt; Justice</a:t>
            </a:r>
            <a:endParaRPr sz="2900">
              <a:solidFill>
                <a:schemeClr val="dk1"/>
              </a:solidFill>
            </a:endParaRPr>
          </a:p>
          <a:p>
            <a:pPr indent="0" lvl="0" marL="0" rtl="0" algn="l">
              <a:spcBef>
                <a:spcPts val="1600"/>
              </a:spcBef>
              <a:spcAft>
                <a:spcPts val="1600"/>
              </a:spcAft>
              <a:buNone/>
            </a:pPr>
            <a:r>
              <a:rPr lang="en" sz="2300"/>
              <a:t>Individuals and communities must be willing to move from thinking everyone requires the ‘same’ level of support (equality) to providing supports to overcome any barriers they encounter (equity) to have </a:t>
            </a:r>
            <a:r>
              <a:rPr lang="en" sz="2300"/>
              <a:t>individuals and communities working to remove the barriers for those who are marginalized (justice).  </a:t>
            </a:r>
            <a:endParaRPr sz="2300"/>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3" name="Shape 203"/>
        <p:cNvGrpSpPr/>
        <p:nvPr/>
      </p:nvGrpSpPr>
      <p:grpSpPr>
        <a:xfrm>
          <a:off x="0" y="0"/>
          <a:ext cx="0" cy="0"/>
          <a:chOff x="0" y="0"/>
          <a:chExt cx="0" cy="0"/>
        </a:xfrm>
      </p:grpSpPr>
      <p:sp>
        <p:nvSpPr>
          <p:cNvPr id="204" name="Google Shape;204;p32"/>
          <p:cNvSpPr txBox="1"/>
          <p:nvPr>
            <p:ph type="title"/>
          </p:nvPr>
        </p:nvSpPr>
        <p:spPr>
          <a:xfrm>
            <a:off x="311700" y="176275"/>
            <a:ext cx="8520600" cy="639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100">
                <a:solidFill>
                  <a:schemeClr val="accent5"/>
                </a:solidFill>
              </a:rPr>
              <a:t>Step 2 Learning:</a:t>
            </a:r>
            <a:r>
              <a:rPr lang="en" sz="2100"/>
              <a:t> </a:t>
            </a:r>
            <a:endParaRPr sz="2100"/>
          </a:p>
          <a:p>
            <a:pPr indent="0" lvl="0" marL="0" rtl="0" algn="l">
              <a:spcBef>
                <a:spcPts val="0"/>
              </a:spcBef>
              <a:spcAft>
                <a:spcPts val="0"/>
              </a:spcAft>
              <a:buNone/>
            </a:pPr>
            <a:r>
              <a:t/>
            </a:r>
            <a:endParaRPr sz="1000"/>
          </a:p>
          <a:p>
            <a:pPr indent="0" lvl="0" marL="0" rtl="0" algn="l">
              <a:lnSpc>
                <a:spcPct val="115000"/>
              </a:lnSpc>
              <a:spcBef>
                <a:spcPts val="0"/>
              </a:spcBef>
              <a:spcAft>
                <a:spcPts val="0"/>
              </a:spcAft>
              <a:buClr>
                <a:schemeClr val="dk2"/>
              </a:buClr>
              <a:buSzPts val="1100"/>
              <a:buFont typeface="Arial"/>
              <a:buNone/>
            </a:pPr>
            <a:r>
              <a:rPr b="0" lang="en" sz="1700">
                <a:solidFill>
                  <a:srgbClr val="202020"/>
                </a:solidFill>
                <a:highlight>
                  <a:srgbClr val="FFFFFF"/>
                </a:highlight>
                <a:latin typeface="Lato"/>
                <a:ea typeface="Lato"/>
                <a:cs typeface="Lato"/>
                <a:sym typeface="Lato"/>
              </a:rPr>
              <a:t>The word “ally” is being thrown around a lot these days . . . m</a:t>
            </a:r>
            <a:r>
              <a:rPr b="0" lang="en" sz="1700">
                <a:solidFill>
                  <a:srgbClr val="202020"/>
                </a:solidFill>
                <a:latin typeface="Lato"/>
                <a:ea typeface="Lato"/>
                <a:cs typeface="Lato"/>
                <a:sym typeface="Lato"/>
              </a:rPr>
              <a:t>ostly in labels that people apply to themselves, tied to a hashtag or an inspiration</a:t>
            </a:r>
            <a:r>
              <a:rPr b="0" lang="en" sz="1700">
                <a:solidFill>
                  <a:srgbClr val="202020"/>
                </a:solidFill>
                <a:highlight>
                  <a:srgbClr val="FFFFFF"/>
                </a:highlight>
                <a:latin typeface="Lato"/>
                <a:ea typeface="Lato"/>
                <a:cs typeface="Lato"/>
                <a:sym typeface="Lato"/>
              </a:rPr>
              <a:t>al quote. It does not mean </a:t>
            </a:r>
            <a:r>
              <a:rPr b="0" i="1" lang="en" sz="1700">
                <a:solidFill>
                  <a:srgbClr val="202020"/>
                </a:solidFill>
                <a:highlight>
                  <a:srgbClr val="FFFFFF"/>
                </a:highlight>
                <a:latin typeface="Lato"/>
                <a:ea typeface="Lato"/>
                <a:cs typeface="Lato"/>
                <a:sym typeface="Lato"/>
              </a:rPr>
              <a:t>nothing</a:t>
            </a:r>
            <a:r>
              <a:rPr b="0" lang="en" sz="1700">
                <a:solidFill>
                  <a:srgbClr val="202020"/>
                </a:solidFill>
                <a:highlight>
                  <a:srgbClr val="FFFFFF"/>
                </a:highlight>
                <a:latin typeface="Lato"/>
                <a:ea typeface="Lato"/>
                <a:cs typeface="Lato"/>
                <a:sym typeface="Lato"/>
              </a:rPr>
              <a:t>, but it also does not hold the power it should. We are calling ourselves allies without going beyond words of solidarity.</a:t>
            </a:r>
            <a:endParaRPr b="0" sz="1700">
              <a:solidFill>
                <a:srgbClr val="202020"/>
              </a:solidFill>
              <a:highlight>
                <a:srgbClr val="FFFFFF"/>
              </a:highlight>
              <a:latin typeface="Lato"/>
              <a:ea typeface="Lato"/>
              <a:cs typeface="Lato"/>
              <a:sym typeface="Lato"/>
            </a:endParaRPr>
          </a:p>
          <a:p>
            <a:pPr indent="0" lvl="0" marL="0" rtl="0" algn="l">
              <a:lnSpc>
                <a:spcPct val="115000"/>
              </a:lnSpc>
              <a:spcBef>
                <a:spcPts val="1500"/>
              </a:spcBef>
              <a:spcAft>
                <a:spcPts val="1500"/>
              </a:spcAft>
              <a:buNone/>
            </a:pPr>
            <a:r>
              <a:rPr b="0" lang="en" sz="1700">
                <a:solidFill>
                  <a:srgbClr val="202020"/>
                </a:solidFill>
                <a:highlight>
                  <a:srgbClr val="FFFFFF"/>
                </a:highlight>
                <a:latin typeface="Lato"/>
                <a:ea typeface="Lato"/>
                <a:cs typeface="Lato"/>
                <a:sym typeface="Lato"/>
              </a:rPr>
              <a:t>Don’t be mistaken: Solidarity is better than silence, but on its own, it isn’t action that affects change. It won’t help win the war against systemic racism. To get there, we must truly align with this cause. We must believe this fight is ours and we must act with a commitment equivalent to that belief in order to be authentic and trusted.</a:t>
            </a:r>
            <a:endParaRPr b="0" sz="2100">
              <a:latin typeface="Lato"/>
              <a:ea typeface="Lato"/>
              <a:cs typeface="Lato"/>
              <a:sym typeface="Lato"/>
            </a:endParaRPr>
          </a:p>
        </p:txBody>
      </p:sp>
      <p:sp>
        <p:nvSpPr>
          <p:cNvPr id="205" name="Google Shape;205;p32"/>
          <p:cNvSpPr txBox="1"/>
          <p:nvPr/>
        </p:nvSpPr>
        <p:spPr>
          <a:xfrm>
            <a:off x="364200" y="3379700"/>
            <a:ext cx="8415600" cy="149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700">
                <a:solidFill>
                  <a:schemeClr val="accent5"/>
                </a:solidFill>
                <a:latin typeface="Lato"/>
                <a:ea typeface="Lato"/>
                <a:cs typeface="Lato"/>
                <a:sym typeface="Lato"/>
              </a:rPr>
              <a:t>Stop and discuss:</a:t>
            </a:r>
            <a:endParaRPr b="1" sz="1700">
              <a:solidFill>
                <a:schemeClr val="accent5"/>
              </a:solidFill>
              <a:latin typeface="Lato"/>
              <a:ea typeface="Lato"/>
              <a:cs typeface="Lato"/>
              <a:sym typeface="Lato"/>
            </a:endParaRPr>
          </a:p>
          <a:p>
            <a:pPr indent="0" lvl="0" marL="0" rtl="0" algn="l">
              <a:spcBef>
                <a:spcPts val="0"/>
              </a:spcBef>
              <a:spcAft>
                <a:spcPts val="0"/>
              </a:spcAft>
              <a:buNone/>
            </a:pPr>
            <a:r>
              <a:t/>
            </a:r>
            <a:endParaRPr b="1" sz="1700">
              <a:solidFill>
                <a:schemeClr val="accent5"/>
              </a:solidFill>
              <a:latin typeface="Lato"/>
              <a:ea typeface="Lato"/>
              <a:cs typeface="Lato"/>
              <a:sym typeface="Lato"/>
            </a:endParaRPr>
          </a:p>
          <a:p>
            <a:pPr indent="-336550" lvl="0" marL="457200" rtl="0" algn="l">
              <a:spcBef>
                <a:spcPts val="0"/>
              </a:spcBef>
              <a:spcAft>
                <a:spcPts val="0"/>
              </a:spcAft>
              <a:buClr>
                <a:schemeClr val="accent5"/>
              </a:buClr>
              <a:buSzPts val="1700"/>
              <a:buFont typeface="Lato"/>
              <a:buAutoNum type="arabicPeriod"/>
            </a:pPr>
            <a:r>
              <a:rPr b="1" lang="en" sz="1700">
                <a:solidFill>
                  <a:schemeClr val="accent5"/>
                </a:solidFill>
                <a:latin typeface="Lato"/>
                <a:ea typeface="Lato"/>
                <a:cs typeface="Lato"/>
                <a:sym typeface="Lato"/>
              </a:rPr>
              <a:t>What does being trustworthy mean to you?</a:t>
            </a:r>
            <a:endParaRPr b="1" sz="1700">
              <a:solidFill>
                <a:schemeClr val="accent5"/>
              </a:solidFill>
              <a:latin typeface="Lato"/>
              <a:ea typeface="Lato"/>
              <a:cs typeface="Lato"/>
              <a:sym typeface="Lato"/>
            </a:endParaRPr>
          </a:p>
          <a:p>
            <a:pPr indent="-336550" lvl="0" marL="457200" rtl="0" algn="l">
              <a:spcBef>
                <a:spcPts val="0"/>
              </a:spcBef>
              <a:spcAft>
                <a:spcPts val="0"/>
              </a:spcAft>
              <a:buClr>
                <a:schemeClr val="accent5"/>
              </a:buClr>
              <a:buSzPts val="1700"/>
              <a:buFont typeface="Lato"/>
              <a:buAutoNum type="arabicPeriod"/>
            </a:pPr>
            <a:r>
              <a:rPr b="1" lang="en" sz="1700">
                <a:solidFill>
                  <a:schemeClr val="accent5"/>
                </a:solidFill>
                <a:latin typeface="Lato"/>
                <a:ea typeface="Lato"/>
                <a:cs typeface="Lato"/>
                <a:sym typeface="Lato"/>
              </a:rPr>
              <a:t>What actions make us trustworthy?</a:t>
            </a:r>
            <a:endParaRPr b="1" sz="1700">
              <a:solidFill>
                <a:schemeClr val="accent5"/>
              </a:solidFill>
              <a:latin typeface="Lato"/>
              <a:ea typeface="Lato"/>
              <a:cs typeface="Lato"/>
              <a:sym typeface="Lato"/>
            </a:endParaRPr>
          </a:p>
          <a:p>
            <a:pPr indent="-336550" lvl="0" marL="457200" rtl="0" algn="l">
              <a:spcBef>
                <a:spcPts val="0"/>
              </a:spcBef>
              <a:spcAft>
                <a:spcPts val="0"/>
              </a:spcAft>
              <a:buClr>
                <a:schemeClr val="accent5"/>
              </a:buClr>
              <a:buSzPts val="1700"/>
              <a:buFont typeface="Lato"/>
              <a:buAutoNum type="arabicPeriod"/>
            </a:pPr>
            <a:r>
              <a:rPr b="1" lang="en" sz="1700">
                <a:solidFill>
                  <a:schemeClr val="accent5"/>
                </a:solidFill>
                <a:latin typeface="Lato"/>
                <a:ea typeface="Lato"/>
                <a:cs typeface="Lato"/>
                <a:sym typeface="Lato"/>
              </a:rPr>
              <a:t>What does being authentic mean?</a:t>
            </a:r>
            <a:endParaRPr b="1" sz="1700">
              <a:solidFill>
                <a:schemeClr val="accent5"/>
              </a:solidFill>
              <a:latin typeface="Lato"/>
              <a:ea typeface="Lato"/>
              <a:cs typeface="Lato"/>
              <a:sym typeface="Lato"/>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9" name="Shape 209"/>
        <p:cNvGrpSpPr/>
        <p:nvPr/>
      </p:nvGrpSpPr>
      <p:grpSpPr>
        <a:xfrm>
          <a:off x="0" y="0"/>
          <a:ext cx="0" cy="0"/>
          <a:chOff x="0" y="0"/>
          <a:chExt cx="0" cy="0"/>
        </a:xfrm>
      </p:grpSpPr>
      <p:sp>
        <p:nvSpPr>
          <p:cNvPr id="210" name="Google Shape;210;p33"/>
          <p:cNvSpPr txBox="1"/>
          <p:nvPr>
            <p:ph type="title"/>
          </p:nvPr>
        </p:nvSpPr>
        <p:spPr>
          <a:xfrm>
            <a:off x="305525" y="526675"/>
            <a:ext cx="8435100" cy="974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t/>
            </a:r>
            <a:endParaRPr sz="2100">
              <a:solidFill>
                <a:schemeClr val="accent5"/>
              </a:solidFill>
            </a:endParaRPr>
          </a:p>
          <a:p>
            <a:pPr indent="0" lvl="0" marL="0" rtl="0" algn="l">
              <a:spcBef>
                <a:spcPts val="0"/>
              </a:spcBef>
              <a:spcAft>
                <a:spcPts val="0"/>
              </a:spcAft>
              <a:buNone/>
            </a:pPr>
            <a:r>
              <a:rPr lang="en" sz="2100">
                <a:solidFill>
                  <a:schemeClr val="accent5"/>
                </a:solidFill>
              </a:rPr>
              <a:t>Step 3: Be Authentic so do not rush your Allyship Learning</a:t>
            </a:r>
            <a:endParaRPr sz="2100">
              <a:solidFill>
                <a:schemeClr val="accent5"/>
              </a:solidFill>
            </a:endParaRPr>
          </a:p>
          <a:p>
            <a:pPr indent="0" lvl="0" marL="0" rtl="0" algn="l">
              <a:spcBef>
                <a:spcPts val="0"/>
              </a:spcBef>
              <a:spcAft>
                <a:spcPts val="0"/>
              </a:spcAft>
              <a:buNone/>
            </a:pPr>
            <a:r>
              <a:t/>
            </a:r>
            <a:endParaRPr sz="600">
              <a:solidFill>
                <a:schemeClr val="accent5"/>
              </a:solidFill>
            </a:endParaRPr>
          </a:p>
          <a:p>
            <a:pPr indent="0" lvl="0" marL="0" rtl="0" algn="l">
              <a:spcBef>
                <a:spcPts val="0"/>
              </a:spcBef>
              <a:spcAft>
                <a:spcPts val="0"/>
              </a:spcAft>
              <a:buNone/>
            </a:pPr>
            <a:r>
              <a:rPr lang="en" sz="2100"/>
              <a:t>J</a:t>
            </a:r>
            <a:r>
              <a:rPr lang="en" sz="1900"/>
              <a:t>ust as society will not change overnight, neither will you. Here are some important do’s and don’ts to consider as you learn, grow, and step into the role of an ally.</a:t>
            </a:r>
            <a:endParaRPr sz="1900"/>
          </a:p>
        </p:txBody>
      </p:sp>
      <p:sp>
        <p:nvSpPr>
          <p:cNvPr id="211" name="Google Shape;211;p33"/>
          <p:cNvSpPr txBox="1"/>
          <p:nvPr/>
        </p:nvSpPr>
        <p:spPr>
          <a:xfrm>
            <a:off x="213875" y="2163125"/>
            <a:ext cx="8618400" cy="2277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700">
                <a:solidFill>
                  <a:schemeClr val="dk1"/>
                </a:solidFill>
                <a:latin typeface="Lato"/>
                <a:ea typeface="Lato"/>
                <a:cs typeface="Lato"/>
                <a:sym typeface="Lato"/>
              </a:rPr>
              <a:t>THE DOS </a:t>
            </a:r>
            <a:endParaRPr b="1" sz="1700">
              <a:solidFill>
                <a:schemeClr val="dk1"/>
              </a:solidFill>
              <a:latin typeface="Lato"/>
              <a:ea typeface="Lato"/>
              <a:cs typeface="Lato"/>
              <a:sym typeface="Lato"/>
            </a:endParaRPr>
          </a:p>
          <a:p>
            <a:pPr indent="0" lvl="0" marL="0" rtl="0" algn="l">
              <a:spcBef>
                <a:spcPts val="0"/>
              </a:spcBef>
              <a:spcAft>
                <a:spcPts val="0"/>
              </a:spcAft>
              <a:buNone/>
            </a:pPr>
            <a:r>
              <a:rPr lang="en" sz="1700">
                <a:solidFill>
                  <a:schemeClr val="lt1"/>
                </a:solidFill>
                <a:latin typeface="Lato"/>
                <a:ea typeface="Lato"/>
                <a:cs typeface="Lato"/>
                <a:sym typeface="Lato"/>
              </a:rPr>
              <a:t>• Do be open to listening </a:t>
            </a:r>
            <a:endParaRPr sz="1700">
              <a:solidFill>
                <a:schemeClr val="lt1"/>
              </a:solidFill>
              <a:latin typeface="Lato"/>
              <a:ea typeface="Lato"/>
              <a:cs typeface="Lato"/>
              <a:sym typeface="Lato"/>
            </a:endParaRPr>
          </a:p>
          <a:p>
            <a:pPr indent="0" lvl="0" marL="0" rtl="0" algn="l">
              <a:spcBef>
                <a:spcPts val="0"/>
              </a:spcBef>
              <a:spcAft>
                <a:spcPts val="0"/>
              </a:spcAft>
              <a:buNone/>
            </a:pPr>
            <a:r>
              <a:rPr lang="en" sz="1700">
                <a:solidFill>
                  <a:schemeClr val="lt1"/>
                </a:solidFill>
                <a:latin typeface="Lato"/>
                <a:ea typeface="Lato"/>
                <a:cs typeface="Lato"/>
                <a:sym typeface="Lato"/>
              </a:rPr>
              <a:t>• Do be aware of your </a:t>
            </a:r>
            <a:r>
              <a:rPr lang="en" sz="1700">
                <a:solidFill>
                  <a:schemeClr val="lt1"/>
                </a:solidFill>
                <a:latin typeface="Lato"/>
                <a:ea typeface="Lato"/>
                <a:cs typeface="Lato"/>
                <a:sym typeface="Lato"/>
              </a:rPr>
              <a:t>implicit biases </a:t>
            </a:r>
            <a:endParaRPr sz="1700">
              <a:solidFill>
                <a:schemeClr val="lt1"/>
              </a:solidFill>
              <a:latin typeface="Lato"/>
              <a:ea typeface="Lato"/>
              <a:cs typeface="Lato"/>
              <a:sym typeface="Lato"/>
            </a:endParaRPr>
          </a:p>
          <a:p>
            <a:pPr indent="0" lvl="0" marL="0" rtl="0" algn="l">
              <a:spcBef>
                <a:spcPts val="0"/>
              </a:spcBef>
              <a:spcAft>
                <a:spcPts val="0"/>
              </a:spcAft>
              <a:buNone/>
            </a:pPr>
            <a:r>
              <a:rPr lang="en" sz="1700">
                <a:solidFill>
                  <a:schemeClr val="lt1"/>
                </a:solidFill>
                <a:latin typeface="Lato"/>
                <a:ea typeface="Lato"/>
                <a:cs typeface="Lato"/>
                <a:sym typeface="Lato"/>
              </a:rPr>
              <a:t>• Do your research to learn more about the history of the struggle in which you are   </a:t>
            </a:r>
            <a:endParaRPr sz="1700">
              <a:solidFill>
                <a:schemeClr val="lt1"/>
              </a:solidFill>
              <a:latin typeface="Lato"/>
              <a:ea typeface="Lato"/>
              <a:cs typeface="Lato"/>
              <a:sym typeface="Lato"/>
            </a:endParaRPr>
          </a:p>
          <a:p>
            <a:pPr indent="0" lvl="0" marL="0" rtl="0" algn="l">
              <a:spcBef>
                <a:spcPts val="0"/>
              </a:spcBef>
              <a:spcAft>
                <a:spcPts val="0"/>
              </a:spcAft>
              <a:buNone/>
            </a:pPr>
            <a:r>
              <a:rPr lang="en" sz="1700">
                <a:solidFill>
                  <a:schemeClr val="lt1"/>
                </a:solidFill>
                <a:latin typeface="Lato"/>
                <a:ea typeface="Lato"/>
                <a:cs typeface="Lato"/>
                <a:sym typeface="Lato"/>
              </a:rPr>
              <a:t>    </a:t>
            </a:r>
            <a:r>
              <a:rPr lang="en" sz="1700">
                <a:solidFill>
                  <a:schemeClr val="lt1"/>
                </a:solidFill>
                <a:latin typeface="Lato"/>
                <a:ea typeface="Lato"/>
                <a:cs typeface="Lato"/>
                <a:sym typeface="Lato"/>
              </a:rPr>
              <a:t>participating </a:t>
            </a:r>
            <a:endParaRPr sz="1700">
              <a:solidFill>
                <a:schemeClr val="lt1"/>
              </a:solidFill>
              <a:latin typeface="Lato"/>
              <a:ea typeface="Lato"/>
              <a:cs typeface="Lato"/>
              <a:sym typeface="Lato"/>
            </a:endParaRPr>
          </a:p>
          <a:p>
            <a:pPr indent="0" lvl="0" marL="0" rtl="0" algn="l">
              <a:spcBef>
                <a:spcPts val="0"/>
              </a:spcBef>
              <a:spcAft>
                <a:spcPts val="0"/>
              </a:spcAft>
              <a:buNone/>
            </a:pPr>
            <a:r>
              <a:rPr lang="en" sz="1700">
                <a:solidFill>
                  <a:schemeClr val="lt1"/>
                </a:solidFill>
                <a:latin typeface="Lato"/>
                <a:ea typeface="Lato"/>
                <a:cs typeface="Lato"/>
                <a:sym typeface="Lato"/>
              </a:rPr>
              <a:t>• Do the outer work and figure out how to change the oppressive systems </a:t>
            </a:r>
            <a:endParaRPr sz="1700">
              <a:solidFill>
                <a:schemeClr val="lt1"/>
              </a:solidFill>
              <a:latin typeface="Lato"/>
              <a:ea typeface="Lato"/>
              <a:cs typeface="Lato"/>
              <a:sym typeface="Lato"/>
            </a:endParaRPr>
          </a:p>
          <a:p>
            <a:pPr indent="0" lvl="0" marL="0" rtl="0" algn="l">
              <a:spcBef>
                <a:spcPts val="0"/>
              </a:spcBef>
              <a:spcAft>
                <a:spcPts val="0"/>
              </a:spcAft>
              <a:buNone/>
            </a:pPr>
            <a:r>
              <a:rPr lang="en" sz="1700">
                <a:solidFill>
                  <a:schemeClr val="lt1"/>
                </a:solidFill>
                <a:latin typeface="Lato"/>
                <a:ea typeface="Lato"/>
                <a:cs typeface="Lato"/>
                <a:sym typeface="Lato"/>
              </a:rPr>
              <a:t>• Do use your privilege to amplify (digitally and in-person) historically suppressed voices</a:t>
            </a:r>
            <a:endParaRPr sz="1700">
              <a:solidFill>
                <a:schemeClr val="lt1"/>
              </a:solidFill>
              <a:latin typeface="Lato"/>
              <a:ea typeface="Lato"/>
              <a:cs typeface="Lato"/>
              <a:sym typeface="Lato"/>
            </a:endParaRPr>
          </a:p>
          <a:p>
            <a:pPr indent="0" lvl="0" marL="0" rtl="0" algn="l">
              <a:spcBef>
                <a:spcPts val="0"/>
              </a:spcBef>
              <a:spcAft>
                <a:spcPts val="0"/>
              </a:spcAft>
              <a:buNone/>
            </a:pPr>
            <a:r>
              <a:rPr lang="en" sz="1700">
                <a:solidFill>
                  <a:schemeClr val="lt1"/>
                </a:solidFill>
                <a:latin typeface="Lato"/>
                <a:ea typeface="Lato"/>
                <a:cs typeface="Lato"/>
                <a:sym typeface="Lato"/>
              </a:rPr>
              <a:t>• Do the work every day to learn how to be a better ally</a:t>
            </a:r>
            <a:endParaRPr sz="1700">
              <a:solidFill>
                <a:schemeClr val="lt1"/>
              </a:solidFill>
              <a:latin typeface="Lato"/>
              <a:ea typeface="Lato"/>
              <a:cs typeface="Lato"/>
              <a:sym typeface="Lato"/>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5" name="Shape 215"/>
        <p:cNvGrpSpPr/>
        <p:nvPr/>
      </p:nvGrpSpPr>
      <p:grpSpPr>
        <a:xfrm>
          <a:off x="0" y="0"/>
          <a:ext cx="0" cy="0"/>
          <a:chOff x="0" y="0"/>
          <a:chExt cx="0" cy="0"/>
        </a:xfrm>
      </p:grpSpPr>
      <p:sp>
        <p:nvSpPr>
          <p:cNvPr id="216" name="Google Shape;216;p34"/>
          <p:cNvSpPr txBox="1"/>
          <p:nvPr>
            <p:ph type="title"/>
          </p:nvPr>
        </p:nvSpPr>
        <p:spPr>
          <a:xfrm>
            <a:off x="311700" y="404875"/>
            <a:ext cx="8520600" cy="639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100">
                <a:solidFill>
                  <a:schemeClr val="accent5"/>
                </a:solidFill>
              </a:rPr>
              <a:t>Step 3 Allyship Learning:</a:t>
            </a:r>
            <a:r>
              <a:rPr lang="en" sz="2100"/>
              <a:t> </a:t>
            </a:r>
            <a:endParaRPr sz="2100"/>
          </a:p>
          <a:p>
            <a:pPr indent="0" lvl="0" marL="0" rtl="0" algn="l">
              <a:spcBef>
                <a:spcPts val="0"/>
              </a:spcBef>
              <a:spcAft>
                <a:spcPts val="0"/>
              </a:spcAft>
              <a:buNone/>
            </a:pPr>
            <a:r>
              <a:t/>
            </a:r>
            <a:endParaRPr sz="1000"/>
          </a:p>
          <a:p>
            <a:pPr indent="0" lvl="0" marL="0" rtl="0" algn="l">
              <a:lnSpc>
                <a:spcPct val="115000"/>
              </a:lnSpc>
              <a:spcBef>
                <a:spcPts val="0"/>
              </a:spcBef>
              <a:spcAft>
                <a:spcPts val="1500"/>
              </a:spcAft>
              <a:buNone/>
            </a:pPr>
            <a:r>
              <a:t/>
            </a:r>
            <a:endParaRPr sz="2100"/>
          </a:p>
        </p:txBody>
      </p:sp>
      <p:sp>
        <p:nvSpPr>
          <p:cNvPr id="217" name="Google Shape;217;p34"/>
          <p:cNvSpPr txBox="1"/>
          <p:nvPr/>
        </p:nvSpPr>
        <p:spPr>
          <a:xfrm>
            <a:off x="364200" y="1120675"/>
            <a:ext cx="8415600" cy="367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700">
                <a:solidFill>
                  <a:schemeClr val="dk1"/>
                </a:solidFill>
                <a:latin typeface="Lato"/>
                <a:ea typeface="Lato"/>
                <a:cs typeface="Lato"/>
                <a:sym typeface="Lato"/>
              </a:rPr>
              <a:t>THE DON’TS</a:t>
            </a:r>
            <a:endParaRPr b="1" sz="1700">
              <a:solidFill>
                <a:schemeClr val="dk1"/>
              </a:solidFill>
              <a:latin typeface="Lato"/>
              <a:ea typeface="Lato"/>
              <a:cs typeface="Lato"/>
              <a:sym typeface="Lato"/>
            </a:endParaRPr>
          </a:p>
          <a:p>
            <a:pPr indent="0" lvl="0" marL="0" rtl="0" algn="l">
              <a:spcBef>
                <a:spcPts val="0"/>
              </a:spcBef>
              <a:spcAft>
                <a:spcPts val="0"/>
              </a:spcAft>
              <a:buNone/>
            </a:pPr>
            <a:r>
              <a:t/>
            </a:r>
            <a:endParaRPr b="1" sz="900">
              <a:solidFill>
                <a:schemeClr val="dk1"/>
              </a:solidFill>
              <a:latin typeface="Lato"/>
              <a:ea typeface="Lato"/>
              <a:cs typeface="Lato"/>
              <a:sym typeface="Lato"/>
            </a:endParaRPr>
          </a:p>
          <a:p>
            <a:pPr indent="0" lvl="0" marL="0" rtl="0" algn="l">
              <a:spcBef>
                <a:spcPts val="0"/>
              </a:spcBef>
              <a:spcAft>
                <a:spcPts val="0"/>
              </a:spcAft>
              <a:buNone/>
            </a:pPr>
            <a:r>
              <a:rPr lang="en" sz="1700">
                <a:solidFill>
                  <a:schemeClr val="dk2"/>
                </a:solidFill>
                <a:latin typeface="Lato"/>
                <a:ea typeface="Lato"/>
                <a:cs typeface="Lato"/>
                <a:sym typeface="Lato"/>
              </a:rPr>
              <a:t>• Do not expect to be taught or shown. Take it upon yourself to use the tools around you    </a:t>
            </a:r>
            <a:endParaRPr sz="1700">
              <a:solidFill>
                <a:schemeClr val="dk2"/>
              </a:solidFill>
              <a:latin typeface="Lato"/>
              <a:ea typeface="Lato"/>
              <a:cs typeface="Lato"/>
              <a:sym typeface="Lato"/>
            </a:endParaRPr>
          </a:p>
          <a:p>
            <a:pPr indent="0" lvl="0" marL="0" rtl="0" algn="l">
              <a:spcBef>
                <a:spcPts val="0"/>
              </a:spcBef>
              <a:spcAft>
                <a:spcPts val="0"/>
              </a:spcAft>
              <a:buNone/>
            </a:pPr>
            <a:r>
              <a:rPr lang="en" sz="1700">
                <a:solidFill>
                  <a:schemeClr val="dk2"/>
                </a:solidFill>
                <a:latin typeface="Lato"/>
                <a:ea typeface="Lato"/>
                <a:cs typeface="Lato"/>
                <a:sym typeface="Lato"/>
              </a:rPr>
              <a:t>    to learn and answer your questions </a:t>
            </a:r>
            <a:endParaRPr sz="1700">
              <a:solidFill>
                <a:schemeClr val="dk2"/>
              </a:solidFill>
              <a:latin typeface="Lato"/>
              <a:ea typeface="Lato"/>
              <a:cs typeface="Lato"/>
              <a:sym typeface="Lato"/>
            </a:endParaRPr>
          </a:p>
          <a:p>
            <a:pPr indent="0" lvl="0" marL="0" rtl="0" algn="l">
              <a:spcBef>
                <a:spcPts val="0"/>
              </a:spcBef>
              <a:spcAft>
                <a:spcPts val="0"/>
              </a:spcAft>
              <a:buNone/>
            </a:pPr>
            <a:r>
              <a:rPr lang="en" sz="1700">
                <a:solidFill>
                  <a:schemeClr val="dk2"/>
                </a:solidFill>
                <a:latin typeface="Lato"/>
                <a:ea typeface="Lato"/>
                <a:cs typeface="Lato"/>
                <a:sym typeface="Lato"/>
              </a:rPr>
              <a:t>• Do not compare how your struggle is “just as bad as” a marginalized person </a:t>
            </a:r>
            <a:endParaRPr sz="1700">
              <a:solidFill>
                <a:schemeClr val="dk2"/>
              </a:solidFill>
              <a:latin typeface="Lato"/>
              <a:ea typeface="Lato"/>
              <a:cs typeface="Lato"/>
              <a:sym typeface="Lato"/>
            </a:endParaRPr>
          </a:p>
          <a:p>
            <a:pPr indent="0" lvl="0" marL="0" rtl="0" algn="l">
              <a:spcBef>
                <a:spcPts val="0"/>
              </a:spcBef>
              <a:spcAft>
                <a:spcPts val="0"/>
              </a:spcAft>
              <a:buNone/>
            </a:pPr>
            <a:r>
              <a:rPr lang="en" sz="1700">
                <a:solidFill>
                  <a:schemeClr val="dk2"/>
                </a:solidFill>
                <a:latin typeface="Lato"/>
                <a:ea typeface="Lato"/>
                <a:cs typeface="Lato"/>
                <a:sym typeface="Lato"/>
              </a:rPr>
              <a:t>• Do not behave as though you know best </a:t>
            </a:r>
            <a:endParaRPr sz="1700">
              <a:solidFill>
                <a:schemeClr val="dk2"/>
              </a:solidFill>
              <a:latin typeface="Lato"/>
              <a:ea typeface="Lato"/>
              <a:cs typeface="Lato"/>
              <a:sym typeface="Lato"/>
            </a:endParaRPr>
          </a:p>
          <a:p>
            <a:pPr indent="0" lvl="0" marL="0" rtl="0" algn="l">
              <a:spcBef>
                <a:spcPts val="0"/>
              </a:spcBef>
              <a:spcAft>
                <a:spcPts val="0"/>
              </a:spcAft>
              <a:buNone/>
            </a:pPr>
            <a:r>
              <a:rPr lang="en" sz="1700">
                <a:solidFill>
                  <a:schemeClr val="dk2"/>
                </a:solidFill>
                <a:latin typeface="Lato"/>
                <a:ea typeface="Lato"/>
                <a:cs typeface="Lato"/>
                <a:sym typeface="Lato"/>
              </a:rPr>
              <a:t>• Do not take credit for the labour of those who are marginalized and did the work </a:t>
            </a:r>
            <a:endParaRPr sz="1700">
              <a:solidFill>
                <a:schemeClr val="dk2"/>
              </a:solidFill>
              <a:latin typeface="Lato"/>
              <a:ea typeface="Lato"/>
              <a:cs typeface="Lato"/>
              <a:sym typeface="Lato"/>
            </a:endParaRPr>
          </a:p>
          <a:p>
            <a:pPr indent="0" lvl="0" marL="0" rtl="0" algn="l">
              <a:spcBef>
                <a:spcPts val="0"/>
              </a:spcBef>
              <a:spcAft>
                <a:spcPts val="0"/>
              </a:spcAft>
              <a:buNone/>
            </a:pPr>
            <a:r>
              <a:rPr lang="en" sz="1700">
                <a:solidFill>
                  <a:schemeClr val="dk2"/>
                </a:solidFill>
                <a:latin typeface="Lato"/>
                <a:ea typeface="Lato"/>
                <a:cs typeface="Lato"/>
                <a:sym typeface="Lato"/>
              </a:rPr>
              <a:t>    before you stepped into the picture </a:t>
            </a:r>
            <a:endParaRPr sz="1700">
              <a:solidFill>
                <a:schemeClr val="dk2"/>
              </a:solidFill>
              <a:latin typeface="Lato"/>
              <a:ea typeface="Lato"/>
              <a:cs typeface="Lato"/>
              <a:sym typeface="Lato"/>
            </a:endParaRPr>
          </a:p>
          <a:p>
            <a:pPr indent="0" lvl="0" marL="0" rtl="0" algn="l">
              <a:spcBef>
                <a:spcPts val="0"/>
              </a:spcBef>
              <a:spcAft>
                <a:spcPts val="0"/>
              </a:spcAft>
              <a:buNone/>
            </a:pPr>
            <a:r>
              <a:rPr lang="en" sz="1700">
                <a:solidFill>
                  <a:schemeClr val="dk2"/>
                </a:solidFill>
                <a:latin typeface="Lato"/>
                <a:ea typeface="Lato"/>
                <a:cs typeface="Lato"/>
                <a:sym typeface="Lato"/>
              </a:rPr>
              <a:t>• Do not assume that every member of a marginalized community feels oppressed</a:t>
            </a:r>
            <a:endParaRPr sz="1700">
              <a:solidFill>
                <a:schemeClr val="dk2"/>
              </a:solidFill>
              <a:latin typeface="Lato"/>
              <a:ea typeface="Lato"/>
              <a:cs typeface="Lato"/>
              <a:sym typeface="Lato"/>
            </a:endParaRPr>
          </a:p>
          <a:p>
            <a:pPr indent="0" lvl="0" marL="0" rtl="0" algn="l">
              <a:spcBef>
                <a:spcPts val="0"/>
              </a:spcBef>
              <a:spcAft>
                <a:spcPts val="0"/>
              </a:spcAft>
              <a:buNone/>
            </a:pPr>
            <a:r>
              <a:t/>
            </a:r>
            <a:endParaRPr sz="1700">
              <a:solidFill>
                <a:schemeClr val="dk2"/>
              </a:solidFill>
              <a:latin typeface="Lato"/>
              <a:ea typeface="Lato"/>
              <a:cs typeface="Lato"/>
              <a:sym typeface="Lato"/>
            </a:endParaRPr>
          </a:p>
          <a:p>
            <a:pPr indent="0" lvl="0" marL="0" rtl="0" algn="l">
              <a:spcBef>
                <a:spcPts val="0"/>
              </a:spcBef>
              <a:spcAft>
                <a:spcPts val="0"/>
              </a:spcAft>
              <a:buNone/>
            </a:pPr>
            <a:r>
              <a:rPr b="1" lang="en" sz="1600">
                <a:solidFill>
                  <a:schemeClr val="accent5"/>
                </a:solidFill>
                <a:latin typeface="Lato"/>
                <a:ea typeface="Lato"/>
                <a:cs typeface="Lato"/>
                <a:sym typeface="Lato"/>
              </a:rPr>
              <a:t>Stop and discuss:</a:t>
            </a:r>
            <a:endParaRPr b="1" sz="1600">
              <a:solidFill>
                <a:schemeClr val="accent5"/>
              </a:solidFill>
              <a:latin typeface="Lato"/>
              <a:ea typeface="Lato"/>
              <a:cs typeface="Lato"/>
              <a:sym typeface="Lato"/>
            </a:endParaRPr>
          </a:p>
          <a:p>
            <a:pPr indent="0" lvl="0" marL="0" rtl="0" algn="l">
              <a:spcBef>
                <a:spcPts val="0"/>
              </a:spcBef>
              <a:spcAft>
                <a:spcPts val="0"/>
              </a:spcAft>
              <a:buNone/>
            </a:pPr>
            <a:r>
              <a:t/>
            </a:r>
            <a:endParaRPr b="1" sz="1600">
              <a:solidFill>
                <a:schemeClr val="accent5"/>
              </a:solidFill>
              <a:latin typeface="Lato"/>
              <a:ea typeface="Lato"/>
              <a:cs typeface="Lato"/>
              <a:sym typeface="Lato"/>
            </a:endParaRPr>
          </a:p>
          <a:p>
            <a:pPr indent="-330200" lvl="0" marL="457200" rtl="0" algn="l">
              <a:spcBef>
                <a:spcPts val="0"/>
              </a:spcBef>
              <a:spcAft>
                <a:spcPts val="0"/>
              </a:spcAft>
              <a:buClr>
                <a:schemeClr val="accent5"/>
              </a:buClr>
              <a:buSzPts val="1600"/>
              <a:buFont typeface="Lato"/>
              <a:buAutoNum type="arabicPeriod"/>
            </a:pPr>
            <a:r>
              <a:rPr b="1" lang="en" sz="1600">
                <a:solidFill>
                  <a:schemeClr val="accent5"/>
                </a:solidFill>
                <a:latin typeface="Lato"/>
                <a:ea typeface="Lato"/>
                <a:cs typeface="Lato"/>
                <a:sym typeface="Lato"/>
              </a:rPr>
              <a:t>Which of the “don’ts” gave you an “aha” moment about yourself?</a:t>
            </a:r>
            <a:endParaRPr b="1" sz="1600">
              <a:solidFill>
                <a:schemeClr val="accent5"/>
              </a:solidFill>
              <a:latin typeface="Lato"/>
              <a:ea typeface="Lato"/>
              <a:cs typeface="Lato"/>
              <a:sym typeface="Lato"/>
            </a:endParaRPr>
          </a:p>
          <a:p>
            <a:pPr indent="0" lvl="0" marL="0" rtl="0" algn="l">
              <a:spcBef>
                <a:spcPts val="0"/>
              </a:spcBef>
              <a:spcAft>
                <a:spcPts val="0"/>
              </a:spcAft>
              <a:buNone/>
            </a:pPr>
            <a:r>
              <a:t/>
            </a:r>
            <a:endParaRPr sz="1700">
              <a:solidFill>
                <a:schemeClr val="dk2"/>
              </a:solidFill>
              <a:latin typeface="Lato"/>
              <a:ea typeface="Lato"/>
              <a:cs typeface="Lato"/>
              <a:sym typeface="Lato"/>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1" name="Shape 221"/>
        <p:cNvGrpSpPr/>
        <p:nvPr/>
      </p:nvGrpSpPr>
      <p:grpSpPr>
        <a:xfrm>
          <a:off x="0" y="0"/>
          <a:ext cx="0" cy="0"/>
          <a:chOff x="0" y="0"/>
          <a:chExt cx="0" cy="0"/>
        </a:xfrm>
      </p:grpSpPr>
      <p:sp>
        <p:nvSpPr>
          <p:cNvPr id="222" name="Google Shape;222;p35"/>
          <p:cNvSpPr txBox="1"/>
          <p:nvPr>
            <p:ph type="title"/>
          </p:nvPr>
        </p:nvSpPr>
        <p:spPr>
          <a:xfrm>
            <a:off x="423600" y="971675"/>
            <a:ext cx="8296800" cy="21996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3600"/>
              <a:t>What is something we can do now in learning to be an Ally?</a:t>
            </a:r>
            <a:endParaRPr sz="3600"/>
          </a:p>
          <a:p>
            <a:pPr indent="0" lvl="0" marL="0" rtl="0" algn="ctr">
              <a:spcBef>
                <a:spcPts val="0"/>
              </a:spcBef>
              <a:spcAft>
                <a:spcPts val="0"/>
              </a:spcAft>
              <a:buNone/>
            </a:pPr>
            <a:r>
              <a:t/>
            </a:r>
            <a:endParaRPr/>
          </a:p>
          <a:p>
            <a:pPr indent="0" lvl="0" marL="0" rtl="0" algn="l">
              <a:spcBef>
                <a:spcPts val="0"/>
              </a:spcBef>
              <a:spcAft>
                <a:spcPts val="0"/>
              </a:spcAft>
              <a:buNone/>
            </a:pPr>
            <a:r>
              <a:t/>
            </a:r>
            <a:endParaRPr sz="2500"/>
          </a:p>
          <a:p>
            <a:pPr indent="0" lvl="0" marL="0" rtl="0" algn="ctr">
              <a:spcBef>
                <a:spcPts val="0"/>
              </a:spcBef>
              <a:spcAft>
                <a:spcPts val="0"/>
              </a:spcAft>
              <a:buNone/>
            </a:pPr>
            <a:r>
              <a:t/>
            </a:r>
            <a:endParaRPr/>
          </a:p>
        </p:txBody>
      </p:sp>
      <p:sp>
        <p:nvSpPr>
          <p:cNvPr id="223" name="Google Shape;223;p35"/>
          <p:cNvSpPr txBox="1"/>
          <p:nvPr/>
        </p:nvSpPr>
        <p:spPr>
          <a:xfrm>
            <a:off x="580900" y="1637025"/>
            <a:ext cx="7530300" cy="3063000"/>
          </a:xfrm>
          <a:prstGeom prst="rect">
            <a:avLst/>
          </a:prstGeom>
          <a:noFill/>
          <a:ln>
            <a:noFill/>
          </a:ln>
        </p:spPr>
        <p:txBody>
          <a:bodyPr anchorCtr="0" anchor="t" bIns="91425" lIns="91425" spcFirstLastPara="1" rIns="91425" wrap="square" tIns="91425">
            <a:spAutoFit/>
          </a:bodyPr>
          <a:lstStyle/>
          <a:p>
            <a:pPr indent="-336550" lvl="0" marL="457200" rtl="0" algn="l">
              <a:spcBef>
                <a:spcPts val="0"/>
              </a:spcBef>
              <a:spcAft>
                <a:spcPts val="0"/>
              </a:spcAft>
              <a:buSzPts val="1700"/>
              <a:buFont typeface="Lato"/>
              <a:buChar char="●"/>
            </a:pPr>
            <a:r>
              <a:rPr b="1" lang="en" sz="1700">
                <a:latin typeface="Lato"/>
                <a:ea typeface="Lato"/>
                <a:cs typeface="Lato"/>
                <a:sym typeface="Lato"/>
              </a:rPr>
              <a:t>The following are some suggested ideas/projects/work that can be done within our schools, communities, province, country.</a:t>
            </a:r>
            <a:endParaRPr b="1" sz="1700">
              <a:latin typeface="Lato"/>
              <a:ea typeface="Lato"/>
              <a:cs typeface="Lato"/>
              <a:sym typeface="Lato"/>
            </a:endParaRPr>
          </a:p>
          <a:p>
            <a:pPr indent="-336550" lvl="0" marL="457200" rtl="0" algn="l">
              <a:spcBef>
                <a:spcPts val="0"/>
              </a:spcBef>
              <a:spcAft>
                <a:spcPts val="0"/>
              </a:spcAft>
              <a:buSzPts val="1700"/>
              <a:buFont typeface="Lato"/>
              <a:buChar char="●"/>
            </a:pPr>
            <a:r>
              <a:rPr b="1" lang="en" sz="1700">
                <a:latin typeface="Lato"/>
                <a:ea typeface="Lato"/>
                <a:cs typeface="Lato"/>
                <a:sym typeface="Lato"/>
              </a:rPr>
              <a:t>These are only suggestions and/or examples.  You may know of an existing group or individual doing great Allyship work, ask if you can join with them.</a:t>
            </a:r>
            <a:endParaRPr b="1" sz="1700">
              <a:latin typeface="Lato"/>
              <a:ea typeface="Lato"/>
              <a:cs typeface="Lato"/>
              <a:sym typeface="Lato"/>
            </a:endParaRPr>
          </a:p>
          <a:p>
            <a:pPr indent="-336550" lvl="0" marL="457200" rtl="0" algn="l">
              <a:spcBef>
                <a:spcPts val="0"/>
              </a:spcBef>
              <a:spcAft>
                <a:spcPts val="0"/>
              </a:spcAft>
              <a:buSzPts val="1700"/>
              <a:buFont typeface="Lato"/>
              <a:buChar char="●"/>
            </a:pPr>
            <a:r>
              <a:rPr b="1" lang="en" sz="1700">
                <a:latin typeface="Lato"/>
                <a:ea typeface="Lato"/>
                <a:cs typeface="Lato"/>
                <a:sym typeface="Lato"/>
              </a:rPr>
              <a:t>If you know of where some Allyship work is required, ask those in leadership positions (Teacher, School Board Indigenous Lead or Team Member, Principal, Mayor etc) to guide you in getting started on your Allyship journey.</a:t>
            </a:r>
            <a:endParaRPr b="1" sz="1700">
              <a:latin typeface="Lato"/>
              <a:ea typeface="Lato"/>
              <a:cs typeface="Lato"/>
              <a:sym typeface="Lato"/>
            </a:endParaRPr>
          </a:p>
          <a:p>
            <a:pPr indent="-336550" lvl="0" marL="457200" rtl="0" algn="l">
              <a:spcBef>
                <a:spcPts val="0"/>
              </a:spcBef>
              <a:spcAft>
                <a:spcPts val="0"/>
              </a:spcAft>
              <a:buSzPts val="1700"/>
              <a:buFont typeface="Lato"/>
              <a:buChar char="●"/>
            </a:pPr>
            <a:r>
              <a:rPr b="1" lang="en" sz="1700">
                <a:latin typeface="Lato"/>
                <a:ea typeface="Lato"/>
                <a:cs typeface="Lato"/>
                <a:sym typeface="Lato"/>
              </a:rPr>
              <a:t>Read through the following ideas to see where you might begin to be an Ally.</a:t>
            </a:r>
            <a:endParaRPr b="1" sz="1700">
              <a:latin typeface="Lato"/>
              <a:ea typeface="Lato"/>
              <a:cs typeface="Lato"/>
              <a:sym typeface="Lato"/>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7" name="Shape 227"/>
        <p:cNvGrpSpPr/>
        <p:nvPr/>
      </p:nvGrpSpPr>
      <p:grpSpPr>
        <a:xfrm>
          <a:off x="0" y="0"/>
          <a:ext cx="0" cy="0"/>
          <a:chOff x="0" y="0"/>
          <a:chExt cx="0" cy="0"/>
        </a:xfrm>
      </p:grpSpPr>
      <p:sp>
        <p:nvSpPr>
          <p:cNvPr id="228" name="Google Shape;228;p36"/>
          <p:cNvSpPr txBox="1"/>
          <p:nvPr>
            <p:ph type="title"/>
          </p:nvPr>
        </p:nvSpPr>
        <p:spPr>
          <a:xfrm>
            <a:off x="1109475" y="712150"/>
            <a:ext cx="7498200" cy="38355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3900">
                <a:solidFill>
                  <a:schemeClr val="dk1"/>
                </a:solidFill>
              </a:rPr>
              <a:t>SHSM related Allyship </a:t>
            </a:r>
            <a:endParaRPr sz="3900">
              <a:solidFill>
                <a:schemeClr val="dk1"/>
              </a:solidFill>
            </a:endParaRPr>
          </a:p>
          <a:p>
            <a:pPr indent="0" lvl="0" marL="0" rtl="0" algn="l">
              <a:spcBef>
                <a:spcPts val="0"/>
              </a:spcBef>
              <a:spcAft>
                <a:spcPts val="0"/>
              </a:spcAft>
              <a:buNone/>
            </a:pPr>
            <a:r>
              <a:rPr lang="en" sz="3900"/>
              <a:t>The following are project suggestions related to SHS</a:t>
            </a:r>
            <a:r>
              <a:rPr lang="en" sz="3900"/>
              <a:t>M</a:t>
            </a:r>
            <a:r>
              <a:rPr lang="en" sz="3900"/>
              <a:t> sectors to further Allyship with Indigenous communities and people.</a:t>
            </a:r>
            <a:endParaRPr sz="3900"/>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2" name="Shape 232"/>
        <p:cNvGrpSpPr/>
        <p:nvPr/>
      </p:nvGrpSpPr>
      <p:grpSpPr>
        <a:xfrm>
          <a:off x="0" y="0"/>
          <a:ext cx="0" cy="0"/>
          <a:chOff x="0" y="0"/>
          <a:chExt cx="0" cy="0"/>
        </a:xfrm>
      </p:grpSpPr>
      <p:sp>
        <p:nvSpPr>
          <p:cNvPr id="233" name="Google Shape;233;p37"/>
          <p:cNvSpPr txBox="1"/>
          <p:nvPr/>
        </p:nvSpPr>
        <p:spPr>
          <a:xfrm>
            <a:off x="257725" y="392225"/>
            <a:ext cx="80013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3600">
                <a:solidFill>
                  <a:schemeClr val="dk1"/>
                </a:solidFill>
                <a:latin typeface="Raleway"/>
                <a:ea typeface="Raleway"/>
                <a:cs typeface="Raleway"/>
                <a:sym typeface="Raleway"/>
              </a:rPr>
              <a:t>SHSM Sectors in Ontario</a:t>
            </a:r>
            <a:endParaRPr b="1">
              <a:solidFill>
                <a:schemeClr val="dk1"/>
              </a:solidFill>
              <a:latin typeface="Raleway"/>
              <a:ea typeface="Raleway"/>
              <a:cs typeface="Raleway"/>
              <a:sym typeface="Raleway"/>
            </a:endParaRPr>
          </a:p>
        </p:txBody>
      </p:sp>
      <p:sp>
        <p:nvSpPr>
          <p:cNvPr id="234" name="Google Shape;234;p37"/>
          <p:cNvSpPr txBox="1"/>
          <p:nvPr/>
        </p:nvSpPr>
        <p:spPr>
          <a:xfrm>
            <a:off x="392200" y="1255050"/>
            <a:ext cx="3698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solidFill>
                <a:schemeClr val="lt1"/>
              </a:solidFill>
              <a:latin typeface="Lato"/>
              <a:ea typeface="Lato"/>
              <a:cs typeface="Lato"/>
              <a:sym typeface="Lato"/>
            </a:endParaRPr>
          </a:p>
        </p:txBody>
      </p:sp>
      <p:sp>
        <p:nvSpPr>
          <p:cNvPr id="235" name="Google Shape;235;p37"/>
          <p:cNvSpPr txBox="1"/>
          <p:nvPr/>
        </p:nvSpPr>
        <p:spPr>
          <a:xfrm>
            <a:off x="697000" y="1131125"/>
            <a:ext cx="3698100" cy="3740400"/>
          </a:xfrm>
          <a:prstGeom prst="rect">
            <a:avLst/>
          </a:prstGeom>
          <a:noFill/>
          <a:ln>
            <a:noFill/>
          </a:ln>
        </p:spPr>
        <p:txBody>
          <a:bodyPr anchorCtr="0" anchor="t" bIns="91425" lIns="91425" spcFirstLastPara="1" rIns="91425" wrap="square" tIns="91425">
            <a:spAutoFit/>
          </a:bodyPr>
          <a:lstStyle/>
          <a:p>
            <a:pPr indent="-361950" lvl="0" marL="457200" rtl="0" algn="l">
              <a:spcBef>
                <a:spcPts val="0"/>
              </a:spcBef>
              <a:spcAft>
                <a:spcPts val="0"/>
              </a:spcAft>
              <a:buClr>
                <a:schemeClr val="lt1"/>
              </a:buClr>
              <a:buSzPts val="2100"/>
              <a:buFont typeface="Lato"/>
              <a:buChar char="●"/>
            </a:pPr>
            <a:r>
              <a:rPr lang="en" sz="2100">
                <a:solidFill>
                  <a:schemeClr val="lt1"/>
                </a:solidFill>
                <a:latin typeface="Lato"/>
                <a:ea typeface="Lato"/>
                <a:cs typeface="Lato"/>
                <a:sym typeface="Lato"/>
              </a:rPr>
              <a:t>Agriculture</a:t>
            </a:r>
            <a:endParaRPr sz="2100">
              <a:solidFill>
                <a:schemeClr val="lt1"/>
              </a:solidFill>
              <a:latin typeface="Lato"/>
              <a:ea typeface="Lato"/>
              <a:cs typeface="Lato"/>
              <a:sym typeface="Lato"/>
            </a:endParaRPr>
          </a:p>
          <a:p>
            <a:pPr indent="-361950" lvl="0" marL="457200" rtl="0" algn="l">
              <a:spcBef>
                <a:spcPts val="0"/>
              </a:spcBef>
              <a:spcAft>
                <a:spcPts val="0"/>
              </a:spcAft>
              <a:buClr>
                <a:schemeClr val="lt1"/>
              </a:buClr>
              <a:buSzPts val="2100"/>
              <a:buFont typeface="Lato"/>
              <a:buChar char="●"/>
            </a:pPr>
            <a:r>
              <a:rPr lang="en" sz="2100">
                <a:solidFill>
                  <a:schemeClr val="lt1"/>
                </a:solidFill>
                <a:latin typeface="Lato"/>
                <a:ea typeface="Lato"/>
                <a:cs typeface="Lato"/>
                <a:sym typeface="Lato"/>
              </a:rPr>
              <a:t>Arts an</a:t>
            </a:r>
            <a:r>
              <a:rPr lang="en" sz="2100">
                <a:solidFill>
                  <a:schemeClr val="lt1"/>
                </a:solidFill>
                <a:latin typeface="Lato"/>
                <a:ea typeface="Lato"/>
                <a:cs typeface="Lato"/>
                <a:sym typeface="Lato"/>
              </a:rPr>
              <a:t>d Culture	</a:t>
            </a:r>
            <a:r>
              <a:rPr lang="en" sz="2100">
                <a:solidFill>
                  <a:schemeClr val="lt1"/>
                </a:solidFill>
                <a:latin typeface="Lato"/>
                <a:ea typeface="Lato"/>
                <a:cs typeface="Lato"/>
                <a:sym typeface="Lato"/>
              </a:rPr>
              <a:t>	</a:t>
            </a:r>
            <a:endParaRPr sz="2100">
              <a:solidFill>
                <a:schemeClr val="lt1"/>
              </a:solidFill>
              <a:latin typeface="Lato"/>
              <a:ea typeface="Lato"/>
              <a:cs typeface="Lato"/>
              <a:sym typeface="Lato"/>
            </a:endParaRPr>
          </a:p>
          <a:p>
            <a:pPr indent="-361950" lvl="0" marL="457200" rtl="0" algn="l">
              <a:spcBef>
                <a:spcPts val="0"/>
              </a:spcBef>
              <a:spcAft>
                <a:spcPts val="0"/>
              </a:spcAft>
              <a:buClr>
                <a:schemeClr val="lt1"/>
              </a:buClr>
              <a:buSzPts val="2100"/>
              <a:buFont typeface="Lato"/>
              <a:buChar char="●"/>
            </a:pPr>
            <a:r>
              <a:rPr lang="en" sz="2100">
                <a:solidFill>
                  <a:schemeClr val="lt1"/>
                </a:solidFill>
                <a:latin typeface="Lato"/>
                <a:ea typeface="Lato"/>
                <a:cs typeface="Lato"/>
                <a:sym typeface="Lato"/>
              </a:rPr>
              <a:t>Aviation/Aerospace	</a:t>
            </a:r>
            <a:endParaRPr sz="2100">
              <a:solidFill>
                <a:schemeClr val="lt1"/>
              </a:solidFill>
              <a:latin typeface="Lato"/>
              <a:ea typeface="Lato"/>
              <a:cs typeface="Lato"/>
              <a:sym typeface="Lato"/>
            </a:endParaRPr>
          </a:p>
          <a:p>
            <a:pPr indent="-361950" lvl="0" marL="457200" rtl="0" algn="l">
              <a:spcBef>
                <a:spcPts val="0"/>
              </a:spcBef>
              <a:spcAft>
                <a:spcPts val="0"/>
              </a:spcAft>
              <a:buClr>
                <a:schemeClr val="lt1"/>
              </a:buClr>
              <a:buSzPts val="2100"/>
              <a:buFont typeface="Lato"/>
              <a:buChar char="●"/>
            </a:pPr>
            <a:r>
              <a:rPr lang="en" sz="2100">
                <a:solidFill>
                  <a:schemeClr val="lt1"/>
                </a:solidFill>
                <a:latin typeface="Lato"/>
                <a:ea typeface="Lato"/>
                <a:cs typeface="Lato"/>
                <a:sym typeface="Lato"/>
              </a:rPr>
              <a:t>Business				</a:t>
            </a:r>
            <a:endParaRPr sz="2100">
              <a:solidFill>
                <a:schemeClr val="lt1"/>
              </a:solidFill>
              <a:latin typeface="Lato"/>
              <a:ea typeface="Lato"/>
              <a:cs typeface="Lato"/>
              <a:sym typeface="Lato"/>
            </a:endParaRPr>
          </a:p>
          <a:p>
            <a:pPr indent="-361950" lvl="0" marL="457200" rtl="0" algn="l">
              <a:spcBef>
                <a:spcPts val="0"/>
              </a:spcBef>
              <a:spcAft>
                <a:spcPts val="0"/>
              </a:spcAft>
              <a:buClr>
                <a:schemeClr val="lt1"/>
              </a:buClr>
              <a:buSzPts val="2100"/>
              <a:buFont typeface="Lato"/>
              <a:buChar char="●"/>
            </a:pPr>
            <a:r>
              <a:rPr lang="en" sz="2100">
                <a:solidFill>
                  <a:schemeClr val="lt1"/>
                </a:solidFill>
                <a:latin typeface="Lato"/>
                <a:ea typeface="Lato"/>
                <a:cs typeface="Lato"/>
                <a:sym typeface="Lato"/>
              </a:rPr>
              <a:t>Construction			</a:t>
            </a:r>
            <a:endParaRPr sz="2100">
              <a:solidFill>
                <a:schemeClr val="lt1"/>
              </a:solidFill>
              <a:latin typeface="Lato"/>
              <a:ea typeface="Lato"/>
              <a:cs typeface="Lato"/>
              <a:sym typeface="Lato"/>
            </a:endParaRPr>
          </a:p>
          <a:p>
            <a:pPr indent="-361950" lvl="0" marL="457200" rtl="0" algn="l">
              <a:spcBef>
                <a:spcPts val="0"/>
              </a:spcBef>
              <a:spcAft>
                <a:spcPts val="0"/>
              </a:spcAft>
              <a:buClr>
                <a:schemeClr val="lt1"/>
              </a:buClr>
              <a:buSzPts val="2100"/>
              <a:buFont typeface="Lato"/>
              <a:buChar char="●"/>
            </a:pPr>
            <a:r>
              <a:rPr lang="en" sz="2100">
                <a:solidFill>
                  <a:schemeClr val="lt1"/>
                </a:solidFill>
                <a:latin typeface="Lato"/>
                <a:ea typeface="Lato"/>
                <a:cs typeface="Lato"/>
                <a:sym typeface="Lato"/>
              </a:rPr>
              <a:t>Energy					</a:t>
            </a:r>
            <a:endParaRPr sz="2100">
              <a:solidFill>
                <a:schemeClr val="lt1"/>
              </a:solidFill>
              <a:latin typeface="Lato"/>
              <a:ea typeface="Lato"/>
              <a:cs typeface="Lato"/>
              <a:sym typeface="Lato"/>
            </a:endParaRPr>
          </a:p>
          <a:p>
            <a:pPr indent="-361950" lvl="0" marL="457200" rtl="0" algn="l">
              <a:spcBef>
                <a:spcPts val="0"/>
              </a:spcBef>
              <a:spcAft>
                <a:spcPts val="0"/>
              </a:spcAft>
              <a:buClr>
                <a:schemeClr val="lt1"/>
              </a:buClr>
              <a:buSzPts val="2100"/>
              <a:buFont typeface="Lato"/>
              <a:buChar char="●"/>
            </a:pPr>
            <a:r>
              <a:rPr lang="en" sz="2100">
                <a:solidFill>
                  <a:schemeClr val="lt1"/>
                </a:solidFill>
                <a:latin typeface="Lato"/>
                <a:ea typeface="Lato"/>
                <a:cs typeface="Lato"/>
                <a:sym typeface="Lato"/>
              </a:rPr>
              <a:t>Environment			</a:t>
            </a:r>
            <a:endParaRPr sz="2100">
              <a:solidFill>
                <a:schemeClr val="lt1"/>
              </a:solidFill>
              <a:latin typeface="Lato"/>
              <a:ea typeface="Lato"/>
              <a:cs typeface="Lato"/>
              <a:sym typeface="Lato"/>
            </a:endParaRPr>
          </a:p>
          <a:p>
            <a:pPr indent="-361950" lvl="0" marL="457200" rtl="0" algn="l">
              <a:spcBef>
                <a:spcPts val="0"/>
              </a:spcBef>
              <a:spcAft>
                <a:spcPts val="0"/>
              </a:spcAft>
              <a:buClr>
                <a:schemeClr val="lt1"/>
              </a:buClr>
              <a:buSzPts val="2100"/>
              <a:buFont typeface="Lato"/>
              <a:buChar char="●"/>
            </a:pPr>
            <a:r>
              <a:rPr lang="en" sz="2100">
                <a:solidFill>
                  <a:schemeClr val="lt1"/>
                </a:solidFill>
                <a:latin typeface="Lato"/>
                <a:ea typeface="Lato"/>
                <a:cs typeface="Lato"/>
                <a:sym typeface="Lato"/>
              </a:rPr>
              <a:t>Food Processing</a:t>
            </a:r>
            <a:endParaRPr sz="2100">
              <a:solidFill>
                <a:schemeClr val="lt1"/>
              </a:solidFill>
              <a:latin typeface="Lato"/>
              <a:ea typeface="Lato"/>
              <a:cs typeface="Lato"/>
              <a:sym typeface="Lato"/>
            </a:endParaRPr>
          </a:p>
          <a:p>
            <a:pPr indent="-361950" lvl="0" marL="457200" rtl="0" algn="l">
              <a:spcBef>
                <a:spcPts val="0"/>
              </a:spcBef>
              <a:spcAft>
                <a:spcPts val="0"/>
              </a:spcAft>
              <a:buClr>
                <a:schemeClr val="lt1"/>
              </a:buClr>
              <a:buSzPts val="2100"/>
              <a:buFont typeface="Lato"/>
              <a:buChar char="●"/>
            </a:pPr>
            <a:r>
              <a:rPr lang="en" sz="2100">
                <a:solidFill>
                  <a:schemeClr val="lt1"/>
                </a:solidFill>
                <a:latin typeface="Lato"/>
                <a:ea typeface="Lato"/>
                <a:cs typeface="Lato"/>
                <a:sym typeface="Lato"/>
              </a:rPr>
              <a:t>Forestry				</a:t>
            </a:r>
            <a:endParaRPr sz="2100">
              <a:solidFill>
                <a:schemeClr val="lt1"/>
              </a:solidFill>
              <a:latin typeface="Lato"/>
              <a:ea typeface="Lato"/>
              <a:cs typeface="Lato"/>
              <a:sym typeface="Lato"/>
            </a:endParaRPr>
          </a:p>
          <a:p>
            <a:pPr indent="-361950" lvl="0" marL="457200" rtl="0" algn="l">
              <a:spcBef>
                <a:spcPts val="0"/>
              </a:spcBef>
              <a:spcAft>
                <a:spcPts val="0"/>
              </a:spcAft>
              <a:buClr>
                <a:schemeClr val="lt1"/>
              </a:buClr>
              <a:buSzPts val="2100"/>
              <a:buFont typeface="Lato"/>
              <a:buChar char="●"/>
            </a:pPr>
            <a:r>
              <a:rPr lang="en" sz="2100">
                <a:solidFill>
                  <a:schemeClr val="lt1"/>
                </a:solidFill>
                <a:latin typeface="Lato"/>
                <a:ea typeface="Lato"/>
                <a:cs typeface="Lato"/>
                <a:sym typeface="Lato"/>
              </a:rPr>
              <a:t>Health &amp; Wellness</a:t>
            </a:r>
            <a:endParaRPr sz="2100">
              <a:solidFill>
                <a:schemeClr val="lt1"/>
              </a:solidFill>
              <a:latin typeface="Lato"/>
              <a:ea typeface="Lato"/>
              <a:cs typeface="Lato"/>
              <a:sym typeface="Lato"/>
            </a:endParaRPr>
          </a:p>
          <a:p>
            <a:pPr indent="0" lvl="0" marL="0" rtl="0" algn="l">
              <a:spcBef>
                <a:spcPts val="0"/>
              </a:spcBef>
              <a:spcAft>
                <a:spcPts val="0"/>
              </a:spcAft>
              <a:buNone/>
            </a:pPr>
            <a:r>
              <a:t/>
            </a:r>
            <a:endParaRPr sz="2100">
              <a:solidFill>
                <a:schemeClr val="lt1"/>
              </a:solidFill>
              <a:latin typeface="Lato"/>
              <a:ea typeface="Lato"/>
              <a:cs typeface="Lato"/>
              <a:sym typeface="Lato"/>
            </a:endParaRPr>
          </a:p>
        </p:txBody>
      </p:sp>
      <p:sp>
        <p:nvSpPr>
          <p:cNvPr id="236" name="Google Shape;236;p37"/>
          <p:cNvSpPr txBox="1"/>
          <p:nvPr/>
        </p:nvSpPr>
        <p:spPr>
          <a:xfrm>
            <a:off x="3873975" y="1131125"/>
            <a:ext cx="4746600" cy="4063500"/>
          </a:xfrm>
          <a:prstGeom prst="rect">
            <a:avLst/>
          </a:prstGeom>
          <a:noFill/>
          <a:ln>
            <a:noFill/>
          </a:ln>
        </p:spPr>
        <p:txBody>
          <a:bodyPr anchorCtr="0" anchor="t" bIns="91425" lIns="91425" spcFirstLastPara="1" rIns="91425" wrap="square" tIns="91425">
            <a:spAutoFit/>
          </a:bodyPr>
          <a:lstStyle/>
          <a:p>
            <a:pPr indent="-361950" lvl="0" marL="457200" rtl="0" algn="l">
              <a:spcBef>
                <a:spcPts val="0"/>
              </a:spcBef>
              <a:spcAft>
                <a:spcPts val="0"/>
              </a:spcAft>
              <a:buClr>
                <a:schemeClr val="lt1"/>
              </a:buClr>
              <a:buSzPts val="2100"/>
              <a:buFont typeface="Lato"/>
              <a:buChar char="●"/>
            </a:pPr>
            <a:r>
              <a:rPr lang="en" sz="2100">
                <a:solidFill>
                  <a:schemeClr val="lt1"/>
                </a:solidFill>
                <a:latin typeface="Lato"/>
                <a:ea typeface="Lato"/>
                <a:cs typeface="Lato"/>
                <a:sym typeface="Lato"/>
              </a:rPr>
              <a:t>Horticulture &amp; Landscape</a:t>
            </a:r>
            <a:endParaRPr sz="2100">
              <a:solidFill>
                <a:schemeClr val="lt1"/>
              </a:solidFill>
              <a:latin typeface="Lato"/>
              <a:ea typeface="Lato"/>
              <a:cs typeface="Lato"/>
              <a:sym typeface="Lato"/>
            </a:endParaRPr>
          </a:p>
          <a:p>
            <a:pPr indent="-361950" lvl="0" marL="457200" rtl="0" algn="l">
              <a:spcBef>
                <a:spcPts val="0"/>
              </a:spcBef>
              <a:spcAft>
                <a:spcPts val="0"/>
              </a:spcAft>
              <a:buClr>
                <a:schemeClr val="lt1"/>
              </a:buClr>
              <a:buSzPts val="2100"/>
              <a:buFont typeface="Lato"/>
              <a:buChar char="●"/>
            </a:pPr>
            <a:r>
              <a:rPr lang="en" sz="2100">
                <a:solidFill>
                  <a:schemeClr val="lt1"/>
                </a:solidFill>
                <a:latin typeface="Lato"/>
                <a:ea typeface="Lato"/>
                <a:cs typeface="Lato"/>
                <a:sym typeface="Lato"/>
              </a:rPr>
              <a:t>Hospitality &amp; Tourism</a:t>
            </a:r>
            <a:endParaRPr sz="2100">
              <a:solidFill>
                <a:schemeClr val="lt1"/>
              </a:solidFill>
              <a:latin typeface="Lato"/>
              <a:ea typeface="Lato"/>
              <a:cs typeface="Lato"/>
              <a:sym typeface="Lato"/>
            </a:endParaRPr>
          </a:p>
          <a:p>
            <a:pPr indent="-361950" lvl="0" marL="457200" rtl="0" algn="l">
              <a:spcBef>
                <a:spcPts val="0"/>
              </a:spcBef>
              <a:spcAft>
                <a:spcPts val="0"/>
              </a:spcAft>
              <a:buClr>
                <a:schemeClr val="lt1"/>
              </a:buClr>
              <a:buSzPts val="2100"/>
              <a:buFont typeface="Lato"/>
              <a:buChar char="●"/>
            </a:pPr>
            <a:r>
              <a:rPr lang="en" sz="2100">
                <a:solidFill>
                  <a:schemeClr val="lt1"/>
                </a:solidFill>
                <a:latin typeface="Lato"/>
                <a:ea typeface="Lato"/>
                <a:cs typeface="Lato"/>
                <a:sym typeface="Lato"/>
              </a:rPr>
              <a:t>Information &amp; Communications Technology</a:t>
            </a:r>
            <a:endParaRPr sz="2100">
              <a:solidFill>
                <a:schemeClr val="lt1"/>
              </a:solidFill>
              <a:latin typeface="Lato"/>
              <a:ea typeface="Lato"/>
              <a:cs typeface="Lato"/>
              <a:sym typeface="Lato"/>
            </a:endParaRPr>
          </a:p>
          <a:p>
            <a:pPr indent="-361950" lvl="0" marL="457200" rtl="0" algn="l">
              <a:spcBef>
                <a:spcPts val="0"/>
              </a:spcBef>
              <a:spcAft>
                <a:spcPts val="0"/>
              </a:spcAft>
              <a:buClr>
                <a:schemeClr val="lt1"/>
              </a:buClr>
              <a:buSzPts val="2100"/>
              <a:buFont typeface="Lato"/>
              <a:buChar char="●"/>
            </a:pPr>
            <a:r>
              <a:rPr lang="en" sz="2100">
                <a:solidFill>
                  <a:schemeClr val="lt1"/>
                </a:solidFill>
                <a:latin typeface="Lato"/>
                <a:ea typeface="Lato"/>
                <a:cs typeface="Lato"/>
                <a:sym typeface="Lato"/>
              </a:rPr>
              <a:t>Justice, Community Safety &amp; Emergency Services</a:t>
            </a:r>
            <a:endParaRPr sz="2100">
              <a:solidFill>
                <a:schemeClr val="lt1"/>
              </a:solidFill>
              <a:latin typeface="Lato"/>
              <a:ea typeface="Lato"/>
              <a:cs typeface="Lato"/>
              <a:sym typeface="Lato"/>
            </a:endParaRPr>
          </a:p>
          <a:p>
            <a:pPr indent="-361950" lvl="0" marL="457200" rtl="0" algn="l">
              <a:spcBef>
                <a:spcPts val="0"/>
              </a:spcBef>
              <a:spcAft>
                <a:spcPts val="0"/>
              </a:spcAft>
              <a:buClr>
                <a:schemeClr val="lt1"/>
              </a:buClr>
              <a:buSzPts val="2100"/>
              <a:buFont typeface="Lato"/>
              <a:buChar char="●"/>
            </a:pPr>
            <a:r>
              <a:rPr lang="en" sz="2100">
                <a:solidFill>
                  <a:schemeClr val="lt1"/>
                </a:solidFill>
                <a:latin typeface="Lato"/>
                <a:ea typeface="Lato"/>
                <a:cs typeface="Lato"/>
                <a:sym typeface="Lato"/>
              </a:rPr>
              <a:t>Manufacturing</a:t>
            </a:r>
            <a:endParaRPr sz="2100">
              <a:solidFill>
                <a:schemeClr val="lt1"/>
              </a:solidFill>
              <a:latin typeface="Lato"/>
              <a:ea typeface="Lato"/>
              <a:cs typeface="Lato"/>
              <a:sym typeface="Lato"/>
            </a:endParaRPr>
          </a:p>
          <a:p>
            <a:pPr indent="-361950" lvl="0" marL="457200" rtl="0" algn="l">
              <a:spcBef>
                <a:spcPts val="0"/>
              </a:spcBef>
              <a:spcAft>
                <a:spcPts val="0"/>
              </a:spcAft>
              <a:buClr>
                <a:schemeClr val="lt1"/>
              </a:buClr>
              <a:buSzPts val="2100"/>
              <a:buFont typeface="Lato"/>
              <a:buChar char="●"/>
            </a:pPr>
            <a:r>
              <a:rPr lang="en" sz="2100">
                <a:solidFill>
                  <a:schemeClr val="lt1"/>
                </a:solidFill>
                <a:latin typeface="Lato"/>
                <a:ea typeface="Lato"/>
                <a:cs typeface="Lato"/>
                <a:sym typeface="Lato"/>
              </a:rPr>
              <a:t>Mining</a:t>
            </a:r>
            <a:endParaRPr sz="2100">
              <a:solidFill>
                <a:schemeClr val="lt1"/>
              </a:solidFill>
              <a:latin typeface="Lato"/>
              <a:ea typeface="Lato"/>
              <a:cs typeface="Lato"/>
              <a:sym typeface="Lato"/>
            </a:endParaRPr>
          </a:p>
          <a:p>
            <a:pPr indent="-361950" lvl="0" marL="457200" rtl="0" algn="l">
              <a:spcBef>
                <a:spcPts val="0"/>
              </a:spcBef>
              <a:spcAft>
                <a:spcPts val="0"/>
              </a:spcAft>
              <a:buClr>
                <a:schemeClr val="lt1"/>
              </a:buClr>
              <a:buSzPts val="2100"/>
              <a:buFont typeface="Lato"/>
              <a:buChar char="●"/>
            </a:pPr>
            <a:r>
              <a:rPr lang="en" sz="2100">
                <a:solidFill>
                  <a:schemeClr val="lt1"/>
                </a:solidFill>
                <a:latin typeface="Lato"/>
                <a:ea typeface="Lato"/>
                <a:cs typeface="Lato"/>
                <a:sym typeface="Lato"/>
              </a:rPr>
              <a:t>Non Profit</a:t>
            </a:r>
            <a:endParaRPr sz="2100">
              <a:solidFill>
                <a:schemeClr val="lt1"/>
              </a:solidFill>
              <a:latin typeface="Lato"/>
              <a:ea typeface="Lato"/>
              <a:cs typeface="Lato"/>
              <a:sym typeface="Lato"/>
            </a:endParaRPr>
          </a:p>
          <a:p>
            <a:pPr indent="-361950" lvl="0" marL="457200" rtl="0" algn="l">
              <a:spcBef>
                <a:spcPts val="0"/>
              </a:spcBef>
              <a:spcAft>
                <a:spcPts val="0"/>
              </a:spcAft>
              <a:buClr>
                <a:schemeClr val="lt1"/>
              </a:buClr>
              <a:buSzPts val="2100"/>
              <a:buFont typeface="Lato"/>
              <a:buChar char="●"/>
            </a:pPr>
            <a:r>
              <a:rPr lang="en" sz="2100">
                <a:solidFill>
                  <a:schemeClr val="lt1"/>
                </a:solidFill>
                <a:latin typeface="Lato"/>
                <a:ea typeface="Lato"/>
                <a:cs typeface="Lato"/>
                <a:sym typeface="Lato"/>
              </a:rPr>
              <a:t>Sports</a:t>
            </a:r>
            <a:endParaRPr sz="2100">
              <a:solidFill>
                <a:schemeClr val="lt1"/>
              </a:solidFill>
              <a:latin typeface="Lato"/>
              <a:ea typeface="Lato"/>
              <a:cs typeface="Lato"/>
              <a:sym typeface="Lato"/>
            </a:endParaRPr>
          </a:p>
          <a:p>
            <a:pPr indent="-361950" lvl="0" marL="457200" rtl="0" algn="l">
              <a:spcBef>
                <a:spcPts val="0"/>
              </a:spcBef>
              <a:spcAft>
                <a:spcPts val="0"/>
              </a:spcAft>
              <a:buClr>
                <a:schemeClr val="lt1"/>
              </a:buClr>
              <a:buSzPts val="2100"/>
              <a:buFont typeface="Lato"/>
              <a:buChar char="●"/>
            </a:pPr>
            <a:r>
              <a:rPr lang="en" sz="2100">
                <a:solidFill>
                  <a:schemeClr val="lt1"/>
                </a:solidFill>
                <a:latin typeface="Lato"/>
                <a:ea typeface="Lato"/>
                <a:cs typeface="Lato"/>
                <a:sym typeface="Lato"/>
              </a:rPr>
              <a:t>Transportation </a:t>
            </a:r>
            <a:endParaRPr sz="2100">
              <a:solidFill>
                <a:schemeClr val="lt1"/>
              </a:solidFill>
              <a:latin typeface="Lato"/>
              <a:ea typeface="Lato"/>
              <a:cs typeface="Lato"/>
              <a:sym typeface="Lato"/>
            </a:endParaRPr>
          </a:p>
          <a:p>
            <a:pPr indent="0" lvl="0" marL="0" rtl="0" algn="l">
              <a:spcBef>
                <a:spcPts val="0"/>
              </a:spcBef>
              <a:spcAft>
                <a:spcPts val="0"/>
              </a:spcAft>
              <a:buNone/>
            </a:pPr>
            <a:r>
              <a:t/>
            </a:r>
            <a:endParaRPr sz="2100">
              <a:solidFill>
                <a:schemeClr val="lt1"/>
              </a:solidFill>
              <a:latin typeface="Lato"/>
              <a:ea typeface="Lato"/>
              <a:cs typeface="Lato"/>
              <a:sym typeface="Lato"/>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0" name="Shape 240"/>
        <p:cNvGrpSpPr/>
        <p:nvPr/>
      </p:nvGrpSpPr>
      <p:grpSpPr>
        <a:xfrm>
          <a:off x="0" y="0"/>
          <a:ext cx="0" cy="0"/>
          <a:chOff x="0" y="0"/>
          <a:chExt cx="0" cy="0"/>
        </a:xfrm>
      </p:grpSpPr>
      <p:sp>
        <p:nvSpPr>
          <p:cNvPr id="241" name="Google Shape;241;p38"/>
          <p:cNvSpPr txBox="1"/>
          <p:nvPr>
            <p:ph type="title"/>
          </p:nvPr>
        </p:nvSpPr>
        <p:spPr>
          <a:xfrm>
            <a:off x="265500" y="571800"/>
            <a:ext cx="4045200" cy="13182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sz="4800"/>
              <a:t>Agriculture</a:t>
            </a:r>
            <a:endParaRPr sz="4800"/>
          </a:p>
        </p:txBody>
      </p:sp>
      <p:sp>
        <p:nvSpPr>
          <p:cNvPr id="242" name="Google Shape;242;p38"/>
          <p:cNvSpPr txBox="1"/>
          <p:nvPr>
            <p:ph idx="1" type="subTitle"/>
          </p:nvPr>
        </p:nvSpPr>
        <p:spPr>
          <a:xfrm>
            <a:off x="265500" y="3154196"/>
            <a:ext cx="4045200" cy="13455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3600"/>
              <a:t>Sector Project Ideas</a:t>
            </a:r>
            <a:endParaRPr sz="3600"/>
          </a:p>
        </p:txBody>
      </p:sp>
      <p:sp>
        <p:nvSpPr>
          <p:cNvPr id="243" name="Google Shape;243;p38"/>
          <p:cNvSpPr txBox="1"/>
          <p:nvPr>
            <p:ph idx="2" type="body"/>
          </p:nvPr>
        </p:nvSpPr>
        <p:spPr>
          <a:xfrm>
            <a:off x="4939500" y="724200"/>
            <a:ext cx="3837000" cy="36951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solidFill>
                  <a:schemeClr val="dk2"/>
                </a:solidFill>
              </a:rPr>
              <a:t>Many Indigenous communities are far north and live in isolated areas. </a:t>
            </a:r>
            <a:endParaRPr>
              <a:solidFill>
                <a:schemeClr val="dk2"/>
              </a:solidFill>
            </a:endParaRPr>
          </a:p>
          <a:p>
            <a:pPr indent="0" lvl="0" marL="0" rtl="0" algn="l">
              <a:spcBef>
                <a:spcPts val="1600"/>
              </a:spcBef>
              <a:spcAft>
                <a:spcPts val="0"/>
              </a:spcAft>
              <a:buNone/>
            </a:pPr>
            <a:r>
              <a:rPr lang="en">
                <a:solidFill>
                  <a:schemeClr val="dk2"/>
                </a:solidFill>
              </a:rPr>
              <a:t>Research the company “GROWCER” Modular Food Solutions, Green Iglu - Strengthening food sovereignty in remote Indigenous communities. </a:t>
            </a:r>
            <a:endParaRPr>
              <a:solidFill>
                <a:schemeClr val="dk2"/>
              </a:solidFill>
            </a:endParaRPr>
          </a:p>
          <a:p>
            <a:pPr indent="0" lvl="0" marL="0" rtl="0" algn="l">
              <a:spcBef>
                <a:spcPts val="1600"/>
              </a:spcBef>
              <a:spcAft>
                <a:spcPts val="1600"/>
              </a:spcAft>
              <a:buClr>
                <a:schemeClr val="dk2"/>
              </a:buClr>
              <a:buSzPts val="1100"/>
              <a:buFont typeface="Arial"/>
              <a:buNone/>
            </a:pPr>
            <a:r>
              <a:rPr lang="en">
                <a:solidFill>
                  <a:schemeClr val="dk2"/>
                </a:solidFill>
              </a:rPr>
              <a:t>Create an agricultural plan/idea for sustainable  agriculture in your area. </a:t>
            </a:r>
            <a:endParaRPr>
              <a:solidFill>
                <a:schemeClr val="dk2"/>
              </a:solidFill>
            </a:endParaRPr>
          </a:p>
        </p:txBody>
      </p:sp>
      <p:pic>
        <p:nvPicPr>
          <p:cNvPr id="244" name="Google Shape;244;p38"/>
          <p:cNvPicPr preferRelativeResize="0"/>
          <p:nvPr/>
        </p:nvPicPr>
        <p:blipFill>
          <a:blip r:embed="rId3">
            <a:alphaModFix/>
          </a:blip>
          <a:stretch>
            <a:fillRect/>
          </a:stretch>
        </p:blipFill>
        <p:spPr>
          <a:xfrm>
            <a:off x="1416725" y="1866897"/>
            <a:ext cx="1804225" cy="12006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8" name="Shape 248"/>
        <p:cNvGrpSpPr/>
        <p:nvPr/>
      </p:nvGrpSpPr>
      <p:grpSpPr>
        <a:xfrm>
          <a:off x="0" y="0"/>
          <a:ext cx="0" cy="0"/>
          <a:chOff x="0" y="0"/>
          <a:chExt cx="0" cy="0"/>
        </a:xfrm>
      </p:grpSpPr>
      <p:sp>
        <p:nvSpPr>
          <p:cNvPr id="249" name="Google Shape;249;p39"/>
          <p:cNvSpPr txBox="1"/>
          <p:nvPr>
            <p:ph idx="1" type="subTitle"/>
          </p:nvPr>
        </p:nvSpPr>
        <p:spPr>
          <a:xfrm>
            <a:off x="265500" y="2735371"/>
            <a:ext cx="4045200" cy="13455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t/>
            </a:r>
            <a:endParaRPr sz="3000"/>
          </a:p>
          <a:p>
            <a:pPr indent="0" lvl="0" marL="0" rtl="0" algn="ctr">
              <a:spcBef>
                <a:spcPts val="0"/>
              </a:spcBef>
              <a:spcAft>
                <a:spcPts val="0"/>
              </a:spcAft>
              <a:buNone/>
            </a:pPr>
            <a:r>
              <a:t/>
            </a:r>
            <a:endParaRPr sz="3000"/>
          </a:p>
          <a:p>
            <a:pPr indent="0" lvl="0" marL="0" rtl="0" algn="ctr">
              <a:spcBef>
                <a:spcPts val="0"/>
              </a:spcBef>
              <a:spcAft>
                <a:spcPts val="0"/>
              </a:spcAft>
              <a:buClr>
                <a:schemeClr val="dk2"/>
              </a:buClr>
              <a:buSzPts val="1100"/>
              <a:buFont typeface="Arial"/>
              <a:buNone/>
            </a:pPr>
            <a:r>
              <a:rPr lang="en" sz="3000"/>
              <a:t>Sector Project Ideas</a:t>
            </a:r>
            <a:endParaRPr sz="3000"/>
          </a:p>
          <a:p>
            <a:pPr indent="0" lvl="0" marL="0" rtl="0" algn="ctr">
              <a:spcBef>
                <a:spcPts val="0"/>
              </a:spcBef>
              <a:spcAft>
                <a:spcPts val="0"/>
              </a:spcAft>
              <a:buNone/>
            </a:pPr>
            <a:r>
              <a:t/>
            </a:r>
            <a:endParaRPr/>
          </a:p>
        </p:txBody>
      </p:sp>
      <p:sp>
        <p:nvSpPr>
          <p:cNvPr id="250" name="Google Shape;250;p39"/>
          <p:cNvSpPr txBox="1"/>
          <p:nvPr>
            <p:ph idx="2" type="body"/>
          </p:nvPr>
        </p:nvSpPr>
        <p:spPr>
          <a:xfrm>
            <a:off x="4939500" y="724200"/>
            <a:ext cx="3837000" cy="36951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Clr>
                <a:schemeClr val="dk2"/>
              </a:buClr>
              <a:buSzPts val="1100"/>
              <a:buFont typeface="Arial"/>
              <a:buNone/>
            </a:pPr>
            <a:r>
              <a:rPr lang="en">
                <a:solidFill>
                  <a:schemeClr val="dk2"/>
                </a:solidFill>
              </a:rPr>
              <a:t>Arts and culture</a:t>
            </a:r>
            <a:r>
              <a:rPr lang="en">
                <a:solidFill>
                  <a:schemeClr val="dk2"/>
                </a:solidFill>
              </a:rPr>
              <a:t> is an important expression of Indigenous culture.  Research Indigenous arts and culture,  create a video presentation showcasing four of your favorite Indigenous artists or cultural events and why you like them the most. </a:t>
            </a:r>
            <a:endParaRPr>
              <a:solidFill>
                <a:schemeClr val="dk2"/>
              </a:solidFill>
            </a:endParaRPr>
          </a:p>
          <a:p>
            <a:pPr indent="0" lvl="0" marL="0" rtl="0" algn="l">
              <a:spcBef>
                <a:spcPts val="1600"/>
              </a:spcBef>
              <a:spcAft>
                <a:spcPts val="1600"/>
              </a:spcAft>
              <a:buNone/>
            </a:pPr>
            <a:r>
              <a:t/>
            </a:r>
            <a:endParaRPr/>
          </a:p>
        </p:txBody>
      </p:sp>
      <p:sp>
        <p:nvSpPr>
          <p:cNvPr id="251" name="Google Shape;251;p39"/>
          <p:cNvSpPr txBox="1"/>
          <p:nvPr/>
        </p:nvSpPr>
        <p:spPr>
          <a:xfrm>
            <a:off x="7848600" y="1666875"/>
            <a:ext cx="57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Lato"/>
              <a:ea typeface="Lato"/>
              <a:cs typeface="Lato"/>
              <a:sym typeface="Lato"/>
            </a:endParaRPr>
          </a:p>
        </p:txBody>
      </p:sp>
      <p:pic>
        <p:nvPicPr>
          <p:cNvPr id="252" name="Google Shape;252;p39"/>
          <p:cNvPicPr preferRelativeResize="0"/>
          <p:nvPr/>
        </p:nvPicPr>
        <p:blipFill>
          <a:blip r:embed="rId3">
            <a:alphaModFix/>
          </a:blip>
          <a:stretch>
            <a:fillRect/>
          </a:stretch>
        </p:blipFill>
        <p:spPr>
          <a:xfrm>
            <a:off x="1355950" y="1802847"/>
            <a:ext cx="2073851" cy="1776600"/>
          </a:xfrm>
          <a:prstGeom prst="rect">
            <a:avLst/>
          </a:prstGeom>
          <a:noFill/>
          <a:ln>
            <a:noFill/>
          </a:ln>
        </p:spPr>
      </p:pic>
      <p:sp>
        <p:nvSpPr>
          <p:cNvPr id="253" name="Google Shape;253;p39"/>
          <p:cNvSpPr txBox="1"/>
          <p:nvPr>
            <p:ph type="title"/>
          </p:nvPr>
        </p:nvSpPr>
        <p:spPr>
          <a:xfrm>
            <a:off x="265500" y="571800"/>
            <a:ext cx="4164600" cy="13182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sz="4600"/>
              <a:t>Arts &amp; Culture</a:t>
            </a:r>
            <a:endParaRPr sz="4600"/>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7" name="Shape 257"/>
        <p:cNvGrpSpPr/>
        <p:nvPr/>
      </p:nvGrpSpPr>
      <p:grpSpPr>
        <a:xfrm>
          <a:off x="0" y="0"/>
          <a:ext cx="0" cy="0"/>
          <a:chOff x="0" y="0"/>
          <a:chExt cx="0" cy="0"/>
        </a:xfrm>
      </p:grpSpPr>
      <p:sp>
        <p:nvSpPr>
          <p:cNvPr id="258" name="Google Shape;258;p40"/>
          <p:cNvSpPr txBox="1"/>
          <p:nvPr>
            <p:ph type="title"/>
          </p:nvPr>
        </p:nvSpPr>
        <p:spPr>
          <a:xfrm>
            <a:off x="473625" y="552450"/>
            <a:ext cx="3837000" cy="7239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2300"/>
              <a:t>                 </a:t>
            </a:r>
            <a:r>
              <a:rPr lang="en" sz="2800"/>
              <a:t>Aviation/Aerospace</a:t>
            </a:r>
            <a:endParaRPr sz="2800"/>
          </a:p>
        </p:txBody>
      </p:sp>
      <p:sp>
        <p:nvSpPr>
          <p:cNvPr id="259" name="Google Shape;259;p40"/>
          <p:cNvSpPr txBox="1"/>
          <p:nvPr>
            <p:ph idx="1" type="subTitle"/>
          </p:nvPr>
        </p:nvSpPr>
        <p:spPr>
          <a:xfrm>
            <a:off x="265500" y="3318071"/>
            <a:ext cx="4045200" cy="13455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2"/>
              </a:buClr>
              <a:buSzPts val="1100"/>
              <a:buFont typeface="Arial"/>
              <a:buNone/>
            </a:pPr>
            <a:r>
              <a:t/>
            </a:r>
            <a:endParaRPr sz="3000"/>
          </a:p>
          <a:p>
            <a:pPr indent="0" lvl="0" marL="0" rtl="0" algn="ctr">
              <a:spcBef>
                <a:spcPts val="0"/>
              </a:spcBef>
              <a:spcAft>
                <a:spcPts val="0"/>
              </a:spcAft>
              <a:buClr>
                <a:schemeClr val="dk2"/>
              </a:buClr>
              <a:buSzPts val="1100"/>
              <a:buFont typeface="Arial"/>
              <a:buNone/>
            </a:pPr>
            <a:r>
              <a:rPr lang="en" sz="3000"/>
              <a:t>Sector Project Ideas</a:t>
            </a:r>
            <a:endParaRPr sz="3000"/>
          </a:p>
          <a:p>
            <a:pPr indent="0" lvl="0" marL="0" rtl="0" algn="ctr">
              <a:spcBef>
                <a:spcPts val="0"/>
              </a:spcBef>
              <a:spcAft>
                <a:spcPts val="0"/>
              </a:spcAft>
              <a:buNone/>
            </a:pPr>
            <a:r>
              <a:t/>
            </a:r>
            <a:endParaRPr/>
          </a:p>
        </p:txBody>
      </p:sp>
      <p:sp>
        <p:nvSpPr>
          <p:cNvPr id="260" name="Google Shape;260;p40"/>
          <p:cNvSpPr txBox="1"/>
          <p:nvPr>
            <p:ph idx="2" type="body"/>
          </p:nvPr>
        </p:nvSpPr>
        <p:spPr>
          <a:xfrm>
            <a:off x="4939500" y="724200"/>
            <a:ext cx="3837000" cy="36951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solidFill>
                  <a:schemeClr val="dk2"/>
                </a:solidFill>
              </a:rPr>
              <a:t>First Nation Technical Institute (FNTI) in partnership with Canadore College has an Aviation Program operating on the Tyendinaga Territory near Belleville, Ontario. </a:t>
            </a:r>
            <a:endParaRPr>
              <a:solidFill>
                <a:schemeClr val="dk2"/>
              </a:solidFill>
            </a:endParaRPr>
          </a:p>
          <a:p>
            <a:pPr indent="0" lvl="0" marL="0" rtl="0" algn="l">
              <a:spcBef>
                <a:spcPts val="1600"/>
              </a:spcBef>
              <a:spcAft>
                <a:spcPts val="1600"/>
              </a:spcAft>
              <a:buNone/>
            </a:pPr>
            <a:r>
              <a:rPr lang="en">
                <a:solidFill>
                  <a:schemeClr val="dk2"/>
                </a:solidFill>
              </a:rPr>
              <a:t>Visit the FNTI website </a:t>
            </a:r>
            <a:r>
              <a:rPr lang="en" u="sng">
                <a:solidFill>
                  <a:schemeClr val="dk2"/>
                </a:solidFill>
                <a:hlinkClick r:id="rId3">
                  <a:extLst>
                    <a:ext uri="{A12FA001-AC4F-418D-AE19-62706E023703}">
                      <ahyp:hlinkClr val="tx"/>
                    </a:ext>
                  </a:extLst>
                </a:hlinkClick>
              </a:rPr>
              <a:t>https://fnti.net/aviation-program</a:t>
            </a:r>
            <a:r>
              <a:rPr lang="en">
                <a:solidFill>
                  <a:schemeClr val="dk2"/>
                </a:solidFill>
              </a:rPr>
              <a:t> and media reports on the program and create a news report/podcast on this exciting program geared towards potential Indigenous High School  students.</a:t>
            </a:r>
            <a:endParaRPr>
              <a:solidFill>
                <a:schemeClr val="dk2"/>
              </a:solidFill>
            </a:endParaRPr>
          </a:p>
        </p:txBody>
      </p:sp>
      <p:pic>
        <p:nvPicPr>
          <p:cNvPr id="261" name="Google Shape;261;p40"/>
          <p:cNvPicPr preferRelativeResize="0"/>
          <p:nvPr/>
        </p:nvPicPr>
        <p:blipFill>
          <a:blip r:embed="rId4">
            <a:alphaModFix/>
          </a:blip>
          <a:stretch>
            <a:fillRect/>
          </a:stretch>
        </p:blipFill>
        <p:spPr>
          <a:xfrm>
            <a:off x="618450" y="1371450"/>
            <a:ext cx="3363000" cy="243855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5" name="Shape 265"/>
        <p:cNvGrpSpPr/>
        <p:nvPr/>
      </p:nvGrpSpPr>
      <p:grpSpPr>
        <a:xfrm>
          <a:off x="0" y="0"/>
          <a:ext cx="0" cy="0"/>
          <a:chOff x="0" y="0"/>
          <a:chExt cx="0" cy="0"/>
        </a:xfrm>
      </p:grpSpPr>
      <p:sp>
        <p:nvSpPr>
          <p:cNvPr id="266" name="Google Shape;266;p41"/>
          <p:cNvSpPr txBox="1"/>
          <p:nvPr>
            <p:ph type="title"/>
          </p:nvPr>
        </p:nvSpPr>
        <p:spPr>
          <a:xfrm>
            <a:off x="265500" y="885275"/>
            <a:ext cx="4045200" cy="13182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Clr>
                <a:schemeClr val="dk2"/>
              </a:buClr>
              <a:buSzPts val="1100"/>
              <a:buFont typeface="Arial"/>
              <a:buNone/>
            </a:pPr>
            <a:r>
              <a:rPr lang="en"/>
              <a:t>Business SHSM</a:t>
            </a:r>
            <a:endParaRPr/>
          </a:p>
          <a:p>
            <a:pPr indent="0" lvl="0" marL="0" rtl="0" algn="ctr">
              <a:spcBef>
                <a:spcPts val="0"/>
              </a:spcBef>
              <a:spcAft>
                <a:spcPts val="0"/>
              </a:spcAft>
              <a:buNone/>
            </a:pPr>
            <a:r>
              <a:t/>
            </a:r>
            <a:endParaRPr/>
          </a:p>
        </p:txBody>
      </p:sp>
      <p:sp>
        <p:nvSpPr>
          <p:cNvPr id="267" name="Google Shape;267;p41"/>
          <p:cNvSpPr txBox="1"/>
          <p:nvPr>
            <p:ph idx="1" type="subTitle"/>
          </p:nvPr>
        </p:nvSpPr>
        <p:spPr>
          <a:xfrm>
            <a:off x="265500" y="3705223"/>
            <a:ext cx="4045200" cy="7005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3000"/>
              <a:t>Sector Project Ideas</a:t>
            </a:r>
            <a:endParaRPr sz="3000"/>
          </a:p>
          <a:p>
            <a:pPr indent="0" lvl="0" marL="0" rtl="0" algn="ctr">
              <a:spcBef>
                <a:spcPts val="0"/>
              </a:spcBef>
              <a:spcAft>
                <a:spcPts val="0"/>
              </a:spcAft>
              <a:buClr>
                <a:schemeClr val="dk2"/>
              </a:buClr>
              <a:buSzPts val="1100"/>
              <a:buFont typeface="Arial"/>
              <a:buNone/>
            </a:pPr>
            <a:r>
              <a:t/>
            </a:r>
            <a:endParaRPr/>
          </a:p>
          <a:p>
            <a:pPr indent="0" lvl="0" marL="0" rtl="0" algn="ctr">
              <a:spcBef>
                <a:spcPts val="0"/>
              </a:spcBef>
              <a:spcAft>
                <a:spcPts val="0"/>
              </a:spcAft>
              <a:buNone/>
            </a:pPr>
            <a:r>
              <a:t/>
            </a:r>
            <a:endParaRPr/>
          </a:p>
        </p:txBody>
      </p:sp>
      <p:sp>
        <p:nvSpPr>
          <p:cNvPr id="268" name="Google Shape;268;p41"/>
          <p:cNvSpPr txBox="1"/>
          <p:nvPr>
            <p:ph idx="2" type="body"/>
          </p:nvPr>
        </p:nvSpPr>
        <p:spPr>
          <a:xfrm>
            <a:off x="4939500" y="885275"/>
            <a:ext cx="3837000" cy="37653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Clr>
                <a:schemeClr val="dk2"/>
              </a:buClr>
              <a:buSzPts val="1100"/>
              <a:buFont typeface="Arial"/>
              <a:buNone/>
            </a:pPr>
            <a:r>
              <a:rPr lang="en">
                <a:solidFill>
                  <a:schemeClr val="dk2"/>
                </a:solidFill>
              </a:rPr>
              <a:t>Fashion is an important expression of Indigenous culture.  Research Indigenous fashion industry and create a Google slide presentation showcasing four of your favorite Indigenous fashion designers/companies and why you like them the most. </a:t>
            </a:r>
            <a:endParaRPr>
              <a:solidFill>
                <a:schemeClr val="dk2"/>
              </a:solidFill>
            </a:endParaRPr>
          </a:p>
          <a:p>
            <a:pPr indent="0" lvl="0" marL="0" rtl="0" algn="l">
              <a:spcBef>
                <a:spcPts val="1600"/>
              </a:spcBef>
              <a:spcAft>
                <a:spcPts val="0"/>
              </a:spcAft>
              <a:buClr>
                <a:schemeClr val="dk2"/>
              </a:buClr>
              <a:buSzPts val="1100"/>
              <a:buFont typeface="Arial"/>
              <a:buNone/>
            </a:pPr>
            <a:r>
              <a:rPr lang="en">
                <a:solidFill>
                  <a:schemeClr val="dk2"/>
                </a:solidFill>
              </a:rPr>
              <a:t>or</a:t>
            </a:r>
            <a:endParaRPr>
              <a:solidFill>
                <a:schemeClr val="dk2"/>
              </a:solidFill>
            </a:endParaRPr>
          </a:p>
          <a:p>
            <a:pPr indent="0" lvl="0" marL="0" rtl="0" algn="l">
              <a:spcBef>
                <a:spcPts val="1600"/>
              </a:spcBef>
              <a:spcAft>
                <a:spcPts val="0"/>
              </a:spcAft>
              <a:buClr>
                <a:schemeClr val="dk2"/>
              </a:buClr>
              <a:buSzPts val="1100"/>
              <a:buFont typeface="Arial"/>
              <a:buNone/>
            </a:pPr>
            <a:r>
              <a:rPr lang="en">
                <a:solidFill>
                  <a:schemeClr val="dk2"/>
                </a:solidFill>
              </a:rPr>
              <a:t>Design a logo, name of a company and an online brochure for an Indigenous business. </a:t>
            </a:r>
            <a:endParaRPr>
              <a:solidFill>
                <a:schemeClr val="dk2"/>
              </a:solidFill>
            </a:endParaRPr>
          </a:p>
          <a:p>
            <a:pPr indent="0" lvl="0" marL="0" rtl="0" algn="l">
              <a:spcBef>
                <a:spcPts val="1600"/>
              </a:spcBef>
              <a:spcAft>
                <a:spcPts val="1600"/>
              </a:spcAft>
              <a:buNone/>
            </a:pPr>
            <a:r>
              <a:t/>
            </a:r>
            <a:endParaRPr/>
          </a:p>
        </p:txBody>
      </p:sp>
      <p:pic>
        <p:nvPicPr>
          <p:cNvPr id="269" name="Google Shape;269;p41"/>
          <p:cNvPicPr preferRelativeResize="0"/>
          <p:nvPr/>
        </p:nvPicPr>
        <p:blipFill>
          <a:blip r:embed="rId3">
            <a:alphaModFix/>
          </a:blip>
          <a:stretch>
            <a:fillRect/>
          </a:stretch>
        </p:blipFill>
        <p:spPr>
          <a:xfrm>
            <a:off x="960038" y="1765850"/>
            <a:ext cx="2656125" cy="175107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83" name="Shape 83"/>
        <p:cNvGrpSpPr/>
        <p:nvPr/>
      </p:nvGrpSpPr>
      <p:grpSpPr>
        <a:xfrm>
          <a:off x="0" y="0"/>
          <a:ext cx="0" cy="0"/>
          <a:chOff x="0" y="0"/>
          <a:chExt cx="0" cy="0"/>
        </a:xfrm>
      </p:grpSpPr>
      <p:pic>
        <p:nvPicPr>
          <p:cNvPr id="84" name="Google Shape;84;p15"/>
          <p:cNvPicPr preferRelativeResize="0"/>
          <p:nvPr/>
        </p:nvPicPr>
        <p:blipFill>
          <a:blip r:embed="rId3">
            <a:alphaModFix/>
          </a:blip>
          <a:stretch>
            <a:fillRect/>
          </a:stretch>
        </p:blipFill>
        <p:spPr>
          <a:xfrm>
            <a:off x="2444700" y="162737"/>
            <a:ext cx="4254600" cy="4818038"/>
          </a:xfrm>
          <a:prstGeom prst="rect">
            <a:avLst/>
          </a:prstGeom>
          <a:noFill/>
          <a:ln>
            <a:noFill/>
          </a:ln>
        </p:spPr>
      </p:pic>
      <p:pic>
        <p:nvPicPr>
          <p:cNvPr descr="Piece of duct tape sticking a note to the slide" id="85" name="Google Shape;85;p15"/>
          <p:cNvPicPr preferRelativeResize="0"/>
          <p:nvPr/>
        </p:nvPicPr>
        <p:blipFill rotWithShape="1">
          <a:blip r:embed="rId4">
            <a:alphaModFix/>
          </a:blip>
          <a:srcRect b="10011" l="9244" r="2118" t="5926"/>
          <a:stretch/>
        </p:blipFill>
        <p:spPr>
          <a:xfrm rot="154828">
            <a:off x="3536000" y="147301"/>
            <a:ext cx="2072000" cy="736050"/>
          </a:xfrm>
          <a:prstGeom prst="rect">
            <a:avLst/>
          </a:prstGeom>
          <a:noFill/>
          <a:ln>
            <a:noFill/>
          </a:ln>
        </p:spPr>
      </p:pic>
      <p:sp>
        <p:nvSpPr>
          <p:cNvPr id="86" name="Google Shape;86;p15"/>
          <p:cNvSpPr txBox="1"/>
          <p:nvPr/>
        </p:nvSpPr>
        <p:spPr>
          <a:xfrm>
            <a:off x="2855550" y="687397"/>
            <a:ext cx="3432900" cy="762600"/>
          </a:xfrm>
          <a:prstGeom prst="rect">
            <a:avLst/>
          </a:prstGeom>
          <a:noFill/>
          <a:ln>
            <a:noFill/>
          </a:ln>
        </p:spPr>
        <p:txBody>
          <a:bodyPr anchorCtr="0" anchor="b" bIns="91425" lIns="91425" spcFirstLastPara="1" rIns="91425" wrap="square" tIns="91425">
            <a:noAutofit/>
          </a:bodyPr>
          <a:lstStyle/>
          <a:p>
            <a:pPr indent="-419100" lvl="0" marL="457200" rtl="0" algn="l">
              <a:spcBef>
                <a:spcPts val="0"/>
              </a:spcBef>
              <a:spcAft>
                <a:spcPts val="0"/>
              </a:spcAft>
              <a:buClr>
                <a:schemeClr val="lt2"/>
              </a:buClr>
              <a:buSzPts val="3000"/>
              <a:buFont typeface="Raleway"/>
              <a:buAutoNum type="arabicPeriod"/>
            </a:pPr>
            <a:r>
              <a:rPr b="1" lang="en" sz="3000">
                <a:solidFill>
                  <a:schemeClr val="lt2"/>
                </a:solidFill>
                <a:latin typeface="Raleway"/>
                <a:ea typeface="Raleway"/>
                <a:cs typeface="Raleway"/>
                <a:sym typeface="Raleway"/>
              </a:rPr>
              <a:t>Equality</a:t>
            </a:r>
            <a:endParaRPr b="1" sz="3000">
              <a:solidFill>
                <a:schemeClr val="lt2"/>
              </a:solidFill>
              <a:latin typeface="Raleway"/>
              <a:ea typeface="Raleway"/>
              <a:cs typeface="Raleway"/>
              <a:sym typeface="Raleway"/>
            </a:endParaRPr>
          </a:p>
        </p:txBody>
      </p:sp>
      <p:sp>
        <p:nvSpPr>
          <p:cNvPr id="87" name="Google Shape;87;p15"/>
          <p:cNvSpPr txBox="1"/>
          <p:nvPr>
            <p:ph idx="4294967295" type="body"/>
          </p:nvPr>
        </p:nvSpPr>
        <p:spPr>
          <a:xfrm>
            <a:off x="2855550" y="1377480"/>
            <a:ext cx="3432900" cy="3327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2"/>
              </a:buClr>
              <a:buSzPts val="1100"/>
              <a:buFont typeface="Arial"/>
              <a:buNone/>
            </a:pPr>
            <a:r>
              <a:t/>
            </a:r>
            <a:endParaRPr sz="1200">
              <a:latin typeface="Raleway"/>
              <a:ea typeface="Raleway"/>
              <a:cs typeface="Raleway"/>
              <a:sym typeface="Raleway"/>
            </a:endParaRPr>
          </a:p>
          <a:p>
            <a:pPr indent="-317500" lvl="0" marL="457200" rtl="0" algn="l">
              <a:spcBef>
                <a:spcPts val="1600"/>
              </a:spcBef>
              <a:spcAft>
                <a:spcPts val="0"/>
              </a:spcAft>
              <a:buClr>
                <a:schemeClr val="dk1"/>
              </a:buClr>
              <a:buSzPts val="1400"/>
              <a:buFont typeface="Raleway"/>
              <a:buChar char="➔"/>
            </a:pPr>
            <a:r>
              <a:rPr b="1" lang="en" sz="1400">
                <a:solidFill>
                  <a:schemeClr val="dk1"/>
                </a:solidFill>
                <a:latin typeface="Raleway"/>
                <a:ea typeface="Raleway"/>
                <a:cs typeface="Raleway"/>
                <a:sym typeface="Raleway"/>
              </a:rPr>
              <a:t>Discuss</a:t>
            </a:r>
            <a:br>
              <a:rPr lang="en" sz="1200">
                <a:latin typeface="Raleway"/>
                <a:ea typeface="Raleway"/>
                <a:cs typeface="Raleway"/>
                <a:sym typeface="Raleway"/>
              </a:rPr>
            </a:br>
            <a:r>
              <a:rPr lang="en" sz="1200">
                <a:latin typeface="Raleway"/>
                <a:ea typeface="Raleway"/>
                <a:cs typeface="Raleway"/>
                <a:sym typeface="Raleway"/>
              </a:rPr>
              <a:t>Why does a society nee</a:t>
            </a:r>
            <a:r>
              <a:rPr lang="en" sz="1200">
                <a:latin typeface="Raleway"/>
                <a:ea typeface="Raleway"/>
                <a:cs typeface="Raleway"/>
                <a:sym typeface="Raleway"/>
              </a:rPr>
              <a:t>d to have</a:t>
            </a:r>
            <a:r>
              <a:rPr lang="en" sz="1200">
                <a:latin typeface="Raleway"/>
                <a:ea typeface="Raleway"/>
                <a:cs typeface="Raleway"/>
                <a:sym typeface="Raleway"/>
              </a:rPr>
              <a:t> everyone measured to the same standard?</a:t>
            </a:r>
            <a:endParaRPr sz="1200">
              <a:latin typeface="Raleway"/>
              <a:ea typeface="Raleway"/>
              <a:cs typeface="Raleway"/>
              <a:sym typeface="Raleway"/>
            </a:endParaRPr>
          </a:p>
          <a:p>
            <a:pPr indent="-317500" lvl="0" marL="457200" rtl="0" algn="l">
              <a:spcBef>
                <a:spcPts val="1000"/>
              </a:spcBef>
              <a:spcAft>
                <a:spcPts val="1000"/>
              </a:spcAft>
              <a:buClr>
                <a:schemeClr val="dk1"/>
              </a:buClr>
              <a:buSzPts val="1400"/>
              <a:buFont typeface="Raleway"/>
              <a:buChar char="➔"/>
            </a:pPr>
            <a:r>
              <a:rPr b="1" lang="en" sz="1400">
                <a:solidFill>
                  <a:schemeClr val="dk1"/>
                </a:solidFill>
                <a:latin typeface="Raleway"/>
                <a:ea typeface="Raleway"/>
                <a:cs typeface="Raleway"/>
                <a:sym typeface="Raleway"/>
              </a:rPr>
              <a:t>Comment</a:t>
            </a:r>
            <a:br>
              <a:rPr lang="en" sz="1400">
                <a:latin typeface="Raleway"/>
                <a:ea typeface="Raleway"/>
                <a:cs typeface="Raleway"/>
                <a:sym typeface="Raleway"/>
              </a:rPr>
            </a:br>
            <a:r>
              <a:rPr lang="en" sz="1200">
                <a:latin typeface="Raleway"/>
                <a:ea typeface="Raleway"/>
                <a:cs typeface="Raleway"/>
                <a:sym typeface="Raleway"/>
              </a:rPr>
              <a:t>Review the following slide and determine which animal  is going to pass the test with no intervention and which animal will require the most interventions? An example intervention might be to provide stairs.</a:t>
            </a:r>
            <a:endParaRPr sz="1200">
              <a:latin typeface="Raleway"/>
              <a:ea typeface="Raleway"/>
              <a:cs typeface="Raleway"/>
              <a:sym typeface="Raleway"/>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3" name="Shape 273"/>
        <p:cNvGrpSpPr/>
        <p:nvPr/>
      </p:nvGrpSpPr>
      <p:grpSpPr>
        <a:xfrm>
          <a:off x="0" y="0"/>
          <a:ext cx="0" cy="0"/>
          <a:chOff x="0" y="0"/>
          <a:chExt cx="0" cy="0"/>
        </a:xfrm>
      </p:grpSpPr>
      <p:sp>
        <p:nvSpPr>
          <p:cNvPr id="274" name="Google Shape;274;p42"/>
          <p:cNvSpPr txBox="1"/>
          <p:nvPr>
            <p:ph type="title"/>
          </p:nvPr>
        </p:nvSpPr>
        <p:spPr>
          <a:xfrm>
            <a:off x="265500" y="724200"/>
            <a:ext cx="4045200" cy="5712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Construction</a:t>
            </a:r>
            <a:endParaRPr/>
          </a:p>
        </p:txBody>
      </p:sp>
      <p:sp>
        <p:nvSpPr>
          <p:cNvPr id="275" name="Google Shape;275;p42"/>
          <p:cNvSpPr txBox="1"/>
          <p:nvPr>
            <p:ph idx="1" type="subTitle"/>
          </p:nvPr>
        </p:nvSpPr>
        <p:spPr>
          <a:xfrm>
            <a:off x="265500" y="3762373"/>
            <a:ext cx="4045200" cy="8115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2"/>
              </a:buClr>
              <a:buSzPts val="1100"/>
              <a:buFont typeface="Arial"/>
              <a:buNone/>
            </a:pPr>
            <a:r>
              <a:rPr lang="en" sz="3000"/>
              <a:t>Sector Project Ideas</a:t>
            </a:r>
            <a:endParaRPr sz="3000"/>
          </a:p>
          <a:p>
            <a:pPr indent="0" lvl="0" marL="0" rtl="0" algn="ctr">
              <a:spcBef>
                <a:spcPts val="0"/>
              </a:spcBef>
              <a:spcAft>
                <a:spcPts val="0"/>
              </a:spcAft>
              <a:buNone/>
            </a:pPr>
            <a:r>
              <a:t/>
            </a:r>
            <a:endParaRPr/>
          </a:p>
        </p:txBody>
      </p:sp>
      <p:sp>
        <p:nvSpPr>
          <p:cNvPr id="276" name="Google Shape;276;p42"/>
          <p:cNvSpPr txBox="1"/>
          <p:nvPr>
            <p:ph idx="2" type="body"/>
          </p:nvPr>
        </p:nvSpPr>
        <p:spPr>
          <a:xfrm>
            <a:off x="4731300" y="255225"/>
            <a:ext cx="4212900" cy="46275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t/>
            </a:r>
            <a:endParaRPr sz="1200">
              <a:solidFill>
                <a:srgbClr val="202124"/>
              </a:solidFill>
              <a:latin typeface="Arial"/>
              <a:ea typeface="Arial"/>
              <a:cs typeface="Arial"/>
              <a:sym typeface="Arial"/>
            </a:endParaRPr>
          </a:p>
          <a:p>
            <a:pPr indent="0" lvl="0" marL="0" rtl="0" algn="l">
              <a:spcBef>
                <a:spcPts val="1600"/>
              </a:spcBef>
              <a:spcAft>
                <a:spcPts val="0"/>
              </a:spcAft>
              <a:buNone/>
            </a:pPr>
            <a:r>
              <a:t/>
            </a:r>
            <a:endParaRPr sz="1200">
              <a:solidFill>
                <a:srgbClr val="202124"/>
              </a:solidFill>
              <a:latin typeface="Arial"/>
              <a:ea typeface="Arial"/>
              <a:cs typeface="Arial"/>
              <a:sym typeface="Arial"/>
            </a:endParaRPr>
          </a:p>
          <a:p>
            <a:pPr indent="0" lvl="0" marL="0" rtl="0" algn="l">
              <a:spcBef>
                <a:spcPts val="1600"/>
              </a:spcBef>
              <a:spcAft>
                <a:spcPts val="0"/>
              </a:spcAft>
              <a:buNone/>
            </a:pPr>
            <a:r>
              <a:t/>
            </a:r>
            <a:endParaRPr sz="1200">
              <a:solidFill>
                <a:srgbClr val="202124"/>
              </a:solidFill>
              <a:latin typeface="Arial"/>
              <a:ea typeface="Arial"/>
              <a:cs typeface="Arial"/>
              <a:sym typeface="Arial"/>
            </a:endParaRPr>
          </a:p>
          <a:p>
            <a:pPr indent="0" lvl="0" marL="0" rtl="0" algn="l">
              <a:spcBef>
                <a:spcPts val="1600"/>
              </a:spcBef>
              <a:spcAft>
                <a:spcPts val="0"/>
              </a:spcAft>
              <a:buNone/>
            </a:pPr>
            <a:r>
              <a:rPr lang="en" sz="1200">
                <a:solidFill>
                  <a:srgbClr val="202124"/>
                </a:solidFill>
              </a:rPr>
              <a:t>A single drinking water advisory can mean as many at 5,000 people lack access to safe, clean drinking water. </a:t>
            </a:r>
            <a:r>
              <a:rPr b="1" lang="en" sz="1200">
                <a:solidFill>
                  <a:srgbClr val="202124"/>
                </a:solidFill>
              </a:rPr>
              <a:t>73 per cent</a:t>
            </a:r>
            <a:r>
              <a:rPr lang="en" sz="1200">
                <a:solidFill>
                  <a:srgbClr val="202124"/>
                </a:solidFill>
              </a:rPr>
              <a:t> of First Nations' water systems are at high or medium risk of contamination.</a:t>
            </a:r>
            <a:endParaRPr sz="1200">
              <a:solidFill>
                <a:srgbClr val="202124"/>
              </a:solidFill>
            </a:endParaRPr>
          </a:p>
          <a:p>
            <a:pPr indent="0" lvl="0" marL="0" rtl="0" algn="l">
              <a:spcBef>
                <a:spcPts val="1600"/>
              </a:spcBef>
              <a:spcAft>
                <a:spcPts val="0"/>
              </a:spcAft>
              <a:buNone/>
            </a:pPr>
            <a:r>
              <a:rPr lang="en" sz="1200">
                <a:solidFill>
                  <a:srgbClr val="202124"/>
                </a:solidFill>
              </a:rPr>
              <a:t>Review the following link discussing the four main types of water filtration from the Canadian Water Quality Association.</a:t>
            </a:r>
            <a:r>
              <a:rPr lang="en" sz="1200" u="sng">
                <a:solidFill>
                  <a:schemeClr val="hlink"/>
                </a:solidFill>
                <a:hlinkClick r:id="rId3"/>
              </a:rPr>
              <a:t>https://www.cwqa.com/page/TypesofTreatment</a:t>
            </a:r>
            <a:endParaRPr sz="1200">
              <a:solidFill>
                <a:srgbClr val="202124"/>
              </a:solidFill>
            </a:endParaRPr>
          </a:p>
          <a:p>
            <a:pPr indent="0" lvl="0" marL="0" rtl="0" algn="l">
              <a:spcBef>
                <a:spcPts val="1600"/>
              </a:spcBef>
              <a:spcAft>
                <a:spcPts val="0"/>
              </a:spcAft>
              <a:buNone/>
            </a:pPr>
            <a:r>
              <a:rPr lang="en" sz="1200">
                <a:solidFill>
                  <a:srgbClr val="202124"/>
                </a:solidFill>
              </a:rPr>
              <a:t>Project A:  </a:t>
            </a:r>
            <a:r>
              <a:rPr lang="en" sz="1200">
                <a:solidFill>
                  <a:schemeClr val="dk2"/>
                </a:solidFill>
                <a:uFill>
                  <a:noFill/>
                </a:uFill>
                <a:hlinkClick r:id="rId4">
                  <a:extLst>
                    <a:ext uri="{A12FA001-AC4F-418D-AE19-62706E023703}">
                      <ahyp:hlinkClr val="tx"/>
                    </a:ext>
                  </a:extLst>
                </a:hlinkClick>
              </a:rPr>
              <a:t>Send a letter to the Minister of Indigenous Services Canada (ISC) and tell him it’s time to end drinking water advisories in First Nations.</a:t>
            </a:r>
            <a:endParaRPr sz="1200">
              <a:solidFill>
                <a:schemeClr val="dk2"/>
              </a:solidFill>
            </a:endParaRPr>
          </a:p>
          <a:p>
            <a:pPr indent="0" lvl="0" marL="0" rtl="0" algn="l">
              <a:spcBef>
                <a:spcPts val="1600"/>
              </a:spcBef>
              <a:spcAft>
                <a:spcPts val="0"/>
              </a:spcAft>
              <a:buNone/>
            </a:pPr>
            <a:r>
              <a:rPr lang="en" sz="1200">
                <a:solidFill>
                  <a:schemeClr val="dk2"/>
                </a:solidFill>
              </a:rPr>
              <a:t>Project B: Build a model of an Indigenous Filtration Station</a:t>
            </a:r>
            <a:endParaRPr sz="1200">
              <a:solidFill>
                <a:schemeClr val="dk2"/>
              </a:solidFill>
            </a:endParaRPr>
          </a:p>
          <a:p>
            <a:pPr indent="0" lvl="0" marL="0" rtl="0" algn="l">
              <a:spcBef>
                <a:spcPts val="1600"/>
              </a:spcBef>
              <a:spcAft>
                <a:spcPts val="0"/>
              </a:spcAft>
              <a:buNone/>
            </a:pPr>
            <a:r>
              <a:rPr lang="en" sz="1200">
                <a:solidFill>
                  <a:schemeClr val="dk2"/>
                </a:solidFill>
              </a:rPr>
              <a:t>Project C: Research Douglas Cardinal - Indigenous Architect</a:t>
            </a:r>
            <a:endParaRPr sz="1200">
              <a:solidFill>
                <a:schemeClr val="dk2"/>
              </a:solidFill>
            </a:endParaRPr>
          </a:p>
          <a:p>
            <a:pPr indent="0" lvl="0" marL="0" rtl="0" algn="l">
              <a:spcBef>
                <a:spcPts val="1600"/>
              </a:spcBef>
              <a:spcAft>
                <a:spcPts val="0"/>
              </a:spcAft>
              <a:buNone/>
            </a:pPr>
            <a:r>
              <a:rPr lang="en" sz="1200" u="sng">
                <a:solidFill>
                  <a:schemeClr val="hlink"/>
                </a:solidFill>
                <a:hlinkClick r:id="rId5"/>
              </a:rPr>
              <a:t>https://www.mcgilldaily.com/2019/09/indigenous-architecture-with-douglas-cardinal/</a:t>
            </a:r>
            <a:endParaRPr sz="1200">
              <a:solidFill>
                <a:schemeClr val="dk2"/>
              </a:solidFill>
            </a:endParaRPr>
          </a:p>
          <a:p>
            <a:pPr indent="0" lvl="0" marL="0" rtl="0" algn="l">
              <a:spcBef>
                <a:spcPts val="1600"/>
              </a:spcBef>
              <a:spcAft>
                <a:spcPts val="0"/>
              </a:spcAft>
              <a:buNone/>
            </a:pPr>
            <a:r>
              <a:t/>
            </a:r>
            <a:endParaRPr sz="1200">
              <a:solidFill>
                <a:schemeClr val="dk2"/>
              </a:solidFill>
              <a:latin typeface="Arial"/>
              <a:ea typeface="Arial"/>
              <a:cs typeface="Arial"/>
              <a:sym typeface="Arial"/>
            </a:endParaRPr>
          </a:p>
          <a:p>
            <a:pPr indent="0" lvl="0" marL="0" rtl="0" algn="l">
              <a:spcBef>
                <a:spcPts val="1600"/>
              </a:spcBef>
              <a:spcAft>
                <a:spcPts val="0"/>
              </a:spcAft>
              <a:buNone/>
            </a:pPr>
            <a:r>
              <a:t/>
            </a:r>
            <a:endParaRPr sz="1200">
              <a:solidFill>
                <a:schemeClr val="dk2"/>
              </a:solidFill>
              <a:latin typeface="Arial"/>
              <a:ea typeface="Arial"/>
              <a:cs typeface="Arial"/>
              <a:sym typeface="Arial"/>
            </a:endParaRPr>
          </a:p>
          <a:p>
            <a:pPr indent="0" lvl="0" marL="0" rtl="0" algn="l">
              <a:spcBef>
                <a:spcPts val="1600"/>
              </a:spcBef>
              <a:spcAft>
                <a:spcPts val="1600"/>
              </a:spcAft>
              <a:buNone/>
            </a:pPr>
            <a:r>
              <a:t/>
            </a:r>
            <a:endParaRPr>
              <a:solidFill>
                <a:schemeClr val="dk2"/>
              </a:solidFill>
            </a:endParaRPr>
          </a:p>
        </p:txBody>
      </p:sp>
      <p:pic>
        <p:nvPicPr>
          <p:cNvPr id="277" name="Google Shape;277;p42"/>
          <p:cNvPicPr preferRelativeResize="0"/>
          <p:nvPr/>
        </p:nvPicPr>
        <p:blipFill>
          <a:blip r:embed="rId6">
            <a:alphaModFix/>
          </a:blip>
          <a:stretch>
            <a:fillRect/>
          </a:stretch>
        </p:blipFill>
        <p:spPr>
          <a:xfrm>
            <a:off x="1064563" y="1295400"/>
            <a:ext cx="2447075" cy="2376051"/>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1" name="Shape 281"/>
        <p:cNvGrpSpPr/>
        <p:nvPr/>
      </p:nvGrpSpPr>
      <p:grpSpPr>
        <a:xfrm>
          <a:off x="0" y="0"/>
          <a:ext cx="0" cy="0"/>
          <a:chOff x="0" y="0"/>
          <a:chExt cx="0" cy="0"/>
        </a:xfrm>
      </p:grpSpPr>
      <p:sp>
        <p:nvSpPr>
          <p:cNvPr id="282" name="Google Shape;282;p43"/>
          <p:cNvSpPr txBox="1"/>
          <p:nvPr>
            <p:ph type="title"/>
          </p:nvPr>
        </p:nvSpPr>
        <p:spPr>
          <a:xfrm>
            <a:off x="265500" y="724200"/>
            <a:ext cx="4045200" cy="590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Energy</a:t>
            </a:r>
            <a:endParaRPr/>
          </a:p>
        </p:txBody>
      </p:sp>
      <p:sp>
        <p:nvSpPr>
          <p:cNvPr id="283" name="Google Shape;283;p43"/>
          <p:cNvSpPr txBox="1"/>
          <p:nvPr>
            <p:ph idx="1" type="subTitle"/>
          </p:nvPr>
        </p:nvSpPr>
        <p:spPr>
          <a:xfrm>
            <a:off x="265500" y="3828898"/>
            <a:ext cx="4045200" cy="590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2"/>
              </a:buClr>
              <a:buSzPts val="1100"/>
              <a:buFont typeface="Arial"/>
              <a:buNone/>
            </a:pPr>
            <a:r>
              <a:rPr lang="en" sz="3000"/>
              <a:t>Sector Project Ideas</a:t>
            </a:r>
            <a:endParaRPr sz="3000"/>
          </a:p>
          <a:p>
            <a:pPr indent="0" lvl="0" marL="0" rtl="0" algn="ctr">
              <a:spcBef>
                <a:spcPts val="0"/>
              </a:spcBef>
              <a:spcAft>
                <a:spcPts val="0"/>
              </a:spcAft>
              <a:buNone/>
            </a:pPr>
            <a:r>
              <a:t/>
            </a:r>
            <a:endParaRPr/>
          </a:p>
        </p:txBody>
      </p:sp>
      <p:sp>
        <p:nvSpPr>
          <p:cNvPr id="284" name="Google Shape;284;p43"/>
          <p:cNvSpPr txBox="1"/>
          <p:nvPr>
            <p:ph idx="2" type="body"/>
          </p:nvPr>
        </p:nvSpPr>
        <p:spPr>
          <a:xfrm>
            <a:off x="4852150" y="577050"/>
            <a:ext cx="4146000" cy="38424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1500">
                <a:solidFill>
                  <a:schemeClr val="dk2"/>
                </a:solidFill>
              </a:rPr>
              <a:t>The James Bay Cree hydroelectric conflict refers to the resistance by </a:t>
            </a:r>
            <a:r>
              <a:rPr lang="en" sz="1500">
                <a:solidFill>
                  <a:schemeClr val="dk2"/>
                </a:solidFill>
                <a:uFill>
                  <a:noFill/>
                </a:uFill>
                <a:hlinkClick r:id="rId3">
                  <a:extLst>
                    <a:ext uri="{A12FA001-AC4F-418D-AE19-62706E023703}">
                      <ahyp:hlinkClr val="tx"/>
                    </a:ext>
                  </a:extLst>
                </a:hlinkClick>
              </a:rPr>
              <a:t>James Bay</a:t>
            </a:r>
            <a:r>
              <a:rPr lang="en" sz="1500">
                <a:solidFill>
                  <a:schemeClr val="dk2"/>
                </a:solidFill>
              </a:rPr>
              <a:t> </a:t>
            </a:r>
            <a:r>
              <a:rPr lang="en" sz="1500">
                <a:solidFill>
                  <a:schemeClr val="dk2"/>
                </a:solidFill>
                <a:uFill>
                  <a:noFill/>
                </a:uFill>
                <a:hlinkClick r:id="rId4">
                  <a:extLst>
                    <a:ext uri="{A12FA001-AC4F-418D-AE19-62706E023703}">
                      <ahyp:hlinkClr val="tx"/>
                    </a:ext>
                  </a:extLst>
                </a:hlinkClick>
              </a:rPr>
              <a:t>Cree</a:t>
            </a:r>
            <a:r>
              <a:rPr lang="en" sz="1500">
                <a:solidFill>
                  <a:schemeClr val="dk2"/>
                </a:solidFill>
              </a:rPr>
              <a:t> to the </a:t>
            </a:r>
            <a:r>
              <a:rPr lang="en" sz="1500">
                <a:solidFill>
                  <a:schemeClr val="dk2"/>
                </a:solidFill>
                <a:uFill>
                  <a:noFill/>
                </a:uFill>
                <a:hlinkClick r:id="rId5">
                  <a:extLst>
                    <a:ext uri="{A12FA001-AC4F-418D-AE19-62706E023703}">
                      <ahyp:hlinkClr val="tx"/>
                    </a:ext>
                  </a:extLst>
                </a:hlinkClick>
              </a:rPr>
              <a:t>James Bay Hydroelectric Project</a:t>
            </a:r>
            <a:r>
              <a:rPr lang="en" sz="1500">
                <a:solidFill>
                  <a:schemeClr val="dk2"/>
                </a:solidFill>
              </a:rPr>
              <a:t> and the </a:t>
            </a:r>
            <a:r>
              <a:rPr lang="en" sz="1500">
                <a:solidFill>
                  <a:schemeClr val="dk2"/>
                </a:solidFill>
                <a:uFill>
                  <a:noFill/>
                </a:uFill>
                <a:hlinkClick r:id="rId6">
                  <a:extLst>
                    <a:ext uri="{A12FA001-AC4F-418D-AE19-62706E023703}">
                      <ahyp:hlinkClr val="tx"/>
                    </a:ext>
                  </a:extLst>
                </a:hlinkClick>
              </a:rPr>
              <a:t>Quebec Government</a:t>
            </a:r>
            <a:r>
              <a:rPr lang="en" sz="1500">
                <a:solidFill>
                  <a:schemeClr val="dk2"/>
                </a:solidFill>
              </a:rPr>
              <a:t>, beginning in 1971.</a:t>
            </a:r>
            <a:endParaRPr sz="1500">
              <a:solidFill>
                <a:schemeClr val="dk2"/>
              </a:solidFill>
            </a:endParaRPr>
          </a:p>
          <a:p>
            <a:pPr indent="0" lvl="0" marL="0" rtl="0" algn="l">
              <a:spcBef>
                <a:spcPts val="1600"/>
              </a:spcBef>
              <a:spcAft>
                <a:spcPts val="0"/>
              </a:spcAft>
              <a:buNone/>
            </a:pPr>
            <a:r>
              <a:rPr lang="en" sz="1500">
                <a:solidFill>
                  <a:schemeClr val="dk2"/>
                </a:solidFill>
              </a:rPr>
              <a:t>The fall out from this environmentally harming energy project led to Quebec Cree First Nation signing a significant self-government agreement with the government. </a:t>
            </a:r>
            <a:endParaRPr sz="1500">
              <a:solidFill>
                <a:schemeClr val="dk2"/>
              </a:solidFill>
            </a:endParaRPr>
          </a:p>
          <a:p>
            <a:pPr indent="0" lvl="0" marL="0" rtl="0" algn="l">
              <a:spcBef>
                <a:spcPts val="1600"/>
              </a:spcBef>
              <a:spcAft>
                <a:spcPts val="1600"/>
              </a:spcAft>
              <a:buNone/>
            </a:pPr>
            <a:r>
              <a:rPr lang="en" sz="1500">
                <a:solidFill>
                  <a:schemeClr val="dk2"/>
                </a:solidFill>
              </a:rPr>
              <a:t>Research the percentage of power in Ontario that is generated by Hydroelectricity. What water way have been altered due to the dams. Are these dams close to Ontario Indigenous Reserve lands?  Create a slide presentation on your findings.</a:t>
            </a:r>
            <a:endParaRPr sz="1500">
              <a:solidFill>
                <a:schemeClr val="dk2"/>
              </a:solidFill>
            </a:endParaRPr>
          </a:p>
        </p:txBody>
      </p:sp>
      <p:pic>
        <p:nvPicPr>
          <p:cNvPr id="285" name="Google Shape;285;p43"/>
          <p:cNvPicPr preferRelativeResize="0"/>
          <p:nvPr/>
        </p:nvPicPr>
        <p:blipFill>
          <a:blip r:embed="rId7">
            <a:alphaModFix/>
          </a:blip>
          <a:stretch>
            <a:fillRect/>
          </a:stretch>
        </p:blipFill>
        <p:spPr>
          <a:xfrm>
            <a:off x="909950" y="1296587"/>
            <a:ext cx="2872250" cy="2403325"/>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9" name="Shape 289"/>
        <p:cNvGrpSpPr/>
        <p:nvPr/>
      </p:nvGrpSpPr>
      <p:grpSpPr>
        <a:xfrm>
          <a:off x="0" y="0"/>
          <a:ext cx="0" cy="0"/>
          <a:chOff x="0" y="0"/>
          <a:chExt cx="0" cy="0"/>
        </a:xfrm>
      </p:grpSpPr>
      <p:sp>
        <p:nvSpPr>
          <p:cNvPr id="290" name="Google Shape;290;p44"/>
          <p:cNvSpPr txBox="1"/>
          <p:nvPr>
            <p:ph type="title"/>
          </p:nvPr>
        </p:nvSpPr>
        <p:spPr>
          <a:xfrm>
            <a:off x="265500" y="725000"/>
            <a:ext cx="4045200" cy="5322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Environment</a:t>
            </a:r>
            <a:endParaRPr/>
          </a:p>
        </p:txBody>
      </p:sp>
      <p:sp>
        <p:nvSpPr>
          <p:cNvPr id="291" name="Google Shape;291;p44"/>
          <p:cNvSpPr txBox="1"/>
          <p:nvPr>
            <p:ph idx="1" type="subTitle"/>
          </p:nvPr>
        </p:nvSpPr>
        <p:spPr>
          <a:xfrm>
            <a:off x="265500" y="3854498"/>
            <a:ext cx="4045200" cy="5322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2"/>
              </a:buClr>
              <a:buSzPts val="1100"/>
              <a:buFont typeface="Arial"/>
              <a:buNone/>
            </a:pPr>
            <a:r>
              <a:rPr lang="en" sz="3000"/>
              <a:t>Sector Project Ideas</a:t>
            </a:r>
            <a:endParaRPr sz="3000"/>
          </a:p>
          <a:p>
            <a:pPr indent="0" lvl="0" marL="0" rtl="0" algn="ctr">
              <a:spcBef>
                <a:spcPts val="0"/>
              </a:spcBef>
              <a:spcAft>
                <a:spcPts val="0"/>
              </a:spcAft>
              <a:buNone/>
            </a:pPr>
            <a:r>
              <a:t/>
            </a:r>
            <a:endParaRPr/>
          </a:p>
        </p:txBody>
      </p:sp>
      <p:sp>
        <p:nvSpPr>
          <p:cNvPr id="292" name="Google Shape;292;p44"/>
          <p:cNvSpPr txBox="1"/>
          <p:nvPr>
            <p:ph idx="2" type="body"/>
          </p:nvPr>
        </p:nvSpPr>
        <p:spPr>
          <a:xfrm>
            <a:off x="4740100" y="84500"/>
            <a:ext cx="4280700" cy="47733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t/>
            </a:r>
            <a:endParaRPr sz="1050">
              <a:solidFill>
                <a:srgbClr val="333333"/>
              </a:solidFill>
              <a:highlight>
                <a:srgbClr val="FFFFFF"/>
              </a:highlight>
              <a:latin typeface="Arial"/>
              <a:ea typeface="Arial"/>
              <a:cs typeface="Arial"/>
              <a:sym typeface="Arial"/>
            </a:endParaRPr>
          </a:p>
          <a:p>
            <a:pPr indent="0" lvl="0" marL="0" rtl="0" algn="l">
              <a:spcBef>
                <a:spcPts val="0"/>
              </a:spcBef>
              <a:spcAft>
                <a:spcPts val="0"/>
              </a:spcAft>
              <a:buNone/>
            </a:pPr>
            <a:r>
              <a:t/>
            </a:r>
            <a:endParaRPr sz="1050">
              <a:solidFill>
                <a:srgbClr val="333333"/>
              </a:solidFill>
              <a:highlight>
                <a:srgbClr val="FFFFFF"/>
              </a:highlight>
              <a:latin typeface="Arial"/>
              <a:ea typeface="Arial"/>
              <a:cs typeface="Arial"/>
              <a:sym typeface="Arial"/>
            </a:endParaRPr>
          </a:p>
          <a:p>
            <a:pPr indent="0" lvl="0" marL="0" rtl="0" algn="l">
              <a:spcBef>
                <a:spcPts val="0"/>
              </a:spcBef>
              <a:spcAft>
                <a:spcPts val="0"/>
              </a:spcAft>
              <a:buClr>
                <a:schemeClr val="dk2"/>
              </a:buClr>
              <a:buSzPts val="1100"/>
              <a:buFont typeface="Arial"/>
              <a:buNone/>
            </a:pPr>
            <a:r>
              <a:rPr b="1" lang="en" sz="1350" u="sng">
                <a:solidFill>
                  <a:schemeClr val="dk2"/>
                </a:solidFill>
              </a:rPr>
              <a:t>Environment through Indigenous lens:</a:t>
            </a:r>
            <a:endParaRPr b="1" sz="1350" u="sng">
              <a:solidFill>
                <a:schemeClr val="dk2"/>
              </a:solidFill>
            </a:endParaRPr>
          </a:p>
          <a:p>
            <a:pPr indent="0" lvl="0" marL="0" rtl="0" algn="l">
              <a:spcBef>
                <a:spcPts val="0"/>
              </a:spcBef>
              <a:spcAft>
                <a:spcPts val="0"/>
              </a:spcAft>
              <a:buClr>
                <a:schemeClr val="dk2"/>
              </a:buClr>
              <a:buSzPts val="1100"/>
              <a:buFont typeface="Arial"/>
              <a:buNone/>
            </a:pPr>
            <a:r>
              <a:rPr b="1" lang="en" sz="1050">
                <a:solidFill>
                  <a:schemeClr val="dk2"/>
                </a:solidFill>
              </a:rPr>
              <a:t>In this unique combination of Environmental, Indigenous and Outdoor Education students will explore a variety of environmental issues through hands-on learning. Connect one or more of the United Nations Sustainable Development Goals (Link to the 17 goals:  video:  </a:t>
            </a:r>
            <a:r>
              <a:rPr b="1" lang="en" sz="1050" u="sng">
                <a:solidFill>
                  <a:schemeClr val="dk2"/>
                </a:solidFill>
                <a:hlinkClick r:id="rId3">
                  <a:extLst>
                    <a:ext uri="{A12FA001-AC4F-418D-AE19-62706E023703}">
                      <ahyp:hlinkClr val="tx"/>
                    </a:ext>
                  </a:extLst>
                </a:hlinkClick>
              </a:rPr>
              <a:t>https://sdgs.un.org/goals</a:t>
            </a:r>
            <a:r>
              <a:rPr b="1" lang="en" sz="1050">
                <a:solidFill>
                  <a:schemeClr val="dk2"/>
                </a:solidFill>
              </a:rPr>
              <a:t>  </a:t>
            </a:r>
            <a:endParaRPr b="1" sz="1050">
              <a:solidFill>
                <a:schemeClr val="dk2"/>
              </a:solidFill>
            </a:endParaRPr>
          </a:p>
          <a:p>
            <a:pPr indent="0" lvl="0" marL="0" rtl="0" algn="l">
              <a:spcBef>
                <a:spcPts val="0"/>
              </a:spcBef>
              <a:spcAft>
                <a:spcPts val="0"/>
              </a:spcAft>
              <a:buClr>
                <a:schemeClr val="dk2"/>
              </a:buClr>
              <a:buSzPts val="1100"/>
              <a:buFont typeface="Arial"/>
              <a:buNone/>
            </a:pPr>
            <a:r>
              <a:t/>
            </a:r>
            <a:endParaRPr b="1" sz="1050">
              <a:solidFill>
                <a:schemeClr val="dk2"/>
              </a:solidFill>
            </a:endParaRPr>
          </a:p>
          <a:p>
            <a:pPr indent="0" lvl="0" marL="0" rtl="0" algn="l">
              <a:spcBef>
                <a:spcPts val="0"/>
              </a:spcBef>
              <a:spcAft>
                <a:spcPts val="0"/>
              </a:spcAft>
              <a:buClr>
                <a:schemeClr val="dk2"/>
              </a:buClr>
              <a:buSzPts val="1100"/>
              <a:buFont typeface="Arial"/>
              <a:buNone/>
            </a:pPr>
            <a:r>
              <a:rPr b="1" lang="en" sz="1050">
                <a:solidFill>
                  <a:schemeClr val="dk2"/>
                </a:solidFill>
              </a:rPr>
              <a:t>Document: </a:t>
            </a:r>
            <a:r>
              <a:rPr b="1" lang="en" sz="1050" u="sng">
                <a:solidFill>
                  <a:schemeClr val="dk2"/>
                </a:solidFill>
                <a:hlinkClick r:id="rId4">
                  <a:extLst>
                    <a:ext uri="{A12FA001-AC4F-418D-AE19-62706E023703}">
                      <ahyp:hlinkClr val="tx"/>
                    </a:ext>
                  </a:extLst>
                </a:hlinkClick>
              </a:rPr>
              <a:t>http://www.nccah-ccnsa.ca/docs/determinants/RPT-UN-SDG-IndPeoplesCanada-Halseth-Odulaja-EN.pdf</a:t>
            </a:r>
            <a:r>
              <a:rPr b="1" lang="en" sz="1050">
                <a:solidFill>
                  <a:schemeClr val="dk2"/>
                </a:solidFill>
              </a:rPr>
              <a:t>) to environmental sustainability, considering Indigenous knowledge, and with an emphasis on outdoor education. This program focuses on fostering leadership and developing teamwork skills, all while promoting safety and risk management strategies through learning outdoor skills, environmental awareness and stewardship for the local/ global community and greenspace. </a:t>
            </a:r>
            <a:endParaRPr b="1" sz="1050">
              <a:solidFill>
                <a:schemeClr val="dk2"/>
              </a:solidFill>
            </a:endParaRPr>
          </a:p>
          <a:p>
            <a:pPr indent="0" lvl="0" marL="0" rtl="0" algn="l">
              <a:spcBef>
                <a:spcPts val="0"/>
              </a:spcBef>
              <a:spcAft>
                <a:spcPts val="0"/>
              </a:spcAft>
              <a:buClr>
                <a:schemeClr val="dk2"/>
              </a:buClr>
              <a:buSzPts val="1100"/>
              <a:buFont typeface="Arial"/>
              <a:buNone/>
            </a:pPr>
            <a:r>
              <a:t/>
            </a:r>
            <a:endParaRPr sz="1050">
              <a:solidFill>
                <a:schemeClr val="dk2"/>
              </a:solidFill>
            </a:endParaRPr>
          </a:p>
          <a:p>
            <a:pPr indent="0" lvl="0" marL="0" rtl="0" algn="l">
              <a:spcBef>
                <a:spcPts val="0"/>
              </a:spcBef>
              <a:spcAft>
                <a:spcPts val="0"/>
              </a:spcAft>
              <a:buClr>
                <a:schemeClr val="dk2"/>
              </a:buClr>
              <a:buSzPts val="1100"/>
              <a:buFont typeface="Arial"/>
              <a:buNone/>
            </a:pPr>
            <a:r>
              <a:rPr b="1" lang="en" sz="1050" u="sng">
                <a:solidFill>
                  <a:schemeClr val="dk2"/>
                </a:solidFill>
              </a:rPr>
              <a:t>Environment Challenge: </a:t>
            </a:r>
            <a:endParaRPr b="1" sz="1050" u="sng">
              <a:solidFill>
                <a:schemeClr val="dk2"/>
              </a:solidFill>
            </a:endParaRPr>
          </a:p>
          <a:p>
            <a:pPr indent="0" lvl="0" marL="0" rtl="0" algn="l">
              <a:spcBef>
                <a:spcPts val="0"/>
              </a:spcBef>
              <a:spcAft>
                <a:spcPts val="0"/>
              </a:spcAft>
              <a:buClr>
                <a:schemeClr val="dk2"/>
              </a:buClr>
              <a:buSzPts val="1100"/>
              <a:buFont typeface="Arial"/>
              <a:buNone/>
            </a:pPr>
            <a:r>
              <a:rPr b="1" lang="en" sz="1050">
                <a:solidFill>
                  <a:schemeClr val="dk2"/>
                </a:solidFill>
              </a:rPr>
              <a:t>Choose a goal from the United Nations Sustainable Development Guide and create a project that would inspire your community to work towards the end goal. Examples:  climate change, natural resource depletion, air and water pollution, and waste management. </a:t>
            </a:r>
            <a:endParaRPr b="1" sz="1050">
              <a:solidFill>
                <a:schemeClr val="dk2"/>
              </a:solidFill>
            </a:endParaRPr>
          </a:p>
          <a:p>
            <a:pPr indent="0" lvl="0" marL="0" rtl="0" algn="l">
              <a:spcBef>
                <a:spcPts val="0"/>
              </a:spcBef>
              <a:spcAft>
                <a:spcPts val="0"/>
              </a:spcAft>
              <a:buClr>
                <a:schemeClr val="dk2"/>
              </a:buClr>
              <a:buSzPts val="1100"/>
              <a:buFont typeface="Arial"/>
              <a:buNone/>
            </a:pPr>
            <a:r>
              <a:rPr b="1" lang="en" sz="1050">
                <a:solidFill>
                  <a:schemeClr val="dk2"/>
                </a:solidFill>
              </a:rPr>
              <a:t>Create a 2 minute Podcast or film explaining the project and how you would implement the community project.   </a:t>
            </a:r>
            <a:endParaRPr b="1" sz="1050">
              <a:solidFill>
                <a:schemeClr val="dk2"/>
              </a:solidFill>
            </a:endParaRPr>
          </a:p>
          <a:p>
            <a:pPr indent="0" lvl="0" marL="0" rtl="0" algn="l">
              <a:spcBef>
                <a:spcPts val="0"/>
              </a:spcBef>
              <a:spcAft>
                <a:spcPts val="1600"/>
              </a:spcAft>
              <a:buNone/>
            </a:pPr>
            <a:r>
              <a:t/>
            </a:r>
            <a:endParaRPr sz="1000">
              <a:solidFill>
                <a:schemeClr val="dk2"/>
              </a:solidFill>
            </a:endParaRPr>
          </a:p>
        </p:txBody>
      </p:sp>
      <p:pic>
        <p:nvPicPr>
          <p:cNvPr id="293" name="Google Shape;293;p44"/>
          <p:cNvPicPr preferRelativeResize="0"/>
          <p:nvPr/>
        </p:nvPicPr>
        <p:blipFill>
          <a:blip r:embed="rId5">
            <a:alphaModFix/>
          </a:blip>
          <a:stretch>
            <a:fillRect/>
          </a:stretch>
        </p:blipFill>
        <p:spPr>
          <a:xfrm>
            <a:off x="639600" y="1213825"/>
            <a:ext cx="3402351" cy="219425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7" name="Shape 297"/>
        <p:cNvGrpSpPr/>
        <p:nvPr/>
      </p:nvGrpSpPr>
      <p:grpSpPr>
        <a:xfrm>
          <a:off x="0" y="0"/>
          <a:ext cx="0" cy="0"/>
          <a:chOff x="0" y="0"/>
          <a:chExt cx="0" cy="0"/>
        </a:xfrm>
      </p:grpSpPr>
      <p:sp>
        <p:nvSpPr>
          <p:cNvPr id="298" name="Google Shape;298;p45"/>
          <p:cNvSpPr txBox="1"/>
          <p:nvPr>
            <p:ph type="title"/>
          </p:nvPr>
        </p:nvSpPr>
        <p:spPr>
          <a:xfrm>
            <a:off x="265500" y="458125"/>
            <a:ext cx="4045200" cy="7599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Food Processing</a:t>
            </a:r>
            <a:endParaRPr/>
          </a:p>
        </p:txBody>
      </p:sp>
      <p:sp>
        <p:nvSpPr>
          <p:cNvPr id="299" name="Google Shape;299;p45"/>
          <p:cNvSpPr txBox="1"/>
          <p:nvPr>
            <p:ph idx="1" type="subTitle"/>
          </p:nvPr>
        </p:nvSpPr>
        <p:spPr>
          <a:xfrm>
            <a:off x="204238" y="4172248"/>
            <a:ext cx="4045200" cy="584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2"/>
              </a:buClr>
              <a:buSzPts val="1100"/>
              <a:buFont typeface="Arial"/>
              <a:buNone/>
            </a:pPr>
            <a:r>
              <a:rPr lang="en" sz="3000"/>
              <a:t>Sector Project Ideas</a:t>
            </a:r>
            <a:endParaRPr sz="3000"/>
          </a:p>
          <a:p>
            <a:pPr indent="0" lvl="0" marL="0" rtl="0" algn="ctr">
              <a:spcBef>
                <a:spcPts val="0"/>
              </a:spcBef>
              <a:spcAft>
                <a:spcPts val="0"/>
              </a:spcAft>
              <a:buNone/>
            </a:pPr>
            <a:r>
              <a:t/>
            </a:r>
            <a:endParaRPr/>
          </a:p>
        </p:txBody>
      </p:sp>
      <p:sp>
        <p:nvSpPr>
          <p:cNvPr id="300" name="Google Shape;300;p45"/>
          <p:cNvSpPr txBox="1"/>
          <p:nvPr>
            <p:ph idx="2" type="body"/>
          </p:nvPr>
        </p:nvSpPr>
        <p:spPr>
          <a:xfrm>
            <a:off x="4796125" y="773200"/>
            <a:ext cx="4166100" cy="36999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b="1" lang="en" sz="1300">
                <a:solidFill>
                  <a:schemeClr val="dk2"/>
                </a:solidFill>
              </a:rPr>
              <a:t>Tea Horse, established in 2017 by Denise Atkinson, Anishinaabe ikwe </a:t>
            </a:r>
            <a:r>
              <a:rPr b="1" i="1" lang="en" sz="1300">
                <a:solidFill>
                  <a:schemeClr val="dk2"/>
                </a:solidFill>
              </a:rPr>
              <a:t>(English: Ojibwe woman)</a:t>
            </a:r>
            <a:r>
              <a:rPr b="1" lang="en" sz="1300">
                <a:solidFill>
                  <a:schemeClr val="dk2"/>
                </a:solidFill>
              </a:rPr>
              <a:t> and her partner Marc H. Bohémier, is an Indigenous-owned artisanal tea company located on the traditional territory of the Anishinaabeg Peoples in Northwestern Ontario. </a:t>
            </a:r>
            <a:endParaRPr b="1" sz="1300">
              <a:solidFill>
                <a:schemeClr val="dk2"/>
              </a:solidFill>
            </a:endParaRPr>
          </a:p>
          <a:p>
            <a:pPr indent="0" lvl="0" marL="0" rtl="0" algn="l">
              <a:spcBef>
                <a:spcPts val="1600"/>
              </a:spcBef>
              <a:spcAft>
                <a:spcPts val="0"/>
              </a:spcAft>
              <a:buNone/>
            </a:pPr>
            <a:r>
              <a:rPr b="1" lang="en" sz="1300">
                <a:solidFill>
                  <a:schemeClr val="dk2"/>
                </a:solidFill>
              </a:rPr>
              <a:t>With its proprietary roasting process, Tea Horse has created and produces an industry-</a:t>
            </a:r>
            <a:r>
              <a:rPr b="1" lang="en" sz="1300">
                <a:solidFill>
                  <a:schemeClr val="dk2"/>
                </a:solidFill>
              </a:rPr>
              <a:t>first selection of</a:t>
            </a:r>
            <a:r>
              <a:rPr b="1" lang="en" sz="1300">
                <a:solidFill>
                  <a:schemeClr val="dk2"/>
                </a:solidFill>
              </a:rPr>
              <a:t> custom roasted wild rice </a:t>
            </a:r>
            <a:r>
              <a:rPr b="1" i="1" lang="en" sz="1300">
                <a:solidFill>
                  <a:schemeClr val="dk2"/>
                </a:solidFill>
              </a:rPr>
              <a:t>(Ojibwe: manoomin)</a:t>
            </a:r>
            <a:r>
              <a:rPr b="1" lang="en" sz="1300">
                <a:solidFill>
                  <a:schemeClr val="dk2"/>
                </a:solidFill>
              </a:rPr>
              <a:t> and tea blends.</a:t>
            </a:r>
            <a:endParaRPr b="1" sz="1300">
              <a:solidFill>
                <a:schemeClr val="dk2"/>
              </a:solidFill>
            </a:endParaRPr>
          </a:p>
          <a:p>
            <a:pPr indent="0" lvl="0" marL="0" rtl="0" algn="l">
              <a:spcBef>
                <a:spcPts val="1600"/>
              </a:spcBef>
              <a:spcAft>
                <a:spcPts val="0"/>
              </a:spcAft>
              <a:buNone/>
            </a:pPr>
            <a:r>
              <a:rPr b="1" lang="en" sz="1300">
                <a:solidFill>
                  <a:schemeClr val="dk2"/>
                </a:solidFill>
              </a:rPr>
              <a:t>Project - review some of the teas produced by Tea Horse. Determine if you are able to roast wild rice and add tea ingredients that you like.  Make a cup of tea and enjoy!</a:t>
            </a:r>
            <a:endParaRPr b="1" sz="1300">
              <a:solidFill>
                <a:schemeClr val="dk2"/>
              </a:solidFill>
            </a:endParaRPr>
          </a:p>
          <a:p>
            <a:pPr indent="0" lvl="0" marL="0" rtl="0" algn="l">
              <a:spcBef>
                <a:spcPts val="1600"/>
              </a:spcBef>
              <a:spcAft>
                <a:spcPts val="1600"/>
              </a:spcAft>
              <a:buNone/>
            </a:pPr>
            <a:r>
              <a:t/>
            </a:r>
            <a:endParaRPr b="1" sz="1350">
              <a:solidFill>
                <a:schemeClr val="dk2"/>
              </a:solidFill>
              <a:latin typeface="Georgia"/>
              <a:ea typeface="Georgia"/>
              <a:cs typeface="Georgia"/>
              <a:sym typeface="Georgia"/>
            </a:endParaRPr>
          </a:p>
        </p:txBody>
      </p:sp>
      <p:pic>
        <p:nvPicPr>
          <p:cNvPr id="301" name="Google Shape;301;p45"/>
          <p:cNvPicPr preferRelativeResize="0"/>
          <p:nvPr/>
        </p:nvPicPr>
        <p:blipFill rotWithShape="1">
          <a:blip r:embed="rId3">
            <a:alphaModFix/>
          </a:blip>
          <a:srcRect b="2400" l="16594" r="3006" t="0"/>
          <a:stretch/>
        </p:blipFill>
        <p:spPr>
          <a:xfrm>
            <a:off x="822250" y="1218025"/>
            <a:ext cx="2809170" cy="2954237"/>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5" name="Shape 305"/>
        <p:cNvGrpSpPr/>
        <p:nvPr/>
      </p:nvGrpSpPr>
      <p:grpSpPr>
        <a:xfrm>
          <a:off x="0" y="0"/>
          <a:ext cx="0" cy="0"/>
          <a:chOff x="0" y="0"/>
          <a:chExt cx="0" cy="0"/>
        </a:xfrm>
      </p:grpSpPr>
      <p:sp>
        <p:nvSpPr>
          <p:cNvPr id="306" name="Google Shape;306;p46"/>
          <p:cNvSpPr txBox="1"/>
          <p:nvPr>
            <p:ph type="title"/>
          </p:nvPr>
        </p:nvSpPr>
        <p:spPr>
          <a:xfrm>
            <a:off x="265500" y="792225"/>
            <a:ext cx="4045200" cy="5412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Forestry</a:t>
            </a:r>
            <a:endParaRPr/>
          </a:p>
        </p:txBody>
      </p:sp>
      <p:sp>
        <p:nvSpPr>
          <p:cNvPr id="307" name="Google Shape;307;p46"/>
          <p:cNvSpPr txBox="1"/>
          <p:nvPr>
            <p:ph idx="1" type="subTitle"/>
          </p:nvPr>
        </p:nvSpPr>
        <p:spPr>
          <a:xfrm>
            <a:off x="265500" y="4133851"/>
            <a:ext cx="4045200" cy="647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2"/>
              </a:buClr>
              <a:buSzPts val="1100"/>
              <a:buFont typeface="Arial"/>
              <a:buNone/>
            </a:pPr>
            <a:r>
              <a:rPr lang="en" sz="3000"/>
              <a:t>Sector Project Ideas</a:t>
            </a:r>
            <a:endParaRPr sz="3000"/>
          </a:p>
          <a:p>
            <a:pPr indent="0" lvl="0" marL="0" rtl="0" algn="ctr">
              <a:spcBef>
                <a:spcPts val="0"/>
              </a:spcBef>
              <a:spcAft>
                <a:spcPts val="0"/>
              </a:spcAft>
              <a:buNone/>
            </a:pPr>
            <a:r>
              <a:t/>
            </a:r>
            <a:endParaRPr/>
          </a:p>
        </p:txBody>
      </p:sp>
      <p:sp>
        <p:nvSpPr>
          <p:cNvPr id="308" name="Google Shape;308;p46"/>
          <p:cNvSpPr txBox="1"/>
          <p:nvPr>
            <p:ph idx="2" type="body"/>
          </p:nvPr>
        </p:nvSpPr>
        <p:spPr>
          <a:xfrm>
            <a:off x="4773850" y="792225"/>
            <a:ext cx="4129500" cy="381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1200">
                <a:solidFill>
                  <a:schemeClr val="dk2"/>
                </a:solidFill>
              </a:rPr>
              <a:t>Sustainable Forestry Initiative SFI Community Grants are awarded for collaborative community-based projects, activities or events that support SFI’s efforts to connect communities to forests. Projects supported have included providing educators with tools to showcase green career pathways with students, incorporating Indigenous knowledge into forest management planning and education curriculum, and building youth engagement in outdoor education and conservation project.</a:t>
            </a:r>
            <a:endParaRPr sz="1200">
              <a:solidFill>
                <a:schemeClr val="dk2"/>
              </a:solidFill>
            </a:endParaRPr>
          </a:p>
          <a:p>
            <a:pPr indent="0" lvl="0" marL="0" rtl="0" algn="l">
              <a:spcBef>
                <a:spcPts val="1600"/>
              </a:spcBef>
              <a:spcAft>
                <a:spcPts val="0"/>
              </a:spcAft>
              <a:buNone/>
            </a:pPr>
            <a:r>
              <a:rPr lang="en" sz="1200">
                <a:solidFill>
                  <a:schemeClr val="dk2"/>
                </a:solidFill>
              </a:rPr>
              <a:t>Choose one project: </a:t>
            </a:r>
            <a:endParaRPr sz="1200">
              <a:solidFill>
                <a:schemeClr val="dk2"/>
              </a:solidFill>
            </a:endParaRPr>
          </a:p>
          <a:p>
            <a:pPr indent="0" lvl="0" marL="0" rtl="0" algn="l">
              <a:spcBef>
                <a:spcPts val="1600"/>
              </a:spcBef>
              <a:spcAft>
                <a:spcPts val="0"/>
              </a:spcAft>
              <a:buNone/>
            </a:pPr>
            <a:r>
              <a:rPr lang="en" sz="1200">
                <a:solidFill>
                  <a:schemeClr val="dk2"/>
                </a:solidFill>
              </a:rPr>
              <a:t>Create a Google Slide presentation describing trees in your area, a community project that you are interested in starting  </a:t>
            </a:r>
            <a:r>
              <a:rPr lang="en" sz="1200" u="sng">
                <a:solidFill>
                  <a:schemeClr val="dk2"/>
                </a:solidFill>
                <a:hlinkClick r:id="rId3">
                  <a:extLst>
                    <a:ext uri="{A12FA001-AC4F-418D-AE19-62706E023703}">
                      <ahyp:hlinkClr val="tx"/>
                    </a:ext>
                  </a:extLst>
                </a:hlinkClick>
              </a:rPr>
              <a:t>https://forests.org/communitygrants/</a:t>
            </a:r>
            <a:r>
              <a:rPr lang="en" sz="1200">
                <a:solidFill>
                  <a:schemeClr val="dk2"/>
                </a:solidFill>
              </a:rPr>
              <a:t> or a Fuels planning managing forest structure to reduce fire hazard.</a:t>
            </a:r>
            <a:r>
              <a:rPr lang="en" sz="1200">
                <a:solidFill>
                  <a:schemeClr val="dk2"/>
                </a:solidFill>
              </a:rPr>
              <a:t> </a:t>
            </a:r>
            <a:r>
              <a:rPr lang="en" sz="1200" u="sng">
                <a:solidFill>
                  <a:schemeClr val="dk2"/>
                </a:solidFill>
                <a:hlinkClick r:id="rId4">
                  <a:extLst>
                    <a:ext uri="{A12FA001-AC4F-418D-AE19-62706E023703}">
                      <ahyp:hlinkClr val="tx"/>
                    </a:ext>
                  </a:extLst>
                </a:hlinkClick>
              </a:rPr>
              <a:t>https://www.fs.fed.us/rm/pubs_other/rmrs_2003_peterson_d001.pdf</a:t>
            </a:r>
            <a:endParaRPr sz="1200">
              <a:solidFill>
                <a:schemeClr val="dk2"/>
              </a:solidFill>
            </a:endParaRPr>
          </a:p>
          <a:p>
            <a:pPr indent="0" lvl="0" marL="0" rtl="0" algn="l">
              <a:spcBef>
                <a:spcPts val="1600"/>
              </a:spcBef>
              <a:spcAft>
                <a:spcPts val="1600"/>
              </a:spcAft>
              <a:buNone/>
            </a:pPr>
            <a:r>
              <a:t/>
            </a:r>
            <a:endParaRPr sz="1200">
              <a:solidFill>
                <a:srgbClr val="3F3F3F"/>
              </a:solidFill>
              <a:latin typeface="Roboto"/>
              <a:ea typeface="Roboto"/>
              <a:cs typeface="Roboto"/>
              <a:sym typeface="Roboto"/>
            </a:endParaRPr>
          </a:p>
        </p:txBody>
      </p:sp>
      <p:pic>
        <p:nvPicPr>
          <p:cNvPr id="309" name="Google Shape;309;p46"/>
          <p:cNvPicPr preferRelativeResize="0"/>
          <p:nvPr/>
        </p:nvPicPr>
        <p:blipFill>
          <a:blip r:embed="rId5">
            <a:alphaModFix/>
          </a:blip>
          <a:stretch>
            <a:fillRect/>
          </a:stretch>
        </p:blipFill>
        <p:spPr>
          <a:xfrm>
            <a:off x="0" y="1190625"/>
            <a:ext cx="4571999" cy="287655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3" name="Shape 313"/>
        <p:cNvGrpSpPr/>
        <p:nvPr/>
      </p:nvGrpSpPr>
      <p:grpSpPr>
        <a:xfrm>
          <a:off x="0" y="0"/>
          <a:ext cx="0" cy="0"/>
          <a:chOff x="0" y="0"/>
          <a:chExt cx="0" cy="0"/>
        </a:xfrm>
      </p:grpSpPr>
      <p:sp>
        <p:nvSpPr>
          <p:cNvPr id="314" name="Google Shape;314;p47"/>
          <p:cNvSpPr txBox="1"/>
          <p:nvPr>
            <p:ph type="title"/>
          </p:nvPr>
        </p:nvSpPr>
        <p:spPr>
          <a:xfrm>
            <a:off x="265500" y="724200"/>
            <a:ext cx="4045200" cy="13182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Health &amp; Wellness</a:t>
            </a:r>
            <a:endParaRPr/>
          </a:p>
        </p:txBody>
      </p:sp>
      <p:sp>
        <p:nvSpPr>
          <p:cNvPr id="315" name="Google Shape;315;p47"/>
          <p:cNvSpPr txBox="1"/>
          <p:nvPr>
            <p:ph idx="1" type="subTitle"/>
          </p:nvPr>
        </p:nvSpPr>
        <p:spPr>
          <a:xfrm>
            <a:off x="265500" y="4211422"/>
            <a:ext cx="4045200" cy="5253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2"/>
              </a:buClr>
              <a:buSzPts val="1100"/>
              <a:buFont typeface="Arial"/>
              <a:buNone/>
            </a:pPr>
            <a:r>
              <a:rPr lang="en" sz="3000"/>
              <a:t>Sector Project Ideas</a:t>
            </a:r>
            <a:endParaRPr sz="3000"/>
          </a:p>
          <a:p>
            <a:pPr indent="0" lvl="0" marL="0" rtl="0" algn="ctr">
              <a:spcBef>
                <a:spcPts val="0"/>
              </a:spcBef>
              <a:spcAft>
                <a:spcPts val="0"/>
              </a:spcAft>
              <a:buNone/>
            </a:pPr>
            <a:r>
              <a:t/>
            </a:r>
            <a:endParaRPr/>
          </a:p>
        </p:txBody>
      </p:sp>
      <p:sp>
        <p:nvSpPr>
          <p:cNvPr id="316" name="Google Shape;316;p47"/>
          <p:cNvSpPr txBox="1"/>
          <p:nvPr>
            <p:ph idx="2" type="body"/>
          </p:nvPr>
        </p:nvSpPr>
        <p:spPr>
          <a:xfrm>
            <a:off x="4728875" y="171450"/>
            <a:ext cx="4269300" cy="47166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1300">
                <a:solidFill>
                  <a:schemeClr val="dk2"/>
                </a:solidFill>
              </a:rPr>
              <a:t>Jordan's Principle is a child-first and needs-based principle used in public policy and administration in Canada to ensure that First Nations children living on and off reserve have equitable access to all government funded public services.  The Caring Society website outlines the Jordan’s fight for equitable medical care.</a:t>
            </a:r>
            <a:endParaRPr sz="1300">
              <a:solidFill>
                <a:schemeClr val="dk2"/>
              </a:solidFill>
            </a:endParaRPr>
          </a:p>
          <a:p>
            <a:pPr indent="0" lvl="0" marL="0" rtl="0" algn="l">
              <a:spcBef>
                <a:spcPts val="1600"/>
              </a:spcBef>
              <a:spcAft>
                <a:spcPts val="0"/>
              </a:spcAft>
              <a:buNone/>
            </a:pPr>
            <a:r>
              <a:rPr lang="en" sz="1300" u="sng">
                <a:solidFill>
                  <a:schemeClr val="hlink"/>
                </a:solidFill>
                <a:hlinkClick r:id="rId3"/>
              </a:rPr>
              <a:t>https://fncaringsociety.com/jordans-principle</a:t>
            </a:r>
            <a:endParaRPr sz="1300">
              <a:solidFill>
                <a:schemeClr val="dk2"/>
              </a:solidFill>
            </a:endParaRPr>
          </a:p>
          <a:p>
            <a:pPr indent="0" lvl="0" marL="0" rtl="0" algn="l">
              <a:spcBef>
                <a:spcPts val="1600"/>
              </a:spcBef>
              <a:spcAft>
                <a:spcPts val="0"/>
              </a:spcAft>
              <a:buNone/>
            </a:pPr>
            <a:r>
              <a:rPr lang="en" sz="1300">
                <a:solidFill>
                  <a:schemeClr val="dk2"/>
                </a:solidFill>
              </a:rPr>
              <a:t>Project:  The Caring Society website list 7 ways to help with Jordan’s Principle. Create a podcast on the Jordanś Principle and examples. </a:t>
            </a:r>
            <a:endParaRPr sz="1300">
              <a:solidFill>
                <a:schemeClr val="dk2"/>
              </a:solidFill>
            </a:endParaRPr>
          </a:p>
          <a:p>
            <a:pPr indent="0" lvl="0" marL="0" rtl="0" algn="l">
              <a:spcBef>
                <a:spcPts val="1600"/>
              </a:spcBef>
              <a:spcAft>
                <a:spcPts val="1600"/>
              </a:spcAft>
              <a:buNone/>
            </a:pPr>
            <a:r>
              <a:rPr lang="en" sz="1300">
                <a:solidFill>
                  <a:schemeClr val="dk2"/>
                </a:solidFill>
              </a:rPr>
              <a:t>Watch </a:t>
            </a:r>
            <a:r>
              <a:rPr lang="en" sz="1300">
                <a:solidFill>
                  <a:schemeClr val="dk2"/>
                </a:solidFill>
              </a:rPr>
              <a:t>the</a:t>
            </a:r>
            <a:r>
              <a:rPr lang="en" sz="1300">
                <a:solidFill>
                  <a:schemeClr val="dk2"/>
                </a:solidFill>
              </a:rPr>
              <a:t> NFB Documentary that outlines Jordan’s family struggle to get required medical care for their son.</a:t>
            </a:r>
            <a:r>
              <a:rPr lang="en" sz="1300" u="sng">
                <a:solidFill>
                  <a:schemeClr val="hlink"/>
                </a:solidFill>
                <a:hlinkClick r:id="rId4"/>
              </a:rPr>
              <a:t>https://www.nfb.ca/film/jordan-river-anderson-the-messenger/</a:t>
            </a:r>
            <a:endParaRPr sz="1300">
              <a:solidFill>
                <a:schemeClr val="dk2"/>
              </a:solidFill>
            </a:endParaRPr>
          </a:p>
        </p:txBody>
      </p:sp>
      <p:pic>
        <p:nvPicPr>
          <p:cNvPr id="317" name="Google Shape;317;p47"/>
          <p:cNvPicPr preferRelativeResize="0"/>
          <p:nvPr/>
        </p:nvPicPr>
        <p:blipFill>
          <a:blip r:embed="rId5">
            <a:alphaModFix/>
          </a:blip>
          <a:stretch>
            <a:fillRect/>
          </a:stretch>
        </p:blipFill>
        <p:spPr>
          <a:xfrm>
            <a:off x="1110425" y="1965550"/>
            <a:ext cx="2493775" cy="213260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1" name="Shape 321"/>
        <p:cNvGrpSpPr/>
        <p:nvPr/>
      </p:nvGrpSpPr>
      <p:grpSpPr>
        <a:xfrm>
          <a:off x="0" y="0"/>
          <a:ext cx="0" cy="0"/>
          <a:chOff x="0" y="0"/>
          <a:chExt cx="0" cy="0"/>
        </a:xfrm>
      </p:grpSpPr>
      <p:sp>
        <p:nvSpPr>
          <p:cNvPr id="322" name="Google Shape;322;p48"/>
          <p:cNvSpPr txBox="1"/>
          <p:nvPr>
            <p:ph type="title"/>
          </p:nvPr>
        </p:nvSpPr>
        <p:spPr>
          <a:xfrm>
            <a:off x="265500" y="713800"/>
            <a:ext cx="4045200" cy="11436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sz="3000"/>
              <a:t>Horticulture &amp; Landscape</a:t>
            </a:r>
            <a:endParaRPr sz="3000"/>
          </a:p>
        </p:txBody>
      </p:sp>
      <p:sp>
        <p:nvSpPr>
          <p:cNvPr id="323" name="Google Shape;323;p48"/>
          <p:cNvSpPr txBox="1"/>
          <p:nvPr>
            <p:ph idx="1" type="subTitle"/>
          </p:nvPr>
        </p:nvSpPr>
        <p:spPr>
          <a:xfrm>
            <a:off x="265500" y="4190998"/>
            <a:ext cx="4045200" cy="595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2"/>
              </a:buClr>
              <a:buSzPts val="1100"/>
              <a:buFont typeface="Arial"/>
              <a:buNone/>
            </a:pPr>
            <a:r>
              <a:rPr lang="en" sz="3000"/>
              <a:t>Sector Project Ideas</a:t>
            </a:r>
            <a:endParaRPr sz="3000"/>
          </a:p>
          <a:p>
            <a:pPr indent="0" lvl="0" marL="0" rtl="0" algn="ctr">
              <a:spcBef>
                <a:spcPts val="0"/>
              </a:spcBef>
              <a:spcAft>
                <a:spcPts val="0"/>
              </a:spcAft>
              <a:buNone/>
            </a:pPr>
            <a:r>
              <a:t/>
            </a:r>
            <a:endParaRPr/>
          </a:p>
        </p:txBody>
      </p:sp>
      <p:sp>
        <p:nvSpPr>
          <p:cNvPr id="324" name="Google Shape;324;p48"/>
          <p:cNvSpPr txBox="1"/>
          <p:nvPr>
            <p:ph idx="2" type="body"/>
          </p:nvPr>
        </p:nvSpPr>
        <p:spPr>
          <a:xfrm>
            <a:off x="4928300" y="600950"/>
            <a:ext cx="4045200" cy="36951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b="1" lang="en" sz="1400">
                <a:solidFill>
                  <a:srgbClr val="202124"/>
                </a:solidFill>
              </a:rPr>
              <a:t>Sage, cedar and sweetgrass</a:t>
            </a:r>
            <a:r>
              <a:rPr lang="en" sz="1400">
                <a:solidFill>
                  <a:srgbClr val="202124"/>
                </a:solidFill>
              </a:rPr>
              <a:t>, and </a:t>
            </a:r>
            <a:r>
              <a:rPr b="1" lang="en" sz="1400">
                <a:solidFill>
                  <a:srgbClr val="202124"/>
                </a:solidFill>
              </a:rPr>
              <a:t>tobacco</a:t>
            </a:r>
            <a:r>
              <a:rPr lang="en" sz="1400">
                <a:solidFill>
                  <a:srgbClr val="202124"/>
                </a:solidFill>
              </a:rPr>
              <a:t>, and together are referred to as the four sacred medicines. The four sacred medicines are used in everyday life and in ceremonies. All of them can be used to smudge with, though sage, cedar and sweetgrass also have many other uses.</a:t>
            </a:r>
            <a:endParaRPr sz="1400">
              <a:solidFill>
                <a:srgbClr val="202124"/>
              </a:solidFill>
            </a:endParaRPr>
          </a:p>
          <a:p>
            <a:pPr indent="0" lvl="0" marL="0" rtl="0" algn="l">
              <a:spcBef>
                <a:spcPts val="1600"/>
              </a:spcBef>
              <a:spcAft>
                <a:spcPts val="0"/>
              </a:spcAft>
              <a:buNone/>
            </a:pPr>
            <a:r>
              <a:rPr lang="en" sz="1400">
                <a:solidFill>
                  <a:srgbClr val="202124"/>
                </a:solidFill>
              </a:rPr>
              <a:t>The following link explains the rituals with the four sacred plants.  </a:t>
            </a:r>
            <a:r>
              <a:rPr lang="en" sz="1100" u="sng">
                <a:solidFill>
                  <a:schemeClr val="hlink"/>
                </a:solidFill>
                <a:hlinkClick r:id="rId3"/>
              </a:rPr>
              <a:t>https://downiewenjack.ca/four-sacred-medicines/</a:t>
            </a:r>
            <a:endParaRPr sz="1100">
              <a:solidFill>
                <a:srgbClr val="202124"/>
              </a:solidFill>
            </a:endParaRPr>
          </a:p>
          <a:p>
            <a:pPr indent="0" lvl="0" marL="0" rtl="0" algn="l">
              <a:spcBef>
                <a:spcPts val="1600"/>
              </a:spcBef>
              <a:spcAft>
                <a:spcPts val="0"/>
              </a:spcAft>
              <a:buNone/>
            </a:pPr>
            <a:r>
              <a:rPr lang="en" sz="1400">
                <a:solidFill>
                  <a:schemeClr val="dk2"/>
                </a:solidFill>
              </a:rPr>
              <a:t>These sacred medicines must be cared for by keeping them in a dry place. They can be stored in paper bags or wooden boxes.</a:t>
            </a:r>
            <a:endParaRPr sz="1400">
              <a:solidFill>
                <a:schemeClr val="dk2"/>
              </a:solidFill>
            </a:endParaRPr>
          </a:p>
          <a:p>
            <a:pPr indent="0" lvl="0" marL="0" rtl="0" algn="l">
              <a:spcBef>
                <a:spcPts val="1600"/>
              </a:spcBef>
              <a:spcAft>
                <a:spcPts val="1600"/>
              </a:spcAft>
              <a:buNone/>
            </a:pPr>
            <a:r>
              <a:rPr lang="en" sz="1400">
                <a:solidFill>
                  <a:schemeClr val="dk2"/>
                </a:solidFill>
              </a:rPr>
              <a:t>Research what is</a:t>
            </a:r>
            <a:r>
              <a:rPr lang="en" sz="1400">
                <a:solidFill>
                  <a:schemeClr val="dk2"/>
                </a:solidFill>
              </a:rPr>
              <a:t> all involve</a:t>
            </a:r>
            <a:r>
              <a:rPr lang="en" sz="1400">
                <a:solidFill>
                  <a:schemeClr val="dk2"/>
                </a:solidFill>
              </a:rPr>
              <a:t>d in preparing for a smudging ceremony.  Create a video or slide presentation.</a:t>
            </a:r>
            <a:endParaRPr sz="1400">
              <a:solidFill>
                <a:schemeClr val="dk2"/>
              </a:solidFill>
            </a:endParaRPr>
          </a:p>
        </p:txBody>
      </p:sp>
      <p:pic>
        <p:nvPicPr>
          <p:cNvPr id="325" name="Google Shape;325;p48"/>
          <p:cNvPicPr preferRelativeResize="0"/>
          <p:nvPr/>
        </p:nvPicPr>
        <p:blipFill>
          <a:blip r:embed="rId4">
            <a:alphaModFix/>
          </a:blip>
          <a:stretch>
            <a:fillRect/>
          </a:stretch>
        </p:blipFill>
        <p:spPr>
          <a:xfrm>
            <a:off x="0" y="1838157"/>
            <a:ext cx="4572000" cy="2352843"/>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9" name="Shape 329"/>
        <p:cNvGrpSpPr/>
        <p:nvPr/>
      </p:nvGrpSpPr>
      <p:grpSpPr>
        <a:xfrm>
          <a:off x="0" y="0"/>
          <a:ext cx="0" cy="0"/>
          <a:chOff x="0" y="0"/>
          <a:chExt cx="0" cy="0"/>
        </a:xfrm>
      </p:grpSpPr>
      <p:sp>
        <p:nvSpPr>
          <p:cNvPr id="330" name="Google Shape;330;p49"/>
          <p:cNvSpPr txBox="1"/>
          <p:nvPr>
            <p:ph type="title"/>
          </p:nvPr>
        </p:nvSpPr>
        <p:spPr>
          <a:xfrm>
            <a:off x="265500" y="702600"/>
            <a:ext cx="4045200" cy="6966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Hospitality &amp; Tourism</a:t>
            </a:r>
            <a:endParaRPr/>
          </a:p>
        </p:txBody>
      </p:sp>
      <p:sp>
        <p:nvSpPr>
          <p:cNvPr id="331" name="Google Shape;331;p49"/>
          <p:cNvSpPr txBox="1"/>
          <p:nvPr>
            <p:ph idx="1" type="subTitle"/>
          </p:nvPr>
        </p:nvSpPr>
        <p:spPr>
          <a:xfrm>
            <a:off x="265500" y="4152898"/>
            <a:ext cx="4045200" cy="577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2"/>
              </a:buClr>
              <a:buSzPts val="1100"/>
              <a:buFont typeface="Arial"/>
              <a:buNone/>
            </a:pPr>
            <a:r>
              <a:rPr lang="en" sz="3000"/>
              <a:t>Sector Project Ideas</a:t>
            </a:r>
            <a:endParaRPr sz="3000"/>
          </a:p>
          <a:p>
            <a:pPr indent="0" lvl="0" marL="0" rtl="0" algn="ctr">
              <a:spcBef>
                <a:spcPts val="0"/>
              </a:spcBef>
              <a:spcAft>
                <a:spcPts val="0"/>
              </a:spcAft>
              <a:buNone/>
            </a:pPr>
            <a:r>
              <a:t/>
            </a:r>
            <a:endParaRPr/>
          </a:p>
        </p:txBody>
      </p:sp>
      <p:sp>
        <p:nvSpPr>
          <p:cNvPr id="332" name="Google Shape;332;p49"/>
          <p:cNvSpPr txBox="1"/>
          <p:nvPr>
            <p:ph idx="2" type="body"/>
          </p:nvPr>
        </p:nvSpPr>
        <p:spPr>
          <a:xfrm>
            <a:off x="4731300" y="515475"/>
            <a:ext cx="4188600" cy="39039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1600"/>
              </a:spcBef>
              <a:spcAft>
                <a:spcPts val="0"/>
              </a:spcAft>
              <a:buClr>
                <a:schemeClr val="dk2"/>
              </a:buClr>
              <a:buSzPts val="1100"/>
              <a:buFont typeface="Arial"/>
              <a:buNone/>
            </a:pPr>
            <a:r>
              <a:rPr lang="en">
                <a:solidFill>
                  <a:schemeClr val="dk2"/>
                </a:solidFill>
              </a:rPr>
              <a:t>Food  is an important expression of Indigenous culture.  Research Indigenous cuisine  and create a Google slide presentation showcasing four of your favorite Indigenous chefs  and why you like them the most. </a:t>
            </a:r>
            <a:endParaRPr>
              <a:solidFill>
                <a:schemeClr val="dk2"/>
              </a:solidFill>
            </a:endParaRPr>
          </a:p>
          <a:p>
            <a:pPr indent="0" lvl="0" marL="0" rtl="0" algn="l">
              <a:spcBef>
                <a:spcPts val="1600"/>
              </a:spcBef>
              <a:spcAft>
                <a:spcPts val="0"/>
              </a:spcAft>
              <a:buClr>
                <a:schemeClr val="dk2"/>
              </a:buClr>
              <a:buSzPts val="1100"/>
              <a:buFont typeface="Arial"/>
              <a:buNone/>
            </a:pPr>
            <a:r>
              <a:rPr lang="en">
                <a:solidFill>
                  <a:schemeClr val="dk2"/>
                </a:solidFill>
              </a:rPr>
              <a:t>Choose an Indigenous recipe and try your hand at cooking the recipe. Take a photo for an Indigenous Food Magazine. Maybe your photo could be on the cover!</a:t>
            </a:r>
            <a:endParaRPr>
              <a:solidFill>
                <a:schemeClr val="dk2"/>
              </a:solidFill>
            </a:endParaRPr>
          </a:p>
          <a:p>
            <a:pPr indent="0" lvl="0" marL="0" rtl="0" algn="l">
              <a:spcBef>
                <a:spcPts val="1600"/>
              </a:spcBef>
              <a:spcAft>
                <a:spcPts val="1600"/>
              </a:spcAft>
              <a:buNone/>
            </a:pPr>
            <a:r>
              <a:t/>
            </a:r>
            <a:endParaRPr/>
          </a:p>
        </p:txBody>
      </p:sp>
      <p:pic>
        <p:nvPicPr>
          <p:cNvPr id="333" name="Google Shape;333;p49"/>
          <p:cNvPicPr preferRelativeResize="0"/>
          <p:nvPr/>
        </p:nvPicPr>
        <p:blipFill>
          <a:blip r:embed="rId3">
            <a:alphaModFix/>
          </a:blip>
          <a:stretch>
            <a:fillRect/>
          </a:stretch>
        </p:blipFill>
        <p:spPr>
          <a:xfrm>
            <a:off x="0" y="1459500"/>
            <a:ext cx="4572000" cy="280770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7" name="Shape 337"/>
        <p:cNvGrpSpPr/>
        <p:nvPr/>
      </p:nvGrpSpPr>
      <p:grpSpPr>
        <a:xfrm>
          <a:off x="0" y="0"/>
          <a:ext cx="0" cy="0"/>
          <a:chOff x="0" y="0"/>
          <a:chExt cx="0" cy="0"/>
        </a:xfrm>
      </p:grpSpPr>
      <p:sp>
        <p:nvSpPr>
          <p:cNvPr id="338" name="Google Shape;338;p50"/>
          <p:cNvSpPr txBox="1"/>
          <p:nvPr>
            <p:ph type="title"/>
          </p:nvPr>
        </p:nvSpPr>
        <p:spPr>
          <a:xfrm>
            <a:off x="265500" y="848250"/>
            <a:ext cx="4045200" cy="6759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sz="3000"/>
              <a:t>Information &amp; Communications Technology ICT</a:t>
            </a:r>
            <a:endParaRPr sz="3000"/>
          </a:p>
        </p:txBody>
      </p:sp>
      <p:sp>
        <p:nvSpPr>
          <p:cNvPr id="339" name="Google Shape;339;p50"/>
          <p:cNvSpPr txBox="1"/>
          <p:nvPr>
            <p:ph idx="1" type="subTitle"/>
          </p:nvPr>
        </p:nvSpPr>
        <p:spPr>
          <a:xfrm>
            <a:off x="265500" y="3971925"/>
            <a:ext cx="4045200" cy="5889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2"/>
              </a:buClr>
              <a:buSzPts val="1100"/>
              <a:buFont typeface="Arial"/>
              <a:buNone/>
            </a:pPr>
            <a:r>
              <a:rPr lang="en" sz="3000"/>
              <a:t>Sector Project Ideas</a:t>
            </a:r>
            <a:endParaRPr sz="3000"/>
          </a:p>
          <a:p>
            <a:pPr indent="0" lvl="0" marL="0" rtl="0" algn="ctr">
              <a:spcBef>
                <a:spcPts val="0"/>
              </a:spcBef>
              <a:spcAft>
                <a:spcPts val="0"/>
              </a:spcAft>
              <a:buNone/>
            </a:pPr>
            <a:r>
              <a:t/>
            </a:r>
            <a:endParaRPr/>
          </a:p>
        </p:txBody>
      </p:sp>
      <p:sp>
        <p:nvSpPr>
          <p:cNvPr id="340" name="Google Shape;340;p50"/>
          <p:cNvSpPr txBox="1"/>
          <p:nvPr>
            <p:ph idx="2" type="body"/>
          </p:nvPr>
        </p:nvSpPr>
        <p:spPr>
          <a:xfrm>
            <a:off x="4840950" y="724200"/>
            <a:ext cx="4143600" cy="36951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1400">
                <a:solidFill>
                  <a:schemeClr val="dk2"/>
                </a:solidFill>
              </a:rPr>
              <a:t>Internet service for remote regions in Ontario, especially fly in Indigenous Reserves, have had a difficult time receive reliable internet.  SpaceX has developed a low latency, broadband internet system to meet the needs of consumers across the globe.  This latest internet service advancement might be exactly what Ontario’s remote communities require.</a:t>
            </a:r>
            <a:endParaRPr sz="1400">
              <a:solidFill>
                <a:schemeClr val="dk2"/>
              </a:solidFill>
            </a:endParaRPr>
          </a:p>
          <a:p>
            <a:pPr indent="0" lvl="0" marL="0" rtl="0" algn="l">
              <a:spcBef>
                <a:spcPts val="1600"/>
              </a:spcBef>
              <a:spcAft>
                <a:spcPts val="1600"/>
              </a:spcAft>
              <a:buNone/>
            </a:pPr>
            <a:r>
              <a:rPr lang="en" sz="1400">
                <a:solidFill>
                  <a:schemeClr val="dk2"/>
                </a:solidFill>
              </a:rPr>
              <a:t>Research the Starlink service map at starlink.com and confirm that all northern remote communities have access to this service.  Create a social media post asking Crown-Indigenous Relations and Northern Affairs Canada (CIRNAC) to provide Starlink for all Indigenous Communities who currently can’t access reliable high speed internet.</a:t>
            </a:r>
            <a:endParaRPr sz="1400">
              <a:solidFill>
                <a:schemeClr val="dk2"/>
              </a:solidFill>
            </a:endParaRPr>
          </a:p>
        </p:txBody>
      </p:sp>
      <p:pic>
        <p:nvPicPr>
          <p:cNvPr id="341" name="Google Shape;341;p50"/>
          <p:cNvPicPr preferRelativeResize="0"/>
          <p:nvPr/>
        </p:nvPicPr>
        <p:blipFill>
          <a:blip r:embed="rId3">
            <a:alphaModFix/>
          </a:blip>
          <a:stretch>
            <a:fillRect/>
          </a:stretch>
        </p:blipFill>
        <p:spPr>
          <a:xfrm>
            <a:off x="438572" y="1542352"/>
            <a:ext cx="3872128" cy="2429575"/>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5" name="Shape 345"/>
        <p:cNvGrpSpPr/>
        <p:nvPr/>
      </p:nvGrpSpPr>
      <p:grpSpPr>
        <a:xfrm>
          <a:off x="0" y="0"/>
          <a:ext cx="0" cy="0"/>
          <a:chOff x="0" y="0"/>
          <a:chExt cx="0" cy="0"/>
        </a:xfrm>
      </p:grpSpPr>
      <p:sp>
        <p:nvSpPr>
          <p:cNvPr id="346" name="Google Shape;346;p51"/>
          <p:cNvSpPr txBox="1"/>
          <p:nvPr>
            <p:ph type="title"/>
          </p:nvPr>
        </p:nvSpPr>
        <p:spPr>
          <a:xfrm>
            <a:off x="265500" y="571500"/>
            <a:ext cx="4045200" cy="11430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sz="3100"/>
              <a:t>Justice, Community Safety &amp; Emergency Services</a:t>
            </a:r>
            <a:endParaRPr sz="3100"/>
          </a:p>
        </p:txBody>
      </p:sp>
      <p:sp>
        <p:nvSpPr>
          <p:cNvPr id="347" name="Google Shape;347;p51"/>
          <p:cNvSpPr txBox="1"/>
          <p:nvPr>
            <p:ph idx="1" type="subTitle"/>
          </p:nvPr>
        </p:nvSpPr>
        <p:spPr>
          <a:xfrm>
            <a:off x="265500" y="4210048"/>
            <a:ext cx="4045200" cy="621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2"/>
              </a:buClr>
              <a:buSzPts val="1100"/>
              <a:buFont typeface="Arial"/>
              <a:buNone/>
            </a:pPr>
            <a:r>
              <a:rPr lang="en" sz="3000"/>
              <a:t>Sector Project Ideas</a:t>
            </a:r>
            <a:endParaRPr sz="3000"/>
          </a:p>
          <a:p>
            <a:pPr indent="0" lvl="0" marL="0" rtl="0" algn="ctr">
              <a:spcBef>
                <a:spcPts val="0"/>
              </a:spcBef>
              <a:spcAft>
                <a:spcPts val="0"/>
              </a:spcAft>
              <a:buNone/>
            </a:pPr>
            <a:r>
              <a:t/>
            </a:r>
            <a:endParaRPr/>
          </a:p>
        </p:txBody>
      </p:sp>
      <p:sp>
        <p:nvSpPr>
          <p:cNvPr id="348" name="Google Shape;348;p51"/>
          <p:cNvSpPr txBox="1"/>
          <p:nvPr>
            <p:ph idx="2" type="body"/>
          </p:nvPr>
        </p:nvSpPr>
        <p:spPr>
          <a:xfrm>
            <a:off x="4787875" y="191250"/>
            <a:ext cx="4115400" cy="4492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1600">
                <a:solidFill>
                  <a:schemeClr val="dk2"/>
                </a:solidFill>
              </a:rPr>
              <a:t>Justice and Community</a:t>
            </a:r>
            <a:endParaRPr sz="1600">
              <a:solidFill>
                <a:schemeClr val="dk2"/>
              </a:solidFill>
            </a:endParaRPr>
          </a:p>
          <a:p>
            <a:pPr indent="0" lvl="0" marL="0" rtl="0" algn="l">
              <a:spcBef>
                <a:spcPts val="1600"/>
              </a:spcBef>
              <a:spcAft>
                <a:spcPts val="0"/>
              </a:spcAft>
              <a:buNone/>
            </a:pPr>
            <a:r>
              <a:rPr lang="en" sz="1400">
                <a:solidFill>
                  <a:schemeClr val="dk2"/>
                </a:solidFill>
              </a:rPr>
              <a:t>Talking Together is a circular process. ‘A Circle’ is a basic Aboriginal symbol. It is also a symbol of Indigenous Justice. In a Circle, there is no right or left, nor is there a beginning or an end. Every point (person) seated in a circle looks to the same center as the focus. The Circle is the symbol of justice because it is perfect, unbroken, and a simile of unity and oneness. It conveys the image of people gathering together for discussion.</a:t>
            </a:r>
            <a:endParaRPr sz="1400">
              <a:solidFill>
                <a:schemeClr val="dk2"/>
              </a:solidFill>
            </a:endParaRPr>
          </a:p>
          <a:p>
            <a:pPr indent="0" lvl="0" marL="0" rtl="0" algn="l">
              <a:spcBef>
                <a:spcPts val="1600"/>
              </a:spcBef>
              <a:spcAft>
                <a:spcPts val="1600"/>
              </a:spcAft>
              <a:buNone/>
            </a:pPr>
            <a:r>
              <a:rPr lang="en" sz="1400">
                <a:solidFill>
                  <a:schemeClr val="dk2"/>
                </a:solidFill>
              </a:rPr>
              <a:t>Research a case that used the </a:t>
            </a:r>
            <a:r>
              <a:rPr lang="en" sz="1400">
                <a:solidFill>
                  <a:schemeClr val="dk2"/>
                </a:solidFill>
              </a:rPr>
              <a:t>justice</a:t>
            </a:r>
            <a:r>
              <a:rPr lang="en" sz="1400">
                <a:solidFill>
                  <a:schemeClr val="dk2"/>
                </a:solidFill>
              </a:rPr>
              <a:t> circle and create a podcast </a:t>
            </a:r>
            <a:r>
              <a:rPr lang="en" sz="1400">
                <a:solidFill>
                  <a:schemeClr val="dk2"/>
                </a:solidFill>
              </a:rPr>
              <a:t>discussing</a:t>
            </a:r>
            <a:r>
              <a:rPr lang="en" sz="1400">
                <a:solidFill>
                  <a:schemeClr val="dk2"/>
                </a:solidFill>
              </a:rPr>
              <a:t> the Indigenous justice circle process. Make sure you have an intro and outro, three minutes in length. </a:t>
            </a:r>
            <a:endParaRPr sz="1400">
              <a:solidFill>
                <a:schemeClr val="dk2"/>
              </a:solidFill>
            </a:endParaRPr>
          </a:p>
        </p:txBody>
      </p:sp>
      <p:pic>
        <p:nvPicPr>
          <p:cNvPr id="349" name="Google Shape;349;p51"/>
          <p:cNvPicPr preferRelativeResize="0"/>
          <p:nvPr/>
        </p:nvPicPr>
        <p:blipFill>
          <a:blip r:embed="rId3">
            <a:alphaModFix/>
          </a:blip>
          <a:stretch>
            <a:fillRect/>
          </a:stretch>
        </p:blipFill>
        <p:spPr>
          <a:xfrm>
            <a:off x="265500" y="1656749"/>
            <a:ext cx="3988626" cy="2619976"/>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 name="Shape 91"/>
        <p:cNvGrpSpPr/>
        <p:nvPr/>
      </p:nvGrpSpPr>
      <p:grpSpPr>
        <a:xfrm>
          <a:off x="0" y="0"/>
          <a:ext cx="0" cy="0"/>
          <a:chOff x="0" y="0"/>
          <a:chExt cx="0" cy="0"/>
        </a:xfrm>
      </p:grpSpPr>
      <p:pic>
        <p:nvPicPr>
          <p:cNvPr id="92" name="Google Shape;92;p16"/>
          <p:cNvPicPr preferRelativeResize="0"/>
          <p:nvPr/>
        </p:nvPicPr>
        <p:blipFill>
          <a:blip r:embed="rId3">
            <a:alphaModFix/>
          </a:blip>
          <a:stretch>
            <a:fillRect/>
          </a:stretch>
        </p:blipFill>
        <p:spPr>
          <a:xfrm>
            <a:off x="1571175" y="621950"/>
            <a:ext cx="7572825" cy="4521550"/>
          </a:xfrm>
          <a:prstGeom prst="rect">
            <a:avLst/>
          </a:prstGeom>
          <a:noFill/>
          <a:ln>
            <a:noFill/>
          </a:ln>
        </p:spPr>
      </p:pic>
      <p:sp>
        <p:nvSpPr>
          <p:cNvPr id="93" name="Google Shape;93;p16"/>
          <p:cNvSpPr txBox="1"/>
          <p:nvPr/>
        </p:nvSpPr>
        <p:spPr>
          <a:xfrm>
            <a:off x="190500" y="201700"/>
            <a:ext cx="54798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800">
                <a:latin typeface="Raleway"/>
                <a:ea typeface="Raleway"/>
                <a:cs typeface="Raleway"/>
                <a:sym typeface="Raleway"/>
              </a:rPr>
              <a:t>Equality</a:t>
            </a:r>
            <a:endParaRPr b="1" sz="2800">
              <a:latin typeface="Raleway"/>
              <a:ea typeface="Raleway"/>
              <a:cs typeface="Raleway"/>
              <a:sym typeface="Raleway"/>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3" name="Shape 353"/>
        <p:cNvGrpSpPr/>
        <p:nvPr/>
      </p:nvGrpSpPr>
      <p:grpSpPr>
        <a:xfrm>
          <a:off x="0" y="0"/>
          <a:ext cx="0" cy="0"/>
          <a:chOff x="0" y="0"/>
          <a:chExt cx="0" cy="0"/>
        </a:xfrm>
      </p:grpSpPr>
      <p:sp>
        <p:nvSpPr>
          <p:cNvPr id="354" name="Google Shape;354;p52"/>
          <p:cNvSpPr txBox="1"/>
          <p:nvPr>
            <p:ph type="title"/>
          </p:nvPr>
        </p:nvSpPr>
        <p:spPr>
          <a:xfrm>
            <a:off x="265500" y="596925"/>
            <a:ext cx="4045200" cy="5556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Manufacturing</a:t>
            </a:r>
            <a:endParaRPr/>
          </a:p>
        </p:txBody>
      </p:sp>
      <p:sp>
        <p:nvSpPr>
          <p:cNvPr id="355" name="Google Shape;355;p52"/>
          <p:cNvSpPr txBox="1"/>
          <p:nvPr>
            <p:ph idx="1" type="subTitle"/>
          </p:nvPr>
        </p:nvSpPr>
        <p:spPr>
          <a:xfrm>
            <a:off x="265500" y="4096773"/>
            <a:ext cx="4045200" cy="555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2"/>
              </a:buClr>
              <a:buSzPts val="1100"/>
              <a:buFont typeface="Arial"/>
              <a:buNone/>
            </a:pPr>
            <a:r>
              <a:rPr lang="en" sz="3000"/>
              <a:t>Sector Project Ideas</a:t>
            </a:r>
            <a:endParaRPr sz="3000"/>
          </a:p>
          <a:p>
            <a:pPr indent="0" lvl="0" marL="0" rtl="0" algn="ctr">
              <a:spcBef>
                <a:spcPts val="0"/>
              </a:spcBef>
              <a:spcAft>
                <a:spcPts val="0"/>
              </a:spcAft>
              <a:buNone/>
            </a:pPr>
            <a:r>
              <a:t/>
            </a:r>
            <a:endParaRPr/>
          </a:p>
        </p:txBody>
      </p:sp>
      <p:sp>
        <p:nvSpPr>
          <p:cNvPr id="356" name="Google Shape;356;p52"/>
          <p:cNvSpPr txBox="1"/>
          <p:nvPr>
            <p:ph idx="2" type="body"/>
          </p:nvPr>
        </p:nvSpPr>
        <p:spPr>
          <a:xfrm>
            <a:off x="4782850" y="466075"/>
            <a:ext cx="4201800" cy="39531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1300">
                <a:solidFill>
                  <a:schemeClr val="dk2"/>
                </a:solidFill>
              </a:rPr>
              <a:t>Makwa Development Corporation and The Cahill Group have joined forces to create Makwa-Cahill LP, a fully qualified indigenous fabrication company. Focusing on industry fabrication and other strategic work scope opportunities in the energy sector, with Bruce Power being the largest customer.</a:t>
            </a:r>
            <a:endParaRPr sz="1300">
              <a:solidFill>
                <a:schemeClr val="dk2"/>
              </a:solidFill>
            </a:endParaRPr>
          </a:p>
          <a:p>
            <a:pPr indent="0" lvl="0" marL="0" rtl="0" algn="l">
              <a:spcBef>
                <a:spcPts val="1600"/>
              </a:spcBef>
              <a:spcAft>
                <a:spcPts val="0"/>
              </a:spcAft>
              <a:buNone/>
            </a:pPr>
            <a:r>
              <a:rPr lang="en" sz="1300">
                <a:solidFill>
                  <a:srgbClr val="191919"/>
                </a:solidFill>
              </a:rPr>
              <a:t>Makwa- Cahill </a:t>
            </a:r>
            <a:r>
              <a:rPr lang="en" sz="1300">
                <a:solidFill>
                  <a:srgbClr val="191919"/>
                </a:solidFill>
              </a:rPr>
              <a:t>will employ approximately 150 people including millwrights, welders, metal shop workers, pipe-fitters and other tradespeople as well as project managers and administration staff.</a:t>
            </a:r>
            <a:endParaRPr sz="1300">
              <a:solidFill>
                <a:srgbClr val="191919"/>
              </a:solidFill>
            </a:endParaRPr>
          </a:p>
          <a:p>
            <a:pPr indent="0" lvl="0" marL="0" rtl="0" algn="l">
              <a:spcBef>
                <a:spcPts val="1600"/>
              </a:spcBef>
              <a:spcAft>
                <a:spcPts val="1600"/>
              </a:spcAft>
              <a:buNone/>
            </a:pPr>
            <a:r>
              <a:rPr lang="en" sz="1300">
                <a:solidFill>
                  <a:srgbClr val="191919"/>
                </a:solidFill>
              </a:rPr>
              <a:t>Why is it important for Indigenous companies to hire Indigenous tradespeople.  Research what Makwa-Cahill offers for tr</a:t>
            </a:r>
            <a:r>
              <a:rPr lang="en" sz="1300">
                <a:solidFill>
                  <a:srgbClr val="191919"/>
                </a:solidFill>
              </a:rPr>
              <a:t>aining, work environment and current job opportunities.</a:t>
            </a:r>
            <a:r>
              <a:rPr lang="en" sz="1300">
                <a:solidFill>
                  <a:srgbClr val="191919"/>
                </a:solidFill>
              </a:rPr>
              <a:t>  Create a slide or video presentation on your findings.</a:t>
            </a:r>
            <a:endParaRPr/>
          </a:p>
        </p:txBody>
      </p:sp>
      <p:pic>
        <p:nvPicPr>
          <p:cNvPr id="357" name="Google Shape;357;p52"/>
          <p:cNvPicPr preferRelativeResize="0"/>
          <p:nvPr/>
        </p:nvPicPr>
        <p:blipFill>
          <a:blip r:embed="rId3">
            <a:alphaModFix/>
          </a:blip>
          <a:stretch>
            <a:fillRect/>
          </a:stretch>
        </p:blipFill>
        <p:spPr>
          <a:xfrm>
            <a:off x="596387" y="1200147"/>
            <a:ext cx="3492938" cy="2896625"/>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1" name="Shape 361"/>
        <p:cNvGrpSpPr/>
        <p:nvPr/>
      </p:nvGrpSpPr>
      <p:grpSpPr>
        <a:xfrm>
          <a:off x="0" y="0"/>
          <a:ext cx="0" cy="0"/>
          <a:chOff x="0" y="0"/>
          <a:chExt cx="0" cy="0"/>
        </a:xfrm>
      </p:grpSpPr>
      <p:sp>
        <p:nvSpPr>
          <p:cNvPr id="362" name="Google Shape;362;p53"/>
          <p:cNvSpPr txBox="1"/>
          <p:nvPr>
            <p:ph type="title"/>
          </p:nvPr>
        </p:nvSpPr>
        <p:spPr>
          <a:xfrm>
            <a:off x="265500" y="495300"/>
            <a:ext cx="4045200" cy="7905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Mining</a:t>
            </a:r>
            <a:endParaRPr/>
          </a:p>
        </p:txBody>
      </p:sp>
      <p:sp>
        <p:nvSpPr>
          <p:cNvPr id="363" name="Google Shape;363;p53"/>
          <p:cNvSpPr txBox="1"/>
          <p:nvPr>
            <p:ph idx="1" type="subTitle"/>
          </p:nvPr>
        </p:nvSpPr>
        <p:spPr>
          <a:xfrm>
            <a:off x="265500" y="4048123"/>
            <a:ext cx="4045200" cy="5931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2"/>
              </a:buClr>
              <a:buSzPts val="1100"/>
              <a:buFont typeface="Arial"/>
              <a:buNone/>
            </a:pPr>
            <a:r>
              <a:rPr lang="en" sz="3000"/>
              <a:t>Sector Project Ideas</a:t>
            </a:r>
            <a:endParaRPr sz="3000"/>
          </a:p>
          <a:p>
            <a:pPr indent="0" lvl="0" marL="0" rtl="0" algn="ctr">
              <a:spcBef>
                <a:spcPts val="0"/>
              </a:spcBef>
              <a:spcAft>
                <a:spcPts val="0"/>
              </a:spcAft>
              <a:buNone/>
            </a:pPr>
            <a:r>
              <a:t/>
            </a:r>
            <a:endParaRPr/>
          </a:p>
        </p:txBody>
      </p:sp>
      <p:sp>
        <p:nvSpPr>
          <p:cNvPr id="364" name="Google Shape;364;p53"/>
          <p:cNvSpPr txBox="1"/>
          <p:nvPr>
            <p:ph idx="2" type="body"/>
          </p:nvPr>
        </p:nvSpPr>
        <p:spPr>
          <a:xfrm>
            <a:off x="4829725" y="392200"/>
            <a:ext cx="3946800" cy="40272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solidFill>
                  <a:schemeClr val="dk2"/>
                </a:solidFill>
              </a:rPr>
              <a:t>Research how many mining companies are conducting their operations on Indigenous reserve lands in Ontario.</a:t>
            </a:r>
            <a:endParaRPr>
              <a:solidFill>
                <a:schemeClr val="dk2"/>
              </a:solidFill>
            </a:endParaRPr>
          </a:p>
          <a:p>
            <a:pPr indent="0" lvl="0" marL="0" rtl="0" algn="l">
              <a:spcBef>
                <a:spcPts val="1600"/>
              </a:spcBef>
              <a:spcAft>
                <a:spcPts val="1600"/>
              </a:spcAft>
              <a:buNone/>
            </a:pPr>
            <a:r>
              <a:rPr lang="en">
                <a:solidFill>
                  <a:schemeClr val="dk2"/>
                </a:solidFill>
              </a:rPr>
              <a:t>Pick one company and create a report on what the mining company is doing to work in </a:t>
            </a:r>
            <a:r>
              <a:rPr lang="en">
                <a:solidFill>
                  <a:schemeClr val="dk2"/>
                </a:solidFill>
              </a:rPr>
              <a:t>solidarity</a:t>
            </a:r>
            <a:r>
              <a:rPr lang="en">
                <a:solidFill>
                  <a:schemeClr val="dk2"/>
                </a:solidFill>
              </a:rPr>
              <a:t> with the Band in areas of employment, supports, contracts, community supports, education, etc.</a:t>
            </a:r>
            <a:endParaRPr>
              <a:solidFill>
                <a:schemeClr val="dk2"/>
              </a:solidFill>
            </a:endParaRPr>
          </a:p>
        </p:txBody>
      </p:sp>
      <p:pic>
        <p:nvPicPr>
          <p:cNvPr id="365" name="Google Shape;365;p53"/>
          <p:cNvPicPr preferRelativeResize="0"/>
          <p:nvPr/>
        </p:nvPicPr>
        <p:blipFill>
          <a:blip r:embed="rId3">
            <a:alphaModFix/>
          </a:blip>
          <a:stretch>
            <a:fillRect/>
          </a:stretch>
        </p:blipFill>
        <p:spPr>
          <a:xfrm>
            <a:off x="0" y="1285800"/>
            <a:ext cx="4572000" cy="2638500"/>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9" name="Shape 369"/>
        <p:cNvGrpSpPr/>
        <p:nvPr/>
      </p:nvGrpSpPr>
      <p:grpSpPr>
        <a:xfrm>
          <a:off x="0" y="0"/>
          <a:ext cx="0" cy="0"/>
          <a:chOff x="0" y="0"/>
          <a:chExt cx="0" cy="0"/>
        </a:xfrm>
      </p:grpSpPr>
      <p:sp>
        <p:nvSpPr>
          <p:cNvPr id="370" name="Google Shape;370;p54"/>
          <p:cNvSpPr txBox="1"/>
          <p:nvPr>
            <p:ph type="title"/>
          </p:nvPr>
        </p:nvSpPr>
        <p:spPr>
          <a:xfrm>
            <a:off x="403400" y="542925"/>
            <a:ext cx="3627300" cy="6858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Non-Profit</a:t>
            </a:r>
            <a:endParaRPr/>
          </a:p>
        </p:txBody>
      </p:sp>
      <p:sp>
        <p:nvSpPr>
          <p:cNvPr id="371" name="Google Shape;371;p54"/>
          <p:cNvSpPr txBox="1"/>
          <p:nvPr>
            <p:ph idx="1" type="subTitle"/>
          </p:nvPr>
        </p:nvSpPr>
        <p:spPr>
          <a:xfrm>
            <a:off x="194450" y="4109773"/>
            <a:ext cx="4045200" cy="7722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2"/>
              </a:buClr>
              <a:buSzPts val="1100"/>
              <a:buFont typeface="Arial"/>
              <a:buNone/>
            </a:pPr>
            <a:r>
              <a:rPr lang="en" sz="3000"/>
              <a:t>Sector Project Ideas</a:t>
            </a:r>
            <a:endParaRPr sz="3000"/>
          </a:p>
          <a:p>
            <a:pPr indent="0" lvl="0" marL="0" rtl="0" algn="ctr">
              <a:spcBef>
                <a:spcPts val="0"/>
              </a:spcBef>
              <a:spcAft>
                <a:spcPts val="0"/>
              </a:spcAft>
              <a:buNone/>
            </a:pPr>
            <a:r>
              <a:t/>
            </a:r>
            <a:endParaRPr/>
          </a:p>
        </p:txBody>
      </p:sp>
      <p:sp>
        <p:nvSpPr>
          <p:cNvPr id="372" name="Google Shape;372;p54"/>
          <p:cNvSpPr txBox="1"/>
          <p:nvPr>
            <p:ph idx="2" type="body"/>
          </p:nvPr>
        </p:nvSpPr>
        <p:spPr>
          <a:xfrm>
            <a:off x="4818525" y="724200"/>
            <a:ext cx="4166100" cy="36951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solidFill>
                  <a:schemeClr val="dk2"/>
                </a:solidFill>
              </a:rPr>
              <a:t>Shannen Koostachin of Attawapiskat First Nation, Ontario, is listed as one of the country's top 150 Canadians. Before her death in 2010, the namesake behind Shannen's Dream, fought for better, safer education for aboriginal students on reserves.</a:t>
            </a:r>
            <a:endParaRPr>
              <a:solidFill>
                <a:schemeClr val="dk2"/>
              </a:solidFill>
            </a:endParaRPr>
          </a:p>
          <a:p>
            <a:pPr indent="0" lvl="0" marL="0" rtl="0" algn="l">
              <a:spcBef>
                <a:spcPts val="1600"/>
              </a:spcBef>
              <a:spcAft>
                <a:spcPts val="1600"/>
              </a:spcAft>
              <a:buNone/>
            </a:pPr>
            <a:r>
              <a:rPr lang="en">
                <a:solidFill>
                  <a:schemeClr val="dk2"/>
                </a:solidFill>
              </a:rPr>
              <a:t>Research Shannon’s Dream and create a flyer/magazine article outlining what this Non-Profit fundraising organization is doing now to improve education for Indigenous students on reserves.</a:t>
            </a:r>
            <a:endParaRPr>
              <a:solidFill>
                <a:schemeClr val="dk2"/>
              </a:solidFill>
            </a:endParaRPr>
          </a:p>
        </p:txBody>
      </p:sp>
      <p:pic>
        <p:nvPicPr>
          <p:cNvPr id="373" name="Google Shape;373;p54"/>
          <p:cNvPicPr preferRelativeResize="0"/>
          <p:nvPr/>
        </p:nvPicPr>
        <p:blipFill>
          <a:blip r:embed="rId3">
            <a:alphaModFix/>
          </a:blip>
          <a:stretch>
            <a:fillRect/>
          </a:stretch>
        </p:blipFill>
        <p:spPr>
          <a:xfrm>
            <a:off x="614825" y="1114425"/>
            <a:ext cx="3233275" cy="3132175"/>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7" name="Shape 377"/>
        <p:cNvGrpSpPr/>
        <p:nvPr/>
      </p:nvGrpSpPr>
      <p:grpSpPr>
        <a:xfrm>
          <a:off x="0" y="0"/>
          <a:ext cx="0" cy="0"/>
          <a:chOff x="0" y="0"/>
          <a:chExt cx="0" cy="0"/>
        </a:xfrm>
      </p:grpSpPr>
      <p:sp>
        <p:nvSpPr>
          <p:cNvPr id="378" name="Google Shape;378;p55"/>
          <p:cNvSpPr txBox="1"/>
          <p:nvPr>
            <p:ph type="title"/>
          </p:nvPr>
        </p:nvSpPr>
        <p:spPr>
          <a:xfrm>
            <a:off x="539425" y="495300"/>
            <a:ext cx="3347100" cy="6936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Sports</a:t>
            </a:r>
            <a:endParaRPr/>
          </a:p>
        </p:txBody>
      </p:sp>
      <p:sp>
        <p:nvSpPr>
          <p:cNvPr id="379" name="Google Shape;379;p55"/>
          <p:cNvSpPr txBox="1"/>
          <p:nvPr>
            <p:ph idx="1" type="subTitle"/>
          </p:nvPr>
        </p:nvSpPr>
        <p:spPr>
          <a:xfrm>
            <a:off x="265500" y="4000501"/>
            <a:ext cx="4045200" cy="752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2"/>
              </a:buClr>
              <a:buSzPts val="1100"/>
              <a:buFont typeface="Arial"/>
              <a:buNone/>
            </a:pPr>
            <a:r>
              <a:rPr lang="en" sz="3000"/>
              <a:t>Sector Project Ideas</a:t>
            </a:r>
            <a:endParaRPr sz="3000"/>
          </a:p>
          <a:p>
            <a:pPr indent="0" lvl="0" marL="0" rtl="0" algn="ctr">
              <a:spcBef>
                <a:spcPts val="0"/>
              </a:spcBef>
              <a:spcAft>
                <a:spcPts val="0"/>
              </a:spcAft>
              <a:buNone/>
            </a:pPr>
            <a:r>
              <a:t/>
            </a:r>
            <a:endParaRPr/>
          </a:p>
        </p:txBody>
      </p:sp>
      <p:sp>
        <p:nvSpPr>
          <p:cNvPr id="380" name="Google Shape;380;p55"/>
          <p:cNvSpPr txBox="1"/>
          <p:nvPr>
            <p:ph idx="2" type="body"/>
          </p:nvPr>
        </p:nvSpPr>
        <p:spPr>
          <a:xfrm>
            <a:off x="4731300" y="369800"/>
            <a:ext cx="4233300" cy="40494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1400">
                <a:solidFill>
                  <a:schemeClr val="dk2"/>
                </a:solidFill>
              </a:rPr>
              <a:t>In the Truth and Reconciliation Report (2015), sport and recreation are identified as tools for social development to improve the health and wellbeing of Indigenous individuals and communities.  Sport can save lives and  build healthier Aboriginal people, who contribute to healthier communities. A by-product of that is more Aboriginal athletes pursuing sport excellence and standing on top of the podium. This resource seeks to provide guidance for that sport journey – from the playground to the podium – and everywhere in between. </a:t>
            </a:r>
            <a:endParaRPr sz="1400">
              <a:solidFill>
                <a:schemeClr val="dk2"/>
              </a:solidFill>
            </a:endParaRPr>
          </a:p>
          <a:p>
            <a:pPr indent="0" lvl="0" marL="0" rtl="0" algn="l">
              <a:spcBef>
                <a:spcPts val="1600"/>
              </a:spcBef>
              <a:spcAft>
                <a:spcPts val="1600"/>
              </a:spcAft>
              <a:buNone/>
            </a:pPr>
            <a:r>
              <a:rPr lang="en" sz="1400">
                <a:solidFill>
                  <a:schemeClr val="dk2"/>
                </a:solidFill>
              </a:rPr>
              <a:t>Create a social media post to promote five Indigenous sport programs in Ontario that are encouraging involvement and athletic development.</a:t>
            </a:r>
            <a:endParaRPr sz="1400">
              <a:solidFill>
                <a:schemeClr val="dk2"/>
              </a:solidFill>
            </a:endParaRPr>
          </a:p>
        </p:txBody>
      </p:sp>
      <p:pic>
        <p:nvPicPr>
          <p:cNvPr id="381" name="Google Shape;381;p55"/>
          <p:cNvPicPr preferRelativeResize="0"/>
          <p:nvPr/>
        </p:nvPicPr>
        <p:blipFill>
          <a:blip r:embed="rId3">
            <a:alphaModFix/>
          </a:blip>
          <a:stretch>
            <a:fillRect/>
          </a:stretch>
        </p:blipFill>
        <p:spPr>
          <a:xfrm>
            <a:off x="265500" y="1188902"/>
            <a:ext cx="4045200" cy="2677998"/>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5" name="Shape 385"/>
        <p:cNvGrpSpPr/>
        <p:nvPr/>
      </p:nvGrpSpPr>
      <p:grpSpPr>
        <a:xfrm>
          <a:off x="0" y="0"/>
          <a:ext cx="0" cy="0"/>
          <a:chOff x="0" y="0"/>
          <a:chExt cx="0" cy="0"/>
        </a:xfrm>
      </p:grpSpPr>
      <p:sp>
        <p:nvSpPr>
          <p:cNvPr id="386" name="Google Shape;386;p56"/>
          <p:cNvSpPr txBox="1"/>
          <p:nvPr>
            <p:ph type="title"/>
          </p:nvPr>
        </p:nvSpPr>
        <p:spPr>
          <a:xfrm>
            <a:off x="265500" y="0"/>
            <a:ext cx="4045200" cy="15276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Transportation</a:t>
            </a:r>
            <a:endParaRPr/>
          </a:p>
        </p:txBody>
      </p:sp>
      <p:sp>
        <p:nvSpPr>
          <p:cNvPr id="387" name="Google Shape;387;p56"/>
          <p:cNvSpPr txBox="1"/>
          <p:nvPr>
            <p:ph idx="1" type="subTitle"/>
          </p:nvPr>
        </p:nvSpPr>
        <p:spPr>
          <a:xfrm>
            <a:off x="265500" y="4181476"/>
            <a:ext cx="4045200" cy="533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2"/>
              </a:buClr>
              <a:buSzPts val="1100"/>
              <a:buFont typeface="Arial"/>
              <a:buNone/>
            </a:pPr>
            <a:r>
              <a:rPr lang="en" sz="3000"/>
              <a:t>Sector Project Ideas</a:t>
            </a:r>
            <a:endParaRPr sz="3000"/>
          </a:p>
          <a:p>
            <a:pPr indent="0" lvl="0" marL="0" rtl="0" algn="ctr">
              <a:spcBef>
                <a:spcPts val="0"/>
              </a:spcBef>
              <a:spcAft>
                <a:spcPts val="0"/>
              </a:spcAft>
              <a:buNone/>
            </a:pPr>
            <a:r>
              <a:t/>
            </a:r>
            <a:endParaRPr/>
          </a:p>
        </p:txBody>
      </p:sp>
      <p:sp>
        <p:nvSpPr>
          <p:cNvPr id="388" name="Google Shape;388;p56"/>
          <p:cNvSpPr txBox="1"/>
          <p:nvPr>
            <p:ph idx="2" type="body"/>
          </p:nvPr>
        </p:nvSpPr>
        <p:spPr>
          <a:xfrm>
            <a:off x="4728875" y="390525"/>
            <a:ext cx="4233300" cy="43242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1250">
                <a:solidFill>
                  <a:schemeClr val="dk2"/>
                </a:solidFill>
                <a:uFill>
                  <a:noFill/>
                </a:uFill>
                <a:hlinkClick r:id="rId3">
                  <a:extLst>
                    <a:ext uri="{A12FA001-AC4F-418D-AE19-62706E023703}">
                      <ahyp:hlinkClr val="tx"/>
                    </a:ext>
                  </a:extLst>
                </a:hlinkClick>
              </a:rPr>
              <a:t>Inuit</a:t>
            </a:r>
            <a:r>
              <a:rPr lang="en" sz="1250">
                <a:solidFill>
                  <a:schemeClr val="dk2"/>
                </a:solidFill>
              </a:rPr>
              <a:t> and S</a:t>
            </a:r>
            <a:r>
              <a:rPr lang="en" sz="1250">
                <a:solidFill>
                  <a:schemeClr val="dk2"/>
                </a:solidFill>
                <a:uFill>
                  <a:noFill/>
                </a:uFill>
                <a:hlinkClick r:id="rId4">
                  <a:extLst>
                    <a:ext uri="{A12FA001-AC4F-418D-AE19-62706E023703}">
                      <ahyp:hlinkClr val="tx"/>
                    </a:ext>
                  </a:extLst>
                </a:hlinkClick>
              </a:rPr>
              <a:t>ubarctic Indigenous peoples</a:t>
            </a:r>
            <a:r>
              <a:rPr lang="en" sz="1250">
                <a:solidFill>
                  <a:schemeClr val="dk2"/>
                </a:solidFill>
              </a:rPr>
              <a:t> have traversed the </a:t>
            </a:r>
            <a:r>
              <a:rPr lang="en" sz="1250">
                <a:solidFill>
                  <a:schemeClr val="dk2"/>
                </a:solidFill>
                <a:uFill>
                  <a:noFill/>
                </a:uFill>
                <a:hlinkClick r:id="rId5">
                  <a:extLst>
                    <a:ext uri="{A12FA001-AC4F-418D-AE19-62706E023703}">
                      <ahyp:hlinkClr val="tx"/>
                    </a:ext>
                  </a:extLst>
                </a:hlinkClick>
              </a:rPr>
              <a:t>North</a:t>
            </a:r>
            <a:r>
              <a:rPr lang="en" sz="1250">
                <a:solidFill>
                  <a:schemeClr val="dk2"/>
                </a:solidFill>
              </a:rPr>
              <a:t> since time immemorial. Indigenous knowledge and modes of </a:t>
            </a:r>
            <a:r>
              <a:rPr lang="en" sz="1250">
                <a:solidFill>
                  <a:schemeClr val="dk2"/>
                </a:solidFill>
                <a:uFill>
                  <a:noFill/>
                </a:uFill>
                <a:hlinkClick r:id="rId6">
                  <a:extLst>
                    <a:ext uri="{A12FA001-AC4F-418D-AE19-62706E023703}">
                      <ahyp:hlinkClr val="tx"/>
                    </a:ext>
                  </a:extLst>
                </a:hlinkClick>
              </a:rPr>
              <a:t>transportation</a:t>
            </a:r>
            <a:r>
              <a:rPr lang="en" sz="1250">
                <a:solidFill>
                  <a:schemeClr val="dk2"/>
                </a:solidFill>
              </a:rPr>
              <a:t> helped early European </a:t>
            </a:r>
            <a:r>
              <a:rPr lang="en" sz="1250">
                <a:solidFill>
                  <a:schemeClr val="dk2"/>
                </a:solidFill>
                <a:uFill>
                  <a:noFill/>
                </a:uFill>
                <a:hlinkClick r:id="rId7">
                  <a:extLst>
                    <a:ext uri="{A12FA001-AC4F-418D-AE19-62706E023703}">
                      <ahyp:hlinkClr val="tx"/>
                    </a:ext>
                  </a:extLst>
                </a:hlinkClick>
              </a:rPr>
              <a:t>explorers</a:t>
            </a:r>
            <a:r>
              <a:rPr lang="en" sz="1250">
                <a:solidFill>
                  <a:schemeClr val="dk2"/>
                </a:solidFill>
              </a:rPr>
              <a:t> and traders travel and survive on these expanses. Later settlements depended to an extraordinary degree on the development of transportation systems. Today, the transportation connections of northern communities vary from place to place. While the most remote settlements are often only accessible by air, some have </a:t>
            </a:r>
            <a:r>
              <a:rPr lang="en" sz="1250">
                <a:solidFill>
                  <a:schemeClr val="dk2"/>
                </a:solidFill>
                <a:uFill>
                  <a:noFill/>
                </a:uFill>
                <a:hlinkClick r:id="rId8">
                  <a:extLst>
                    <a:ext uri="{A12FA001-AC4F-418D-AE19-62706E023703}">
                      <ahyp:hlinkClr val="tx"/>
                    </a:ext>
                  </a:extLst>
                </a:hlinkClick>
              </a:rPr>
              <a:t>road</a:t>
            </a:r>
            <a:r>
              <a:rPr lang="en" sz="1250">
                <a:solidFill>
                  <a:schemeClr val="dk2"/>
                </a:solidFill>
              </a:rPr>
              <a:t>, rail and marine connections. These are often tied to </a:t>
            </a:r>
            <a:r>
              <a:rPr lang="en" sz="1250">
                <a:solidFill>
                  <a:schemeClr val="dk2"/>
                </a:solidFill>
                <a:uFill>
                  <a:noFill/>
                </a:uFill>
                <a:hlinkClick r:id="rId9">
                  <a:extLst>
                    <a:ext uri="{A12FA001-AC4F-418D-AE19-62706E023703}">
                      <ahyp:hlinkClr val="tx"/>
                    </a:ext>
                  </a:extLst>
                </a:hlinkClick>
              </a:rPr>
              <a:t>industrial</a:t>
            </a:r>
            <a:r>
              <a:rPr lang="en" sz="1250">
                <a:solidFill>
                  <a:schemeClr val="dk2"/>
                </a:solidFill>
              </a:rPr>
              <a:t> projects such as </a:t>
            </a:r>
            <a:r>
              <a:rPr lang="en" sz="1250">
                <a:solidFill>
                  <a:schemeClr val="dk2"/>
                </a:solidFill>
                <a:uFill>
                  <a:noFill/>
                </a:uFill>
                <a:hlinkClick r:id="rId10">
                  <a:extLst>
                    <a:ext uri="{A12FA001-AC4F-418D-AE19-62706E023703}">
                      <ahyp:hlinkClr val="tx"/>
                    </a:ext>
                  </a:extLst>
                </a:hlinkClick>
              </a:rPr>
              <a:t>mines</a:t>
            </a:r>
            <a:r>
              <a:rPr lang="en" sz="1250">
                <a:solidFill>
                  <a:schemeClr val="dk2"/>
                </a:solidFill>
              </a:rPr>
              <a:t>.  </a:t>
            </a:r>
            <a:r>
              <a:rPr lang="en" sz="950" u="sng">
                <a:solidFill>
                  <a:schemeClr val="hlink"/>
                </a:solidFill>
                <a:hlinkClick r:id="rId11"/>
              </a:rPr>
              <a:t>https://www.thecanadianencyclopedia.ca/en/article/transportation-in-the-north</a:t>
            </a:r>
            <a:endParaRPr sz="950">
              <a:solidFill>
                <a:schemeClr val="dk2"/>
              </a:solidFill>
            </a:endParaRPr>
          </a:p>
          <a:p>
            <a:pPr indent="0" lvl="0" marL="0" rtl="0" algn="l">
              <a:spcBef>
                <a:spcPts val="1600"/>
              </a:spcBef>
              <a:spcAft>
                <a:spcPts val="1600"/>
              </a:spcAft>
              <a:buNone/>
            </a:pPr>
            <a:r>
              <a:rPr lang="en" sz="1250">
                <a:solidFill>
                  <a:schemeClr val="dk2"/>
                </a:solidFill>
              </a:rPr>
              <a:t>Project - Compare the modes of transportation used by Canada’s Indigenous people throughout history on water, land and air. Complete a digital presentation on your findings.</a:t>
            </a:r>
            <a:endParaRPr sz="1250">
              <a:solidFill>
                <a:schemeClr val="dk2"/>
              </a:solidFill>
            </a:endParaRPr>
          </a:p>
        </p:txBody>
      </p:sp>
      <p:pic>
        <p:nvPicPr>
          <p:cNvPr id="389" name="Google Shape;389;p56"/>
          <p:cNvPicPr preferRelativeResize="0"/>
          <p:nvPr/>
        </p:nvPicPr>
        <p:blipFill>
          <a:blip r:embed="rId12">
            <a:alphaModFix/>
          </a:blip>
          <a:stretch>
            <a:fillRect/>
          </a:stretch>
        </p:blipFill>
        <p:spPr>
          <a:xfrm>
            <a:off x="0" y="1404649"/>
            <a:ext cx="4572000" cy="2756892"/>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97" name="Shape 97"/>
        <p:cNvGrpSpPr/>
        <p:nvPr/>
      </p:nvGrpSpPr>
      <p:grpSpPr>
        <a:xfrm>
          <a:off x="0" y="0"/>
          <a:ext cx="0" cy="0"/>
          <a:chOff x="0" y="0"/>
          <a:chExt cx="0" cy="0"/>
        </a:xfrm>
      </p:grpSpPr>
      <p:pic>
        <p:nvPicPr>
          <p:cNvPr id="98" name="Google Shape;98;p17"/>
          <p:cNvPicPr preferRelativeResize="0"/>
          <p:nvPr/>
        </p:nvPicPr>
        <p:blipFill>
          <a:blip r:embed="rId3">
            <a:alphaModFix/>
          </a:blip>
          <a:stretch>
            <a:fillRect/>
          </a:stretch>
        </p:blipFill>
        <p:spPr>
          <a:xfrm>
            <a:off x="2444700" y="162737"/>
            <a:ext cx="4254600" cy="4818038"/>
          </a:xfrm>
          <a:prstGeom prst="rect">
            <a:avLst/>
          </a:prstGeom>
          <a:noFill/>
          <a:ln>
            <a:noFill/>
          </a:ln>
        </p:spPr>
      </p:pic>
      <p:pic>
        <p:nvPicPr>
          <p:cNvPr descr="Piece of duct tape sticking a note to the slide" id="99" name="Google Shape;99;p17"/>
          <p:cNvPicPr preferRelativeResize="0"/>
          <p:nvPr/>
        </p:nvPicPr>
        <p:blipFill rotWithShape="1">
          <a:blip r:embed="rId4">
            <a:alphaModFix/>
          </a:blip>
          <a:srcRect b="10011" l="9244" r="2118" t="5926"/>
          <a:stretch/>
        </p:blipFill>
        <p:spPr>
          <a:xfrm rot="154828">
            <a:off x="3536000" y="147301"/>
            <a:ext cx="2072000" cy="736050"/>
          </a:xfrm>
          <a:prstGeom prst="rect">
            <a:avLst/>
          </a:prstGeom>
          <a:noFill/>
          <a:ln>
            <a:noFill/>
          </a:ln>
        </p:spPr>
      </p:pic>
      <p:sp>
        <p:nvSpPr>
          <p:cNvPr id="100" name="Google Shape;100;p17"/>
          <p:cNvSpPr txBox="1"/>
          <p:nvPr/>
        </p:nvSpPr>
        <p:spPr>
          <a:xfrm>
            <a:off x="2855550" y="687397"/>
            <a:ext cx="3432900" cy="7626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None/>
            </a:pPr>
            <a:r>
              <a:rPr b="1" lang="en" sz="3000">
                <a:solidFill>
                  <a:schemeClr val="lt2"/>
                </a:solidFill>
                <a:latin typeface="Raleway"/>
                <a:ea typeface="Raleway"/>
                <a:cs typeface="Raleway"/>
                <a:sym typeface="Raleway"/>
              </a:rPr>
              <a:t>2. </a:t>
            </a:r>
            <a:r>
              <a:rPr b="1" lang="en" sz="3000">
                <a:solidFill>
                  <a:schemeClr val="lt2"/>
                </a:solidFill>
                <a:latin typeface="Raleway"/>
                <a:ea typeface="Raleway"/>
                <a:cs typeface="Raleway"/>
                <a:sym typeface="Raleway"/>
              </a:rPr>
              <a:t>Equity</a:t>
            </a:r>
            <a:endParaRPr b="1" sz="3000">
              <a:solidFill>
                <a:schemeClr val="lt2"/>
              </a:solidFill>
              <a:latin typeface="Raleway"/>
              <a:ea typeface="Raleway"/>
              <a:cs typeface="Raleway"/>
              <a:sym typeface="Raleway"/>
            </a:endParaRPr>
          </a:p>
        </p:txBody>
      </p:sp>
      <p:sp>
        <p:nvSpPr>
          <p:cNvPr id="101" name="Google Shape;101;p17"/>
          <p:cNvSpPr txBox="1"/>
          <p:nvPr>
            <p:ph idx="4294967295" type="body"/>
          </p:nvPr>
        </p:nvSpPr>
        <p:spPr>
          <a:xfrm>
            <a:off x="2855550" y="1075775"/>
            <a:ext cx="3432900" cy="330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2"/>
              </a:buClr>
              <a:buSzPts val="1100"/>
              <a:buFont typeface="Arial"/>
              <a:buNone/>
            </a:pPr>
            <a:r>
              <a:t/>
            </a:r>
            <a:endParaRPr sz="1200">
              <a:latin typeface="Raleway"/>
              <a:ea typeface="Raleway"/>
              <a:cs typeface="Raleway"/>
              <a:sym typeface="Raleway"/>
            </a:endParaRPr>
          </a:p>
          <a:p>
            <a:pPr indent="-317500" lvl="0" marL="457200" rtl="0" algn="l">
              <a:spcBef>
                <a:spcPts val="1600"/>
              </a:spcBef>
              <a:spcAft>
                <a:spcPts val="0"/>
              </a:spcAft>
              <a:buClr>
                <a:schemeClr val="dk1"/>
              </a:buClr>
              <a:buSzPts val="1400"/>
              <a:buFont typeface="Raleway"/>
              <a:buChar char="➔"/>
            </a:pPr>
            <a:r>
              <a:rPr b="1" lang="en" sz="1400">
                <a:solidFill>
                  <a:schemeClr val="dk1"/>
                </a:solidFill>
                <a:latin typeface="Raleway"/>
                <a:ea typeface="Raleway"/>
                <a:cs typeface="Raleway"/>
                <a:sym typeface="Raleway"/>
              </a:rPr>
              <a:t>Discuss</a:t>
            </a:r>
            <a:br>
              <a:rPr lang="en" sz="1200">
                <a:latin typeface="Raleway"/>
                <a:ea typeface="Raleway"/>
                <a:cs typeface="Raleway"/>
                <a:sym typeface="Raleway"/>
              </a:rPr>
            </a:br>
            <a:r>
              <a:rPr lang="en" sz="1200">
                <a:latin typeface="Raleway"/>
                <a:ea typeface="Raleway"/>
                <a:cs typeface="Raleway"/>
                <a:sym typeface="Raleway"/>
              </a:rPr>
              <a:t>In order to have an equitable society, every person or community must be provided the resources that will allow them to be successful. Equity refers to fairness and equality in outcomes, not just in supports and opportunity</a:t>
            </a:r>
            <a:endParaRPr sz="1200">
              <a:latin typeface="Raleway"/>
              <a:ea typeface="Raleway"/>
              <a:cs typeface="Raleway"/>
              <a:sym typeface="Raleway"/>
            </a:endParaRPr>
          </a:p>
          <a:p>
            <a:pPr indent="-317500" lvl="0" marL="457200" rtl="0" algn="l">
              <a:spcBef>
                <a:spcPts val="1000"/>
              </a:spcBef>
              <a:spcAft>
                <a:spcPts val="1000"/>
              </a:spcAft>
              <a:buClr>
                <a:schemeClr val="dk1"/>
              </a:buClr>
              <a:buSzPts val="1400"/>
              <a:buFont typeface="Raleway"/>
              <a:buChar char="➔"/>
            </a:pPr>
            <a:r>
              <a:rPr b="1" lang="en" sz="1400">
                <a:solidFill>
                  <a:schemeClr val="dk1"/>
                </a:solidFill>
                <a:latin typeface="Raleway"/>
                <a:ea typeface="Raleway"/>
                <a:cs typeface="Raleway"/>
                <a:sym typeface="Raleway"/>
              </a:rPr>
              <a:t>Comment</a:t>
            </a:r>
            <a:br>
              <a:rPr lang="en" sz="1400">
                <a:latin typeface="Raleway"/>
                <a:ea typeface="Raleway"/>
                <a:cs typeface="Raleway"/>
                <a:sym typeface="Raleway"/>
              </a:rPr>
            </a:br>
            <a:r>
              <a:rPr lang="en" sz="1200">
                <a:latin typeface="Raleway"/>
                <a:ea typeface="Raleway"/>
                <a:cs typeface="Raleway"/>
                <a:sym typeface="Raleway"/>
              </a:rPr>
              <a:t>Review the following slide and determine what resource was used to create the equity. Can you give other examples of resources from your community?</a:t>
            </a:r>
            <a:endParaRPr sz="1200">
              <a:latin typeface="Raleway"/>
              <a:ea typeface="Raleway"/>
              <a:cs typeface="Raleway"/>
              <a:sym typeface="Raleway"/>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 name="Shape 105"/>
        <p:cNvGrpSpPr/>
        <p:nvPr/>
      </p:nvGrpSpPr>
      <p:grpSpPr>
        <a:xfrm>
          <a:off x="0" y="0"/>
          <a:ext cx="0" cy="0"/>
          <a:chOff x="0" y="0"/>
          <a:chExt cx="0" cy="0"/>
        </a:xfrm>
      </p:grpSpPr>
      <p:sp>
        <p:nvSpPr>
          <p:cNvPr id="106" name="Google Shape;106;p18"/>
          <p:cNvSpPr txBox="1"/>
          <p:nvPr/>
        </p:nvSpPr>
        <p:spPr>
          <a:xfrm>
            <a:off x="190500" y="201700"/>
            <a:ext cx="54798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800">
                <a:latin typeface="Raleway"/>
                <a:ea typeface="Raleway"/>
                <a:cs typeface="Raleway"/>
                <a:sym typeface="Raleway"/>
              </a:rPr>
              <a:t>Equity</a:t>
            </a:r>
            <a:endParaRPr b="1" sz="2800">
              <a:latin typeface="Raleway"/>
              <a:ea typeface="Raleway"/>
              <a:cs typeface="Raleway"/>
              <a:sym typeface="Raleway"/>
            </a:endParaRPr>
          </a:p>
        </p:txBody>
      </p:sp>
      <p:pic>
        <p:nvPicPr>
          <p:cNvPr id="107" name="Google Shape;107;p18"/>
          <p:cNvPicPr preferRelativeResize="0"/>
          <p:nvPr/>
        </p:nvPicPr>
        <p:blipFill>
          <a:blip r:embed="rId3">
            <a:alphaModFix/>
          </a:blip>
          <a:stretch>
            <a:fillRect/>
          </a:stretch>
        </p:blipFill>
        <p:spPr>
          <a:xfrm>
            <a:off x="283950" y="746725"/>
            <a:ext cx="7545549" cy="4244374"/>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111" name="Shape 111"/>
        <p:cNvGrpSpPr/>
        <p:nvPr/>
      </p:nvGrpSpPr>
      <p:grpSpPr>
        <a:xfrm>
          <a:off x="0" y="0"/>
          <a:ext cx="0" cy="0"/>
          <a:chOff x="0" y="0"/>
          <a:chExt cx="0" cy="0"/>
        </a:xfrm>
      </p:grpSpPr>
      <p:pic>
        <p:nvPicPr>
          <p:cNvPr id="112" name="Google Shape;112;p19"/>
          <p:cNvPicPr preferRelativeResize="0"/>
          <p:nvPr/>
        </p:nvPicPr>
        <p:blipFill>
          <a:blip r:embed="rId3">
            <a:alphaModFix/>
          </a:blip>
          <a:stretch>
            <a:fillRect/>
          </a:stretch>
        </p:blipFill>
        <p:spPr>
          <a:xfrm>
            <a:off x="2444700" y="162737"/>
            <a:ext cx="4254600" cy="4818038"/>
          </a:xfrm>
          <a:prstGeom prst="rect">
            <a:avLst/>
          </a:prstGeom>
          <a:noFill/>
          <a:ln>
            <a:noFill/>
          </a:ln>
        </p:spPr>
      </p:pic>
      <p:pic>
        <p:nvPicPr>
          <p:cNvPr descr="Piece of duct tape sticking a note to the slide" id="113" name="Google Shape;113;p19"/>
          <p:cNvPicPr preferRelativeResize="0"/>
          <p:nvPr/>
        </p:nvPicPr>
        <p:blipFill rotWithShape="1">
          <a:blip r:embed="rId4">
            <a:alphaModFix/>
          </a:blip>
          <a:srcRect b="10011" l="9244" r="2118" t="5926"/>
          <a:stretch/>
        </p:blipFill>
        <p:spPr>
          <a:xfrm rot="154828">
            <a:off x="3536000" y="147301"/>
            <a:ext cx="2072000" cy="736050"/>
          </a:xfrm>
          <a:prstGeom prst="rect">
            <a:avLst/>
          </a:prstGeom>
          <a:noFill/>
          <a:ln>
            <a:noFill/>
          </a:ln>
        </p:spPr>
      </p:pic>
      <p:sp>
        <p:nvSpPr>
          <p:cNvPr id="114" name="Google Shape;114;p19"/>
          <p:cNvSpPr txBox="1"/>
          <p:nvPr/>
        </p:nvSpPr>
        <p:spPr>
          <a:xfrm>
            <a:off x="2855550" y="687397"/>
            <a:ext cx="3432900" cy="7626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None/>
            </a:pPr>
            <a:r>
              <a:rPr b="1" lang="en" sz="3000">
                <a:solidFill>
                  <a:schemeClr val="lt2"/>
                </a:solidFill>
                <a:latin typeface="Raleway"/>
                <a:ea typeface="Raleway"/>
                <a:cs typeface="Raleway"/>
                <a:sym typeface="Raleway"/>
              </a:rPr>
              <a:t>3</a:t>
            </a:r>
            <a:r>
              <a:rPr b="1" lang="en" sz="3000">
                <a:solidFill>
                  <a:schemeClr val="lt2"/>
                </a:solidFill>
                <a:latin typeface="Raleway"/>
                <a:ea typeface="Raleway"/>
                <a:cs typeface="Raleway"/>
                <a:sym typeface="Raleway"/>
              </a:rPr>
              <a:t>. Justice</a:t>
            </a:r>
            <a:endParaRPr b="1" sz="3000">
              <a:solidFill>
                <a:schemeClr val="lt2"/>
              </a:solidFill>
              <a:latin typeface="Raleway"/>
              <a:ea typeface="Raleway"/>
              <a:cs typeface="Raleway"/>
              <a:sym typeface="Raleway"/>
            </a:endParaRPr>
          </a:p>
        </p:txBody>
      </p:sp>
      <p:sp>
        <p:nvSpPr>
          <p:cNvPr id="115" name="Google Shape;115;p19"/>
          <p:cNvSpPr txBox="1"/>
          <p:nvPr>
            <p:ph idx="4294967295" type="body"/>
          </p:nvPr>
        </p:nvSpPr>
        <p:spPr>
          <a:xfrm>
            <a:off x="2754000" y="1066875"/>
            <a:ext cx="3636000" cy="3327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2"/>
              </a:buClr>
              <a:buSzPts val="1100"/>
              <a:buFont typeface="Arial"/>
              <a:buNone/>
            </a:pPr>
            <a:r>
              <a:t/>
            </a:r>
            <a:endParaRPr sz="1200">
              <a:latin typeface="Raleway"/>
              <a:ea typeface="Raleway"/>
              <a:cs typeface="Raleway"/>
              <a:sym typeface="Raleway"/>
            </a:endParaRPr>
          </a:p>
          <a:p>
            <a:pPr indent="-317500" lvl="0" marL="457200" rtl="0" algn="l">
              <a:spcBef>
                <a:spcPts val="1600"/>
              </a:spcBef>
              <a:spcAft>
                <a:spcPts val="0"/>
              </a:spcAft>
              <a:buClr>
                <a:schemeClr val="dk1"/>
              </a:buClr>
              <a:buSzPts val="1400"/>
              <a:buFont typeface="Raleway"/>
              <a:buChar char="➔"/>
            </a:pPr>
            <a:r>
              <a:rPr b="1" lang="en" sz="1400">
                <a:solidFill>
                  <a:schemeClr val="dk1"/>
                </a:solidFill>
                <a:latin typeface="Raleway"/>
                <a:ea typeface="Raleway"/>
                <a:cs typeface="Raleway"/>
                <a:sym typeface="Raleway"/>
              </a:rPr>
              <a:t>Discuss</a:t>
            </a:r>
            <a:br>
              <a:rPr lang="en" sz="1200">
                <a:latin typeface="Raleway"/>
                <a:ea typeface="Raleway"/>
                <a:cs typeface="Raleway"/>
                <a:sym typeface="Raleway"/>
              </a:rPr>
            </a:br>
            <a:r>
              <a:rPr lang="en" sz="1200">
                <a:latin typeface="Raleway"/>
                <a:ea typeface="Raleway"/>
                <a:cs typeface="Raleway"/>
                <a:sym typeface="Raleway"/>
              </a:rPr>
              <a:t>In order to have a Just Society, every person or community must work at breaking down systematic barriers. What are examples of systematic barriers that lead to syst</a:t>
            </a:r>
            <a:r>
              <a:rPr lang="en" sz="1200">
                <a:latin typeface="Raleway"/>
                <a:ea typeface="Raleway"/>
                <a:cs typeface="Raleway"/>
                <a:sym typeface="Raleway"/>
              </a:rPr>
              <a:t>emic racis</a:t>
            </a:r>
            <a:r>
              <a:rPr lang="en" sz="1200">
                <a:latin typeface="Raleway"/>
                <a:ea typeface="Raleway"/>
                <a:cs typeface="Raleway"/>
                <a:sym typeface="Raleway"/>
              </a:rPr>
              <a:t>m</a:t>
            </a:r>
            <a:r>
              <a:rPr lang="en" sz="1200">
                <a:latin typeface="Raleway"/>
                <a:ea typeface="Raleway"/>
                <a:cs typeface="Raleway"/>
                <a:sym typeface="Raleway"/>
              </a:rPr>
              <a:t>?</a:t>
            </a:r>
            <a:endParaRPr sz="1200">
              <a:latin typeface="Raleway"/>
              <a:ea typeface="Raleway"/>
              <a:cs typeface="Raleway"/>
              <a:sym typeface="Raleway"/>
            </a:endParaRPr>
          </a:p>
          <a:p>
            <a:pPr indent="-317500" lvl="0" marL="457200" rtl="0" algn="l">
              <a:spcBef>
                <a:spcPts val="1000"/>
              </a:spcBef>
              <a:spcAft>
                <a:spcPts val="1000"/>
              </a:spcAft>
              <a:buClr>
                <a:schemeClr val="dk1"/>
              </a:buClr>
              <a:buSzPts val="1400"/>
              <a:buFont typeface="Raleway"/>
              <a:buChar char="➔"/>
            </a:pPr>
            <a:r>
              <a:rPr b="1" lang="en" sz="1400">
                <a:solidFill>
                  <a:schemeClr val="dk1"/>
                </a:solidFill>
                <a:latin typeface="Raleway"/>
                <a:ea typeface="Raleway"/>
                <a:cs typeface="Raleway"/>
                <a:sym typeface="Raleway"/>
              </a:rPr>
              <a:t>Comment</a:t>
            </a:r>
            <a:br>
              <a:rPr lang="en" sz="1400">
                <a:latin typeface="Raleway"/>
                <a:ea typeface="Raleway"/>
                <a:cs typeface="Raleway"/>
                <a:sym typeface="Raleway"/>
              </a:rPr>
            </a:br>
            <a:r>
              <a:rPr lang="en" sz="1200">
                <a:latin typeface="Raleway"/>
                <a:ea typeface="Raleway"/>
                <a:cs typeface="Raleway"/>
                <a:sym typeface="Raleway"/>
              </a:rPr>
              <a:t>Review the following slide and determine what was the barrier. Did a change to the barrier hurt or change anything with the outcome of the game? Can you give other examples of other barriers people from your community face?</a:t>
            </a:r>
            <a:endParaRPr sz="1200">
              <a:latin typeface="Raleway"/>
              <a:ea typeface="Raleway"/>
              <a:cs typeface="Raleway"/>
              <a:sym typeface="Raleway"/>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 name="Shape 119"/>
        <p:cNvGrpSpPr/>
        <p:nvPr/>
      </p:nvGrpSpPr>
      <p:grpSpPr>
        <a:xfrm>
          <a:off x="0" y="0"/>
          <a:ext cx="0" cy="0"/>
          <a:chOff x="0" y="0"/>
          <a:chExt cx="0" cy="0"/>
        </a:xfrm>
      </p:grpSpPr>
      <p:sp>
        <p:nvSpPr>
          <p:cNvPr id="120" name="Google Shape;120;p20"/>
          <p:cNvSpPr txBox="1"/>
          <p:nvPr/>
        </p:nvSpPr>
        <p:spPr>
          <a:xfrm>
            <a:off x="190500" y="201700"/>
            <a:ext cx="54798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800">
                <a:latin typeface="Raleway"/>
                <a:ea typeface="Raleway"/>
                <a:cs typeface="Raleway"/>
                <a:sym typeface="Raleway"/>
              </a:rPr>
              <a:t>Just Society</a:t>
            </a:r>
            <a:endParaRPr b="1" sz="2800">
              <a:latin typeface="Raleway"/>
              <a:ea typeface="Raleway"/>
              <a:cs typeface="Raleway"/>
              <a:sym typeface="Raleway"/>
            </a:endParaRPr>
          </a:p>
        </p:txBody>
      </p:sp>
      <p:pic>
        <p:nvPicPr>
          <p:cNvPr id="121" name="Google Shape;121;p20"/>
          <p:cNvPicPr preferRelativeResize="0"/>
          <p:nvPr/>
        </p:nvPicPr>
        <p:blipFill>
          <a:blip r:embed="rId3">
            <a:alphaModFix/>
          </a:blip>
          <a:stretch>
            <a:fillRect/>
          </a:stretch>
        </p:blipFill>
        <p:spPr>
          <a:xfrm>
            <a:off x="1927400" y="750800"/>
            <a:ext cx="7005950" cy="4273924"/>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 name="Shape 125"/>
        <p:cNvGrpSpPr/>
        <p:nvPr/>
      </p:nvGrpSpPr>
      <p:grpSpPr>
        <a:xfrm>
          <a:off x="0" y="0"/>
          <a:ext cx="0" cy="0"/>
          <a:chOff x="0" y="0"/>
          <a:chExt cx="0" cy="0"/>
        </a:xfrm>
      </p:grpSpPr>
      <p:sp>
        <p:nvSpPr>
          <p:cNvPr id="126" name="Google Shape;126;p21"/>
          <p:cNvSpPr txBox="1"/>
          <p:nvPr>
            <p:ph type="title"/>
          </p:nvPr>
        </p:nvSpPr>
        <p:spPr>
          <a:xfrm>
            <a:off x="260849" y="230300"/>
            <a:ext cx="8622300" cy="3835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accent5"/>
                </a:solidFill>
              </a:rPr>
              <a:t>A Just Society</a:t>
            </a:r>
            <a:r>
              <a:rPr lang="en"/>
              <a:t> </a:t>
            </a:r>
            <a:r>
              <a:rPr lang="en" sz="3000"/>
              <a:t>- Why it matters?</a:t>
            </a:r>
            <a:endParaRPr sz="2900">
              <a:solidFill>
                <a:schemeClr val="dk1"/>
              </a:solidFill>
            </a:endParaRPr>
          </a:p>
          <a:p>
            <a:pPr indent="0" lvl="0" marL="0" rtl="0" algn="l">
              <a:spcBef>
                <a:spcPts val="1000"/>
              </a:spcBef>
              <a:spcAft>
                <a:spcPts val="0"/>
              </a:spcAft>
              <a:buNone/>
            </a:pPr>
            <a:r>
              <a:rPr lang="en" sz="2300"/>
              <a:t>Individuals and communities must be willing to move from thinking everyone requires the ‘same’ level of support (equality) to providing supports to overcome any barriers they encounter (equity) to have individuals and communities working to remove the barriers for those who are marginalized (justice). </a:t>
            </a:r>
            <a:endParaRPr sz="2300"/>
          </a:p>
          <a:p>
            <a:pPr indent="0" lvl="0" marL="0" rtl="0" algn="l">
              <a:spcBef>
                <a:spcPts val="1600"/>
              </a:spcBef>
              <a:spcAft>
                <a:spcPts val="1600"/>
              </a:spcAft>
              <a:buNone/>
            </a:pPr>
            <a:r>
              <a:rPr lang="en" sz="2300"/>
              <a:t>Fo</a:t>
            </a:r>
            <a:r>
              <a:rPr lang="en" sz="2300"/>
              <a:t>r those</a:t>
            </a:r>
            <a:r>
              <a:rPr lang="en" sz="2300"/>
              <a:t> who believe they are marginalized live every day in a system predicted on injustice, no explanation is needed. For others, a picture can hit home. </a:t>
            </a:r>
            <a:endParaRPr b="0" sz="2400"/>
          </a:p>
        </p:txBody>
      </p:sp>
    </p:spTree>
  </p:cSld>
  <p:clrMapOvr>
    <a:masterClrMapping/>
  </p:clrMapOvr>
</p:sld>
</file>

<file path=ppt/theme/theme1.xml><?xml version="1.0" encoding="utf-8"?>
<a:theme xmlns:a="http://schemas.openxmlformats.org/drawingml/2006/main" xmlns:r="http://schemas.openxmlformats.org/officeDocument/2006/relationships" name="Swiss">
  <a:themeElements>
    <a:clrScheme name="Swiss">
      <a:dk1>
        <a:srgbClr val="F46524"/>
      </a:dk1>
      <a:lt1>
        <a:srgbClr val="FFFFFF"/>
      </a:lt1>
      <a:dk2>
        <a:srgbClr val="000000"/>
      </a:dk2>
      <a:lt2>
        <a:srgbClr val="757575"/>
      </a:lt2>
      <a:accent1>
        <a:srgbClr val="01579B"/>
      </a:accent1>
      <a:accent2>
        <a:srgbClr val="27C7BD"/>
      </a:accent2>
      <a:accent3>
        <a:srgbClr val="0099E8"/>
      </a:accent3>
      <a:accent4>
        <a:srgbClr val="51B9A3"/>
      </a:accent4>
      <a:accent5>
        <a:srgbClr val="FB8C00"/>
      </a:accent5>
      <a:accent6>
        <a:srgbClr val="FFAE88"/>
      </a:accent6>
      <a:hlink>
        <a:srgbClr val="0277BD"/>
      </a:hlink>
      <a:folHlink>
        <a:srgbClr val="0277B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