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61" r:id="rId4"/>
    <p:sldId id="260" r:id="rId5"/>
    <p:sldId id="264" r:id="rId6"/>
    <p:sldId id="263" r:id="rId7"/>
    <p:sldId id="259" r:id="rId8"/>
    <p:sldId id="265" r:id="rId9"/>
    <p:sldId id="266" r:id="rId10"/>
    <p:sldId id="257" r:id="rId11"/>
    <p:sldId id="262"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07D"/>
    <a:srgbClr val="FFE38B"/>
    <a:srgbClr val="FFCD2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432" y="136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67C87204-E62A-415B-8043-2300E619EAE2}" type="datetimeFigureOut">
              <a:rPr lang="en-US" smtClean="0"/>
              <a:pPr/>
              <a:t>8/3/2015</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9783B940-DBF7-4E84-9866-C7FDAE61A3C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7C87204-E62A-415B-8043-2300E619EAE2}" type="datetimeFigureOut">
              <a:rPr lang="en-US" smtClean="0"/>
              <a:pPr/>
              <a:t>8/3/2015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783B940-DBF7-4E84-9866-C7FDAE61A3C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67C87204-E62A-415B-8043-2300E619EAE2}" type="datetimeFigureOut">
              <a:rPr lang="en-US" smtClean="0"/>
              <a:pPr/>
              <a:t>8/3/2015</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9783B940-DBF7-4E84-9866-C7FDAE61A3C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7C87204-E62A-415B-8043-2300E619EAE2}" type="datetimeFigureOut">
              <a:rPr lang="en-US" smtClean="0"/>
              <a:pPr/>
              <a:t>8/3/2015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783B940-DBF7-4E84-9866-C7FDAE61A3C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67C87204-E62A-415B-8043-2300E619EAE2}" type="datetimeFigureOut">
              <a:rPr lang="en-US" smtClean="0"/>
              <a:pPr/>
              <a:t>8/3/2015</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9783B940-DBF7-4E84-9866-C7FDAE61A3C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7C87204-E62A-415B-8043-2300E619EAE2}" type="datetimeFigureOut">
              <a:rPr lang="en-US" smtClean="0"/>
              <a:pPr/>
              <a:t>8/3/2015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783B940-DBF7-4E84-9866-C7FDAE61A3C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7C87204-E62A-415B-8043-2300E619EAE2}" type="datetimeFigureOut">
              <a:rPr lang="en-US" smtClean="0"/>
              <a:pPr/>
              <a:t>8/3/2015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783B940-DBF7-4E84-9866-C7FDAE61A3C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67C87204-E62A-415B-8043-2300E619EAE2}" type="datetimeFigureOut">
              <a:rPr lang="en-US" smtClean="0"/>
              <a:pPr/>
              <a:t>8/3/2015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783B940-DBF7-4E84-9866-C7FDAE61A3C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67C87204-E62A-415B-8043-2300E619EAE2}" type="datetimeFigureOut">
              <a:rPr lang="en-US" smtClean="0"/>
              <a:pPr/>
              <a:t>8/3/2015</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9783B940-DBF7-4E84-9866-C7FDAE61A3C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7C87204-E62A-415B-8043-2300E619EAE2}" type="datetimeFigureOut">
              <a:rPr lang="en-US" smtClean="0"/>
              <a:pPr/>
              <a:t>8/3/2015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783B940-DBF7-4E84-9866-C7FDAE61A3C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67C87204-E62A-415B-8043-2300E619EAE2}" type="datetimeFigureOut">
              <a:rPr lang="en-US" smtClean="0"/>
              <a:pPr/>
              <a:t>8/3/2015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783B940-DBF7-4E84-9866-C7FDAE61A3C7}"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67C87204-E62A-415B-8043-2300E619EAE2}" type="datetimeFigureOut">
              <a:rPr lang="en-US" smtClean="0"/>
              <a:pPr/>
              <a:t>8/3/2015</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9783B940-DBF7-4E84-9866-C7FDAE61A3C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mayoclinic.org/first-aid/first-aid-burns/basics/art-20056649" TargetMode="External"/><Relationship Id="rId2" Type="http://schemas.openxmlformats.org/officeDocument/2006/relationships/hyperlink" Target="http://www.healthline.com/health/burn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s://3dwarehouse.sketchup.com/model.html?id=9a142d0f5c672f13705ec0fd0da50d03" TargetMode="External"/><Relationship Id="rId7" Type="http://schemas.openxmlformats.org/officeDocument/2006/relationships/image" Target="../media/image9.png"/><Relationship Id="rId12" Type="http://schemas.openxmlformats.org/officeDocument/2006/relationships/image" Target="../media/image6.png"/><Relationship Id="rId2" Type="http://schemas.openxmlformats.org/officeDocument/2006/relationships/hyperlink" Target="https://3dwarehouse.sketchup.com/model.html?id=3f69197dcf89a8eb4310636931b68fdb" TargetMode="External"/><Relationship Id="rId1" Type="http://schemas.openxmlformats.org/officeDocument/2006/relationships/slideLayout" Target="../slideLayouts/slideLayout2.xml"/><Relationship Id="rId6" Type="http://schemas.openxmlformats.org/officeDocument/2006/relationships/hyperlink" Target="https://3dwarehouse.sketchup.com/model.html?id=e7ecf5f32dc61625c3280eb061472969" TargetMode="External"/><Relationship Id="rId11" Type="http://schemas.openxmlformats.org/officeDocument/2006/relationships/image" Target="../media/image8.png"/><Relationship Id="rId5" Type="http://schemas.openxmlformats.org/officeDocument/2006/relationships/hyperlink" Target="http://cliparts.co/clipart/151858" TargetMode="External"/><Relationship Id="rId10" Type="http://schemas.openxmlformats.org/officeDocument/2006/relationships/image" Target="../media/image3.png"/><Relationship Id="rId4" Type="http://schemas.openxmlformats.org/officeDocument/2006/relationships/hyperlink" Target="https://3dwarehouse.sketchup.com/model.html?id=9c1c528c01f25f66ee5859c3d1ce7d6c" TargetMode="External"/><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Hot Tools</a:t>
            </a:r>
            <a:endParaRPr lang="en-US" dirty="0"/>
          </a:p>
        </p:txBody>
      </p:sp>
      <p:sp>
        <p:nvSpPr>
          <p:cNvPr id="3" name="Subtitle 2"/>
          <p:cNvSpPr>
            <a:spLocks noGrp="1"/>
          </p:cNvSpPr>
          <p:nvPr>
            <p:ph type="subTitle" idx="1"/>
          </p:nvPr>
        </p:nvSpPr>
        <p:spPr/>
        <p:txBody>
          <a:bodyPr>
            <a:normAutofit lnSpcReduction="10000"/>
          </a:bodyPr>
          <a:lstStyle/>
          <a:p>
            <a:r>
              <a:rPr lang="en-US" dirty="0" smtClean="0"/>
              <a:t>Soldering Iron</a:t>
            </a:r>
          </a:p>
          <a:p>
            <a:r>
              <a:rPr lang="en-US" dirty="0" smtClean="0"/>
              <a:t>Clothes Iron</a:t>
            </a:r>
          </a:p>
          <a:p>
            <a:r>
              <a:rPr lang="en-US" dirty="0" smtClean="0"/>
              <a:t>Hot Glue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smtClean="0"/>
              <a:t>Burns cont’d</a:t>
            </a:r>
            <a:endParaRPr lang="en-US" sz="4800" dirty="0"/>
          </a:p>
        </p:txBody>
      </p:sp>
      <p:sp>
        <p:nvSpPr>
          <p:cNvPr id="3" name="Content Placeholder 2"/>
          <p:cNvSpPr>
            <a:spLocks noGrp="1"/>
          </p:cNvSpPr>
          <p:nvPr>
            <p:ph idx="1"/>
          </p:nvPr>
        </p:nvSpPr>
        <p:spPr>
          <a:xfrm>
            <a:off x="457200" y="1609416"/>
            <a:ext cx="7239000" cy="4543734"/>
          </a:xfrm>
        </p:spPr>
        <p:txBody>
          <a:bodyPr>
            <a:normAutofit fontScale="92500" lnSpcReduction="10000"/>
          </a:bodyPr>
          <a:lstStyle/>
          <a:p>
            <a:r>
              <a:rPr lang="en-US" dirty="0" smtClean="0"/>
              <a:t>When applying first aid to first and second degree burns make sure you don’t use ice, as this may make the damage worse. Never apply cotton balls to a burn because the small fibers can stick to the injury and increase the risk of infection. Also, avoid home remedies like butter and eggs as these are not proven to be effective.</a:t>
            </a:r>
            <a:br>
              <a:rPr lang="en-US" dirty="0" smtClean="0"/>
            </a:br>
            <a:endParaRPr lang="en-US" dirty="0" smtClean="0">
              <a:hlinkClick r:id="rId2"/>
            </a:endParaRPr>
          </a:p>
          <a:p>
            <a:r>
              <a:rPr lang="en-US" dirty="0" smtClean="0"/>
              <a:t>More information can be found at</a:t>
            </a:r>
            <a:r>
              <a:rPr lang="en-US" dirty="0" smtClean="0"/>
              <a:t>:</a:t>
            </a:r>
            <a:br>
              <a:rPr lang="en-US" dirty="0" smtClean="0"/>
            </a:br>
            <a:r>
              <a:rPr lang="en-US" dirty="0" smtClean="0"/>
              <a:t/>
            </a:r>
            <a:br>
              <a:rPr lang="en-US" dirty="0" smtClean="0"/>
            </a:br>
            <a:r>
              <a:rPr lang="en-US" sz="1900" dirty="0" smtClean="0">
                <a:hlinkClick r:id="rId3"/>
              </a:rPr>
              <a:t>http</a:t>
            </a:r>
            <a:r>
              <a:rPr lang="en-US" sz="1900" dirty="0" smtClean="0">
                <a:hlinkClick r:id="rId3"/>
              </a:rPr>
              <a:t>://</a:t>
            </a:r>
            <a:r>
              <a:rPr lang="en-US" sz="1900" dirty="0" smtClean="0">
                <a:hlinkClick r:id="rId3"/>
              </a:rPr>
              <a:t>www.mayoclinic.org/first-aid/first-aid-burns/basics/art-20056649</a:t>
            </a:r>
            <a:endParaRPr lang="en-US" sz="1900" dirty="0" smtClean="0"/>
          </a:p>
          <a:p>
            <a:pPr>
              <a:buNone/>
            </a:pPr>
            <a:r>
              <a:rPr lang="en-US" sz="1900" dirty="0" smtClean="0">
                <a:hlinkClick r:id="rId2"/>
              </a:rPr>
              <a:t/>
            </a:r>
            <a:br>
              <a:rPr lang="en-US" sz="1900" dirty="0" smtClean="0">
                <a:hlinkClick r:id="rId2"/>
              </a:rPr>
            </a:br>
            <a:r>
              <a:rPr lang="en-US" sz="1900" dirty="0" smtClean="0">
                <a:hlinkClick r:id="rId2"/>
              </a:rPr>
              <a:t>http://www.healthline.com/health/burns#BurnLevels2</a:t>
            </a:r>
            <a:endParaRPr lang="en-US" sz="1900" dirty="0"/>
          </a:p>
          <a:p>
            <a:endParaRPr lang="en-US" dirty="0"/>
          </a:p>
        </p:txBody>
      </p:sp>
      <p:sp>
        <p:nvSpPr>
          <p:cNvPr id="4" name="TextBox 3"/>
          <p:cNvSpPr txBox="1"/>
          <p:nvPr/>
        </p:nvSpPr>
        <p:spPr>
          <a:xfrm>
            <a:off x="3491227" y="6241792"/>
            <a:ext cx="2074460" cy="369332"/>
          </a:xfrm>
          <a:prstGeom prst="rect">
            <a:avLst/>
          </a:prstGeom>
          <a:noFill/>
        </p:spPr>
        <p:txBody>
          <a:bodyPr wrap="square" rtlCol="0">
            <a:spAutoFit/>
          </a:bodyPr>
          <a:lstStyle/>
          <a:p>
            <a:pPr algn="ctr"/>
            <a:r>
              <a:rPr lang="en-US" dirty="0" smtClean="0">
                <a:sym typeface="Wingdings"/>
              </a:rPr>
              <a:t> </a:t>
            </a:r>
            <a:r>
              <a:rPr lang="en-US" dirty="0" smtClean="0"/>
              <a:t>Last Slide </a:t>
            </a:r>
            <a:r>
              <a:rPr lang="en-US" dirty="0" smtClean="0">
                <a:sym typeface="Wingdings"/>
              </a:rPr>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6" presetClass="emph" presetSubtype="0" repeatCount="3000" fill="hold" grpId="0" nodeType="afterEffect">
                                  <p:stCondLst>
                                    <p:cond delay="3000"/>
                                  </p:stCondLst>
                                  <p:iterate type="lt">
                                    <p:tmPct val="10000"/>
                                  </p:iterate>
                                  <p:childTnLst>
                                    <p:animScale>
                                      <p:cBhvr>
                                        <p:cTn id="6" dur="1000" autoRev="1" fill="hold">
                                          <p:stCondLst>
                                            <p:cond delay="0"/>
                                          </p:stCondLst>
                                        </p:cTn>
                                        <p:tgtEl>
                                          <p:spTgt spid="4"/>
                                        </p:tgtEl>
                                      </p:cBhvr>
                                      <p:to x="80000" y="100000"/>
                                    </p:animScale>
                                    <p:anim by="(#ppt_w*0.10)" calcmode="lin" valueType="num">
                                      <p:cBhvr>
                                        <p:cTn id="7" dur="1000" autoRev="1" fill="hold">
                                          <p:stCondLst>
                                            <p:cond delay="0"/>
                                          </p:stCondLst>
                                        </p:cTn>
                                        <p:tgtEl>
                                          <p:spTgt spid="4"/>
                                        </p:tgtEl>
                                        <p:attrNameLst>
                                          <p:attrName>ppt_x</p:attrName>
                                        </p:attrNameLst>
                                      </p:cBhvr>
                                    </p:anim>
                                    <p:anim by="(-#ppt_w*0.10)" calcmode="lin" valueType="num">
                                      <p:cBhvr>
                                        <p:cTn id="8" dur="1000" autoRev="1" fill="hold">
                                          <p:stCondLst>
                                            <p:cond delay="0"/>
                                          </p:stCondLst>
                                        </p:cTn>
                                        <p:tgtEl>
                                          <p:spTgt spid="4"/>
                                        </p:tgtEl>
                                        <p:attrNameLst>
                                          <p:attrName>ppt_y</p:attrName>
                                        </p:attrNameLst>
                                      </p:cBhvr>
                                    </p:anim>
                                    <p:animRot by="-480000">
                                      <p:cBhvr>
                                        <p:cTn id="9" dur="1000" autoRev="1" fill="hold">
                                          <p:stCondLst>
                                            <p:cond delay="0"/>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Images</a:t>
            </a:r>
            <a:endParaRPr lang="en-US" dirty="0"/>
          </a:p>
        </p:txBody>
      </p:sp>
      <p:sp>
        <p:nvSpPr>
          <p:cNvPr id="3" name="Content Placeholder 2"/>
          <p:cNvSpPr>
            <a:spLocks noGrp="1"/>
          </p:cNvSpPr>
          <p:nvPr>
            <p:ph idx="1"/>
          </p:nvPr>
        </p:nvSpPr>
        <p:spPr>
          <a:xfrm>
            <a:off x="457200" y="1609416"/>
            <a:ext cx="5181600" cy="5248584"/>
          </a:xfrm>
        </p:spPr>
        <p:txBody>
          <a:bodyPr>
            <a:normAutofit fontScale="62500" lnSpcReduction="20000"/>
          </a:bodyPr>
          <a:lstStyle/>
          <a:p>
            <a:r>
              <a:rPr lang="en-US" dirty="0" smtClean="0"/>
              <a:t>Clothes Iron</a:t>
            </a:r>
            <a:br>
              <a:rPr lang="en-US" dirty="0" smtClean="0"/>
            </a:br>
            <a:r>
              <a:rPr lang="en-US" dirty="0" smtClean="0">
                <a:hlinkClick r:id="rId2"/>
              </a:rPr>
              <a:t>https://3dwarehouse.sketchup.com/model.html?id=3f69197dcf89a8eb4310636931b68fdb</a:t>
            </a:r>
            <a:r>
              <a:rPr lang="en-US" dirty="0" smtClean="0"/>
              <a:t/>
            </a:r>
            <a:br>
              <a:rPr lang="en-US" dirty="0" smtClean="0"/>
            </a:br>
            <a:endParaRPr lang="en-US" dirty="0" smtClean="0"/>
          </a:p>
          <a:p>
            <a:r>
              <a:rPr lang="en-US" dirty="0" smtClean="0"/>
              <a:t>Soldering Iron</a:t>
            </a:r>
            <a:br>
              <a:rPr lang="en-US" dirty="0" smtClean="0"/>
            </a:br>
            <a:r>
              <a:rPr lang="en-US" sz="2800" dirty="0" smtClean="0">
                <a:hlinkClick r:id="rId3"/>
              </a:rPr>
              <a:t>https://3dwarehouse.sketchup.com/model.html?id=9a142d0f5c672f13705ec0fd0da50d03 </a:t>
            </a:r>
            <a:r>
              <a:rPr lang="en-US" dirty="0" smtClean="0"/>
              <a:t/>
            </a:r>
            <a:br>
              <a:rPr lang="en-US" dirty="0" smtClean="0"/>
            </a:br>
            <a:endParaRPr lang="en-US" dirty="0" smtClean="0"/>
          </a:p>
          <a:p>
            <a:r>
              <a:rPr lang="en-US" dirty="0" smtClean="0"/>
              <a:t>Soldering Iron Stand and Sponge</a:t>
            </a:r>
            <a:br>
              <a:rPr lang="en-US" dirty="0" smtClean="0"/>
            </a:br>
            <a:r>
              <a:rPr lang="en-US" sz="2800" dirty="0" smtClean="0">
                <a:hlinkClick r:id="rId4"/>
              </a:rPr>
              <a:t>https://3dwarehouse.sketchup.com/model.html?id=9c1c528c01f25f66ee5859c3d1ce7d6c </a:t>
            </a:r>
            <a:r>
              <a:rPr lang="en-US" dirty="0" smtClean="0"/>
              <a:t/>
            </a:r>
            <a:br>
              <a:rPr lang="en-US" dirty="0" smtClean="0"/>
            </a:br>
            <a:endParaRPr lang="en-US" dirty="0" smtClean="0"/>
          </a:p>
          <a:p>
            <a:r>
              <a:rPr lang="en-US" dirty="0" smtClean="0"/>
              <a:t>Hot Glue Gun</a:t>
            </a:r>
            <a:br>
              <a:rPr lang="en-US" dirty="0" smtClean="0"/>
            </a:br>
            <a:r>
              <a:rPr lang="en-US" dirty="0" smtClean="0">
                <a:hlinkClick r:id="rId5"/>
              </a:rPr>
              <a:t>http://cliparts.co/clipart/151858</a:t>
            </a:r>
            <a:r>
              <a:rPr lang="en-US" dirty="0" smtClean="0"/>
              <a:t/>
            </a:r>
            <a:br>
              <a:rPr lang="en-US" dirty="0" smtClean="0"/>
            </a:br>
            <a:endParaRPr lang="en-US" dirty="0" smtClean="0"/>
          </a:p>
          <a:p>
            <a:r>
              <a:rPr lang="en-US" dirty="0" smtClean="0"/>
              <a:t>Stranded wires on PC Board</a:t>
            </a:r>
            <a:br>
              <a:rPr lang="en-US" dirty="0" smtClean="0"/>
            </a:br>
            <a:r>
              <a:rPr lang="en-US" dirty="0" err="1" smtClean="0">
                <a:solidFill>
                  <a:srgbClr val="FFE07D"/>
                </a:solidFill>
              </a:rPr>
              <a:t>SketchUp</a:t>
            </a:r>
            <a:r>
              <a:rPr lang="en-US" dirty="0" smtClean="0">
                <a:solidFill>
                  <a:srgbClr val="FFE07D"/>
                </a:solidFill>
              </a:rPr>
              <a:t> File</a:t>
            </a:r>
            <a:r>
              <a:rPr lang="en-US" dirty="0" smtClean="0"/>
              <a:t/>
            </a:r>
            <a:br>
              <a:rPr lang="en-US" dirty="0" smtClean="0"/>
            </a:br>
            <a:endParaRPr lang="en-US" dirty="0" smtClean="0"/>
          </a:p>
          <a:p>
            <a:r>
              <a:rPr lang="en-US" dirty="0" smtClean="0"/>
              <a:t>Plug</a:t>
            </a:r>
            <a:br>
              <a:rPr lang="en-US" dirty="0" smtClean="0"/>
            </a:br>
            <a:r>
              <a:rPr lang="en-US" dirty="0" smtClean="0"/>
              <a:t> </a:t>
            </a:r>
            <a:r>
              <a:rPr lang="en-US" dirty="0" smtClean="0">
                <a:hlinkClick r:id="rId6"/>
              </a:rPr>
              <a:t>https://3dwarehouse.sketchup.com/model.html?id=e7ecf5f32dc61625c3280eb061472969</a:t>
            </a:r>
            <a:endParaRPr lang="en-US" dirty="0" smtClean="0"/>
          </a:p>
        </p:txBody>
      </p:sp>
      <p:pic>
        <p:nvPicPr>
          <p:cNvPr id="4" name="Picture 3" descr="Clothes Iron 1.png"/>
          <p:cNvPicPr>
            <a:picLocks noChangeAspect="1"/>
          </p:cNvPicPr>
          <p:nvPr/>
        </p:nvPicPr>
        <p:blipFill>
          <a:blip r:embed="rId7" cstate="print">
            <a:clrChange>
              <a:clrFrom>
                <a:srgbClr val="99BD90"/>
              </a:clrFrom>
              <a:clrTo>
                <a:srgbClr val="99BD90">
                  <a:alpha val="0"/>
                </a:srgbClr>
              </a:clrTo>
            </a:clrChange>
          </a:blip>
          <a:stretch>
            <a:fillRect/>
          </a:stretch>
        </p:blipFill>
        <p:spPr>
          <a:xfrm>
            <a:off x="6271002" y="990601"/>
            <a:ext cx="1136917" cy="1392836"/>
          </a:xfrm>
          <a:prstGeom prst="rect">
            <a:avLst/>
          </a:prstGeom>
        </p:spPr>
      </p:pic>
      <p:pic>
        <p:nvPicPr>
          <p:cNvPr id="5" name="Picture 4" descr="Soldering Iron Sketchup.png"/>
          <p:cNvPicPr>
            <a:picLocks noChangeAspect="1"/>
          </p:cNvPicPr>
          <p:nvPr/>
        </p:nvPicPr>
        <p:blipFill>
          <a:blip r:embed="rId8" cstate="print">
            <a:clrChange>
              <a:clrFrom>
                <a:srgbClr val="C4CFD2"/>
              </a:clrFrom>
              <a:clrTo>
                <a:srgbClr val="C4CFD2">
                  <a:alpha val="0"/>
                </a:srgbClr>
              </a:clrTo>
            </a:clrChange>
          </a:blip>
          <a:stretch>
            <a:fillRect/>
          </a:stretch>
        </p:blipFill>
        <p:spPr>
          <a:xfrm rot="1814927">
            <a:off x="6160900" y="2475951"/>
            <a:ext cx="1364884" cy="993555"/>
          </a:xfrm>
          <a:prstGeom prst="rect">
            <a:avLst/>
          </a:prstGeom>
        </p:spPr>
      </p:pic>
      <p:pic>
        <p:nvPicPr>
          <p:cNvPr id="1026" name="Picture 2" descr="Clipart - Glue Gun Tango Icon"/>
          <p:cNvPicPr>
            <a:picLocks noChangeAspect="1" noChangeArrowheads="1"/>
          </p:cNvPicPr>
          <p:nvPr/>
        </p:nvPicPr>
        <p:blipFill>
          <a:blip r:embed="rId9" cstate="print"/>
          <a:srcRect/>
          <a:stretch>
            <a:fillRect/>
          </a:stretch>
        </p:blipFill>
        <p:spPr bwMode="auto">
          <a:xfrm>
            <a:off x="6099279" y="4237376"/>
            <a:ext cx="914400" cy="914400"/>
          </a:xfrm>
          <a:prstGeom prst="rect">
            <a:avLst/>
          </a:prstGeom>
          <a:noFill/>
        </p:spPr>
      </p:pic>
      <p:pic>
        <p:nvPicPr>
          <p:cNvPr id="7" name="Picture 6" descr="Soldering Iron Stand and Sponge Sketchup.png"/>
          <p:cNvPicPr>
            <a:picLocks noChangeAspect="1"/>
          </p:cNvPicPr>
          <p:nvPr/>
        </p:nvPicPr>
        <p:blipFill>
          <a:blip r:embed="rId10" cstate="print">
            <a:clrChange>
              <a:clrFrom>
                <a:srgbClr val="99BD90"/>
              </a:clrFrom>
              <a:clrTo>
                <a:srgbClr val="99BD90">
                  <a:alpha val="0"/>
                </a:srgbClr>
              </a:clrTo>
            </a:clrChange>
          </a:blip>
          <a:stretch>
            <a:fillRect/>
          </a:stretch>
        </p:blipFill>
        <p:spPr>
          <a:xfrm>
            <a:off x="6619407" y="3350363"/>
            <a:ext cx="1051810" cy="997577"/>
          </a:xfrm>
          <a:prstGeom prst="rect">
            <a:avLst/>
          </a:prstGeom>
        </p:spPr>
      </p:pic>
      <p:pic>
        <p:nvPicPr>
          <p:cNvPr id="8" name="Picture 7" descr="Plug.png"/>
          <p:cNvPicPr>
            <a:picLocks noChangeAspect="1"/>
          </p:cNvPicPr>
          <p:nvPr/>
        </p:nvPicPr>
        <p:blipFill>
          <a:blip r:embed="rId11" cstate="print"/>
          <a:stretch>
            <a:fillRect/>
          </a:stretch>
        </p:blipFill>
        <p:spPr>
          <a:xfrm>
            <a:off x="6015960" y="5887219"/>
            <a:ext cx="1442116" cy="516045"/>
          </a:xfrm>
          <a:prstGeom prst="rect">
            <a:avLst/>
          </a:prstGeom>
        </p:spPr>
      </p:pic>
      <p:pic>
        <p:nvPicPr>
          <p:cNvPr id="9" name="Picture 8" descr="Hot Glue Around Wires.png"/>
          <p:cNvPicPr>
            <a:picLocks noChangeAspect="1"/>
          </p:cNvPicPr>
          <p:nvPr/>
        </p:nvPicPr>
        <p:blipFill>
          <a:blip r:embed="rId12" cstate="print">
            <a:clrChange>
              <a:clrFrom>
                <a:srgbClr val="DAD8D4"/>
              </a:clrFrom>
              <a:clrTo>
                <a:srgbClr val="DAD8D4">
                  <a:alpha val="0"/>
                </a:srgbClr>
              </a:clrTo>
            </a:clrChange>
          </a:blip>
          <a:srcRect l="19792" r="29349"/>
          <a:stretch>
            <a:fillRect/>
          </a:stretch>
        </p:blipFill>
        <p:spPr>
          <a:xfrm>
            <a:off x="7058022" y="4867275"/>
            <a:ext cx="597809" cy="649086"/>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Indroduction</a:t>
            </a:r>
            <a:endParaRPr lang="en-US" dirty="0"/>
          </a:p>
        </p:txBody>
      </p:sp>
      <p:sp>
        <p:nvSpPr>
          <p:cNvPr id="3" name="Content Placeholder 2"/>
          <p:cNvSpPr>
            <a:spLocks noGrp="1"/>
          </p:cNvSpPr>
          <p:nvPr>
            <p:ph idx="1"/>
          </p:nvPr>
        </p:nvSpPr>
        <p:spPr/>
        <p:txBody>
          <a:bodyPr/>
          <a:lstStyle/>
          <a:p>
            <a:pPr marL="0" indent="0">
              <a:buNone/>
            </a:pPr>
            <a:r>
              <a:rPr lang="en-US" dirty="0" smtClean="0"/>
              <a:t>“Hot tools” refer to tools that have some kind of heating element and operate at a very high temperature and as a result can present a serious health and safety risk.  The Computer Engineering courses use the following hot tools:</a:t>
            </a:r>
            <a:br>
              <a:rPr lang="en-US" dirty="0" smtClean="0"/>
            </a:br>
            <a:endParaRPr lang="en-US" dirty="0" smtClean="0"/>
          </a:p>
          <a:p>
            <a:r>
              <a:rPr lang="en-US" dirty="0" smtClean="0"/>
              <a:t>SOLDERING IRONS</a:t>
            </a:r>
          </a:p>
          <a:p>
            <a:r>
              <a:rPr lang="en-US" dirty="0" smtClean="0"/>
              <a:t>CLOTHES IRONS</a:t>
            </a:r>
          </a:p>
          <a:p>
            <a:r>
              <a:rPr lang="en-US" dirty="0" smtClean="0"/>
              <a:t>HOT GLUE GUNS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Soldering irons</a:t>
            </a:r>
            <a:endParaRPr lang="en-US" dirty="0"/>
          </a:p>
        </p:txBody>
      </p:sp>
      <p:sp>
        <p:nvSpPr>
          <p:cNvPr id="3" name="Content Placeholder 2"/>
          <p:cNvSpPr>
            <a:spLocks noGrp="1"/>
          </p:cNvSpPr>
          <p:nvPr>
            <p:ph idx="1"/>
          </p:nvPr>
        </p:nvSpPr>
        <p:spPr>
          <a:xfrm>
            <a:off x="609600" y="1600200"/>
            <a:ext cx="7239000" cy="3419784"/>
          </a:xfrm>
        </p:spPr>
        <p:txBody>
          <a:bodyPr>
            <a:normAutofit fontScale="77500" lnSpcReduction="20000"/>
          </a:bodyPr>
          <a:lstStyle/>
          <a:p>
            <a:r>
              <a:rPr lang="en-US" dirty="0" smtClean="0"/>
              <a:t>A soldering iron is used to melt solder (tin and other alloys) so that two or more pieces of metals can be bonded together.  The iron is very hot well exceeding temperatures of 200°C.  If the skin touches the tip of the iron a second degree burn will result.</a:t>
            </a:r>
            <a:br>
              <a:rPr lang="en-US" dirty="0" smtClean="0"/>
            </a:br>
            <a:endParaRPr lang="en-US" dirty="0" smtClean="0"/>
          </a:p>
          <a:p>
            <a:r>
              <a:rPr lang="en-US" dirty="0" smtClean="0"/>
              <a:t>When the iron is not being used it should be placed in the stand.  The tip is placed inside the coil.  The stand is never near the edge of the table where you are soldering.</a:t>
            </a:r>
            <a:br>
              <a:rPr lang="en-US" dirty="0" smtClean="0"/>
            </a:br>
            <a:endParaRPr lang="en-US" dirty="0" smtClean="0"/>
          </a:p>
          <a:p>
            <a:r>
              <a:rPr lang="en-US" dirty="0" smtClean="0"/>
              <a:t>Never touch the tip of the iron, even when it is not plugged in.  Always assume it is hot.</a:t>
            </a:r>
            <a:endParaRPr lang="en-US" dirty="0"/>
          </a:p>
        </p:txBody>
      </p:sp>
      <p:pic>
        <p:nvPicPr>
          <p:cNvPr id="4" name="Picture 3" descr="Soldering Iron Sketchup.png"/>
          <p:cNvPicPr>
            <a:picLocks noChangeAspect="1"/>
          </p:cNvPicPr>
          <p:nvPr/>
        </p:nvPicPr>
        <p:blipFill>
          <a:blip r:embed="rId2" cstate="print">
            <a:clrChange>
              <a:clrFrom>
                <a:srgbClr val="C4CFD2"/>
              </a:clrFrom>
              <a:clrTo>
                <a:srgbClr val="C4CFD2">
                  <a:alpha val="0"/>
                </a:srgbClr>
              </a:clrTo>
            </a:clrChange>
          </a:blip>
          <a:stretch>
            <a:fillRect/>
          </a:stretch>
        </p:blipFill>
        <p:spPr>
          <a:xfrm rot="2055560">
            <a:off x="3803322" y="4806525"/>
            <a:ext cx="3168398" cy="2306407"/>
          </a:xfrm>
          <a:prstGeom prst="rect">
            <a:avLst/>
          </a:prstGeom>
        </p:spPr>
      </p:pic>
      <p:pic>
        <p:nvPicPr>
          <p:cNvPr id="5" name="Picture 4" descr="Soldering Iron Stand and Sponge Sketchup.png"/>
          <p:cNvPicPr>
            <a:picLocks noChangeAspect="1"/>
          </p:cNvPicPr>
          <p:nvPr/>
        </p:nvPicPr>
        <p:blipFill>
          <a:blip r:embed="rId3" cstate="print">
            <a:clrChange>
              <a:clrFrom>
                <a:srgbClr val="99BD90"/>
              </a:clrFrom>
              <a:clrTo>
                <a:srgbClr val="99BD90">
                  <a:alpha val="0"/>
                </a:srgbClr>
              </a:clrTo>
            </a:clrChange>
          </a:blip>
          <a:stretch>
            <a:fillRect/>
          </a:stretch>
        </p:blipFill>
        <p:spPr>
          <a:xfrm>
            <a:off x="0" y="4781550"/>
            <a:ext cx="2189337" cy="207645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Clothes irons</a:t>
            </a:r>
            <a:endParaRPr lang="en-US" dirty="0"/>
          </a:p>
        </p:txBody>
      </p:sp>
      <p:sp>
        <p:nvSpPr>
          <p:cNvPr id="3" name="Content Placeholder 2"/>
          <p:cNvSpPr>
            <a:spLocks noGrp="1"/>
          </p:cNvSpPr>
          <p:nvPr>
            <p:ph idx="1"/>
          </p:nvPr>
        </p:nvSpPr>
        <p:spPr>
          <a:xfrm>
            <a:off x="457199" y="1609416"/>
            <a:ext cx="5868649" cy="4846320"/>
          </a:xfrm>
        </p:spPr>
        <p:txBody>
          <a:bodyPr>
            <a:normAutofit fontScale="77500" lnSpcReduction="20000"/>
          </a:bodyPr>
          <a:lstStyle/>
          <a:p>
            <a:r>
              <a:rPr lang="en-US" dirty="0" smtClean="0"/>
              <a:t>The clothes iron will be used to melt the toner from the transfer onto the copper printed circuit board.  It is on the highest setting which is over 200°C.  A second degree burn can be received if the iron touches the skin.</a:t>
            </a:r>
            <a:br>
              <a:rPr lang="en-US" dirty="0" smtClean="0"/>
            </a:br>
            <a:endParaRPr lang="en-US" dirty="0" smtClean="0"/>
          </a:p>
          <a:p>
            <a:r>
              <a:rPr lang="en-US" dirty="0" smtClean="0"/>
              <a:t>When not in use have it standing up with the hot face plate facing away from you and your classmates.</a:t>
            </a:r>
            <a:br>
              <a:rPr lang="en-US" dirty="0" smtClean="0"/>
            </a:br>
            <a:endParaRPr lang="en-US" dirty="0" smtClean="0"/>
          </a:p>
          <a:p>
            <a:r>
              <a:rPr lang="en-US" dirty="0" smtClean="0"/>
              <a:t>Work with the iron on a wooden board so that the heat does not transfer and ruin the desktop.</a:t>
            </a:r>
            <a:br>
              <a:rPr lang="en-US" dirty="0" smtClean="0"/>
            </a:br>
            <a:endParaRPr lang="en-US" dirty="0" smtClean="0"/>
          </a:p>
          <a:p>
            <a:r>
              <a:rPr lang="en-US" dirty="0" smtClean="0"/>
              <a:t>Never touch the sole plate of the clothes iron, even when it is not plugged in.  Always assume it is hot. </a:t>
            </a:r>
            <a:endParaRPr lang="en-US" dirty="0"/>
          </a:p>
        </p:txBody>
      </p:sp>
      <p:pic>
        <p:nvPicPr>
          <p:cNvPr id="4" name="Picture 3" descr="Clothes Iron 1.png"/>
          <p:cNvPicPr>
            <a:picLocks noChangeAspect="1"/>
          </p:cNvPicPr>
          <p:nvPr/>
        </p:nvPicPr>
        <p:blipFill>
          <a:blip r:embed="rId2" cstate="print">
            <a:clrChange>
              <a:clrFrom>
                <a:srgbClr val="99BD90"/>
              </a:clrFrom>
              <a:clrTo>
                <a:srgbClr val="99BD90">
                  <a:alpha val="0"/>
                </a:srgbClr>
              </a:clrTo>
            </a:clrChange>
          </a:blip>
          <a:stretch>
            <a:fillRect/>
          </a:stretch>
        </p:blipFill>
        <p:spPr>
          <a:xfrm>
            <a:off x="6263814" y="329783"/>
            <a:ext cx="2498668" cy="3061117"/>
          </a:xfrm>
          <a:prstGeom prst="rect">
            <a:avLst/>
          </a:prstGeom>
        </p:spPr>
      </p:pic>
      <p:pic>
        <p:nvPicPr>
          <p:cNvPr id="5" name="Picture 4" descr="Clothes Iron 2.png"/>
          <p:cNvPicPr>
            <a:picLocks noChangeAspect="1"/>
          </p:cNvPicPr>
          <p:nvPr/>
        </p:nvPicPr>
        <p:blipFill>
          <a:blip r:embed="rId3" cstate="print">
            <a:clrChange>
              <a:clrFrom>
                <a:srgbClr val="99BD90"/>
              </a:clrFrom>
              <a:clrTo>
                <a:srgbClr val="99BD90">
                  <a:alpha val="0"/>
                </a:srgbClr>
              </a:clrTo>
            </a:clrChange>
          </a:blip>
          <a:srcRect/>
          <a:stretch>
            <a:fillRect/>
          </a:stretch>
        </p:blipFill>
        <p:spPr>
          <a:xfrm>
            <a:off x="6073928" y="4017364"/>
            <a:ext cx="3070071" cy="2402486"/>
          </a:xfrm>
          <a:prstGeom prst="rect">
            <a:avLst/>
          </a:prstGeom>
        </p:spPr>
      </p:pic>
      <p:sp>
        <p:nvSpPr>
          <p:cNvPr id="6" name="TextBox 5"/>
          <p:cNvSpPr txBox="1"/>
          <p:nvPr/>
        </p:nvSpPr>
        <p:spPr>
          <a:xfrm>
            <a:off x="6524625" y="4048125"/>
            <a:ext cx="976549" cy="261610"/>
          </a:xfrm>
          <a:prstGeom prst="rect">
            <a:avLst/>
          </a:prstGeom>
          <a:noFill/>
        </p:spPr>
        <p:txBody>
          <a:bodyPr wrap="none" rtlCol="0">
            <a:spAutoFit/>
          </a:bodyPr>
          <a:lstStyle/>
          <a:p>
            <a:r>
              <a:rPr lang="en-US" sz="1100" b="1" dirty="0" smtClean="0"/>
              <a:t>SOLE PLATE</a:t>
            </a:r>
            <a:endParaRPr lang="en-US" sz="1100" b="1" dirty="0"/>
          </a:p>
        </p:txBody>
      </p:sp>
      <p:cxnSp>
        <p:nvCxnSpPr>
          <p:cNvPr id="8" name="Straight Arrow Connector 7"/>
          <p:cNvCxnSpPr>
            <a:stCxn id="6" idx="2"/>
          </p:cNvCxnSpPr>
          <p:nvPr/>
        </p:nvCxnSpPr>
        <p:spPr>
          <a:xfrm>
            <a:off x="7012900" y="4309735"/>
            <a:ext cx="311825" cy="205115"/>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Hot glue gun</a:t>
            </a:r>
            <a:endParaRPr lang="en-US" dirty="0"/>
          </a:p>
        </p:txBody>
      </p:sp>
      <p:sp>
        <p:nvSpPr>
          <p:cNvPr id="3" name="Content Placeholder 2"/>
          <p:cNvSpPr>
            <a:spLocks noGrp="1"/>
          </p:cNvSpPr>
          <p:nvPr>
            <p:ph idx="1"/>
          </p:nvPr>
        </p:nvSpPr>
        <p:spPr>
          <a:xfrm>
            <a:off x="457201" y="1609415"/>
            <a:ext cx="7367665" cy="3991285"/>
          </a:xfrm>
        </p:spPr>
        <p:txBody>
          <a:bodyPr>
            <a:normAutofit fontScale="77500" lnSpcReduction="20000"/>
          </a:bodyPr>
          <a:lstStyle/>
          <a:p>
            <a:r>
              <a:rPr lang="en-US" dirty="0" smtClean="0"/>
              <a:t>The hot glue gun is used to attach insulated stranded wire to the printed circuit board on the component side after it has been soldered on the solder side.  By doing so it forces the wire to bend through the insulation rather the bare wire and prevents the wire from breaking.  Hot glue gun come in two temperatures.  HOT temp, which operates around 190°C and LOW temp, which operates around 120°C. A second degree burn can be received if the hot glue gets on the skin.</a:t>
            </a:r>
            <a:br>
              <a:rPr lang="en-US" dirty="0" smtClean="0"/>
            </a:br>
            <a:endParaRPr lang="en-US" dirty="0" smtClean="0"/>
          </a:p>
          <a:p>
            <a:r>
              <a:rPr lang="en-US" dirty="0" smtClean="0"/>
              <a:t>Generally the hot glue has legs in front of the trigger. Make sure the gun is standing on the legs when it is not being used.  Also, a wooden board should be underneath to catch the dripping hot glue.</a:t>
            </a:r>
            <a:endParaRPr lang="en-US" dirty="0"/>
          </a:p>
        </p:txBody>
      </p:sp>
      <p:grpSp>
        <p:nvGrpSpPr>
          <p:cNvPr id="8" name="Group 7"/>
          <p:cNvGrpSpPr/>
          <p:nvPr/>
        </p:nvGrpSpPr>
        <p:grpSpPr>
          <a:xfrm>
            <a:off x="2892748" y="4871110"/>
            <a:ext cx="3012752" cy="1826351"/>
            <a:chOff x="2892748" y="4871110"/>
            <a:chExt cx="3012752" cy="1826351"/>
          </a:xfrm>
        </p:grpSpPr>
        <p:pic>
          <p:nvPicPr>
            <p:cNvPr id="5" name="Picture 4" descr="Hot Glue Around Wires.png"/>
            <p:cNvPicPr>
              <a:picLocks noChangeAspect="1"/>
            </p:cNvPicPr>
            <p:nvPr/>
          </p:nvPicPr>
          <p:blipFill>
            <a:blip r:embed="rId2" cstate="print">
              <a:clrChange>
                <a:clrFrom>
                  <a:srgbClr val="DAD8D4"/>
                </a:clrFrom>
                <a:clrTo>
                  <a:srgbClr val="DAD8D4">
                    <a:alpha val="0"/>
                  </a:srgbClr>
                </a:clrTo>
              </a:clrChange>
            </a:blip>
            <a:srcRect l="19792" r="29349"/>
            <a:stretch>
              <a:fillRect/>
            </a:stretch>
          </p:blipFill>
          <p:spPr>
            <a:xfrm>
              <a:off x="4543422" y="5218552"/>
              <a:ext cx="1362078" cy="1478909"/>
            </a:xfrm>
            <a:prstGeom prst="rect">
              <a:avLst/>
            </a:prstGeom>
          </p:spPr>
        </p:pic>
        <p:pic>
          <p:nvPicPr>
            <p:cNvPr id="4" name="Picture 2" descr="Clipart - Glue Gun Tango Icon"/>
            <p:cNvPicPr>
              <a:picLocks noChangeAspect="1" noChangeArrowheads="1"/>
            </p:cNvPicPr>
            <p:nvPr/>
          </p:nvPicPr>
          <p:blipFill>
            <a:blip r:embed="rId3" cstate="print"/>
            <a:srcRect/>
            <a:stretch>
              <a:fillRect/>
            </a:stretch>
          </p:blipFill>
          <p:spPr bwMode="auto">
            <a:xfrm rot="19991805" flipH="1">
              <a:off x="2892748" y="4871110"/>
              <a:ext cx="1995225" cy="1807557"/>
            </a:xfrm>
            <a:prstGeom prst="rect">
              <a:avLst/>
            </a:prstGeom>
            <a:noFill/>
          </p:spPr>
        </p:pic>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lug.png"/>
          <p:cNvPicPr>
            <a:picLocks noChangeAspect="1"/>
          </p:cNvPicPr>
          <p:nvPr/>
        </p:nvPicPr>
        <p:blipFill>
          <a:blip r:embed="rId2" cstate="print"/>
          <a:stretch>
            <a:fillRect/>
          </a:stretch>
        </p:blipFill>
        <p:spPr>
          <a:xfrm rot="20911077">
            <a:off x="5254270" y="752089"/>
            <a:ext cx="2561565" cy="916627"/>
          </a:xfrm>
          <a:prstGeom prst="rect">
            <a:avLst/>
          </a:prstGeom>
        </p:spPr>
      </p:pic>
      <p:sp>
        <p:nvSpPr>
          <p:cNvPr id="2" name="Title 1"/>
          <p:cNvSpPr>
            <a:spLocks noGrp="1"/>
          </p:cNvSpPr>
          <p:nvPr>
            <p:ph type="title"/>
          </p:nvPr>
        </p:nvSpPr>
        <p:spPr/>
        <p:txBody>
          <a:bodyPr/>
          <a:lstStyle/>
          <a:p>
            <a:r>
              <a:rPr lang="en-US" dirty="0" smtClean="0"/>
              <a:t>cords</a:t>
            </a:r>
            <a:endParaRPr lang="en-US" dirty="0"/>
          </a:p>
        </p:txBody>
      </p:sp>
      <p:sp>
        <p:nvSpPr>
          <p:cNvPr id="3" name="Content Placeholder 2"/>
          <p:cNvSpPr>
            <a:spLocks noGrp="1"/>
          </p:cNvSpPr>
          <p:nvPr>
            <p:ph idx="1"/>
          </p:nvPr>
        </p:nvSpPr>
        <p:spPr>
          <a:xfrm>
            <a:off x="457200" y="1813810"/>
            <a:ext cx="7142814" cy="4708910"/>
          </a:xfrm>
        </p:spPr>
        <p:txBody>
          <a:bodyPr>
            <a:normAutofit fontScale="85000" lnSpcReduction="20000"/>
          </a:bodyPr>
          <a:lstStyle/>
          <a:p>
            <a:r>
              <a:rPr lang="en-US" dirty="0" smtClean="0"/>
              <a:t>Make sure that the cord is in good repair and bare wires are not exposed.  If they are, inform the instructor so that the hot tool can be replaced.</a:t>
            </a:r>
            <a:br>
              <a:rPr lang="en-US" dirty="0" smtClean="0"/>
            </a:br>
            <a:endParaRPr lang="en-US" dirty="0" smtClean="0"/>
          </a:p>
          <a:p>
            <a:r>
              <a:rPr lang="en-US" dirty="0" smtClean="0"/>
              <a:t>When using the hot tool make sure the cord is tucked away so no one can trip or catch on the cord.  If that was to happen the hot tool could be ripped out our your hand or its storage place creating an opportunity to burn you or a classmate.</a:t>
            </a:r>
            <a:br>
              <a:rPr lang="en-US" dirty="0" smtClean="0"/>
            </a:br>
            <a:endParaRPr lang="en-US" dirty="0" smtClean="0"/>
          </a:p>
          <a:p>
            <a:r>
              <a:rPr lang="en-US" dirty="0" smtClean="0"/>
              <a:t>Make sure the cord does not lie over the hot part of the tool.  This may cause the insulation on the cord to melt, whereby the wires will be able to touch causing a short or a chance that o you or your classmates receive an electrical shock</a:t>
            </a:r>
            <a:endParaRPr lang="en-US" dirty="0"/>
          </a:p>
        </p:txBody>
      </p:sp>
      <p:sp>
        <p:nvSpPr>
          <p:cNvPr id="6" name="Freeform 5"/>
          <p:cNvSpPr/>
          <p:nvPr/>
        </p:nvSpPr>
        <p:spPr>
          <a:xfrm>
            <a:off x="284813" y="1663908"/>
            <a:ext cx="7300210" cy="4976735"/>
          </a:xfrm>
          <a:custGeom>
            <a:avLst/>
            <a:gdLst>
              <a:gd name="connsiteX0" fmla="*/ 5036695 w 7300210"/>
              <a:gd name="connsiteY0" fmla="*/ 14990 h 4976735"/>
              <a:gd name="connsiteX1" fmla="*/ 14990 w 7300210"/>
              <a:gd name="connsiteY1" fmla="*/ 0 h 4976735"/>
              <a:gd name="connsiteX2" fmla="*/ 0 w 7300210"/>
              <a:gd name="connsiteY2" fmla="*/ 4976735 h 4976735"/>
              <a:gd name="connsiteX3" fmla="*/ 7300210 w 7300210"/>
              <a:gd name="connsiteY3" fmla="*/ 4976735 h 4976735"/>
              <a:gd name="connsiteX4" fmla="*/ 7285220 w 7300210"/>
              <a:gd name="connsiteY4" fmla="*/ 914400 h 4976735"/>
              <a:gd name="connsiteX0" fmla="*/ 5125387 w 7300210"/>
              <a:gd name="connsiteY0" fmla="*/ 12492 h 4976735"/>
              <a:gd name="connsiteX1" fmla="*/ 14990 w 7300210"/>
              <a:gd name="connsiteY1" fmla="*/ 0 h 4976735"/>
              <a:gd name="connsiteX2" fmla="*/ 0 w 7300210"/>
              <a:gd name="connsiteY2" fmla="*/ 4976735 h 4976735"/>
              <a:gd name="connsiteX3" fmla="*/ 7300210 w 7300210"/>
              <a:gd name="connsiteY3" fmla="*/ 4976735 h 4976735"/>
              <a:gd name="connsiteX4" fmla="*/ 7285220 w 7300210"/>
              <a:gd name="connsiteY4" fmla="*/ 914400 h 4976735"/>
              <a:gd name="connsiteX0" fmla="*/ 4363387 w 7300210"/>
              <a:gd name="connsiteY0" fmla="*/ 12492 h 4976735"/>
              <a:gd name="connsiteX1" fmla="*/ 14990 w 7300210"/>
              <a:gd name="connsiteY1" fmla="*/ 0 h 4976735"/>
              <a:gd name="connsiteX2" fmla="*/ 0 w 7300210"/>
              <a:gd name="connsiteY2" fmla="*/ 4976735 h 4976735"/>
              <a:gd name="connsiteX3" fmla="*/ 7300210 w 7300210"/>
              <a:gd name="connsiteY3" fmla="*/ 4976735 h 4976735"/>
              <a:gd name="connsiteX4" fmla="*/ 7285220 w 7300210"/>
              <a:gd name="connsiteY4" fmla="*/ 914400 h 49767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00210" h="4976735">
                <a:moveTo>
                  <a:pt x="4363387" y="12492"/>
                </a:moveTo>
                <a:lnTo>
                  <a:pt x="14990" y="0"/>
                </a:lnTo>
                <a:cubicBezTo>
                  <a:pt x="9993" y="1658912"/>
                  <a:pt x="4997" y="3317823"/>
                  <a:pt x="0" y="4976735"/>
                </a:cubicBezTo>
                <a:lnTo>
                  <a:pt x="7300210" y="4976735"/>
                </a:lnTo>
                <a:cubicBezTo>
                  <a:pt x="7295213" y="3622623"/>
                  <a:pt x="7290217" y="2268512"/>
                  <a:pt x="7285220" y="914400"/>
                </a:cubicBezTo>
              </a:path>
            </a:pathLst>
          </a:custGeom>
          <a:ln w="1905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Freeform 7"/>
          <p:cNvSpPr/>
          <p:nvPr/>
        </p:nvSpPr>
        <p:spPr>
          <a:xfrm>
            <a:off x="4591050" y="1428751"/>
            <a:ext cx="895350" cy="247651"/>
          </a:xfrm>
          <a:custGeom>
            <a:avLst/>
            <a:gdLst>
              <a:gd name="connsiteX0" fmla="*/ 0 w 838200"/>
              <a:gd name="connsiteY0" fmla="*/ 161925 h 161925"/>
              <a:gd name="connsiteX1" fmla="*/ 838200 w 838200"/>
              <a:gd name="connsiteY1" fmla="*/ 0 h 161925"/>
              <a:gd name="connsiteX0" fmla="*/ 0 w 895350"/>
              <a:gd name="connsiteY0" fmla="*/ 219075 h 219075"/>
              <a:gd name="connsiteX1" fmla="*/ 895350 w 895350"/>
              <a:gd name="connsiteY1" fmla="*/ 0 h 219075"/>
              <a:gd name="connsiteX0" fmla="*/ 0 w 895350"/>
              <a:gd name="connsiteY0" fmla="*/ 219075 h 219075"/>
              <a:gd name="connsiteX1" fmla="*/ 76200 w 895350"/>
              <a:gd name="connsiteY1" fmla="*/ 209550 h 219075"/>
              <a:gd name="connsiteX2" fmla="*/ 895350 w 895350"/>
              <a:gd name="connsiteY2" fmla="*/ 0 h 219075"/>
              <a:gd name="connsiteX0" fmla="*/ 0 w 895350"/>
              <a:gd name="connsiteY0" fmla="*/ 219075 h 219075"/>
              <a:gd name="connsiteX1" fmla="*/ 76200 w 895350"/>
              <a:gd name="connsiteY1" fmla="*/ 209550 h 219075"/>
              <a:gd name="connsiteX2" fmla="*/ 895350 w 895350"/>
              <a:gd name="connsiteY2" fmla="*/ 0 h 219075"/>
              <a:gd name="connsiteX0" fmla="*/ 0 w 895350"/>
              <a:gd name="connsiteY0" fmla="*/ 219075 h 219075"/>
              <a:gd name="connsiteX1" fmla="*/ 76200 w 895350"/>
              <a:gd name="connsiteY1" fmla="*/ 209550 h 219075"/>
              <a:gd name="connsiteX2" fmla="*/ 895350 w 895350"/>
              <a:gd name="connsiteY2" fmla="*/ 0 h 219075"/>
              <a:gd name="connsiteX0" fmla="*/ 0 w 895350"/>
              <a:gd name="connsiteY0" fmla="*/ 219075 h 219075"/>
              <a:gd name="connsiteX1" fmla="*/ 76200 w 895350"/>
              <a:gd name="connsiteY1" fmla="*/ 209550 h 219075"/>
              <a:gd name="connsiteX2" fmla="*/ 895350 w 895350"/>
              <a:gd name="connsiteY2" fmla="*/ 0 h 219075"/>
              <a:gd name="connsiteX0" fmla="*/ 0 w 895350"/>
              <a:gd name="connsiteY0" fmla="*/ 219075 h 219075"/>
              <a:gd name="connsiteX1" fmla="*/ 76200 w 895350"/>
              <a:gd name="connsiteY1" fmla="*/ 209550 h 219075"/>
              <a:gd name="connsiteX2" fmla="*/ 895350 w 895350"/>
              <a:gd name="connsiteY2" fmla="*/ 0 h 219075"/>
              <a:gd name="connsiteX0" fmla="*/ 0 w 895350"/>
              <a:gd name="connsiteY0" fmla="*/ 219075 h 219075"/>
              <a:gd name="connsiteX1" fmla="*/ 76200 w 895350"/>
              <a:gd name="connsiteY1" fmla="*/ 209550 h 219075"/>
              <a:gd name="connsiteX2" fmla="*/ 895350 w 895350"/>
              <a:gd name="connsiteY2" fmla="*/ 0 h 219075"/>
              <a:gd name="connsiteX0" fmla="*/ 0 w 895350"/>
              <a:gd name="connsiteY0" fmla="*/ 219075 h 228600"/>
              <a:gd name="connsiteX1" fmla="*/ 285750 w 895350"/>
              <a:gd name="connsiteY1" fmla="*/ 228600 h 228600"/>
              <a:gd name="connsiteX2" fmla="*/ 895350 w 895350"/>
              <a:gd name="connsiteY2" fmla="*/ 0 h 228600"/>
              <a:gd name="connsiteX0" fmla="*/ 0 w 895350"/>
              <a:gd name="connsiteY0" fmla="*/ 219075 h 228600"/>
              <a:gd name="connsiteX1" fmla="*/ 285750 w 895350"/>
              <a:gd name="connsiteY1" fmla="*/ 228600 h 228600"/>
              <a:gd name="connsiteX2" fmla="*/ 895350 w 895350"/>
              <a:gd name="connsiteY2" fmla="*/ 0 h 228600"/>
              <a:gd name="connsiteX0" fmla="*/ 0 w 895350"/>
              <a:gd name="connsiteY0" fmla="*/ 219075 h 228600"/>
              <a:gd name="connsiteX1" fmla="*/ 285750 w 895350"/>
              <a:gd name="connsiteY1" fmla="*/ 228600 h 228600"/>
              <a:gd name="connsiteX2" fmla="*/ 895350 w 895350"/>
              <a:gd name="connsiteY2" fmla="*/ 0 h 228600"/>
              <a:gd name="connsiteX0" fmla="*/ 0 w 895350"/>
              <a:gd name="connsiteY0" fmla="*/ 238125 h 247650"/>
              <a:gd name="connsiteX1" fmla="*/ 285750 w 895350"/>
              <a:gd name="connsiteY1" fmla="*/ 247650 h 247650"/>
              <a:gd name="connsiteX2" fmla="*/ 895350 w 895350"/>
              <a:gd name="connsiteY2" fmla="*/ 0 h 247650"/>
              <a:gd name="connsiteX0" fmla="*/ 0 w 900113"/>
              <a:gd name="connsiteY0" fmla="*/ 252413 h 252413"/>
              <a:gd name="connsiteX1" fmla="*/ 290513 w 900113"/>
              <a:gd name="connsiteY1" fmla="*/ 247650 h 252413"/>
              <a:gd name="connsiteX2" fmla="*/ 900113 w 900113"/>
              <a:gd name="connsiteY2" fmla="*/ 0 h 252413"/>
              <a:gd name="connsiteX0" fmla="*/ 0 w 895350"/>
              <a:gd name="connsiteY0" fmla="*/ 247651 h 247651"/>
              <a:gd name="connsiteX1" fmla="*/ 285750 w 895350"/>
              <a:gd name="connsiteY1" fmla="*/ 247650 h 247651"/>
              <a:gd name="connsiteX2" fmla="*/ 895350 w 895350"/>
              <a:gd name="connsiteY2" fmla="*/ 0 h 247651"/>
            </a:gdLst>
            <a:ahLst/>
            <a:cxnLst>
              <a:cxn ang="0">
                <a:pos x="connsiteX0" y="connsiteY0"/>
              </a:cxn>
              <a:cxn ang="0">
                <a:pos x="connsiteX1" y="connsiteY1"/>
              </a:cxn>
              <a:cxn ang="0">
                <a:pos x="connsiteX2" y="connsiteY2"/>
              </a:cxn>
            </a:cxnLst>
            <a:rect l="l" t="t" r="r" b="b"/>
            <a:pathLst>
              <a:path w="895350" h="247651">
                <a:moveTo>
                  <a:pt x="0" y="247651"/>
                </a:moveTo>
                <a:lnTo>
                  <a:pt x="285750" y="247650"/>
                </a:lnTo>
                <a:cubicBezTo>
                  <a:pt x="678656" y="230188"/>
                  <a:pt x="614363" y="31750"/>
                  <a:pt x="895350" y="0"/>
                </a:cubicBezTo>
              </a:path>
            </a:pathLst>
          </a:custGeom>
          <a:ln w="1905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Burns</a:t>
            </a:r>
            <a:endParaRPr lang="en-US" dirty="0"/>
          </a:p>
        </p:txBody>
      </p:sp>
      <p:sp>
        <p:nvSpPr>
          <p:cNvPr id="3" name="Content Placeholder 2"/>
          <p:cNvSpPr>
            <a:spLocks noGrp="1"/>
          </p:cNvSpPr>
          <p:nvPr>
            <p:ph idx="1"/>
          </p:nvPr>
        </p:nvSpPr>
        <p:spPr>
          <a:xfrm>
            <a:off x="457200" y="1609416"/>
            <a:ext cx="7353300" cy="4846320"/>
          </a:xfrm>
        </p:spPr>
        <p:txBody>
          <a:bodyPr>
            <a:normAutofit fontScale="85000" lnSpcReduction="20000"/>
          </a:bodyPr>
          <a:lstStyle/>
          <a:p>
            <a:pPr>
              <a:buNone/>
            </a:pPr>
            <a:r>
              <a:rPr lang="en-US" dirty="0" smtClean="0"/>
              <a:t>There are three types of burns:</a:t>
            </a:r>
          </a:p>
          <a:p>
            <a:r>
              <a:rPr lang="en-US" dirty="0" smtClean="0"/>
              <a:t>First-degree burns cause minimal skin damage. They are also called “superficial burns” because they affect the outermost layer of skin. Signs of a first-degree burn include:</a:t>
            </a:r>
          </a:p>
          <a:p>
            <a:pPr lvl="1"/>
            <a:r>
              <a:rPr lang="en-US" dirty="0" smtClean="0"/>
              <a:t>Redness</a:t>
            </a:r>
          </a:p>
          <a:p>
            <a:pPr lvl="1"/>
            <a:r>
              <a:rPr lang="en-US" dirty="0" smtClean="0"/>
              <a:t>minor inflammation (swelling)</a:t>
            </a:r>
          </a:p>
          <a:p>
            <a:pPr lvl="1"/>
            <a:r>
              <a:rPr lang="en-US" dirty="0" smtClean="0"/>
              <a:t>Pain</a:t>
            </a:r>
          </a:p>
          <a:p>
            <a:pPr lvl="1"/>
            <a:r>
              <a:rPr lang="en-US" dirty="0" smtClean="0"/>
              <a:t>dry, peeling skin (occurs as the burn heals)</a:t>
            </a:r>
            <a:br>
              <a:rPr lang="en-US" dirty="0" smtClean="0"/>
            </a:br>
            <a:endParaRPr lang="en-US" dirty="0" smtClean="0"/>
          </a:p>
          <a:p>
            <a:pPr>
              <a:buNone/>
            </a:pPr>
            <a:r>
              <a:rPr lang="en-US" dirty="0" smtClean="0"/>
              <a:t>      To treat this type, you can:</a:t>
            </a:r>
          </a:p>
          <a:p>
            <a:pPr lvl="1"/>
            <a:r>
              <a:rPr lang="en-US" dirty="0" smtClean="0"/>
              <a:t>soak the wound in cool water for five minutes or longer</a:t>
            </a:r>
          </a:p>
          <a:p>
            <a:pPr lvl="1"/>
            <a:r>
              <a:rPr lang="en-US" dirty="0" smtClean="0"/>
              <a:t>take acetaminophen or ibuprofen for pain relief</a:t>
            </a:r>
          </a:p>
          <a:p>
            <a:pPr lvl="1"/>
            <a:r>
              <a:rPr lang="en-US" dirty="0" smtClean="0"/>
              <a:t>apply aloe </a:t>
            </a:r>
            <a:r>
              <a:rPr lang="en-US" dirty="0" err="1" smtClean="0"/>
              <a:t>vera</a:t>
            </a:r>
            <a:r>
              <a:rPr lang="en-US" dirty="0" smtClean="0"/>
              <a:t> gel or cream to soothe the skin</a:t>
            </a:r>
          </a:p>
          <a:p>
            <a:pPr lvl="1"/>
            <a:r>
              <a:rPr lang="en-US" dirty="0" smtClean="0"/>
              <a:t>use an antibiotic ointment and loose gauze to protect the affected area</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Burns cont’d</a:t>
            </a:r>
            <a:endParaRPr lang="en-US" dirty="0"/>
          </a:p>
        </p:txBody>
      </p:sp>
      <p:sp>
        <p:nvSpPr>
          <p:cNvPr id="3" name="Content Placeholder 2"/>
          <p:cNvSpPr>
            <a:spLocks noGrp="1"/>
          </p:cNvSpPr>
          <p:nvPr>
            <p:ph idx="1"/>
          </p:nvPr>
        </p:nvSpPr>
        <p:spPr>
          <a:xfrm>
            <a:off x="457200" y="1609416"/>
            <a:ext cx="7353300" cy="4846320"/>
          </a:xfrm>
        </p:spPr>
        <p:txBody>
          <a:bodyPr>
            <a:normAutofit fontScale="92500" lnSpcReduction="20000"/>
          </a:bodyPr>
          <a:lstStyle/>
          <a:p>
            <a:r>
              <a:rPr lang="en-US" dirty="0" smtClean="0"/>
              <a:t>Second-degree burns are more serious because the damage extends beyond the top layer of skin. This type of extensive damage causes the skin to blister and become extremely red and sore. Some blisters pop open, giving the burn a wet appearance. </a:t>
            </a:r>
            <a:br>
              <a:rPr lang="en-US" dirty="0" smtClean="0"/>
            </a:br>
            <a:r>
              <a:rPr lang="en-US" dirty="0" smtClean="0"/>
              <a:t/>
            </a:r>
            <a:br>
              <a:rPr lang="en-US" dirty="0" smtClean="0"/>
            </a:br>
            <a:r>
              <a:rPr lang="en-US" dirty="0" smtClean="0"/>
              <a:t>A mild second-degree burn can generally be treat by:</a:t>
            </a:r>
          </a:p>
          <a:p>
            <a:pPr lvl="1"/>
            <a:r>
              <a:rPr lang="en-US" dirty="0" smtClean="0"/>
              <a:t>running the skin under cool water for 15 minutes or longer</a:t>
            </a:r>
          </a:p>
          <a:p>
            <a:pPr lvl="1"/>
            <a:r>
              <a:rPr lang="en-US" dirty="0" smtClean="0"/>
              <a:t>taking over-the-counter pain medication (acetaminophen or ibuprofen)</a:t>
            </a:r>
          </a:p>
          <a:p>
            <a:pPr lvl="1"/>
            <a:r>
              <a:rPr lang="en-US" dirty="0" smtClean="0"/>
              <a:t>applying antibiotic cream to blisters</a:t>
            </a:r>
            <a:br>
              <a:rPr lang="en-US" dirty="0" smtClean="0"/>
            </a:br>
            <a:endParaRPr lang="en-US" dirty="0" smtClean="0"/>
          </a:p>
          <a:p>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Burns cont’d</a:t>
            </a:r>
            <a:endParaRPr lang="en-US" dirty="0"/>
          </a:p>
        </p:txBody>
      </p:sp>
      <p:sp>
        <p:nvSpPr>
          <p:cNvPr id="3" name="Content Placeholder 2"/>
          <p:cNvSpPr>
            <a:spLocks noGrp="1"/>
          </p:cNvSpPr>
          <p:nvPr>
            <p:ph idx="1"/>
          </p:nvPr>
        </p:nvSpPr>
        <p:spPr>
          <a:xfrm>
            <a:off x="457200" y="1609416"/>
            <a:ext cx="7353300" cy="4846320"/>
          </a:xfrm>
        </p:spPr>
        <p:txBody>
          <a:bodyPr>
            <a:normAutofit fontScale="77500" lnSpcReduction="20000"/>
          </a:bodyPr>
          <a:lstStyle/>
          <a:p>
            <a:r>
              <a:rPr lang="en-US" dirty="0" smtClean="0"/>
              <a:t>Third-degree burns are the worst burns. They cause the most damage, extending through every layer of skin. The damage can even reach the bloodstream, major organs, and bones, which can lead to death.</a:t>
            </a:r>
            <a:br>
              <a:rPr lang="en-US" dirty="0" smtClean="0"/>
            </a:br>
            <a:r>
              <a:rPr lang="en-US" dirty="0" smtClean="0"/>
              <a:t/>
            </a:r>
            <a:br>
              <a:rPr lang="en-US" dirty="0" smtClean="0"/>
            </a:br>
            <a:r>
              <a:rPr lang="en-US" dirty="0" smtClean="0"/>
              <a:t>There is a misconception that third-degree means most painful. With this type of burn, the damage is so extensive that you may not feel pain because your nerves are damaged. Depending on the cause, third-degree burns cause the skin to look:</a:t>
            </a:r>
          </a:p>
          <a:p>
            <a:pPr lvl="1"/>
            <a:r>
              <a:rPr lang="en-US" dirty="0" smtClean="0"/>
              <a:t>waxy and white</a:t>
            </a:r>
          </a:p>
          <a:p>
            <a:pPr lvl="1"/>
            <a:r>
              <a:rPr lang="en-US" dirty="0" smtClean="0"/>
              <a:t>charred</a:t>
            </a:r>
          </a:p>
          <a:p>
            <a:pPr lvl="1"/>
            <a:r>
              <a:rPr lang="en-US" dirty="0" smtClean="0"/>
              <a:t>dark brown</a:t>
            </a:r>
          </a:p>
          <a:p>
            <a:pPr lvl="1"/>
            <a:r>
              <a:rPr lang="en-US" dirty="0" smtClean="0"/>
              <a:t>raised and leathery</a:t>
            </a:r>
            <a:br>
              <a:rPr lang="en-US" dirty="0" smtClean="0"/>
            </a:br>
            <a:endParaRPr lang="en-US" dirty="0" smtClean="0"/>
          </a:p>
          <a:p>
            <a:r>
              <a:rPr lang="en-US" dirty="0" smtClean="0"/>
              <a:t>Never attempt to self-treat a third-degree burn. </a:t>
            </a:r>
            <a:r>
              <a:rPr lang="en-US" b="1" dirty="0" smtClean="0"/>
              <a:t>Call 911 immediately.</a:t>
            </a:r>
            <a:br>
              <a:rPr lang="en-US" b="1" dirty="0" smtClean="0"/>
            </a:br>
            <a:endParaRPr lang="en-US" b="1" dirty="0" smtClean="0"/>
          </a:p>
          <a:p>
            <a:endParaRPr lang="en-US"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1598</TotalTime>
  <Words>508</Words>
  <Application>Microsoft Office PowerPoint</Application>
  <PresentationFormat>On-screen Show (4:3)</PresentationFormat>
  <Paragraphs>62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Opulent</vt:lpstr>
      <vt:lpstr>Hot Tools</vt:lpstr>
      <vt:lpstr>Indroduction</vt:lpstr>
      <vt:lpstr>Soldering irons</vt:lpstr>
      <vt:lpstr>Clothes irons</vt:lpstr>
      <vt:lpstr>Hot glue gun</vt:lpstr>
      <vt:lpstr>cords</vt:lpstr>
      <vt:lpstr>Burns</vt:lpstr>
      <vt:lpstr>Burns cont’d</vt:lpstr>
      <vt:lpstr>Burns cont’d</vt:lpstr>
      <vt:lpstr>Burns cont’d</vt:lpstr>
      <vt:lpstr>Images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Hot Tools</dc:title>
  <dc:creator>Robotics</dc:creator>
  <cp:lastModifiedBy>Robotics</cp:lastModifiedBy>
  <cp:revision>147</cp:revision>
  <dcterms:created xsi:type="dcterms:W3CDTF">2015-07-30T13:06:57Z</dcterms:created>
  <dcterms:modified xsi:type="dcterms:W3CDTF">2015-08-03T19:21:45Z</dcterms:modified>
</cp:coreProperties>
</file>