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7" r:id="rId2"/>
    <p:sldId id="258" r:id="rId3"/>
    <p:sldId id="283" r:id="rId4"/>
    <p:sldId id="274" r:id="rId5"/>
    <p:sldId id="278" r:id="rId6"/>
    <p:sldId id="279" r:id="rId7"/>
    <p:sldId id="280" r:id="rId8"/>
    <p:sldId id="276" r:id="rId9"/>
    <p:sldId id="275" r:id="rId10"/>
    <p:sldId id="293" r:id="rId11"/>
    <p:sldId id="277" r:id="rId12"/>
    <p:sldId id="284" r:id="rId13"/>
    <p:sldId id="285" r:id="rId14"/>
    <p:sldId id="286" r:id="rId15"/>
    <p:sldId id="287" r:id="rId16"/>
    <p:sldId id="294" r:id="rId17"/>
    <p:sldId id="288" r:id="rId18"/>
    <p:sldId id="272" r:id="rId19"/>
    <p:sldId id="291" r:id="rId20"/>
    <p:sldId id="292" r:id="rId21"/>
    <p:sldId id="282" r:id="rId22"/>
    <p:sldId id="281" r:id="rId23"/>
    <p:sldId id="273" r:id="rId24"/>
    <p:sldId id="289" r:id="rId25"/>
    <p:sldId id="290"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5454"/>
    <a:srgbClr val="C23E3E"/>
    <a:srgbClr val="0CC02A"/>
    <a:srgbClr val="72A3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734" autoAdjust="0"/>
    <p:restoredTop sz="94660"/>
  </p:normalViewPr>
  <p:slideViewPr>
    <p:cSldViewPr snapToGrid="0">
      <p:cViewPr>
        <p:scale>
          <a:sx n="100" d="100"/>
          <a:sy n="100" d="100"/>
        </p:scale>
        <p:origin x="-336" y="5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18ED877-1438-4DB3-A8F3-62E46CAB5000}" type="datetimeFigureOut">
              <a:rPr lang="en-US" smtClean="0"/>
              <a:pPr/>
              <a:t>3/21/2016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OCTE Soldering Lesson</a:t>
            </a: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6D9F260-8C0F-4340-BFF7-BA8CBF85CF1C}"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C65C049-7CFA-434B-B970-C6B2C21CC98B}" type="datetimeFigureOut">
              <a:rPr lang="en-US" smtClean="0"/>
              <a:pPr/>
              <a:t>3/21/2016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OCTE Soldering Lesson</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1B821B0-1FF6-4683-AAE6-69C327E2EB7E}"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B821B0-1FF6-4683-AAE6-69C327E2EB7E}"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OCTE Soldering Lesson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821B0-1FF6-4683-AAE6-69C327E2EB7E}"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OCTE Soldering Lesson</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E3A5A34-E0C5-44EB-AB5E-2BADAB800087}" type="datetime1">
              <a:rPr lang="en-US" smtClean="0"/>
              <a:pPr/>
              <a:t>3/21/2016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2D25ECD-1E18-4C61-A6B5-01D05AC836B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7E04AA-52C6-40C8-B4AB-77C7D4387C06}" type="datetime1">
              <a:rPr lang="en-US" smtClean="0"/>
              <a:pPr/>
              <a:t>3/21/2016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D25ECD-1E18-4C61-A6B5-01D05AC836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34F52C-A8BD-4041-96FA-65FF230C78A4}" type="datetime1">
              <a:rPr lang="en-US" smtClean="0"/>
              <a:pPr/>
              <a:t>3/21/2016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D25ECD-1E18-4C61-A6B5-01D05AC836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646548-E73B-468F-89CC-64DF4B501224}" type="datetime1">
              <a:rPr lang="en-US" smtClean="0"/>
              <a:pPr/>
              <a:t>3/21/2016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D25ECD-1E18-4C61-A6B5-01D05AC836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9EB7F7D-4F92-4734-821B-BACA4368857C}" type="datetime1">
              <a:rPr lang="en-US" smtClean="0"/>
              <a:pPr/>
              <a:t>3/21/2016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2D25ECD-1E18-4C61-A6B5-01D05AC836B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505E5B-876F-4249-86F5-89AE06E931D9}" type="datetime1">
              <a:rPr lang="en-US" smtClean="0"/>
              <a:pPr/>
              <a:t>3/21/2016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2D25ECD-1E18-4C61-A6B5-01D05AC836B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4EF848-260E-4A09-B42B-26C8550C9ED9}" type="datetime1">
              <a:rPr lang="en-US" smtClean="0"/>
              <a:pPr/>
              <a:t>3/21/2016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2D25ECD-1E18-4C61-A6B5-01D05AC836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7E1B6B-0D5C-43A2-BB5D-C3ABA5D7BB8A}" type="datetime1">
              <a:rPr lang="en-US" smtClean="0"/>
              <a:pPr/>
              <a:t>3/21/2016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2D25ECD-1E18-4C61-A6B5-01D05AC836B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9389ACD-7E2D-499F-8E88-A96DDD8E52DC}" type="datetime1">
              <a:rPr lang="en-US" smtClean="0"/>
              <a:pPr/>
              <a:t>3/21/2016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2D25ECD-1E18-4C61-A6B5-01D05AC836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7E0A0C0-0068-4C30-AA33-2373894FCFAC}" type="datetime1">
              <a:rPr lang="en-US" smtClean="0"/>
              <a:pPr/>
              <a:t>3/21/2016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2D25ECD-1E18-4C61-A6B5-01D05AC836B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4A8C702-CD6F-4A45-B3BF-AE6EBA99BEB6}" type="datetime1">
              <a:rPr lang="en-US" smtClean="0"/>
              <a:pPr/>
              <a:t>3/21/2016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2D25ECD-1E18-4C61-A6B5-01D05AC836B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972EE29-AFF9-4916-BBCF-57BA8D3E4A21}" type="datetime1">
              <a:rPr lang="en-US" smtClean="0"/>
              <a:pPr/>
              <a:t>3/21/2016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2D25ECD-1E18-4C61-A6B5-01D05AC836B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3dwarehouse.sketchup.com/model.html?id=84d05262ce72d6b98be9bd8e132e9ee" TargetMode="External"/><Relationship Id="rId7" Type="http://schemas.openxmlformats.org/officeDocument/2006/relationships/image" Target="../media/image21.png"/><Relationship Id="rId2" Type="http://schemas.openxmlformats.org/officeDocument/2006/relationships/hyperlink" Target="https://3dwarehouse.sketchup.com/model.html?id=9a142d0f5c672f13705ec0fd0da50d03"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3dwarehouse.sketchup.com/model.html?id=6f2056c5526ad5be98d5276ae594aba0" TargetMode="Externa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hyperlink" Target="http://www.clker.com/clipart-2731.html" TargetMode="External"/><Relationship Id="rId13" Type="http://schemas.openxmlformats.org/officeDocument/2006/relationships/image" Target="../media/image27.png"/><Relationship Id="rId3" Type="http://schemas.openxmlformats.org/officeDocument/2006/relationships/hyperlink" Target="https://3dwarehouse.sketchup.com/model.html?id=9c1c528c01f25f66ee5859c3d1ce7d6c" TargetMode="External"/><Relationship Id="rId7" Type="http://schemas.openxmlformats.org/officeDocument/2006/relationships/hyperlink" Target="http://cliparts.co/clipart/1538198" TargetMode="External"/><Relationship Id="rId12"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cliparts.co/clipart/1537203" TargetMode="External"/><Relationship Id="rId11" Type="http://schemas.openxmlformats.org/officeDocument/2006/relationships/image" Target="../media/image6.jpeg"/><Relationship Id="rId5" Type="http://schemas.openxmlformats.org/officeDocument/2006/relationships/hyperlink" Target="https://3dwarehouse.sketchup.com/model.html?id=5b4f08d5c0dd1b52b5e626e2211072" TargetMode="External"/><Relationship Id="rId10" Type="http://schemas.openxmlformats.org/officeDocument/2006/relationships/image" Target="../media/image26.png"/><Relationship Id="rId4" Type="http://schemas.openxmlformats.org/officeDocument/2006/relationships/hyperlink" Target="http://cliparts.co/clipart/2582253"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stellar" pitchFamily="18" charset="0"/>
              </a:rPr>
              <a:t>Soldering</a:t>
            </a:r>
            <a:endParaRPr lang="en-US" dirty="0">
              <a:latin typeface="Castellar" pitchFamily="18" charset="0"/>
            </a:endParaRPr>
          </a:p>
        </p:txBody>
      </p:sp>
      <p:grpSp>
        <p:nvGrpSpPr>
          <p:cNvPr id="31" name="Group 30"/>
          <p:cNvGrpSpPr/>
          <p:nvPr/>
        </p:nvGrpSpPr>
        <p:grpSpPr>
          <a:xfrm>
            <a:off x="2120592" y="1042190"/>
            <a:ext cx="4087587" cy="4087587"/>
            <a:chOff x="2149620" y="1971105"/>
            <a:chExt cx="4087587" cy="4087587"/>
          </a:xfrm>
        </p:grpSpPr>
        <p:grpSp>
          <p:nvGrpSpPr>
            <p:cNvPr id="1029" name="Group 5"/>
            <p:cNvGrpSpPr>
              <a:grpSpLocks noChangeAspect="1"/>
            </p:cNvGrpSpPr>
            <p:nvPr/>
          </p:nvGrpSpPr>
          <p:grpSpPr bwMode="auto">
            <a:xfrm rot="18987114">
              <a:off x="2149620" y="3677161"/>
              <a:ext cx="4087587" cy="781399"/>
              <a:chOff x="603" y="11467"/>
              <a:chExt cx="4656" cy="890"/>
            </a:xfrm>
          </p:grpSpPr>
          <p:sp>
            <p:nvSpPr>
              <p:cNvPr id="1030" name="AutoShape 6"/>
              <p:cNvSpPr>
                <a:spLocks noChangeAspect="1" noChangeArrowheads="1"/>
              </p:cNvSpPr>
              <p:nvPr/>
            </p:nvSpPr>
            <p:spPr bwMode="auto">
              <a:xfrm>
                <a:off x="2802" y="11705"/>
                <a:ext cx="1304" cy="39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spect="1" noChangeArrowheads="1"/>
              </p:cNvSpPr>
              <p:nvPr/>
            </p:nvSpPr>
            <p:spPr bwMode="auto">
              <a:xfrm>
                <a:off x="4106" y="11812"/>
                <a:ext cx="671" cy="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AutoShape 8"/>
              <p:cNvSpPr>
                <a:spLocks noChangeAspect="1" noChangeArrowheads="1"/>
              </p:cNvSpPr>
              <p:nvPr/>
            </p:nvSpPr>
            <p:spPr bwMode="auto">
              <a:xfrm rot="5400000">
                <a:off x="4935" y="11654"/>
                <a:ext cx="165" cy="482"/>
              </a:xfrm>
              <a:prstGeom prst="triangle">
                <a:avLst>
                  <a:gd name="adj" fmla="val 50241"/>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AutoShape 9"/>
              <p:cNvSpPr>
                <a:spLocks noChangeAspect="1" noChangeArrowheads="1"/>
              </p:cNvSpPr>
              <p:nvPr/>
            </p:nvSpPr>
            <p:spPr bwMode="auto">
              <a:xfrm>
                <a:off x="603" y="11705"/>
                <a:ext cx="1992" cy="399"/>
              </a:xfrm>
              <a:prstGeom prst="roundRect">
                <a:avLst>
                  <a:gd name="adj" fmla="val 16667"/>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AutoShape 10"/>
              <p:cNvSpPr>
                <a:spLocks noChangeAspect="1" noChangeArrowheads="1"/>
              </p:cNvSpPr>
              <p:nvPr/>
            </p:nvSpPr>
            <p:spPr bwMode="auto">
              <a:xfrm rot="5400000">
                <a:off x="2163" y="11649"/>
                <a:ext cx="890"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5"/>
            <p:cNvGrpSpPr>
              <a:grpSpLocks noChangeAspect="1"/>
            </p:cNvGrpSpPr>
            <p:nvPr/>
          </p:nvGrpSpPr>
          <p:grpSpPr bwMode="auto">
            <a:xfrm rot="13587114">
              <a:off x="2890478" y="3624199"/>
              <a:ext cx="4087587" cy="781399"/>
              <a:chOff x="603" y="11467"/>
              <a:chExt cx="4656" cy="890"/>
            </a:xfrm>
          </p:grpSpPr>
          <p:sp>
            <p:nvSpPr>
              <p:cNvPr id="26" name="AutoShape 6"/>
              <p:cNvSpPr>
                <a:spLocks noChangeAspect="1" noChangeArrowheads="1"/>
              </p:cNvSpPr>
              <p:nvPr/>
            </p:nvSpPr>
            <p:spPr bwMode="auto">
              <a:xfrm>
                <a:off x="2802" y="11705"/>
                <a:ext cx="1304" cy="39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7"/>
              <p:cNvSpPr>
                <a:spLocks noChangeAspect="1" noChangeArrowheads="1"/>
              </p:cNvSpPr>
              <p:nvPr/>
            </p:nvSpPr>
            <p:spPr bwMode="auto">
              <a:xfrm>
                <a:off x="4106" y="11812"/>
                <a:ext cx="671" cy="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AutoShape 8"/>
              <p:cNvSpPr>
                <a:spLocks noChangeAspect="1" noChangeArrowheads="1"/>
              </p:cNvSpPr>
              <p:nvPr/>
            </p:nvSpPr>
            <p:spPr bwMode="auto">
              <a:xfrm rot="5400000">
                <a:off x="4935" y="11654"/>
                <a:ext cx="165" cy="482"/>
              </a:xfrm>
              <a:prstGeom prst="triangle">
                <a:avLst>
                  <a:gd name="adj" fmla="val 50241"/>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AutoShape 9"/>
              <p:cNvSpPr>
                <a:spLocks noChangeAspect="1" noChangeArrowheads="1"/>
              </p:cNvSpPr>
              <p:nvPr/>
            </p:nvSpPr>
            <p:spPr bwMode="auto">
              <a:xfrm>
                <a:off x="603" y="11705"/>
                <a:ext cx="1992" cy="399"/>
              </a:xfrm>
              <a:prstGeom prst="roundRect">
                <a:avLst>
                  <a:gd name="adj" fmla="val 16667"/>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AutoShape 10"/>
              <p:cNvSpPr>
                <a:spLocks noChangeAspect="1" noChangeArrowheads="1"/>
              </p:cNvSpPr>
              <p:nvPr/>
            </p:nvSpPr>
            <p:spPr bwMode="auto">
              <a:xfrm rot="5400000">
                <a:off x="2163" y="11649"/>
                <a:ext cx="890"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16" name="Picture 6" descr="Tandy - Pliers &amp; Cutters - Tools - Electronics &amp; Accessories"/>
          <p:cNvPicPr>
            <a:picLocks noChangeAspect="1" noChangeArrowheads="1"/>
          </p:cNvPicPr>
          <p:nvPr/>
        </p:nvPicPr>
        <p:blipFill>
          <a:blip r:embed="rId3" cstate="print"/>
          <a:srcRect/>
          <a:stretch>
            <a:fillRect/>
          </a:stretch>
        </p:blipFill>
        <p:spPr bwMode="auto">
          <a:xfrm>
            <a:off x="1959428" y="4550227"/>
            <a:ext cx="2017487" cy="2017487"/>
          </a:xfrm>
          <a:prstGeom prst="rect">
            <a:avLst/>
          </a:prstGeom>
          <a:noFill/>
        </p:spPr>
      </p:pic>
      <p:pic>
        <p:nvPicPr>
          <p:cNvPr id="17" name="Picture 8" descr="Diagonal Cutting Pliers Clipart by johnny_automatic : Cliparts ..."/>
          <p:cNvPicPr>
            <a:picLocks noChangeAspect="1" noChangeArrowheads="1"/>
          </p:cNvPicPr>
          <p:nvPr/>
        </p:nvPicPr>
        <p:blipFill>
          <a:blip r:embed="rId4" cstate="print"/>
          <a:srcRect/>
          <a:stretch>
            <a:fillRect/>
          </a:stretch>
        </p:blipFill>
        <p:spPr bwMode="auto">
          <a:xfrm rot="1476592" flipH="1">
            <a:off x="890236" y="3978541"/>
            <a:ext cx="1037378" cy="2440890"/>
          </a:xfrm>
          <a:prstGeom prst="rect">
            <a:avLst/>
          </a:prstGeom>
          <a:noFill/>
        </p:spPr>
      </p:pic>
      <p:pic>
        <p:nvPicPr>
          <p:cNvPr id="18" name="Picture 17" descr="Fume Extractor Sketchup.png"/>
          <p:cNvPicPr>
            <a:picLocks noChangeAspect="1"/>
          </p:cNvPicPr>
          <p:nvPr/>
        </p:nvPicPr>
        <p:blipFill>
          <a:blip r:embed="rId5" cstate="print">
            <a:clrChange>
              <a:clrFrom>
                <a:srgbClr val="C4CFD2"/>
              </a:clrFrom>
              <a:clrTo>
                <a:srgbClr val="C4CFD2">
                  <a:alpha val="0"/>
                </a:srgbClr>
              </a:clrTo>
            </a:clrChange>
          </a:blip>
          <a:stretch>
            <a:fillRect/>
          </a:stretch>
        </p:blipFill>
        <p:spPr>
          <a:xfrm>
            <a:off x="6036472" y="1998638"/>
            <a:ext cx="2773699" cy="2065362"/>
          </a:xfrm>
          <a:prstGeom prst="rect">
            <a:avLst/>
          </a:prstGeom>
        </p:spPr>
      </p:pic>
      <p:pic>
        <p:nvPicPr>
          <p:cNvPr id="19" name="Content Placeholder 5" descr="Soldering Iron Stand and Sponge Sketchup.png"/>
          <p:cNvPicPr>
            <a:picLocks noGrp="1" noChangeAspect="1"/>
          </p:cNvPicPr>
          <p:nvPr>
            <p:ph idx="1"/>
          </p:nvPr>
        </p:nvPicPr>
        <p:blipFill>
          <a:blip r:embed="rId6" cstate="print">
            <a:clrChange>
              <a:clrFrom>
                <a:srgbClr val="99BD90"/>
              </a:clrFrom>
              <a:clrTo>
                <a:srgbClr val="99BD90">
                  <a:alpha val="0"/>
                </a:srgbClr>
              </a:clrTo>
            </a:clrChange>
          </a:blip>
          <a:stretch>
            <a:fillRect/>
          </a:stretch>
        </p:blipFill>
        <p:spPr>
          <a:xfrm>
            <a:off x="6584338" y="4331781"/>
            <a:ext cx="2196806" cy="2083533"/>
          </a:xfrm>
        </p:spPr>
      </p:pic>
      <p:pic>
        <p:nvPicPr>
          <p:cNvPr id="20" name="Picture 2" descr="Blog Archive » SAFETY GLASSES IMAG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20667" y="4622800"/>
            <a:ext cx="3357224" cy="2235200"/>
          </a:xfrm>
          <a:prstGeom prst="rect">
            <a:avLst/>
          </a:prstGeom>
          <a:noFill/>
        </p:spPr>
      </p:pic>
      <p:pic>
        <p:nvPicPr>
          <p:cNvPr id="21" name="Content Placeholder 4" descr="PC Board Stand.png"/>
          <p:cNvPicPr>
            <a:picLocks noChangeAspect="1"/>
          </p:cNvPicPr>
          <p:nvPr/>
        </p:nvPicPr>
        <p:blipFill>
          <a:blip r:embed="rId8" cstate="print">
            <a:clrChange>
              <a:clrFrom>
                <a:srgbClr val="DAD8D4"/>
              </a:clrFrom>
              <a:clrTo>
                <a:srgbClr val="DAD8D4">
                  <a:alpha val="0"/>
                </a:srgbClr>
              </a:clrTo>
            </a:clrChange>
          </a:blip>
          <a:stretch>
            <a:fillRect/>
          </a:stretch>
        </p:blipFill>
        <p:spPr>
          <a:xfrm>
            <a:off x="326794" y="1523130"/>
            <a:ext cx="2938920" cy="2395727"/>
          </a:xfrm>
          <a:prstGeom prst="rect">
            <a:avLst/>
          </a:prstGeom>
        </p:spPr>
      </p:pic>
      <p:sp>
        <p:nvSpPr>
          <p:cNvPr id="22" name="Slide Number Placeholder 21"/>
          <p:cNvSpPr>
            <a:spLocks noGrp="1"/>
          </p:cNvSpPr>
          <p:nvPr>
            <p:ph type="sldNum" sz="quarter" idx="12"/>
          </p:nvPr>
        </p:nvSpPr>
        <p:spPr/>
        <p:txBody>
          <a:bodyPr/>
          <a:lstStyle/>
          <a:p>
            <a:fld id="{82D25ECD-1E18-4C61-A6B5-01D05AC836B8}"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iterate type="lt">
                                    <p:tmPct val="5000"/>
                                  </p:iterate>
                                  <p:childTnLst>
                                    <p:set>
                                      <p:cBhvr>
                                        <p:cTn id="6" dur="1" fill="hold">
                                          <p:stCondLst>
                                            <p:cond delay="0"/>
                                          </p:stCondLst>
                                        </p:cTn>
                                        <p:tgtEl>
                                          <p:spTgt spid="31"/>
                                        </p:tgtEl>
                                        <p:attrNameLst>
                                          <p:attrName>style.visibility</p:attrName>
                                        </p:attrNameLst>
                                      </p:cBhvr>
                                      <p:to>
                                        <p:strVal val="visible"/>
                                      </p:to>
                                    </p:set>
                                    <p:anim calcmode="lin" valueType="num">
                                      <p:cBhvr>
                                        <p:cTn id="7" dur="3000" fill="hold"/>
                                        <p:tgtEl>
                                          <p:spTgt spid="31"/>
                                        </p:tgtEl>
                                        <p:attrNameLst>
                                          <p:attrName>ppt_w</p:attrName>
                                        </p:attrNameLst>
                                      </p:cBhvr>
                                      <p:tavLst>
                                        <p:tav tm="0">
                                          <p:val>
                                            <p:fltVal val="0"/>
                                          </p:val>
                                        </p:tav>
                                        <p:tav tm="100000">
                                          <p:val>
                                            <p:strVal val="#ppt_w"/>
                                          </p:val>
                                        </p:tav>
                                      </p:tavLst>
                                    </p:anim>
                                    <p:anim calcmode="lin" valueType="num">
                                      <p:cBhvr>
                                        <p:cTn id="8" dur="3000" fill="hold"/>
                                        <p:tgtEl>
                                          <p:spTgt spid="31"/>
                                        </p:tgtEl>
                                        <p:attrNameLst>
                                          <p:attrName>ppt_h</p:attrName>
                                        </p:attrNameLst>
                                      </p:cBhvr>
                                      <p:tavLst>
                                        <p:tav tm="0">
                                          <p:val>
                                            <p:fltVal val="0"/>
                                          </p:val>
                                        </p:tav>
                                        <p:tav tm="100000">
                                          <p:val>
                                            <p:strVal val="#ppt_h"/>
                                          </p:val>
                                        </p:tav>
                                      </p:tavLst>
                                    </p:anim>
                                    <p:anim calcmode="lin" valueType="num">
                                      <p:cBhvr>
                                        <p:cTn id="9" dur="3000" fill="hold"/>
                                        <p:tgtEl>
                                          <p:spTgt spid="31"/>
                                        </p:tgtEl>
                                        <p:attrNameLst>
                                          <p:attrName>style.rotation</p:attrName>
                                        </p:attrNameLst>
                                      </p:cBhvr>
                                      <p:tavLst>
                                        <p:tav tm="0">
                                          <p:val>
                                            <p:fltVal val="90"/>
                                          </p:val>
                                        </p:tav>
                                        <p:tav tm="100000">
                                          <p:val>
                                            <p:fltVal val="0"/>
                                          </p:val>
                                        </p:tav>
                                      </p:tavLst>
                                    </p:anim>
                                    <p:animEffect transition="in" filter="fade">
                                      <p:cBhvr>
                                        <p:cTn id="10" dur="3000"/>
                                        <p:tgtEl>
                                          <p:spTgt spid="31"/>
                                        </p:tgtEl>
                                      </p:cBhvr>
                                    </p:animEffec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cTn>
                              </p:par>
                            </p:childTnLst>
                          </p:cTn>
                        </p:par>
                        <p:par>
                          <p:cTn id="15" fill="hold">
                            <p:stCondLst>
                              <p:cond delay="4500"/>
                            </p:stCondLst>
                            <p:childTnLst>
                              <p:par>
                                <p:cTn id="16" presetID="9"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par>
                          <p:cTn id="19" fill="hold">
                            <p:stCondLst>
                              <p:cond delay="5000"/>
                            </p:stCondLst>
                            <p:childTnLst>
                              <p:par>
                                <p:cTn id="20" presetID="9"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5500"/>
                            </p:stCondLst>
                            <p:childTnLst>
                              <p:par>
                                <p:cTn id="24" presetID="9"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par>
                          <p:cTn id="27" fill="hold">
                            <p:stCondLst>
                              <p:cond delay="6000"/>
                            </p:stCondLst>
                            <p:childTnLst>
                              <p:par>
                                <p:cTn id="28" presetID="9"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par>
                          <p:cTn id="31" fill="hold">
                            <p:stCondLst>
                              <p:cond delay="6500"/>
                            </p:stCondLst>
                            <p:childTnLst>
                              <p:par>
                                <p:cTn id="32" presetID="9"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REQUIRED</a:t>
            </a:r>
            <a:endParaRPr lang="en-US" dirty="0"/>
          </a:p>
        </p:txBody>
      </p:sp>
      <p:sp>
        <p:nvSpPr>
          <p:cNvPr id="4" name="Content Placeholder 2"/>
          <p:cNvSpPr>
            <a:spLocks noGrp="1"/>
          </p:cNvSpPr>
          <p:nvPr>
            <p:ph idx="1"/>
          </p:nvPr>
        </p:nvSpPr>
        <p:spPr>
          <a:xfrm>
            <a:off x="457200" y="1646237"/>
            <a:ext cx="4219575" cy="5040314"/>
          </a:xfrm>
        </p:spPr>
        <p:txBody>
          <a:bodyPr>
            <a:normAutofit fontScale="70000" lnSpcReduction="20000"/>
          </a:bodyPr>
          <a:lstStyle/>
          <a:p>
            <a:r>
              <a:rPr lang="en-US" dirty="0" smtClean="0"/>
              <a:t>Common soldering irons are rated between 25-30 watts.  The iron is there to provide heat to the pad and lead.  It does not apply solder to the joint.   When not is use make sure solder is applied to the tip to protect it.   Before every use check the cord for damage. If there is, inform the instructor right away.  Also,  place the cord so that it can’t get caught and pulled on.  </a:t>
            </a:r>
            <a:r>
              <a:rPr lang="en-US" dirty="0" smtClean="0">
                <a:solidFill>
                  <a:srgbClr val="FFFF00"/>
                </a:solidFill>
              </a:rPr>
              <a:t>Warning: the tip of the iron is greater than 200°C. Never touch the end of the iron even when unplugged.</a:t>
            </a:r>
            <a:endParaRPr lang="en-US" dirty="0">
              <a:solidFill>
                <a:srgbClr val="FFFF00"/>
              </a:solidFill>
            </a:endParaRPr>
          </a:p>
        </p:txBody>
      </p:sp>
      <p:pic>
        <p:nvPicPr>
          <p:cNvPr id="5" name="Picture 4" descr="Soldering Iron Sketchup.png"/>
          <p:cNvPicPr>
            <a:picLocks noChangeAspect="1"/>
          </p:cNvPicPr>
          <p:nvPr/>
        </p:nvPicPr>
        <p:blipFill>
          <a:blip r:embed="rId2" cstate="print">
            <a:clrChange>
              <a:clrFrom>
                <a:srgbClr val="C4CFD2"/>
              </a:clrFrom>
              <a:clrTo>
                <a:srgbClr val="C4CFD2">
                  <a:alpha val="0"/>
                </a:srgbClr>
              </a:clrTo>
            </a:clrChange>
          </a:blip>
          <a:stretch>
            <a:fillRect/>
          </a:stretch>
        </p:blipFill>
        <p:spPr>
          <a:xfrm flipH="1">
            <a:off x="4991100" y="2629957"/>
            <a:ext cx="3664176" cy="2667304"/>
          </a:xfrm>
          <a:prstGeom prst="rect">
            <a:avLst/>
          </a:prstGeom>
        </p:spPr>
      </p:pic>
      <p:sp>
        <p:nvSpPr>
          <p:cNvPr id="6" name="TextBox 5"/>
          <p:cNvSpPr txBox="1"/>
          <p:nvPr/>
        </p:nvSpPr>
        <p:spPr>
          <a:xfrm>
            <a:off x="4601029" y="1690913"/>
            <a:ext cx="4093028" cy="1138773"/>
          </a:xfrm>
          <a:prstGeom prst="rect">
            <a:avLst/>
          </a:prstGeom>
          <a:noFill/>
        </p:spPr>
        <p:txBody>
          <a:bodyPr wrap="square" rtlCol="0">
            <a:spAutoFit/>
          </a:bodyPr>
          <a:lstStyle/>
          <a:p>
            <a:r>
              <a:rPr lang="en-US" sz="3200" i="1" u="sng" dirty="0" smtClean="0"/>
              <a:t>SOLDERING IRON</a:t>
            </a:r>
          </a:p>
          <a:p>
            <a:endParaRPr lang="en-US" dirty="0" smtClean="0"/>
          </a:p>
          <a:p>
            <a:endParaRPr lang="en-US" dirty="0"/>
          </a:p>
        </p:txBody>
      </p:sp>
      <p:sp>
        <p:nvSpPr>
          <p:cNvPr id="7" name="Slide Number Placeholder 6"/>
          <p:cNvSpPr>
            <a:spLocks noGrp="1"/>
          </p:cNvSpPr>
          <p:nvPr>
            <p:ph type="sldNum" sz="quarter" idx="12"/>
          </p:nvPr>
        </p:nvSpPr>
        <p:spPr/>
        <p:txBody>
          <a:bodyPr/>
          <a:lstStyle/>
          <a:p>
            <a:fld id="{82D25ECD-1E18-4C61-A6B5-01D05AC836B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REQUIRED CONT’D…</a:t>
            </a:r>
            <a:endParaRPr lang="en-US" dirty="0"/>
          </a:p>
        </p:txBody>
      </p:sp>
      <p:sp>
        <p:nvSpPr>
          <p:cNvPr id="5" name="TextBox 4"/>
          <p:cNvSpPr txBox="1"/>
          <p:nvPr/>
        </p:nvSpPr>
        <p:spPr>
          <a:xfrm>
            <a:off x="3831772" y="1661884"/>
            <a:ext cx="4956628" cy="1138773"/>
          </a:xfrm>
          <a:prstGeom prst="rect">
            <a:avLst/>
          </a:prstGeom>
          <a:noFill/>
        </p:spPr>
        <p:txBody>
          <a:bodyPr wrap="square" rtlCol="0">
            <a:spAutoFit/>
          </a:bodyPr>
          <a:lstStyle/>
          <a:p>
            <a:r>
              <a:rPr lang="en-US" sz="3200" i="1" u="sng" dirty="0" smtClean="0"/>
              <a:t>SOLDERING IRON RACK</a:t>
            </a:r>
          </a:p>
          <a:p>
            <a:endParaRPr lang="en-US" dirty="0" smtClean="0"/>
          </a:p>
          <a:p>
            <a:endParaRPr lang="en-US" dirty="0"/>
          </a:p>
        </p:txBody>
      </p:sp>
      <p:sp>
        <p:nvSpPr>
          <p:cNvPr id="4" name="Content Placeholder 2"/>
          <p:cNvSpPr>
            <a:spLocks noGrp="1"/>
          </p:cNvSpPr>
          <p:nvPr>
            <p:ph idx="1"/>
          </p:nvPr>
        </p:nvSpPr>
        <p:spPr>
          <a:xfrm>
            <a:off x="457200" y="1646237"/>
            <a:ext cx="3040743" cy="5001306"/>
          </a:xfrm>
        </p:spPr>
        <p:txBody>
          <a:bodyPr>
            <a:normAutofit fontScale="92500" lnSpcReduction="20000"/>
          </a:bodyPr>
          <a:lstStyle/>
          <a:p>
            <a:r>
              <a:rPr lang="en-US" dirty="0" smtClean="0"/>
              <a:t>It is important to have a place to store an iron when it is hot.  Our classroom has a rack that  can safely store the irons. </a:t>
            </a:r>
            <a:r>
              <a:rPr lang="en-US" dirty="0" smtClean="0">
                <a:solidFill>
                  <a:srgbClr val="FFFF00"/>
                </a:solidFill>
              </a:rPr>
              <a:t>Always treat the iron as if it were hot.</a:t>
            </a:r>
            <a:endParaRPr lang="en-US" dirty="0">
              <a:solidFill>
                <a:srgbClr val="FFFF00"/>
              </a:solidFill>
            </a:endParaRPr>
          </a:p>
        </p:txBody>
      </p:sp>
      <p:pic>
        <p:nvPicPr>
          <p:cNvPr id="6" name="Picture 5" descr="Soldering Iron Rack.png"/>
          <p:cNvPicPr>
            <a:picLocks noChangeAspect="1"/>
          </p:cNvPicPr>
          <p:nvPr/>
        </p:nvPicPr>
        <p:blipFill>
          <a:blip r:embed="rId2" cstate="print">
            <a:clrChange>
              <a:clrFrom>
                <a:srgbClr val="C4CFD2"/>
              </a:clrFrom>
              <a:clrTo>
                <a:srgbClr val="C4CFD2">
                  <a:alpha val="0"/>
                </a:srgbClr>
              </a:clrTo>
            </a:clrChange>
          </a:blip>
          <a:stretch>
            <a:fillRect/>
          </a:stretch>
        </p:blipFill>
        <p:spPr>
          <a:xfrm>
            <a:off x="3091543" y="2625035"/>
            <a:ext cx="5878286" cy="3748472"/>
          </a:xfrm>
          <a:prstGeom prst="rect">
            <a:avLst/>
          </a:prstGeom>
        </p:spPr>
      </p:pic>
      <p:sp>
        <p:nvSpPr>
          <p:cNvPr id="7" name="Slide Number Placeholder 6"/>
          <p:cNvSpPr>
            <a:spLocks noGrp="1"/>
          </p:cNvSpPr>
          <p:nvPr>
            <p:ph type="sldNum" sz="quarter" idx="12"/>
          </p:nvPr>
        </p:nvSpPr>
        <p:spPr/>
        <p:txBody>
          <a:bodyPr/>
          <a:lstStyle/>
          <a:p>
            <a:fld id="{82D25ECD-1E18-4C61-A6B5-01D05AC836B8}"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REQUIRED CONT’D…</a:t>
            </a:r>
            <a:endParaRPr lang="en-US" dirty="0"/>
          </a:p>
        </p:txBody>
      </p:sp>
      <p:sp>
        <p:nvSpPr>
          <p:cNvPr id="3" name="Content Placeholder 2"/>
          <p:cNvSpPr>
            <a:spLocks noGrp="1"/>
          </p:cNvSpPr>
          <p:nvPr>
            <p:ph idx="1"/>
          </p:nvPr>
        </p:nvSpPr>
        <p:spPr>
          <a:xfrm>
            <a:off x="457200" y="1646236"/>
            <a:ext cx="4129314" cy="4972277"/>
          </a:xfrm>
        </p:spPr>
        <p:txBody>
          <a:bodyPr>
            <a:normAutofit fontScale="85000" lnSpcReduction="10000"/>
          </a:bodyPr>
          <a:lstStyle/>
          <a:p>
            <a:r>
              <a:rPr lang="en-US" dirty="0" smtClean="0"/>
              <a:t>When the new solder is being heated by the iron the flux creates some smoke that should not be inhaled.  The fume extractor, which is made up of a fan and a carbon filter draws and captures the smoke when placed close to where you are soldering.</a:t>
            </a:r>
            <a:endParaRPr lang="en-US" dirty="0"/>
          </a:p>
        </p:txBody>
      </p:sp>
      <p:sp>
        <p:nvSpPr>
          <p:cNvPr id="4" name="TextBox 3"/>
          <p:cNvSpPr txBox="1"/>
          <p:nvPr/>
        </p:nvSpPr>
        <p:spPr>
          <a:xfrm>
            <a:off x="4644572" y="1712686"/>
            <a:ext cx="3962399" cy="584775"/>
          </a:xfrm>
          <a:prstGeom prst="rect">
            <a:avLst/>
          </a:prstGeom>
          <a:noFill/>
        </p:spPr>
        <p:txBody>
          <a:bodyPr wrap="square" rtlCol="0">
            <a:spAutoFit/>
          </a:bodyPr>
          <a:lstStyle/>
          <a:p>
            <a:r>
              <a:rPr lang="en-US" sz="3200" i="1" u="sng" dirty="0" smtClean="0"/>
              <a:t>FUME EXTRACTOR</a:t>
            </a:r>
            <a:endParaRPr lang="en-US" sz="3200" i="1" u="sng" dirty="0"/>
          </a:p>
        </p:txBody>
      </p:sp>
      <p:pic>
        <p:nvPicPr>
          <p:cNvPr id="6" name="Picture 5" descr="Fume Extractor Sketchup.png"/>
          <p:cNvPicPr>
            <a:picLocks noChangeAspect="1"/>
          </p:cNvPicPr>
          <p:nvPr/>
        </p:nvPicPr>
        <p:blipFill>
          <a:blip r:embed="rId2" cstate="print">
            <a:clrChange>
              <a:clrFrom>
                <a:srgbClr val="C4CFD2"/>
              </a:clrFrom>
              <a:clrTo>
                <a:srgbClr val="C4CFD2">
                  <a:alpha val="0"/>
                </a:srgbClr>
              </a:clrTo>
            </a:clrChange>
          </a:blip>
          <a:stretch>
            <a:fillRect/>
          </a:stretch>
        </p:blipFill>
        <p:spPr>
          <a:xfrm>
            <a:off x="4323787" y="2510972"/>
            <a:ext cx="4541660" cy="3381828"/>
          </a:xfrm>
          <a:prstGeom prst="rect">
            <a:avLst/>
          </a:prstGeom>
        </p:spPr>
      </p:pic>
      <p:sp>
        <p:nvSpPr>
          <p:cNvPr id="7" name="Slide Number Placeholder 6"/>
          <p:cNvSpPr>
            <a:spLocks noGrp="1"/>
          </p:cNvSpPr>
          <p:nvPr>
            <p:ph type="sldNum" sz="quarter" idx="12"/>
          </p:nvPr>
        </p:nvSpPr>
        <p:spPr/>
        <p:txBody>
          <a:bodyPr/>
          <a:lstStyle/>
          <a:p>
            <a:fld id="{82D25ECD-1E18-4C61-A6B5-01D05AC836B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REQUIRED CONT’D…</a:t>
            </a:r>
            <a:endParaRPr lang="en-US" dirty="0"/>
          </a:p>
        </p:txBody>
      </p:sp>
      <p:pic>
        <p:nvPicPr>
          <p:cNvPr id="6" name="Content Placeholder 5" descr="Soldering Iron Stand and Sponge Sketchup.png"/>
          <p:cNvPicPr>
            <a:picLocks noGrp="1" noChangeAspect="1"/>
          </p:cNvPicPr>
          <p:nvPr>
            <p:ph idx="1"/>
          </p:nvPr>
        </p:nvPicPr>
        <p:blipFill>
          <a:blip r:embed="rId2" cstate="print">
            <a:clrChange>
              <a:clrFrom>
                <a:srgbClr val="99BD90"/>
              </a:clrFrom>
              <a:clrTo>
                <a:srgbClr val="99BD90">
                  <a:alpha val="0"/>
                </a:srgbClr>
              </a:clrTo>
            </a:clrChange>
          </a:blip>
          <a:stretch>
            <a:fillRect/>
          </a:stretch>
        </p:blipFill>
        <p:spPr>
          <a:xfrm>
            <a:off x="4799080" y="2633208"/>
            <a:ext cx="3957116" cy="3753077"/>
          </a:xfrm>
        </p:spPr>
      </p:pic>
      <p:sp>
        <p:nvSpPr>
          <p:cNvPr id="5" name="TextBox 4"/>
          <p:cNvSpPr txBox="1"/>
          <p:nvPr/>
        </p:nvSpPr>
        <p:spPr>
          <a:xfrm>
            <a:off x="4470401" y="1654628"/>
            <a:ext cx="4165600" cy="584775"/>
          </a:xfrm>
          <a:prstGeom prst="rect">
            <a:avLst/>
          </a:prstGeom>
          <a:noFill/>
        </p:spPr>
        <p:txBody>
          <a:bodyPr wrap="square" rtlCol="0">
            <a:spAutoFit/>
          </a:bodyPr>
          <a:lstStyle/>
          <a:p>
            <a:r>
              <a:rPr lang="en-US" sz="3200" i="1" u="sng" dirty="0" smtClean="0"/>
              <a:t>STAND AND SPONGE</a:t>
            </a:r>
            <a:endParaRPr lang="en-US" sz="3200" i="1" u="sng" dirty="0"/>
          </a:p>
        </p:txBody>
      </p:sp>
      <p:sp>
        <p:nvSpPr>
          <p:cNvPr id="7" name="Content Placeholder 2"/>
          <p:cNvSpPr txBox="1">
            <a:spLocks/>
          </p:cNvSpPr>
          <p:nvPr/>
        </p:nvSpPr>
        <p:spPr>
          <a:xfrm>
            <a:off x="457200" y="1646236"/>
            <a:ext cx="3969657" cy="4972277"/>
          </a:xfrm>
          <a:prstGeom prst="rect">
            <a:avLst/>
          </a:prstGeom>
        </p:spPr>
        <p:txBody>
          <a:bodyPr>
            <a:normAutofit fontScale="85000" lnSpcReduction="1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While soldering</a:t>
            </a:r>
            <a:r>
              <a:rPr kumimoji="0" lang="en-US" sz="3200" b="0" i="0" u="none" strike="noStrike" kern="1200" cap="none" spc="0" normalizeH="0" noProof="0" dirty="0" smtClean="0">
                <a:ln>
                  <a:noFill/>
                </a:ln>
                <a:solidFill>
                  <a:schemeClr val="tx1"/>
                </a:solidFill>
                <a:effectLst/>
                <a:uLnTx/>
                <a:uFillTx/>
                <a:latin typeface="+mn-lt"/>
                <a:ea typeface="+mn-ea"/>
                <a:cs typeface="+mn-cs"/>
              </a:rPr>
              <a:t> there needs to be a place for the hot iron so that you and others are protected while.  The tip is inserted into the coil while not in use.  Dampen the sponge with water. Use it to clean the tip every time before soldering your next lead.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lstStyle/>
          <a:p>
            <a:fld id="{82D25ECD-1E18-4C61-A6B5-01D05AC836B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REQUIRED CONT’D…</a:t>
            </a:r>
            <a:endParaRPr lang="en-US" dirty="0"/>
          </a:p>
        </p:txBody>
      </p:sp>
      <p:sp>
        <p:nvSpPr>
          <p:cNvPr id="3" name="Content Placeholder 2"/>
          <p:cNvSpPr>
            <a:spLocks noGrp="1"/>
          </p:cNvSpPr>
          <p:nvPr>
            <p:ph idx="1"/>
          </p:nvPr>
        </p:nvSpPr>
        <p:spPr>
          <a:xfrm>
            <a:off x="457200" y="1646237"/>
            <a:ext cx="4448629" cy="4711020"/>
          </a:xfrm>
        </p:spPr>
        <p:txBody>
          <a:bodyPr>
            <a:normAutofit fontScale="92500" lnSpcReduction="10000"/>
          </a:bodyPr>
          <a:lstStyle/>
          <a:p>
            <a:r>
              <a:rPr lang="en-US" dirty="0" smtClean="0"/>
              <a:t>Molten solder at the end of a wire or lead can be easily flicked off and travel some distance.   At over 200°C it can permanently damage your eyes.  </a:t>
            </a:r>
            <a:r>
              <a:rPr lang="en-US" dirty="0" smtClean="0">
                <a:solidFill>
                  <a:srgbClr val="FFFF00"/>
                </a:solidFill>
              </a:rPr>
              <a:t>You must always wear safety glasses while soldering.</a:t>
            </a:r>
            <a:endParaRPr lang="en-US" dirty="0">
              <a:solidFill>
                <a:srgbClr val="FFFF00"/>
              </a:solidFill>
            </a:endParaRPr>
          </a:p>
        </p:txBody>
      </p:sp>
      <p:sp>
        <p:nvSpPr>
          <p:cNvPr id="6" name="TextBox 5"/>
          <p:cNvSpPr txBox="1"/>
          <p:nvPr/>
        </p:nvSpPr>
        <p:spPr>
          <a:xfrm>
            <a:off x="5152572" y="1654628"/>
            <a:ext cx="3367314" cy="584775"/>
          </a:xfrm>
          <a:prstGeom prst="rect">
            <a:avLst/>
          </a:prstGeom>
          <a:noFill/>
        </p:spPr>
        <p:txBody>
          <a:bodyPr wrap="square" rtlCol="0">
            <a:spAutoFit/>
          </a:bodyPr>
          <a:lstStyle/>
          <a:p>
            <a:r>
              <a:rPr lang="en-US" sz="3200" i="1" u="sng" dirty="0" smtClean="0"/>
              <a:t>SAFETY GLASSES</a:t>
            </a:r>
          </a:p>
        </p:txBody>
      </p:sp>
      <p:pic>
        <p:nvPicPr>
          <p:cNvPr id="5" name="Picture 2" descr="Blog Archive » SAFETY GLASSES IMAG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52782" y="2910930"/>
            <a:ext cx="4173505" cy="2778670"/>
          </a:xfrm>
          <a:prstGeom prst="rect">
            <a:avLst/>
          </a:prstGeom>
          <a:noFill/>
        </p:spPr>
      </p:pic>
      <p:sp>
        <p:nvSpPr>
          <p:cNvPr id="7" name="Slide Number Placeholder 6"/>
          <p:cNvSpPr>
            <a:spLocks noGrp="1"/>
          </p:cNvSpPr>
          <p:nvPr>
            <p:ph type="sldNum" sz="quarter" idx="12"/>
          </p:nvPr>
        </p:nvSpPr>
        <p:spPr/>
        <p:txBody>
          <a:bodyPr/>
          <a:lstStyle/>
          <a:p>
            <a:fld id="{82D25ECD-1E18-4C61-A6B5-01D05AC836B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REQUIRED CONT’D…</a:t>
            </a:r>
            <a:endParaRPr lang="en-US" dirty="0"/>
          </a:p>
        </p:txBody>
      </p:sp>
      <p:pic>
        <p:nvPicPr>
          <p:cNvPr id="5" name="Content Placeholder 4" descr="PC Board Stand.png"/>
          <p:cNvPicPr>
            <a:picLocks noGrp="1" noChangeAspect="1"/>
          </p:cNvPicPr>
          <p:nvPr>
            <p:ph idx="1"/>
          </p:nvPr>
        </p:nvPicPr>
        <p:blipFill>
          <a:blip r:embed="rId2" cstate="print">
            <a:clrChange>
              <a:clrFrom>
                <a:srgbClr val="DAD8D4"/>
              </a:clrFrom>
              <a:clrTo>
                <a:srgbClr val="DAD8D4">
                  <a:alpha val="0"/>
                </a:srgbClr>
              </a:clrTo>
            </a:clrChange>
          </a:blip>
          <a:stretch>
            <a:fillRect/>
          </a:stretch>
        </p:blipFill>
        <p:spPr>
          <a:xfrm>
            <a:off x="4591082" y="2226652"/>
            <a:ext cx="4248117" cy="3462948"/>
          </a:xfrm>
        </p:spPr>
      </p:pic>
      <p:sp>
        <p:nvSpPr>
          <p:cNvPr id="6" name="TextBox 5"/>
          <p:cNvSpPr txBox="1"/>
          <p:nvPr/>
        </p:nvSpPr>
        <p:spPr>
          <a:xfrm>
            <a:off x="5254172" y="1625599"/>
            <a:ext cx="3439885" cy="861774"/>
          </a:xfrm>
          <a:prstGeom prst="rect">
            <a:avLst/>
          </a:prstGeom>
          <a:noFill/>
        </p:spPr>
        <p:txBody>
          <a:bodyPr wrap="square" rtlCol="0">
            <a:spAutoFit/>
          </a:bodyPr>
          <a:lstStyle/>
          <a:p>
            <a:r>
              <a:rPr lang="en-US" sz="3200" i="1" u="sng" dirty="0" smtClean="0"/>
              <a:t>PC Board Stand</a:t>
            </a:r>
          </a:p>
          <a:p>
            <a:endParaRPr lang="en-US" dirty="0" smtClean="0"/>
          </a:p>
        </p:txBody>
      </p:sp>
      <p:sp>
        <p:nvSpPr>
          <p:cNvPr id="7" name="Content Placeholder 2"/>
          <p:cNvSpPr txBox="1">
            <a:spLocks/>
          </p:cNvSpPr>
          <p:nvPr/>
        </p:nvSpPr>
        <p:spPr>
          <a:xfrm>
            <a:off x="457200" y="1646237"/>
            <a:ext cx="4448629" cy="4711020"/>
          </a:xfrm>
          <a:prstGeom prst="rect">
            <a:avLst/>
          </a:prstGeom>
        </p:spPr>
        <p:txBody>
          <a:bodyPr>
            <a:normAutofit fontScale="85000" lnSpcReduction="2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Most printed circuit boards (PCB) are small and very light.  Also, as the components are being added to the PCB cannot</a:t>
            </a:r>
            <a:r>
              <a:rPr kumimoji="0" lang="en-US" sz="3200" b="0" i="0" u="none" strike="noStrike" kern="1200" cap="none" spc="0" normalizeH="0" noProof="0" dirty="0" smtClean="0">
                <a:ln>
                  <a:noFill/>
                </a:ln>
                <a:solidFill>
                  <a:schemeClr val="tx1"/>
                </a:solidFill>
                <a:effectLst/>
                <a:uLnTx/>
                <a:uFillTx/>
                <a:latin typeface="+mn-lt"/>
                <a:ea typeface="+mn-ea"/>
                <a:cs typeface="+mn-cs"/>
              </a:rPr>
              <a:t> lie flat.  Therefore the PCB will rock back and forth plus move around making it very difficult to solder.  The stand will hold the PCB in place increasing the chances of a better solder joint.</a:t>
            </a:r>
            <a:endParaRPr kumimoji="0" lang="en-US" sz="3200" b="0" i="0" u="none" strike="noStrike" kern="1200" cap="none" spc="0" normalizeH="0" baseline="0" noProof="0" dirty="0">
              <a:ln>
                <a:noFill/>
              </a:ln>
              <a:solidFill>
                <a:srgbClr val="FFFF00"/>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lstStyle/>
          <a:p>
            <a:fld id="{82D25ECD-1E18-4C61-A6B5-01D05AC836B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REQUIRED CONT’D…</a:t>
            </a:r>
            <a:endParaRPr lang="en-US" dirty="0"/>
          </a:p>
        </p:txBody>
      </p:sp>
      <p:sp>
        <p:nvSpPr>
          <p:cNvPr id="3" name="Content Placeholder 2"/>
          <p:cNvSpPr>
            <a:spLocks noGrp="1"/>
          </p:cNvSpPr>
          <p:nvPr>
            <p:ph idx="1"/>
          </p:nvPr>
        </p:nvSpPr>
        <p:spPr>
          <a:xfrm>
            <a:off x="457200" y="1646236"/>
            <a:ext cx="3838575" cy="5211763"/>
          </a:xfrm>
        </p:spPr>
        <p:txBody>
          <a:bodyPr>
            <a:normAutofit fontScale="70000" lnSpcReduction="20000"/>
          </a:bodyPr>
          <a:lstStyle/>
          <a:p>
            <a:r>
              <a:rPr lang="en-US" dirty="0" smtClean="0"/>
              <a:t>If a component has to be removed from the PCB the solder must first be removed. Push the plunger down until it clicks.  Put a hot iron on one side of the lead on the solder.  On the  other side of the lead place the nozzle of the </a:t>
            </a:r>
            <a:r>
              <a:rPr lang="en-US" dirty="0" err="1" smtClean="0"/>
              <a:t>desoldering</a:t>
            </a:r>
            <a:r>
              <a:rPr lang="en-US" dirty="0" smtClean="0"/>
              <a:t> pump.  When the solder turns to liquid, press the button on the </a:t>
            </a:r>
            <a:r>
              <a:rPr lang="en-US" dirty="0" err="1" smtClean="0"/>
              <a:t>desoldering</a:t>
            </a:r>
            <a:r>
              <a:rPr lang="en-US" dirty="0" smtClean="0"/>
              <a:t> pump.  The plunger will spring back creating a vacuum inside the pump, which will suck up the liquid solder.</a:t>
            </a:r>
            <a:endParaRPr lang="en-US" dirty="0"/>
          </a:p>
        </p:txBody>
      </p:sp>
      <p:pic>
        <p:nvPicPr>
          <p:cNvPr id="5" name="Picture 4" descr="Desolder Pump.png"/>
          <p:cNvPicPr>
            <a:picLocks noChangeAspect="1"/>
          </p:cNvPicPr>
          <p:nvPr/>
        </p:nvPicPr>
        <p:blipFill>
          <a:blip r:embed="rId2" cstate="print">
            <a:clrChange>
              <a:clrFrom>
                <a:srgbClr val="B2BE9E"/>
              </a:clrFrom>
              <a:clrTo>
                <a:srgbClr val="B2BE9E">
                  <a:alpha val="0"/>
                </a:srgbClr>
              </a:clrTo>
            </a:clrChange>
          </a:blip>
          <a:stretch>
            <a:fillRect/>
          </a:stretch>
        </p:blipFill>
        <p:spPr>
          <a:xfrm>
            <a:off x="3933539" y="2365830"/>
            <a:ext cx="4920175" cy="4088230"/>
          </a:xfrm>
          <a:prstGeom prst="rect">
            <a:avLst/>
          </a:prstGeom>
        </p:spPr>
      </p:pic>
      <p:sp>
        <p:nvSpPr>
          <p:cNvPr id="6" name="TextBox 5"/>
          <p:cNvSpPr txBox="1"/>
          <p:nvPr/>
        </p:nvSpPr>
        <p:spPr>
          <a:xfrm>
            <a:off x="5038725" y="1654627"/>
            <a:ext cx="3829503" cy="861774"/>
          </a:xfrm>
          <a:prstGeom prst="rect">
            <a:avLst/>
          </a:prstGeom>
          <a:noFill/>
        </p:spPr>
        <p:txBody>
          <a:bodyPr wrap="square" rtlCol="0">
            <a:spAutoFit/>
          </a:bodyPr>
          <a:lstStyle/>
          <a:p>
            <a:r>
              <a:rPr lang="en-US" sz="3200" i="1" u="sng" dirty="0" err="1" smtClean="0"/>
              <a:t>Desoldering</a:t>
            </a:r>
            <a:r>
              <a:rPr lang="en-US" sz="3200" i="1" u="sng" dirty="0" smtClean="0"/>
              <a:t> Pump</a:t>
            </a:r>
          </a:p>
          <a:p>
            <a:endParaRPr lang="en-US" dirty="0" smtClean="0"/>
          </a:p>
        </p:txBody>
      </p:sp>
      <p:pic>
        <p:nvPicPr>
          <p:cNvPr id="7" name="Picture 6" descr="Obligatory Protection Clip Art"/>
          <p:cNvPicPr/>
          <p:nvPr/>
        </p:nvPicPr>
        <p:blipFill>
          <a:blip r:embed="rId3" cstate="print"/>
          <a:srcRect/>
          <a:stretch>
            <a:fillRect/>
          </a:stretch>
        </p:blipFill>
        <p:spPr bwMode="auto">
          <a:xfrm>
            <a:off x="5004818" y="4948030"/>
            <a:ext cx="835935" cy="834081"/>
          </a:xfrm>
          <a:prstGeom prst="rect">
            <a:avLst/>
          </a:prstGeom>
          <a:noFill/>
          <a:ln w="9525">
            <a:noFill/>
            <a:miter lim="800000"/>
            <a:headEnd/>
            <a:tailEnd/>
          </a:ln>
        </p:spPr>
      </p:pic>
      <p:sp>
        <p:nvSpPr>
          <p:cNvPr id="8" name="TextBox 7"/>
          <p:cNvSpPr txBox="1"/>
          <p:nvPr/>
        </p:nvSpPr>
        <p:spPr>
          <a:xfrm>
            <a:off x="4426856" y="5776686"/>
            <a:ext cx="2122697" cy="646331"/>
          </a:xfrm>
          <a:prstGeom prst="rect">
            <a:avLst/>
          </a:prstGeom>
          <a:noFill/>
        </p:spPr>
        <p:txBody>
          <a:bodyPr wrap="none" rtlCol="0">
            <a:spAutoFit/>
          </a:bodyPr>
          <a:lstStyle/>
          <a:p>
            <a:pPr algn="ctr"/>
            <a:r>
              <a:rPr lang="en-US" dirty="0" smtClean="0">
                <a:solidFill>
                  <a:srgbClr val="FFFF00"/>
                </a:solidFill>
              </a:rPr>
              <a:t>Remember your</a:t>
            </a:r>
          </a:p>
          <a:p>
            <a:pPr algn="ctr"/>
            <a:r>
              <a:rPr lang="en-US" dirty="0" smtClean="0">
                <a:solidFill>
                  <a:srgbClr val="FFFF00"/>
                </a:solidFill>
              </a:rPr>
              <a:t>SAFETY GLASSES</a:t>
            </a:r>
            <a:r>
              <a:rPr lang="en-US" dirty="0" smtClean="0"/>
              <a:t>!</a:t>
            </a:r>
            <a:endParaRPr lang="en-US" dirty="0"/>
          </a:p>
        </p:txBody>
      </p:sp>
      <p:sp>
        <p:nvSpPr>
          <p:cNvPr id="9" name="Slide Number Placeholder 8"/>
          <p:cNvSpPr>
            <a:spLocks noGrp="1"/>
          </p:cNvSpPr>
          <p:nvPr>
            <p:ph type="sldNum" sz="quarter" idx="12"/>
          </p:nvPr>
        </p:nvSpPr>
        <p:spPr/>
        <p:txBody>
          <a:bodyPr/>
          <a:lstStyle/>
          <a:p>
            <a:fld id="{82D25ECD-1E18-4C61-A6B5-01D05AC836B8}"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8" presetClass="emph" presetSubtype="0" repeatCount="indefinite" accel="50000" decel="50000" fill="hold" nodeType="afterEffect">
                                  <p:stCondLst>
                                    <p:cond delay="3000"/>
                                  </p:stCondLst>
                                  <p:endCondLst>
                                    <p:cond evt="onNext" delay="0">
                                      <p:tgtEl>
                                        <p:sldTgt/>
                                      </p:tgtEl>
                                    </p:cond>
                                  </p:endCondLst>
                                  <p:childTnLst>
                                    <p:animRot by="21600000">
                                      <p:cBhvr>
                                        <p:cTn id="14"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REQUIRED CONT’D…</a:t>
            </a:r>
            <a:endParaRPr lang="en-US" dirty="0"/>
          </a:p>
        </p:txBody>
      </p:sp>
      <p:sp>
        <p:nvSpPr>
          <p:cNvPr id="3" name="Content Placeholder 2"/>
          <p:cNvSpPr>
            <a:spLocks noGrp="1"/>
          </p:cNvSpPr>
          <p:nvPr>
            <p:ph idx="1"/>
          </p:nvPr>
        </p:nvSpPr>
        <p:spPr>
          <a:xfrm>
            <a:off x="457200" y="1646237"/>
            <a:ext cx="4013200" cy="4986792"/>
          </a:xfrm>
        </p:spPr>
        <p:txBody>
          <a:bodyPr>
            <a:normAutofit fontScale="77500" lnSpcReduction="20000"/>
          </a:bodyPr>
          <a:lstStyle/>
          <a:p>
            <a:r>
              <a:rPr lang="en-US" dirty="0" smtClean="0"/>
              <a:t>Components on the PCB are to lie flat against the board.  The component leads may have to be bent 90° so that they can go through the holes.  Needle-nose pliers allow the neat bending of the leads.  The diagonal cutters are used to trim the leads once soldered into place.  Place a finger over the lead to prevent it from flying.</a:t>
            </a:r>
            <a:endParaRPr lang="en-US" dirty="0"/>
          </a:p>
        </p:txBody>
      </p:sp>
      <p:sp>
        <p:nvSpPr>
          <p:cNvPr id="6" name="TextBox 5"/>
          <p:cNvSpPr txBox="1"/>
          <p:nvPr/>
        </p:nvSpPr>
        <p:spPr>
          <a:xfrm>
            <a:off x="5210628" y="1625599"/>
            <a:ext cx="3686629" cy="1077218"/>
          </a:xfrm>
          <a:prstGeom prst="rect">
            <a:avLst/>
          </a:prstGeom>
          <a:noFill/>
        </p:spPr>
        <p:txBody>
          <a:bodyPr wrap="square" rtlCol="0">
            <a:spAutoFit/>
          </a:bodyPr>
          <a:lstStyle/>
          <a:p>
            <a:r>
              <a:rPr lang="en-US" sz="3200" i="1" u="sng" dirty="0" smtClean="0"/>
              <a:t>Cutting &amp; Bending Tools</a:t>
            </a:r>
          </a:p>
        </p:txBody>
      </p:sp>
      <p:pic>
        <p:nvPicPr>
          <p:cNvPr id="5" name="Picture 6" descr="Tandy - Pliers &amp; Cutters - Tools - Electronics &amp; Accessories"/>
          <p:cNvPicPr>
            <a:picLocks noChangeAspect="1" noChangeArrowheads="1"/>
          </p:cNvPicPr>
          <p:nvPr/>
        </p:nvPicPr>
        <p:blipFill>
          <a:blip r:embed="rId2" cstate="print"/>
          <a:srcRect/>
          <a:stretch>
            <a:fillRect/>
          </a:stretch>
        </p:blipFill>
        <p:spPr bwMode="auto">
          <a:xfrm rot="20203789">
            <a:off x="4533041" y="3093158"/>
            <a:ext cx="2618212" cy="2618212"/>
          </a:xfrm>
          <a:prstGeom prst="rect">
            <a:avLst/>
          </a:prstGeom>
          <a:noFill/>
        </p:spPr>
      </p:pic>
      <p:pic>
        <p:nvPicPr>
          <p:cNvPr id="7" name="Picture 8" descr="Diagonal Cutting Pliers Clipart by johnny_automatic : Cliparts ..."/>
          <p:cNvPicPr>
            <a:picLocks noChangeAspect="1" noChangeArrowheads="1"/>
          </p:cNvPicPr>
          <p:nvPr/>
        </p:nvPicPr>
        <p:blipFill>
          <a:blip r:embed="rId3" cstate="print"/>
          <a:srcRect/>
          <a:stretch>
            <a:fillRect/>
          </a:stretch>
        </p:blipFill>
        <p:spPr bwMode="auto">
          <a:xfrm rot="375536" flipH="1">
            <a:off x="7336194" y="3278093"/>
            <a:ext cx="1346266" cy="3167685"/>
          </a:xfrm>
          <a:prstGeom prst="rect">
            <a:avLst/>
          </a:prstGeom>
          <a:noFill/>
        </p:spPr>
      </p:pic>
      <p:sp>
        <p:nvSpPr>
          <p:cNvPr id="8" name="TextBox 7"/>
          <p:cNvSpPr txBox="1"/>
          <p:nvPr/>
        </p:nvSpPr>
        <p:spPr>
          <a:xfrm>
            <a:off x="6872514" y="2808514"/>
            <a:ext cx="2068286" cy="369332"/>
          </a:xfrm>
          <a:prstGeom prst="rect">
            <a:avLst/>
          </a:prstGeom>
          <a:noFill/>
        </p:spPr>
        <p:txBody>
          <a:bodyPr wrap="square" rtlCol="0">
            <a:spAutoFit/>
          </a:bodyPr>
          <a:lstStyle/>
          <a:p>
            <a:r>
              <a:rPr lang="en-US" dirty="0" smtClean="0"/>
              <a:t>Diagonal Cutters</a:t>
            </a:r>
          </a:p>
        </p:txBody>
      </p:sp>
      <p:sp>
        <p:nvSpPr>
          <p:cNvPr id="9" name="TextBox 8"/>
          <p:cNvSpPr txBox="1"/>
          <p:nvPr/>
        </p:nvSpPr>
        <p:spPr>
          <a:xfrm>
            <a:off x="5050971" y="4673599"/>
            <a:ext cx="1567543" cy="646331"/>
          </a:xfrm>
          <a:prstGeom prst="rect">
            <a:avLst/>
          </a:prstGeom>
          <a:noFill/>
        </p:spPr>
        <p:txBody>
          <a:bodyPr wrap="square" rtlCol="0">
            <a:spAutoFit/>
          </a:bodyPr>
          <a:lstStyle/>
          <a:p>
            <a:r>
              <a:rPr lang="en-US" dirty="0" smtClean="0"/>
              <a:t>Needle-Nose Pliers</a:t>
            </a:r>
          </a:p>
        </p:txBody>
      </p:sp>
      <p:sp>
        <p:nvSpPr>
          <p:cNvPr id="10" name="Slide Number Placeholder 9"/>
          <p:cNvSpPr>
            <a:spLocks noGrp="1"/>
          </p:cNvSpPr>
          <p:nvPr>
            <p:ph type="sldNum" sz="quarter" idx="12"/>
          </p:nvPr>
        </p:nvSpPr>
        <p:spPr/>
        <p:txBody>
          <a:bodyPr/>
          <a:lstStyle/>
          <a:p>
            <a:fld id="{82D25ECD-1E18-4C61-A6B5-01D05AC836B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SOLDERING</a:t>
            </a:r>
            <a:endParaRPr lang="en-US" dirty="0"/>
          </a:p>
        </p:txBody>
      </p:sp>
      <p:sp>
        <p:nvSpPr>
          <p:cNvPr id="3" name="Content Placeholder 2"/>
          <p:cNvSpPr>
            <a:spLocks noGrp="1"/>
          </p:cNvSpPr>
          <p:nvPr>
            <p:ph idx="1"/>
          </p:nvPr>
        </p:nvSpPr>
        <p:spPr>
          <a:xfrm>
            <a:off x="653143" y="1517324"/>
            <a:ext cx="8120742" cy="1167819"/>
          </a:xfrm>
        </p:spPr>
        <p:txBody>
          <a:bodyPr>
            <a:noAutofit/>
          </a:bodyPr>
          <a:lstStyle/>
          <a:p>
            <a:pPr marL="0" indent="0" algn="ctr">
              <a:buNone/>
            </a:pPr>
            <a:r>
              <a:rPr lang="en-US" sz="3600" dirty="0" smtClean="0"/>
              <a:t>For a good solder joint remember the following steps:</a:t>
            </a:r>
            <a:endParaRPr lang="en-US" sz="3600" dirty="0"/>
          </a:p>
        </p:txBody>
      </p:sp>
      <p:grpSp>
        <p:nvGrpSpPr>
          <p:cNvPr id="11" name="Group 5"/>
          <p:cNvGrpSpPr>
            <a:grpSpLocks noChangeAspect="1"/>
          </p:cNvGrpSpPr>
          <p:nvPr/>
        </p:nvGrpSpPr>
        <p:grpSpPr bwMode="auto">
          <a:xfrm rot="1942656">
            <a:off x="248878" y="2625252"/>
            <a:ext cx="1492835" cy="285376"/>
            <a:chOff x="603" y="11467"/>
            <a:chExt cx="4656" cy="890"/>
          </a:xfrm>
        </p:grpSpPr>
        <p:sp>
          <p:nvSpPr>
            <p:cNvPr id="12" name="AutoShape 6"/>
            <p:cNvSpPr>
              <a:spLocks noChangeAspect="1" noChangeArrowheads="1"/>
            </p:cNvSpPr>
            <p:nvPr/>
          </p:nvSpPr>
          <p:spPr bwMode="auto">
            <a:xfrm>
              <a:off x="2802" y="11705"/>
              <a:ext cx="1304" cy="39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spect="1" noChangeArrowheads="1"/>
            </p:cNvSpPr>
            <p:nvPr/>
          </p:nvSpPr>
          <p:spPr bwMode="auto">
            <a:xfrm>
              <a:off x="4106" y="11812"/>
              <a:ext cx="671" cy="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AutoShape 8"/>
            <p:cNvSpPr>
              <a:spLocks noChangeAspect="1" noChangeArrowheads="1"/>
            </p:cNvSpPr>
            <p:nvPr/>
          </p:nvSpPr>
          <p:spPr bwMode="auto">
            <a:xfrm rot="5400000">
              <a:off x="4935" y="11654"/>
              <a:ext cx="165" cy="482"/>
            </a:xfrm>
            <a:prstGeom prst="triangle">
              <a:avLst>
                <a:gd name="adj" fmla="val 50241"/>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9"/>
            <p:cNvSpPr>
              <a:spLocks noChangeAspect="1" noChangeArrowheads="1"/>
            </p:cNvSpPr>
            <p:nvPr/>
          </p:nvSpPr>
          <p:spPr bwMode="auto">
            <a:xfrm>
              <a:off x="603" y="11705"/>
              <a:ext cx="1992" cy="399"/>
            </a:xfrm>
            <a:prstGeom prst="roundRect">
              <a:avLst>
                <a:gd name="adj" fmla="val 16667"/>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10"/>
            <p:cNvSpPr>
              <a:spLocks noChangeAspect="1" noChangeArrowheads="1"/>
            </p:cNvSpPr>
            <p:nvPr/>
          </p:nvSpPr>
          <p:spPr bwMode="auto">
            <a:xfrm rot="5400000">
              <a:off x="2163" y="11649"/>
              <a:ext cx="890"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Content Placeholder 2"/>
          <p:cNvSpPr txBox="1">
            <a:spLocks/>
          </p:cNvSpPr>
          <p:nvPr/>
        </p:nvSpPr>
        <p:spPr>
          <a:xfrm>
            <a:off x="1582057" y="2821893"/>
            <a:ext cx="7373257" cy="3767593"/>
          </a:xfrm>
          <a:prstGeom prst="rect">
            <a:avLst/>
          </a:prstGeom>
        </p:spPr>
        <p:txBody>
          <a:bodyPr>
            <a:normAutofit/>
          </a:bodyPr>
          <a:lstStyle/>
          <a:p>
            <a:pPr marL="292100" lvl="0" indent="-292100">
              <a:buClr>
                <a:schemeClr val="accent1"/>
              </a:buClr>
              <a:buSzPct val="70000"/>
              <a:buFont typeface="Wingdings 2"/>
              <a:buChar char=""/>
            </a:pPr>
            <a:r>
              <a:rPr lang="en-US" sz="3200" dirty="0" smtClean="0"/>
              <a:t>Clean the tip every time with a wet sponge,</a:t>
            </a:r>
            <a:br>
              <a:rPr lang="en-US" sz="3200" dirty="0" smtClean="0"/>
            </a:br>
            <a:endParaRPr lang="en-US" sz="3200" dirty="0" smtClean="0"/>
          </a:p>
          <a:p>
            <a:pPr marL="292100" lvl="0" indent="-292100">
              <a:buClr>
                <a:schemeClr val="accent1"/>
              </a:buClr>
              <a:buSzPct val="70000"/>
              <a:buFont typeface="Wingdings 2"/>
              <a:buChar char=""/>
            </a:pPr>
            <a:r>
              <a:rPr lang="en-US" sz="3200" dirty="0" smtClean="0"/>
              <a:t>Apply solder to the tip to help transfer heat,</a:t>
            </a:r>
            <a:br>
              <a:rPr lang="en-US" sz="3200" dirty="0" smtClean="0"/>
            </a:br>
            <a:endParaRPr lang="en-US" sz="3200" dirty="0" smtClean="0"/>
          </a:p>
          <a:p>
            <a:pPr marL="292100" lvl="0" indent="-292100">
              <a:buClr>
                <a:schemeClr val="accent1"/>
              </a:buClr>
              <a:buSzPct val="70000"/>
              <a:buFont typeface="Wingdings 2"/>
              <a:buChar char=""/>
            </a:pPr>
            <a:r>
              <a:rPr lang="en-US" sz="3200" dirty="0" smtClean="0"/>
              <a:t>Place tip on pad beside the lead,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50" name="Group 5"/>
          <p:cNvGrpSpPr>
            <a:grpSpLocks noChangeAspect="1"/>
          </p:cNvGrpSpPr>
          <p:nvPr/>
        </p:nvGrpSpPr>
        <p:grpSpPr bwMode="auto">
          <a:xfrm rot="1942656">
            <a:off x="256134" y="4025880"/>
            <a:ext cx="1492835" cy="285376"/>
            <a:chOff x="603" y="11467"/>
            <a:chExt cx="4656" cy="890"/>
          </a:xfrm>
        </p:grpSpPr>
        <p:sp>
          <p:nvSpPr>
            <p:cNvPr id="51" name="AutoShape 6"/>
            <p:cNvSpPr>
              <a:spLocks noChangeAspect="1" noChangeArrowheads="1"/>
            </p:cNvSpPr>
            <p:nvPr/>
          </p:nvSpPr>
          <p:spPr bwMode="auto">
            <a:xfrm>
              <a:off x="2802" y="11705"/>
              <a:ext cx="1304" cy="39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7"/>
            <p:cNvSpPr>
              <a:spLocks noChangeAspect="1" noChangeArrowheads="1"/>
            </p:cNvSpPr>
            <p:nvPr/>
          </p:nvSpPr>
          <p:spPr bwMode="auto">
            <a:xfrm>
              <a:off x="4106" y="11812"/>
              <a:ext cx="671" cy="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AutoShape 8"/>
            <p:cNvSpPr>
              <a:spLocks noChangeAspect="1" noChangeArrowheads="1"/>
            </p:cNvSpPr>
            <p:nvPr/>
          </p:nvSpPr>
          <p:spPr bwMode="auto">
            <a:xfrm rot="5400000">
              <a:off x="4935" y="11654"/>
              <a:ext cx="165" cy="482"/>
            </a:xfrm>
            <a:prstGeom prst="triangle">
              <a:avLst>
                <a:gd name="adj" fmla="val 50241"/>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AutoShape 9"/>
            <p:cNvSpPr>
              <a:spLocks noChangeAspect="1" noChangeArrowheads="1"/>
            </p:cNvSpPr>
            <p:nvPr/>
          </p:nvSpPr>
          <p:spPr bwMode="auto">
            <a:xfrm>
              <a:off x="603" y="11705"/>
              <a:ext cx="1992" cy="399"/>
            </a:xfrm>
            <a:prstGeom prst="roundRect">
              <a:avLst>
                <a:gd name="adj" fmla="val 16667"/>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AutoShape 10"/>
            <p:cNvSpPr>
              <a:spLocks noChangeAspect="1" noChangeArrowheads="1"/>
            </p:cNvSpPr>
            <p:nvPr/>
          </p:nvSpPr>
          <p:spPr bwMode="auto">
            <a:xfrm rot="5400000">
              <a:off x="2163" y="11649"/>
              <a:ext cx="890"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5"/>
          <p:cNvGrpSpPr>
            <a:grpSpLocks noChangeAspect="1"/>
          </p:cNvGrpSpPr>
          <p:nvPr/>
        </p:nvGrpSpPr>
        <p:grpSpPr bwMode="auto">
          <a:xfrm rot="1942656">
            <a:off x="221625" y="5549881"/>
            <a:ext cx="1492835" cy="285376"/>
            <a:chOff x="603" y="11467"/>
            <a:chExt cx="4656" cy="890"/>
          </a:xfrm>
        </p:grpSpPr>
        <p:sp>
          <p:nvSpPr>
            <p:cNvPr id="57" name="AutoShape 6"/>
            <p:cNvSpPr>
              <a:spLocks noChangeAspect="1" noChangeArrowheads="1"/>
            </p:cNvSpPr>
            <p:nvPr/>
          </p:nvSpPr>
          <p:spPr bwMode="auto">
            <a:xfrm>
              <a:off x="2802" y="11705"/>
              <a:ext cx="1304" cy="39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7"/>
            <p:cNvSpPr>
              <a:spLocks noChangeAspect="1" noChangeArrowheads="1"/>
            </p:cNvSpPr>
            <p:nvPr/>
          </p:nvSpPr>
          <p:spPr bwMode="auto">
            <a:xfrm>
              <a:off x="4106" y="11812"/>
              <a:ext cx="671" cy="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AutoShape 8"/>
            <p:cNvSpPr>
              <a:spLocks noChangeAspect="1" noChangeArrowheads="1"/>
            </p:cNvSpPr>
            <p:nvPr/>
          </p:nvSpPr>
          <p:spPr bwMode="auto">
            <a:xfrm rot="5400000">
              <a:off x="4935" y="11654"/>
              <a:ext cx="165" cy="482"/>
            </a:xfrm>
            <a:prstGeom prst="triangle">
              <a:avLst>
                <a:gd name="adj" fmla="val 50241"/>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AutoShape 9"/>
            <p:cNvSpPr>
              <a:spLocks noChangeAspect="1" noChangeArrowheads="1"/>
            </p:cNvSpPr>
            <p:nvPr/>
          </p:nvSpPr>
          <p:spPr bwMode="auto">
            <a:xfrm>
              <a:off x="603" y="11705"/>
              <a:ext cx="1992" cy="399"/>
            </a:xfrm>
            <a:prstGeom prst="roundRect">
              <a:avLst>
                <a:gd name="adj" fmla="val 16667"/>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AutoShape 10"/>
            <p:cNvSpPr>
              <a:spLocks noChangeAspect="1" noChangeArrowheads="1"/>
            </p:cNvSpPr>
            <p:nvPr/>
          </p:nvSpPr>
          <p:spPr bwMode="auto">
            <a:xfrm rot="5400000">
              <a:off x="2163" y="11649"/>
              <a:ext cx="890"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Slide Number Placeholder 22"/>
          <p:cNvSpPr>
            <a:spLocks noGrp="1"/>
          </p:cNvSpPr>
          <p:nvPr>
            <p:ph type="sldNum" sz="quarter" idx="12"/>
          </p:nvPr>
        </p:nvSpPr>
        <p:spPr/>
        <p:txBody>
          <a:bodyPr/>
          <a:lstStyle/>
          <a:p>
            <a:fld id="{82D25ECD-1E18-4C61-A6B5-01D05AC836B8}"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dissolve">
                                      <p:cBhvr>
                                        <p:cTn id="7" dur="500"/>
                                        <p:tgtEl>
                                          <p:spTgt spid="49">
                                            <p:txEl>
                                              <p:pRg st="0" end="0"/>
                                            </p:txEl>
                                          </p:spTgt>
                                        </p:tgtEl>
                                      </p:cBhvr>
                                    </p:animEffect>
                                  </p:childTnLst>
                                </p:cTn>
                              </p:par>
                              <p:par>
                                <p:cTn id="8" presetID="9" presetClass="entr" presetSubtype="0" fill="hold" nodeType="with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000"/>
                                        <p:tgtEl>
                                          <p:spTgt spid="11"/>
                                        </p:tgtEl>
                                      </p:cBhvr>
                                    </p:animEffect>
                                  </p:childTnLst>
                                </p:cTn>
                              </p:par>
                            </p:childTnLst>
                          </p:cTn>
                        </p:par>
                        <p:par>
                          <p:cTn id="11" fill="hold">
                            <p:stCondLst>
                              <p:cond delay="3000"/>
                            </p:stCondLst>
                            <p:childTnLst>
                              <p:par>
                                <p:cTn id="12" presetID="9" presetClass="entr" presetSubtype="0" fill="hold" nodeType="afterEffect">
                                  <p:stCondLst>
                                    <p:cond delay="0"/>
                                  </p:stCondLst>
                                  <p:childTnLst>
                                    <p:set>
                                      <p:cBhvr>
                                        <p:cTn id="13" dur="1" fill="hold">
                                          <p:stCondLst>
                                            <p:cond delay="0"/>
                                          </p:stCondLst>
                                        </p:cTn>
                                        <p:tgtEl>
                                          <p:spTgt spid="49">
                                            <p:txEl>
                                              <p:pRg st="1" end="1"/>
                                            </p:txEl>
                                          </p:spTgt>
                                        </p:tgtEl>
                                        <p:attrNameLst>
                                          <p:attrName>style.visibility</p:attrName>
                                        </p:attrNameLst>
                                      </p:cBhvr>
                                      <p:to>
                                        <p:strVal val="visible"/>
                                      </p:to>
                                    </p:set>
                                    <p:animEffect transition="in" filter="dissolve">
                                      <p:cBhvr>
                                        <p:cTn id="14" dur="1000"/>
                                        <p:tgtEl>
                                          <p:spTgt spid="49">
                                            <p:txEl>
                                              <p:pRg st="1" end="1"/>
                                            </p:txEl>
                                          </p:spTgt>
                                        </p:tgtEl>
                                      </p:cBhvr>
                                    </p:animEffect>
                                  </p:childTnLst>
                                </p:cTn>
                              </p:par>
                              <p:par>
                                <p:cTn id="15" presetID="9" presetClass="entr" presetSubtype="0" fill="hold" nodeType="withEffect">
                                  <p:stCondLst>
                                    <p:cond delay="1000"/>
                                  </p:stCondLst>
                                  <p:childTnLst>
                                    <p:set>
                                      <p:cBhvr>
                                        <p:cTn id="16" dur="1" fill="hold">
                                          <p:stCondLst>
                                            <p:cond delay="0"/>
                                          </p:stCondLst>
                                        </p:cTn>
                                        <p:tgtEl>
                                          <p:spTgt spid="50"/>
                                        </p:tgtEl>
                                        <p:attrNameLst>
                                          <p:attrName>style.visibility</p:attrName>
                                        </p:attrNameLst>
                                      </p:cBhvr>
                                      <p:to>
                                        <p:strVal val="visible"/>
                                      </p:to>
                                    </p:set>
                                    <p:animEffect transition="in" filter="dissolve">
                                      <p:cBhvr>
                                        <p:cTn id="17" dur="1000"/>
                                        <p:tgtEl>
                                          <p:spTgt spid="50"/>
                                        </p:tgtEl>
                                      </p:cBhvr>
                                    </p:animEffect>
                                  </p:childTnLst>
                                </p:cTn>
                              </p:par>
                            </p:childTnLst>
                          </p:cTn>
                        </p:par>
                        <p:par>
                          <p:cTn id="18" fill="hold">
                            <p:stCondLst>
                              <p:cond delay="5000"/>
                            </p:stCondLst>
                            <p:childTnLst>
                              <p:par>
                                <p:cTn id="19" presetID="9" presetClass="entr" presetSubtype="0" fill="hold" nodeType="afterEffect">
                                  <p:stCondLst>
                                    <p:cond delay="0"/>
                                  </p:stCondLst>
                                  <p:childTnLst>
                                    <p:set>
                                      <p:cBhvr>
                                        <p:cTn id="20" dur="1" fill="hold">
                                          <p:stCondLst>
                                            <p:cond delay="0"/>
                                          </p:stCondLst>
                                        </p:cTn>
                                        <p:tgtEl>
                                          <p:spTgt spid="49">
                                            <p:txEl>
                                              <p:pRg st="2" end="2"/>
                                            </p:txEl>
                                          </p:spTgt>
                                        </p:tgtEl>
                                        <p:attrNameLst>
                                          <p:attrName>style.visibility</p:attrName>
                                        </p:attrNameLst>
                                      </p:cBhvr>
                                      <p:to>
                                        <p:strVal val="visible"/>
                                      </p:to>
                                    </p:set>
                                    <p:animEffect transition="in" filter="dissolve">
                                      <p:cBhvr>
                                        <p:cTn id="21" dur="1000"/>
                                        <p:tgtEl>
                                          <p:spTgt spid="49">
                                            <p:txEl>
                                              <p:pRg st="2" end="2"/>
                                            </p:txEl>
                                          </p:spTgt>
                                        </p:tgtEl>
                                      </p:cBhvr>
                                    </p:animEffect>
                                  </p:childTnLst>
                                </p:cTn>
                              </p:par>
                              <p:par>
                                <p:cTn id="22" presetID="9" presetClass="entr" presetSubtype="0" fill="hold" nodeType="withEffect">
                                  <p:stCondLst>
                                    <p:cond delay="1000"/>
                                  </p:stCondLst>
                                  <p:childTnLst>
                                    <p:set>
                                      <p:cBhvr>
                                        <p:cTn id="23" dur="1" fill="hold">
                                          <p:stCondLst>
                                            <p:cond delay="0"/>
                                          </p:stCondLst>
                                        </p:cTn>
                                        <p:tgtEl>
                                          <p:spTgt spid="56"/>
                                        </p:tgtEl>
                                        <p:attrNameLst>
                                          <p:attrName>style.visibility</p:attrName>
                                        </p:attrNameLst>
                                      </p:cBhvr>
                                      <p:to>
                                        <p:strVal val="visible"/>
                                      </p:to>
                                    </p:set>
                                    <p:animEffect transition="in" filter="dissolve">
                                      <p:cBhvr>
                                        <p:cTn id="2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SOLDERING CONT’D</a:t>
            </a:r>
            <a:endParaRPr lang="en-US" dirty="0"/>
          </a:p>
        </p:txBody>
      </p:sp>
      <p:sp>
        <p:nvSpPr>
          <p:cNvPr id="25" name="Content Placeholder 2"/>
          <p:cNvSpPr txBox="1">
            <a:spLocks/>
          </p:cNvSpPr>
          <p:nvPr/>
        </p:nvSpPr>
        <p:spPr>
          <a:xfrm>
            <a:off x="1553029" y="2197778"/>
            <a:ext cx="7373257" cy="3767593"/>
          </a:xfrm>
          <a:prstGeom prst="rect">
            <a:avLst/>
          </a:prstGeom>
        </p:spPr>
        <p:txBody>
          <a:bodyPr>
            <a:normAutofit fontScale="85000" lnSpcReduction="20000"/>
          </a:bodyPr>
          <a:lstStyle/>
          <a:p>
            <a:pPr marL="292100" lvl="0" indent="-292100">
              <a:buClr>
                <a:schemeClr val="accent1"/>
              </a:buClr>
              <a:buSzPct val="70000"/>
              <a:buFont typeface="Wingdings 2"/>
              <a:buChar char=""/>
            </a:pPr>
            <a:r>
              <a:rPr lang="en-US" sz="3200" dirty="0" smtClean="0"/>
              <a:t>Apply solder to other side of pad,</a:t>
            </a:r>
            <a:br>
              <a:rPr lang="en-US" sz="3200" dirty="0" smtClean="0"/>
            </a:br>
            <a:endParaRPr lang="en-US" sz="3200" dirty="0" smtClean="0"/>
          </a:p>
          <a:p>
            <a:pPr marL="292100" lvl="0" indent="-292100">
              <a:buClr>
                <a:schemeClr val="accent1"/>
              </a:buClr>
              <a:buSzPct val="70000"/>
              <a:buFont typeface="Wingdings 2"/>
              <a:buChar char=""/>
            </a:pPr>
            <a:r>
              <a:rPr lang="en-US" sz="3200" dirty="0" smtClean="0"/>
              <a:t>When solder melts feed in enough to fill hole around lead,</a:t>
            </a:r>
            <a:br>
              <a:rPr lang="en-US" sz="3200" dirty="0" smtClean="0"/>
            </a:br>
            <a:endParaRPr lang="en-US" sz="3200" dirty="0" smtClean="0"/>
          </a:p>
          <a:p>
            <a:pPr marL="292100" lvl="0" indent="-292100">
              <a:buClr>
                <a:schemeClr val="accent1"/>
              </a:buClr>
              <a:buSzPct val="70000"/>
              <a:buFont typeface="Wingdings 2"/>
              <a:buChar char=""/>
            </a:pPr>
            <a:r>
              <a:rPr lang="en-US" sz="3200" dirty="0" smtClean="0"/>
              <a:t>Raise solder and iron up along the lead.</a:t>
            </a:r>
            <a:br>
              <a:rPr lang="en-US" sz="3200" dirty="0" smtClean="0"/>
            </a:br>
            <a:endParaRPr lang="en-US" sz="3200" dirty="0" smtClean="0"/>
          </a:p>
          <a:p>
            <a:pPr marL="292100" lvl="0" indent="-292100">
              <a:buClr>
                <a:schemeClr val="accent1"/>
              </a:buClr>
              <a:buSzPct val="70000"/>
              <a:buFont typeface="Wingdings 2"/>
              <a:buChar char=""/>
            </a:pPr>
            <a:r>
              <a:rPr lang="en-US" sz="3200" dirty="0" smtClean="0"/>
              <a:t>This has to happen within 2 seconds.  If it is not completed within the 2 seconds, let the joint cool and try again.</a:t>
            </a:r>
          </a:p>
        </p:txBody>
      </p:sp>
      <p:grpSp>
        <p:nvGrpSpPr>
          <p:cNvPr id="26" name="Group 5"/>
          <p:cNvGrpSpPr>
            <a:grpSpLocks noChangeAspect="1"/>
          </p:cNvGrpSpPr>
          <p:nvPr/>
        </p:nvGrpSpPr>
        <p:grpSpPr bwMode="auto">
          <a:xfrm rot="1942656">
            <a:off x="190821" y="1957595"/>
            <a:ext cx="1492835" cy="285376"/>
            <a:chOff x="603" y="11467"/>
            <a:chExt cx="4656" cy="890"/>
          </a:xfrm>
        </p:grpSpPr>
        <p:sp>
          <p:nvSpPr>
            <p:cNvPr id="27" name="AutoShape 6"/>
            <p:cNvSpPr>
              <a:spLocks noChangeAspect="1" noChangeArrowheads="1"/>
            </p:cNvSpPr>
            <p:nvPr/>
          </p:nvSpPr>
          <p:spPr bwMode="auto">
            <a:xfrm>
              <a:off x="2802" y="11705"/>
              <a:ext cx="1304" cy="39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7"/>
            <p:cNvSpPr>
              <a:spLocks noChangeAspect="1" noChangeArrowheads="1"/>
            </p:cNvSpPr>
            <p:nvPr/>
          </p:nvSpPr>
          <p:spPr bwMode="auto">
            <a:xfrm>
              <a:off x="4106" y="11812"/>
              <a:ext cx="671" cy="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AutoShape 8"/>
            <p:cNvSpPr>
              <a:spLocks noChangeAspect="1" noChangeArrowheads="1"/>
            </p:cNvSpPr>
            <p:nvPr/>
          </p:nvSpPr>
          <p:spPr bwMode="auto">
            <a:xfrm rot="5400000">
              <a:off x="4935" y="11654"/>
              <a:ext cx="165" cy="482"/>
            </a:xfrm>
            <a:prstGeom prst="triangle">
              <a:avLst>
                <a:gd name="adj" fmla="val 50241"/>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AutoShape 9"/>
            <p:cNvSpPr>
              <a:spLocks noChangeAspect="1" noChangeArrowheads="1"/>
            </p:cNvSpPr>
            <p:nvPr/>
          </p:nvSpPr>
          <p:spPr bwMode="auto">
            <a:xfrm>
              <a:off x="603" y="11705"/>
              <a:ext cx="1992" cy="399"/>
            </a:xfrm>
            <a:prstGeom prst="roundRect">
              <a:avLst>
                <a:gd name="adj" fmla="val 16667"/>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utoShape 10"/>
            <p:cNvSpPr>
              <a:spLocks noChangeAspect="1" noChangeArrowheads="1"/>
            </p:cNvSpPr>
            <p:nvPr/>
          </p:nvSpPr>
          <p:spPr bwMode="auto">
            <a:xfrm rot="5400000">
              <a:off x="2163" y="11649"/>
              <a:ext cx="890"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5"/>
          <p:cNvGrpSpPr>
            <a:grpSpLocks noChangeAspect="1"/>
          </p:cNvGrpSpPr>
          <p:nvPr/>
        </p:nvGrpSpPr>
        <p:grpSpPr bwMode="auto">
          <a:xfrm rot="1942656">
            <a:off x="198079" y="2966338"/>
            <a:ext cx="1492835" cy="285376"/>
            <a:chOff x="603" y="11467"/>
            <a:chExt cx="4656" cy="890"/>
          </a:xfrm>
        </p:grpSpPr>
        <p:sp>
          <p:nvSpPr>
            <p:cNvPr id="33" name="AutoShape 6"/>
            <p:cNvSpPr>
              <a:spLocks noChangeAspect="1" noChangeArrowheads="1"/>
            </p:cNvSpPr>
            <p:nvPr/>
          </p:nvSpPr>
          <p:spPr bwMode="auto">
            <a:xfrm>
              <a:off x="2802" y="11705"/>
              <a:ext cx="1304" cy="39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7"/>
            <p:cNvSpPr>
              <a:spLocks noChangeAspect="1" noChangeArrowheads="1"/>
            </p:cNvSpPr>
            <p:nvPr/>
          </p:nvSpPr>
          <p:spPr bwMode="auto">
            <a:xfrm>
              <a:off x="4106" y="11812"/>
              <a:ext cx="671" cy="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AutoShape 8"/>
            <p:cNvSpPr>
              <a:spLocks noChangeAspect="1" noChangeArrowheads="1"/>
            </p:cNvSpPr>
            <p:nvPr/>
          </p:nvSpPr>
          <p:spPr bwMode="auto">
            <a:xfrm rot="5400000">
              <a:off x="4935" y="11654"/>
              <a:ext cx="165" cy="482"/>
            </a:xfrm>
            <a:prstGeom prst="triangle">
              <a:avLst>
                <a:gd name="adj" fmla="val 50241"/>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AutoShape 9"/>
            <p:cNvSpPr>
              <a:spLocks noChangeAspect="1" noChangeArrowheads="1"/>
            </p:cNvSpPr>
            <p:nvPr/>
          </p:nvSpPr>
          <p:spPr bwMode="auto">
            <a:xfrm>
              <a:off x="603" y="11705"/>
              <a:ext cx="1992" cy="399"/>
            </a:xfrm>
            <a:prstGeom prst="roundRect">
              <a:avLst>
                <a:gd name="adj" fmla="val 16667"/>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AutoShape 10"/>
            <p:cNvSpPr>
              <a:spLocks noChangeAspect="1" noChangeArrowheads="1"/>
            </p:cNvSpPr>
            <p:nvPr/>
          </p:nvSpPr>
          <p:spPr bwMode="auto">
            <a:xfrm rot="5400000">
              <a:off x="2163" y="11649"/>
              <a:ext cx="890"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5"/>
          <p:cNvGrpSpPr>
            <a:grpSpLocks noChangeAspect="1"/>
          </p:cNvGrpSpPr>
          <p:nvPr/>
        </p:nvGrpSpPr>
        <p:grpSpPr bwMode="auto">
          <a:xfrm rot="1942656">
            <a:off x="227106" y="4374224"/>
            <a:ext cx="1492835" cy="285376"/>
            <a:chOff x="603" y="11467"/>
            <a:chExt cx="4656" cy="890"/>
          </a:xfrm>
        </p:grpSpPr>
        <p:sp>
          <p:nvSpPr>
            <p:cNvPr id="39" name="AutoShape 6"/>
            <p:cNvSpPr>
              <a:spLocks noChangeAspect="1" noChangeArrowheads="1"/>
            </p:cNvSpPr>
            <p:nvPr/>
          </p:nvSpPr>
          <p:spPr bwMode="auto">
            <a:xfrm>
              <a:off x="2802" y="11705"/>
              <a:ext cx="1304" cy="39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7"/>
            <p:cNvSpPr>
              <a:spLocks noChangeAspect="1" noChangeArrowheads="1"/>
            </p:cNvSpPr>
            <p:nvPr/>
          </p:nvSpPr>
          <p:spPr bwMode="auto">
            <a:xfrm>
              <a:off x="4106" y="11812"/>
              <a:ext cx="671" cy="16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AutoShape 8"/>
            <p:cNvSpPr>
              <a:spLocks noChangeAspect="1" noChangeArrowheads="1"/>
            </p:cNvSpPr>
            <p:nvPr/>
          </p:nvSpPr>
          <p:spPr bwMode="auto">
            <a:xfrm rot="5400000">
              <a:off x="4935" y="11654"/>
              <a:ext cx="165" cy="482"/>
            </a:xfrm>
            <a:prstGeom prst="triangle">
              <a:avLst>
                <a:gd name="adj" fmla="val 50241"/>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AutoShape 9"/>
            <p:cNvSpPr>
              <a:spLocks noChangeAspect="1" noChangeArrowheads="1"/>
            </p:cNvSpPr>
            <p:nvPr/>
          </p:nvSpPr>
          <p:spPr bwMode="auto">
            <a:xfrm>
              <a:off x="603" y="11705"/>
              <a:ext cx="1992" cy="399"/>
            </a:xfrm>
            <a:prstGeom prst="roundRect">
              <a:avLst>
                <a:gd name="adj" fmla="val 16667"/>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AutoShape 10"/>
            <p:cNvSpPr>
              <a:spLocks noChangeAspect="1" noChangeArrowheads="1"/>
            </p:cNvSpPr>
            <p:nvPr/>
          </p:nvSpPr>
          <p:spPr bwMode="auto">
            <a:xfrm rot="5400000">
              <a:off x="2163" y="11649"/>
              <a:ext cx="890" cy="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Slide Number Placeholder 21"/>
          <p:cNvSpPr>
            <a:spLocks noGrp="1"/>
          </p:cNvSpPr>
          <p:nvPr>
            <p:ph type="sldNum" sz="quarter" idx="12"/>
          </p:nvPr>
        </p:nvSpPr>
        <p:spPr/>
        <p:txBody>
          <a:bodyPr/>
          <a:lstStyle/>
          <a:p>
            <a:fld id="{82D25ECD-1E18-4C61-A6B5-01D05AC836B8}"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1000"/>
                                        <p:tgtEl>
                                          <p:spTgt spid="25">
                                            <p:txEl>
                                              <p:pRg st="0" end="0"/>
                                            </p:txEl>
                                          </p:spTgt>
                                        </p:tgtEl>
                                      </p:cBhvr>
                                    </p:animEffect>
                                  </p:childTnLst>
                                </p:cTn>
                              </p:par>
                              <p:par>
                                <p:cTn id="8" presetID="9" presetClass="entr" presetSubtype="0" fill="hold" nodeType="withEffect">
                                  <p:stCondLst>
                                    <p:cond delay="200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1000"/>
                                        <p:tgtEl>
                                          <p:spTgt spid="26"/>
                                        </p:tgtEl>
                                      </p:cBhvr>
                                    </p:animEffect>
                                  </p:childTnLst>
                                </p:cTn>
                              </p:par>
                            </p:childTnLst>
                          </p:cTn>
                        </p:par>
                        <p:par>
                          <p:cTn id="11" fill="hold">
                            <p:stCondLst>
                              <p:cond delay="3000"/>
                            </p:stCondLst>
                            <p:childTnLst>
                              <p:par>
                                <p:cTn id="12" presetID="9" presetClass="entr" presetSubtype="0" fill="hold" nodeType="after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dissolve">
                                      <p:cBhvr>
                                        <p:cTn id="14" dur="1000"/>
                                        <p:tgtEl>
                                          <p:spTgt spid="25">
                                            <p:txEl>
                                              <p:pRg st="1" end="1"/>
                                            </p:txEl>
                                          </p:spTgt>
                                        </p:tgtEl>
                                      </p:cBhvr>
                                    </p:animEffect>
                                  </p:childTnLst>
                                </p:cTn>
                              </p:par>
                              <p:par>
                                <p:cTn id="15" presetID="9" presetClass="entr" presetSubtype="0" fill="hold" nodeType="withEffect">
                                  <p:stCondLst>
                                    <p:cond delay="100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1000"/>
                                        <p:tgtEl>
                                          <p:spTgt spid="32"/>
                                        </p:tgtEl>
                                      </p:cBhvr>
                                    </p:animEffect>
                                  </p:childTnLst>
                                </p:cTn>
                              </p:par>
                            </p:childTnLst>
                          </p:cTn>
                        </p:par>
                        <p:par>
                          <p:cTn id="18" fill="hold">
                            <p:stCondLst>
                              <p:cond delay="5000"/>
                            </p:stCondLst>
                            <p:childTnLst>
                              <p:par>
                                <p:cTn id="19" presetID="9" presetClass="entr" presetSubtype="0" fill="hold" nodeType="after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dissolve">
                                      <p:cBhvr>
                                        <p:cTn id="21" dur="1000"/>
                                        <p:tgtEl>
                                          <p:spTgt spid="25">
                                            <p:txEl>
                                              <p:pRg st="2" end="2"/>
                                            </p:txEl>
                                          </p:spTgt>
                                        </p:tgtEl>
                                      </p:cBhvr>
                                    </p:animEffect>
                                  </p:childTnLst>
                                </p:cTn>
                              </p:par>
                            </p:childTnLst>
                          </p:cTn>
                        </p:par>
                        <p:par>
                          <p:cTn id="22" fill="hold">
                            <p:stCondLst>
                              <p:cond delay="6000"/>
                            </p:stCondLst>
                            <p:childTnLst>
                              <p:par>
                                <p:cTn id="23" presetID="9" presetClass="entr" presetSubtype="0" fill="hold" nodeType="after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Effect transition="in" filter="dissolve">
                                      <p:cBhvr>
                                        <p:cTn id="25" dur="1000"/>
                                        <p:tgtEl>
                                          <p:spTgt spid="25">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519249" y="1657023"/>
            <a:ext cx="8183880" cy="4956048"/>
          </a:xfrm>
        </p:spPr>
        <p:txBody>
          <a:bodyPr>
            <a:normAutofit fontScale="85000" lnSpcReduction="10000"/>
          </a:bodyPr>
          <a:lstStyle/>
          <a:p>
            <a:pPr>
              <a:buNone/>
            </a:pPr>
            <a:r>
              <a:rPr lang="en-US" b="1" dirty="0" smtClean="0"/>
              <a:t>I WILL BE ABLE TO:</a:t>
            </a:r>
          </a:p>
          <a:p>
            <a:pPr>
              <a:buNone/>
            </a:pPr>
            <a:endParaRPr lang="en-US" b="1" dirty="0" smtClean="0"/>
          </a:p>
          <a:p>
            <a:r>
              <a:rPr lang="en-US" dirty="0" smtClean="0"/>
              <a:t>IDENTIFY THE DIFFERENT  TYPES OF SOLDERING TOOLS AND WHEN  AND HOW TO USE THEM.</a:t>
            </a:r>
          </a:p>
          <a:p>
            <a:r>
              <a:rPr lang="en-US" dirty="0" smtClean="0"/>
              <a:t>BE AWARE OF THE DIFFEREN T TYPES OF SOLDER AND THEIR CHARACTERISTICS.</a:t>
            </a:r>
            <a:br>
              <a:rPr lang="en-US" dirty="0" smtClean="0"/>
            </a:br>
            <a:endParaRPr lang="en-US" dirty="0" smtClean="0"/>
          </a:p>
          <a:p>
            <a:r>
              <a:rPr lang="en-US" dirty="0" smtClean="0"/>
              <a:t>FOLLOW ALL THE SAFETY PROTOCALS FOR SOLDERING.</a:t>
            </a:r>
            <a:br>
              <a:rPr lang="en-US" dirty="0" smtClean="0"/>
            </a:br>
            <a:endParaRPr lang="en-US" dirty="0" smtClean="0"/>
          </a:p>
          <a:p>
            <a:r>
              <a:rPr lang="en-US" dirty="0" smtClean="0"/>
              <a:t>MAKE A PROPER SOLDER CONNECTION THAT WILL RESULT IN A WORKING CIRCUIT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82D25ECD-1E18-4C61-A6B5-01D05AC836B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SOLDERING CONT’D</a:t>
            </a:r>
            <a:endParaRPr lang="en-US" dirty="0"/>
          </a:p>
        </p:txBody>
      </p:sp>
      <p:sp>
        <p:nvSpPr>
          <p:cNvPr id="4" name="Rectangle 3"/>
          <p:cNvSpPr/>
          <p:nvPr/>
        </p:nvSpPr>
        <p:spPr>
          <a:xfrm>
            <a:off x="290286" y="1814287"/>
            <a:ext cx="8853714" cy="4955203"/>
          </a:xfrm>
          <a:prstGeom prst="rect">
            <a:avLst/>
          </a:prstGeom>
        </p:spPr>
        <p:txBody>
          <a:bodyPr wrap="square">
            <a:spAutoFit/>
          </a:bodyPr>
          <a:lstStyle/>
          <a:p>
            <a:pPr>
              <a:buNone/>
            </a:pPr>
            <a:r>
              <a:rPr lang="en-US" sz="2800" dirty="0" smtClean="0"/>
              <a:t>The solder joint should be shiny and volcano shaped. If it is ball shaped, it has not bonded to the pad.  If there is a gap between the solder and the lead, flux is still present preventing bonding to the lead.  Trim the leads as you go with the diagonal pliers.  Caution: leads being cut off by the diagonal pliers travel a great distance.  Place a finger over the lead to stop this from happening.</a:t>
            </a:r>
            <a:r>
              <a:rPr lang="en-US" sz="2400" dirty="0" smtClean="0"/>
              <a:t/>
            </a:r>
            <a:br>
              <a:rPr lang="en-US" sz="2400" dirty="0" smtClean="0"/>
            </a:br>
            <a:endParaRPr lang="en-US" sz="2400" dirty="0" smtClean="0"/>
          </a:p>
          <a:p>
            <a:pPr>
              <a:buNone/>
            </a:pPr>
            <a:endParaRPr lang="en-US" sz="3000" dirty="0" smtClean="0"/>
          </a:p>
          <a:p>
            <a:r>
              <a:rPr lang="en-US" sz="3200" dirty="0" smtClean="0"/>
              <a:t>REMEMBER YOUR                SAFETY GLASSES</a:t>
            </a:r>
          </a:p>
        </p:txBody>
      </p:sp>
      <p:pic>
        <p:nvPicPr>
          <p:cNvPr id="5" name="Picture 4" descr="Obligatory Protection Clip Art"/>
          <p:cNvPicPr/>
          <p:nvPr/>
        </p:nvPicPr>
        <p:blipFill>
          <a:blip r:embed="rId2" cstate="print"/>
          <a:srcRect/>
          <a:stretch>
            <a:fillRect/>
          </a:stretch>
        </p:blipFill>
        <p:spPr bwMode="auto">
          <a:xfrm>
            <a:off x="4104933" y="5383458"/>
            <a:ext cx="835935" cy="83408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2D25ECD-1E18-4C61-A6B5-01D05AC836B8}"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fill="hold" nodeType="afterEffect">
                                  <p:stCondLst>
                                    <p:cond delay="3000"/>
                                  </p:stCondLst>
                                  <p:endCondLst>
                                    <p:cond evt="onNext" delay="0">
                                      <p:tgtEl>
                                        <p:sldTgt/>
                                      </p:tgtEl>
                                    </p:cond>
                                  </p:end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BAD SOLDERING     TECHNIQUES</a:t>
            </a:r>
            <a:endParaRPr lang="en-US" dirty="0"/>
          </a:p>
        </p:txBody>
      </p:sp>
      <p:sp>
        <p:nvSpPr>
          <p:cNvPr id="3" name="Content Placeholder 2"/>
          <p:cNvSpPr>
            <a:spLocks noGrp="1"/>
          </p:cNvSpPr>
          <p:nvPr>
            <p:ph idx="1"/>
          </p:nvPr>
        </p:nvSpPr>
        <p:spPr>
          <a:xfrm>
            <a:off x="457200" y="1646237"/>
            <a:ext cx="8229600" cy="1822677"/>
          </a:xfrm>
        </p:spPr>
        <p:txBody>
          <a:bodyPr/>
          <a:lstStyle/>
          <a:p>
            <a:r>
              <a:rPr lang="en-US" dirty="0" smtClean="0"/>
              <a:t>Bad solder connections are a result of not heating the pad or the lead so that wetting can properly  occur.</a:t>
            </a:r>
            <a:endParaRPr lang="en-US" dirty="0"/>
          </a:p>
        </p:txBody>
      </p:sp>
      <p:pic>
        <p:nvPicPr>
          <p:cNvPr id="4" name="Picture 3" descr="Bad Soldering - Not Connected to Pad.png"/>
          <p:cNvPicPr>
            <a:picLocks noChangeAspect="1"/>
          </p:cNvPicPr>
          <p:nvPr/>
        </p:nvPicPr>
        <p:blipFill>
          <a:blip r:embed="rId2" cstate="print">
            <a:clrChange>
              <a:clrFrom>
                <a:srgbClr val="FFFFFF"/>
              </a:clrFrom>
              <a:clrTo>
                <a:srgbClr val="FFFFFF">
                  <a:alpha val="0"/>
                </a:srgbClr>
              </a:clrTo>
            </a:clrChange>
          </a:blip>
          <a:srcRect l="30952" r="21270" b="45022"/>
          <a:stretch>
            <a:fillRect/>
          </a:stretch>
        </p:blipFill>
        <p:spPr>
          <a:xfrm>
            <a:off x="333829" y="3104734"/>
            <a:ext cx="4368800" cy="3005782"/>
          </a:xfrm>
          <a:prstGeom prst="rect">
            <a:avLst/>
          </a:prstGeom>
        </p:spPr>
      </p:pic>
      <p:pic>
        <p:nvPicPr>
          <p:cNvPr id="5" name="Picture 4" descr="Bad Soldering - Not Connected to Lead.png"/>
          <p:cNvPicPr>
            <a:picLocks noChangeAspect="1"/>
          </p:cNvPicPr>
          <p:nvPr/>
        </p:nvPicPr>
        <p:blipFill>
          <a:blip r:embed="rId3" cstate="print"/>
          <a:srcRect l="17778" t="7243" r="31746" b="20724"/>
          <a:stretch>
            <a:fillRect/>
          </a:stretch>
        </p:blipFill>
        <p:spPr>
          <a:xfrm>
            <a:off x="4847771" y="3672114"/>
            <a:ext cx="3802743" cy="2873829"/>
          </a:xfrm>
          <a:prstGeom prst="rect">
            <a:avLst/>
          </a:prstGeom>
        </p:spPr>
      </p:pic>
      <p:sp>
        <p:nvSpPr>
          <p:cNvPr id="6" name="TextBox 5"/>
          <p:cNvSpPr txBox="1"/>
          <p:nvPr/>
        </p:nvSpPr>
        <p:spPr>
          <a:xfrm>
            <a:off x="595085" y="5646057"/>
            <a:ext cx="3619773" cy="400110"/>
          </a:xfrm>
          <a:prstGeom prst="rect">
            <a:avLst/>
          </a:prstGeom>
          <a:noFill/>
        </p:spPr>
        <p:txBody>
          <a:bodyPr wrap="none" rtlCol="0">
            <a:spAutoFit/>
          </a:bodyPr>
          <a:lstStyle/>
          <a:p>
            <a:r>
              <a:rPr lang="en-US" sz="2000" b="1" dirty="0" smtClean="0"/>
              <a:t>NOT CONNECTED TO PAD</a:t>
            </a:r>
            <a:endParaRPr lang="en-US" sz="2000" b="1" dirty="0"/>
          </a:p>
        </p:txBody>
      </p:sp>
      <p:sp>
        <p:nvSpPr>
          <p:cNvPr id="7" name="TextBox 6"/>
          <p:cNvSpPr txBox="1"/>
          <p:nvPr/>
        </p:nvSpPr>
        <p:spPr>
          <a:xfrm>
            <a:off x="4826000" y="6103256"/>
            <a:ext cx="3804183" cy="400110"/>
          </a:xfrm>
          <a:prstGeom prst="rect">
            <a:avLst/>
          </a:prstGeom>
          <a:noFill/>
        </p:spPr>
        <p:txBody>
          <a:bodyPr wrap="none" rtlCol="0">
            <a:spAutoFit/>
          </a:bodyPr>
          <a:lstStyle/>
          <a:p>
            <a:r>
              <a:rPr lang="en-US" sz="2000" b="1" dirty="0" smtClean="0"/>
              <a:t>NOT CONNECTED TO LEAD</a:t>
            </a:r>
            <a:endParaRPr lang="en-US" sz="2000" b="1" dirty="0"/>
          </a:p>
        </p:txBody>
      </p:sp>
      <p:sp>
        <p:nvSpPr>
          <p:cNvPr id="8" name="Slide Number Placeholder 7"/>
          <p:cNvSpPr>
            <a:spLocks noGrp="1"/>
          </p:cNvSpPr>
          <p:nvPr>
            <p:ph type="sldNum" sz="quarter" idx="12"/>
          </p:nvPr>
        </p:nvSpPr>
        <p:spPr/>
        <p:txBody>
          <a:bodyPr/>
          <a:lstStyle/>
          <a:p>
            <a:fld id="{82D25ECD-1E18-4C61-A6B5-01D05AC836B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SOLDERING TECHNIQUES</a:t>
            </a:r>
            <a:endParaRPr lang="en-US" dirty="0"/>
          </a:p>
        </p:txBody>
      </p:sp>
      <p:sp>
        <p:nvSpPr>
          <p:cNvPr id="3" name="Content Placeholder 2"/>
          <p:cNvSpPr>
            <a:spLocks noGrp="1"/>
          </p:cNvSpPr>
          <p:nvPr>
            <p:ph idx="1"/>
          </p:nvPr>
        </p:nvSpPr>
        <p:spPr>
          <a:xfrm>
            <a:off x="457199" y="1646237"/>
            <a:ext cx="8207829" cy="2533877"/>
          </a:xfrm>
        </p:spPr>
        <p:txBody>
          <a:bodyPr/>
          <a:lstStyle/>
          <a:p>
            <a:r>
              <a:rPr lang="en-US" dirty="0" smtClean="0"/>
              <a:t>A good soldering connection should have proper wetting so that the solder bonds to both the pad and the lead.  The solder should be shiny and have a curved surface.</a:t>
            </a:r>
            <a:endParaRPr lang="en-US" dirty="0"/>
          </a:p>
        </p:txBody>
      </p:sp>
      <p:pic>
        <p:nvPicPr>
          <p:cNvPr id="5" name="Picture 4" descr="Good Soldering.png"/>
          <p:cNvPicPr>
            <a:picLocks noChangeAspect="1"/>
          </p:cNvPicPr>
          <p:nvPr/>
        </p:nvPicPr>
        <p:blipFill>
          <a:blip r:embed="rId2" cstate="print">
            <a:clrChange>
              <a:clrFrom>
                <a:srgbClr val="FFFFFF"/>
              </a:clrFrom>
              <a:clrTo>
                <a:srgbClr val="FFFFFF">
                  <a:alpha val="0"/>
                </a:srgbClr>
              </a:clrTo>
            </a:clrChange>
          </a:blip>
          <a:srcRect t="7437" r="24270" b="41221"/>
          <a:stretch>
            <a:fillRect/>
          </a:stretch>
        </p:blipFill>
        <p:spPr>
          <a:xfrm>
            <a:off x="1053467" y="3773715"/>
            <a:ext cx="6823096" cy="2249714"/>
          </a:xfrm>
          <a:prstGeom prst="rect">
            <a:avLst/>
          </a:prstGeom>
        </p:spPr>
      </p:pic>
      <p:sp>
        <p:nvSpPr>
          <p:cNvPr id="6" name="Slide Number Placeholder 5"/>
          <p:cNvSpPr>
            <a:spLocks noGrp="1"/>
          </p:cNvSpPr>
          <p:nvPr>
            <p:ph type="sldNum" sz="quarter" idx="12"/>
          </p:nvPr>
        </p:nvSpPr>
        <p:spPr/>
        <p:txBody>
          <a:bodyPr/>
          <a:lstStyle/>
          <a:p>
            <a:fld id="{82D25ECD-1E18-4C61-A6B5-01D05AC836B8}"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TextBox 4"/>
          <p:cNvSpPr txBox="1"/>
          <p:nvPr/>
        </p:nvSpPr>
        <p:spPr>
          <a:xfrm>
            <a:off x="3491227" y="6241792"/>
            <a:ext cx="2074460" cy="369332"/>
          </a:xfrm>
          <a:prstGeom prst="rect">
            <a:avLst/>
          </a:prstGeom>
          <a:noFill/>
        </p:spPr>
        <p:txBody>
          <a:bodyPr wrap="square" rtlCol="0">
            <a:spAutoFit/>
          </a:bodyPr>
          <a:lstStyle/>
          <a:p>
            <a:pPr algn="ctr"/>
            <a:r>
              <a:rPr lang="en-US" dirty="0" smtClean="0">
                <a:sym typeface="Wingdings"/>
              </a:rPr>
              <a:t> </a:t>
            </a:r>
            <a:r>
              <a:rPr lang="en-US" dirty="0" smtClean="0"/>
              <a:t>Last Slide </a:t>
            </a:r>
            <a:r>
              <a:rPr lang="en-US" dirty="0" smtClean="0">
                <a:sym typeface="Wingdings"/>
              </a:rPr>
              <a:t></a:t>
            </a:r>
            <a:endParaRPr lang="en-US" dirty="0"/>
          </a:p>
        </p:txBody>
      </p:sp>
      <p:sp>
        <p:nvSpPr>
          <p:cNvPr id="6" name="Content Placeholder 5"/>
          <p:cNvSpPr>
            <a:spLocks noGrp="1"/>
          </p:cNvSpPr>
          <p:nvPr>
            <p:ph idx="1"/>
          </p:nvPr>
        </p:nvSpPr>
        <p:spPr>
          <a:xfrm>
            <a:off x="457200" y="1646237"/>
            <a:ext cx="8229600" cy="4594906"/>
          </a:xfrm>
        </p:spPr>
        <p:txBody>
          <a:bodyPr>
            <a:normAutofit fontScale="62500" lnSpcReduction="20000"/>
          </a:bodyPr>
          <a:lstStyle/>
          <a:p>
            <a:r>
              <a:rPr lang="en-US" dirty="0" smtClean="0"/>
              <a:t>Soldering provides the best way to permanently connect components and pathways together both physically and electrically.</a:t>
            </a:r>
            <a:br>
              <a:rPr lang="en-US" dirty="0" smtClean="0"/>
            </a:br>
            <a:endParaRPr lang="en-US" dirty="0" smtClean="0"/>
          </a:p>
          <a:p>
            <a:r>
              <a:rPr lang="en-US" dirty="0" smtClean="0"/>
              <a:t>Lead solder is to be avoided because of the environmental hazards it presents.  The EU has the </a:t>
            </a:r>
            <a:r>
              <a:rPr lang="en-US" dirty="0" err="1" smtClean="0"/>
              <a:t>RoSH</a:t>
            </a:r>
            <a:r>
              <a:rPr lang="en-US" dirty="0" smtClean="0"/>
              <a:t> directive which bands the use of lead in solder for electronic devices sold in that region.</a:t>
            </a:r>
            <a:br>
              <a:rPr lang="en-US" dirty="0" smtClean="0"/>
            </a:br>
            <a:endParaRPr lang="en-US" dirty="0" smtClean="0"/>
          </a:p>
          <a:p>
            <a:r>
              <a:rPr lang="en-US" dirty="0" smtClean="0"/>
              <a:t>A 25-30 watt soldering iron  is used for soldering electronic devices because: its economical, it provides the correct tip temperature and the right tip size.</a:t>
            </a:r>
            <a:br>
              <a:rPr lang="en-US" dirty="0" smtClean="0"/>
            </a:br>
            <a:endParaRPr lang="en-US" dirty="0" smtClean="0"/>
          </a:p>
          <a:p>
            <a:r>
              <a:rPr lang="en-US" dirty="0" smtClean="0"/>
              <a:t>A good solder connection bonds the pad to the lead of the component through proper wetting of the surfaces.  Rosin flux plays an important role in removing all oxides. During the soldering process.</a:t>
            </a:r>
            <a:endParaRPr lang="en-US" dirty="0"/>
          </a:p>
        </p:txBody>
      </p:sp>
      <p:sp>
        <p:nvSpPr>
          <p:cNvPr id="7" name="Slide Number Placeholder 6"/>
          <p:cNvSpPr>
            <a:spLocks noGrp="1"/>
          </p:cNvSpPr>
          <p:nvPr>
            <p:ph type="sldNum" sz="quarter" idx="12"/>
          </p:nvPr>
        </p:nvSpPr>
        <p:spPr/>
        <p:txBody>
          <a:bodyPr/>
          <a:lstStyle/>
          <a:p>
            <a:fld id="{82D25ECD-1E18-4C61-A6B5-01D05AC836B8}"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3000" fill="hold" grpId="0" nodeType="afterEffect">
                                  <p:stCondLst>
                                    <p:cond delay="3000"/>
                                  </p:stCondLst>
                                  <p:iterate type="lt">
                                    <p:tmPct val="10000"/>
                                  </p:iterate>
                                  <p:childTnLst>
                                    <p:animScale>
                                      <p:cBhvr>
                                        <p:cTn id="6" dur="1000" autoRev="1" fill="hold">
                                          <p:stCondLst>
                                            <p:cond delay="0"/>
                                          </p:stCondLst>
                                        </p:cTn>
                                        <p:tgtEl>
                                          <p:spTgt spid="5"/>
                                        </p:tgtEl>
                                      </p:cBhvr>
                                      <p:to x="80000" y="100000"/>
                                    </p:animScale>
                                    <p:anim by="(#ppt_w*0.10)" calcmode="lin" valueType="num">
                                      <p:cBhvr>
                                        <p:cTn id="7" dur="1000" autoRev="1" fill="hold">
                                          <p:stCondLst>
                                            <p:cond delay="0"/>
                                          </p:stCondLst>
                                        </p:cTn>
                                        <p:tgtEl>
                                          <p:spTgt spid="5"/>
                                        </p:tgtEl>
                                        <p:attrNameLst>
                                          <p:attrName>ppt_x</p:attrName>
                                        </p:attrNameLst>
                                      </p:cBhvr>
                                    </p:anim>
                                    <p:anim by="(-#ppt_w*0.10)" calcmode="lin" valueType="num">
                                      <p:cBhvr>
                                        <p:cTn id="8" dur="1000" autoRev="1" fill="hold">
                                          <p:stCondLst>
                                            <p:cond delay="0"/>
                                          </p:stCondLst>
                                        </p:cTn>
                                        <p:tgtEl>
                                          <p:spTgt spid="5"/>
                                        </p:tgtEl>
                                        <p:attrNameLst>
                                          <p:attrName>ppt_y</p:attrName>
                                        </p:attrNameLst>
                                      </p:cBhvr>
                                    </p:anim>
                                    <p:animRot by="-480000">
                                      <p:cBhvr>
                                        <p:cTn id="9" dur="10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Attributions of Images Used</a:t>
            </a:r>
            <a:endParaRPr lang="en-US" dirty="0"/>
          </a:p>
        </p:txBody>
      </p:sp>
      <p:sp>
        <p:nvSpPr>
          <p:cNvPr id="3" name="Content Placeholder 2"/>
          <p:cNvSpPr>
            <a:spLocks noGrp="1"/>
          </p:cNvSpPr>
          <p:nvPr>
            <p:ph idx="1"/>
          </p:nvPr>
        </p:nvSpPr>
        <p:spPr>
          <a:xfrm>
            <a:off x="447675" y="1503362"/>
            <a:ext cx="5842000" cy="4525963"/>
          </a:xfrm>
        </p:spPr>
        <p:txBody>
          <a:bodyPr>
            <a:noAutofit/>
          </a:bodyPr>
          <a:lstStyle/>
          <a:p>
            <a:r>
              <a:rPr lang="en-US" sz="1600" dirty="0" smtClean="0"/>
              <a:t>Soldering Gun</a:t>
            </a:r>
            <a:br>
              <a:rPr lang="en-US" sz="1600" dirty="0" smtClean="0"/>
            </a:br>
            <a:r>
              <a:rPr lang="en-US" sz="1600" dirty="0" smtClean="0">
                <a:solidFill>
                  <a:srgbClr val="C85454"/>
                </a:solidFill>
              </a:rPr>
              <a:t> </a:t>
            </a:r>
            <a:r>
              <a:rPr lang="en-US" sz="1600" dirty="0" err="1" smtClean="0">
                <a:solidFill>
                  <a:srgbClr val="C85454"/>
                </a:solidFill>
              </a:rPr>
              <a:t>SketchUp</a:t>
            </a:r>
            <a:r>
              <a:rPr lang="en-US" sz="1600" dirty="0" smtClean="0">
                <a:solidFill>
                  <a:srgbClr val="C85454"/>
                </a:solidFill>
              </a:rPr>
              <a:t> File </a:t>
            </a:r>
            <a:r>
              <a:rPr lang="en-US" sz="1600" dirty="0" smtClean="0"/>
              <a:t/>
            </a:r>
            <a:br>
              <a:rPr lang="en-US" sz="1600" dirty="0" smtClean="0"/>
            </a:br>
            <a:endParaRPr lang="en-US" sz="1600" dirty="0" smtClean="0"/>
          </a:p>
          <a:p>
            <a:r>
              <a:rPr lang="en-US" sz="1600" dirty="0" smtClean="0"/>
              <a:t>Butane Iron</a:t>
            </a:r>
            <a:br>
              <a:rPr lang="en-US" sz="1600" dirty="0" smtClean="0"/>
            </a:br>
            <a:r>
              <a:rPr lang="en-US" sz="1600" dirty="0" smtClean="0">
                <a:solidFill>
                  <a:srgbClr val="0CC02A"/>
                </a:solidFill>
              </a:rPr>
              <a:t> </a:t>
            </a:r>
            <a:r>
              <a:rPr lang="en-US" sz="1600" dirty="0" err="1" smtClean="0">
                <a:solidFill>
                  <a:srgbClr val="C85454"/>
                </a:solidFill>
              </a:rPr>
              <a:t>SketchUp</a:t>
            </a:r>
            <a:r>
              <a:rPr lang="en-US" sz="1600" dirty="0" smtClean="0">
                <a:solidFill>
                  <a:srgbClr val="C85454"/>
                </a:solidFill>
              </a:rPr>
              <a:t> File </a:t>
            </a:r>
            <a:r>
              <a:rPr lang="en-US" sz="1600" dirty="0" smtClean="0"/>
              <a:t/>
            </a:r>
            <a:br>
              <a:rPr lang="en-US" sz="1600" dirty="0" smtClean="0"/>
            </a:br>
            <a:endParaRPr lang="en-US" sz="1600" dirty="0" smtClean="0"/>
          </a:p>
          <a:p>
            <a:r>
              <a:rPr lang="en-US" sz="1600" dirty="0" smtClean="0"/>
              <a:t>Soldering Iron</a:t>
            </a:r>
            <a:br>
              <a:rPr lang="en-US" sz="1600" dirty="0" smtClean="0"/>
            </a:br>
            <a:r>
              <a:rPr lang="en-US" sz="1600" dirty="0" smtClean="0">
                <a:hlinkClick r:id="rId2"/>
              </a:rPr>
              <a:t>https://3dwarehouse.sketchup.com/model.html?id=9a142d0f5c672f13705ec0fd0da50d03</a:t>
            </a:r>
            <a:r>
              <a:rPr lang="en-US" sz="1600" dirty="0" smtClean="0"/>
              <a:t/>
            </a:r>
            <a:br>
              <a:rPr lang="en-US" sz="1600" dirty="0" smtClean="0"/>
            </a:br>
            <a:endParaRPr lang="en-US" sz="1600" dirty="0" smtClean="0"/>
          </a:p>
          <a:p>
            <a:r>
              <a:rPr lang="en-US" sz="1600" dirty="0" smtClean="0"/>
              <a:t>Soldering Rack</a:t>
            </a:r>
            <a:br>
              <a:rPr lang="en-US" sz="1600" dirty="0" smtClean="0"/>
            </a:br>
            <a:r>
              <a:rPr lang="en-US" sz="1600" dirty="0" smtClean="0">
                <a:solidFill>
                  <a:schemeClr val="accent6">
                    <a:lumMod val="75000"/>
                  </a:schemeClr>
                </a:solidFill>
              </a:rPr>
              <a:t> </a:t>
            </a:r>
            <a:r>
              <a:rPr lang="en-US" sz="1600" dirty="0" err="1" smtClean="0">
                <a:solidFill>
                  <a:srgbClr val="C85454"/>
                </a:solidFill>
              </a:rPr>
              <a:t>SketchUp</a:t>
            </a:r>
            <a:r>
              <a:rPr lang="en-US" sz="1600" dirty="0" smtClean="0">
                <a:solidFill>
                  <a:srgbClr val="C85454"/>
                </a:solidFill>
              </a:rPr>
              <a:t> File </a:t>
            </a:r>
            <a:r>
              <a:rPr lang="en-US" sz="1600" dirty="0" smtClean="0">
                <a:solidFill>
                  <a:srgbClr val="0CC02A"/>
                </a:solidFill>
              </a:rPr>
              <a:t/>
            </a:r>
            <a:br>
              <a:rPr lang="en-US" sz="1600" dirty="0" smtClean="0">
                <a:solidFill>
                  <a:srgbClr val="0CC02A"/>
                </a:solidFill>
              </a:rPr>
            </a:br>
            <a:endParaRPr lang="en-US" sz="1600" dirty="0" smtClean="0"/>
          </a:p>
          <a:p>
            <a:r>
              <a:rPr lang="en-US" sz="1600" dirty="0" smtClean="0"/>
              <a:t>Soldering Station</a:t>
            </a:r>
            <a:br>
              <a:rPr lang="en-US" sz="1600" dirty="0" smtClean="0"/>
            </a:br>
            <a:r>
              <a:rPr lang="en-US" sz="1600" dirty="0" smtClean="0">
                <a:hlinkClick r:id="rId3"/>
              </a:rPr>
              <a:t>https://3dwarehouse.sketchup.com/model.html?id=84d05262ce72d6b98be9bd8e132e9ee</a:t>
            </a:r>
            <a:r>
              <a:rPr lang="en-US" sz="1600" dirty="0" smtClean="0"/>
              <a:t/>
            </a:r>
            <a:br>
              <a:rPr lang="en-US" sz="1600" dirty="0" smtClean="0"/>
            </a:br>
            <a:endParaRPr lang="en-US" sz="1600" dirty="0" smtClean="0"/>
          </a:p>
          <a:p>
            <a:r>
              <a:rPr lang="en-US" sz="1600" dirty="0" smtClean="0"/>
              <a:t>Fume Extractor</a:t>
            </a:r>
            <a:br>
              <a:rPr lang="en-US" sz="1600" dirty="0" smtClean="0"/>
            </a:br>
            <a:r>
              <a:rPr lang="en-US" sz="1600" dirty="0" smtClean="0">
                <a:hlinkClick r:id="rId4"/>
              </a:rPr>
              <a:t>https://3dwarehouse.sketchup.com/model.html?id=6f2056c5526ad5be98d5276ae594aba0</a:t>
            </a:r>
            <a:r>
              <a:rPr lang="en-US" sz="1600" dirty="0" smtClean="0"/>
              <a:t/>
            </a:r>
            <a:br>
              <a:rPr lang="en-US" sz="1600" dirty="0" smtClean="0"/>
            </a:br>
            <a:endParaRPr lang="en-US" sz="1600" dirty="0" smtClean="0"/>
          </a:p>
        </p:txBody>
      </p:sp>
      <p:pic>
        <p:nvPicPr>
          <p:cNvPr id="9" name="Picture 8" descr="Fume Extractor Sketchup.png"/>
          <p:cNvPicPr>
            <a:picLocks noChangeAspect="1"/>
          </p:cNvPicPr>
          <p:nvPr/>
        </p:nvPicPr>
        <p:blipFill>
          <a:blip r:embed="rId5" cstate="print">
            <a:clrChange>
              <a:clrFrom>
                <a:srgbClr val="C4CFD2"/>
              </a:clrFrom>
              <a:clrTo>
                <a:srgbClr val="C4CFD2">
                  <a:alpha val="0"/>
                </a:srgbClr>
              </a:clrTo>
            </a:clrChange>
          </a:blip>
          <a:stretch>
            <a:fillRect/>
          </a:stretch>
        </p:blipFill>
        <p:spPr>
          <a:xfrm>
            <a:off x="7213598" y="5645284"/>
            <a:ext cx="1306288" cy="972693"/>
          </a:xfrm>
          <a:prstGeom prst="rect">
            <a:avLst/>
          </a:prstGeom>
        </p:spPr>
      </p:pic>
      <p:pic>
        <p:nvPicPr>
          <p:cNvPr id="12" name="Picture 11" descr="Soldering Gun Sketchup.png"/>
          <p:cNvPicPr>
            <a:picLocks noChangeAspect="1"/>
          </p:cNvPicPr>
          <p:nvPr/>
        </p:nvPicPr>
        <p:blipFill>
          <a:blip r:embed="rId6" cstate="print">
            <a:clrChange>
              <a:clrFrom>
                <a:srgbClr val="FFFFFF"/>
              </a:clrFrom>
              <a:clrTo>
                <a:srgbClr val="FFFFFF">
                  <a:alpha val="0"/>
                </a:srgbClr>
              </a:clrTo>
            </a:clrChange>
          </a:blip>
          <a:srcRect b="4405"/>
          <a:stretch>
            <a:fillRect/>
          </a:stretch>
        </p:blipFill>
        <p:spPr>
          <a:xfrm>
            <a:off x="6394287" y="1459861"/>
            <a:ext cx="1273338" cy="759464"/>
          </a:xfrm>
          <a:prstGeom prst="rect">
            <a:avLst/>
          </a:prstGeom>
        </p:spPr>
      </p:pic>
      <p:pic>
        <p:nvPicPr>
          <p:cNvPr id="13" name="Picture 12" descr="Butane Soldering Iron 2.png"/>
          <p:cNvPicPr>
            <a:picLocks noChangeAspect="1"/>
          </p:cNvPicPr>
          <p:nvPr/>
        </p:nvPicPr>
        <p:blipFill>
          <a:blip r:embed="rId7" cstate="print">
            <a:clrChange>
              <a:clrFrom>
                <a:srgbClr val="DAD8D4"/>
              </a:clrFrom>
              <a:clrTo>
                <a:srgbClr val="DAD8D4">
                  <a:alpha val="0"/>
                </a:srgbClr>
              </a:clrTo>
            </a:clrChange>
          </a:blip>
          <a:stretch>
            <a:fillRect/>
          </a:stretch>
        </p:blipFill>
        <p:spPr>
          <a:xfrm rot="20321711">
            <a:off x="7115257" y="2115575"/>
            <a:ext cx="1575294" cy="304220"/>
          </a:xfrm>
          <a:prstGeom prst="rect">
            <a:avLst/>
          </a:prstGeom>
        </p:spPr>
      </p:pic>
      <p:pic>
        <p:nvPicPr>
          <p:cNvPr id="14" name="Picture 13" descr="Soldering Iron Sketchup.png"/>
          <p:cNvPicPr>
            <a:picLocks noChangeAspect="1"/>
          </p:cNvPicPr>
          <p:nvPr/>
        </p:nvPicPr>
        <p:blipFill>
          <a:blip r:embed="rId8" cstate="print">
            <a:clrChange>
              <a:clrFrom>
                <a:srgbClr val="C4CFD2"/>
              </a:clrFrom>
              <a:clrTo>
                <a:srgbClr val="C4CFD2">
                  <a:alpha val="0"/>
                </a:srgbClr>
              </a:clrTo>
            </a:clrChange>
          </a:blip>
          <a:stretch>
            <a:fillRect/>
          </a:stretch>
        </p:blipFill>
        <p:spPr>
          <a:xfrm>
            <a:off x="7093316" y="2727938"/>
            <a:ext cx="1364884" cy="993555"/>
          </a:xfrm>
          <a:prstGeom prst="rect">
            <a:avLst/>
          </a:prstGeom>
        </p:spPr>
      </p:pic>
      <p:pic>
        <p:nvPicPr>
          <p:cNvPr id="16" name="Picture 15" descr="Soldering Station Sketchup.png"/>
          <p:cNvPicPr>
            <a:picLocks noChangeAspect="1"/>
          </p:cNvPicPr>
          <p:nvPr/>
        </p:nvPicPr>
        <p:blipFill>
          <a:blip r:embed="rId9" cstate="print">
            <a:clrChange>
              <a:clrFrom>
                <a:srgbClr val="D2D0B9"/>
              </a:clrFrom>
              <a:clrTo>
                <a:srgbClr val="D2D0B9">
                  <a:alpha val="0"/>
                </a:srgbClr>
              </a:clrTo>
            </a:clrChange>
          </a:blip>
          <a:stretch>
            <a:fillRect/>
          </a:stretch>
        </p:blipFill>
        <p:spPr>
          <a:xfrm>
            <a:off x="7106356" y="4126687"/>
            <a:ext cx="1418519" cy="1341064"/>
          </a:xfrm>
          <a:prstGeom prst="rect">
            <a:avLst/>
          </a:prstGeom>
        </p:spPr>
      </p:pic>
      <p:pic>
        <p:nvPicPr>
          <p:cNvPr id="17" name="Picture 16" descr="Soldering Iron Rack.png"/>
          <p:cNvPicPr>
            <a:picLocks noChangeAspect="1"/>
          </p:cNvPicPr>
          <p:nvPr/>
        </p:nvPicPr>
        <p:blipFill>
          <a:blip r:embed="rId10" cstate="print">
            <a:clrChange>
              <a:clrFrom>
                <a:srgbClr val="C4CFD2"/>
              </a:clrFrom>
              <a:clrTo>
                <a:srgbClr val="C4CFD2">
                  <a:alpha val="0"/>
                </a:srgbClr>
              </a:clrTo>
            </a:clrChange>
          </a:blip>
          <a:stretch>
            <a:fillRect/>
          </a:stretch>
        </p:blipFill>
        <p:spPr>
          <a:xfrm>
            <a:off x="5453743" y="3787557"/>
            <a:ext cx="1575707" cy="1004799"/>
          </a:xfrm>
          <a:prstGeom prst="rect">
            <a:avLst/>
          </a:prstGeom>
        </p:spPr>
      </p:pic>
      <p:sp>
        <p:nvSpPr>
          <p:cNvPr id="10" name="Slide Number Placeholder 9"/>
          <p:cNvSpPr>
            <a:spLocks noGrp="1"/>
          </p:cNvSpPr>
          <p:nvPr>
            <p:ph type="sldNum" sz="quarter" idx="12"/>
          </p:nvPr>
        </p:nvSpPr>
        <p:spPr/>
        <p:txBody>
          <a:bodyPr/>
          <a:lstStyle/>
          <a:p>
            <a:fld id="{82D25ECD-1E18-4C61-A6B5-01D05AC836B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Attributions of Images Used Cont’d</a:t>
            </a:r>
            <a:endParaRPr lang="en-US" sz="3800" dirty="0"/>
          </a:p>
        </p:txBody>
      </p:sp>
      <p:pic>
        <p:nvPicPr>
          <p:cNvPr id="5" name="Picture 4" descr="Soldering Iron Stand and Sponge Sketchup.png"/>
          <p:cNvPicPr>
            <a:picLocks noChangeAspect="1"/>
          </p:cNvPicPr>
          <p:nvPr/>
        </p:nvPicPr>
        <p:blipFill>
          <a:blip r:embed="rId2" cstate="print">
            <a:clrChange>
              <a:clrFrom>
                <a:srgbClr val="99BD90"/>
              </a:clrFrom>
              <a:clrTo>
                <a:srgbClr val="99BD90">
                  <a:alpha val="0"/>
                </a:srgbClr>
              </a:clrTo>
            </a:clrChange>
          </a:blip>
          <a:stretch>
            <a:fillRect/>
          </a:stretch>
        </p:blipFill>
        <p:spPr>
          <a:xfrm>
            <a:off x="7024944" y="1504950"/>
            <a:ext cx="1285668" cy="1219376"/>
          </a:xfrm>
          <a:prstGeom prst="rect">
            <a:avLst/>
          </a:prstGeom>
        </p:spPr>
      </p:pic>
      <p:sp>
        <p:nvSpPr>
          <p:cNvPr id="7" name="Content Placeholder 2"/>
          <p:cNvSpPr>
            <a:spLocks noGrp="1"/>
          </p:cNvSpPr>
          <p:nvPr>
            <p:ph idx="1"/>
          </p:nvPr>
        </p:nvSpPr>
        <p:spPr>
          <a:xfrm>
            <a:off x="457200" y="1646237"/>
            <a:ext cx="5842000" cy="4525963"/>
          </a:xfrm>
        </p:spPr>
        <p:txBody>
          <a:bodyPr>
            <a:noAutofit/>
          </a:bodyPr>
          <a:lstStyle/>
          <a:p>
            <a:r>
              <a:rPr lang="en-US" sz="1600" dirty="0" smtClean="0"/>
              <a:t>Soldering Iron Stand and Sponge</a:t>
            </a:r>
            <a:br>
              <a:rPr lang="en-US" sz="1600" dirty="0" smtClean="0"/>
            </a:br>
            <a:r>
              <a:rPr lang="en-US" sz="1600" dirty="0" smtClean="0">
                <a:hlinkClick r:id="rId3"/>
              </a:rPr>
              <a:t>https://3dwarehouse.sketchup.com/model.html?id=9c1c528c01f25f66ee5859c3d1ce7d6c</a:t>
            </a:r>
            <a:r>
              <a:rPr lang="en-US" sz="1600" dirty="0" smtClean="0"/>
              <a:t/>
            </a:r>
            <a:br>
              <a:rPr lang="en-US" sz="1600" dirty="0" smtClean="0"/>
            </a:br>
            <a:endParaRPr lang="en-US" sz="1600" dirty="0" smtClean="0"/>
          </a:p>
          <a:p>
            <a:r>
              <a:rPr lang="en-US" sz="1600" dirty="0" smtClean="0"/>
              <a:t>Safety Glasses </a:t>
            </a:r>
            <a:r>
              <a:rPr lang="en-US" sz="1600" dirty="0" smtClean="0">
                <a:hlinkClick r:id="rId4"/>
              </a:rPr>
              <a:t/>
            </a:r>
            <a:br>
              <a:rPr lang="en-US" sz="1600" dirty="0" smtClean="0">
                <a:hlinkClick r:id="rId4"/>
              </a:rPr>
            </a:br>
            <a:r>
              <a:rPr lang="en-US" sz="1600" dirty="0" smtClean="0">
                <a:hlinkClick r:id="rId4"/>
              </a:rPr>
              <a:t>http://cliparts.co/clipart/2582253</a:t>
            </a:r>
            <a:r>
              <a:rPr lang="en-US" sz="1600" dirty="0" smtClean="0"/>
              <a:t/>
            </a:r>
            <a:br>
              <a:rPr lang="en-US" sz="1600" dirty="0" smtClean="0"/>
            </a:br>
            <a:endParaRPr lang="en-US" sz="1600" dirty="0" smtClean="0"/>
          </a:p>
          <a:p>
            <a:r>
              <a:rPr lang="en-US" sz="1600" dirty="0" err="1" smtClean="0"/>
              <a:t>Desolder</a:t>
            </a:r>
            <a:r>
              <a:rPr lang="en-US" sz="1600" dirty="0" smtClean="0"/>
              <a:t> Pump</a:t>
            </a:r>
            <a:br>
              <a:rPr lang="en-US" sz="1600" dirty="0" smtClean="0"/>
            </a:br>
            <a:r>
              <a:rPr lang="en-US" sz="1600" dirty="0" smtClean="0">
                <a:hlinkClick r:id="rId5"/>
              </a:rPr>
              <a:t>https://3dwarehouse.sketchup.com/model.html?id=5b4f08d5c0dd1b52b5e626e2211072 </a:t>
            </a:r>
            <a:r>
              <a:rPr lang="en-US" sz="1600" dirty="0" smtClean="0"/>
              <a:t/>
            </a:r>
            <a:br>
              <a:rPr lang="en-US" sz="1600" dirty="0" smtClean="0"/>
            </a:br>
            <a:endParaRPr lang="en-US" sz="1600" dirty="0" smtClean="0"/>
          </a:p>
          <a:p>
            <a:r>
              <a:rPr lang="en-US" sz="1600" dirty="0" smtClean="0"/>
              <a:t>Needle-Nose Pliers</a:t>
            </a:r>
            <a:br>
              <a:rPr lang="en-US" sz="1600" dirty="0" smtClean="0"/>
            </a:br>
            <a:r>
              <a:rPr lang="en-US" sz="1600" dirty="0" smtClean="0"/>
              <a:t> </a:t>
            </a:r>
            <a:r>
              <a:rPr lang="en-US" sz="1600" dirty="0" smtClean="0">
                <a:hlinkClick r:id="rId6"/>
              </a:rPr>
              <a:t>http://cliparts.co/clipart/1537203</a:t>
            </a:r>
            <a:r>
              <a:rPr lang="en-US" sz="1600" dirty="0" smtClean="0"/>
              <a:t/>
            </a:r>
            <a:br>
              <a:rPr lang="en-US" sz="1600" dirty="0" smtClean="0"/>
            </a:br>
            <a:endParaRPr lang="en-US" sz="1600" dirty="0" smtClean="0"/>
          </a:p>
          <a:p>
            <a:r>
              <a:rPr lang="en-US" sz="1600" dirty="0" smtClean="0"/>
              <a:t>Diagonal Cutting Pliers</a:t>
            </a:r>
            <a:br>
              <a:rPr lang="en-US" sz="1600" dirty="0" smtClean="0"/>
            </a:br>
            <a:r>
              <a:rPr lang="en-US" sz="1600" dirty="0" smtClean="0"/>
              <a:t> </a:t>
            </a:r>
            <a:r>
              <a:rPr lang="en-US" sz="1600" dirty="0" smtClean="0">
                <a:hlinkClick r:id="rId7"/>
              </a:rPr>
              <a:t>http://cliparts.co/clipart/1538198</a:t>
            </a:r>
            <a:r>
              <a:rPr lang="en-US" sz="1600" dirty="0" smtClean="0"/>
              <a:t/>
            </a:r>
            <a:br>
              <a:rPr lang="en-US" sz="1600" dirty="0" smtClean="0"/>
            </a:br>
            <a:endParaRPr lang="en-US" sz="1600" dirty="0" smtClean="0"/>
          </a:p>
          <a:p>
            <a:r>
              <a:rPr lang="en-US" sz="1600" dirty="0" smtClean="0"/>
              <a:t>Safety Glasses Symbol</a:t>
            </a:r>
            <a:br>
              <a:rPr lang="en-US" sz="1600" dirty="0" smtClean="0"/>
            </a:br>
            <a:r>
              <a:rPr lang="en-US" sz="1600" dirty="0" smtClean="0">
                <a:hlinkClick r:id="rId8"/>
              </a:rPr>
              <a:t>http://www.clker.com/clipart-2731.html</a:t>
            </a:r>
            <a:endParaRPr lang="en-US" sz="1600" dirty="0" smtClean="0"/>
          </a:p>
          <a:p>
            <a:endParaRPr lang="en-US" sz="1600" dirty="0" smtClean="0"/>
          </a:p>
          <a:p>
            <a:pPr>
              <a:buNone/>
            </a:pPr>
            <a:endParaRPr lang="en-US" sz="1600" dirty="0" smtClean="0"/>
          </a:p>
        </p:txBody>
      </p:sp>
      <p:pic>
        <p:nvPicPr>
          <p:cNvPr id="8" name="Picture 6" descr="Tandy - Pliers &amp; Cutters - Tools - Electronics &amp; Accessories"/>
          <p:cNvPicPr>
            <a:picLocks noChangeAspect="1" noChangeArrowheads="1"/>
          </p:cNvPicPr>
          <p:nvPr/>
        </p:nvPicPr>
        <p:blipFill>
          <a:blip r:embed="rId9" cstate="print"/>
          <a:srcRect/>
          <a:stretch>
            <a:fillRect/>
          </a:stretch>
        </p:blipFill>
        <p:spPr bwMode="auto">
          <a:xfrm>
            <a:off x="7552419" y="4179207"/>
            <a:ext cx="1121682" cy="1121682"/>
          </a:xfrm>
          <a:prstGeom prst="rect">
            <a:avLst/>
          </a:prstGeom>
          <a:noFill/>
        </p:spPr>
      </p:pic>
      <p:pic>
        <p:nvPicPr>
          <p:cNvPr id="9" name="Picture 8" descr="Diagonal Cutting Pliers Clipart by johnny_automatic : Cliparts ..."/>
          <p:cNvPicPr>
            <a:picLocks noChangeAspect="1" noChangeArrowheads="1"/>
          </p:cNvPicPr>
          <p:nvPr/>
        </p:nvPicPr>
        <p:blipFill>
          <a:blip r:embed="rId10" cstate="print"/>
          <a:srcRect/>
          <a:stretch>
            <a:fillRect/>
          </a:stretch>
        </p:blipFill>
        <p:spPr bwMode="auto">
          <a:xfrm rot="1476592" flipH="1">
            <a:off x="5885815" y="4790166"/>
            <a:ext cx="576761" cy="1357085"/>
          </a:xfrm>
          <a:prstGeom prst="rect">
            <a:avLst/>
          </a:prstGeom>
          <a:noFill/>
        </p:spPr>
      </p:pic>
      <p:pic>
        <p:nvPicPr>
          <p:cNvPr id="10" name="Picture 2" descr="Blog Archive » SAFETY GLASSES IMAGE"/>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627336" y="2348501"/>
            <a:ext cx="1857830" cy="1236921"/>
          </a:xfrm>
          <a:prstGeom prst="rect">
            <a:avLst/>
          </a:prstGeom>
          <a:noFill/>
        </p:spPr>
      </p:pic>
      <p:pic>
        <p:nvPicPr>
          <p:cNvPr id="11" name="Picture 10" descr="Obligatory Protection Clip Art"/>
          <p:cNvPicPr/>
          <p:nvPr/>
        </p:nvPicPr>
        <p:blipFill>
          <a:blip r:embed="rId12" cstate="print"/>
          <a:srcRect/>
          <a:stretch>
            <a:fillRect/>
          </a:stretch>
        </p:blipFill>
        <p:spPr bwMode="auto">
          <a:xfrm>
            <a:off x="4714533" y="5773983"/>
            <a:ext cx="835935" cy="834081"/>
          </a:xfrm>
          <a:prstGeom prst="rect">
            <a:avLst/>
          </a:prstGeom>
          <a:noFill/>
          <a:ln w="9525">
            <a:noFill/>
            <a:miter lim="800000"/>
            <a:headEnd/>
            <a:tailEnd/>
          </a:ln>
        </p:spPr>
      </p:pic>
      <p:pic>
        <p:nvPicPr>
          <p:cNvPr id="12" name="Picture 11" descr="Desolder Pump.png"/>
          <p:cNvPicPr>
            <a:picLocks noChangeAspect="1"/>
          </p:cNvPicPr>
          <p:nvPr/>
        </p:nvPicPr>
        <p:blipFill>
          <a:blip r:embed="rId13" cstate="print">
            <a:clrChange>
              <a:clrFrom>
                <a:srgbClr val="B2BE9E"/>
              </a:clrFrom>
              <a:clrTo>
                <a:srgbClr val="B2BE9E">
                  <a:alpha val="0"/>
                </a:srgbClr>
              </a:clrTo>
            </a:clrChange>
          </a:blip>
          <a:stretch>
            <a:fillRect/>
          </a:stretch>
        </p:blipFill>
        <p:spPr>
          <a:xfrm>
            <a:off x="6114765" y="3345551"/>
            <a:ext cx="1333786" cy="1108258"/>
          </a:xfrm>
          <a:prstGeom prst="rect">
            <a:avLst/>
          </a:prstGeom>
        </p:spPr>
      </p:pic>
      <p:sp>
        <p:nvSpPr>
          <p:cNvPr id="13" name="Slide Number Placeholder 12"/>
          <p:cNvSpPr>
            <a:spLocks noGrp="1"/>
          </p:cNvSpPr>
          <p:nvPr>
            <p:ph type="sldNum" sz="quarter" idx="12"/>
          </p:nvPr>
        </p:nvSpPr>
        <p:spPr/>
        <p:txBody>
          <a:bodyPr/>
          <a:lstStyle/>
          <a:p>
            <a:fld id="{82D25ECD-1E18-4C61-A6B5-01D05AC836B8}" type="slidenum">
              <a:rPr lang="en-US" smtClean="0"/>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SOLDER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GOOD PHYSICAL CONNECTION – a soldered connection between a component and the PCB or between a wire and a terminal is very strong. Usually another part will break before it will.  Also, it will never come apart under heavy vibration.</a:t>
            </a:r>
            <a:br>
              <a:rPr lang="en-US" dirty="0" smtClean="0"/>
            </a:br>
            <a:endParaRPr lang="en-US" dirty="0" smtClean="0"/>
          </a:p>
          <a:p>
            <a:r>
              <a:rPr lang="en-US" dirty="0" smtClean="0"/>
              <a:t>GOOD ELECTRICAL CONNECTION – a soldered connection provides an excellent pathway for electrons to flow through.  Solder has resistance similar to that of components and wires it is bonding together.</a:t>
            </a:r>
            <a:endParaRPr lang="en-US" dirty="0"/>
          </a:p>
        </p:txBody>
      </p:sp>
      <p:sp>
        <p:nvSpPr>
          <p:cNvPr id="4" name="Slide Number Placeholder 3"/>
          <p:cNvSpPr>
            <a:spLocks noGrp="1"/>
          </p:cNvSpPr>
          <p:nvPr>
            <p:ph type="sldNum" sz="quarter" idx="12"/>
          </p:nvPr>
        </p:nvSpPr>
        <p:spPr/>
        <p:txBody>
          <a:bodyPr/>
          <a:lstStyle/>
          <a:p>
            <a:fld id="{82D25ECD-1E18-4C61-A6B5-01D05AC836B8}"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457200" y="1646237"/>
            <a:ext cx="8229600" cy="4827134"/>
          </a:xfrm>
        </p:spPr>
        <p:txBody>
          <a:bodyPr>
            <a:normAutofit fontScale="25000" lnSpcReduction="20000"/>
          </a:bodyPr>
          <a:lstStyle/>
          <a:p>
            <a:pPr marL="290513" lvl="1" indent="-290513">
              <a:spcBef>
                <a:spcPts val="0"/>
              </a:spcBef>
              <a:buClr>
                <a:schemeClr val="accent1"/>
              </a:buClr>
              <a:buSzPct val="70000"/>
              <a:buFont typeface="Wingdings 2"/>
              <a:buChar char=""/>
            </a:pPr>
            <a:r>
              <a:rPr lang="en-CA" sz="7200" b="1" dirty="0" smtClean="0"/>
              <a:t>DELAMINATING</a:t>
            </a:r>
            <a:r>
              <a:rPr lang="en-US" sz="7200" b="1" dirty="0" smtClean="0"/>
              <a:t> –</a:t>
            </a:r>
            <a:r>
              <a:rPr lang="en-US" sz="7200" dirty="0" smtClean="0"/>
              <a:t> is the separation of the copper foil (that makes up the pathways and pads) from the fiberglass board.  This is a result of prolonged heating of the PCB.  The maximum time the iron should be in contact with the board is 2 seconds.</a:t>
            </a:r>
            <a:r>
              <a:rPr lang="en-CA" sz="7200" dirty="0" smtClean="0"/>
              <a:t/>
            </a:r>
            <a:br>
              <a:rPr lang="en-CA" sz="7200" dirty="0" smtClean="0"/>
            </a:br>
            <a:endParaRPr lang="en-CA" sz="7200" dirty="0" smtClean="0"/>
          </a:p>
          <a:p>
            <a:r>
              <a:rPr lang="en-CA" sz="7200" b="1" dirty="0" smtClean="0"/>
              <a:t>FLUX –</a:t>
            </a:r>
            <a:r>
              <a:rPr lang="en-CA" sz="7200" dirty="0" smtClean="0"/>
              <a:t> is a material that is used to remove oxides on the copper during the soldering process. The two types of flux are acid and rosin.  Acid is never used for electronics as it is very corrosive and conductive.  Rosin is only corrosive while at the temperature of melting solder.</a:t>
            </a:r>
            <a:br>
              <a:rPr lang="en-CA" sz="7200" dirty="0" smtClean="0"/>
            </a:br>
            <a:endParaRPr lang="en-CA" sz="7200" dirty="0" smtClean="0"/>
          </a:p>
          <a:p>
            <a:r>
              <a:rPr lang="en-CA" sz="7200" b="1" dirty="0" smtClean="0"/>
              <a:t>HEAT SINK –</a:t>
            </a:r>
            <a:r>
              <a:rPr lang="en-CA" sz="7200" dirty="0" smtClean="0"/>
              <a:t> is used to help draw away heat from sensitive components (like semiconductors) that be damaged when exposed to excessive heat.  During the soldering process a heat skink (like an alligator clip) may be used to protect the component. </a:t>
            </a:r>
          </a:p>
          <a:p>
            <a:endParaRPr lang="en-CA" sz="7200" dirty="0" smtClean="0"/>
          </a:p>
          <a:p>
            <a:endParaRPr lang="en-CA" sz="7200" dirty="0" smtClean="0"/>
          </a:p>
          <a:p>
            <a:r>
              <a:rPr lang="en-CA" sz="7200" b="1" dirty="0" smtClean="0"/>
              <a:t>TINNING –</a:t>
            </a:r>
            <a:r>
              <a:rPr lang="en-CA" sz="7200" dirty="0" smtClean="0"/>
              <a:t> is the process of applying a thin layer of solder.  </a:t>
            </a:r>
            <a:br>
              <a:rPr lang="en-CA" sz="7200" dirty="0" smtClean="0"/>
            </a:br>
            <a:r>
              <a:rPr lang="en-CA" sz="7200" dirty="0" smtClean="0">
                <a:sym typeface="Wingdings"/>
              </a:rPr>
              <a:t></a:t>
            </a:r>
            <a:r>
              <a:rPr lang="en-CA" sz="7200" dirty="0" smtClean="0"/>
              <a:t>Soldering irons must be constantly tinned to protect the tip of the iron from oxidization. </a:t>
            </a:r>
            <a:br>
              <a:rPr lang="en-CA" sz="7200" dirty="0" smtClean="0"/>
            </a:br>
            <a:r>
              <a:rPr lang="en-CA" sz="7200" dirty="0" smtClean="0">
                <a:sym typeface="Wingdings"/>
              </a:rPr>
              <a:t>S</a:t>
            </a:r>
            <a:r>
              <a:rPr lang="en-CA" sz="7200" dirty="0" smtClean="0"/>
              <a:t>tranded wires are tinned to stop them from fraying and make it easier to solder to other components.</a:t>
            </a:r>
          </a:p>
          <a:p>
            <a:pPr marL="292100" lvl="1" indent="-292100">
              <a:spcBef>
                <a:spcPts val="0"/>
              </a:spcBef>
              <a:buClr>
                <a:schemeClr val="accent1"/>
              </a:buClr>
              <a:buSzPct val="70000"/>
              <a:buFont typeface="Wingdings 2"/>
              <a:buChar char=""/>
            </a:pPr>
            <a:endParaRPr lang="en-US" sz="7200" dirty="0" smtClean="0"/>
          </a:p>
          <a:p>
            <a:endParaRPr lang="en-CA" sz="5100" dirty="0" smtClean="0"/>
          </a:p>
          <a:p>
            <a:pPr>
              <a:buNone/>
            </a:pPr>
            <a:r>
              <a:rPr lang="en-CA" dirty="0" smtClean="0"/>
              <a:t/>
            </a:r>
            <a:br>
              <a:rPr lang="en-CA" dirty="0" smtClean="0"/>
            </a:br>
            <a:endParaRPr lang="en-CA" dirty="0" smtClean="0"/>
          </a:p>
          <a:p>
            <a:endParaRPr lang="en-US" dirty="0"/>
          </a:p>
        </p:txBody>
      </p:sp>
      <p:sp>
        <p:nvSpPr>
          <p:cNvPr id="4" name="Slide Number Placeholder 3"/>
          <p:cNvSpPr>
            <a:spLocks noGrp="1"/>
          </p:cNvSpPr>
          <p:nvPr>
            <p:ph type="sldNum" sz="quarter" idx="12"/>
          </p:nvPr>
        </p:nvSpPr>
        <p:spPr/>
        <p:txBody>
          <a:bodyPr/>
          <a:lstStyle/>
          <a:p>
            <a:fld id="{82D25ECD-1E18-4C61-A6B5-01D05AC836B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CONT’D…</a:t>
            </a:r>
            <a:endParaRPr lang="en-US" dirty="0"/>
          </a:p>
        </p:txBody>
      </p:sp>
      <p:sp>
        <p:nvSpPr>
          <p:cNvPr id="3" name="Content Placeholder 2"/>
          <p:cNvSpPr>
            <a:spLocks noGrp="1"/>
          </p:cNvSpPr>
          <p:nvPr>
            <p:ph idx="1"/>
          </p:nvPr>
        </p:nvSpPr>
        <p:spPr/>
        <p:txBody>
          <a:bodyPr>
            <a:noAutofit/>
          </a:bodyPr>
          <a:lstStyle/>
          <a:p>
            <a:r>
              <a:rPr lang="en-CA" sz="1800" b="1" dirty="0" smtClean="0"/>
              <a:t>TIP TEMPERATUE – </a:t>
            </a:r>
            <a:r>
              <a:rPr lang="en-CA" sz="1800" dirty="0" smtClean="0"/>
              <a:t>refers to what the temperature is at the end of the soldering iron.  Effective soldering requires the tip to reach a required temperature.</a:t>
            </a:r>
          </a:p>
          <a:p>
            <a:endParaRPr lang="en-CA" sz="1800" dirty="0" smtClean="0"/>
          </a:p>
          <a:p>
            <a:r>
              <a:rPr lang="en-CA" sz="1800" b="1" dirty="0" smtClean="0"/>
              <a:t>WETTING –</a:t>
            </a:r>
            <a:r>
              <a:rPr lang="en-CA" sz="1800" dirty="0" smtClean="0"/>
              <a:t> is the action of solder dissolving and penetrating the copper surface.  This </a:t>
            </a:r>
            <a:r>
              <a:rPr lang="en-CA" sz="1800" dirty="0" err="1" smtClean="0"/>
              <a:t>intermetalic</a:t>
            </a:r>
            <a:r>
              <a:rPr lang="en-CA" sz="1800" dirty="0" smtClean="0"/>
              <a:t> bond forms a new alloy.  This happens when both the solder and copper are hot.  Also, the copper must be free of contaminates and oxides for the bonding to occur.</a:t>
            </a:r>
            <a:br>
              <a:rPr lang="en-CA" sz="1800" dirty="0" smtClean="0"/>
            </a:br>
            <a:endParaRPr lang="en-CA" sz="1800" dirty="0" smtClean="0"/>
          </a:p>
          <a:p>
            <a:r>
              <a:rPr lang="en-CA" sz="1800" b="1" dirty="0" smtClean="0"/>
              <a:t>WICKING –</a:t>
            </a:r>
            <a:r>
              <a:rPr lang="en-CA" sz="1800" dirty="0" smtClean="0"/>
              <a:t> refers to when solder, in its liquid state, is drawn  or absorbed into stranded wires by capillary action.  Braided wire or solder wick is used to remove solder from a joint when a component is being removed.</a:t>
            </a:r>
          </a:p>
        </p:txBody>
      </p:sp>
      <p:sp>
        <p:nvSpPr>
          <p:cNvPr id="4" name="Slide Number Placeholder 3"/>
          <p:cNvSpPr>
            <a:spLocks noGrp="1"/>
          </p:cNvSpPr>
          <p:nvPr>
            <p:ph type="sldNum" sz="quarter" idx="12"/>
          </p:nvPr>
        </p:nvSpPr>
        <p:spPr/>
        <p:txBody>
          <a:bodyPr/>
          <a:lstStyle/>
          <a:p>
            <a:fld id="{82D25ECD-1E18-4C61-A6B5-01D05AC836B8}"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SOLDER</a:t>
            </a:r>
            <a:br>
              <a:rPr lang="en-US" dirty="0" smtClean="0"/>
            </a:br>
            <a:r>
              <a:rPr lang="en-US" dirty="0" smtClean="0"/>
              <a:t>HEATING ELEMENTS</a:t>
            </a:r>
            <a:endParaRPr lang="en-US" dirty="0"/>
          </a:p>
        </p:txBody>
      </p:sp>
      <p:sp>
        <p:nvSpPr>
          <p:cNvPr id="3" name="Content Placeholder 2"/>
          <p:cNvSpPr>
            <a:spLocks noGrp="1"/>
          </p:cNvSpPr>
          <p:nvPr>
            <p:ph idx="1"/>
          </p:nvPr>
        </p:nvSpPr>
        <p:spPr>
          <a:xfrm>
            <a:off x="5210627" y="1544636"/>
            <a:ext cx="3599543" cy="2200050"/>
          </a:xfrm>
        </p:spPr>
        <p:txBody>
          <a:bodyPr>
            <a:normAutofit/>
          </a:bodyPr>
          <a:lstStyle/>
          <a:p>
            <a:pPr algn="ctr">
              <a:buNone/>
            </a:pPr>
            <a:r>
              <a:rPr lang="en-US" sz="2000" b="1" u="sng" dirty="0" smtClean="0"/>
              <a:t>SOLDERING  GUN</a:t>
            </a:r>
          </a:p>
          <a:p>
            <a:pPr>
              <a:buNone/>
            </a:pPr>
            <a:r>
              <a:rPr lang="en-US" sz="2000" dirty="0" smtClean="0"/>
              <a:t>Not used because :</a:t>
            </a:r>
          </a:p>
          <a:p>
            <a:r>
              <a:rPr lang="en-US" sz="2000" dirty="0" smtClean="0"/>
              <a:t>generates too much heat</a:t>
            </a:r>
          </a:p>
          <a:p>
            <a:r>
              <a:rPr lang="en-US" sz="2000" dirty="0" smtClean="0"/>
              <a:t>too large of a tip</a:t>
            </a:r>
          </a:p>
          <a:p>
            <a:r>
              <a:rPr lang="en-US" sz="2000" dirty="0" smtClean="0"/>
              <a:t>requires pulling the trigger to reheat the tip</a:t>
            </a:r>
          </a:p>
          <a:p>
            <a:endParaRPr lang="en-US" sz="2000" dirty="0"/>
          </a:p>
        </p:txBody>
      </p:sp>
      <p:sp>
        <p:nvSpPr>
          <p:cNvPr id="4" name="Content Placeholder 2"/>
          <p:cNvSpPr txBox="1">
            <a:spLocks/>
          </p:cNvSpPr>
          <p:nvPr/>
        </p:nvSpPr>
        <p:spPr>
          <a:xfrm>
            <a:off x="5246914" y="3758065"/>
            <a:ext cx="3599543" cy="2548392"/>
          </a:xfrm>
          <a:prstGeom prst="rect">
            <a:avLst/>
          </a:prstGeom>
        </p:spPr>
        <p:txBody>
          <a:bodyPr>
            <a:normAutofit fontScale="92500" lnSpcReduction="10000"/>
          </a:bodyPr>
          <a:lstStyle/>
          <a:p>
            <a:pPr marL="292100" marR="0" lvl="0" indent="-29210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2000" b="1" u="sng" dirty="0" smtClean="0"/>
              <a:t>BUTAIN TORCH</a:t>
            </a:r>
            <a:endParaRPr kumimoji="0" lang="en-US" sz="2000" b="1" i="0" u="sng" strike="noStrike" kern="1200" cap="none" spc="0" normalizeH="0" baseline="0" noProof="0" dirty="0" smtClean="0">
              <a:ln>
                <a:noFill/>
              </a:ln>
              <a:solidFill>
                <a:schemeClr val="tx1"/>
              </a:solidFill>
              <a:effectLst/>
              <a:uLnTx/>
              <a:uFillTx/>
              <a:latin typeface="+mn-lt"/>
              <a:ea typeface="+mn-ea"/>
              <a:cs typeface="+mn-cs"/>
            </a:endParaRPr>
          </a:p>
          <a:p>
            <a:pPr>
              <a:buNone/>
            </a:pPr>
            <a:r>
              <a:rPr lang="en-US" sz="2000" dirty="0" smtClean="0"/>
              <a:t>Advantages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endParaRPr lang="en-US" sz="2000"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US" sz="2000" dirty="0" smtClean="0"/>
              <a:t>portable – can operate where there is no electricity</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lang="en-US" sz="2000"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r>
              <a:rPr lang="en-US" sz="2000" dirty="0" smtClean="0"/>
              <a:t>Disadvantages:</a:t>
            </a:r>
          </a:p>
          <a:p>
            <a:pPr marL="292100" lvl="0" indent="-292100">
              <a:buClr>
                <a:schemeClr val="accent1"/>
              </a:buClr>
              <a:buSzPct val="70000"/>
              <a:buFont typeface="Wingdings 2"/>
              <a:buChar char=""/>
              <a:defRPr/>
            </a:pPr>
            <a:r>
              <a:rPr lang="en-US" sz="2000" dirty="0" smtClean="0"/>
              <a:t>more expensive to purchase than a soldering iron</a:t>
            </a:r>
          </a:p>
          <a:p>
            <a:pPr marL="292100" lvl="0" indent="-292100">
              <a:buClr>
                <a:schemeClr val="accent1"/>
              </a:buClr>
              <a:buSzPct val="70000"/>
              <a:buFont typeface="Wingdings 2"/>
              <a:buChar char=""/>
              <a:defRPr/>
            </a:pPr>
            <a:r>
              <a:rPr lang="en-US" sz="2000" dirty="0" smtClean="0"/>
              <a:t>more expensive to operate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Soldering Gun Sketchup.png"/>
          <p:cNvPicPr>
            <a:picLocks noChangeAspect="1"/>
          </p:cNvPicPr>
          <p:nvPr/>
        </p:nvPicPr>
        <p:blipFill>
          <a:blip r:embed="rId2" cstate="print">
            <a:clrChange>
              <a:clrFrom>
                <a:srgbClr val="FFFFFF"/>
              </a:clrFrom>
              <a:clrTo>
                <a:srgbClr val="FFFFFF">
                  <a:alpha val="0"/>
                </a:srgbClr>
              </a:clrTo>
            </a:clrChange>
          </a:blip>
          <a:srcRect b="4405"/>
          <a:stretch>
            <a:fillRect/>
          </a:stretch>
        </p:blipFill>
        <p:spPr>
          <a:xfrm>
            <a:off x="1603212" y="1872342"/>
            <a:ext cx="3504246" cy="2090058"/>
          </a:xfrm>
          <a:prstGeom prst="rect">
            <a:avLst/>
          </a:prstGeom>
        </p:spPr>
      </p:pic>
      <p:pic>
        <p:nvPicPr>
          <p:cNvPr id="6" name="Picture 5" descr="Butane Soldering Iron 2.png"/>
          <p:cNvPicPr>
            <a:picLocks noChangeAspect="1"/>
          </p:cNvPicPr>
          <p:nvPr/>
        </p:nvPicPr>
        <p:blipFill>
          <a:blip r:embed="rId3" cstate="print">
            <a:clrChange>
              <a:clrFrom>
                <a:srgbClr val="DAD8D4"/>
              </a:clrFrom>
              <a:clrTo>
                <a:srgbClr val="DAD8D4">
                  <a:alpha val="0"/>
                </a:srgbClr>
              </a:clrTo>
            </a:clrChange>
          </a:blip>
          <a:stretch>
            <a:fillRect/>
          </a:stretch>
        </p:blipFill>
        <p:spPr>
          <a:xfrm rot="20321711">
            <a:off x="5017" y="4835678"/>
            <a:ext cx="5492673" cy="1060743"/>
          </a:xfrm>
          <a:prstGeom prst="rect">
            <a:avLst/>
          </a:prstGeom>
        </p:spPr>
      </p:pic>
      <p:sp>
        <p:nvSpPr>
          <p:cNvPr id="7" name="Slide Number Placeholder 6"/>
          <p:cNvSpPr>
            <a:spLocks noGrp="1"/>
          </p:cNvSpPr>
          <p:nvPr>
            <p:ph type="sldNum" sz="quarter" idx="12"/>
          </p:nvPr>
        </p:nvSpPr>
        <p:spPr/>
        <p:txBody>
          <a:bodyPr/>
          <a:lstStyle/>
          <a:p>
            <a:fld id="{82D25ECD-1E18-4C61-A6B5-01D05AC836B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HEATING ELEMENTS CONT’D…</a:t>
            </a:r>
            <a:endParaRPr lang="en-US" dirty="0"/>
          </a:p>
        </p:txBody>
      </p:sp>
      <p:sp>
        <p:nvSpPr>
          <p:cNvPr id="4" name="Content Placeholder 2"/>
          <p:cNvSpPr>
            <a:spLocks noGrp="1"/>
          </p:cNvSpPr>
          <p:nvPr>
            <p:ph idx="1"/>
          </p:nvPr>
        </p:nvSpPr>
        <p:spPr>
          <a:xfrm>
            <a:off x="5239656" y="1544636"/>
            <a:ext cx="3599543" cy="1996850"/>
          </a:xfrm>
        </p:spPr>
        <p:txBody>
          <a:bodyPr>
            <a:normAutofit/>
          </a:bodyPr>
          <a:lstStyle/>
          <a:p>
            <a:pPr algn="ctr">
              <a:buNone/>
            </a:pPr>
            <a:r>
              <a:rPr lang="en-US" sz="2000" b="1" u="sng" dirty="0" smtClean="0"/>
              <a:t>SOLDERING  IRON</a:t>
            </a:r>
          </a:p>
          <a:p>
            <a:pPr algn="ctr">
              <a:buNone/>
            </a:pPr>
            <a:r>
              <a:rPr lang="en-US" sz="2000" dirty="0" smtClean="0"/>
              <a:t>(a.k.a.  soldering pencil)</a:t>
            </a:r>
          </a:p>
          <a:p>
            <a:pPr>
              <a:buNone/>
            </a:pPr>
            <a:r>
              <a:rPr lang="en-US" sz="2000" dirty="0" smtClean="0"/>
              <a:t>Advantages: </a:t>
            </a:r>
          </a:p>
          <a:p>
            <a:pPr marL="290513" indent="-290513"/>
            <a:r>
              <a:rPr lang="en-US" sz="2000" dirty="0" smtClean="0"/>
              <a:t>inexpensive to purchase</a:t>
            </a:r>
          </a:p>
          <a:p>
            <a:pPr marL="290513" indent="-290513">
              <a:buNone/>
            </a:pPr>
            <a:r>
              <a:rPr lang="en-US" sz="2000" dirty="0" smtClean="0"/>
              <a:t>Disadvantages:</a:t>
            </a:r>
          </a:p>
          <a:p>
            <a:pPr marL="290513" indent="-290513"/>
            <a:r>
              <a:rPr lang="en-US" sz="2000" dirty="0" smtClean="0"/>
              <a:t>only one set temperature</a:t>
            </a:r>
          </a:p>
          <a:p>
            <a:endParaRPr lang="en-US" sz="2000" dirty="0"/>
          </a:p>
        </p:txBody>
      </p:sp>
      <p:sp>
        <p:nvSpPr>
          <p:cNvPr id="5" name="Content Placeholder 2"/>
          <p:cNvSpPr txBox="1">
            <a:spLocks/>
          </p:cNvSpPr>
          <p:nvPr/>
        </p:nvSpPr>
        <p:spPr>
          <a:xfrm>
            <a:off x="5261427" y="3859664"/>
            <a:ext cx="3599543" cy="2548392"/>
          </a:xfrm>
          <a:prstGeom prst="rect">
            <a:avLst/>
          </a:prstGeom>
        </p:spPr>
        <p:txBody>
          <a:bodyPr>
            <a:normAutofit/>
          </a:bodyPr>
          <a:lstStyle/>
          <a:p>
            <a:pPr marL="292100" marR="0" lvl="0" indent="-29210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2000" b="1" i="0" u="sng" strike="noStrike" kern="1200" cap="none" spc="0" normalizeH="0" baseline="0" noProof="0" dirty="0" smtClean="0">
                <a:ln>
                  <a:noFill/>
                </a:ln>
                <a:solidFill>
                  <a:schemeClr val="tx1"/>
                </a:solidFill>
                <a:effectLst/>
                <a:uLnTx/>
                <a:uFillTx/>
                <a:latin typeface="+mn-lt"/>
                <a:ea typeface="+mn-ea"/>
                <a:cs typeface="+mn-cs"/>
              </a:rPr>
              <a:t>SOLDERING  STATION</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2000" noProof="0" dirty="0" smtClean="0"/>
              <a:t>Advantages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US" sz="2000" dirty="0" smtClean="0"/>
              <a:t>can adjust tip temperature to suit the type of solder used.</a:t>
            </a:r>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Disadvantages:</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US" sz="2000" noProof="0" dirty="0" smtClean="0"/>
              <a:t>expensive to purchase</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2000" b="0" i="0" u="none" strike="noStrike" kern="1200" cap="none" spc="0" normalizeH="0" baseline="0" dirty="0" smtClean="0">
                <a:ln>
                  <a:noFill/>
                </a:ln>
                <a:solidFill>
                  <a:schemeClr val="tx1"/>
                </a:solidFill>
                <a:effectLst/>
                <a:uLnTx/>
                <a:uFillTx/>
                <a:latin typeface="+mn-lt"/>
                <a:ea typeface="+mn-ea"/>
                <a:cs typeface="+mn-cs"/>
              </a:rPr>
              <a:t>bulky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Soldering Iron Sketchup.png"/>
          <p:cNvPicPr>
            <a:picLocks noChangeAspect="1"/>
          </p:cNvPicPr>
          <p:nvPr/>
        </p:nvPicPr>
        <p:blipFill>
          <a:blip r:embed="rId2" cstate="print">
            <a:clrChange>
              <a:clrFrom>
                <a:srgbClr val="C4CFD2"/>
              </a:clrFrom>
              <a:clrTo>
                <a:srgbClr val="C4CFD2">
                  <a:alpha val="0"/>
                </a:srgbClr>
              </a:clrTo>
            </a:clrChange>
          </a:blip>
          <a:stretch>
            <a:fillRect/>
          </a:stretch>
        </p:blipFill>
        <p:spPr>
          <a:xfrm rot="1326589">
            <a:off x="1178745" y="1165738"/>
            <a:ext cx="3320684" cy="2417263"/>
          </a:xfrm>
          <a:prstGeom prst="rect">
            <a:avLst/>
          </a:prstGeom>
        </p:spPr>
      </p:pic>
      <p:pic>
        <p:nvPicPr>
          <p:cNvPr id="7" name="Picture 6" descr="Soldering Station Sketchup.png"/>
          <p:cNvPicPr>
            <a:picLocks noChangeAspect="1"/>
          </p:cNvPicPr>
          <p:nvPr/>
        </p:nvPicPr>
        <p:blipFill>
          <a:blip r:embed="rId3" cstate="print">
            <a:clrChange>
              <a:clrFrom>
                <a:srgbClr val="D2D0B9"/>
              </a:clrFrom>
              <a:clrTo>
                <a:srgbClr val="D2D0B9">
                  <a:alpha val="0"/>
                </a:srgbClr>
              </a:clrTo>
            </a:clrChange>
          </a:blip>
          <a:stretch>
            <a:fillRect/>
          </a:stretch>
        </p:blipFill>
        <p:spPr>
          <a:xfrm>
            <a:off x="676981" y="3198649"/>
            <a:ext cx="3619247" cy="3421627"/>
          </a:xfrm>
          <a:prstGeom prst="rect">
            <a:avLst/>
          </a:prstGeom>
        </p:spPr>
      </p:pic>
      <p:sp>
        <p:nvSpPr>
          <p:cNvPr id="8" name="Slide Number Placeholder 7"/>
          <p:cNvSpPr>
            <a:spLocks noGrp="1"/>
          </p:cNvSpPr>
          <p:nvPr>
            <p:ph type="sldNum" sz="quarter" idx="12"/>
          </p:nvPr>
        </p:nvSpPr>
        <p:spPr/>
        <p:txBody>
          <a:bodyPr/>
          <a:lstStyle/>
          <a:p>
            <a:fld id="{82D25ECD-1E18-4C61-A6B5-01D05AC836B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RoSH</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smtClean="0"/>
              <a:t>RoSH</a:t>
            </a:r>
            <a:r>
              <a:rPr lang="en-US" dirty="0" smtClean="0"/>
              <a:t> stands for </a:t>
            </a:r>
            <a:r>
              <a:rPr lang="en-US" b="1" u="sng" dirty="0" smtClean="0">
                <a:solidFill>
                  <a:srgbClr val="FFFF00"/>
                </a:solidFill>
              </a:rPr>
              <a:t>R</a:t>
            </a:r>
            <a:r>
              <a:rPr lang="en-US" dirty="0" smtClean="0">
                <a:solidFill>
                  <a:srgbClr val="FFFF00"/>
                </a:solidFill>
              </a:rPr>
              <a:t>estriction </a:t>
            </a:r>
            <a:r>
              <a:rPr lang="en-US" b="1" u="sng" dirty="0" smtClean="0">
                <a:solidFill>
                  <a:srgbClr val="FFFF00"/>
                </a:solidFill>
              </a:rPr>
              <a:t>o</a:t>
            </a:r>
            <a:r>
              <a:rPr lang="en-US" dirty="0" smtClean="0">
                <a:solidFill>
                  <a:srgbClr val="FFFF00"/>
                </a:solidFill>
              </a:rPr>
              <a:t>f </a:t>
            </a:r>
            <a:r>
              <a:rPr lang="en-US" b="1" u="sng" dirty="0" smtClean="0">
                <a:solidFill>
                  <a:srgbClr val="FFFF00"/>
                </a:solidFill>
              </a:rPr>
              <a:t>H</a:t>
            </a:r>
            <a:r>
              <a:rPr lang="en-US" dirty="0" smtClean="0">
                <a:solidFill>
                  <a:srgbClr val="FFFF00"/>
                </a:solidFill>
              </a:rPr>
              <a:t>azardous </a:t>
            </a:r>
            <a:r>
              <a:rPr lang="en-US" b="1" u="sng" dirty="0" smtClean="0">
                <a:solidFill>
                  <a:srgbClr val="FFFF00"/>
                </a:solidFill>
              </a:rPr>
              <a:t>S</a:t>
            </a:r>
            <a:r>
              <a:rPr lang="en-US" dirty="0" smtClean="0">
                <a:solidFill>
                  <a:srgbClr val="FFFF00"/>
                </a:solidFill>
              </a:rPr>
              <a:t>ubstances</a:t>
            </a:r>
            <a:r>
              <a:rPr lang="en-US" dirty="0" smtClean="0"/>
              <a:t>  a directive from the  European Union (EU) on the restriction  of certain hazardous substances in electrical and electronic equipment and was adopted in February 2003.  It is to help address the problem of huge amounts of toxic e-waste that is being generated as we discard our obsolete electronics for newer technology.  The directive requires, among other things, the use of lead free solder.  </a:t>
            </a:r>
            <a:endParaRPr lang="en-US" dirty="0"/>
          </a:p>
        </p:txBody>
      </p:sp>
      <p:sp>
        <p:nvSpPr>
          <p:cNvPr id="4" name="Slide Number Placeholder 3"/>
          <p:cNvSpPr>
            <a:spLocks noGrp="1"/>
          </p:cNvSpPr>
          <p:nvPr>
            <p:ph type="sldNum" sz="quarter" idx="12"/>
          </p:nvPr>
        </p:nvSpPr>
        <p:spPr/>
        <p:txBody>
          <a:bodyPr/>
          <a:lstStyle/>
          <a:p>
            <a:fld id="{82D25ECD-1E18-4C61-A6B5-01D05AC836B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SOLDER</a:t>
            </a:r>
            <a:endParaRPr lang="en-US" dirty="0"/>
          </a:p>
        </p:txBody>
      </p:sp>
      <p:sp>
        <p:nvSpPr>
          <p:cNvPr id="3" name="Content Placeholder 2"/>
          <p:cNvSpPr>
            <a:spLocks noGrp="1"/>
          </p:cNvSpPr>
          <p:nvPr>
            <p:ph idx="1"/>
          </p:nvPr>
        </p:nvSpPr>
        <p:spPr>
          <a:xfrm>
            <a:off x="457200" y="1646237"/>
            <a:ext cx="8229600" cy="1387249"/>
          </a:xfrm>
        </p:spPr>
        <p:txBody>
          <a:bodyPr>
            <a:normAutofit fontScale="92500" lnSpcReduction="20000"/>
          </a:bodyPr>
          <a:lstStyle/>
          <a:p>
            <a:pPr marL="0" indent="0">
              <a:buNone/>
            </a:pPr>
            <a:r>
              <a:rPr lang="en-US" sz="2800" dirty="0" smtClean="0"/>
              <a:t>Solder is made up of tin and some other elements to make an alloy that will bond components to the pad on the PCB.  Solder with lead should be avoided for environmental reasons.</a:t>
            </a:r>
            <a:endParaRPr lang="en-US" sz="2800" dirty="0"/>
          </a:p>
        </p:txBody>
      </p:sp>
      <p:graphicFrame>
        <p:nvGraphicFramePr>
          <p:cNvPr id="4" name="Table 3"/>
          <p:cNvGraphicFramePr>
            <a:graphicFrameLocks noGrp="1"/>
          </p:cNvGraphicFramePr>
          <p:nvPr/>
        </p:nvGraphicFramePr>
        <p:xfrm>
          <a:off x="928915" y="3164748"/>
          <a:ext cx="7518400" cy="2263595"/>
        </p:xfrm>
        <a:graphic>
          <a:graphicData uri="http://schemas.openxmlformats.org/drawingml/2006/table">
            <a:tbl>
              <a:tblPr/>
              <a:tblGrid>
                <a:gridCol w="2750114"/>
                <a:gridCol w="1545015"/>
                <a:gridCol w="1568642"/>
                <a:gridCol w="1654629"/>
              </a:tblGrid>
              <a:tr h="452719">
                <a:tc>
                  <a:txBody>
                    <a:bodyPr/>
                    <a:lstStyle/>
                    <a:p>
                      <a:pPr marL="0" marR="0">
                        <a:lnSpc>
                          <a:spcPct val="115000"/>
                        </a:lnSpc>
                        <a:spcBef>
                          <a:spcPts val="0"/>
                        </a:spcBef>
                        <a:spcAft>
                          <a:spcPts val="0"/>
                        </a:spcAft>
                      </a:pPr>
                      <a:r>
                        <a:rPr lang="en-CA" sz="1800" b="1" dirty="0">
                          <a:latin typeface="Calibri"/>
                          <a:ea typeface="Calibri"/>
                          <a:cs typeface="Times New Roman"/>
                        </a:rPr>
                        <a:t>Solder Type</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Sn/Cu</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Sn/Ag/Cu</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Sn/Pb</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19">
                <a:tc>
                  <a:txBody>
                    <a:bodyPr/>
                    <a:lstStyle/>
                    <a:p>
                      <a:pPr marL="0" marR="0">
                        <a:lnSpc>
                          <a:spcPct val="115000"/>
                        </a:lnSpc>
                        <a:spcBef>
                          <a:spcPts val="0"/>
                        </a:spcBef>
                        <a:spcAft>
                          <a:spcPts val="0"/>
                        </a:spcAft>
                      </a:pPr>
                      <a:r>
                        <a:rPr lang="en-CA" sz="1800" b="1" dirty="0">
                          <a:latin typeface="Calibri"/>
                          <a:ea typeface="Calibri"/>
                          <a:cs typeface="Times New Roman"/>
                        </a:rPr>
                        <a:t>Makeup %</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99.3/0.7</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96.5/3/.0.5</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60/40</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19">
                <a:tc>
                  <a:txBody>
                    <a:bodyPr/>
                    <a:lstStyle/>
                    <a:p>
                      <a:pPr marL="0" marR="0">
                        <a:lnSpc>
                          <a:spcPct val="115000"/>
                        </a:lnSpc>
                        <a:spcBef>
                          <a:spcPts val="0"/>
                        </a:spcBef>
                        <a:spcAft>
                          <a:spcPts val="0"/>
                        </a:spcAft>
                      </a:pPr>
                      <a:r>
                        <a:rPr lang="en-CA" sz="1800" b="1">
                          <a:latin typeface="Calibri"/>
                          <a:ea typeface="Calibri"/>
                          <a:cs typeface="Times New Roman"/>
                        </a:rPr>
                        <a:t>Suggested Tip Temperature</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315-350°C</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315-350°C</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200-260°C</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19">
                <a:tc>
                  <a:txBody>
                    <a:bodyPr/>
                    <a:lstStyle/>
                    <a:p>
                      <a:pPr marL="0" marR="0">
                        <a:lnSpc>
                          <a:spcPct val="115000"/>
                        </a:lnSpc>
                        <a:spcBef>
                          <a:spcPts val="0"/>
                        </a:spcBef>
                        <a:spcAft>
                          <a:spcPts val="0"/>
                        </a:spcAft>
                      </a:pPr>
                      <a:r>
                        <a:rPr lang="en-CA" sz="1800" b="1">
                          <a:latin typeface="Calibri"/>
                          <a:ea typeface="Calibri"/>
                          <a:cs typeface="Times New Roman"/>
                        </a:rPr>
                        <a:t>Melting Temperature</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227°C (441°F)</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227°C (441°F)</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183°C (361°F)</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19">
                <a:tc>
                  <a:txBody>
                    <a:bodyPr/>
                    <a:lstStyle/>
                    <a:p>
                      <a:pPr marL="0" marR="0">
                        <a:lnSpc>
                          <a:spcPct val="115000"/>
                        </a:lnSpc>
                        <a:spcBef>
                          <a:spcPts val="0"/>
                        </a:spcBef>
                        <a:spcAft>
                          <a:spcPts val="0"/>
                        </a:spcAft>
                      </a:pPr>
                      <a:r>
                        <a:rPr lang="en-CA" sz="1800" b="1">
                          <a:latin typeface="Calibri"/>
                          <a:ea typeface="Calibri"/>
                          <a:cs typeface="Times New Roman"/>
                        </a:rPr>
                        <a:t>Tip Temp.  not to exceed</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latin typeface="Calibri"/>
                          <a:ea typeface="Calibri"/>
                          <a:cs typeface="Times New Roman"/>
                        </a:rPr>
                        <a:t>350</a:t>
                      </a:r>
                      <a:r>
                        <a:rPr lang="en-CA" sz="1800" b="1" dirty="0">
                          <a:latin typeface="Calibri"/>
                          <a:ea typeface="Calibri"/>
                          <a:cs typeface="Calibri"/>
                        </a:rPr>
                        <a:t>°</a:t>
                      </a:r>
                      <a:r>
                        <a:rPr lang="en-CA" sz="1800" b="1" dirty="0">
                          <a:latin typeface="Calibri"/>
                          <a:ea typeface="Calibri"/>
                          <a:cs typeface="Times New Roman"/>
                        </a:rPr>
                        <a:t>C</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a:latin typeface="Calibri"/>
                          <a:ea typeface="Calibri"/>
                          <a:cs typeface="Times New Roman"/>
                        </a:rPr>
                        <a:t>350</a:t>
                      </a:r>
                      <a:r>
                        <a:rPr lang="en-CA" sz="1800" b="1">
                          <a:latin typeface="Calibri"/>
                          <a:ea typeface="Calibri"/>
                          <a:cs typeface="Calibri"/>
                        </a:rPr>
                        <a:t>°</a:t>
                      </a:r>
                      <a:r>
                        <a:rPr lang="en-CA" sz="1800" b="1">
                          <a:latin typeface="Calibri"/>
                          <a:ea typeface="Calibri"/>
                          <a:cs typeface="Times New Roman"/>
                        </a:rPr>
                        <a:t>C</a:t>
                      </a:r>
                      <a:endParaRPr lang="en-US" sz="1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800" b="1" dirty="0">
                          <a:latin typeface="Calibri"/>
                          <a:ea typeface="Calibri"/>
                          <a:cs typeface="Times New Roman"/>
                        </a:rPr>
                        <a:t>260</a:t>
                      </a:r>
                      <a:r>
                        <a:rPr lang="en-CA" sz="1800" b="1" dirty="0">
                          <a:latin typeface="Calibri"/>
                          <a:ea typeface="Calibri"/>
                          <a:cs typeface="Calibri"/>
                        </a:rPr>
                        <a:t>°</a:t>
                      </a:r>
                      <a:r>
                        <a:rPr lang="en-CA" sz="1800" b="1" dirty="0">
                          <a:latin typeface="Calibri"/>
                          <a:ea typeface="Calibri"/>
                          <a:cs typeface="Times New Roman"/>
                        </a:rPr>
                        <a:t>C</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672114" y="3164114"/>
            <a:ext cx="1567543" cy="3323772"/>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44686" y="5413828"/>
            <a:ext cx="1465943" cy="1077218"/>
          </a:xfrm>
          <a:prstGeom prst="rect">
            <a:avLst/>
          </a:prstGeom>
          <a:noFill/>
        </p:spPr>
        <p:txBody>
          <a:bodyPr wrap="square" rtlCol="0">
            <a:spAutoFit/>
          </a:bodyPr>
          <a:lstStyle/>
          <a:p>
            <a:pPr algn="ctr"/>
            <a:r>
              <a:rPr lang="en-US" sz="1600" b="1" dirty="0" smtClean="0"/>
              <a:t>WE WILLUSE THIS</a:t>
            </a:r>
          </a:p>
          <a:p>
            <a:pPr algn="ctr"/>
            <a:r>
              <a:rPr lang="en-US" sz="1600" b="1" dirty="0" smtClean="0"/>
              <a:t>SOLDER</a:t>
            </a:r>
            <a:endParaRPr lang="en-US" sz="1600" b="1" dirty="0"/>
          </a:p>
        </p:txBody>
      </p:sp>
      <p:sp>
        <p:nvSpPr>
          <p:cNvPr id="7" name="Slide Number Placeholder 6"/>
          <p:cNvSpPr>
            <a:spLocks noGrp="1"/>
          </p:cNvSpPr>
          <p:nvPr>
            <p:ph type="sldNum" sz="quarter" idx="12"/>
          </p:nvPr>
        </p:nvSpPr>
        <p:spPr/>
        <p:txBody>
          <a:bodyPr/>
          <a:lstStyle/>
          <a:p>
            <a:fld id="{82D25ECD-1E18-4C61-A6B5-01D05AC836B8}"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1500"/>
                            </p:stCondLst>
                            <p:childTnLst>
                              <p:par>
                                <p:cTn id="12" presetID="26" presetClass="emph" presetSubtype="0" repeatCount="5000" fill="hold" grpId="1" nodeType="after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par>
                                <p:cTn id="15" presetID="26" presetClass="emph" presetSubtype="0" repeatCount="5000" fill="hold" grpId="1" nodeType="with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12758</TotalTime>
  <Words>1300</Words>
  <Application>Microsoft Office PowerPoint</Application>
  <PresentationFormat>On-screen Show (4:3)</PresentationFormat>
  <Paragraphs>177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Foundry</vt:lpstr>
      <vt:lpstr>Soldering</vt:lpstr>
      <vt:lpstr>LEARNING OUTCOMES</vt:lpstr>
      <vt:lpstr>WHY SOLDER</vt:lpstr>
      <vt:lpstr>TERMINOLOGY</vt:lpstr>
      <vt:lpstr>TERMINOLOGY CONT’D…</vt:lpstr>
      <vt:lpstr>TYPES OF SOLDER HEATING ELEMENTS</vt:lpstr>
      <vt:lpstr>HEATING ELEMENTS CONT’D…</vt:lpstr>
      <vt:lpstr>WHAT is  RoSH</vt:lpstr>
      <vt:lpstr>TYPES of SOLDER</vt:lpstr>
      <vt:lpstr>TOOLS REQUIRED</vt:lpstr>
      <vt:lpstr>TOOLS REQUIRED CONT’D…</vt:lpstr>
      <vt:lpstr>TOOLS REQUIRED CONT’D…</vt:lpstr>
      <vt:lpstr>TOOLS REQUIRED CONT’D…</vt:lpstr>
      <vt:lpstr>TOOLS REQUIRED CONT’D…</vt:lpstr>
      <vt:lpstr>TOOLS REQUIRED CONT’D…</vt:lpstr>
      <vt:lpstr>TOOLS REQUIRED CONT’D…</vt:lpstr>
      <vt:lpstr>TOOLS REQUIRED CONT’D…</vt:lpstr>
      <vt:lpstr>STEPS FOR SOLDERING</vt:lpstr>
      <vt:lpstr>STEPS FOR SOLDERING CONT’D</vt:lpstr>
      <vt:lpstr>STEPS FOR SOLDERING CONT’D</vt:lpstr>
      <vt:lpstr>BAD SOLDERING     TECHNIQUES</vt:lpstr>
      <vt:lpstr>GOOD SOLDERING TECHNIQUES</vt:lpstr>
      <vt:lpstr>SUMMARY</vt:lpstr>
      <vt:lpstr>Attributions of Images Used</vt:lpstr>
      <vt:lpstr>Attributions of Images Used Cont’d</vt:lpstr>
    </vt:vector>
  </TitlesOfParts>
  <Company>Dufferin-Peel CDSB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lewisp</dc:creator>
  <cp:lastModifiedBy>Michael Scott</cp:lastModifiedBy>
  <cp:revision>593</cp:revision>
  <dcterms:created xsi:type="dcterms:W3CDTF">2012-04-27T15:37:47Z</dcterms:created>
  <dcterms:modified xsi:type="dcterms:W3CDTF">2016-03-21T18:52:52Z</dcterms:modified>
</cp:coreProperties>
</file>