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7.xml" ContentType="application/vnd.openxmlformats-officedocument.presentationml.tags+xml"/>
  <Override PartName="/ppt/tags/tag11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335" r:id="rId5"/>
    <p:sldId id="334" r:id="rId6"/>
    <p:sldId id="333" r:id="rId7"/>
    <p:sldId id="305" r:id="rId8"/>
    <p:sldId id="258" r:id="rId9"/>
    <p:sldId id="259" r:id="rId10"/>
    <p:sldId id="304" r:id="rId11"/>
    <p:sldId id="275" r:id="rId12"/>
    <p:sldId id="300" r:id="rId13"/>
    <p:sldId id="301" r:id="rId14"/>
    <p:sldId id="278" r:id="rId15"/>
    <p:sldId id="330" r:id="rId16"/>
    <p:sldId id="302" r:id="rId17"/>
    <p:sldId id="260" r:id="rId18"/>
    <p:sldId id="261" r:id="rId19"/>
    <p:sldId id="316" r:id="rId20"/>
    <p:sldId id="315" r:id="rId21"/>
    <p:sldId id="319" r:id="rId22"/>
    <p:sldId id="318" r:id="rId23"/>
    <p:sldId id="329" r:id="rId24"/>
    <p:sldId id="263" r:id="rId25"/>
    <p:sldId id="290" r:id="rId26"/>
    <p:sldId id="291" r:id="rId27"/>
    <p:sldId id="292" r:id="rId28"/>
    <p:sldId id="298" r:id="rId29"/>
    <p:sldId id="322" r:id="rId30"/>
    <p:sldId id="285" r:id="rId31"/>
    <p:sldId id="323" r:id="rId32"/>
    <p:sldId id="262" r:id="rId33"/>
    <p:sldId id="294" r:id="rId34"/>
    <p:sldId id="331" r:id="rId35"/>
    <p:sldId id="299" r:id="rId36"/>
    <p:sldId id="306" r:id="rId37"/>
    <p:sldId id="271" r:id="rId38"/>
    <p:sldId id="324" r:id="rId39"/>
    <p:sldId id="264" r:id="rId40"/>
    <p:sldId id="309" r:id="rId41"/>
    <p:sldId id="332" r:id="rId42"/>
    <p:sldId id="310" r:id="rId43"/>
    <p:sldId id="311" r:id="rId44"/>
    <p:sldId id="312" r:id="rId45"/>
    <p:sldId id="326" r:id="rId46"/>
    <p:sldId id="327" r:id="rId47"/>
    <p:sldId id="265" r:id="rId48"/>
    <p:sldId id="268" r:id="rId49"/>
    <p:sldId id="274" r:id="rId50"/>
    <p:sldId id="328" r:id="rId51"/>
    <p:sldId id="32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FD2AE7-8B4F-429E-A992-3DFCB748DD19}" v="11139" dt="2020-07-06T20:22:15.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 Blouin" userId="c9e8c2cd067712e5" providerId="LiveId" clId="{96FD2AE7-8B4F-429E-A992-3DFCB748DD19}"/>
    <pc:docChg chg="undo custSel modSld">
      <pc:chgData name="Mario Blouin" userId="c9e8c2cd067712e5" providerId="LiveId" clId="{96FD2AE7-8B4F-429E-A992-3DFCB748DD19}" dt="2020-07-06T20:24:34.947" v="1376" actId="20577"/>
      <pc:docMkLst>
        <pc:docMk/>
      </pc:docMkLst>
      <pc:sldChg chg="modSp mod">
        <pc:chgData name="Mario Blouin" userId="c9e8c2cd067712e5" providerId="LiveId" clId="{96FD2AE7-8B4F-429E-A992-3DFCB748DD19}" dt="2020-06-30T16:07:23.866" v="39" actId="20577"/>
        <pc:sldMkLst>
          <pc:docMk/>
          <pc:sldMk cId="2190099182" sldId="258"/>
        </pc:sldMkLst>
        <pc:spChg chg="mod">
          <ac:chgData name="Mario Blouin" userId="c9e8c2cd067712e5" providerId="LiveId" clId="{96FD2AE7-8B4F-429E-A992-3DFCB748DD19}" dt="2020-06-30T16:07:23.866" v="39" actId="20577"/>
          <ac:spMkLst>
            <pc:docMk/>
            <pc:sldMk cId="2190099182" sldId="258"/>
            <ac:spMk id="2" creationId="{00000000-0000-0000-0000-000000000000}"/>
          </ac:spMkLst>
        </pc:spChg>
      </pc:sldChg>
      <pc:sldChg chg="modSp mod">
        <pc:chgData name="Mario Blouin" userId="c9e8c2cd067712e5" providerId="LiveId" clId="{96FD2AE7-8B4F-429E-A992-3DFCB748DD19}" dt="2020-06-30T16:10:22.677" v="55" actId="6549"/>
        <pc:sldMkLst>
          <pc:docMk/>
          <pc:sldMk cId="1690462061" sldId="259"/>
        </pc:sldMkLst>
        <pc:spChg chg="mod">
          <ac:chgData name="Mario Blouin" userId="c9e8c2cd067712e5" providerId="LiveId" clId="{96FD2AE7-8B4F-429E-A992-3DFCB748DD19}" dt="2020-06-30T16:10:22.677" v="55" actId="6549"/>
          <ac:spMkLst>
            <pc:docMk/>
            <pc:sldMk cId="1690462061" sldId="259"/>
            <ac:spMk id="3" creationId="{00000000-0000-0000-0000-000000000000}"/>
          </ac:spMkLst>
        </pc:spChg>
      </pc:sldChg>
      <pc:sldChg chg="modSp mod">
        <pc:chgData name="Mario Blouin" userId="c9e8c2cd067712e5" providerId="LiveId" clId="{96FD2AE7-8B4F-429E-A992-3DFCB748DD19}" dt="2020-06-30T17:14:17.120" v="361" actId="6549"/>
        <pc:sldMkLst>
          <pc:docMk/>
          <pc:sldMk cId="3337114646" sldId="260"/>
        </pc:sldMkLst>
        <pc:spChg chg="mod">
          <ac:chgData name="Mario Blouin" userId="c9e8c2cd067712e5" providerId="LiveId" clId="{96FD2AE7-8B4F-429E-A992-3DFCB748DD19}" dt="2020-06-30T17:14:17.120" v="361" actId="6549"/>
          <ac:spMkLst>
            <pc:docMk/>
            <pc:sldMk cId="3337114646" sldId="260"/>
            <ac:spMk id="8" creationId="{00000000-0000-0000-0000-000000000000}"/>
          </ac:spMkLst>
        </pc:spChg>
      </pc:sldChg>
      <pc:sldChg chg="modSp mod">
        <pc:chgData name="Mario Blouin" userId="c9e8c2cd067712e5" providerId="LiveId" clId="{96FD2AE7-8B4F-429E-A992-3DFCB748DD19}" dt="2020-06-30T19:22:32.071" v="530" actId="20577"/>
        <pc:sldMkLst>
          <pc:docMk/>
          <pc:sldMk cId="3789010880" sldId="263"/>
        </pc:sldMkLst>
        <pc:spChg chg="mod">
          <ac:chgData name="Mario Blouin" userId="c9e8c2cd067712e5" providerId="LiveId" clId="{96FD2AE7-8B4F-429E-A992-3DFCB748DD19}" dt="2020-06-30T19:22:32.071" v="530" actId="20577"/>
          <ac:spMkLst>
            <pc:docMk/>
            <pc:sldMk cId="3789010880" sldId="263"/>
            <ac:spMk id="3" creationId="{00000000-0000-0000-0000-000000000000}"/>
          </ac:spMkLst>
        </pc:spChg>
      </pc:sldChg>
      <pc:sldChg chg="modSp mod">
        <pc:chgData name="Mario Blouin" userId="c9e8c2cd067712e5" providerId="LiveId" clId="{96FD2AE7-8B4F-429E-A992-3DFCB748DD19}" dt="2020-06-30T20:07:20.725" v="1178" actId="313"/>
        <pc:sldMkLst>
          <pc:docMk/>
          <pc:sldMk cId="2790491206" sldId="264"/>
        </pc:sldMkLst>
        <pc:spChg chg="mod">
          <ac:chgData name="Mario Blouin" userId="c9e8c2cd067712e5" providerId="LiveId" clId="{96FD2AE7-8B4F-429E-A992-3DFCB748DD19}" dt="2020-06-30T19:50:53.590" v="1033" actId="20577"/>
          <ac:spMkLst>
            <pc:docMk/>
            <pc:sldMk cId="2790491206" sldId="264"/>
            <ac:spMk id="2" creationId="{00000000-0000-0000-0000-000000000000}"/>
          </ac:spMkLst>
        </pc:spChg>
        <pc:spChg chg="mod">
          <ac:chgData name="Mario Blouin" userId="c9e8c2cd067712e5" providerId="LiveId" clId="{96FD2AE7-8B4F-429E-A992-3DFCB748DD19}" dt="2020-06-30T20:07:20.725" v="1178" actId="313"/>
          <ac:spMkLst>
            <pc:docMk/>
            <pc:sldMk cId="2790491206" sldId="264"/>
            <ac:spMk id="3" creationId="{00000000-0000-0000-0000-000000000000}"/>
          </ac:spMkLst>
        </pc:spChg>
      </pc:sldChg>
      <pc:sldChg chg="modSp mod">
        <pc:chgData name="Mario Blouin" userId="c9e8c2cd067712e5" providerId="LiveId" clId="{96FD2AE7-8B4F-429E-A992-3DFCB748DD19}" dt="2020-06-30T20:01:57.987" v="1160" actId="20577"/>
        <pc:sldMkLst>
          <pc:docMk/>
          <pc:sldMk cId="642710317" sldId="274"/>
        </pc:sldMkLst>
        <pc:spChg chg="mod">
          <ac:chgData name="Mario Blouin" userId="c9e8c2cd067712e5" providerId="LiveId" clId="{96FD2AE7-8B4F-429E-A992-3DFCB748DD19}" dt="2020-06-30T20:01:57.987" v="1160" actId="20577"/>
          <ac:spMkLst>
            <pc:docMk/>
            <pc:sldMk cId="642710317" sldId="274"/>
            <ac:spMk id="3" creationId="{00000000-0000-0000-0000-000000000000}"/>
          </ac:spMkLst>
        </pc:spChg>
      </pc:sldChg>
      <pc:sldChg chg="modSp mod">
        <pc:chgData name="Mario Blouin" userId="c9e8c2cd067712e5" providerId="LiveId" clId="{96FD2AE7-8B4F-429E-A992-3DFCB748DD19}" dt="2020-06-30T17:07:42.492" v="355" actId="14100"/>
        <pc:sldMkLst>
          <pc:docMk/>
          <pc:sldMk cId="557118" sldId="275"/>
        </pc:sldMkLst>
        <pc:spChg chg="mod">
          <ac:chgData name="Mario Blouin" userId="c9e8c2cd067712e5" providerId="LiveId" clId="{96FD2AE7-8B4F-429E-A992-3DFCB748DD19}" dt="2020-06-30T17:06:13.477" v="349"/>
          <ac:spMkLst>
            <pc:docMk/>
            <pc:sldMk cId="557118" sldId="275"/>
            <ac:spMk id="4" creationId="{00000000-0000-0000-0000-000000000000}"/>
          </ac:spMkLst>
        </pc:spChg>
        <pc:spChg chg="mod">
          <ac:chgData name="Mario Blouin" userId="c9e8c2cd067712e5" providerId="LiveId" clId="{96FD2AE7-8B4F-429E-A992-3DFCB748DD19}" dt="2020-06-30T17:07:42.492" v="355" actId="14100"/>
          <ac:spMkLst>
            <pc:docMk/>
            <pc:sldMk cId="557118" sldId="275"/>
            <ac:spMk id="5" creationId="{00000000-0000-0000-0000-000000000000}"/>
          </ac:spMkLst>
        </pc:spChg>
      </pc:sldChg>
      <pc:sldChg chg="modSp mod">
        <pc:chgData name="Mario Blouin" userId="c9e8c2cd067712e5" providerId="LiveId" clId="{96FD2AE7-8B4F-429E-A992-3DFCB748DD19}" dt="2020-06-30T19:35:32.981" v="720" actId="20577"/>
        <pc:sldMkLst>
          <pc:docMk/>
          <pc:sldMk cId="4273506926" sldId="285"/>
        </pc:sldMkLst>
        <pc:spChg chg="mod">
          <ac:chgData name="Mario Blouin" userId="c9e8c2cd067712e5" providerId="LiveId" clId="{96FD2AE7-8B4F-429E-A992-3DFCB748DD19}" dt="2020-06-30T19:35:32.981" v="720" actId="20577"/>
          <ac:spMkLst>
            <pc:docMk/>
            <pc:sldMk cId="4273506926" sldId="285"/>
            <ac:spMk id="2" creationId="{E5DE6D65-E3B4-44C9-AA03-AE2B5F2A66F2}"/>
          </ac:spMkLst>
        </pc:spChg>
        <pc:graphicFrameChg chg="modGraphic">
          <ac:chgData name="Mario Blouin" userId="c9e8c2cd067712e5" providerId="LiveId" clId="{96FD2AE7-8B4F-429E-A992-3DFCB748DD19}" dt="2020-06-30T19:35:27.687" v="710" actId="20577"/>
          <ac:graphicFrameMkLst>
            <pc:docMk/>
            <pc:sldMk cId="4273506926" sldId="285"/>
            <ac:graphicFrameMk id="3" creationId="{7D19108D-492D-44F4-9BD6-EEB82E6C80FC}"/>
          </ac:graphicFrameMkLst>
        </pc:graphicFrameChg>
      </pc:sldChg>
      <pc:sldChg chg="modSp mod">
        <pc:chgData name="Mario Blouin" userId="c9e8c2cd067712e5" providerId="LiveId" clId="{96FD2AE7-8B4F-429E-A992-3DFCB748DD19}" dt="2020-06-30T19:36:54.950" v="741" actId="20577"/>
        <pc:sldMkLst>
          <pc:docMk/>
          <pc:sldMk cId="2144567966" sldId="291"/>
        </pc:sldMkLst>
        <pc:spChg chg="mod">
          <ac:chgData name="Mario Blouin" userId="c9e8c2cd067712e5" providerId="LiveId" clId="{96FD2AE7-8B4F-429E-A992-3DFCB748DD19}" dt="2020-06-30T19:36:54.950" v="741" actId="20577"/>
          <ac:spMkLst>
            <pc:docMk/>
            <pc:sldMk cId="2144567966" sldId="291"/>
            <ac:spMk id="2" creationId="{59C2EC8A-4F3B-4CC7-9DC1-E9AA03256388}"/>
          </ac:spMkLst>
        </pc:spChg>
      </pc:sldChg>
      <pc:sldChg chg="modSp mod">
        <pc:chgData name="Mario Blouin" userId="c9e8c2cd067712e5" providerId="LiveId" clId="{96FD2AE7-8B4F-429E-A992-3DFCB748DD19}" dt="2020-06-30T19:35:50.542" v="729" actId="20577"/>
        <pc:sldMkLst>
          <pc:docMk/>
          <pc:sldMk cId="2480756676" sldId="298"/>
        </pc:sldMkLst>
        <pc:spChg chg="mod">
          <ac:chgData name="Mario Blouin" userId="c9e8c2cd067712e5" providerId="LiveId" clId="{96FD2AE7-8B4F-429E-A992-3DFCB748DD19}" dt="2020-06-30T19:35:50.542" v="729" actId="20577"/>
          <ac:spMkLst>
            <pc:docMk/>
            <pc:sldMk cId="2480756676" sldId="298"/>
            <ac:spMk id="2" creationId="{7C8EB169-56A4-4433-8F06-DE843FA38F73}"/>
          </ac:spMkLst>
        </pc:spChg>
        <pc:graphicFrameChg chg="mod">
          <ac:chgData name="Mario Blouin" userId="c9e8c2cd067712e5" providerId="LiveId" clId="{96FD2AE7-8B4F-429E-A992-3DFCB748DD19}" dt="2020-06-30T19:29:18.779" v="602" actId="20577"/>
          <ac:graphicFrameMkLst>
            <pc:docMk/>
            <pc:sldMk cId="2480756676" sldId="298"/>
            <ac:graphicFrameMk id="6" creationId="{3921131C-989A-45A6-8E1D-84A4C22ED8E2}"/>
          </ac:graphicFrameMkLst>
        </pc:graphicFrameChg>
      </pc:sldChg>
      <pc:sldChg chg="modSp mod">
        <pc:chgData name="Mario Blouin" userId="c9e8c2cd067712e5" providerId="LiveId" clId="{96FD2AE7-8B4F-429E-A992-3DFCB748DD19}" dt="2020-06-30T20:15:07.426" v="1329" actId="20577"/>
        <pc:sldMkLst>
          <pc:docMk/>
          <pc:sldMk cId="2895645273" sldId="299"/>
        </pc:sldMkLst>
        <pc:spChg chg="mod">
          <ac:chgData name="Mario Blouin" userId="c9e8c2cd067712e5" providerId="LiveId" clId="{96FD2AE7-8B4F-429E-A992-3DFCB748DD19}" dt="2020-06-30T20:14:20.485" v="1311" actId="20577"/>
          <ac:spMkLst>
            <pc:docMk/>
            <pc:sldMk cId="2895645273" sldId="299"/>
            <ac:spMk id="4" creationId="{1711445B-2BB2-4794-B12C-6C3C3A16677F}"/>
          </ac:spMkLst>
        </pc:spChg>
        <pc:spChg chg="mod">
          <ac:chgData name="Mario Blouin" userId="c9e8c2cd067712e5" providerId="LiveId" clId="{96FD2AE7-8B4F-429E-A992-3DFCB748DD19}" dt="2020-06-30T19:41:44.053" v="821" actId="20577"/>
          <ac:spMkLst>
            <pc:docMk/>
            <pc:sldMk cId="2895645273" sldId="299"/>
            <ac:spMk id="7" creationId="{4D0074E9-54BA-4576-9BCD-FE4E15316D31}"/>
          </ac:spMkLst>
        </pc:spChg>
        <pc:graphicFrameChg chg="modGraphic">
          <ac:chgData name="Mario Blouin" userId="c9e8c2cd067712e5" providerId="LiveId" clId="{96FD2AE7-8B4F-429E-A992-3DFCB748DD19}" dt="2020-06-30T20:15:07.426" v="1329" actId="20577"/>
          <ac:graphicFrameMkLst>
            <pc:docMk/>
            <pc:sldMk cId="2895645273" sldId="299"/>
            <ac:graphicFrameMk id="3" creationId="{5FFF1F15-B774-4A24-ACB0-921F2E6A0FDA}"/>
          </ac:graphicFrameMkLst>
        </pc:graphicFrameChg>
      </pc:sldChg>
      <pc:sldChg chg="modSp mod">
        <pc:chgData name="Mario Blouin" userId="c9e8c2cd067712e5" providerId="LiveId" clId="{96FD2AE7-8B4F-429E-A992-3DFCB748DD19}" dt="2020-06-30T17:08:01.975" v="360" actId="20577"/>
        <pc:sldMkLst>
          <pc:docMk/>
          <pc:sldMk cId="4190192866" sldId="300"/>
        </pc:sldMkLst>
        <pc:spChg chg="mod">
          <ac:chgData name="Mario Blouin" userId="c9e8c2cd067712e5" providerId="LiveId" clId="{96FD2AE7-8B4F-429E-A992-3DFCB748DD19}" dt="2020-06-30T17:08:01.975" v="360" actId="20577"/>
          <ac:spMkLst>
            <pc:docMk/>
            <pc:sldMk cId="4190192866" sldId="300"/>
            <ac:spMk id="3" creationId="{46B7E918-C17F-43EF-B42A-E7C113AD8E4B}"/>
          </ac:spMkLst>
        </pc:spChg>
      </pc:sldChg>
      <pc:sldChg chg="modSp mod">
        <pc:chgData name="Mario Blouin" userId="c9e8c2cd067712e5" providerId="LiveId" clId="{96FD2AE7-8B4F-429E-A992-3DFCB748DD19}" dt="2020-07-06T20:22:37.151" v="1372" actId="20577"/>
        <pc:sldMkLst>
          <pc:docMk/>
          <pc:sldMk cId="845983866" sldId="304"/>
        </pc:sldMkLst>
        <pc:spChg chg="mod">
          <ac:chgData name="Mario Blouin" userId="c9e8c2cd067712e5" providerId="LiveId" clId="{96FD2AE7-8B4F-429E-A992-3DFCB748DD19}" dt="2020-07-06T20:22:37.151" v="1372" actId="20577"/>
          <ac:spMkLst>
            <pc:docMk/>
            <pc:sldMk cId="845983866" sldId="304"/>
            <ac:spMk id="2" creationId="{00000000-0000-0000-0000-000000000000}"/>
          </ac:spMkLst>
        </pc:spChg>
        <pc:graphicFrameChg chg="mod">
          <ac:chgData name="Mario Blouin" userId="c9e8c2cd067712e5" providerId="LiveId" clId="{96FD2AE7-8B4F-429E-A992-3DFCB748DD19}" dt="2020-07-06T20:22:15.274" v="1355" actId="20577"/>
          <ac:graphicFrameMkLst>
            <pc:docMk/>
            <pc:sldMk cId="845983866" sldId="304"/>
            <ac:graphicFrameMk id="5" creationId="{D67BD843-A4EA-4573-AD9E-8E3B5BE96CA3}"/>
          </ac:graphicFrameMkLst>
        </pc:graphicFrameChg>
      </pc:sldChg>
      <pc:sldChg chg="modSp mod">
        <pc:chgData name="Mario Blouin" userId="c9e8c2cd067712e5" providerId="LiveId" clId="{96FD2AE7-8B4F-429E-A992-3DFCB748DD19}" dt="2020-07-06T20:24:34.947" v="1376" actId="20577"/>
        <pc:sldMkLst>
          <pc:docMk/>
          <pc:sldMk cId="3675500555" sldId="305"/>
        </pc:sldMkLst>
        <pc:spChg chg="mod">
          <ac:chgData name="Mario Blouin" userId="c9e8c2cd067712e5" providerId="LiveId" clId="{96FD2AE7-8B4F-429E-A992-3DFCB748DD19}" dt="2020-06-30T16:00:15.677" v="14" actId="27636"/>
          <ac:spMkLst>
            <pc:docMk/>
            <pc:sldMk cId="3675500555" sldId="305"/>
            <ac:spMk id="2" creationId="{00000000-0000-0000-0000-000000000000}"/>
          </ac:spMkLst>
        </pc:spChg>
        <pc:spChg chg="mod">
          <ac:chgData name="Mario Blouin" userId="c9e8c2cd067712e5" providerId="LiveId" clId="{96FD2AE7-8B4F-429E-A992-3DFCB748DD19}" dt="2020-07-06T20:24:34.947" v="1376" actId="20577"/>
          <ac:spMkLst>
            <pc:docMk/>
            <pc:sldMk cId="3675500555" sldId="305"/>
            <ac:spMk id="3" creationId="{00000000-0000-0000-0000-000000000000}"/>
          </ac:spMkLst>
        </pc:spChg>
        <pc:spChg chg="mod">
          <ac:chgData name="Mario Blouin" userId="c9e8c2cd067712e5" providerId="LiveId" clId="{96FD2AE7-8B4F-429E-A992-3DFCB748DD19}" dt="2020-06-30T16:01:02.739" v="15" actId="20577"/>
          <ac:spMkLst>
            <pc:docMk/>
            <pc:sldMk cId="3675500555" sldId="305"/>
            <ac:spMk id="5" creationId="{00000000-0000-0000-0000-000000000000}"/>
          </ac:spMkLst>
        </pc:spChg>
      </pc:sldChg>
      <pc:sldChg chg="modSp mod">
        <pc:chgData name="Mario Blouin" userId="c9e8c2cd067712e5" providerId="LiveId" clId="{96FD2AE7-8B4F-429E-A992-3DFCB748DD19}" dt="2020-06-30T20:19:00.060" v="1347" actId="20577"/>
        <pc:sldMkLst>
          <pc:docMk/>
          <pc:sldMk cId="2444182817" sldId="306"/>
        </pc:sldMkLst>
        <pc:spChg chg="mod">
          <ac:chgData name="Mario Blouin" userId="c9e8c2cd067712e5" providerId="LiveId" clId="{96FD2AE7-8B4F-429E-A992-3DFCB748DD19}" dt="2020-06-30T19:45:41.907" v="961" actId="313"/>
          <ac:spMkLst>
            <pc:docMk/>
            <pc:sldMk cId="2444182817" sldId="306"/>
            <ac:spMk id="3" creationId="{5D15A224-6CF1-48E2-8BEC-1E8D6EF50097}"/>
          </ac:spMkLst>
        </pc:spChg>
        <pc:graphicFrameChg chg="modGraphic">
          <ac:chgData name="Mario Blouin" userId="c9e8c2cd067712e5" providerId="LiveId" clId="{96FD2AE7-8B4F-429E-A992-3DFCB748DD19}" dt="2020-06-30T20:19:00.060" v="1347" actId="20577"/>
          <ac:graphicFrameMkLst>
            <pc:docMk/>
            <pc:sldMk cId="2444182817" sldId="306"/>
            <ac:graphicFrameMk id="12" creationId="{8BBFF856-96F9-42D7-A0DC-AF62C33496EA}"/>
          </ac:graphicFrameMkLst>
        </pc:graphicFrameChg>
      </pc:sldChg>
      <pc:sldChg chg="modSp mod">
        <pc:chgData name="Mario Blouin" userId="c9e8c2cd067712e5" providerId="LiveId" clId="{96FD2AE7-8B4F-429E-A992-3DFCB748DD19}" dt="2020-06-30T19:53:54.517" v="1114" actId="20577"/>
        <pc:sldMkLst>
          <pc:docMk/>
          <pc:sldMk cId="1878014120" sldId="310"/>
        </pc:sldMkLst>
        <pc:spChg chg="mod">
          <ac:chgData name="Mario Blouin" userId="c9e8c2cd067712e5" providerId="LiveId" clId="{96FD2AE7-8B4F-429E-A992-3DFCB748DD19}" dt="2020-06-30T19:53:54.517" v="1114" actId="20577"/>
          <ac:spMkLst>
            <pc:docMk/>
            <pc:sldMk cId="1878014120" sldId="310"/>
            <ac:spMk id="3" creationId="{38B1EF79-36CF-4679-B570-6A1B00EB514F}"/>
          </ac:spMkLst>
        </pc:spChg>
      </pc:sldChg>
      <pc:sldChg chg="modSp mod">
        <pc:chgData name="Mario Blouin" userId="c9e8c2cd067712e5" providerId="LiveId" clId="{96FD2AE7-8B4F-429E-A992-3DFCB748DD19}" dt="2020-06-30T19:54:28.315" v="1131" actId="20577"/>
        <pc:sldMkLst>
          <pc:docMk/>
          <pc:sldMk cId="1097842297" sldId="311"/>
        </pc:sldMkLst>
        <pc:spChg chg="mod">
          <ac:chgData name="Mario Blouin" userId="c9e8c2cd067712e5" providerId="LiveId" clId="{96FD2AE7-8B4F-429E-A992-3DFCB748DD19}" dt="2020-06-30T19:54:28.315" v="1131" actId="20577"/>
          <ac:spMkLst>
            <pc:docMk/>
            <pc:sldMk cId="1097842297" sldId="311"/>
            <ac:spMk id="3" creationId="{4F05B5C6-2DF9-4DA4-A816-8D4563625CCD}"/>
          </ac:spMkLst>
        </pc:spChg>
      </pc:sldChg>
      <pc:sldChg chg="modSp mod">
        <pc:chgData name="Mario Blouin" userId="c9e8c2cd067712e5" providerId="LiveId" clId="{96FD2AE7-8B4F-429E-A992-3DFCB748DD19}" dt="2020-06-30T17:40:03.504" v="420" actId="20577"/>
        <pc:sldMkLst>
          <pc:docMk/>
          <pc:sldMk cId="4271165917" sldId="315"/>
        </pc:sldMkLst>
        <pc:spChg chg="mod">
          <ac:chgData name="Mario Blouin" userId="c9e8c2cd067712e5" providerId="LiveId" clId="{96FD2AE7-8B4F-429E-A992-3DFCB748DD19}" dt="2020-06-30T17:40:03.504" v="420" actId="20577"/>
          <ac:spMkLst>
            <pc:docMk/>
            <pc:sldMk cId="4271165917" sldId="315"/>
            <ac:spMk id="3" creationId="{00000000-0000-0000-0000-000000000000}"/>
          </ac:spMkLst>
        </pc:spChg>
      </pc:sldChg>
      <pc:sldChg chg="modSp mod">
        <pc:chgData name="Mario Blouin" userId="c9e8c2cd067712e5" providerId="LiveId" clId="{96FD2AE7-8B4F-429E-A992-3DFCB748DD19}" dt="2020-06-30T17:41:29.305" v="437" actId="20577"/>
        <pc:sldMkLst>
          <pc:docMk/>
          <pc:sldMk cId="4156137958" sldId="318"/>
        </pc:sldMkLst>
        <pc:spChg chg="mod">
          <ac:chgData name="Mario Blouin" userId="c9e8c2cd067712e5" providerId="LiveId" clId="{96FD2AE7-8B4F-429E-A992-3DFCB748DD19}" dt="2020-06-30T17:41:29.305" v="437" actId="20577"/>
          <ac:spMkLst>
            <pc:docMk/>
            <pc:sldMk cId="4156137958" sldId="318"/>
            <ac:spMk id="3" creationId="{00000000-0000-0000-0000-000000000000}"/>
          </ac:spMkLst>
        </pc:spChg>
      </pc:sldChg>
      <pc:sldChg chg="modSp mod">
        <pc:chgData name="Mario Blouin" userId="c9e8c2cd067712e5" providerId="LiveId" clId="{96FD2AE7-8B4F-429E-A992-3DFCB748DD19}" dt="2020-06-30T20:00:05.438" v="1158" actId="313"/>
        <pc:sldMkLst>
          <pc:docMk/>
          <pc:sldMk cId="475534206" sldId="320"/>
        </pc:sldMkLst>
        <pc:spChg chg="mod">
          <ac:chgData name="Mario Blouin" userId="c9e8c2cd067712e5" providerId="LiveId" clId="{96FD2AE7-8B4F-429E-A992-3DFCB748DD19}" dt="2020-06-30T20:00:05.438" v="1158" actId="313"/>
          <ac:spMkLst>
            <pc:docMk/>
            <pc:sldMk cId="475534206" sldId="320"/>
            <ac:spMk id="4" creationId="{00000000-0000-0000-0000-000000000000}"/>
          </ac:spMkLst>
        </pc:spChg>
      </pc:sldChg>
      <pc:sldChg chg="modSp">
        <pc:chgData name="Mario Blouin" userId="c9e8c2cd067712e5" providerId="LiveId" clId="{96FD2AE7-8B4F-429E-A992-3DFCB748DD19}" dt="2020-06-30T19:35:08.126" v="700" actId="20577"/>
        <pc:sldMkLst>
          <pc:docMk/>
          <pc:sldMk cId="2478288874" sldId="322"/>
        </pc:sldMkLst>
        <pc:graphicFrameChg chg="mod">
          <ac:chgData name="Mario Blouin" userId="c9e8c2cd067712e5" providerId="LiveId" clId="{96FD2AE7-8B4F-429E-A992-3DFCB748DD19}" dt="2020-06-30T19:35:08.126" v="700" actId="20577"/>
          <ac:graphicFrameMkLst>
            <pc:docMk/>
            <pc:sldMk cId="2478288874" sldId="322"/>
            <ac:graphicFrameMk id="5" creationId="{818C8189-1976-4352-8A7B-433E72A7CA09}"/>
          </ac:graphicFrameMkLst>
        </pc:graphicFrameChg>
      </pc:sldChg>
      <pc:sldChg chg="modSp mod">
        <pc:chgData name="Mario Blouin" userId="c9e8c2cd067712e5" providerId="LiveId" clId="{96FD2AE7-8B4F-429E-A992-3DFCB748DD19}" dt="2020-06-30T19:34:56.537" v="691" actId="20577"/>
        <pc:sldMkLst>
          <pc:docMk/>
          <pc:sldMk cId="3009778652" sldId="323"/>
        </pc:sldMkLst>
        <pc:spChg chg="mod">
          <ac:chgData name="Mario Blouin" userId="c9e8c2cd067712e5" providerId="LiveId" clId="{96FD2AE7-8B4F-429E-A992-3DFCB748DD19}" dt="2020-06-30T19:34:56.537" v="691" actId="20577"/>
          <ac:spMkLst>
            <pc:docMk/>
            <pc:sldMk cId="3009778652" sldId="323"/>
            <ac:spMk id="8" creationId="{00000000-0000-0000-0000-000000000000}"/>
          </ac:spMkLst>
        </pc:spChg>
      </pc:sldChg>
      <pc:sldChg chg="modSp mod">
        <pc:chgData name="Mario Blouin" userId="c9e8c2cd067712e5" providerId="LiveId" clId="{96FD2AE7-8B4F-429E-A992-3DFCB748DD19}" dt="2020-06-30T20:07:35.029" v="1179" actId="20577"/>
        <pc:sldMkLst>
          <pc:docMk/>
          <pc:sldMk cId="1244634655" sldId="324"/>
        </pc:sldMkLst>
        <pc:spChg chg="mod">
          <ac:chgData name="Mario Blouin" userId="c9e8c2cd067712e5" providerId="LiveId" clId="{96FD2AE7-8B4F-429E-A992-3DFCB748DD19}" dt="2020-06-30T20:07:35.029" v="1179" actId="20577"/>
          <ac:spMkLst>
            <pc:docMk/>
            <pc:sldMk cId="1244634655" sldId="324"/>
            <ac:spMk id="8" creationId="{00000000-0000-0000-0000-000000000000}"/>
          </ac:spMkLst>
        </pc:spChg>
      </pc:sldChg>
      <pc:sldChg chg="modSp mod">
        <pc:chgData name="Mario Blouin" userId="c9e8c2cd067712e5" providerId="LiveId" clId="{96FD2AE7-8B4F-429E-A992-3DFCB748DD19}" dt="2020-06-30T20:05:32.903" v="1174" actId="20577"/>
        <pc:sldMkLst>
          <pc:docMk/>
          <pc:sldMk cId="4035076657" sldId="326"/>
        </pc:sldMkLst>
        <pc:spChg chg="mod">
          <ac:chgData name="Mario Blouin" userId="c9e8c2cd067712e5" providerId="LiveId" clId="{96FD2AE7-8B4F-429E-A992-3DFCB748DD19}" dt="2020-06-30T20:05:32.903" v="1174" actId="20577"/>
          <ac:spMkLst>
            <pc:docMk/>
            <pc:sldMk cId="4035076657" sldId="326"/>
            <ac:spMk id="8" creationId="{00000000-0000-0000-0000-000000000000}"/>
          </ac:spMkLst>
        </pc:spChg>
      </pc:sldChg>
      <pc:sldChg chg="modSp mod">
        <pc:chgData name="Mario Blouin" userId="c9e8c2cd067712e5" providerId="LiveId" clId="{96FD2AE7-8B4F-429E-A992-3DFCB748DD19}" dt="2020-06-30T20:05:09.537" v="1173" actId="313"/>
        <pc:sldMkLst>
          <pc:docMk/>
          <pc:sldMk cId="73638387" sldId="327"/>
        </pc:sldMkLst>
        <pc:spChg chg="mod">
          <ac:chgData name="Mario Blouin" userId="c9e8c2cd067712e5" providerId="LiveId" clId="{96FD2AE7-8B4F-429E-A992-3DFCB748DD19}" dt="2020-06-30T20:05:09.537" v="1173" actId="313"/>
          <ac:spMkLst>
            <pc:docMk/>
            <pc:sldMk cId="73638387" sldId="327"/>
            <ac:spMk id="8" creationId="{00000000-0000-0000-0000-000000000000}"/>
          </ac:spMkLst>
        </pc:spChg>
      </pc:sldChg>
      <pc:sldChg chg="modSp mod">
        <pc:chgData name="Mario Blouin" userId="c9e8c2cd067712e5" providerId="LiveId" clId="{96FD2AE7-8B4F-429E-A992-3DFCB748DD19}" dt="2020-06-30T20:00:39.774" v="1159" actId="20577"/>
        <pc:sldMkLst>
          <pc:docMk/>
          <pc:sldMk cId="2135551812" sldId="328"/>
        </pc:sldMkLst>
        <pc:spChg chg="mod">
          <ac:chgData name="Mario Blouin" userId="c9e8c2cd067712e5" providerId="LiveId" clId="{96FD2AE7-8B4F-429E-A992-3DFCB748DD19}" dt="2020-06-30T20:00:39.774" v="1159" actId="20577"/>
          <ac:spMkLst>
            <pc:docMk/>
            <pc:sldMk cId="2135551812" sldId="328"/>
            <ac:spMk id="2" creationId="{00000000-0000-0000-0000-000000000000}"/>
          </ac:spMkLst>
        </pc:spChg>
      </pc:sldChg>
      <pc:sldChg chg="modSp mod">
        <pc:chgData name="Mario Blouin" userId="c9e8c2cd067712e5" providerId="LiveId" clId="{96FD2AE7-8B4F-429E-A992-3DFCB748DD19}" dt="2020-07-06T20:23:16.566" v="1374" actId="20577"/>
        <pc:sldMkLst>
          <pc:docMk/>
          <pc:sldMk cId="511110452" sldId="333"/>
        </pc:sldMkLst>
        <pc:spChg chg="mod">
          <ac:chgData name="Mario Blouin" userId="c9e8c2cd067712e5" providerId="LiveId" clId="{96FD2AE7-8B4F-429E-A992-3DFCB748DD19}" dt="2020-07-06T20:23:16.566" v="1374" actId="20577"/>
          <ac:spMkLst>
            <pc:docMk/>
            <pc:sldMk cId="511110452" sldId="333"/>
            <ac:spMk id="2" creationId="{00000000-0000-0000-0000-000000000000}"/>
          </ac:spMkLst>
        </pc:spChg>
      </pc:sldChg>
      <pc:sldChg chg="modSp mod">
        <pc:chgData name="Mario Blouin" userId="c9e8c2cd067712e5" providerId="LiveId" clId="{96FD2AE7-8B4F-429E-A992-3DFCB748DD19}" dt="2020-06-30T15:59:30.118" v="3" actId="20577"/>
        <pc:sldMkLst>
          <pc:docMk/>
          <pc:sldMk cId="3227388723" sldId="334"/>
        </pc:sldMkLst>
        <pc:spChg chg="mod">
          <ac:chgData name="Mario Blouin" userId="c9e8c2cd067712e5" providerId="LiveId" clId="{96FD2AE7-8B4F-429E-A992-3DFCB748DD19}" dt="2020-06-30T15:59:30.118" v="3" actId="20577"/>
          <ac:spMkLst>
            <pc:docMk/>
            <pc:sldMk cId="3227388723" sldId="334"/>
            <ac:spMk id="3" creationId="{3A98E710-FBEA-463D-837E-7C1697EF61F4}"/>
          </ac:spMkLst>
        </pc:spChg>
      </pc:sldChg>
      <pc:sldChg chg="modSp mod">
        <pc:chgData name="Mario Blouin" userId="c9e8c2cd067712e5" providerId="LiveId" clId="{96FD2AE7-8B4F-429E-A992-3DFCB748DD19}" dt="2020-06-30T15:57:49.739" v="0" actId="20577"/>
        <pc:sldMkLst>
          <pc:docMk/>
          <pc:sldMk cId="1626348183" sldId="335"/>
        </pc:sldMkLst>
        <pc:spChg chg="mod">
          <ac:chgData name="Mario Blouin" userId="c9e8c2cd067712e5" providerId="LiveId" clId="{96FD2AE7-8B4F-429E-A992-3DFCB748DD19}" dt="2020-06-30T15:57:49.739" v="0" actId="20577"/>
          <ac:spMkLst>
            <pc:docMk/>
            <pc:sldMk cId="1626348183" sldId="335"/>
            <ac:spMk id="3" creationId="{07633C2E-E896-47F3-95DB-850662EC19FB}"/>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svg"/><Relationship Id="rId1" Type="http://schemas.openxmlformats.org/officeDocument/2006/relationships/image" Target="../media/image14.png"/><Relationship Id="rId6" Type="http://schemas.openxmlformats.org/officeDocument/2006/relationships/image" Target="../media/image13.svg"/><Relationship Id="rId5" Type="http://schemas.openxmlformats.org/officeDocument/2006/relationships/image" Target="../media/image16.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svg"/><Relationship Id="rId1" Type="http://schemas.openxmlformats.org/officeDocument/2006/relationships/image" Target="../media/image30.png"/><Relationship Id="rId6" Type="http://schemas.openxmlformats.org/officeDocument/2006/relationships/image" Target="../media/image29.svg"/><Relationship Id="rId5" Type="http://schemas.openxmlformats.org/officeDocument/2006/relationships/image" Target="../media/image32.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886CBF-A7CE-45BF-9D86-10C299F55F0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EE89F6-EB77-4FEF-A1F9-DBEF1A2AADA5}">
      <dgm:prSet/>
      <dgm:spPr/>
      <dgm:t>
        <a:bodyPr/>
        <a:lstStyle/>
        <a:p>
          <a:pPr>
            <a:lnSpc>
              <a:spcPct val="100000"/>
            </a:lnSpc>
          </a:pPr>
          <a:r>
            <a:rPr lang="fr-CA" noProof="0" dirty="0"/>
            <a:t>La mathématique est un élément de la MHS (Majeure Haute Spécialisation) qui est intégrée aux </a:t>
          </a:r>
          <a:r>
            <a:rPr lang="fr-CA" b="1" noProof="0" dirty="0"/>
            <a:t>activités d’apprentissage contextualisées avec nos partenaires industrie.  AACPI</a:t>
          </a:r>
          <a:endParaRPr lang="fr-CA" noProof="0" dirty="0"/>
        </a:p>
      </dgm:t>
    </dgm:pt>
    <dgm:pt modelId="{C674596E-68C2-404E-AF7E-72E588E637A2}" type="parTrans" cxnId="{1BA2F223-B1CA-4FCC-9744-4738FF1DEBC1}">
      <dgm:prSet/>
      <dgm:spPr/>
      <dgm:t>
        <a:bodyPr/>
        <a:lstStyle/>
        <a:p>
          <a:endParaRPr lang="en-US"/>
        </a:p>
      </dgm:t>
    </dgm:pt>
    <dgm:pt modelId="{A33D88CD-0821-4009-ABB5-73FF57862901}" type="sibTrans" cxnId="{1BA2F223-B1CA-4FCC-9744-4738FF1DEBC1}">
      <dgm:prSet/>
      <dgm:spPr/>
      <dgm:t>
        <a:bodyPr/>
        <a:lstStyle/>
        <a:p>
          <a:endParaRPr lang="en-US"/>
        </a:p>
      </dgm:t>
    </dgm:pt>
    <dgm:pt modelId="{61B264D1-A810-496B-AEFF-B95CF78779EC}">
      <dgm:prSet/>
      <dgm:spPr/>
      <dgm:t>
        <a:bodyPr/>
        <a:lstStyle/>
        <a:p>
          <a:pPr>
            <a:lnSpc>
              <a:spcPct val="100000"/>
            </a:lnSpc>
          </a:pPr>
          <a:r>
            <a:rPr lang="fr-FR" dirty="0"/>
            <a:t>La littératie en mathématiques fait partie de chaque cheminement. Nous allons explorer comment les mathématiques sont utilisées dans divers milieux de travail ainsi qu’améliorer notre attitude envers les mathématiques et la résolution de problèmes.</a:t>
          </a:r>
          <a:endParaRPr lang="en-US" dirty="0"/>
        </a:p>
      </dgm:t>
    </dgm:pt>
    <dgm:pt modelId="{632F712D-2547-4EE5-ACD5-71B09AE9D7EF}" type="parTrans" cxnId="{2768605C-566B-4FC6-B058-0F3D8C7E7DDC}">
      <dgm:prSet/>
      <dgm:spPr/>
      <dgm:t>
        <a:bodyPr/>
        <a:lstStyle/>
        <a:p>
          <a:endParaRPr lang="en-US"/>
        </a:p>
      </dgm:t>
    </dgm:pt>
    <dgm:pt modelId="{4B9A3171-5D0E-4750-97C2-3BFFE33A275E}" type="sibTrans" cxnId="{2768605C-566B-4FC6-B058-0F3D8C7E7DDC}">
      <dgm:prSet/>
      <dgm:spPr/>
      <dgm:t>
        <a:bodyPr/>
        <a:lstStyle/>
        <a:p>
          <a:endParaRPr lang="en-US"/>
        </a:p>
      </dgm:t>
    </dgm:pt>
    <dgm:pt modelId="{73A2B030-9A3D-4D37-8CEF-93F5C2CA0D0D}">
      <dgm:prSet/>
      <dgm:spPr/>
      <dgm:t>
        <a:bodyPr/>
        <a:lstStyle/>
        <a:p>
          <a:pPr>
            <a:lnSpc>
              <a:spcPct val="100000"/>
            </a:lnSpc>
          </a:pPr>
          <a:r>
            <a:rPr lang="fr-FR" dirty="0"/>
            <a:t>Dans ce AAC, vous aurez l'occasion de travailler sur une activité mathématique à laquelle vous pouvez faire face pendant votre cheminement de carrière,  de vos études au collège, à l‘université ou en apprentissage</a:t>
          </a:r>
          <a:endParaRPr lang="en-US" dirty="0"/>
        </a:p>
      </dgm:t>
    </dgm:pt>
    <dgm:pt modelId="{6B2A6610-A69C-4795-AD46-17004146856B}" type="parTrans" cxnId="{3AE1FF20-98FA-49A2-88E1-11F1A4A9C31E}">
      <dgm:prSet/>
      <dgm:spPr/>
      <dgm:t>
        <a:bodyPr/>
        <a:lstStyle/>
        <a:p>
          <a:endParaRPr lang="en-US"/>
        </a:p>
      </dgm:t>
    </dgm:pt>
    <dgm:pt modelId="{7888C288-693D-43EF-8EB7-39391B772E2B}" type="sibTrans" cxnId="{3AE1FF20-98FA-49A2-88E1-11F1A4A9C31E}">
      <dgm:prSet/>
      <dgm:spPr/>
      <dgm:t>
        <a:bodyPr/>
        <a:lstStyle/>
        <a:p>
          <a:endParaRPr lang="en-US"/>
        </a:p>
      </dgm:t>
    </dgm:pt>
    <dgm:pt modelId="{E7538B08-8D51-4056-923F-9465E3423821}" type="pres">
      <dgm:prSet presAssocID="{65886CBF-A7CE-45BF-9D86-10C299F55F09}" presName="root" presStyleCnt="0">
        <dgm:presLayoutVars>
          <dgm:dir/>
          <dgm:resizeHandles val="exact"/>
        </dgm:presLayoutVars>
      </dgm:prSet>
      <dgm:spPr/>
    </dgm:pt>
    <dgm:pt modelId="{221475D6-D4BF-4B8B-8DAD-96A01CD3440B}" type="pres">
      <dgm:prSet presAssocID="{86EE89F6-EB77-4FEF-A1F9-DBEF1A2AADA5}" presName="compNode" presStyleCnt="0"/>
      <dgm:spPr/>
    </dgm:pt>
    <dgm:pt modelId="{BDDA19D5-421C-4625-AB0F-2A1E59370F35}" type="pres">
      <dgm:prSet presAssocID="{86EE89F6-EB77-4FEF-A1F9-DBEF1A2AADA5}" presName="bgRect" presStyleLbl="bgShp" presStyleIdx="0" presStyleCnt="3"/>
      <dgm:spPr/>
    </dgm:pt>
    <dgm:pt modelId="{6DC2F80B-D4FB-4FE1-BA41-6B6B067DC555}" type="pres">
      <dgm:prSet presAssocID="{86EE89F6-EB77-4FEF-A1F9-DBEF1A2AAD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lder"/>
        </a:ext>
      </dgm:extLst>
    </dgm:pt>
    <dgm:pt modelId="{7218EAD1-9510-468E-ABA0-8F992B9EF569}" type="pres">
      <dgm:prSet presAssocID="{86EE89F6-EB77-4FEF-A1F9-DBEF1A2AADA5}" presName="spaceRect" presStyleCnt="0"/>
      <dgm:spPr/>
    </dgm:pt>
    <dgm:pt modelId="{11AE786A-F55B-46C2-BAF5-37ABEEAD1AB0}" type="pres">
      <dgm:prSet presAssocID="{86EE89F6-EB77-4FEF-A1F9-DBEF1A2AADA5}" presName="parTx" presStyleLbl="revTx" presStyleIdx="0" presStyleCnt="3">
        <dgm:presLayoutVars>
          <dgm:chMax val="0"/>
          <dgm:chPref val="0"/>
        </dgm:presLayoutVars>
      </dgm:prSet>
      <dgm:spPr/>
    </dgm:pt>
    <dgm:pt modelId="{EEA47E66-09E6-47A3-86A1-FBCFF5E72C14}" type="pres">
      <dgm:prSet presAssocID="{A33D88CD-0821-4009-ABB5-73FF57862901}" presName="sibTrans" presStyleCnt="0"/>
      <dgm:spPr/>
    </dgm:pt>
    <dgm:pt modelId="{91EE396A-F97B-4F9E-B153-B65ACF7B594B}" type="pres">
      <dgm:prSet presAssocID="{61B264D1-A810-496B-AEFF-B95CF78779EC}" presName="compNode" presStyleCnt="0"/>
      <dgm:spPr/>
    </dgm:pt>
    <dgm:pt modelId="{C94F1052-7C9C-496C-BDA0-D146C98E1DC0}" type="pres">
      <dgm:prSet presAssocID="{61B264D1-A810-496B-AEFF-B95CF78779EC}" presName="bgRect" presStyleLbl="bgShp" presStyleIdx="1" presStyleCnt="3" custLinFactNeighborX="158"/>
      <dgm:spPr/>
    </dgm:pt>
    <dgm:pt modelId="{C55E3458-DA15-4BCE-B99E-CFA409C582E4}" type="pres">
      <dgm:prSet presAssocID="{61B264D1-A810-496B-AEFF-B95CF78779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F03B1744-2CB8-4602-BEF3-7870ACE58BF7}" type="pres">
      <dgm:prSet presAssocID="{61B264D1-A810-496B-AEFF-B95CF78779EC}" presName="spaceRect" presStyleCnt="0"/>
      <dgm:spPr/>
    </dgm:pt>
    <dgm:pt modelId="{0D54E825-6881-446E-BFBF-90195BFC6FF1}" type="pres">
      <dgm:prSet presAssocID="{61B264D1-A810-496B-AEFF-B95CF78779EC}" presName="parTx" presStyleLbl="revTx" presStyleIdx="1" presStyleCnt="3">
        <dgm:presLayoutVars>
          <dgm:chMax val="0"/>
          <dgm:chPref val="0"/>
        </dgm:presLayoutVars>
      </dgm:prSet>
      <dgm:spPr/>
    </dgm:pt>
    <dgm:pt modelId="{6FF8BA3D-AB71-4E82-B339-D9DB38BC2047}" type="pres">
      <dgm:prSet presAssocID="{4B9A3171-5D0E-4750-97C2-3BFFE33A275E}" presName="sibTrans" presStyleCnt="0"/>
      <dgm:spPr/>
    </dgm:pt>
    <dgm:pt modelId="{0F60B1B2-6AD5-443A-A5BF-6DF2C3F10D78}" type="pres">
      <dgm:prSet presAssocID="{73A2B030-9A3D-4D37-8CEF-93F5C2CA0D0D}" presName="compNode" presStyleCnt="0"/>
      <dgm:spPr/>
    </dgm:pt>
    <dgm:pt modelId="{E4C85E8E-0C5A-40B5-B3E7-BFCD736D1CC8}" type="pres">
      <dgm:prSet presAssocID="{73A2B030-9A3D-4D37-8CEF-93F5C2CA0D0D}" presName="bgRect" presStyleLbl="bgShp" presStyleIdx="2" presStyleCnt="3"/>
      <dgm:spPr/>
    </dgm:pt>
    <dgm:pt modelId="{FC1CF902-3610-41A2-99E6-9D3540118C7F}" type="pres">
      <dgm:prSet presAssocID="{73A2B030-9A3D-4D37-8CEF-93F5C2CA0D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6FAD3F14-3538-4B50-B7E9-63EBA2A23F9A}" type="pres">
      <dgm:prSet presAssocID="{73A2B030-9A3D-4D37-8CEF-93F5C2CA0D0D}" presName="spaceRect" presStyleCnt="0"/>
      <dgm:spPr/>
    </dgm:pt>
    <dgm:pt modelId="{F7B075F1-267F-4170-8211-1CE5AE30BEA0}" type="pres">
      <dgm:prSet presAssocID="{73A2B030-9A3D-4D37-8CEF-93F5C2CA0D0D}" presName="parTx" presStyleLbl="revTx" presStyleIdx="2" presStyleCnt="3">
        <dgm:presLayoutVars>
          <dgm:chMax val="0"/>
          <dgm:chPref val="0"/>
        </dgm:presLayoutVars>
      </dgm:prSet>
      <dgm:spPr/>
    </dgm:pt>
  </dgm:ptLst>
  <dgm:cxnLst>
    <dgm:cxn modelId="{3AE1FF20-98FA-49A2-88E1-11F1A4A9C31E}" srcId="{65886CBF-A7CE-45BF-9D86-10C299F55F09}" destId="{73A2B030-9A3D-4D37-8CEF-93F5C2CA0D0D}" srcOrd="2" destOrd="0" parTransId="{6B2A6610-A69C-4795-AD46-17004146856B}" sibTransId="{7888C288-693D-43EF-8EB7-39391B772E2B}"/>
    <dgm:cxn modelId="{1BA2F223-B1CA-4FCC-9744-4738FF1DEBC1}" srcId="{65886CBF-A7CE-45BF-9D86-10C299F55F09}" destId="{86EE89F6-EB77-4FEF-A1F9-DBEF1A2AADA5}" srcOrd="0" destOrd="0" parTransId="{C674596E-68C2-404E-AF7E-72E588E637A2}" sibTransId="{A33D88CD-0821-4009-ABB5-73FF57862901}"/>
    <dgm:cxn modelId="{2768605C-566B-4FC6-B058-0F3D8C7E7DDC}" srcId="{65886CBF-A7CE-45BF-9D86-10C299F55F09}" destId="{61B264D1-A810-496B-AEFF-B95CF78779EC}" srcOrd="1" destOrd="0" parTransId="{632F712D-2547-4EE5-ACD5-71B09AE9D7EF}" sibTransId="{4B9A3171-5D0E-4750-97C2-3BFFE33A275E}"/>
    <dgm:cxn modelId="{36CE3349-0649-423C-B211-914E4AAF8B4B}" type="presOf" srcId="{86EE89F6-EB77-4FEF-A1F9-DBEF1A2AADA5}" destId="{11AE786A-F55B-46C2-BAF5-37ABEEAD1AB0}" srcOrd="0" destOrd="0" presId="urn:microsoft.com/office/officeart/2018/2/layout/IconVerticalSolidList"/>
    <dgm:cxn modelId="{18BB085A-E860-4876-A732-BA6A3CCE6644}" type="presOf" srcId="{65886CBF-A7CE-45BF-9D86-10C299F55F09}" destId="{E7538B08-8D51-4056-923F-9465E3423821}" srcOrd="0" destOrd="0" presId="urn:microsoft.com/office/officeart/2018/2/layout/IconVerticalSolidList"/>
    <dgm:cxn modelId="{C7E63D9D-EF83-4383-AA2F-E6ACBF17F6E8}" type="presOf" srcId="{61B264D1-A810-496B-AEFF-B95CF78779EC}" destId="{0D54E825-6881-446E-BFBF-90195BFC6FF1}" srcOrd="0" destOrd="0" presId="urn:microsoft.com/office/officeart/2018/2/layout/IconVerticalSolidList"/>
    <dgm:cxn modelId="{BE7E6DE0-8AF2-441A-BF16-253691DA82BD}" type="presOf" srcId="{73A2B030-9A3D-4D37-8CEF-93F5C2CA0D0D}" destId="{F7B075F1-267F-4170-8211-1CE5AE30BEA0}" srcOrd="0" destOrd="0" presId="urn:microsoft.com/office/officeart/2018/2/layout/IconVerticalSolidList"/>
    <dgm:cxn modelId="{0FA3D208-F779-4193-982F-2EEC583B3E2B}" type="presParOf" srcId="{E7538B08-8D51-4056-923F-9465E3423821}" destId="{221475D6-D4BF-4B8B-8DAD-96A01CD3440B}" srcOrd="0" destOrd="0" presId="urn:microsoft.com/office/officeart/2018/2/layout/IconVerticalSolidList"/>
    <dgm:cxn modelId="{9D4A3479-2B73-470D-BE41-FAB76E1DE9F8}" type="presParOf" srcId="{221475D6-D4BF-4B8B-8DAD-96A01CD3440B}" destId="{BDDA19D5-421C-4625-AB0F-2A1E59370F35}" srcOrd="0" destOrd="0" presId="urn:microsoft.com/office/officeart/2018/2/layout/IconVerticalSolidList"/>
    <dgm:cxn modelId="{C14C12F0-C7A9-456D-8F03-633D90729C0B}" type="presParOf" srcId="{221475D6-D4BF-4B8B-8DAD-96A01CD3440B}" destId="{6DC2F80B-D4FB-4FE1-BA41-6B6B067DC555}" srcOrd="1" destOrd="0" presId="urn:microsoft.com/office/officeart/2018/2/layout/IconVerticalSolidList"/>
    <dgm:cxn modelId="{2721EC79-4172-4099-82A2-4A11801CF55F}" type="presParOf" srcId="{221475D6-D4BF-4B8B-8DAD-96A01CD3440B}" destId="{7218EAD1-9510-468E-ABA0-8F992B9EF569}" srcOrd="2" destOrd="0" presId="urn:microsoft.com/office/officeart/2018/2/layout/IconVerticalSolidList"/>
    <dgm:cxn modelId="{CC85C00C-75E6-4732-A5C1-1E9EEE48780F}" type="presParOf" srcId="{221475D6-D4BF-4B8B-8DAD-96A01CD3440B}" destId="{11AE786A-F55B-46C2-BAF5-37ABEEAD1AB0}" srcOrd="3" destOrd="0" presId="urn:microsoft.com/office/officeart/2018/2/layout/IconVerticalSolidList"/>
    <dgm:cxn modelId="{78AC1FBD-F110-4906-A571-771DEE061910}" type="presParOf" srcId="{E7538B08-8D51-4056-923F-9465E3423821}" destId="{EEA47E66-09E6-47A3-86A1-FBCFF5E72C14}" srcOrd="1" destOrd="0" presId="urn:microsoft.com/office/officeart/2018/2/layout/IconVerticalSolidList"/>
    <dgm:cxn modelId="{7F22BC8B-C902-4548-AC53-0715F0062D6B}" type="presParOf" srcId="{E7538B08-8D51-4056-923F-9465E3423821}" destId="{91EE396A-F97B-4F9E-B153-B65ACF7B594B}" srcOrd="2" destOrd="0" presId="urn:microsoft.com/office/officeart/2018/2/layout/IconVerticalSolidList"/>
    <dgm:cxn modelId="{103A2670-7D4D-4529-9A8D-B64E85CA64CB}" type="presParOf" srcId="{91EE396A-F97B-4F9E-B153-B65ACF7B594B}" destId="{C94F1052-7C9C-496C-BDA0-D146C98E1DC0}" srcOrd="0" destOrd="0" presId="urn:microsoft.com/office/officeart/2018/2/layout/IconVerticalSolidList"/>
    <dgm:cxn modelId="{21771B2C-1536-47A5-9A57-E3E3A9E5DEF1}" type="presParOf" srcId="{91EE396A-F97B-4F9E-B153-B65ACF7B594B}" destId="{C55E3458-DA15-4BCE-B99E-CFA409C582E4}" srcOrd="1" destOrd="0" presId="urn:microsoft.com/office/officeart/2018/2/layout/IconVerticalSolidList"/>
    <dgm:cxn modelId="{05F6D103-0BAD-4A73-B9BB-3CDB426D32F3}" type="presParOf" srcId="{91EE396A-F97B-4F9E-B153-B65ACF7B594B}" destId="{F03B1744-2CB8-4602-BEF3-7870ACE58BF7}" srcOrd="2" destOrd="0" presId="urn:microsoft.com/office/officeart/2018/2/layout/IconVerticalSolidList"/>
    <dgm:cxn modelId="{87720428-1C23-4789-8C79-26629D70728D}" type="presParOf" srcId="{91EE396A-F97B-4F9E-B153-B65ACF7B594B}" destId="{0D54E825-6881-446E-BFBF-90195BFC6FF1}" srcOrd="3" destOrd="0" presId="urn:microsoft.com/office/officeart/2018/2/layout/IconVerticalSolidList"/>
    <dgm:cxn modelId="{E6ABD5EB-394A-4803-B244-BA1A0C3EB6BC}" type="presParOf" srcId="{E7538B08-8D51-4056-923F-9465E3423821}" destId="{6FF8BA3D-AB71-4E82-B339-D9DB38BC2047}" srcOrd="3" destOrd="0" presId="urn:microsoft.com/office/officeart/2018/2/layout/IconVerticalSolidList"/>
    <dgm:cxn modelId="{F0C46E3F-B5EB-42D1-B50F-66252379C8CF}" type="presParOf" srcId="{E7538B08-8D51-4056-923F-9465E3423821}" destId="{0F60B1B2-6AD5-443A-A5BF-6DF2C3F10D78}" srcOrd="4" destOrd="0" presId="urn:microsoft.com/office/officeart/2018/2/layout/IconVerticalSolidList"/>
    <dgm:cxn modelId="{8E456869-4A81-4DE1-A5F3-A6327F3D6FAA}" type="presParOf" srcId="{0F60B1B2-6AD5-443A-A5BF-6DF2C3F10D78}" destId="{E4C85E8E-0C5A-40B5-B3E7-BFCD736D1CC8}" srcOrd="0" destOrd="0" presId="urn:microsoft.com/office/officeart/2018/2/layout/IconVerticalSolidList"/>
    <dgm:cxn modelId="{2033EABE-9501-4C20-BDEB-DB47FA9EBB5F}" type="presParOf" srcId="{0F60B1B2-6AD5-443A-A5BF-6DF2C3F10D78}" destId="{FC1CF902-3610-41A2-99E6-9D3540118C7F}" srcOrd="1" destOrd="0" presId="urn:microsoft.com/office/officeart/2018/2/layout/IconVerticalSolidList"/>
    <dgm:cxn modelId="{4D5F5E62-4C58-43E3-821C-B07F6868CF2B}" type="presParOf" srcId="{0F60B1B2-6AD5-443A-A5BF-6DF2C3F10D78}" destId="{6FAD3F14-3538-4B50-B7E9-63EBA2A23F9A}" srcOrd="2" destOrd="0" presId="urn:microsoft.com/office/officeart/2018/2/layout/IconVerticalSolidList"/>
    <dgm:cxn modelId="{7B01800A-5346-4FB4-85CD-B0A1025F89C8}" type="presParOf" srcId="{0F60B1B2-6AD5-443A-A5BF-6DF2C3F10D78}" destId="{F7B075F1-267F-4170-8211-1CE5AE30BEA0}" srcOrd="3" destOrd="0" presId="urn:microsoft.com/office/officeart/2018/2/layout/IconVerticalSoli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129D7-0B38-4EB4-92DA-E0589B2B4694}"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6E366DF1-BA04-42E1-AE86-5332737813A0}">
      <dgm:prSet/>
      <dgm:spPr/>
      <dgm:t>
        <a:bodyPr/>
        <a:lstStyle/>
        <a:p>
          <a:pPr>
            <a:lnSpc>
              <a:spcPct val="100000"/>
            </a:lnSpc>
            <a:defRPr b="1"/>
          </a:pPr>
          <a:r>
            <a:rPr lang="en-US" dirty="0" err="1"/>
            <a:t>Choisis</a:t>
          </a:r>
          <a:endParaRPr lang="en-US" dirty="0"/>
        </a:p>
      </dgm:t>
    </dgm:pt>
    <dgm:pt modelId="{270EC2E6-E803-4DD1-8232-C67054492E7E}" type="parTrans" cxnId="{EDFC2EB9-3575-453F-9C29-3E4E5DAE2B11}">
      <dgm:prSet/>
      <dgm:spPr/>
      <dgm:t>
        <a:bodyPr/>
        <a:lstStyle/>
        <a:p>
          <a:endParaRPr lang="en-US"/>
        </a:p>
      </dgm:t>
    </dgm:pt>
    <dgm:pt modelId="{3185AE35-3742-49DB-9084-5F15E68796B2}" type="sibTrans" cxnId="{EDFC2EB9-3575-453F-9C29-3E4E5DAE2B11}">
      <dgm:prSet/>
      <dgm:spPr/>
      <dgm:t>
        <a:bodyPr/>
        <a:lstStyle/>
        <a:p>
          <a:endParaRPr lang="en-US"/>
        </a:p>
      </dgm:t>
    </dgm:pt>
    <dgm:pt modelId="{78FCEC11-574B-4162-9FFE-629E5D76A868}">
      <dgm:prSet/>
      <dgm:spPr/>
      <dgm:t>
        <a:bodyPr/>
        <a:lstStyle/>
        <a:p>
          <a:pPr>
            <a:lnSpc>
              <a:spcPct val="100000"/>
            </a:lnSpc>
          </a:pPr>
          <a:r>
            <a:rPr lang="fr-FR" b="0" i="0" dirty="0"/>
            <a:t>Choisissez une personne à interviewer de préférence dans un domaine que vous envisagez comme cheminement.</a:t>
          </a:r>
          <a:r>
            <a:rPr lang="en-US" dirty="0"/>
            <a:t> </a:t>
          </a:r>
        </a:p>
      </dgm:t>
    </dgm:pt>
    <dgm:pt modelId="{EE8F66DC-5A6B-4551-BE69-28D812E0059B}" type="parTrans" cxnId="{24FE8DC4-0C68-4A51-9B42-6BE208E6571F}">
      <dgm:prSet/>
      <dgm:spPr/>
      <dgm:t>
        <a:bodyPr/>
        <a:lstStyle/>
        <a:p>
          <a:endParaRPr lang="en-US"/>
        </a:p>
      </dgm:t>
    </dgm:pt>
    <dgm:pt modelId="{958B3856-EA9F-4B83-89ED-C561C40073BE}" type="sibTrans" cxnId="{24FE8DC4-0C68-4A51-9B42-6BE208E6571F}">
      <dgm:prSet/>
      <dgm:spPr/>
      <dgm:t>
        <a:bodyPr/>
        <a:lstStyle/>
        <a:p>
          <a:endParaRPr lang="en-US"/>
        </a:p>
      </dgm:t>
    </dgm:pt>
    <dgm:pt modelId="{566DE5B5-DED6-48D9-8895-7D2BAAC0C516}">
      <dgm:prSet/>
      <dgm:spPr/>
      <dgm:t>
        <a:bodyPr/>
        <a:lstStyle/>
        <a:p>
          <a:pPr>
            <a:lnSpc>
              <a:spcPct val="100000"/>
            </a:lnSpc>
            <a:defRPr b="1"/>
          </a:pPr>
          <a:r>
            <a:rPr lang="en-US" dirty="0" err="1"/>
            <a:t>Trouve</a:t>
          </a:r>
          <a:r>
            <a:rPr lang="en-US" dirty="0"/>
            <a:t> un temps</a:t>
          </a:r>
        </a:p>
      </dgm:t>
    </dgm:pt>
    <dgm:pt modelId="{FBECA3EE-A206-4DE4-A308-6DAB3EEA29C5}" type="parTrans" cxnId="{8299003A-FEAA-4B7C-B6F0-C9343A3E68A9}">
      <dgm:prSet/>
      <dgm:spPr/>
      <dgm:t>
        <a:bodyPr/>
        <a:lstStyle/>
        <a:p>
          <a:endParaRPr lang="en-US"/>
        </a:p>
      </dgm:t>
    </dgm:pt>
    <dgm:pt modelId="{8C125AB1-5B3B-451D-870C-F0FF5D5A210E}" type="sibTrans" cxnId="{8299003A-FEAA-4B7C-B6F0-C9343A3E68A9}">
      <dgm:prSet/>
      <dgm:spPr/>
      <dgm:t>
        <a:bodyPr/>
        <a:lstStyle/>
        <a:p>
          <a:endParaRPr lang="en-US"/>
        </a:p>
      </dgm:t>
    </dgm:pt>
    <dgm:pt modelId="{5DEF3CA1-52C7-4FDA-822E-7764C892B1C9}">
      <dgm:prSet/>
      <dgm:spPr/>
      <dgm:t>
        <a:bodyPr/>
        <a:lstStyle/>
        <a:p>
          <a:pPr>
            <a:lnSpc>
              <a:spcPct val="100000"/>
            </a:lnSpc>
          </a:pPr>
          <a:r>
            <a:rPr lang="fr-FR" b="0" i="0" dirty="0"/>
            <a:t>Trouvez une date et une heure qui conviennent à vous et à votre interlocuteur.</a:t>
          </a:r>
          <a:endParaRPr lang="en-US" dirty="0"/>
        </a:p>
      </dgm:t>
    </dgm:pt>
    <dgm:pt modelId="{226B6694-4B86-4D03-B543-4D8251221546}" type="parTrans" cxnId="{5A6A3535-B7BB-42B9-AF61-EFA771DE3B40}">
      <dgm:prSet/>
      <dgm:spPr/>
      <dgm:t>
        <a:bodyPr/>
        <a:lstStyle/>
        <a:p>
          <a:endParaRPr lang="en-US"/>
        </a:p>
      </dgm:t>
    </dgm:pt>
    <dgm:pt modelId="{23E8EB28-3856-4677-ADB8-7961044178EC}" type="sibTrans" cxnId="{5A6A3535-B7BB-42B9-AF61-EFA771DE3B40}">
      <dgm:prSet/>
      <dgm:spPr/>
      <dgm:t>
        <a:bodyPr/>
        <a:lstStyle/>
        <a:p>
          <a:endParaRPr lang="en-US"/>
        </a:p>
      </dgm:t>
    </dgm:pt>
    <dgm:pt modelId="{422AD804-A4AF-467E-BE5C-A3842B262F17}">
      <dgm:prSet/>
      <dgm:spPr/>
      <dgm:t>
        <a:bodyPr/>
        <a:lstStyle/>
        <a:p>
          <a:pPr>
            <a:lnSpc>
              <a:spcPct val="100000"/>
            </a:lnSpc>
            <a:defRPr b="1"/>
          </a:pPr>
          <a:r>
            <a:rPr lang="en-US" dirty="0"/>
            <a:t>R</a:t>
          </a:r>
          <a:r>
            <a:rPr lang="fr-CA" dirty="0" err="1"/>
            <a:t>édige</a:t>
          </a:r>
          <a:r>
            <a:rPr lang="fr-CA" dirty="0"/>
            <a:t> des questions</a:t>
          </a:r>
          <a:endParaRPr lang="en-US" dirty="0"/>
        </a:p>
      </dgm:t>
    </dgm:pt>
    <dgm:pt modelId="{AA9EA5E8-B63E-49D0-A450-2C213D47505A}" type="parTrans" cxnId="{34D470F6-54D8-457C-BF6E-838F256C7CDA}">
      <dgm:prSet/>
      <dgm:spPr/>
      <dgm:t>
        <a:bodyPr/>
        <a:lstStyle/>
        <a:p>
          <a:endParaRPr lang="en-US"/>
        </a:p>
      </dgm:t>
    </dgm:pt>
    <dgm:pt modelId="{8CA69BE1-E716-4917-A154-8F3628ECC7A0}" type="sibTrans" cxnId="{34D470F6-54D8-457C-BF6E-838F256C7CDA}">
      <dgm:prSet/>
      <dgm:spPr/>
      <dgm:t>
        <a:bodyPr/>
        <a:lstStyle/>
        <a:p>
          <a:endParaRPr lang="en-US"/>
        </a:p>
      </dgm:t>
    </dgm:pt>
    <dgm:pt modelId="{893A94F0-0033-4C85-8D89-E7177C718524}">
      <dgm:prSet/>
      <dgm:spPr/>
      <dgm:t>
        <a:bodyPr/>
        <a:lstStyle/>
        <a:p>
          <a:pPr>
            <a:lnSpc>
              <a:spcPct val="100000"/>
            </a:lnSpc>
          </a:pPr>
          <a:r>
            <a:rPr lang="fr-FR" b="0" i="0" dirty="0"/>
            <a:t>Formulez 5 à 7 questions qui soulignent le rôle des mathématiques au travail.</a:t>
          </a:r>
          <a:endParaRPr lang="en-US" dirty="0"/>
        </a:p>
      </dgm:t>
    </dgm:pt>
    <dgm:pt modelId="{80D1C044-9676-43E0-98C1-221913F122EF}" type="parTrans" cxnId="{7A674D83-330C-4A4E-AAAE-4ADDB42C36E8}">
      <dgm:prSet/>
      <dgm:spPr/>
      <dgm:t>
        <a:bodyPr/>
        <a:lstStyle/>
        <a:p>
          <a:endParaRPr lang="en-US"/>
        </a:p>
      </dgm:t>
    </dgm:pt>
    <dgm:pt modelId="{0C8CE76F-47BA-4FCD-837D-C3B356EB2C36}" type="sibTrans" cxnId="{7A674D83-330C-4A4E-AAAE-4ADDB42C36E8}">
      <dgm:prSet/>
      <dgm:spPr/>
      <dgm:t>
        <a:bodyPr/>
        <a:lstStyle/>
        <a:p>
          <a:endParaRPr lang="en-US"/>
        </a:p>
      </dgm:t>
    </dgm:pt>
    <dgm:pt modelId="{6E616CA4-13D2-4BCC-84CE-7DEA8FF6D370}" type="pres">
      <dgm:prSet presAssocID="{F0E129D7-0B38-4EB4-92DA-E0589B2B4694}" presName="root" presStyleCnt="0">
        <dgm:presLayoutVars>
          <dgm:dir/>
          <dgm:resizeHandles val="exact"/>
        </dgm:presLayoutVars>
      </dgm:prSet>
      <dgm:spPr/>
    </dgm:pt>
    <dgm:pt modelId="{85D2E264-0096-4A05-92F9-232EBE6D718F}" type="pres">
      <dgm:prSet presAssocID="{6E366DF1-BA04-42E1-AE86-5332737813A0}" presName="compNode" presStyleCnt="0"/>
      <dgm:spPr/>
    </dgm:pt>
    <dgm:pt modelId="{B9F21469-A816-48A5-8145-59078B5F322A}" type="pres">
      <dgm:prSet presAssocID="{6E366DF1-BA04-42E1-AE86-5332737813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476CFD71-07FA-470F-867D-8B594FAEA042}" type="pres">
      <dgm:prSet presAssocID="{6E366DF1-BA04-42E1-AE86-5332737813A0}" presName="iconSpace" presStyleCnt="0"/>
      <dgm:spPr/>
    </dgm:pt>
    <dgm:pt modelId="{5D5C7A3F-28AD-446A-A5AF-76A08A367224}" type="pres">
      <dgm:prSet presAssocID="{6E366DF1-BA04-42E1-AE86-5332737813A0}" presName="parTx" presStyleLbl="revTx" presStyleIdx="0" presStyleCnt="6">
        <dgm:presLayoutVars>
          <dgm:chMax val="0"/>
          <dgm:chPref val="0"/>
        </dgm:presLayoutVars>
      </dgm:prSet>
      <dgm:spPr/>
    </dgm:pt>
    <dgm:pt modelId="{1C09E089-4944-4B3A-AF40-F891CDBF787C}" type="pres">
      <dgm:prSet presAssocID="{6E366DF1-BA04-42E1-AE86-5332737813A0}" presName="txSpace" presStyleCnt="0"/>
      <dgm:spPr/>
    </dgm:pt>
    <dgm:pt modelId="{02052792-0FFF-4E48-98FC-F1B78552218E}" type="pres">
      <dgm:prSet presAssocID="{6E366DF1-BA04-42E1-AE86-5332737813A0}" presName="desTx" presStyleLbl="revTx" presStyleIdx="1" presStyleCnt="6">
        <dgm:presLayoutVars/>
      </dgm:prSet>
      <dgm:spPr/>
    </dgm:pt>
    <dgm:pt modelId="{38A7D115-490B-44D8-9E9C-56D4CB454FC6}" type="pres">
      <dgm:prSet presAssocID="{3185AE35-3742-49DB-9084-5F15E68796B2}" presName="sibTrans" presStyleCnt="0"/>
      <dgm:spPr/>
    </dgm:pt>
    <dgm:pt modelId="{97733694-063F-41B7-B46E-4B55D5666198}" type="pres">
      <dgm:prSet presAssocID="{566DE5B5-DED6-48D9-8895-7D2BAAC0C516}" presName="compNode" presStyleCnt="0"/>
      <dgm:spPr/>
    </dgm:pt>
    <dgm:pt modelId="{14A9E304-B2D3-4E4E-8DF4-2A9882370209}" type="pres">
      <dgm:prSet presAssocID="{566DE5B5-DED6-48D9-8895-7D2BAAC0C5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larm Clock"/>
        </a:ext>
      </dgm:extLst>
    </dgm:pt>
    <dgm:pt modelId="{401D21A9-7FEB-4F53-8DBB-8E44EA016C2A}" type="pres">
      <dgm:prSet presAssocID="{566DE5B5-DED6-48D9-8895-7D2BAAC0C516}" presName="iconSpace" presStyleCnt="0"/>
      <dgm:spPr/>
    </dgm:pt>
    <dgm:pt modelId="{B6D79FAD-258C-4310-89D4-FF0476244647}" type="pres">
      <dgm:prSet presAssocID="{566DE5B5-DED6-48D9-8895-7D2BAAC0C516}" presName="parTx" presStyleLbl="revTx" presStyleIdx="2" presStyleCnt="6">
        <dgm:presLayoutVars>
          <dgm:chMax val="0"/>
          <dgm:chPref val="0"/>
        </dgm:presLayoutVars>
      </dgm:prSet>
      <dgm:spPr/>
    </dgm:pt>
    <dgm:pt modelId="{C0B2235C-BF17-48DE-B8A0-96AD0D05A512}" type="pres">
      <dgm:prSet presAssocID="{566DE5B5-DED6-48D9-8895-7D2BAAC0C516}" presName="txSpace" presStyleCnt="0"/>
      <dgm:spPr/>
    </dgm:pt>
    <dgm:pt modelId="{FCFEBF8D-7400-4C4B-A837-3160407DF384}" type="pres">
      <dgm:prSet presAssocID="{566DE5B5-DED6-48D9-8895-7D2BAAC0C516}" presName="desTx" presStyleLbl="revTx" presStyleIdx="3" presStyleCnt="6">
        <dgm:presLayoutVars/>
      </dgm:prSet>
      <dgm:spPr/>
    </dgm:pt>
    <dgm:pt modelId="{E6CDA957-1BA2-44FF-BB3E-118D62B8A74F}" type="pres">
      <dgm:prSet presAssocID="{8C125AB1-5B3B-451D-870C-F0FF5D5A210E}" presName="sibTrans" presStyleCnt="0"/>
      <dgm:spPr/>
    </dgm:pt>
    <dgm:pt modelId="{9C7C7A88-4B07-47C9-925F-0FD4E78F59D8}" type="pres">
      <dgm:prSet presAssocID="{422AD804-A4AF-467E-BE5C-A3842B262F17}" presName="compNode" presStyleCnt="0"/>
      <dgm:spPr/>
    </dgm:pt>
    <dgm:pt modelId="{AAC29899-1117-4371-8121-8005A7F98FC3}" type="pres">
      <dgm:prSet presAssocID="{422AD804-A4AF-467E-BE5C-A3842B262F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C7F4739-56B8-4686-974E-1BCF94E2CD57}" type="pres">
      <dgm:prSet presAssocID="{422AD804-A4AF-467E-BE5C-A3842B262F17}" presName="iconSpace" presStyleCnt="0"/>
      <dgm:spPr/>
    </dgm:pt>
    <dgm:pt modelId="{861E53E8-4B34-43D7-9278-F426231C3F62}" type="pres">
      <dgm:prSet presAssocID="{422AD804-A4AF-467E-BE5C-A3842B262F17}" presName="parTx" presStyleLbl="revTx" presStyleIdx="4" presStyleCnt="6">
        <dgm:presLayoutVars>
          <dgm:chMax val="0"/>
          <dgm:chPref val="0"/>
        </dgm:presLayoutVars>
      </dgm:prSet>
      <dgm:spPr/>
    </dgm:pt>
    <dgm:pt modelId="{9D375491-9308-47B2-98EF-BBF74818DAB2}" type="pres">
      <dgm:prSet presAssocID="{422AD804-A4AF-467E-BE5C-A3842B262F17}" presName="txSpace" presStyleCnt="0"/>
      <dgm:spPr/>
    </dgm:pt>
    <dgm:pt modelId="{7CE6E860-EAA2-4D30-97E3-56052DC1E9B5}" type="pres">
      <dgm:prSet presAssocID="{422AD804-A4AF-467E-BE5C-A3842B262F17}" presName="desTx" presStyleLbl="revTx" presStyleIdx="5" presStyleCnt="6">
        <dgm:presLayoutVars/>
      </dgm:prSet>
      <dgm:spPr/>
    </dgm:pt>
  </dgm:ptLst>
  <dgm:cxnLst>
    <dgm:cxn modelId="{5A6A3535-B7BB-42B9-AF61-EFA771DE3B40}" srcId="{566DE5B5-DED6-48D9-8895-7D2BAAC0C516}" destId="{5DEF3CA1-52C7-4FDA-822E-7764C892B1C9}" srcOrd="0" destOrd="0" parTransId="{226B6694-4B86-4D03-B543-4D8251221546}" sibTransId="{23E8EB28-3856-4677-ADB8-7961044178EC}"/>
    <dgm:cxn modelId="{8299003A-FEAA-4B7C-B6F0-C9343A3E68A9}" srcId="{F0E129D7-0B38-4EB4-92DA-E0589B2B4694}" destId="{566DE5B5-DED6-48D9-8895-7D2BAAC0C516}" srcOrd="1" destOrd="0" parTransId="{FBECA3EE-A206-4DE4-A308-6DAB3EEA29C5}" sibTransId="{8C125AB1-5B3B-451D-870C-F0FF5D5A210E}"/>
    <dgm:cxn modelId="{FC782A41-82C5-4B85-A074-C2E97A90239B}" type="presOf" srcId="{422AD804-A4AF-467E-BE5C-A3842B262F17}" destId="{861E53E8-4B34-43D7-9278-F426231C3F62}" srcOrd="0" destOrd="0" presId="urn:microsoft.com/office/officeart/2018/2/layout/IconLabelDescriptionList"/>
    <dgm:cxn modelId="{05D34864-62D8-4673-AB7A-ED7BC7BB5CA0}" type="presOf" srcId="{566DE5B5-DED6-48D9-8895-7D2BAAC0C516}" destId="{B6D79FAD-258C-4310-89D4-FF0476244647}" srcOrd="0" destOrd="0" presId="urn:microsoft.com/office/officeart/2018/2/layout/IconLabelDescriptionList"/>
    <dgm:cxn modelId="{7A674D83-330C-4A4E-AAAE-4ADDB42C36E8}" srcId="{422AD804-A4AF-467E-BE5C-A3842B262F17}" destId="{893A94F0-0033-4C85-8D89-E7177C718524}" srcOrd="0" destOrd="0" parTransId="{80D1C044-9676-43E0-98C1-221913F122EF}" sibTransId="{0C8CE76F-47BA-4FCD-837D-C3B356EB2C36}"/>
    <dgm:cxn modelId="{323A1D86-065B-4204-B5B3-45887123FFF3}" type="presOf" srcId="{78FCEC11-574B-4162-9FFE-629E5D76A868}" destId="{02052792-0FFF-4E48-98FC-F1B78552218E}" srcOrd="0" destOrd="0" presId="urn:microsoft.com/office/officeart/2018/2/layout/IconLabelDescriptionList"/>
    <dgm:cxn modelId="{EDFC2EB9-3575-453F-9C29-3E4E5DAE2B11}" srcId="{F0E129D7-0B38-4EB4-92DA-E0589B2B4694}" destId="{6E366DF1-BA04-42E1-AE86-5332737813A0}" srcOrd="0" destOrd="0" parTransId="{270EC2E6-E803-4DD1-8232-C67054492E7E}" sibTransId="{3185AE35-3742-49DB-9084-5F15E68796B2}"/>
    <dgm:cxn modelId="{7ED6F3C1-1730-42B8-AC38-5EDA46FDA6EC}" type="presOf" srcId="{6E366DF1-BA04-42E1-AE86-5332737813A0}" destId="{5D5C7A3F-28AD-446A-A5AF-76A08A367224}" srcOrd="0" destOrd="0" presId="urn:microsoft.com/office/officeart/2018/2/layout/IconLabelDescriptionList"/>
    <dgm:cxn modelId="{24FE8DC4-0C68-4A51-9B42-6BE208E6571F}" srcId="{6E366DF1-BA04-42E1-AE86-5332737813A0}" destId="{78FCEC11-574B-4162-9FFE-629E5D76A868}" srcOrd="0" destOrd="0" parTransId="{EE8F66DC-5A6B-4551-BE69-28D812E0059B}" sibTransId="{958B3856-EA9F-4B83-89ED-C561C40073BE}"/>
    <dgm:cxn modelId="{93753BCC-4E52-4C59-AEB0-B5FF71887F2A}" type="presOf" srcId="{5DEF3CA1-52C7-4FDA-822E-7764C892B1C9}" destId="{FCFEBF8D-7400-4C4B-A837-3160407DF384}" srcOrd="0" destOrd="0" presId="urn:microsoft.com/office/officeart/2018/2/layout/IconLabelDescriptionList"/>
    <dgm:cxn modelId="{1A3A6DDF-A91F-4909-B191-0DC405BBD6DE}" type="presOf" srcId="{893A94F0-0033-4C85-8D89-E7177C718524}" destId="{7CE6E860-EAA2-4D30-97E3-56052DC1E9B5}" srcOrd="0" destOrd="0" presId="urn:microsoft.com/office/officeart/2018/2/layout/IconLabelDescriptionList"/>
    <dgm:cxn modelId="{34D470F6-54D8-457C-BF6E-838F256C7CDA}" srcId="{F0E129D7-0B38-4EB4-92DA-E0589B2B4694}" destId="{422AD804-A4AF-467E-BE5C-A3842B262F17}" srcOrd="2" destOrd="0" parTransId="{AA9EA5E8-B63E-49D0-A450-2C213D47505A}" sibTransId="{8CA69BE1-E716-4917-A154-8F3628ECC7A0}"/>
    <dgm:cxn modelId="{9CB2EAFC-ED6D-4A0A-89F5-CEE10F32C3D1}" type="presOf" srcId="{F0E129D7-0B38-4EB4-92DA-E0589B2B4694}" destId="{6E616CA4-13D2-4BCC-84CE-7DEA8FF6D370}" srcOrd="0" destOrd="0" presId="urn:microsoft.com/office/officeart/2018/2/layout/IconLabelDescriptionList"/>
    <dgm:cxn modelId="{33E9A885-7D8E-428B-BDC9-D8459F906AAD}" type="presParOf" srcId="{6E616CA4-13D2-4BCC-84CE-7DEA8FF6D370}" destId="{85D2E264-0096-4A05-92F9-232EBE6D718F}" srcOrd="0" destOrd="0" presId="urn:microsoft.com/office/officeart/2018/2/layout/IconLabelDescriptionList"/>
    <dgm:cxn modelId="{239C28B8-B725-4539-83EC-45901A87E334}" type="presParOf" srcId="{85D2E264-0096-4A05-92F9-232EBE6D718F}" destId="{B9F21469-A816-48A5-8145-59078B5F322A}" srcOrd="0" destOrd="0" presId="urn:microsoft.com/office/officeart/2018/2/layout/IconLabelDescriptionList"/>
    <dgm:cxn modelId="{262DAF2C-0E54-4D48-A8EC-29A13116F64E}" type="presParOf" srcId="{85D2E264-0096-4A05-92F9-232EBE6D718F}" destId="{476CFD71-07FA-470F-867D-8B594FAEA042}" srcOrd="1" destOrd="0" presId="urn:microsoft.com/office/officeart/2018/2/layout/IconLabelDescriptionList"/>
    <dgm:cxn modelId="{8E041C6B-02DF-4C0A-B850-383B2693C18E}" type="presParOf" srcId="{85D2E264-0096-4A05-92F9-232EBE6D718F}" destId="{5D5C7A3F-28AD-446A-A5AF-76A08A367224}" srcOrd="2" destOrd="0" presId="urn:microsoft.com/office/officeart/2018/2/layout/IconLabelDescriptionList"/>
    <dgm:cxn modelId="{55A84347-D60D-4858-9CE0-8DEEA4232C20}" type="presParOf" srcId="{85D2E264-0096-4A05-92F9-232EBE6D718F}" destId="{1C09E089-4944-4B3A-AF40-F891CDBF787C}" srcOrd="3" destOrd="0" presId="urn:microsoft.com/office/officeart/2018/2/layout/IconLabelDescriptionList"/>
    <dgm:cxn modelId="{A036182A-8D9B-4578-8542-BBE0A2A01E4C}" type="presParOf" srcId="{85D2E264-0096-4A05-92F9-232EBE6D718F}" destId="{02052792-0FFF-4E48-98FC-F1B78552218E}" srcOrd="4" destOrd="0" presId="urn:microsoft.com/office/officeart/2018/2/layout/IconLabelDescriptionList"/>
    <dgm:cxn modelId="{9BFFE628-EB43-447D-B1E6-300D2CF44673}" type="presParOf" srcId="{6E616CA4-13D2-4BCC-84CE-7DEA8FF6D370}" destId="{38A7D115-490B-44D8-9E9C-56D4CB454FC6}" srcOrd="1" destOrd="0" presId="urn:microsoft.com/office/officeart/2018/2/layout/IconLabelDescriptionList"/>
    <dgm:cxn modelId="{EC132E74-85AE-4E6E-8280-0D6AEFAECFF0}" type="presParOf" srcId="{6E616CA4-13D2-4BCC-84CE-7DEA8FF6D370}" destId="{97733694-063F-41B7-B46E-4B55D5666198}" srcOrd="2" destOrd="0" presId="urn:microsoft.com/office/officeart/2018/2/layout/IconLabelDescriptionList"/>
    <dgm:cxn modelId="{E4E07DC1-387D-4252-ACC9-C5DB318B1F33}" type="presParOf" srcId="{97733694-063F-41B7-B46E-4B55D5666198}" destId="{14A9E304-B2D3-4E4E-8DF4-2A9882370209}" srcOrd="0" destOrd="0" presId="urn:microsoft.com/office/officeart/2018/2/layout/IconLabelDescriptionList"/>
    <dgm:cxn modelId="{55E5DF47-92AD-42B4-854C-EC2D3FAF67B2}" type="presParOf" srcId="{97733694-063F-41B7-B46E-4B55D5666198}" destId="{401D21A9-7FEB-4F53-8DBB-8E44EA016C2A}" srcOrd="1" destOrd="0" presId="urn:microsoft.com/office/officeart/2018/2/layout/IconLabelDescriptionList"/>
    <dgm:cxn modelId="{F93504AE-A70B-4A65-8609-B2831620735A}" type="presParOf" srcId="{97733694-063F-41B7-B46E-4B55D5666198}" destId="{B6D79FAD-258C-4310-89D4-FF0476244647}" srcOrd="2" destOrd="0" presId="urn:microsoft.com/office/officeart/2018/2/layout/IconLabelDescriptionList"/>
    <dgm:cxn modelId="{D284446F-8E4F-4787-BA58-0E54E2825F01}" type="presParOf" srcId="{97733694-063F-41B7-B46E-4B55D5666198}" destId="{C0B2235C-BF17-48DE-B8A0-96AD0D05A512}" srcOrd="3" destOrd="0" presId="urn:microsoft.com/office/officeart/2018/2/layout/IconLabelDescriptionList"/>
    <dgm:cxn modelId="{F6146D7A-3E16-4CDE-921E-28C9C5A477F9}" type="presParOf" srcId="{97733694-063F-41B7-B46E-4B55D5666198}" destId="{FCFEBF8D-7400-4C4B-A837-3160407DF384}" srcOrd="4" destOrd="0" presId="urn:microsoft.com/office/officeart/2018/2/layout/IconLabelDescriptionList"/>
    <dgm:cxn modelId="{A8FAA9A9-198A-493D-82A7-AA81B545DE6F}" type="presParOf" srcId="{6E616CA4-13D2-4BCC-84CE-7DEA8FF6D370}" destId="{E6CDA957-1BA2-44FF-BB3E-118D62B8A74F}" srcOrd="3" destOrd="0" presId="urn:microsoft.com/office/officeart/2018/2/layout/IconLabelDescriptionList"/>
    <dgm:cxn modelId="{0466A580-7B50-4265-8D13-88A316CFCCED}" type="presParOf" srcId="{6E616CA4-13D2-4BCC-84CE-7DEA8FF6D370}" destId="{9C7C7A88-4B07-47C9-925F-0FD4E78F59D8}" srcOrd="4" destOrd="0" presId="urn:microsoft.com/office/officeart/2018/2/layout/IconLabelDescriptionList"/>
    <dgm:cxn modelId="{71DCABAC-7B04-4B89-AFAF-93014E428FB7}" type="presParOf" srcId="{9C7C7A88-4B07-47C9-925F-0FD4E78F59D8}" destId="{AAC29899-1117-4371-8121-8005A7F98FC3}" srcOrd="0" destOrd="0" presId="urn:microsoft.com/office/officeart/2018/2/layout/IconLabelDescriptionList"/>
    <dgm:cxn modelId="{06E02D04-9681-4B13-9A9E-C7F3064F8A0A}" type="presParOf" srcId="{9C7C7A88-4B07-47C9-925F-0FD4E78F59D8}" destId="{0C7F4739-56B8-4686-974E-1BCF94E2CD57}" srcOrd="1" destOrd="0" presId="urn:microsoft.com/office/officeart/2018/2/layout/IconLabelDescriptionList"/>
    <dgm:cxn modelId="{1D053178-B225-4746-8E7C-D58CDD644882}" type="presParOf" srcId="{9C7C7A88-4B07-47C9-925F-0FD4E78F59D8}" destId="{861E53E8-4B34-43D7-9278-F426231C3F62}" srcOrd="2" destOrd="0" presId="urn:microsoft.com/office/officeart/2018/2/layout/IconLabelDescriptionList"/>
    <dgm:cxn modelId="{E193D51A-5CA3-44FA-BE97-736726245822}" type="presParOf" srcId="{9C7C7A88-4B07-47C9-925F-0FD4E78F59D8}" destId="{9D375491-9308-47B2-98EF-BBF74818DAB2}" srcOrd="3" destOrd="0" presId="urn:microsoft.com/office/officeart/2018/2/layout/IconLabelDescriptionList"/>
    <dgm:cxn modelId="{BAA11789-E1E7-4D8C-BDF9-F17E74AB193C}" type="presParOf" srcId="{9C7C7A88-4B07-47C9-925F-0FD4E78F59D8}" destId="{7CE6E860-EAA2-4D30-97E3-56052DC1E9B5}" srcOrd="4" destOrd="0" presId="urn:microsoft.com/office/officeart/2018/2/layout/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52C662-9566-49ED-840E-886450B26F8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EA8A110-09A7-43B3-9159-9CB6CBE81A67}">
      <dgm:prSet phldr="0"/>
      <dgm:spPr/>
      <dgm:t>
        <a:bodyPr/>
        <a:lstStyle/>
        <a:p>
          <a:pPr rtl="0"/>
          <a:r>
            <a:rPr lang="fr-FR" b="0" i="0" dirty="0"/>
            <a:t>Quelles sont les principales unités de mesure utilisées dans ce secteur?</a:t>
          </a:r>
          <a:endParaRPr lang="en-US" b="1" i="0" u="none" strike="noStrike" cap="none" baseline="0" noProof="0" dirty="0">
            <a:solidFill>
              <a:srgbClr val="010000"/>
            </a:solidFill>
            <a:latin typeface="Calibri"/>
            <a:cs typeface="Calibri Light"/>
          </a:endParaRPr>
        </a:p>
      </dgm:t>
    </dgm:pt>
    <dgm:pt modelId="{75B4C7CB-61D0-4138-BF4E-D922D93D4510}" type="parTrans" cxnId="{F2E953A8-4C62-4BE2-A45C-C1BAFACD52D2}">
      <dgm:prSet/>
      <dgm:spPr/>
      <dgm:t>
        <a:bodyPr/>
        <a:lstStyle/>
        <a:p>
          <a:endParaRPr lang="en-US"/>
        </a:p>
      </dgm:t>
    </dgm:pt>
    <dgm:pt modelId="{536ADB8C-F209-4DDB-973E-62B7C90A5AAD}" type="sibTrans" cxnId="{F2E953A8-4C62-4BE2-A45C-C1BAFACD52D2}">
      <dgm:prSet/>
      <dgm:spPr/>
      <dgm:t>
        <a:bodyPr/>
        <a:lstStyle/>
        <a:p>
          <a:endParaRPr lang="en-US"/>
        </a:p>
      </dgm:t>
    </dgm:pt>
    <dgm:pt modelId="{9306577B-3A24-4F77-BA2E-A69010815CB9}">
      <dgm:prSet phldr="0"/>
      <dgm:spPr/>
      <dgm:t>
        <a:bodyPr/>
        <a:lstStyle/>
        <a:p>
          <a:pPr rtl="0"/>
          <a:r>
            <a:rPr lang="fr-FR" b="0" i="0" dirty="0"/>
            <a:t>Où voyez-vous l'utilisation des nombres dans votre travail?</a:t>
          </a:r>
          <a:endParaRPr lang="en-US" b="1" dirty="0">
            <a:latin typeface="Calibri"/>
            <a:cs typeface="Calibri"/>
          </a:endParaRPr>
        </a:p>
      </dgm:t>
    </dgm:pt>
    <dgm:pt modelId="{85E97039-FCA4-4A77-A74F-FD3126957799}" type="parTrans" cxnId="{82178A7D-FA03-4163-93FF-9A494584653C}">
      <dgm:prSet/>
      <dgm:spPr/>
      <dgm:t>
        <a:bodyPr/>
        <a:lstStyle/>
        <a:p>
          <a:endParaRPr lang="en-US"/>
        </a:p>
      </dgm:t>
    </dgm:pt>
    <dgm:pt modelId="{49EE73B7-E3B8-4E94-B37A-F183A26DF9AE}" type="sibTrans" cxnId="{82178A7D-FA03-4163-93FF-9A494584653C}">
      <dgm:prSet/>
      <dgm:spPr/>
      <dgm:t>
        <a:bodyPr/>
        <a:lstStyle/>
        <a:p>
          <a:endParaRPr lang="en-US"/>
        </a:p>
      </dgm:t>
    </dgm:pt>
    <dgm:pt modelId="{0192F3C6-047F-4B40-B998-9183F5AD54BE}">
      <dgm:prSet/>
      <dgm:spPr/>
      <dgm:t>
        <a:bodyPr/>
        <a:lstStyle/>
        <a:p>
          <a:r>
            <a:rPr lang="fr-FR" dirty="0"/>
            <a:t>Avez-vous des conseils reliés au mathématiques pour les étudiants qui envisagent ce domaine de travail?</a:t>
          </a:r>
          <a:r>
            <a:rPr lang="en-US" b="1" dirty="0">
              <a:latin typeface="Calibri"/>
              <a:cs typeface="Calibri"/>
            </a:rPr>
            <a:t>  </a:t>
          </a:r>
        </a:p>
      </dgm:t>
    </dgm:pt>
    <dgm:pt modelId="{02D34A50-5D42-40F8-B457-FFC19C3D7185}" type="parTrans" cxnId="{DBEF4094-AB83-4F5D-A414-D875D8CFD0B8}">
      <dgm:prSet/>
      <dgm:spPr/>
      <dgm:t>
        <a:bodyPr/>
        <a:lstStyle/>
        <a:p>
          <a:endParaRPr lang="en-US"/>
        </a:p>
      </dgm:t>
    </dgm:pt>
    <dgm:pt modelId="{EE617CBB-7FE5-4538-A977-76314024ED9C}" type="sibTrans" cxnId="{DBEF4094-AB83-4F5D-A414-D875D8CFD0B8}">
      <dgm:prSet/>
      <dgm:spPr/>
      <dgm:t>
        <a:bodyPr/>
        <a:lstStyle/>
        <a:p>
          <a:endParaRPr lang="en-US"/>
        </a:p>
      </dgm:t>
    </dgm:pt>
    <dgm:pt modelId="{594247E2-B52D-4E46-87F6-98EF4930F6EF}">
      <dgm:prSet/>
      <dgm:spPr/>
      <dgm:t>
        <a:bodyPr/>
        <a:lstStyle/>
        <a:p>
          <a:r>
            <a:rPr lang="fr-FR" b="0" i="0" dirty="0"/>
            <a:t>Quels types d'outils ou de ressources utilisez-vous pour soutenir votre travail lié aux mathématiques?</a:t>
          </a:r>
          <a:endParaRPr lang="en-US" b="1" dirty="0">
            <a:latin typeface="Calibri"/>
            <a:cs typeface="Calibri"/>
          </a:endParaRPr>
        </a:p>
      </dgm:t>
    </dgm:pt>
    <dgm:pt modelId="{63A1DBE1-A6A9-43F0-BF56-4A9E1277B439}" type="parTrans" cxnId="{0E5BB764-AF61-4C7B-A1E8-3A0348F61556}">
      <dgm:prSet/>
      <dgm:spPr/>
      <dgm:t>
        <a:bodyPr/>
        <a:lstStyle/>
        <a:p>
          <a:endParaRPr lang="en-US"/>
        </a:p>
      </dgm:t>
    </dgm:pt>
    <dgm:pt modelId="{32449829-CEB1-4D8C-860C-76096DC5F2BC}" type="sibTrans" cxnId="{0E5BB764-AF61-4C7B-A1E8-3A0348F61556}">
      <dgm:prSet/>
      <dgm:spPr/>
      <dgm:t>
        <a:bodyPr/>
        <a:lstStyle/>
        <a:p>
          <a:endParaRPr lang="en-US"/>
        </a:p>
      </dgm:t>
    </dgm:pt>
    <dgm:pt modelId="{64AB9099-344B-405C-A81D-42E5F20392AC}">
      <dgm:prSet/>
      <dgm:spPr/>
      <dgm:t>
        <a:bodyPr/>
        <a:lstStyle/>
        <a:p>
          <a:r>
            <a:rPr lang="fr-FR" dirty="0"/>
            <a:t>Pouvez-vous donner un exemple d'un problème mathématique que vous rencontrez dans votre travail?</a:t>
          </a:r>
          <a:r>
            <a:rPr lang="en-US" b="1" dirty="0">
              <a:latin typeface="Calibri"/>
              <a:cs typeface="Calibri"/>
            </a:rPr>
            <a:t> </a:t>
          </a:r>
        </a:p>
      </dgm:t>
    </dgm:pt>
    <dgm:pt modelId="{1565732B-1B72-4564-907B-1D92A39EFD37}" type="parTrans" cxnId="{57868602-1A03-4655-A98B-521B383FAAB1}">
      <dgm:prSet/>
      <dgm:spPr/>
      <dgm:t>
        <a:bodyPr/>
        <a:lstStyle/>
        <a:p>
          <a:endParaRPr lang="en-US"/>
        </a:p>
      </dgm:t>
    </dgm:pt>
    <dgm:pt modelId="{99663425-CD83-4F14-8D71-BD909C74F65B}" type="sibTrans" cxnId="{57868602-1A03-4655-A98B-521B383FAAB1}">
      <dgm:prSet/>
      <dgm:spPr/>
      <dgm:t>
        <a:bodyPr/>
        <a:lstStyle/>
        <a:p>
          <a:endParaRPr lang="en-US"/>
        </a:p>
      </dgm:t>
    </dgm:pt>
    <dgm:pt modelId="{CF5307A1-31B3-4F6B-B600-46213827C9EA}">
      <dgm:prSet/>
      <dgm:spPr/>
      <dgm:t>
        <a:bodyPr/>
        <a:lstStyle/>
        <a:p>
          <a:r>
            <a:rPr lang="fr-FR" b="0" i="0" dirty="0"/>
            <a:t>Avez-vous acquis les compétences relié au mathématiques avant d’avoir entré dans votre métier?</a:t>
          </a:r>
          <a:endParaRPr lang="en-US" b="1" dirty="0">
            <a:latin typeface="Calibri"/>
            <a:cs typeface="Calibri"/>
          </a:endParaRPr>
        </a:p>
      </dgm:t>
    </dgm:pt>
    <dgm:pt modelId="{46FF7E27-9A7B-49AB-B3A6-318B6AB355A9}" type="parTrans" cxnId="{B7549D29-7CB5-42AD-B4C4-CAF4C89EBDD1}">
      <dgm:prSet/>
      <dgm:spPr/>
      <dgm:t>
        <a:bodyPr/>
        <a:lstStyle/>
        <a:p>
          <a:endParaRPr lang="en-US"/>
        </a:p>
      </dgm:t>
    </dgm:pt>
    <dgm:pt modelId="{B864F3DE-38A4-4F96-ADB7-E0056D8B4699}" type="sibTrans" cxnId="{B7549D29-7CB5-42AD-B4C4-CAF4C89EBDD1}">
      <dgm:prSet/>
      <dgm:spPr/>
      <dgm:t>
        <a:bodyPr/>
        <a:lstStyle/>
        <a:p>
          <a:endParaRPr lang="en-US"/>
        </a:p>
      </dgm:t>
    </dgm:pt>
    <dgm:pt modelId="{EF5A65EF-C3CE-42F9-A48F-03782EED8A04}" type="pres">
      <dgm:prSet presAssocID="{BA52C662-9566-49ED-840E-886450B26F86}" presName="diagram" presStyleCnt="0">
        <dgm:presLayoutVars>
          <dgm:dir/>
          <dgm:resizeHandles val="exact"/>
        </dgm:presLayoutVars>
      </dgm:prSet>
      <dgm:spPr/>
    </dgm:pt>
    <dgm:pt modelId="{DE9EB220-E409-4A9F-8AC7-397936D05CF8}" type="pres">
      <dgm:prSet presAssocID="{0EA8A110-09A7-43B3-9159-9CB6CBE81A67}" presName="node" presStyleLbl="node1" presStyleIdx="0" presStyleCnt="6">
        <dgm:presLayoutVars>
          <dgm:bulletEnabled val="1"/>
        </dgm:presLayoutVars>
      </dgm:prSet>
      <dgm:spPr/>
    </dgm:pt>
    <dgm:pt modelId="{F0E950F0-509F-42C6-A986-CFB44E7B444A}" type="pres">
      <dgm:prSet presAssocID="{536ADB8C-F209-4DDB-973E-62B7C90A5AAD}" presName="sibTrans" presStyleCnt="0"/>
      <dgm:spPr/>
    </dgm:pt>
    <dgm:pt modelId="{EE3B6BB9-5D12-436D-B80D-E3CF0E88344F}" type="pres">
      <dgm:prSet presAssocID="{9306577B-3A24-4F77-BA2E-A69010815CB9}" presName="node" presStyleLbl="node1" presStyleIdx="1" presStyleCnt="6">
        <dgm:presLayoutVars>
          <dgm:bulletEnabled val="1"/>
        </dgm:presLayoutVars>
      </dgm:prSet>
      <dgm:spPr/>
    </dgm:pt>
    <dgm:pt modelId="{AC0866A8-9028-43CD-A3C0-57AC02565120}" type="pres">
      <dgm:prSet presAssocID="{49EE73B7-E3B8-4E94-B37A-F183A26DF9AE}" presName="sibTrans" presStyleCnt="0"/>
      <dgm:spPr/>
    </dgm:pt>
    <dgm:pt modelId="{53EF2E6F-CD59-4AEC-BDE4-009990669A0B}" type="pres">
      <dgm:prSet presAssocID="{0192F3C6-047F-4B40-B998-9183F5AD54BE}" presName="node" presStyleLbl="node1" presStyleIdx="2" presStyleCnt="6" custScaleX="113994">
        <dgm:presLayoutVars>
          <dgm:bulletEnabled val="1"/>
        </dgm:presLayoutVars>
      </dgm:prSet>
      <dgm:spPr/>
    </dgm:pt>
    <dgm:pt modelId="{05B74626-A822-4F8C-9173-E2E55F99C9AA}" type="pres">
      <dgm:prSet presAssocID="{EE617CBB-7FE5-4538-A977-76314024ED9C}" presName="sibTrans" presStyleCnt="0"/>
      <dgm:spPr/>
    </dgm:pt>
    <dgm:pt modelId="{C7040F7B-C781-4B03-AA9D-7E993E822606}" type="pres">
      <dgm:prSet presAssocID="{594247E2-B52D-4E46-87F6-98EF4930F6EF}" presName="node" presStyleLbl="node1" presStyleIdx="3" presStyleCnt="6">
        <dgm:presLayoutVars>
          <dgm:bulletEnabled val="1"/>
        </dgm:presLayoutVars>
      </dgm:prSet>
      <dgm:spPr/>
    </dgm:pt>
    <dgm:pt modelId="{E471563C-CB01-46CC-BC9F-B835079DC817}" type="pres">
      <dgm:prSet presAssocID="{32449829-CEB1-4D8C-860C-76096DC5F2BC}" presName="sibTrans" presStyleCnt="0"/>
      <dgm:spPr/>
    </dgm:pt>
    <dgm:pt modelId="{55F04A45-CEC5-47FB-9137-AFF8A70CBADE}" type="pres">
      <dgm:prSet presAssocID="{64AB9099-344B-405C-A81D-42E5F20392AC}" presName="node" presStyleLbl="node1" presStyleIdx="4" presStyleCnt="6">
        <dgm:presLayoutVars>
          <dgm:bulletEnabled val="1"/>
        </dgm:presLayoutVars>
      </dgm:prSet>
      <dgm:spPr/>
    </dgm:pt>
    <dgm:pt modelId="{B3CB4AD0-0AE0-4D5F-B593-978E9B207101}" type="pres">
      <dgm:prSet presAssocID="{99663425-CD83-4F14-8D71-BD909C74F65B}" presName="sibTrans" presStyleCnt="0"/>
      <dgm:spPr/>
    </dgm:pt>
    <dgm:pt modelId="{26F4C68C-04A9-4A5B-BB46-5DD9B863A066}" type="pres">
      <dgm:prSet presAssocID="{CF5307A1-31B3-4F6B-B600-46213827C9EA}" presName="node" presStyleLbl="node1" presStyleIdx="5" presStyleCnt="6">
        <dgm:presLayoutVars>
          <dgm:bulletEnabled val="1"/>
        </dgm:presLayoutVars>
      </dgm:prSet>
      <dgm:spPr/>
    </dgm:pt>
  </dgm:ptLst>
  <dgm:cxnLst>
    <dgm:cxn modelId="{57868602-1A03-4655-A98B-521B383FAAB1}" srcId="{BA52C662-9566-49ED-840E-886450B26F86}" destId="{64AB9099-344B-405C-A81D-42E5F20392AC}" srcOrd="4" destOrd="0" parTransId="{1565732B-1B72-4564-907B-1D92A39EFD37}" sibTransId="{99663425-CD83-4F14-8D71-BD909C74F65B}"/>
    <dgm:cxn modelId="{BC6A5A07-E1AA-43F2-8F84-9CFC73A69F18}" type="presOf" srcId="{9306577B-3A24-4F77-BA2E-A69010815CB9}" destId="{EE3B6BB9-5D12-436D-B80D-E3CF0E88344F}" srcOrd="0" destOrd="0" presId="urn:microsoft.com/office/officeart/2005/8/layout/default"/>
    <dgm:cxn modelId="{F96FB81B-92FE-43A3-B490-296FE921CAE1}" type="presOf" srcId="{64AB9099-344B-405C-A81D-42E5F20392AC}" destId="{55F04A45-CEC5-47FB-9137-AFF8A70CBADE}" srcOrd="0" destOrd="0" presId="urn:microsoft.com/office/officeart/2005/8/layout/default"/>
    <dgm:cxn modelId="{B7549D29-7CB5-42AD-B4C4-CAF4C89EBDD1}" srcId="{BA52C662-9566-49ED-840E-886450B26F86}" destId="{CF5307A1-31B3-4F6B-B600-46213827C9EA}" srcOrd="5" destOrd="0" parTransId="{46FF7E27-9A7B-49AB-B3A6-318B6AB355A9}" sibTransId="{B864F3DE-38A4-4F96-ADB7-E0056D8B4699}"/>
    <dgm:cxn modelId="{BD29BF33-B66C-42BD-8879-47EEDDF8E01B}" type="presOf" srcId="{BA52C662-9566-49ED-840E-886450B26F86}" destId="{EF5A65EF-C3CE-42F9-A48F-03782EED8A04}" srcOrd="0" destOrd="0" presId="urn:microsoft.com/office/officeart/2005/8/layout/default"/>
    <dgm:cxn modelId="{37FF193F-9F58-458E-93D3-0B50BA1FA79F}" type="presOf" srcId="{0EA8A110-09A7-43B3-9159-9CB6CBE81A67}" destId="{DE9EB220-E409-4A9F-8AC7-397936D05CF8}" srcOrd="0" destOrd="0" presId="urn:microsoft.com/office/officeart/2005/8/layout/default"/>
    <dgm:cxn modelId="{0E5BB764-AF61-4C7B-A1E8-3A0348F61556}" srcId="{BA52C662-9566-49ED-840E-886450B26F86}" destId="{594247E2-B52D-4E46-87F6-98EF4930F6EF}" srcOrd="3" destOrd="0" parTransId="{63A1DBE1-A6A9-43F0-BF56-4A9E1277B439}" sibTransId="{32449829-CEB1-4D8C-860C-76096DC5F2BC}"/>
    <dgm:cxn modelId="{98EB546E-0689-4F6A-8616-33715C7E02B2}" type="presOf" srcId="{0192F3C6-047F-4B40-B998-9183F5AD54BE}" destId="{53EF2E6F-CD59-4AEC-BDE4-009990669A0B}" srcOrd="0" destOrd="0" presId="urn:microsoft.com/office/officeart/2005/8/layout/default"/>
    <dgm:cxn modelId="{D121597D-3CD2-4073-A3DE-F5AE2D7E604A}" type="presOf" srcId="{594247E2-B52D-4E46-87F6-98EF4930F6EF}" destId="{C7040F7B-C781-4B03-AA9D-7E993E822606}" srcOrd="0" destOrd="0" presId="urn:microsoft.com/office/officeart/2005/8/layout/default"/>
    <dgm:cxn modelId="{82178A7D-FA03-4163-93FF-9A494584653C}" srcId="{BA52C662-9566-49ED-840E-886450B26F86}" destId="{9306577B-3A24-4F77-BA2E-A69010815CB9}" srcOrd="1" destOrd="0" parTransId="{85E97039-FCA4-4A77-A74F-FD3126957799}" sibTransId="{49EE73B7-E3B8-4E94-B37A-F183A26DF9AE}"/>
    <dgm:cxn modelId="{DBEF4094-AB83-4F5D-A414-D875D8CFD0B8}" srcId="{BA52C662-9566-49ED-840E-886450B26F86}" destId="{0192F3C6-047F-4B40-B998-9183F5AD54BE}" srcOrd="2" destOrd="0" parTransId="{02D34A50-5D42-40F8-B457-FFC19C3D7185}" sibTransId="{EE617CBB-7FE5-4538-A977-76314024ED9C}"/>
    <dgm:cxn modelId="{0A1022A1-8F13-4B31-ABB4-823413581A85}" type="presOf" srcId="{CF5307A1-31B3-4F6B-B600-46213827C9EA}" destId="{26F4C68C-04A9-4A5B-BB46-5DD9B863A066}" srcOrd="0" destOrd="0" presId="urn:microsoft.com/office/officeart/2005/8/layout/default"/>
    <dgm:cxn modelId="{F2E953A8-4C62-4BE2-A45C-C1BAFACD52D2}" srcId="{BA52C662-9566-49ED-840E-886450B26F86}" destId="{0EA8A110-09A7-43B3-9159-9CB6CBE81A67}" srcOrd="0" destOrd="0" parTransId="{75B4C7CB-61D0-4138-BF4E-D922D93D4510}" sibTransId="{536ADB8C-F209-4DDB-973E-62B7C90A5AAD}"/>
    <dgm:cxn modelId="{DA4E9214-9744-404D-94E2-2EFA992433D4}" type="presParOf" srcId="{EF5A65EF-C3CE-42F9-A48F-03782EED8A04}" destId="{DE9EB220-E409-4A9F-8AC7-397936D05CF8}" srcOrd="0" destOrd="0" presId="urn:microsoft.com/office/officeart/2005/8/layout/default"/>
    <dgm:cxn modelId="{C76FC2D1-4C18-4889-92B3-9F2E0698095B}" type="presParOf" srcId="{EF5A65EF-C3CE-42F9-A48F-03782EED8A04}" destId="{F0E950F0-509F-42C6-A986-CFB44E7B444A}" srcOrd="1" destOrd="0" presId="urn:microsoft.com/office/officeart/2005/8/layout/default"/>
    <dgm:cxn modelId="{F2CBD8E6-C887-42D0-8F7C-485FF07CCD55}" type="presParOf" srcId="{EF5A65EF-C3CE-42F9-A48F-03782EED8A04}" destId="{EE3B6BB9-5D12-436D-B80D-E3CF0E88344F}" srcOrd="2" destOrd="0" presId="urn:microsoft.com/office/officeart/2005/8/layout/default"/>
    <dgm:cxn modelId="{68CF8374-0F24-456D-87AB-86304FDE0A8A}" type="presParOf" srcId="{EF5A65EF-C3CE-42F9-A48F-03782EED8A04}" destId="{AC0866A8-9028-43CD-A3C0-57AC02565120}" srcOrd="3" destOrd="0" presId="urn:microsoft.com/office/officeart/2005/8/layout/default"/>
    <dgm:cxn modelId="{A341970C-940E-43FD-9F13-E7DB0DD98017}" type="presParOf" srcId="{EF5A65EF-C3CE-42F9-A48F-03782EED8A04}" destId="{53EF2E6F-CD59-4AEC-BDE4-009990669A0B}" srcOrd="4" destOrd="0" presId="urn:microsoft.com/office/officeart/2005/8/layout/default"/>
    <dgm:cxn modelId="{14D1020E-037E-4DC1-8504-D785B5DC111D}" type="presParOf" srcId="{EF5A65EF-C3CE-42F9-A48F-03782EED8A04}" destId="{05B74626-A822-4F8C-9173-E2E55F99C9AA}" srcOrd="5" destOrd="0" presId="urn:microsoft.com/office/officeart/2005/8/layout/default"/>
    <dgm:cxn modelId="{FABE39CD-6282-4311-B31A-EA59D5B47CD5}" type="presParOf" srcId="{EF5A65EF-C3CE-42F9-A48F-03782EED8A04}" destId="{C7040F7B-C781-4B03-AA9D-7E993E822606}" srcOrd="6" destOrd="0" presId="urn:microsoft.com/office/officeart/2005/8/layout/default"/>
    <dgm:cxn modelId="{9B6015C8-CE37-4B21-BE02-FF560C6E1798}" type="presParOf" srcId="{EF5A65EF-C3CE-42F9-A48F-03782EED8A04}" destId="{E471563C-CB01-46CC-BC9F-B835079DC817}" srcOrd="7" destOrd="0" presId="urn:microsoft.com/office/officeart/2005/8/layout/default"/>
    <dgm:cxn modelId="{84EF9F43-8837-4556-BCB5-843FDA8CDA21}" type="presParOf" srcId="{EF5A65EF-C3CE-42F9-A48F-03782EED8A04}" destId="{55F04A45-CEC5-47FB-9137-AFF8A70CBADE}" srcOrd="8" destOrd="0" presId="urn:microsoft.com/office/officeart/2005/8/layout/default"/>
    <dgm:cxn modelId="{18A3E498-71C6-4B2C-ACD5-F83238B8D351}" type="presParOf" srcId="{EF5A65EF-C3CE-42F9-A48F-03782EED8A04}" destId="{B3CB4AD0-0AE0-4D5F-B593-978E9B207101}" srcOrd="9" destOrd="0" presId="urn:microsoft.com/office/officeart/2005/8/layout/default"/>
    <dgm:cxn modelId="{ACE49DFE-D900-402F-B2B4-E99C31B7D967}" type="presParOf" srcId="{EF5A65EF-C3CE-42F9-A48F-03782EED8A04}" destId="{26F4C68C-04A9-4A5B-BB46-5DD9B863A066}"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18BF83-8A53-4C56-98E0-28D54B45F883}"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149DC6D8-6324-44F2-A409-8C12E649BAEA}">
      <dgm:prSet/>
      <dgm:spPr/>
      <dgm:t>
        <a:bodyPr/>
        <a:lstStyle/>
        <a:p>
          <a:r>
            <a:rPr lang="fr-FR" b="0" i="0" dirty="0"/>
            <a:t>La préparation est l’étape la plus importante.</a:t>
          </a:r>
          <a:endParaRPr lang="en-US" dirty="0"/>
        </a:p>
      </dgm:t>
    </dgm:pt>
    <dgm:pt modelId="{2E6CABA4-E370-478A-914B-4DE90A4E5B28}" type="parTrans" cxnId="{4E212268-A857-480F-A587-AEA847912D3E}">
      <dgm:prSet/>
      <dgm:spPr/>
      <dgm:t>
        <a:bodyPr/>
        <a:lstStyle/>
        <a:p>
          <a:endParaRPr lang="en-US"/>
        </a:p>
      </dgm:t>
    </dgm:pt>
    <dgm:pt modelId="{00374CEA-3904-46C0-A7D8-FA14CDD1D26E}" type="sibTrans" cxnId="{4E212268-A857-480F-A587-AEA847912D3E}">
      <dgm:prSet/>
      <dgm:spPr/>
      <dgm:t>
        <a:bodyPr/>
        <a:lstStyle/>
        <a:p>
          <a:endParaRPr lang="en-US"/>
        </a:p>
      </dgm:t>
    </dgm:pt>
    <dgm:pt modelId="{BBA3A36F-5796-485A-842C-551E18C270AE}">
      <dgm:prSet/>
      <dgm:spPr/>
      <dgm:t>
        <a:bodyPr/>
        <a:lstStyle/>
        <a:p>
          <a:r>
            <a:rPr lang="fr-FR" b="0" i="0" dirty="0"/>
            <a:t>Enregistrez-vous avant à l'aide de votre téléphone ou de votre ordinateur.  </a:t>
          </a:r>
          <a:r>
            <a:rPr lang="fr-FR" b="0" i="0" dirty="0" err="1"/>
            <a:t>Ré-écoutez</a:t>
          </a:r>
          <a:r>
            <a:rPr lang="fr-FR" b="0" i="0" dirty="0"/>
            <a:t> pour vous améliorer.</a:t>
          </a:r>
          <a:endParaRPr lang="en-US" dirty="0"/>
        </a:p>
      </dgm:t>
    </dgm:pt>
    <dgm:pt modelId="{D9394680-0E26-4F50-94D7-84E84524232E}" type="parTrans" cxnId="{88D8B454-AEC1-4660-B527-540B008AA07D}">
      <dgm:prSet/>
      <dgm:spPr/>
      <dgm:t>
        <a:bodyPr/>
        <a:lstStyle/>
        <a:p>
          <a:endParaRPr lang="en-US"/>
        </a:p>
      </dgm:t>
    </dgm:pt>
    <dgm:pt modelId="{5D491E4A-C56F-4017-9017-6D2030A0D00F}" type="sibTrans" cxnId="{88D8B454-AEC1-4660-B527-540B008AA07D}">
      <dgm:prSet/>
      <dgm:spPr/>
      <dgm:t>
        <a:bodyPr/>
        <a:lstStyle/>
        <a:p>
          <a:endParaRPr lang="en-US"/>
        </a:p>
      </dgm:t>
    </dgm:pt>
    <dgm:pt modelId="{34CE2113-C282-48A6-9B2D-AA47F84055B3}">
      <dgm:prSet/>
      <dgm:spPr/>
      <dgm:t>
        <a:bodyPr/>
        <a:lstStyle/>
        <a:p>
          <a:r>
            <a:rPr lang="fr-FR" b="0" i="0" dirty="0"/>
            <a:t>Vérifiez votre technologie (branchez votre ordinateur, fermez les navigateurs, vérifiez les paramètres, éteignez le téléphone, </a:t>
          </a:r>
          <a:r>
            <a:rPr lang="fr-FR" b="0" i="0" dirty="0" err="1"/>
            <a:t>etc</a:t>
          </a:r>
          <a:r>
            <a:rPr lang="fr-FR" b="0" i="0" dirty="0"/>
            <a:t> ...)</a:t>
          </a:r>
          <a:endParaRPr lang="en-US" dirty="0"/>
        </a:p>
      </dgm:t>
    </dgm:pt>
    <dgm:pt modelId="{4EF68B6E-94FE-4F6D-AA63-E033166FCA19}" type="parTrans" cxnId="{AEF9432C-0552-4F54-A1A5-6BBCEFA229F1}">
      <dgm:prSet/>
      <dgm:spPr/>
      <dgm:t>
        <a:bodyPr/>
        <a:lstStyle/>
        <a:p>
          <a:endParaRPr lang="en-US"/>
        </a:p>
      </dgm:t>
    </dgm:pt>
    <dgm:pt modelId="{955E5075-7FE7-4B18-B526-DF71356FAD4B}" type="sibTrans" cxnId="{AEF9432C-0552-4F54-A1A5-6BBCEFA229F1}">
      <dgm:prSet/>
      <dgm:spPr/>
      <dgm:t>
        <a:bodyPr/>
        <a:lstStyle/>
        <a:p>
          <a:endParaRPr lang="en-US"/>
        </a:p>
      </dgm:t>
    </dgm:pt>
    <dgm:pt modelId="{C0861CDA-5940-4106-982A-2155DCAE0CFC}">
      <dgm:prSet/>
      <dgm:spPr/>
      <dgm:t>
        <a:bodyPr/>
        <a:lstStyle/>
        <a:p>
          <a:r>
            <a:rPr lang="fr-FR" b="0" i="0" dirty="0"/>
            <a:t>Contrôlez les paramètres de réglage autant que possible</a:t>
          </a:r>
          <a:endParaRPr lang="en-US" dirty="0"/>
        </a:p>
      </dgm:t>
    </dgm:pt>
    <dgm:pt modelId="{8B2534B3-AF5D-4B7C-A0DA-8E9466550477}" type="parTrans" cxnId="{750AE904-BE0A-4E8F-A817-FFD7755B7548}">
      <dgm:prSet/>
      <dgm:spPr/>
      <dgm:t>
        <a:bodyPr/>
        <a:lstStyle/>
        <a:p>
          <a:endParaRPr lang="en-US"/>
        </a:p>
      </dgm:t>
    </dgm:pt>
    <dgm:pt modelId="{F7513AB8-52CB-40FC-B82D-4FBC8A8CA4D0}" type="sibTrans" cxnId="{750AE904-BE0A-4E8F-A817-FFD7755B7548}">
      <dgm:prSet/>
      <dgm:spPr/>
      <dgm:t>
        <a:bodyPr/>
        <a:lstStyle/>
        <a:p>
          <a:endParaRPr lang="en-US"/>
        </a:p>
      </dgm:t>
    </dgm:pt>
    <dgm:pt modelId="{3EEA9AAD-0A4F-49FB-811E-02ADB371257C}">
      <dgm:prSet/>
      <dgm:spPr/>
      <dgm:t>
        <a:bodyPr/>
        <a:lstStyle/>
        <a:p>
          <a:r>
            <a:rPr lang="fr-FR" b="0" i="0" dirty="0"/>
            <a:t>Regardez la vidéo d'un journaliste professionnel en action et restez calme lors de votre interview!</a:t>
          </a:r>
          <a:endParaRPr lang="en-US" dirty="0"/>
        </a:p>
      </dgm:t>
    </dgm:pt>
    <dgm:pt modelId="{7141AD86-1682-4453-99AD-60E5036B02B0}" type="parTrans" cxnId="{9AF7B994-68C8-4C6C-977E-510547CC2717}">
      <dgm:prSet/>
      <dgm:spPr/>
      <dgm:t>
        <a:bodyPr/>
        <a:lstStyle/>
        <a:p>
          <a:endParaRPr lang="en-US"/>
        </a:p>
      </dgm:t>
    </dgm:pt>
    <dgm:pt modelId="{E21EB8B0-9BDF-43F8-B559-6A819A6EF590}" type="sibTrans" cxnId="{9AF7B994-68C8-4C6C-977E-510547CC2717}">
      <dgm:prSet/>
      <dgm:spPr/>
      <dgm:t>
        <a:bodyPr/>
        <a:lstStyle/>
        <a:p>
          <a:endParaRPr lang="en-US"/>
        </a:p>
      </dgm:t>
    </dgm:pt>
    <dgm:pt modelId="{88BAC1B5-B048-43E3-80BD-020133585C17}" type="pres">
      <dgm:prSet presAssocID="{EA18BF83-8A53-4C56-98E0-28D54B45F883}" presName="vert0" presStyleCnt="0">
        <dgm:presLayoutVars>
          <dgm:dir/>
          <dgm:animOne val="branch"/>
          <dgm:animLvl val="lvl"/>
        </dgm:presLayoutVars>
      </dgm:prSet>
      <dgm:spPr/>
    </dgm:pt>
    <dgm:pt modelId="{3DC99912-2CD8-411C-B979-E2875B4AFF67}" type="pres">
      <dgm:prSet presAssocID="{149DC6D8-6324-44F2-A409-8C12E649BAEA}" presName="thickLine" presStyleLbl="alignNode1" presStyleIdx="0" presStyleCnt="5"/>
      <dgm:spPr/>
    </dgm:pt>
    <dgm:pt modelId="{A4BDD493-F1A8-40BC-9DEE-37AD924A55FE}" type="pres">
      <dgm:prSet presAssocID="{149DC6D8-6324-44F2-A409-8C12E649BAEA}" presName="horz1" presStyleCnt="0"/>
      <dgm:spPr/>
    </dgm:pt>
    <dgm:pt modelId="{9355DC8B-03A1-417B-9AB3-6B60DA619922}" type="pres">
      <dgm:prSet presAssocID="{149DC6D8-6324-44F2-A409-8C12E649BAEA}" presName="tx1" presStyleLbl="revTx" presStyleIdx="0" presStyleCnt="5"/>
      <dgm:spPr/>
    </dgm:pt>
    <dgm:pt modelId="{B58C569B-79FB-4CC0-B364-1F7337B985C5}" type="pres">
      <dgm:prSet presAssocID="{149DC6D8-6324-44F2-A409-8C12E649BAEA}" presName="vert1" presStyleCnt="0"/>
      <dgm:spPr/>
    </dgm:pt>
    <dgm:pt modelId="{BD386029-6278-4156-AAEE-3B7D59CA55D8}" type="pres">
      <dgm:prSet presAssocID="{BBA3A36F-5796-485A-842C-551E18C270AE}" presName="thickLine" presStyleLbl="alignNode1" presStyleIdx="1" presStyleCnt="5"/>
      <dgm:spPr/>
    </dgm:pt>
    <dgm:pt modelId="{C2E9FD76-903B-4DD9-B910-ED14809347C4}" type="pres">
      <dgm:prSet presAssocID="{BBA3A36F-5796-485A-842C-551E18C270AE}" presName="horz1" presStyleCnt="0"/>
      <dgm:spPr/>
    </dgm:pt>
    <dgm:pt modelId="{EABF7E89-2F0E-46B1-BFFA-E53B71F63679}" type="pres">
      <dgm:prSet presAssocID="{BBA3A36F-5796-485A-842C-551E18C270AE}" presName="tx1" presStyleLbl="revTx" presStyleIdx="1" presStyleCnt="5"/>
      <dgm:spPr/>
    </dgm:pt>
    <dgm:pt modelId="{7DA8046D-A258-422C-9F7E-B5E499E86650}" type="pres">
      <dgm:prSet presAssocID="{BBA3A36F-5796-485A-842C-551E18C270AE}" presName="vert1" presStyleCnt="0"/>
      <dgm:spPr/>
    </dgm:pt>
    <dgm:pt modelId="{0FF1DE06-918F-4676-88EA-F2A9FCC98479}" type="pres">
      <dgm:prSet presAssocID="{34CE2113-C282-48A6-9B2D-AA47F84055B3}" presName="thickLine" presStyleLbl="alignNode1" presStyleIdx="2" presStyleCnt="5"/>
      <dgm:spPr/>
    </dgm:pt>
    <dgm:pt modelId="{4245CAB9-3988-4C5D-A07E-EE3ED2459361}" type="pres">
      <dgm:prSet presAssocID="{34CE2113-C282-48A6-9B2D-AA47F84055B3}" presName="horz1" presStyleCnt="0"/>
      <dgm:spPr/>
    </dgm:pt>
    <dgm:pt modelId="{B668CA42-8BB4-4CB2-A4DB-4142E7A7A3C5}" type="pres">
      <dgm:prSet presAssocID="{34CE2113-C282-48A6-9B2D-AA47F84055B3}" presName="tx1" presStyleLbl="revTx" presStyleIdx="2" presStyleCnt="5"/>
      <dgm:spPr/>
    </dgm:pt>
    <dgm:pt modelId="{3892D638-0414-40D0-87DF-36B9E407EDEE}" type="pres">
      <dgm:prSet presAssocID="{34CE2113-C282-48A6-9B2D-AA47F84055B3}" presName="vert1" presStyleCnt="0"/>
      <dgm:spPr/>
    </dgm:pt>
    <dgm:pt modelId="{3A961937-92E1-434D-9396-8F3AE4F6A5DE}" type="pres">
      <dgm:prSet presAssocID="{C0861CDA-5940-4106-982A-2155DCAE0CFC}" presName="thickLine" presStyleLbl="alignNode1" presStyleIdx="3" presStyleCnt="5"/>
      <dgm:spPr/>
    </dgm:pt>
    <dgm:pt modelId="{8F0FDB4C-6ECA-419C-83A4-2E532677176B}" type="pres">
      <dgm:prSet presAssocID="{C0861CDA-5940-4106-982A-2155DCAE0CFC}" presName="horz1" presStyleCnt="0"/>
      <dgm:spPr/>
    </dgm:pt>
    <dgm:pt modelId="{046EF5BA-0F06-4651-A6E5-AE830FC2F6E4}" type="pres">
      <dgm:prSet presAssocID="{C0861CDA-5940-4106-982A-2155DCAE0CFC}" presName="tx1" presStyleLbl="revTx" presStyleIdx="3" presStyleCnt="5"/>
      <dgm:spPr/>
    </dgm:pt>
    <dgm:pt modelId="{DD945AA7-3312-4CB9-A713-5D367D0CADF7}" type="pres">
      <dgm:prSet presAssocID="{C0861CDA-5940-4106-982A-2155DCAE0CFC}" presName="vert1" presStyleCnt="0"/>
      <dgm:spPr/>
    </dgm:pt>
    <dgm:pt modelId="{BA8E687A-A237-4C48-BA0D-5A6DA9C05FFB}" type="pres">
      <dgm:prSet presAssocID="{3EEA9AAD-0A4F-49FB-811E-02ADB371257C}" presName="thickLine" presStyleLbl="alignNode1" presStyleIdx="4" presStyleCnt="5"/>
      <dgm:spPr/>
    </dgm:pt>
    <dgm:pt modelId="{943F06FE-8DCC-455A-96E7-4B005D1BD787}" type="pres">
      <dgm:prSet presAssocID="{3EEA9AAD-0A4F-49FB-811E-02ADB371257C}" presName="horz1" presStyleCnt="0"/>
      <dgm:spPr/>
    </dgm:pt>
    <dgm:pt modelId="{94887DB0-72DA-4F62-9E2F-C398407B68C2}" type="pres">
      <dgm:prSet presAssocID="{3EEA9AAD-0A4F-49FB-811E-02ADB371257C}" presName="tx1" presStyleLbl="revTx" presStyleIdx="4" presStyleCnt="5"/>
      <dgm:spPr/>
    </dgm:pt>
    <dgm:pt modelId="{1F0B84B4-849D-4550-B64A-362D40309B96}" type="pres">
      <dgm:prSet presAssocID="{3EEA9AAD-0A4F-49FB-811E-02ADB371257C}" presName="vert1" presStyleCnt="0"/>
      <dgm:spPr/>
    </dgm:pt>
  </dgm:ptLst>
  <dgm:cxnLst>
    <dgm:cxn modelId="{750AE904-BE0A-4E8F-A817-FFD7755B7548}" srcId="{EA18BF83-8A53-4C56-98E0-28D54B45F883}" destId="{C0861CDA-5940-4106-982A-2155DCAE0CFC}" srcOrd="3" destOrd="0" parTransId="{8B2534B3-AF5D-4B7C-A0DA-8E9466550477}" sibTransId="{F7513AB8-52CB-40FC-B82D-4FBC8A8CA4D0}"/>
    <dgm:cxn modelId="{72E31E0E-B7DE-480C-828C-297D7B82B1ED}" type="presOf" srcId="{34CE2113-C282-48A6-9B2D-AA47F84055B3}" destId="{B668CA42-8BB4-4CB2-A4DB-4142E7A7A3C5}" srcOrd="0" destOrd="0" presId="urn:microsoft.com/office/officeart/2008/layout/LinedList"/>
    <dgm:cxn modelId="{AEF9432C-0552-4F54-A1A5-6BBCEFA229F1}" srcId="{EA18BF83-8A53-4C56-98E0-28D54B45F883}" destId="{34CE2113-C282-48A6-9B2D-AA47F84055B3}" srcOrd="2" destOrd="0" parTransId="{4EF68B6E-94FE-4F6D-AA63-E033166FCA19}" sibTransId="{955E5075-7FE7-4B18-B526-DF71356FAD4B}"/>
    <dgm:cxn modelId="{1E8A823E-258D-4DD5-811C-76A42B231F91}" type="presOf" srcId="{BBA3A36F-5796-485A-842C-551E18C270AE}" destId="{EABF7E89-2F0E-46B1-BFFA-E53B71F63679}" srcOrd="0" destOrd="0" presId="urn:microsoft.com/office/officeart/2008/layout/LinedList"/>
    <dgm:cxn modelId="{4E212268-A857-480F-A587-AEA847912D3E}" srcId="{EA18BF83-8A53-4C56-98E0-28D54B45F883}" destId="{149DC6D8-6324-44F2-A409-8C12E649BAEA}" srcOrd="0" destOrd="0" parTransId="{2E6CABA4-E370-478A-914B-4DE90A4E5B28}" sibTransId="{00374CEA-3904-46C0-A7D8-FA14CDD1D26E}"/>
    <dgm:cxn modelId="{88D8B454-AEC1-4660-B527-540B008AA07D}" srcId="{EA18BF83-8A53-4C56-98E0-28D54B45F883}" destId="{BBA3A36F-5796-485A-842C-551E18C270AE}" srcOrd="1" destOrd="0" parTransId="{D9394680-0E26-4F50-94D7-84E84524232E}" sibTransId="{5D491E4A-C56F-4017-9017-6D2030A0D00F}"/>
    <dgm:cxn modelId="{4249EE84-CD32-4663-AC93-3C70AE110ACC}" type="presOf" srcId="{EA18BF83-8A53-4C56-98E0-28D54B45F883}" destId="{88BAC1B5-B048-43E3-80BD-020133585C17}" srcOrd="0" destOrd="0" presId="urn:microsoft.com/office/officeart/2008/layout/LinedList"/>
    <dgm:cxn modelId="{CE145893-4946-4E2D-8CA0-6F9FE7E343D7}" type="presOf" srcId="{149DC6D8-6324-44F2-A409-8C12E649BAEA}" destId="{9355DC8B-03A1-417B-9AB3-6B60DA619922}" srcOrd="0" destOrd="0" presId="urn:microsoft.com/office/officeart/2008/layout/LinedList"/>
    <dgm:cxn modelId="{9AF7B994-68C8-4C6C-977E-510547CC2717}" srcId="{EA18BF83-8A53-4C56-98E0-28D54B45F883}" destId="{3EEA9AAD-0A4F-49FB-811E-02ADB371257C}" srcOrd="4" destOrd="0" parTransId="{7141AD86-1682-4453-99AD-60E5036B02B0}" sibTransId="{E21EB8B0-9BDF-43F8-B559-6A819A6EF590}"/>
    <dgm:cxn modelId="{9A33AAB2-ED16-4E8C-AA1C-6CF5A0A048E1}" type="presOf" srcId="{C0861CDA-5940-4106-982A-2155DCAE0CFC}" destId="{046EF5BA-0F06-4651-A6E5-AE830FC2F6E4}" srcOrd="0" destOrd="0" presId="urn:microsoft.com/office/officeart/2008/layout/LinedList"/>
    <dgm:cxn modelId="{D06182C9-EC9C-45C6-BF21-DFF6C44D87A2}" type="presOf" srcId="{3EEA9AAD-0A4F-49FB-811E-02ADB371257C}" destId="{94887DB0-72DA-4F62-9E2F-C398407B68C2}" srcOrd="0" destOrd="0" presId="urn:microsoft.com/office/officeart/2008/layout/LinedList"/>
    <dgm:cxn modelId="{E27BBE0F-9D48-4902-94F6-C25EC299DD0F}" type="presParOf" srcId="{88BAC1B5-B048-43E3-80BD-020133585C17}" destId="{3DC99912-2CD8-411C-B979-E2875B4AFF67}" srcOrd="0" destOrd="0" presId="urn:microsoft.com/office/officeart/2008/layout/LinedList"/>
    <dgm:cxn modelId="{996967C3-934E-4DC7-86F0-94E8065CE5D3}" type="presParOf" srcId="{88BAC1B5-B048-43E3-80BD-020133585C17}" destId="{A4BDD493-F1A8-40BC-9DEE-37AD924A55FE}" srcOrd="1" destOrd="0" presId="urn:microsoft.com/office/officeart/2008/layout/LinedList"/>
    <dgm:cxn modelId="{A4F35E67-B91F-4E8B-B07E-F318999D7070}" type="presParOf" srcId="{A4BDD493-F1A8-40BC-9DEE-37AD924A55FE}" destId="{9355DC8B-03A1-417B-9AB3-6B60DA619922}" srcOrd="0" destOrd="0" presId="urn:microsoft.com/office/officeart/2008/layout/LinedList"/>
    <dgm:cxn modelId="{A525611B-15A8-489F-9340-69F9AECAF52C}" type="presParOf" srcId="{A4BDD493-F1A8-40BC-9DEE-37AD924A55FE}" destId="{B58C569B-79FB-4CC0-B364-1F7337B985C5}" srcOrd="1" destOrd="0" presId="urn:microsoft.com/office/officeart/2008/layout/LinedList"/>
    <dgm:cxn modelId="{F0F9A9C0-B9CA-46C2-B90E-F8A204FF21AE}" type="presParOf" srcId="{88BAC1B5-B048-43E3-80BD-020133585C17}" destId="{BD386029-6278-4156-AAEE-3B7D59CA55D8}" srcOrd="2" destOrd="0" presId="urn:microsoft.com/office/officeart/2008/layout/LinedList"/>
    <dgm:cxn modelId="{9DCA9083-EFD8-4596-9070-35CFA8A0486B}" type="presParOf" srcId="{88BAC1B5-B048-43E3-80BD-020133585C17}" destId="{C2E9FD76-903B-4DD9-B910-ED14809347C4}" srcOrd="3" destOrd="0" presId="urn:microsoft.com/office/officeart/2008/layout/LinedList"/>
    <dgm:cxn modelId="{AF19D37A-8D52-4106-99F9-37900E705374}" type="presParOf" srcId="{C2E9FD76-903B-4DD9-B910-ED14809347C4}" destId="{EABF7E89-2F0E-46B1-BFFA-E53B71F63679}" srcOrd="0" destOrd="0" presId="urn:microsoft.com/office/officeart/2008/layout/LinedList"/>
    <dgm:cxn modelId="{0AB66A23-DA71-447B-9DF5-4C544D3595BF}" type="presParOf" srcId="{C2E9FD76-903B-4DD9-B910-ED14809347C4}" destId="{7DA8046D-A258-422C-9F7E-B5E499E86650}" srcOrd="1" destOrd="0" presId="urn:microsoft.com/office/officeart/2008/layout/LinedList"/>
    <dgm:cxn modelId="{6B5E36A3-6F80-4498-B306-27589831CC07}" type="presParOf" srcId="{88BAC1B5-B048-43E3-80BD-020133585C17}" destId="{0FF1DE06-918F-4676-88EA-F2A9FCC98479}" srcOrd="4" destOrd="0" presId="urn:microsoft.com/office/officeart/2008/layout/LinedList"/>
    <dgm:cxn modelId="{99919DC9-9339-4721-974A-88E744EB4604}" type="presParOf" srcId="{88BAC1B5-B048-43E3-80BD-020133585C17}" destId="{4245CAB9-3988-4C5D-A07E-EE3ED2459361}" srcOrd="5" destOrd="0" presId="urn:microsoft.com/office/officeart/2008/layout/LinedList"/>
    <dgm:cxn modelId="{4CAD7999-FCEA-4A68-BF59-ACB42F11E1E8}" type="presParOf" srcId="{4245CAB9-3988-4C5D-A07E-EE3ED2459361}" destId="{B668CA42-8BB4-4CB2-A4DB-4142E7A7A3C5}" srcOrd="0" destOrd="0" presId="urn:microsoft.com/office/officeart/2008/layout/LinedList"/>
    <dgm:cxn modelId="{58D76E90-EA8D-43D4-BF6C-F211F78EEF96}" type="presParOf" srcId="{4245CAB9-3988-4C5D-A07E-EE3ED2459361}" destId="{3892D638-0414-40D0-87DF-36B9E407EDEE}" srcOrd="1" destOrd="0" presId="urn:microsoft.com/office/officeart/2008/layout/LinedList"/>
    <dgm:cxn modelId="{BA8E38BC-EA72-4356-A5CA-9789B60DB092}" type="presParOf" srcId="{88BAC1B5-B048-43E3-80BD-020133585C17}" destId="{3A961937-92E1-434D-9396-8F3AE4F6A5DE}" srcOrd="6" destOrd="0" presId="urn:microsoft.com/office/officeart/2008/layout/LinedList"/>
    <dgm:cxn modelId="{B0E28629-F03D-4020-A644-1981586C3015}" type="presParOf" srcId="{88BAC1B5-B048-43E3-80BD-020133585C17}" destId="{8F0FDB4C-6ECA-419C-83A4-2E532677176B}" srcOrd="7" destOrd="0" presId="urn:microsoft.com/office/officeart/2008/layout/LinedList"/>
    <dgm:cxn modelId="{9CB39153-5661-44A4-94DA-AF493BEC11CD}" type="presParOf" srcId="{8F0FDB4C-6ECA-419C-83A4-2E532677176B}" destId="{046EF5BA-0F06-4651-A6E5-AE830FC2F6E4}" srcOrd="0" destOrd="0" presId="urn:microsoft.com/office/officeart/2008/layout/LinedList"/>
    <dgm:cxn modelId="{A1FB32D5-C176-4204-BE70-B6E9E6AB1510}" type="presParOf" srcId="{8F0FDB4C-6ECA-419C-83A4-2E532677176B}" destId="{DD945AA7-3312-4CB9-A713-5D367D0CADF7}" srcOrd="1" destOrd="0" presId="urn:microsoft.com/office/officeart/2008/layout/LinedList"/>
    <dgm:cxn modelId="{B300F364-E415-4F62-B8B8-AEFC726D57E1}" type="presParOf" srcId="{88BAC1B5-B048-43E3-80BD-020133585C17}" destId="{BA8E687A-A237-4C48-BA0D-5A6DA9C05FFB}" srcOrd="8" destOrd="0" presId="urn:microsoft.com/office/officeart/2008/layout/LinedList"/>
    <dgm:cxn modelId="{5E9A89BD-1CAC-43A9-AC79-F6E0F5897A8B}" type="presParOf" srcId="{88BAC1B5-B048-43E3-80BD-020133585C17}" destId="{943F06FE-8DCC-455A-96E7-4B005D1BD787}" srcOrd="9" destOrd="0" presId="urn:microsoft.com/office/officeart/2008/layout/LinedList"/>
    <dgm:cxn modelId="{935B7C76-7EE6-4521-BB18-9D8147691C12}" type="presParOf" srcId="{943F06FE-8DCC-455A-96E7-4B005D1BD787}" destId="{94887DB0-72DA-4F62-9E2F-C398407B68C2}" srcOrd="0" destOrd="0" presId="urn:microsoft.com/office/officeart/2008/layout/LinedList"/>
    <dgm:cxn modelId="{64A48253-B960-4493-A2BF-3FF67364D2CB}" type="presParOf" srcId="{943F06FE-8DCC-455A-96E7-4B005D1BD787}" destId="{1F0B84B4-849D-4550-B64A-362D40309B96}"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4C255A-514C-4FB2-928D-0AB21A2E6C4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4631639-E759-4570-A18F-0142A2B64526}">
      <dgm:prSet/>
      <dgm:spPr/>
      <dgm:t>
        <a:bodyPr/>
        <a:lstStyle/>
        <a:p>
          <a:pPr>
            <a:defRPr cap="all"/>
          </a:pPr>
          <a:r>
            <a:rPr lang="fr-FR" b="0" i="0" dirty="0"/>
            <a:t>Il est maintenant temps de mener votre interview.</a:t>
          </a:r>
          <a:endParaRPr lang="en-US" dirty="0"/>
        </a:p>
      </dgm:t>
    </dgm:pt>
    <dgm:pt modelId="{072C7DB0-DE57-4F37-8229-E3D34F7BD699}" type="parTrans" cxnId="{EE7F92D2-93B8-479B-939E-B42CB601E465}">
      <dgm:prSet/>
      <dgm:spPr/>
      <dgm:t>
        <a:bodyPr/>
        <a:lstStyle/>
        <a:p>
          <a:endParaRPr lang="en-US"/>
        </a:p>
      </dgm:t>
    </dgm:pt>
    <dgm:pt modelId="{8A84ED06-2F1A-408A-8AA9-EC80EB51F603}" type="sibTrans" cxnId="{EE7F92D2-93B8-479B-939E-B42CB601E465}">
      <dgm:prSet/>
      <dgm:spPr/>
      <dgm:t>
        <a:bodyPr/>
        <a:lstStyle/>
        <a:p>
          <a:endParaRPr lang="en-US"/>
        </a:p>
      </dgm:t>
    </dgm:pt>
    <dgm:pt modelId="{BB251DB9-D55B-4B18-82A8-D9F8A7E61B2B}">
      <dgm:prSet/>
      <dgm:spPr/>
      <dgm:t>
        <a:bodyPr/>
        <a:lstStyle/>
        <a:p>
          <a:pPr>
            <a:defRPr cap="all"/>
          </a:pPr>
          <a:r>
            <a:rPr lang="fr-FR" dirty="0"/>
            <a:t>Demandez à votre professeur si vous avez besoin de précisions supplémentaires.</a:t>
          </a:r>
          <a:endParaRPr lang="en-US" dirty="0"/>
        </a:p>
      </dgm:t>
    </dgm:pt>
    <dgm:pt modelId="{37CFE456-0A89-4F6B-93E8-70C7C6A6FE28}" type="parTrans" cxnId="{760022E6-7532-4CD3-87C6-73F959BAC13E}">
      <dgm:prSet/>
      <dgm:spPr/>
      <dgm:t>
        <a:bodyPr/>
        <a:lstStyle/>
        <a:p>
          <a:endParaRPr lang="en-US"/>
        </a:p>
      </dgm:t>
    </dgm:pt>
    <dgm:pt modelId="{A36C7D0D-3BFA-4751-B37B-93A16C4C5BFF}" type="sibTrans" cxnId="{760022E6-7532-4CD3-87C6-73F959BAC13E}">
      <dgm:prSet/>
      <dgm:spPr/>
      <dgm:t>
        <a:bodyPr/>
        <a:lstStyle/>
        <a:p>
          <a:endParaRPr lang="en-US"/>
        </a:p>
      </dgm:t>
    </dgm:pt>
    <dgm:pt modelId="{248AD080-4479-4293-9533-5276ACB63E60}" type="pres">
      <dgm:prSet presAssocID="{ED4C255A-514C-4FB2-928D-0AB21A2E6C42}" presName="diagram" presStyleCnt="0">
        <dgm:presLayoutVars>
          <dgm:dir/>
          <dgm:resizeHandles val="exact"/>
        </dgm:presLayoutVars>
      </dgm:prSet>
      <dgm:spPr/>
    </dgm:pt>
    <dgm:pt modelId="{60C517AB-2C9E-4E5D-A1BF-4A1A478FE0EA}" type="pres">
      <dgm:prSet presAssocID="{94631639-E759-4570-A18F-0142A2B64526}" presName="node" presStyleLbl="node1" presStyleIdx="0" presStyleCnt="2">
        <dgm:presLayoutVars>
          <dgm:bulletEnabled val="1"/>
        </dgm:presLayoutVars>
      </dgm:prSet>
      <dgm:spPr/>
    </dgm:pt>
    <dgm:pt modelId="{D5A0A0AA-0F09-40C2-A6D3-6421BC0A2C35}" type="pres">
      <dgm:prSet presAssocID="{8A84ED06-2F1A-408A-8AA9-EC80EB51F603}" presName="sibTrans" presStyleCnt="0"/>
      <dgm:spPr/>
    </dgm:pt>
    <dgm:pt modelId="{A7CD518C-2E19-4092-BA74-0681246D1CFE}" type="pres">
      <dgm:prSet presAssocID="{BB251DB9-D55B-4B18-82A8-D9F8A7E61B2B}" presName="node" presStyleLbl="node1" presStyleIdx="1" presStyleCnt="2">
        <dgm:presLayoutVars>
          <dgm:bulletEnabled val="1"/>
        </dgm:presLayoutVars>
      </dgm:prSet>
      <dgm:spPr/>
    </dgm:pt>
  </dgm:ptLst>
  <dgm:cxnLst>
    <dgm:cxn modelId="{A4262623-BBDA-4FED-9B96-AEDE68B6AB91}" type="presOf" srcId="{ED4C255A-514C-4FB2-928D-0AB21A2E6C42}" destId="{248AD080-4479-4293-9533-5276ACB63E60}" srcOrd="0" destOrd="0" presId="urn:microsoft.com/office/officeart/2005/8/layout/default"/>
    <dgm:cxn modelId="{62265B8F-2EC0-4CC3-A6ED-4320E1FFD1AA}" type="presOf" srcId="{94631639-E759-4570-A18F-0142A2B64526}" destId="{60C517AB-2C9E-4E5D-A1BF-4A1A478FE0EA}" srcOrd="0" destOrd="0" presId="urn:microsoft.com/office/officeart/2005/8/layout/default"/>
    <dgm:cxn modelId="{EE7F92D2-93B8-479B-939E-B42CB601E465}" srcId="{ED4C255A-514C-4FB2-928D-0AB21A2E6C42}" destId="{94631639-E759-4570-A18F-0142A2B64526}" srcOrd="0" destOrd="0" parTransId="{072C7DB0-DE57-4F37-8229-E3D34F7BD699}" sibTransId="{8A84ED06-2F1A-408A-8AA9-EC80EB51F603}"/>
    <dgm:cxn modelId="{760022E6-7532-4CD3-87C6-73F959BAC13E}" srcId="{ED4C255A-514C-4FB2-928D-0AB21A2E6C42}" destId="{BB251DB9-D55B-4B18-82A8-D9F8A7E61B2B}" srcOrd="1" destOrd="0" parTransId="{37CFE456-0A89-4F6B-93E8-70C7C6A6FE28}" sibTransId="{A36C7D0D-3BFA-4751-B37B-93A16C4C5BFF}"/>
    <dgm:cxn modelId="{4DFA0BF5-6867-4B49-B0D0-FFB6DB27AF45}" type="presOf" srcId="{BB251DB9-D55B-4B18-82A8-D9F8A7E61B2B}" destId="{A7CD518C-2E19-4092-BA74-0681246D1CFE}" srcOrd="0" destOrd="0" presId="urn:microsoft.com/office/officeart/2005/8/layout/default"/>
    <dgm:cxn modelId="{0CAC00EA-7D4A-421A-AA4A-92D867010025}" type="presParOf" srcId="{248AD080-4479-4293-9533-5276ACB63E60}" destId="{60C517AB-2C9E-4E5D-A1BF-4A1A478FE0EA}" srcOrd="0" destOrd="0" presId="urn:microsoft.com/office/officeart/2005/8/layout/default"/>
    <dgm:cxn modelId="{51C512D8-CACA-4233-9919-4D426E0B0F86}" type="presParOf" srcId="{248AD080-4479-4293-9533-5276ACB63E60}" destId="{D5A0A0AA-0F09-40C2-A6D3-6421BC0A2C35}" srcOrd="1" destOrd="0" presId="urn:microsoft.com/office/officeart/2005/8/layout/default"/>
    <dgm:cxn modelId="{8C8FDFE2-3459-423D-A770-127A3648A1C7}" type="presParOf" srcId="{248AD080-4479-4293-9533-5276ACB63E60}" destId="{A7CD518C-2E19-4092-BA74-0681246D1CFE}"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A19D5-421C-4625-AB0F-2A1E59370F35}">
      <dsp:nvSpPr>
        <dsp:cNvPr id="0" name=""/>
        <dsp:cNvSpPr/>
      </dsp:nvSpPr>
      <dsp:spPr>
        <a:xfrm>
          <a:off x="0" y="600"/>
          <a:ext cx="5886291" cy="14045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C2F80B-D4FB-4FE1-BA41-6B6B067DC555}">
      <dsp:nvSpPr>
        <dsp:cNvPr id="0" name=""/>
        <dsp:cNvSpPr/>
      </dsp:nvSpPr>
      <dsp:spPr>
        <a:xfrm>
          <a:off x="424883" y="316629"/>
          <a:ext cx="772515" cy="7725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AE786A-F55B-46C2-BAF5-37ABEEAD1AB0}">
      <dsp:nvSpPr>
        <dsp:cNvPr id="0" name=""/>
        <dsp:cNvSpPr/>
      </dsp:nvSpPr>
      <dsp:spPr>
        <a:xfrm>
          <a:off x="1622283" y="600"/>
          <a:ext cx="4264007" cy="140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51" tIns="148651" rIns="148651" bIns="148651" numCol="1" spcCol="1270" anchor="ctr" anchorCtr="0">
          <a:noAutofit/>
        </a:bodyPr>
        <a:lstStyle/>
        <a:p>
          <a:pPr marL="0" lvl="0" indent="0" algn="l" defTabSz="622300">
            <a:lnSpc>
              <a:spcPct val="100000"/>
            </a:lnSpc>
            <a:spcBef>
              <a:spcPct val="0"/>
            </a:spcBef>
            <a:spcAft>
              <a:spcPct val="35000"/>
            </a:spcAft>
            <a:buNone/>
          </a:pPr>
          <a:r>
            <a:rPr lang="fr-CA" sz="1400" kern="1200" noProof="0" dirty="0"/>
            <a:t>La mathématique est un élément de la MHS (Majeure Haute Spécialisation) qui est intégrée aux </a:t>
          </a:r>
          <a:r>
            <a:rPr lang="fr-CA" sz="1400" b="1" kern="1200" noProof="0" dirty="0"/>
            <a:t>activités d’apprentissage contextualisées avec nos partenaires industrie.  AACPI</a:t>
          </a:r>
          <a:endParaRPr lang="fr-CA" sz="1400" kern="1200" noProof="0" dirty="0"/>
        </a:p>
      </dsp:txBody>
      <dsp:txXfrm>
        <a:off x="1622283" y="600"/>
        <a:ext cx="4264007" cy="1404574"/>
      </dsp:txXfrm>
    </dsp:sp>
    <dsp:sp modelId="{C94F1052-7C9C-496C-BDA0-D146C98E1DC0}">
      <dsp:nvSpPr>
        <dsp:cNvPr id="0" name=""/>
        <dsp:cNvSpPr/>
      </dsp:nvSpPr>
      <dsp:spPr>
        <a:xfrm>
          <a:off x="0" y="1756318"/>
          <a:ext cx="5886291" cy="14045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E3458-DA15-4BCE-B99E-CFA409C582E4}">
      <dsp:nvSpPr>
        <dsp:cNvPr id="0" name=""/>
        <dsp:cNvSpPr/>
      </dsp:nvSpPr>
      <dsp:spPr>
        <a:xfrm>
          <a:off x="424883" y="2072347"/>
          <a:ext cx="772515" cy="7725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54E825-6881-446E-BFBF-90195BFC6FF1}">
      <dsp:nvSpPr>
        <dsp:cNvPr id="0" name=""/>
        <dsp:cNvSpPr/>
      </dsp:nvSpPr>
      <dsp:spPr>
        <a:xfrm>
          <a:off x="1622283" y="1756318"/>
          <a:ext cx="4264007" cy="140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51" tIns="148651" rIns="148651" bIns="148651" numCol="1" spcCol="1270" anchor="ctr" anchorCtr="0">
          <a:noAutofit/>
        </a:bodyPr>
        <a:lstStyle/>
        <a:p>
          <a:pPr marL="0" lvl="0" indent="0" algn="l" defTabSz="622300">
            <a:lnSpc>
              <a:spcPct val="100000"/>
            </a:lnSpc>
            <a:spcBef>
              <a:spcPct val="0"/>
            </a:spcBef>
            <a:spcAft>
              <a:spcPct val="35000"/>
            </a:spcAft>
            <a:buNone/>
          </a:pPr>
          <a:r>
            <a:rPr lang="fr-FR" sz="1400" kern="1200" dirty="0"/>
            <a:t>La littératie en mathématiques fait partie de chaque cheminement. Nous allons explorer comment les mathématiques sont utilisées dans divers milieux de travail ainsi qu’améliorer notre attitude envers les mathématiques et la résolution de problèmes.</a:t>
          </a:r>
          <a:endParaRPr lang="en-US" sz="1400" kern="1200" dirty="0"/>
        </a:p>
      </dsp:txBody>
      <dsp:txXfrm>
        <a:off x="1622283" y="1756318"/>
        <a:ext cx="4264007" cy="1404574"/>
      </dsp:txXfrm>
    </dsp:sp>
    <dsp:sp modelId="{E4C85E8E-0C5A-40B5-B3E7-BFCD736D1CC8}">
      <dsp:nvSpPr>
        <dsp:cNvPr id="0" name=""/>
        <dsp:cNvSpPr/>
      </dsp:nvSpPr>
      <dsp:spPr>
        <a:xfrm>
          <a:off x="0" y="3512036"/>
          <a:ext cx="5886291" cy="140457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1CF902-3610-41A2-99E6-9D3540118C7F}">
      <dsp:nvSpPr>
        <dsp:cNvPr id="0" name=""/>
        <dsp:cNvSpPr/>
      </dsp:nvSpPr>
      <dsp:spPr>
        <a:xfrm>
          <a:off x="424883" y="3828065"/>
          <a:ext cx="772515" cy="7725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B075F1-267F-4170-8211-1CE5AE30BEA0}">
      <dsp:nvSpPr>
        <dsp:cNvPr id="0" name=""/>
        <dsp:cNvSpPr/>
      </dsp:nvSpPr>
      <dsp:spPr>
        <a:xfrm>
          <a:off x="1622283" y="3512036"/>
          <a:ext cx="4264007" cy="140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51" tIns="148651" rIns="148651" bIns="148651" numCol="1" spcCol="1270" anchor="ctr" anchorCtr="0">
          <a:noAutofit/>
        </a:bodyPr>
        <a:lstStyle/>
        <a:p>
          <a:pPr marL="0" lvl="0" indent="0" algn="l" defTabSz="622300">
            <a:lnSpc>
              <a:spcPct val="100000"/>
            </a:lnSpc>
            <a:spcBef>
              <a:spcPct val="0"/>
            </a:spcBef>
            <a:spcAft>
              <a:spcPct val="35000"/>
            </a:spcAft>
            <a:buNone/>
          </a:pPr>
          <a:r>
            <a:rPr lang="fr-FR" sz="1400" kern="1200" dirty="0"/>
            <a:t>Dans ce AAC, vous aurez l'occasion de travailler sur une activité mathématique à laquelle vous pouvez faire face pendant votre cheminement de carrière,  de vos études au collège, à l‘université ou en apprentissage</a:t>
          </a:r>
          <a:endParaRPr lang="en-US" sz="1400" kern="1200" dirty="0"/>
        </a:p>
      </dsp:txBody>
      <dsp:txXfrm>
        <a:off x="1622283" y="3512036"/>
        <a:ext cx="4264007" cy="140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21469-A816-48A5-8145-59078B5F322A}">
      <dsp:nvSpPr>
        <dsp:cNvPr id="0" name=""/>
        <dsp:cNvSpPr/>
      </dsp:nvSpPr>
      <dsp:spPr>
        <a:xfrm>
          <a:off x="5775" y="655440"/>
          <a:ext cx="1110374" cy="11103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5C7A3F-28AD-446A-A5AF-76A08A367224}">
      <dsp:nvSpPr>
        <dsp:cNvPr id="0" name=""/>
        <dsp:cNvSpPr/>
      </dsp:nvSpPr>
      <dsp:spPr>
        <a:xfrm>
          <a:off x="5775" y="1887213"/>
          <a:ext cx="3172499" cy="4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dirty="0" err="1"/>
            <a:t>Choisis</a:t>
          </a:r>
          <a:endParaRPr lang="en-US" sz="2800" kern="1200" dirty="0"/>
        </a:p>
      </dsp:txBody>
      <dsp:txXfrm>
        <a:off x="5775" y="1887213"/>
        <a:ext cx="3172499" cy="475875"/>
      </dsp:txXfrm>
    </dsp:sp>
    <dsp:sp modelId="{02052792-0FFF-4E48-98FC-F1B78552218E}">
      <dsp:nvSpPr>
        <dsp:cNvPr id="0" name=""/>
        <dsp:cNvSpPr/>
      </dsp:nvSpPr>
      <dsp:spPr>
        <a:xfrm>
          <a:off x="5775" y="2419553"/>
          <a:ext cx="3172499" cy="105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fr-FR" sz="1700" b="0" i="0" kern="1200" dirty="0"/>
            <a:t>Choisissez une personne à interviewer de préférence dans un domaine que vous envisagez comme cheminement.</a:t>
          </a:r>
          <a:r>
            <a:rPr lang="en-US" sz="1700" kern="1200" dirty="0"/>
            <a:t> </a:t>
          </a:r>
        </a:p>
      </dsp:txBody>
      <dsp:txXfrm>
        <a:off x="5775" y="2419553"/>
        <a:ext cx="3172499" cy="1059105"/>
      </dsp:txXfrm>
    </dsp:sp>
    <dsp:sp modelId="{14A9E304-B2D3-4E4E-8DF4-2A9882370209}">
      <dsp:nvSpPr>
        <dsp:cNvPr id="0" name=""/>
        <dsp:cNvSpPr/>
      </dsp:nvSpPr>
      <dsp:spPr>
        <a:xfrm>
          <a:off x="3733462" y="655440"/>
          <a:ext cx="1110374" cy="11103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D79FAD-258C-4310-89D4-FF0476244647}">
      <dsp:nvSpPr>
        <dsp:cNvPr id="0" name=""/>
        <dsp:cNvSpPr/>
      </dsp:nvSpPr>
      <dsp:spPr>
        <a:xfrm>
          <a:off x="3733462" y="1887213"/>
          <a:ext cx="3172499" cy="4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dirty="0" err="1"/>
            <a:t>Trouve</a:t>
          </a:r>
          <a:r>
            <a:rPr lang="en-US" sz="2800" kern="1200" dirty="0"/>
            <a:t> un temps</a:t>
          </a:r>
        </a:p>
      </dsp:txBody>
      <dsp:txXfrm>
        <a:off x="3733462" y="1887213"/>
        <a:ext cx="3172499" cy="475875"/>
      </dsp:txXfrm>
    </dsp:sp>
    <dsp:sp modelId="{FCFEBF8D-7400-4C4B-A837-3160407DF384}">
      <dsp:nvSpPr>
        <dsp:cNvPr id="0" name=""/>
        <dsp:cNvSpPr/>
      </dsp:nvSpPr>
      <dsp:spPr>
        <a:xfrm>
          <a:off x="3733462" y="2419553"/>
          <a:ext cx="3172499" cy="105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fr-FR" sz="1700" b="0" i="0" kern="1200" dirty="0"/>
            <a:t>Trouvez une date et une heure qui conviennent à vous et à votre interlocuteur.</a:t>
          </a:r>
          <a:endParaRPr lang="en-US" sz="1700" kern="1200" dirty="0"/>
        </a:p>
      </dsp:txBody>
      <dsp:txXfrm>
        <a:off x="3733462" y="2419553"/>
        <a:ext cx="3172499" cy="1059105"/>
      </dsp:txXfrm>
    </dsp:sp>
    <dsp:sp modelId="{AAC29899-1117-4371-8121-8005A7F98FC3}">
      <dsp:nvSpPr>
        <dsp:cNvPr id="0" name=""/>
        <dsp:cNvSpPr/>
      </dsp:nvSpPr>
      <dsp:spPr>
        <a:xfrm>
          <a:off x="7461150" y="655440"/>
          <a:ext cx="1110374" cy="11103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61E53E8-4B34-43D7-9278-F426231C3F62}">
      <dsp:nvSpPr>
        <dsp:cNvPr id="0" name=""/>
        <dsp:cNvSpPr/>
      </dsp:nvSpPr>
      <dsp:spPr>
        <a:xfrm>
          <a:off x="7461150" y="1887213"/>
          <a:ext cx="3172499" cy="4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dirty="0"/>
            <a:t>R</a:t>
          </a:r>
          <a:r>
            <a:rPr lang="fr-CA" sz="2800" kern="1200" dirty="0" err="1"/>
            <a:t>édige</a:t>
          </a:r>
          <a:r>
            <a:rPr lang="fr-CA" sz="2800" kern="1200" dirty="0"/>
            <a:t> des questions</a:t>
          </a:r>
          <a:endParaRPr lang="en-US" sz="2800" kern="1200" dirty="0"/>
        </a:p>
      </dsp:txBody>
      <dsp:txXfrm>
        <a:off x="7461150" y="1887213"/>
        <a:ext cx="3172499" cy="475875"/>
      </dsp:txXfrm>
    </dsp:sp>
    <dsp:sp modelId="{7CE6E860-EAA2-4D30-97E3-56052DC1E9B5}">
      <dsp:nvSpPr>
        <dsp:cNvPr id="0" name=""/>
        <dsp:cNvSpPr/>
      </dsp:nvSpPr>
      <dsp:spPr>
        <a:xfrm>
          <a:off x="7461150" y="2419553"/>
          <a:ext cx="3172499" cy="105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fr-FR" sz="1700" b="0" i="0" kern="1200" dirty="0"/>
            <a:t>Formulez 5 à 7 questions qui soulignent le rôle des mathématiques au travail.</a:t>
          </a:r>
          <a:endParaRPr lang="en-US" sz="1700" kern="1200" dirty="0"/>
        </a:p>
      </dsp:txBody>
      <dsp:txXfrm>
        <a:off x="7461150" y="2419553"/>
        <a:ext cx="3172499" cy="1059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EB220-E409-4A9F-8AC7-397936D05CF8}">
      <dsp:nvSpPr>
        <dsp:cNvPr id="0" name=""/>
        <dsp:cNvSpPr/>
      </dsp:nvSpPr>
      <dsp:spPr>
        <a:xfrm>
          <a:off x="401628" y="3126"/>
          <a:ext cx="3097111" cy="185826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fr-FR" sz="2300" b="0" i="0" kern="1200" dirty="0"/>
            <a:t>Quelles sont les principales unités de mesure utilisées dans ce secteur?</a:t>
          </a:r>
          <a:endParaRPr lang="en-US" sz="2300" b="1" i="0" u="none" strike="noStrike" kern="1200" cap="none" baseline="0" noProof="0" dirty="0">
            <a:solidFill>
              <a:srgbClr val="010000"/>
            </a:solidFill>
            <a:latin typeface="Calibri"/>
            <a:cs typeface="Calibri Light"/>
          </a:endParaRPr>
        </a:p>
      </dsp:txBody>
      <dsp:txXfrm>
        <a:off x="401628" y="3126"/>
        <a:ext cx="3097111" cy="1858267"/>
      </dsp:txXfrm>
    </dsp:sp>
    <dsp:sp modelId="{EE3B6BB9-5D12-436D-B80D-E3CF0E88344F}">
      <dsp:nvSpPr>
        <dsp:cNvPr id="0" name=""/>
        <dsp:cNvSpPr/>
      </dsp:nvSpPr>
      <dsp:spPr>
        <a:xfrm>
          <a:off x="3808451" y="3126"/>
          <a:ext cx="3097111" cy="1858267"/>
        </a:xfrm>
        <a:prstGeom prst="rect">
          <a:avLst/>
        </a:prstGeom>
        <a:solidFill>
          <a:schemeClr val="accent2">
            <a:hueOff val="-622030"/>
            <a:satOff val="-3291"/>
            <a:lumOff val="-12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fr-FR" sz="2300" b="0" i="0" kern="1200" dirty="0"/>
            <a:t>Où voyez-vous l'utilisation des nombres dans votre travail?</a:t>
          </a:r>
          <a:endParaRPr lang="en-US" sz="2300" b="1" kern="1200" dirty="0">
            <a:latin typeface="Calibri"/>
            <a:cs typeface="Calibri"/>
          </a:endParaRPr>
        </a:p>
      </dsp:txBody>
      <dsp:txXfrm>
        <a:off x="3808451" y="3126"/>
        <a:ext cx="3097111" cy="1858267"/>
      </dsp:txXfrm>
    </dsp:sp>
    <dsp:sp modelId="{53EF2E6F-CD59-4AEC-BDE4-009990669A0B}">
      <dsp:nvSpPr>
        <dsp:cNvPr id="0" name=""/>
        <dsp:cNvSpPr/>
      </dsp:nvSpPr>
      <dsp:spPr>
        <a:xfrm>
          <a:off x="7215274" y="3126"/>
          <a:ext cx="3530521" cy="1858267"/>
        </a:xfrm>
        <a:prstGeom prst="rect">
          <a:avLst/>
        </a:prstGeom>
        <a:solidFill>
          <a:schemeClr val="accent2">
            <a:hueOff val="-1244059"/>
            <a:satOff val="-6581"/>
            <a:lumOff val="-251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Avez-vous des conseils reliés au mathématiques pour les étudiants qui envisagent ce domaine de travail?</a:t>
          </a:r>
          <a:r>
            <a:rPr lang="en-US" sz="2300" b="1" kern="1200" dirty="0">
              <a:latin typeface="Calibri"/>
              <a:cs typeface="Calibri"/>
            </a:rPr>
            <a:t>  </a:t>
          </a:r>
        </a:p>
      </dsp:txBody>
      <dsp:txXfrm>
        <a:off x="7215274" y="3126"/>
        <a:ext cx="3530521" cy="1858267"/>
      </dsp:txXfrm>
    </dsp:sp>
    <dsp:sp modelId="{C7040F7B-C781-4B03-AA9D-7E993E822606}">
      <dsp:nvSpPr>
        <dsp:cNvPr id="0" name=""/>
        <dsp:cNvSpPr/>
      </dsp:nvSpPr>
      <dsp:spPr>
        <a:xfrm>
          <a:off x="618333" y="2171105"/>
          <a:ext cx="3097111" cy="1858267"/>
        </a:xfrm>
        <a:prstGeom prst="rect">
          <a:avLst/>
        </a:prstGeom>
        <a:solidFill>
          <a:schemeClr val="accent2">
            <a:hueOff val="-1866089"/>
            <a:satOff val="-9872"/>
            <a:lumOff val="-376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b="0" i="0" kern="1200" dirty="0"/>
            <a:t>Quels types d'outils ou de ressources utilisez-vous pour soutenir votre travail lié aux mathématiques?</a:t>
          </a:r>
          <a:endParaRPr lang="en-US" sz="2300" b="1" kern="1200" dirty="0">
            <a:latin typeface="Calibri"/>
            <a:cs typeface="Calibri"/>
          </a:endParaRPr>
        </a:p>
      </dsp:txBody>
      <dsp:txXfrm>
        <a:off x="618333" y="2171105"/>
        <a:ext cx="3097111" cy="1858267"/>
      </dsp:txXfrm>
    </dsp:sp>
    <dsp:sp modelId="{55F04A45-CEC5-47FB-9137-AFF8A70CBADE}">
      <dsp:nvSpPr>
        <dsp:cNvPr id="0" name=""/>
        <dsp:cNvSpPr/>
      </dsp:nvSpPr>
      <dsp:spPr>
        <a:xfrm>
          <a:off x="4025156" y="2171105"/>
          <a:ext cx="3097111" cy="1858267"/>
        </a:xfrm>
        <a:prstGeom prst="rect">
          <a:avLst/>
        </a:prstGeom>
        <a:solidFill>
          <a:schemeClr val="accent2">
            <a:hueOff val="-2488118"/>
            <a:satOff val="-13162"/>
            <a:lumOff val="-501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Pouvez-vous donner un exemple d'un problème mathématique que vous rencontrez dans votre travail?</a:t>
          </a:r>
          <a:r>
            <a:rPr lang="en-US" sz="2300" b="1" kern="1200" dirty="0">
              <a:latin typeface="Calibri"/>
              <a:cs typeface="Calibri"/>
            </a:rPr>
            <a:t> </a:t>
          </a:r>
        </a:p>
      </dsp:txBody>
      <dsp:txXfrm>
        <a:off x="4025156" y="2171105"/>
        <a:ext cx="3097111" cy="1858267"/>
      </dsp:txXfrm>
    </dsp:sp>
    <dsp:sp modelId="{26F4C68C-04A9-4A5B-BB46-5DD9B863A066}">
      <dsp:nvSpPr>
        <dsp:cNvPr id="0" name=""/>
        <dsp:cNvSpPr/>
      </dsp:nvSpPr>
      <dsp:spPr>
        <a:xfrm>
          <a:off x="7431979" y="2171105"/>
          <a:ext cx="3097111" cy="1858267"/>
        </a:xfrm>
        <a:prstGeom prst="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b="0" i="0" kern="1200" dirty="0"/>
            <a:t>Avez-vous acquis les compétences relié au mathématiques avant d’avoir entré dans votre métier?</a:t>
          </a:r>
          <a:endParaRPr lang="en-US" sz="2300" b="1" kern="1200" dirty="0">
            <a:latin typeface="Calibri"/>
            <a:cs typeface="Calibri"/>
          </a:endParaRPr>
        </a:p>
      </dsp:txBody>
      <dsp:txXfrm>
        <a:off x="7431979" y="2171105"/>
        <a:ext cx="3097111" cy="1858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99912-2CD8-411C-B979-E2875B4AFF67}">
      <dsp:nvSpPr>
        <dsp:cNvPr id="0" name=""/>
        <dsp:cNvSpPr/>
      </dsp:nvSpPr>
      <dsp:spPr>
        <a:xfrm>
          <a:off x="0" y="518"/>
          <a:ext cx="5753099"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355DC8B-03A1-417B-9AB3-6B60DA619922}">
      <dsp:nvSpPr>
        <dsp:cNvPr id="0" name=""/>
        <dsp:cNvSpPr/>
      </dsp:nvSpPr>
      <dsp:spPr>
        <a:xfrm>
          <a:off x="0" y="518"/>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0" i="0" kern="1200" dirty="0"/>
            <a:t>La préparation est l’étape la plus importante.</a:t>
          </a:r>
          <a:endParaRPr lang="en-US" sz="1700" kern="1200" dirty="0"/>
        </a:p>
      </dsp:txBody>
      <dsp:txXfrm>
        <a:off x="0" y="518"/>
        <a:ext cx="5753099" cy="848999"/>
      </dsp:txXfrm>
    </dsp:sp>
    <dsp:sp modelId="{BD386029-6278-4156-AAEE-3B7D59CA55D8}">
      <dsp:nvSpPr>
        <dsp:cNvPr id="0" name=""/>
        <dsp:cNvSpPr/>
      </dsp:nvSpPr>
      <dsp:spPr>
        <a:xfrm>
          <a:off x="0" y="849517"/>
          <a:ext cx="5753099" cy="0"/>
        </a:xfrm>
        <a:prstGeom prst="line">
          <a:avLst/>
        </a:prstGeom>
        <a:solidFill>
          <a:schemeClr val="accent2">
            <a:hueOff val="-777537"/>
            <a:satOff val="-4113"/>
            <a:lumOff val="-1568"/>
            <a:alphaOff val="0"/>
          </a:schemeClr>
        </a:solidFill>
        <a:ln w="19050" cap="rnd" cmpd="sng" algn="ctr">
          <a:solidFill>
            <a:schemeClr val="accent2">
              <a:hueOff val="-777537"/>
              <a:satOff val="-4113"/>
              <a:lumOff val="-156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ABF7E89-2F0E-46B1-BFFA-E53B71F63679}">
      <dsp:nvSpPr>
        <dsp:cNvPr id="0" name=""/>
        <dsp:cNvSpPr/>
      </dsp:nvSpPr>
      <dsp:spPr>
        <a:xfrm>
          <a:off x="0" y="849517"/>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0" i="0" kern="1200" dirty="0"/>
            <a:t>Enregistrez-vous avant à l'aide de votre téléphone ou de votre ordinateur.  </a:t>
          </a:r>
          <a:r>
            <a:rPr lang="fr-FR" sz="1700" b="0" i="0" kern="1200" dirty="0" err="1"/>
            <a:t>Ré-écoutez</a:t>
          </a:r>
          <a:r>
            <a:rPr lang="fr-FR" sz="1700" b="0" i="0" kern="1200" dirty="0"/>
            <a:t> pour vous améliorer.</a:t>
          </a:r>
          <a:endParaRPr lang="en-US" sz="1700" kern="1200" dirty="0"/>
        </a:p>
      </dsp:txBody>
      <dsp:txXfrm>
        <a:off x="0" y="849517"/>
        <a:ext cx="5753099" cy="848999"/>
      </dsp:txXfrm>
    </dsp:sp>
    <dsp:sp modelId="{0FF1DE06-918F-4676-88EA-F2A9FCC98479}">
      <dsp:nvSpPr>
        <dsp:cNvPr id="0" name=""/>
        <dsp:cNvSpPr/>
      </dsp:nvSpPr>
      <dsp:spPr>
        <a:xfrm>
          <a:off x="0" y="1698516"/>
          <a:ext cx="5753099" cy="0"/>
        </a:xfrm>
        <a:prstGeom prst="line">
          <a:avLst/>
        </a:prstGeom>
        <a:solidFill>
          <a:schemeClr val="accent2">
            <a:hueOff val="-1555074"/>
            <a:satOff val="-8227"/>
            <a:lumOff val="-3137"/>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668CA42-8BB4-4CB2-A4DB-4142E7A7A3C5}">
      <dsp:nvSpPr>
        <dsp:cNvPr id="0" name=""/>
        <dsp:cNvSpPr/>
      </dsp:nvSpPr>
      <dsp:spPr>
        <a:xfrm>
          <a:off x="0" y="1698516"/>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0" i="0" kern="1200" dirty="0"/>
            <a:t>Vérifiez votre technologie (branchez votre ordinateur, fermez les navigateurs, vérifiez les paramètres, éteignez le téléphone, </a:t>
          </a:r>
          <a:r>
            <a:rPr lang="fr-FR" sz="1700" b="0" i="0" kern="1200" dirty="0" err="1"/>
            <a:t>etc</a:t>
          </a:r>
          <a:r>
            <a:rPr lang="fr-FR" sz="1700" b="0" i="0" kern="1200" dirty="0"/>
            <a:t> ...)</a:t>
          </a:r>
          <a:endParaRPr lang="en-US" sz="1700" kern="1200" dirty="0"/>
        </a:p>
      </dsp:txBody>
      <dsp:txXfrm>
        <a:off x="0" y="1698516"/>
        <a:ext cx="5753099" cy="848999"/>
      </dsp:txXfrm>
    </dsp:sp>
    <dsp:sp modelId="{3A961937-92E1-434D-9396-8F3AE4F6A5DE}">
      <dsp:nvSpPr>
        <dsp:cNvPr id="0" name=""/>
        <dsp:cNvSpPr/>
      </dsp:nvSpPr>
      <dsp:spPr>
        <a:xfrm>
          <a:off x="0" y="2547516"/>
          <a:ext cx="5753099" cy="0"/>
        </a:xfrm>
        <a:prstGeom prst="line">
          <a:avLst/>
        </a:prstGeom>
        <a:solidFill>
          <a:schemeClr val="accent2">
            <a:hueOff val="-2332611"/>
            <a:satOff val="-12340"/>
            <a:lumOff val="-4705"/>
            <a:alphaOff val="0"/>
          </a:schemeClr>
        </a:solidFill>
        <a:ln w="19050" cap="rnd" cmpd="sng" algn="ctr">
          <a:solidFill>
            <a:schemeClr val="accent2">
              <a:hueOff val="-2332611"/>
              <a:satOff val="-12340"/>
              <a:lumOff val="-47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46EF5BA-0F06-4651-A6E5-AE830FC2F6E4}">
      <dsp:nvSpPr>
        <dsp:cNvPr id="0" name=""/>
        <dsp:cNvSpPr/>
      </dsp:nvSpPr>
      <dsp:spPr>
        <a:xfrm>
          <a:off x="0" y="2547516"/>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0" i="0" kern="1200" dirty="0"/>
            <a:t>Contrôlez les paramètres de réglage autant que possible</a:t>
          </a:r>
          <a:endParaRPr lang="en-US" sz="1700" kern="1200" dirty="0"/>
        </a:p>
      </dsp:txBody>
      <dsp:txXfrm>
        <a:off x="0" y="2547516"/>
        <a:ext cx="5753099" cy="848999"/>
      </dsp:txXfrm>
    </dsp:sp>
    <dsp:sp modelId="{BA8E687A-A237-4C48-BA0D-5A6DA9C05FFB}">
      <dsp:nvSpPr>
        <dsp:cNvPr id="0" name=""/>
        <dsp:cNvSpPr/>
      </dsp:nvSpPr>
      <dsp:spPr>
        <a:xfrm>
          <a:off x="0" y="3396515"/>
          <a:ext cx="5753099" cy="0"/>
        </a:xfrm>
        <a:prstGeom prst="line">
          <a:avLst/>
        </a:prstGeom>
        <a:solidFill>
          <a:schemeClr val="accent2">
            <a:hueOff val="-3110148"/>
            <a:satOff val="-16453"/>
            <a:lumOff val="-6274"/>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4887DB0-72DA-4F62-9E2F-C398407B68C2}">
      <dsp:nvSpPr>
        <dsp:cNvPr id="0" name=""/>
        <dsp:cNvSpPr/>
      </dsp:nvSpPr>
      <dsp:spPr>
        <a:xfrm>
          <a:off x="0" y="3396515"/>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0" i="0" kern="1200" dirty="0"/>
            <a:t>Regardez la vidéo d'un journaliste professionnel en action et restez calme lors de votre interview!</a:t>
          </a:r>
          <a:endParaRPr lang="en-US" sz="1700" kern="1200" dirty="0"/>
        </a:p>
      </dsp:txBody>
      <dsp:txXfrm>
        <a:off x="0" y="3396515"/>
        <a:ext cx="5753099" cy="848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517AB-2C9E-4E5D-A1BF-4A1A478FE0EA}">
      <dsp:nvSpPr>
        <dsp:cNvPr id="0" name=""/>
        <dsp:cNvSpPr/>
      </dsp:nvSpPr>
      <dsp:spPr>
        <a:xfrm>
          <a:off x="1236" y="245406"/>
          <a:ext cx="4823310" cy="289398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defRPr cap="all"/>
          </a:pPr>
          <a:r>
            <a:rPr lang="fr-FR" sz="3700" b="0" i="0" kern="1200" dirty="0"/>
            <a:t>Il est maintenant temps de mener votre interview.</a:t>
          </a:r>
          <a:endParaRPr lang="en-US" sz="3700" kern="1200" dirty="0"/>
        </a:p>
      </dsp:txBody>
      <dsp:txXfrm>
        <a:off x="1236" y="245406"/>
        <a:ext cx="4823310" cy="2893986"/>
      </dsp:txXfrm>
    </dsp:sp>
    <dsp:sp modelId="{A7CD518C-2E19-4092-BA74-0681246D1CFE}">
      <dsp:nvSpPr>
        <dsp:cNvPr id="0" name=""/>
        <dsp:cNvSpPr/>
      </dsp:nvSpPr>
      <dsp:spPr>
        <a:xfrm>
          <a:off x="5306878" y="245406"/>
          <a:ext cx="4823310" cy="289398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defRPr cap="all"/>
          </a:pPr>
          <a:r>
            <a:rPr lang="fr-FR" sz="3700" kern="1200" dirty="0"/>
            <a:t>Demandez à votre professeur si vous avez besoin de précisions supplémentaires.</a:t>
          </a:r>
          <a:endParaRPr lang="en-US" sz="3700" kern="1200" dirty="0"/>
        </a:p>
      </dsp:txBody>
      <dsp:txXfrm>
        <a:off x="5306878" y="245406"/>
        <a:ext cx="4823310" cy="28939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7/6/2020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7/6/2020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7/6/2020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3.xml"/><Relationship Id="rId7" Type="http://schemas.openxmlformats.org/officeDocument/2006/relationships/image" Target="../media/image1.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11.xml"/><Relationship Id="rId5" Type="http://schemas.openxmlformats.org/officeDocument/2006/relationships/tags" Target="../tags/tag55.xml"/><Relationship Id="rId4" Type="http://schemas.openxmlformats.org/officeDocument/2006/relationships/tags" Target="../tags/tag54.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58.xml"/><Relationship Id="rId7" Type="http://schemas.openxmlformats.org/officeDocument/2006/relationships/tags" Target="../tags/tag6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video" Target="https://www.youtube.com/embed/I64CQp6z0Pk" TargetMode="External"/><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4.xml"/><Relationship Id="rId7" Type="http://schemas.openxmlformats.org/officeDocument/2006/relationships/image" Target="../media/image1.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9.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21.png"/><Relationship Id="rId5" Type="http://schemas.openxmlformats.org/officeDocument/2006/relationships/tags" Target="../tags/tag71.xml"/><Relationship Id="rId10" Type="http://schemas.openxmlformats.org/officeDocument/2006/relationships/image" Target="../media/image3.png"/><Relationship Id="rId4" Type="http://schemas.openxmlformats.org/officeDocument/2006/relationships/tags" Target="../tags/tag70.xml"/><Relationship Id="rId9"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6.xml"/><Relationship Id="rId7" Type="http://schemas.openxmlformats.org/officeDocument/2006/relationships/image" Target="../media/image1.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11.xml"/><Relationship Id="rId5" Type="http://schemas.openxmlformats.org/officeDocument/2006/relationships/tags" Target="../tags/tag78.xml"/><Relationship Id="rId4" Type="http://schemas.openxmlformats.org/officeDocument/2006/relationships/tags" Target="../tags/tag77.xml"/></Relationships>
</file>

<file path=ppt/slides/_rels/slide16.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2.jpeg"/><Relationship Id="rId5" Type="http://schemas.openxmlformats.org/officeDocument/2006/relationships/slideLayout" Target="../slideLayouts/slideLayout9.xml"/><Relationship Id="rId4" Type="http://schemas.openxmlformats.org/officeDocument/2006/relationships/tags" Target="../tags/tag8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85.xml"/><Relationship Id="rId7" Type="http://schemas.openxmlformats.org/officeDocument/2006/relationships/image" Target="../media/image1.jpe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Layout" Target="../slideLayouts/slideLayout11.xml"/><Relationship Id="rId5" Type="http://schemas.openxmlformats.org/officeDocument/2006/relationships/tags" Target="../tags/tag87.xml"/><Relationship Id="rId4" Type="http://schemas.openxmlformats.org/officeDocument/2006/relationships/tags" Target="../tags/tag86.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0.xml"/><Relationship Id="rId7" Type="http://schemas.openxmlformats.org/officeDocument/2006/relationships/image" Target="../media/image1.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Layout" Target="../slideLayouts/slideLayout11.xml"/><Relationship Id="rId5" Type="http://schemas.openxmlformats.org/officeDocument/2006/relationships/tags" Target="../tags/tag92.xml"/><Relationship Id="rId4" Type="http://schemas.openxmlformats.org/officeDocument/2006/relationships/tags" Target="../tags/tag91.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5.xml"/><Relationship Id="rId7" Type="http://schemas.openxmlformats.org/officeDocument/2006/relationships/image" Target="../media/image1.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Layout" Target="../slideLayouts/slideLayout11.xml"/><Relationship Id="rId5" Type="http://schemas.openxmlformats.org/officeDocument/2006/relationships/tags" Target="../tags/tag97.xml"/><Relationship Id="rId4" Type="http://schemas.openxmlformats.org/officeDocument/2006/relationships/tags" Target="../tags/tag96.xm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8.xml"/><Relationship Id="rId7"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5.jpg"/><Relationship Id="rId4" Type="http://schemas.openxmlformats.org/officeDocument/2006/relationships/tags" Target="../tags/tag9.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00.xml"/><Relationship Id="rId7" Type="http://schemas.openxmlformats.org/officeDocument/2006/relationships/slideLayout" Target="../slideLayouts/slideLayout9.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10" Type="http://schemas.openxmlformats.org/officeDocument/2006/relationships/image" Target="../media/image21.png"/><Relationship Id="rId4" Type="http://schemas.openxmlformats.org/officeDocument/2006/relationships/tags" Target="../tags/tag101.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06.xml"/><Relationship Id="rId7" Type="http://schemas.openxmlformats.org/officeDocument/2006/relationships/image" Target="../media/image1.jpe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11.xml"/><Relationship Id="rId5" Type="http://schemas.openxmlformats.org/officeDocument/2006/relationships/tags" Target="../tags/tag108.xml"/><Relationship Id="rId4" Type="http://schemas.openxmlformats.org/officeDocument/2006/relationships/tags" Target="../tags/tag107.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11.xml"/><Relationship Id="rId7" Type="http://schemas.openxmlformats.org/officeDocument/2006/relationships/image" Target="../media/image1.jpe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Layout" Target="../slideLayouts/slideLayout9.xml"/><Relationship Id="rId11" Type="http://schemas.openxmlformats.org/officeDocument/2006/relationships/hyperlink" Target="https://unsplash.com/photos/qxvOokGBU2U" TargetMode="External"/><Relationship Id="rId5" Type="http://schemas.openxmlformats.org/officeDocument/2006/relationships/tags" Target="../tags/tag113.xml"/><Relationship Id="rId10" Type="http://schemas.openxmlformats.org/officeDocument/2006/relationships/hyperlink" Target="https://asiasociety.org/education/understanding-world-through-math" TargetMode="External"/><Relationship Id="rId4" Type="http://schemas.openxmlformats.org/officeDocument/2006/relationships/tags" Target="../tags/tag112.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tags" Target="../tags/tag116.xml"/><Relationship Id="rId7" Type="http://schemas.openxmlformats.org/officeDocument/2006/relationships/diagramLayout" Target="../diagrams/layout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diagramData" Target="../diagrams/data2.xml"/><Relationship Id="rId5" Type="http://schemas.openxmlformats.org/officeDocument/2006/relationships/image" Target="../media/image1.jpeg"/><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jpe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hyperlink" Target="https://www.youtube.com/watch?v=Mh4f9AYRCZY" TargetMode="External"/><Relationship Id="rId3" Type="http://schemas.openxmlformats.org/officeDocument/2006/relationships/tags" Target="../tags/tag120.xml"/><Relationship Id="rId7" Type="http://schemas.openxmlformats.org/officeDocument/2006/relationships/image" Target="../media/image33.jpeg"/><Relationship Id="rId12" Type="http://schemas.microsoft.com/office/2007/relationships/diagramDrawing" Target="../diagrams/drawing4.xml"/><Relationship Id="rId2" Type="http://schemas.openxmlformats.org/officeDocument/2006/relationships/video" Target="https://www.youtube.com/embed/Mh4f9AYRCZY?feature=oembed" TargetMode="External"/><Relationship Id="rId1" Type="http://schemas.openxmlformats.org/officeDocument/2006/relationships/tags" Target="../tags/tag119.xml"/><Relationship Id="rId6" Type="http://schemas.openxmlformats.org/officeDocument/2006/relationships/slideLayout" Target="../slideLayouts/slideLayout4.xml"/><Relationship Id="rId11" Type="http://schemas.openxmlformats.org/officeDocument/2006/relationships/diagramColors" Target="../diagrams/colors4.xml"/><Relationship Id="rId5" Type="http://schemas.openxmlformats.org/officeDocument/2006/relationships/tags" Target="../tags/tag122.xml"/><Relationship Id="rId10" Type="http://schemas.openxmlformats.org/officeDocument/2006/relationships/diagramQuickStyle" Target="../diagrams/quickStyle4.xml"/><Relationship Id="rId4" Type="http://schemas.openxmlformats.org/officeDocument/2006/relationships/tags" Target="../tags/tag121.xml"/><Relationship Id="rId9"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29.xml"/><Relationship Id="rId7" Type="http://schemas.openxmlformats.org/officeDocument/2006/relationships/slideLayout" Target="../slideLayouts/slideLayout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10" Type="http://schemas.openxmlformats.org/officeDocument/2006/relationships/image" Target="../media/image21.png"/><Relationship Id="rId4" Type="http://schemas.openxmlformats.org/officeDocument/2006/relationships/tags" Target="../tags/tag130.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5.xml"/><Relationship Id="rId7" Type="http://schemas.openxmlformats.org/officeDocument/2006/relationships/image" Target="../media/image1.jpe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Layout" Target="../slideLayouts/slideLayout11.xml"/><Relationship Id="rId5" Type="http://schemas.openxmlformats.org/officeDocument/2006/relationships/tags" Target="../tags/tag137.xml"/><Relationship Id="rId4" Type="http://schemas.openxmlformats.org/officeDocument/2006/relationships/tags" Target="../tags/tag136.xml"/></Relationships>
</file>

<file path=ppt/slides/_rels/slide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4.xml"/><Relationship Id="rId7" Type="http://schemas.openxmlformats.org/officeDocument/2006/relationships/slideLayout" Target="../slideLayouts/slideLayout1.xml"/><Relationship Id="rId12" Type="http://schemas.openxmlformats.org/officeDocument/2006/relationships/image" Target="../media/image5.jp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2.png"/><Relationship Id="rId5" Type="http://schemas.openxmlformats.org/officeDocument/2006/relationships/tags" Target="../tags/tag16.xml"/><Relationship Id="rId10" Type="http://schemas.openxmlformats.org/officeDocument/2006/relationships/image" Target="../media/image7.jpeg"/><Relationship Id="rId4" Type="http://schemas.openxmlformats.org/officeDocument/2006/relationships/tags" Target="../tags/tag15.xm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tags" Target="../tags/tag138.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32.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hyperlink" Target="https://youtu.be/xRbvA5hkBmE" TargetMode="Externa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Layout" Target="../slideLayouts/slideLayout2.xml"/><Relationship Id="rId5" Type="http://schemas.openxmlformats.org/officeDocument/2006/relationships/tags" Target="../tags/tag145.xml"/><Relationship Id="rId4" Type="http://schemas.openxmlformats.org/officeDocument/2006/relationships/tags" Target="../tags/tag144.xml"/></Relationships>
</file>

<file path=ppt/slides/_rels/slide33.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slideLayout" Target="../slideLayouts/slideLayout4.xml"/><Relationship Id="rId4" Type="http://schemas.openxmlformats.org/officeDocument/2006/relationships/tags" Target="../tags/tag149.xml"/></Relationships>
</file>

<file path=ppt/slides/_rels/slide3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52.xml"/><Relationship Id="rId7" Type="http://schemas.openxmlformats.org/officeDocument/2006/relationships/slideLayout" Target="../slideLayouts/slideLayout13.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58.xml"/><Relationship Id="rId7" Type="http://schemas.openxmlformats.org/officeDocument/2006/relationships/slideLayout" Target="../slideLayouts/slideLayout9.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5" Type="http://schemas.openxmlformats.org/officeDocument/2006/relationships/tags" Target="../tags/tag160.xml"/><Relationship Id="rId10" Type="http://schemas.openxmlformats.org/officeDocument/2006/relationships/image" Target="../media/image21.png"/><Relationship Id="rId4" Type="http://schemas.openxmlformats.org/officeDocument/2006/relationships/tags" Target="../tags/tag159.xml"/><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64.xml"/><Relationship Id="rId7" Type="http://schemas.openxmlformats.org/officeDocument/2006/relationships/image" Target="../media/image1.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slideLayout" Target="../slideLayouts/slideLayout11.xml"/><Relationship Id="rId5" Type="http://schemas.openxmlformats.org/officeDocument/2006/relationships/tags" Target="../tags/tag166.xml"/><Relationship Id="rId4" Type="http://schemas.openxmlformats.org/officeDocument/2006/relationships/tags" Target="../tags/tag165.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69.xml"/><Relationship Id="rId7" Type="http://schemas.openxmlformats.org/officeDocument/2006/relationships/hyperlink" Target="https://youtu.be/KD0MzbjDDM4" TargetMode="Externa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hyperlink" Target="https://www.ontario.ca/page/small-business-enterprise-centre-locations" TargetMode="External"/><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uprivermedia.ca/" TargetMode="External"/><Relationship Id="rId3" Type="http://schemas.openxmlformats.org/officeDocument/2006/relationships/tags" Target="../tags/tag172.xml"/><Relationship Id="rId7" Type="http://schemas.openxmlformats.org/officeDocument/2006/relationships/hyperlink" Target="https://youtu.be/S_tXa0ON_GE" TargetMode="Externa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tags" Target="../tags/tag173.xml"/><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hyperlink" Target="https://www.facebook.com/SweetLOTW/" TargetMode="External"/><Relationship Id="rId3" Type="http://schemas.openxmlformats.org/officeDocument/2006/relationships/tags" Target="../tags/tag176.xml"/><Relationship Id="rId7" Type="http://schemas.openxmlformats.org/officeDocument/2006/relationships/hyperlink" Target="https://youtu.be/VYVD8zNmiWg" TargetMode="Externa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tags" Target="../tags/tag177.xml"/><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s://www.ontario.ca/page/small-business-enterprise-centre-locations" TargetMode="External"/><Relationship Id="rId3" Type="http://schemas.openxmlformats.org/officeDocument/2006/relationships/tags" Target="../tags/tag180.xml"/><Relationship Id="rId7" Type="http://schemas.openxmlformats.org/officeDocument/2006/relationships/image" Target="../media/image1.jpe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2.xml"/><Relationship Id="rId11" Type="http://schemas.openxmlformats.org/officeDocument/2006/relationships/hyperlink" Target="https://www.ontario.ca/page/start-summer-company-students" TargetMode="External"/><Relationship Id="rId5" Type="http://schemas.openxmlformats.org/officeDocument/2006/relationships/tags" Target="../tags/tag182.xml"/><Relationship Id="rId10" Type="http://schemas.openxmlformats.org/officeDocument/2006/relationships/hyperlink" Target="https://youtu.be/ILzxMlEmz1c" TargetMode="External"/><Relationship Id="rId4" Type="http://schemas.openxmlformats.org/officeDocument/2006/relationships/tags" Target="../tags/tag181.xml"/><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video" Target="https://www.youtube.com/embed/47idd9MIhV4?feature=oembed" TargetMode="External"/><Relationship Id="rId7" Type="http://schemas.openxmlformats.org/officeDocument/2006/relationships/hyperlink" Target="https://www.youtube.com/watch?v=47idd9MIhV4&amp;feature=youtu.be" TargetMode="Externa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tags" Target="../tags/tag185.xml"/></Relationships>
</file>

<file path=ppt/slides/_rels/slide4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88.xml"/><Relationship Id="rId7" Type="http://schemas.openxmlformats.org/officeDocument/2006/relationships/slideLayout" Target="../slideLayouts/slideLayout9.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hyperlink" Target="https://www.bdc.ca/en/articles-tools/entrepreneur-toolkit/business-assessments/pages/self-assessment-test-your-entrepreneurial-potential.aspx" TargetMode="External"/><Relationship Id="rId5" Type="http://schemas.openxmlformats.org/officeDocument/2006/relationships/tags" Target="../tags/tag190.xml"/><Relationship Id="rId10" Type="http://schemas.openxmlformats.org/officeDocument/2006/relationships/image" Target="../media/image21.png"/><Relationship Id="rId4" Type="http://schemas.openxmlformats.org/officeDocument/2006/relationships/tags" Target="../tags/tag189.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94.xml"/><Relationship Id="rId7" Type="http://schemas.openxmlformats.org/officeDocument/2006/relationships/slideLayout" Target="../slideLayouts/slideLayout9.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hyperlink" Target="https://www.youtube.com/watch?v=w28idSfNBNc" TargetMode="External"/><Relationship Id="rId5" Type="http://schemas.openxmlformats.org/officeDocument/2006/relationships/tags" Target="../tags/tag196.xml"/><Relationship Id="rId10" Type="http://schemas.openxmlformats.org/officeDocument/2006/relationships/image" Target="../media/image21.png"/><Relationship Id="rId4" Type="http://schemas.openxmlformats.org/officeDocument/2006/relationships/tags" Target="../tags/tag195.xml"/><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0.xml"/><Relationship Id="rId7" Type="http://schemas.openxmlformats.org/officeDocument/2006/relationships/image" Target="../media/image1.jpe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slideLayout" Target="../slideLayouts/slideLayout11.xml"/><Relationship Id="rId5" Type="http://schemas.openxmlformats.org/officeDocument/2006/relationships/tags" Target="../tags/tag202.xml"/><Relationship Id="rId4" Type="http://schemas.openxmlformats.org/officeDocument/2006/relationships/tags" Target="../tags/tag201.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5.xml"/><Relationship Id="rId7" Type="http://schemas.openxmlformats.org/officeDocument/2006/relationships/image" Target="../media/image1.jpeg"/><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slideLayout" Target="../slideLayouts/slideLayout9.xml"/><Relationship Id="rId5" Type="http://schemas.openxmlformats.org/officeDocument/2006/relationships/tags" Target="../tags/tag207.xml"/><Relationship Id="rId10" Type="http://schemas.openxmlformats.org/officeDocument/2006/relationships/image" Target="../media/image39.png"/><Relationship Id="rId4" Type="http://schemas.openxmlformats.org/officeDocument/2006/relationships/tags" Target="../tags/tag206.xml"/><Relationship Id="rId9" Type="http://schemas.openxmlformats.org/officeDocument/2006/relationships/hyperlink" Target="https://www.maa.org/programs/faculty-and-departments/curriculum-department-guidelines-recommendations/teaching-and-learning/examining-how-mathematics-is-used-in-the-workplace"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10.xml"/><Relationship Id="rId7" Type="http://schemas.openxmlformats.org/officeDocument/2006/relationships/image" Target="../media/image1.jpe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13.xml"/><Relationship Id="rId5" Type="http://schemas.openxmlformats.org/officeDocument/2006/relationships/tags" Target="../tags/tag212.xml"/><Relationship Id="rId4" Type="http://schemas.openxmlformats.org/officeDocument/2006/relationships/tags" Target="../tags/tag211.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image" Target="../media/image21.png"/><Relationship Id="rId5" Type="http://schemas.openxmlformats.org/officeDocument/2006/relationships/tags" Target="../tags/tag217.xml"/><Relationship Id="rId10" Type="http://schemas.openxmlformats.org/officeDocument/2006/relationships/image" Target="../media/image3.png"/><Relationship Id="rId4" Type="http://schemas.openxmlformats.org/officeDocument/2006/relationships/tags" Target="../tags/tag216.xml"/><Relationship Id="rId9" Type="http://schemas.openxmlformats.org/officeDocument/2006/relationships/image" Target="../media/image1.jpeg"/></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22.xml"/><Relationship Id="rId7" Type="http://schemas.openxmlformats.org/officeDocument/2006/relationships/image" Target="../media/image1.jpe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9.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40.jpe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3.xml"/><Relationship Id="rId7" Type="http://schemas.openxmlformats.org/officeDocument/2006/relationships/image" Target="../media/image1.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2.xml"/><Relationship Id="rId5" Type="http://schemas.openxmlformats.org/officeDocument/2006/relationships/tags" Target="../tags/tag25.xml"/><Relationship Id="rId4" Type="http://schemas.openxmlformats.org/officeDocument/2006/relationships/tags" Target="../tags/tag2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8.xml"/><Relationship Id="rId7" Type="http://schemas.openxmlformats.org/officeDocument/2006/relationships/image" Target="../media/image1.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1.xml"/><Relationship Id="rId5" Type="http://schemas.openxmlformats.org/officeDocument/2006/relationships/tags" Target="../tags/tag30.xml"/><Relationship Id="rId4" Type="http://schemas.openxmlformats.org/officeDocument/2006/relationships/tags" Target="../tags/tag29.xml"/></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diagramColors" Target="../diagrams/colors1.xml"/><Relationship Id="rId3" Type="http://schemas.openxmlformats.org/officeDocument/2006/relationships/tags" Target="../tags/tag33.xml"/><Relationship Id="rId7" Type="http://schemas.openxmlformats.org/officeDocument/2006/relationships/slideLayout" Target="../slideLayouts/slideLayout2.xml"/><Relationship Id="rId12" Type="http://schemas.openxmlformats.org/officeDocument/2006/relationships/diagramQuickStyle" Target="../diagrams/quickStyle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diagramLayout" Target="../diagrams/layout1.xml"/><Relationship Id="rId5" Type="http://schemas.openxmlformats.org/officeDocument/2006/relationships/tags" Target="../tags/tag35.xml"/><Relationship Id="rId10" Type="http://schemas.openxmlformats.org/officeDocument/2006/relationships/diagramData" Target="../diagrams/data1.xml"/><Relationship Id="rId4" Type="http://schemas.openxmlformats.org/officeDocument/2006/relationships/tags" Target="../tags/tag34.xml"/><Relationship Id="rId9" Type="http://schemas.openxmlformats.org/officeDocument/2006/relationships/image" Target="../media/image2.pn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9.xml"/><Relationship Id="rId7" Type="http://schemas.openxmlformats.org/officeDocument/2006/relationships/slideLayout" Target="../slideLayouts/slideLayout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hyperlink" Target="http://www.edu.gov.on.ca/fre/document/reports/numeracy/numeracyreportf.pdf" TargetMode="External"/><Relationship Id="rId5" Type="http://schemas.openxmlformats.org/officeDocument/2006/relationships/tags" Target="../tags/tag41.xml"/><Relationship Id="rId10" Type="http://schemas.openxmlformats.org/officeDocument/2006/relationships/image" Target="../media/image17.png"/><Relationship Id="rId4" Type="http://schemas.openxmlformats.org/officeDocument/2006/relationships/tags" Target="../tags/tag40.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45.xml"/><Relationship Id="rId7" Type="http://schemas.openxmlformats.org/officeDocument/2006/relationships/tags" Target="../tags/tag48.xml"/><Relationship Id="rId12" Type="http://schemas.openxmlformats.org/officeDocument/2006/relationships/hyperlink" Target="https://www.ted.com/talks/dan_finkel_5_ways_to_share_math_with_kids?utm_ca" TargetMode="Externa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7.xml"/><Relationship Id="rId11" Type="http://schemas.openxmlformats.org/officeDocument/2006/relationships/image" Target="../media/image18.jpeg"/><Relationship Id="rId5" Type="http://schemas.openxmlformats.org/officeDocument/2006/relationships/tags" Target="../tags/tag46.xml"/><Relationship Id="rId10" Type="http://schemas.openxmlformats.org/officeDocument/2006/relationships/image" Target="../media/image3.png"/><Relationship Id="rId4" Type="http://schemas.openxmlformats.org/officeDocument/2006/relationships/video" Target="https://www.youtube.com/embed/ytVneQUA5-c" TargetMode="External"/><Relationship Id="rId9"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4BF1-81C4-4755-9191-DAD5069AC4B4}"/>
              </a:ext>
            </a:extLst>
          </p:cNvPr>
          <p:cNvSpPr>
            <a:spLocks noGrp="1"/>
          </p:cNvSpPr>
          <p:nvPr>
            <p:ph type="title"/>
            <p:custDataLst>
              <p:tags r:id="rId1"/>
            </p:custDataLst>
          </p:nvPr>
        </p:nvSpPr>
        <p:spPr>
          <a:xfrm>
            <a:off x="4955458" y="3168"/>
            <a:ext cx="6593075" cy="1686831"/>
          </a:xfrm>
        </p:spPr>
        <p:txBody>
          <a:bodyPr>
            <a:normAutofit/>
          </a:bodyPr>
          <a:lstStyle/>
          <a:p>
            <a:r>
              <a:rPr lang="en-US" sz="2400" b="1" dirty="0">
                <a:cs typeface="Calibri Light"/>
              </a:rPr>
              <a:t>OCTE </a:t>
            </a:r>
            <a:r>
              <a:rPr lang="fr-FR" sz="2400" dirty="0"/>
              <a:t>Compétence en mathématiques AAC(</a:t>
            </a:r>
            <a:r>
              <a:rPr lang="en-CA" sz="2400" b="1" dirty="0" err="1"/>
              <a:t>activité</a:t>
            </a:r>
            <a:r>
              <a:rPr lang="en-CA" sz="2400" b="1" dirty="0"/>
              <a:t> </a:t>
            </a:r>
            <a:r>
              <a:rPr lang="en-CA" sz="2400" b="1" dirty="0" err="1"/>
              <a:t>d’apprentissage</a:t>
            </a:r>
            <a:r>
              <a:rPr lang="en-CA" sz="2400" b="1" dirty="0"/>
              <a:t> </a:t>
            </a:r>
            <a:r>
              <a:rPr lang="en-CA" sz="2400" b="1" dirty="0" err="1"/>
              <a:t>contextualisée</a:t>
            </a:r>
            <a:r>
              <a:rPr lang="en-CA" sz="2400" b="1" dirty="0"/>
              <a:t>)</a:t>
            </a:r>
            <a:br>
              <a:rPr lang="en-CA" sz="2400" b="1" dirty="0"/>
            </a:br>
            <a:r>
              <a:rPr lang="fr-FR" sz="2400" dirty="0"/>
              <a:t>Informations pour l'enseignant</a:t>
            </a:r>
            <a:endParaRPr lang="en-US" sz="2400" b="1" dirty="0"/>
          </a:p>
        </p:txBody>
      </p:sp>
      <p:pic>
        <p:nvPicPr>
          <p:cNvPr id="7" name="Picture 4">
            <a:extLst>
              <a:ext uri="{FF2B5EF4-FFF2-40B4-BE49-F238E27FC236}">
                <a16:creationId xmlns:a16="http://schemas.microsoft.com/office/drawing/2014/main" id="{CA30DE2B-05CF-466A-B74E-93C2C2B3FB49}"/>
              </a:ext>
            </a:extLst>
          </p:cNvPr>
          <p:cNvPicPr>
            <a:picLocks noChangeAspect="1"/>
          </p:cNvPicPr>
          <p:nvPr>
            <p:custDataLst>
              <p:tags r:id="rId2"/>
            </p:custDataLst>
          </p:nvPr>
        </p:nvPicPr>
        <p:blipFill rotWithShape="1">
          <a:blip r:embed="rId8"/>
          <a:srcRect l="17189" r="38057" b="9"/>
          <a:stretch/>
        </p:blipFill>
        <p:spPr>
          <a:xfrm>
            <a:off x="20" y="975"/>
            <a:ext cx="4635988" cy="6858000"/>
          </a:xfrm>
          <a:prstGeom prst="rect">
            <a:avLst/>
          </a:prstGeom>
        </p:spPr>
      </p:pic>
      <p:pic>
        <p:nvPicPr>
          <p:cNvPr id="4" name="Picture 4">
            <a:extLst>
              <a:ext uri="{FF2B5EF4-FFF2-40B4-BE49-F238E27FC236}">
                <a16:creationId xmlns:a16="http://schemas.microsoft.com/office/drawing/2014/main" id="{44EFCA9C-3A85-4293-A31B-7D8BF84CB713}"/>
              </a:ext>
            </a:extLst>
          </p:cNvPr>
          <p:cNvPicPr>
            <a:picLocks noChangeAspect="1"/>
          </p:cNvPicPr>
          <p:nvPr>
            <p:custDataLst>
              <p:tags r:id="rId3"/>
            </p:custDataLst>
          </p:nvPr>
        </p:nvPicPr>
        <p:blipFill rotWithShape="1">
          <a:blip r:embed="rId8"/>
          <a:srcRect l="17189" r="38057" b="9"/>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07633C2E-E896-47F3-95DB-850662EC19FB}"/>
              </a:ext>
            </a:extLst>
          </p:cNvPr>
          <p:cNvSpPr>
            <a:spLocks noGrp="1"/>
          </p:cNvSpPr>
          <p:nvPr>
            <p:ph idx="1"/>
            <p:custDataLst>
              <p:tags r:id="rId4"/>
            </p:custDataLst>
          </p:nvPr>
        </p:nvSpPr>
        <p:spPr>
          <a:xfrm>
            <a:off x="4971641" y="1944089"/>
            <a:ext cx="6593075" cy="3972232"/>
          </a:xfrm>
        </p:spPr>
        <p:txBody>
          <a:bodyPr>
            <a:noAutofit/>
          </a:bodyPr>
          <a:lstStyle/>
          <a:p>
            <a:pPr>
              <a:lnSpc>
                <a:spcPct val="90000"/>
              </a:lnSpc>
              <a:buFont typeface="Wingdings"/>
              <a:buChar char="q"/>
            </a:pPr>
            <a:r>
              <a:rPr lang="fr-FR" sz="2000" dirty="0"/>
              <a:t>Les enseignants devront vérifier tous les liens et les ressources avant d'utiliser l'AAC de mathématiques avec leurs élèves. </a:t>
            </a:r>
          </a:p>
          <a:p>
            <a:pPr>
              <a:lnSpc>
                <a:spcPct val="90000"/>
              </a:lnSpc>
              <a:buFont typeface="Wingdings"/>
              <a:buChar char="q"/>
            </a:pPr>
            <a:r>
              <a:rPr lang="fr-FR" sz="2000" dirty="0"/>
              <a:t>Ceci est conçu comme un AAC de 6 heures complet, mais veuillez le modifier au besoin ou envisager d'aborder ce AAC sur plusieurs jours dans des sessions plus courtes.</a:t>
            </a:r>
          </a:p>
          <a:p>
            <a:pPr>
              <a:lnSpc>
                <a:spcPct val="90000"/>
              </a:lnSpc>
              <a:buFont typeface="Wingdings"/>
              <a:buChar char="q"/>
            </a:pPr>
            <a:r>
              <a:rPr lang="fr-FR" sz="2000" dirty="0"/>
              <a:t>Pensez à ajouter des informations spécifiques à vos programmes MHS, y compris les partenaires communautaires.</a:t>
            </a:r>
          </a:p>
          <a:p>
            <a:pPr>
              <a:lnSpc>
                <a:spcPct val="90000"/>
              </a:lnSpc>
              <a:buFont typeface="Wingdings"/>
              <a:buChar char="q"/>
            </a:pPr>
            <a:r>
              <a:rPr lang="fr-FR" sz="2000" dirty="0"/>
              <a:t>Dans le module 5, notez que l'évaluation est en deux parties et veuillez demander aux élèves de compléter la première partie, la deuxième ou les deux si le temps le permet.</a:t>
            </a:r>
          </a:p>
          <a:p>
            <a:pPr>
              <a:lnSpc>
                <a:spcPct val="90000"/>
              </a:lnSpc>
              <a:buFont typeface="Wingdings"/>
              <a:buChar char="q"/>
            </a:pPr>
            <a:r>
              <a:rPr lang="fr-FR" sz="2000" dirty="0"/>
              <a:t>À la fin de chaque module, les élèves remettront le travail à leur enseignant pour </a:t>
            </a:r>
            <a:r>
              <a:rPr lang="fr-CA" sz="2000" dirty="0"/>
              <a:t>être </a:t>
            </a:r>
            <a:r>
              <a:rPr lang="fr-FR" sz="2000" dirty="0"/>
              <a:t>évalués. Veuillez revoir le processus de soumission des travaux.</a:t>
            </a:r>
            <a:endParaRPr lang="en-US" sz="2000" dirty="0">
              <a:cs typeface="Calibri"/>
            </a:endParaRPr>
          </a:p>
        </p:txBody>
      </p:sp>
      <p:pic>
        <p:nvPicPr>
          <p:cNvPr id="9" name="Picture 8" descr="A picture containing drawing&#10;&#10;Description automatically generated">
            <a:extLst>
              <a:ext uri="{FF2B5EF4-FFF2-40B4-BE49-F238E27FC236}">
                <a16:creationId xmlns:a16="http://schemas.microsoft.com/office/drawing/2014/main" id="{AB9E023D-2923-415D-9FF6-5BF9BBB9C4C3}"/>
              </a:ext>
            </a:extLst>
          </p:cNvPr>
          <p:cNvPicPr>
            <a:picLocks noChangeAspect="1"/>
          </p:cNvPicPr>
          <p:nvPr>
            <p:custDataLst>
              <p:tags r:id="rId5"/>
            </p:custDataLst>
          </p:nvPr>
        </p:nvPicPr>
        <p:blipFill>
          <a:blip r:embed="rId9"/>
          <a:stretch>
            <a:fillRect/>
          </a:stretch>
        </p:blipFill>
        <p:spPr>
          <a:xfrm>
            <a:off x="9540036" y="6329477"/>
            <a:ext cx="2651944" cy="525355"/>
          </a:xfrm>
          <a:prstGeom prst="rect">
            <a:avLst/>
          </a:prstGeom>
        </p:spPr>
      </p:pic>
    </p:spTree>
    <p:extLst>
      <p:ext uri="{BB962C8B-B14F-4D97-AF65-F5344CB8AC3E}">
        <p14:creationId xmlns:p14="http://schemas.microsoft.com/office/powerpoint/2010/main" val="1626348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CA" sz="4000" b="1" dirty="0"/>
              <a:t>Questions EN </a:t>
            </a:r>
            <a:r>
              <a:rPr lang="fr-FR" sz="4000" b="1" dirty="0" err="1">
                <a:solidFill>
                  <a:schemeClr val="tx2"/>
                </a:solidFill>
              </a:rPr>
              <a:t>littÉratie</a:t>
            </a:r>
            <a:r>
              <a:rPr lang="fr-FR" sz="4000" b="1" dirty="0">
                <a:solidFill>
                  <a:schemeClr val="tx2"/>
                </a:solidFill>
              </a:rPr>
              <a:t> mathématique</a:t>
            </a:r>
            <a:endParaRPr lang="en-CA" sz="4000" b="1" dirty="0">
              <a:solidFill>
                <a:schemeClr val="tx2"/>
              </a:solidFill>
            </a:endParaRPr>
          </a:p>
        </p:txBody>
      </p:sp>
      <p:sp>
        <p:nvSpPr>
          <p:cNvPr id="3" name="Content Placeholder 2"/>
          <p:cNvSpPr>
            <a:spLocks noGrp="1"/>
          </p:cNvSpPr>
          <p:nvPr>
            <p:ph idx="1"/>
            <p:custDataLst>
              <p:tags r:id="rId2"/>
            </p:custDataLst>
          </p:nvPr>
        </p:nvSpPr>
        <p:spPr>
          <a:xfrm>
            <a:off x="185074" y="2010568"/>
            <a:ext cx="11690554" cy="4433777"/>
          </a:xfrm>
        </p:spPr>
        <p:txBody>
          <a:bodyPr>
            <a:normAutofit fontScale="92500" lnSpcReduction="10000"/>
          </a:bodyPr>
          <a:lstStyle/>
          <a:p>
            <a:r>
              <a:rPr lang="fr-FR" sz="2400" dirty="0"/>
              <a:t>Dans son </a:t>
            </a:r>
            <a:r>
              <a:rPr lang="fr-FR" sz="2400" dirty="0" err="1"/>
              <a:t>TEDtalk</a:t>
            </a:r>
            <a:r>
              <a:rPr lang="fr-FR" sz="2400" dirty="0"/>
              <a:t>, Dan </a:t>
            </a:r>
            <a:r>
              <a:rPr lang="fr-FR" sz="2400" dirty="0" err="1"/>
              <a:t>Finkel</a:t>
            </a:r>
            <a:r>
              <a:rPr lang="fr-FR" sz="2400" dirty="0"/>
              <a:t> parle de l'importance des mathématiques dans nos vies. Êtes-vous en accord ou en désaccord avec sa croyance? Veuillez expliquer votre réponse en quelques phrases. </a:t>
            </a:r>
          </a:p>
          <a:p>
            <a:r>
              <a:rPr lang="fr-FR" sz="2400" dirty="0"/>
              <a:t>Il utilise un exemple de nombres entourés de cercles colorés comme un problème que nous pouvons explorer avec le raisonnement mathématique. Avez-vous compris le problème? Sinon, pourquoi? Si oui, quelle est selon vous la solution? Expliquez ce que cela faisait de ne pas connaître la réponse à la fin de la conversation TED. </a:t>
            </a:r>
          </a:p>
          <a:p>
            <a:r>
              <a:rPr lang="fr-FR" sz="2400" dirty="0"/>
              <a:t>Vous identifiez-vous comme une personne qui aime les mathématiques ou une personne qui dirait que ce n'est pas le cas? Cette croyance a-t-elle inhibée ou améliorée votre capacité à utiliser ou à découvrir des solutions mathématiques dans votre vie? Expliquez. </a:t>
            </a:r>
          </a:p>
          <a:p>
            <a:r>
              <a:rPr lang="fr-FR" sz="2400" dirty="0"/>
              <a:t>Enfin, si vous envisagiez la </a:t>
            </a:r>
            <a:r>
              <a:rPr lang="fr-FR" sz="2400" dirty="0" err="1"/>
              <a:t>littératie</a:t>
            </a:r>
            <a:r>
              <a:rPr lang="fr-FR" sz="2400" dirty="0"/>
              <a:t> en mathématiques comme une compétence professionnelle essentielle pour votre cheminement, comment cela changerait-il votre façon d'aborder l'enseignement des mathématiques?</a:t>
            </a:r>
            <a:endParaRPr lang="en-CA" dirty="0"/>
          </a:p>
        </p:txBody>
      </p:sp>
    </p:spTree>
    <p:extLst>
      <p:ext uri="{BB962C8B-B14F-4D97-AF65-F5344CB8AC3E}">
        <p14:creationId xmlns:p14="http://schemas.microsoft.com/office/powerpoint/2010/main" val="176787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801" y="533400"/>
            <a:ext cx="10820400" cy="1177092"/>
          </a:xfrm>
        </p:spPr>
        <p:txBody>
          <a:bodyPr vert="horz" lIns="91440" tIns="45720" rIns="91440" bIns="45720" rtlCol="0" anchor="b">
            <a:normAutofit fontScale="90000"/>
          </a:bodyPr>
          <a:lstStyle/>
          <a:p>
            <a:pPr algn="ctr"/>
            <a:br>
              <a:rPr lang="en-CA" sz="4400" dirty="0"/>
            </a:br>
            <a:r>
              <a:rPr lang="en-CA" sz="4400" dirty="0" err="1"/>
              <a:t>L'apprentissage</a:t>
            </a:r>
            <a:r>
              <a:rPr lang="en-CA" sz="4400" dirty="0"/>
              <a:t> par la </a:t>
            </a:r>
            <a:r>
              <a:rPr lang="en-CA" sz="4400" dirty="0" err="1"/>
              <a:t>résolution</a:t>
            </a:r>
            <a:r>
              <a:rPr lang="en-CA" sz="4400" dirty="0"/>
              <a:t> de </a:t>
            </a:r>
            <a:r>
              <a:rPr lang="en-CA" sz="4400" dirty="0" err="1"/>
              <a:t>problèmes</a:t>
            </a:r>
            <a:endParaRPr lang="en-US" b="1" dirty="0">
              <a:cs typeface="Calibri Light" panose="020F0302020204030204"/>
            </a:endParaRP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685801" y="2019040"/>
            <a:ext cx="10820400" cy="4434225"/>
          </a:xfrm>
        </p:spPr>
        <p:txBody>
          <a:bodyPr vert="horz" lIns="91440" tIns="45720" rIns="91440" bIns="45720" rtlCol="0" anchor="t">
            <a:normAutofit/>
          </a:bodyPr>
          <a:lstStyle/>
          <a:p>
            <a:pPr marL="342900" indent="-342900">
              <a:lnSpc>
                <a:spcPct val="90000"/>
              </a:lnSpc>
              <a:buFont typeface="Arial"/>
              <a:buChar char="•"/>
            </a:pPr>
            <a:r>
              <a:rPr lang="fr-FR" sz="2400" dirty="0"/>
              <a:t>L'apprentissage par la résolution de problème est à la fois engageant et motivant parce que vous travaillez à résoudre un problème qui vous a impressionné comme individu.</a:t>
            </a:r>
          </a:p>
          <a:p>
            <a:pPr marL="342900" indent="-342900">
              <a:lnSpc>
                <a:spcPct val="90000"/>
              </a:lnSpc>
              <a:buFont typeface="Arial"/>
              <a:buChar char="•"/>
            </a:pPr>
            <a:r>
              <a:rPr lang="fr-FR" sz="2400" dirty="0"/>
              <a:t> L'apprentissage par la résolution de problème vous permet d'exploiter vos connaissances antérieures, d'écouter les connaissances des autres, d'apprendre des ressources fournies et de jeter les bases de nouvelles connaissances qui vous aideront à résoudre un problème</a:t>
            </a:r>
          </a:p>
          <a:p>
            <a:pPr marL="342900" indent="-342900">
              <a:lnSpc>
                <a:spcPct val="90000"/>
              </a:lnSpc>
              <a:buFont typeface="Arial"/>
              <a:buChar char="•"/>
            </a:pPr>
            <a:r>
              <a:rPr lang="fr-FR" sz="2400" dirty="0"/>
              <a:t> Enfin, l'apprentissage par la résolution de problème vous permet d'être autonome - vous décidez comment vous abordez un problème, ce que vous décidez de faire quand / si les choses ne fonctionnent pas, comment vous pivoterez pour résoudre le problème et ce que constitue un chemin efficace pour votre apprentissage.</a:t>
            </a:r>
            <a:endParaRPr lang="en-US" sz="2400" dirty="0">
              <a:cs typeface="Calibri"/>
            </a:endParaRPr>
          </a:p>
          <a:p>
            <a:pPr>
              <a:lnSpc>
                <a:spcPct val="90000"/>
              </a:lnSpc>
            </a:pPr>
            <a:r>
              <a:rPr lang="en-US" sz="1000" dirty="0"/>
              <a:t>Source: </a:t>
            </a:r>
            <a:r>
              <a:rPr lang="en-US" sz="1000" dirty="0" err="1"/>
              <a:t>Savery</a:t>
            </a:r>
            <a:r>
              <a:rPr lang="en-US" sz="1000" dirty="0"/>
              <a:t>, J. R. (2015). Overview of problem-based learning: Definitions and distinctions. </a:t>
            </a:r>
            <a:r>
              <a:rPr lang="en-US" sz="1000" i="1" dirty="0"/>
              <a:t>Essential readings in problem-based learning: Exploring and extending the legacy of Howard S. Barrows</a:t>
            </a:r>
            <a:r>
              <a:rPr lang="en-US" sz="1000" dirty="0"/>
              <a:t>, </a:t>
            </a:r>
            <a:r>
              <a:rPr lang="en-US" sz="1000" i="1" dirty="0"/>
              <a:t>9</a:t>
            </a:r>
            <a:r>
              <a:rPr lang="en-US" sz="1000" dirty="0"/>
              <a:t>, 5-15.</a:t>
            </a:r>
            <a:endParaRPr lang="en-US" sz="1000" dirty="0">
              <a:cs typeface="Calibri" panose="020F0502020204030204"/>
            </a:endParaRPr>
          </a:p>
          <a:p>
            <a:pPr marL="342900" indent="-342900">
              <a:lnSpc>
                <a:spcPct val="90000"/>
              </a:lnSpc>
              <a:buFont typeface="Arial"/>
              <a:buChar char="•"/>
            </a:pPr>
            <a:endParaRPr lang="en-US" sz="1700" dirty="0"/>
          </a:p>
        </p:txBody>
      </p:sp>
    </p:spTree>
    <p:extLst>
      <p:ext uri="{BB962C8B-B14F-4D97-AF65-F5344CB8AC3E}">
        <p14:creationId xmlns:p14="http://schemas.microsoft.com/office/powerpoint/2010/main" val="259537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FD320-9681-48FD-93E3-8C10881A2E8B}"/>
              </a:ext>
            </a:extLst>
          </p:cNvPr>
          <p:cNvSpPr>
            <a:spLocks noGrp="1"/>
          </p:cNvSpPr>
          <p:nvPr>
            <p:ph type="title"/>
            <p:custDataLst>
              <p:tags r:id="rId1"/>
            </p:custDataLst>
          </p:nvPr>
        </p:nvSpPr>
        <p:spPr>
          <a:xfrm>
            <a:off x="490655" y="572429"/>
            <a:ext cx="10131425" cy="1456267"/>
          </a:xfrm>
        </p:spPr>
        <p:txBody>
          <a:bodyPr>
            <a:normAutofit/>
          </a:bodyPr>
          <a:lstStyle/>
          <a:p>
            <a:r>
              <a:rPr lang="fr-FR" sz="4400" dirty="0"/>
              <a:t>LE PLAISIR De résoudre des problèmes avec les </a:t>
            </a:r>
            <a:r>
              <a:rPr lang="fr-FR" sz="4400" dirty="0" err="1"/>
              <a:t>MATHématiques</a:t>
            </a:r>
            <a:endParaRPr lang="en-US" b="1" dirty="0">
              <a:cs typeface="Calibri Light"/>
            </a:endParaRPr>
          </a:p>
        </p:txBody>
      </p:sp>
      <p:sp>
        <p:nvSpPr>
          <p:cNvPr id="3" name="Content Placeholder 2">
            <a:extLst>
              <a:ext uri="{FF2B5EF4-FFF2-40B4-BE49-F238E27FC236}">
                <a16:creationId xmlns:a16="http://schemas.microsoft.com/office/drawing/2014/main" id="{F263ABA9-3CAD-4194-B7FF-9ED7EA046BA9}"/>
              </a:ext>
            </a:extLst>
          </p:cNvPr>
          <p:cNvSpPr>
            <a:spLocks noGrp="1"/>
          </p:cNvSpPr>
          <p:nvPr>
            <p:ph sz="half" idx="1"/>
            <p:custDataLst>
              <p:tags r:id="rId2"/>
            </p:custDataLst>
          </p:nvPr>
        </p:nvSpPr>
        <p:spPr>
          <a:xfrm>
            <a:off x="304804" y="2225701"/>
            <a:ext cx="5450674" cy="3649134"/>
          </a:xfrm>
        </p:spPr>
        <p:txBody>
          <a:bodyPr vert="horz" lIns="91440" tIns="45720" rIns="91440" bIns="45720" rtlCol="0" anchor="ctr">
            <a:noAutofit/>
          </a:bodyPr>
          <a:lstStyle/>
          <a:p>
            <a:r>
              <a:rPr lang="fr-FR" sz="2000" dirty="0"/>
              <a:t>Dans cette conférence TED, un comique / artiste / amateur de mathématiques se penche sur les mathématiques exploratoires. Lorsque vous rencontrez un problème, comment pouvez-vous utiliser les mathématiques pour le résoudre? Et quels sont les problèmes plus importants qui surviennent lorsque l’on aborde les problèmes de conception basée sur les mathématiques?</a:t>
            </a:r>
          </a:p>
          <a:p>
            <a:r>
              <a:rPr lang="fr-FR" sz="2000" dirty="0"/>
              <a:t> Veuillez regarder la vidéo, puis répondre aux questions de la diapositive suivante.</a:t>
            </a:r>
            <a:endParaRPr lang="en-US" sz="2000" dirty="0">
              <a:cs typeface="Calibri"/>
            </a:endParaRPr>
          </a:p>
        </p:txBody>
      </p:sp>
      <p:sp>
        <p:nvSpPr>
          <p:cNvPr id="4" name="Content Placeholder 3">
            <a:extLst>
              <a:ext uri="{FF2B5EF4-FFF2-40B4-BE49-F238E27FC236}">
                <a16:creationId xmlns:a16="http://schemas.microsoft.com/office/drawing/2014/main" id="{C46FC2D9-7A7D-41A2-8194-E16CAB756657}"/>
              </a:ext>
            </a:extLst>
          </p:cNvPr>
          <p:cNvSpPr>
            <a:spLocks noGrp="1"/>
          </p:cNvSpPr>
          <p:nvPr>
            <p:ph sz="half" idx="2"/>
            <p:custDataLst>
              <p:tags r:id="rId3"/>
            </p:custDataLst>
          </p:nvPr>
        </p:nvSpPr>
        <p:spPr/>
        <p:txBody>
          <a:bodyPr/>
          <a:lstStyle/>
          <a:p>
            <a:pPr>
              <a:spcAft>
                <a:spcPts val="0"/>
              </a:spcAft>
            </a:pPr>
            <a:r>
              <a:rPr lang="en-CA">
                <a:ea typeface="+mn-lt"/>
                <a:cs typeface="+mn-lt"/>
              </a:rPr>
              <a:t>Source:</a:t>
            </a:r>
            <a:endParaRPr lang="en-US">
              <a:ea typeface="+mn-lt"/>
              <a:cs typeface="+mn-lt"/>
            </a:endParaRPr>
          </a:p>
          <a:p>
            <a:pPr>
              <a:spcAft>
                <a:spcPts val="0"/>
              </a:spcAft>
            </a:pPr>
            <a:r>
              <a:rPr lang="en-CA">
                <a:ea typeface="+mn-lt"/>
                <a:cs typeface="+mn-lt"/>
              </a:rPr>
              <a:t>http//www.youtube.com/watch?v=I64CQp6z0Pk</a:t>
            </a:r>
            <a:endParaRPr lang="en-US"/>
          </a:p>
        </p:txBody>
      </p:sp>
      <p:pic>
        <p:nvPicPr>
          <p:cNvPr id="6" name="I64CQp6z0Pk">
            <a:extLst>
              <a:ext uri="{FF2B5EF4-FFF2-40B4-BE49-F238E27FC236}">
                <a16:creationId xmlns:a16="http://schemas.microsoft.com/office/drawing/2014/main" id="{80EAE9A3-939F-416A-8AA0-81EFBE7E1979}"/>
              </a:ext>
            </a:extLst>
          </p:cNvPr>
          <p:cNvPicPr>
            <a:picLocks noRot="1" noChangeAspect="1"/>
          </p:cNvPicPr>
          <p:nvPr>
            <a:videoFile r:link="rId4"/>
            <p:custDataLst>
              <p:tags r:id="rId5"/>
            </p:custDataLst>
          </p:nvPr>
        </p:nvPicPr>
        <p:blipFill>
          <a:blip r:embed="rId9"/>
          <a:stretch>
            <a:fillRect/>
          </a:stretch>
        </p:blipFill>
        <p:spPr>
          <a:xfrm>
            <a:off x="5779491" y="2151559"/>
            <a:ext cx="6039660" cy="3309028"/>
          </a:xfrm>
          <a:prstGeom prst="rect">
            <a:avLst/>
          </a:prstGeom>
        </p:spPr>
      </p:pic>
      <p:sp>
        <p:nvSpPr>
          <p:cNvPr id="7" name="TextBox 6">
            <a:extLst>
              <a:ext uri="{FF2B5EF4-FFF2-40B4-BE49-F238E27FC236}">
                <a16:creationId xmlns:a16="http://schemas.microsoft.com/office/drawing/2014/main" id="{5E032660-A608-4FED-B4B5-E0D4AC3DFA38}"/>
              </a:ext>
            </a:extLst>
          </p:cNvPr>
          <p:cNvSpPr txBox="1"/>
          <p:nvPr>
            <p:custDataLst>
              <p:tags r:id="rId6"/>
            </p:custDataLst>
          </p:nvPr>
        </p:nvSpPr>
        <p:spPr>
          <a:xfrm>
            <a:off x="7797606" y="6489755"/>
            <a:ext cx="43972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200">
                <a:solidFill>
                  <a:srgbClr val="FFFFFF"/>
                </a:solidFill>
                <a:latin typeface="Calibri"/>
                <a:ea typeface="Segoe UI"/>
                <a:cs typeface="Segoe UI"/>
              </a:rPr>
              <a:t>                 Source:</a:t>
            </a:r>
            <a:r>
              <a:rPr lang="en-US" sz="1200">
                <a:solidFill>
                  <a:srgbClr val="FFFFFF"/>
                </a:solidFill>
                <a:latin typeface="Calibri"/>
                <a:ea typeface="Segoe UI"/>
                <a:cs typeface="Segoe UI"/>
              </a:rPr>
              <a:t>​  </a:t>
            </a:r>
            <a:r>
              <a:rPr lang="en-CA" sz="1200">
                <a:solidFill>
                  <a:srgbClr val="FFFFFF"/>
                </a:solidFill>
                <a:latin typeface="Calibri"/>
                <a:ea typeface="Segoe UI"/>
                <a:cs typeface="Segoe UI"/>
              </a:rPr>
              <a:t>http//www.youtube.com/watch?v=I64CQp6z0Pk</a:t>
            </a:r>
            <a:endParaRPr lang="en-CA" sz="1200">
              <a:cs typeface="Segoe UI"/>
            </a:endParaRPr>
          </a:p>
        </p:txBody>
      </p:sp>
      <p:sp>
        <p:nvSpPr>
          <p:cNvPr id="5" name="TextBox 4">
            <a:extLst>
              <a:ext uri="{FF2B5EF4-FFF2-40B4-BE49-F238E27FC236}">
                <a16:creationId xmlns:a16="http://schemas.microsoft.com/office/drawing/2014/main" id="{BC4749BE-3B50-4C27-8A45-A5A464E2537C}"/>
              </a:ext>
            </a:extLst>
          </p:cNvPr>
          <p:cNvSpPr txBox="1"/>
          <p:nvPr>
            <p:custDataLst>
              <p:tags r:id="rId7"/>
            </p:custDataLst>
          </p:nvPr>
        </p:nvSpPr>
        <p:spPr>
          <a:xfrm>
            <a:off x="5757797" y="5260937"/>
            <a:ext cx="60104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fr-FR" dirty="0"/>
            </a:br>
            <a:r>
              <a:rPr lang="fr-FR" dirty="0"/>
              <a:t>Si le temps est limité, les élèves peuvent en apprendre davantage sur les mathématiques basées sur les problèmes en observant  entre 3 min à 9 min du </a:t>
            </a:r>
            <a:r>
              <a:rPr lang="fr-FR" dirty="0" err="1"/>
              <a:t>TEDtalk</a:t>
            </a:r>
            <a:endParaRPr lang="en-US" dirty="0">
              <a:cs typeface="Calibri"/>
            </a:endParaRPr>
          </a:p>
        </p:txBody>
      </p:sp>
    </p:spTree>
    <p:extLst>
      <p:ext uri="{BB962C8B-B14F-4D97-AF65-F5344CB8AC3E}">
        <p14:creationId xmlns:p14="http://schemas.microsoft.com/office/powerpoint/2010/main" val="163751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2"/>
            </p:custDataLst>
          </p:nvPr>
        </p:nvSpPr>
        <p:spPr>
          <a:xfrm>
            <a:off x="7865806" y="501706"/>
            <a:ext cx="4078038" cy="1749881"/>
          </a:xfrm>
        </p:spPr>
        <p:txBody>
          <a:bodyPr vert="horz" lIns="91440" tIns="45720" rIns="91440" bIns="45720" rtlCol="0" anchor="ctr">
            <a:normAutofit fontScale="90000"/>
          </a:bodyPr>
          <a:lstStyle/>
          <a:p>
            <a:r>
              <a:rPr lang="fr-FR" sz="3600" dirty="0"/>
              <a:t>Les Mathématiques axées sur les problèmes</a:t>
            </a:r>
            <a:endParaRPr lang="en-US" sz="3600" b="1" dirty="0"/>
          </a:p>
        </p:txBody>
      </p:sp>
      <p:pic>
        <p:nvPicPr>
          <p:cNvPr id="5" name="Picture Placeholder 4"/>
          <p:cNvPicPr>
            <a:picLocks noGrp="1" noChangeAspect="1"/>
          </p:cNvPicPr>
          <p:nvPr>
            <p:ph type="pic" idx="1"/>
            <p:custDataLst>
              <p:tags r:id="rId3"/>
            </p:custDataLst>
          </p:nvPr>
        </p:nvPicPr>
        <p:blipFill rotWithShape="1">
          <a:blip r:embed="rId9">
            <a:extLst>
              <a:ext uri="{28A0092B-C50C-407E-A947-70E740481C1C}">
                <a14:useLocalDpi xmlns:a14="http://schemas.microsoft.com/office/drawing/2010/main" val="0"/>
              </a:ext>
            </a:extLst>
          </a:blip>
          <a:srcRect l="3555" r="22930" b="-2"/>
          <a:stretch/>
        </p:blipFill>
        <p:spPr>
          <a:xfrm>
            <a:off x="20" y="975"/>
            <a:ext cx="7552924" cy="6858000"/>
          </a:xfrm>
          <a:prstGeom prst="rect">
            <a:avLst/>
          </a:prstGeom>
        </p:spPr>
      </p:pic>
      <p:sp>
        <p:nvSpPr>
          <p:cNvPr id="4" name="Text Placeholder 3"/>
          <p:cNvSpPr>
            <a:spLocks noGrp="1"/>
          </p:cNvSpPr>
          <p:nvPr>
            <p:ph type="body" sz="half" idx="2"/>
            <p:custDataLst>
              <p:tags r:id="rId4"/>
            </p:custDataLst>
          </p:nvPr>
        </p:nvSpPr>
        <p:spPr>
          <a:xfrm>
            <a:off x="7881990" y="2096193"/>
            <a:ext cx="3706762" cy="3972232"/>
          </a:xfrm>
        </p:spPr>
        <p:txBody>
          <a:bodyPr vert="horz" lIns="91440" tIns="45720" rIns="91440" bIns="45720" rtlCol="0" anchor="ctr">
            <a:normAutofit fontScale="92500" lnSpcReduction="10000"/>
          </a:bodyPr>
          <a:lstStyle/>
          <a:p>
            <a:pPr marL="342900" indent="-342900">
              <a:buFont typeface="Arial"/>
              <a:buChar char="•"/>
            </a:pPr>
            <a:r>
              <a:rPr lang="fr-FR" sz="2000" dirty="0"/>
              <a:t>En quoi les mathématiques basées sur les problèmes sont-elles différentes de notre perception commune des mathématiques? </a:t>
            </a:r>
          </a:p>
          <a:p>
            <a:pPr marL="342900" indent="-342900">
              <a:buFont typeface="Arial"/>
              <a:buChar char="•"/>
            </a:pPr>
            <a:r>
              <a:rPr lang="fr-FR" sz="2000" dirty="0"/>
              <a:t>Randall </a:t>
            </a:r>
            <a:r>
              <a:rPr lang="fr-FR" sz="2000" dirty="0" err="1"/>
              <a:t>Munroe</a:t>
            </a:r>
            <a:r>
              <a:rPr lang="fr-FR" sz="2000" dirty="0"/>
              <a:t> a une approche unique vis-à-vis les mathématiques axées sur les problèmes. Qu'avez-vous trouvé intrigant dans son approche? Vous êtes-vous identifié à son intérêt pour la résolution de problèmes ou non? Expliquez.</a:t>
            </a:r>
            <a:endParaRPr lang="en-US" sz="2000" dirty="0"/>
          </a:p>
        </p:txBody>
      </p:sp>
      <p:sp>
        <p:nvSpPr>
          <p:cNvPr id="6" name="TextBox 5"/>
          <p:cNvSpPr txBox="1"/>
          <p:nvPr>
            <p:custDataLst>
              <p:tags r:id="rId5"/>
            </p:custDataLst>
          </p:nvPr>
        </p:nvSpPr>
        <p:spPr>
          <a:xfrm>
            <a:off x="8239282" y="6068425"/>
            <a:ext cx="4401879" cy="246221"/>
          </a:xfrm>
          <a:prstGeom prst="rect">
            <a:avLst/>
          </a:prstGeom>
          <a:noFill/>
        </p:spPr>
        <p:txBody>
          <a:bodyPr wrap="square" rtlCol="0">
            <a:spAutoFit/>
          </a:bodyPr>
          <a:lstStyle/>
          <a:p>
            <a:pPr>
              <a:spcAft>
                <a:spcPts val="600"/>
              </a:spcAft>
            </a:pPr>
            <a:r>
              <a:rPr lang="en-CA" sz="1000"/>
              <a:t>Image Source: https://unsplash.com/photos/IwRPMHU1PpE</a:t>
            </a:r>
          </a:p>
        </p:txBody>
      </p:sp>
    </p:spTree>
    <p:extLst>
      <p:ext uri="{BB962C8B-B14F-4D97-AF65-F5344CB8AC3E}">
        <p14:creationId xmlns:p14="http://schemas.microsoft.com/office/powerpoint/2010/main" val="269238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9"/>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1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custDataLst>
              <p:tags r:id="rId3"/>
            </p:custDataLst>
          </p:nvPr>
        </p:nvPicPr>
        <p:blipFill rotWithShape="1">
          <a:blip r:embed="rId11">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10">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5"/>
            </p:custDataLst>
          </p:nvPr>
        </p:nvSpPr>
        <p:spPr>
          <a:xfrm>
            <a:off x="685801" y="609600"/>
            <a:ext cx="10131425" cy="1456267"/>
          </a:xfrm>
        </p:spPr>
        <p:txBody>
          <a:bodyPr vert="horz" lIns="91440" tIns="45720" rIns="91440" bIns="45720" rtlCol="0" anchor="ctr">
            <a:normAutofit/>
          </a:bodyPr>
          <a:lstStyle/>
          <a:p>
            <a:r>
              <a:rPr lang="en-US" sz="3600" b="1" dirty="0"/>
              <a:t>Module 1: </a:t>
            </a:r>
            <a:r>
              <a:rPr lang="fr-FR" sz="3600" dirty="0"/>
              <a:t>Évaluation</a:t>
            </a:r>
            <a:endParaRPr lang="en-US" sz="3600" b="1" dirty="0"/>
          </a:p>
        </p:txBody>
      </p:sp>
      <p:sp>
        <p:nvSpPr>
          <p:cNvPr id="4" name="Text Placeholder 3"/>
          <p:cNvSpPr>
            <a:spLocks noGrp="1"/>
          </p:cNvSpPr>
          <p:nvPr>
            <p:ph type="body" sz="half" idx="2"/>
            <p:custDataLst>
              <p:tags r:id="rId6"/>
            </p:custDataLst>
          </p:nvPr>
        </p:nvSpPr>
        <p:spPr>
          <a:xfrm>
            <a:off x="685801" y="5699051"/>
            <a:ext cx="10131425" cy="1467293"/>
          </a:xfrm>
        </p:spPr>
        <p:txBody>
          <a:bodyPr vert="horz" lIns="91440" tIns="45720" rIns="91440" bIns="45720" rtlCol="0" anchor="ctr">
            <a:normAutofit/>
          </a:bodyPr>
          <a:lstStyle/>
          <a:p>
            <a:endParaRPr lang="en-US" sz="1000" dirty="0"/>
          </a:p>
        </p:txBody>
      </p:sp>
      <p:sp>
        <p:nvSpPr>
          <p:cNvPr id="8" name="TextBox 7"/>
          <p:cNvSpPr txBox="1"/>
          <p:nvPr>
            <p:custDataLst>
              <p:tags r:id="rId7"/>
            </p:custDataLst>
          </p:nvPr>
        </p:nvSpPr>
        <p:spPr>
          <a:xfrm>
            <a:off x="765544" y="1938867"/>
            <a:ext cx="10611293" cy="4093428"/>
          </a:xfrm>
          <a:prstGeom prst="rect">
            <a:avLst/>
          </a:prstGeom>
          <a:noFill/>
        </p:spPr>
        <p:txBody>
          <a:bodyPr wrap="square" rtlCol="0" anchor="t">
            <a:spAutoFit/>
          </a:bodyPr>
          <a:lstStyle/>
          <a:p>
            <a:endParaRPr lang="en-CA" sz="2000" dirty="0"/>
          </a:p>
          <a:p>
            <a:pPr marL="342900" indent="-342900">
              <a:buFont typeface="Wingdings" panose="05000000000000000000" pitchFamily="2" charset="2"/>
              <a:buChar char="ü"/>
            </a:pPr>
            <a:r>
              <a:rPr lang="fr-FR" sz="2400" dirty="0"/>
              <a:t>Soumettez vos réponses aux questions de </a:t>
            </a:r>
            <a:r>
              <a:rPr lang="fr-FR" sz="2400" dirty="0" err="1"/>
              <a:t>littératie</a:t>
            </a:r>
            <a:r>
              <a:rPr lang="fr-FR" sz="2400" dirty="0"/>
              <a:t> en mathématiques à votre enseignant principal MHS</a:t>
            </a:r>
          </a:p>
          <a:p>
            <a:pPr marL="342900" indent="-342900">
              <a:buFont typeface="Wingdings" panose="05000000000000000000" pitchFamily="2" charset="2"/>
              <a:buChar char="ü"/>
            </a:pPr>
            <a:r>
              <a:rPr lang="fr-FR" sz="2400" dirty="0"/>
              <a:t> Soumettez vos réponses aux questions mathématiques basées sur les problèmes à votre enseignant principal MHS </a:t>
            </a:r>
          </a:p>
          <a:p>
            <a:pPr marL="342900" indent="-342900">
              <a:buFont typeface="Wingdings" panose="05000000000000000000" pitchFamily="2" charset="2"/>
              <a:buChar char="ü"/>
            </a:pPr>
            <a:r>
              <a:rPr lang="fr-FR" sz="2400" dirty="0"/>
              <a:t>Répondez à la question réflective suivante: </a:t>
            </a:r>
          </a:p>
          <a:p>
            <a:r>
              <a:rPr lang="fr-FR" sz="2400" dirty="0"/>
              <a:t>1.Maintenant que vous comprenez que la </a:t>
            </a:r>
            <a:r>
              <a:rPr lang="fr-FR" sz="2400" dirty="0" err="1"/>
              <a:t>littératie</a:t>
            </a:r>
            <a:r>
              <a:rPr lang="fr-FR" sz="2400" dirty="0"/>
              <a:t> en mathématiques englobe une compréhension de l'apprentissage, de l'exploration et du jeu basés sur les problèmes, cela modifie-t-il votre approche face aux problèmes mathématiques? </a:t>
            </a:r>
          </a:p>
          <a:p>
            <a:r>
              <a:rPr lang="fr-FR" sz="2400" dirty="0"/>
              <a:t>2. Comment une nouvelle approche et compréhension des mathématiques pourraient vous aider dans un milieu de travail ou d'apprentissage?</a:t>
            </a:r>
            <a:endParaRPr lang="en-CA" sz="2400" dirty="0">
              <a:cs typeface="Calibri"/>
            </a:endParaRPr>
          </a:p>
        </p:txBody>
      </p:sp>
    </p:spTree>
    <p:extLst>
      <p:ext uri="{BB962C8B-B14F-4D97-AF65-F5344CB8AC3E}">
        <p14:creationId xmlns:p14="http://schemas.microsoft.com/office/powerpoint/2010/main" val="333711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799" y="1150076"/>
            <a:ext cx="3659389" cy="4557849"/>
          </a:xfrm>
        </p:spPr>
        <p:txBody>
          <a:bodyPr vert="horz" lIns="91440" tIns="45720" rIns="91440" bIns="45720" rtlCol="0" anchor="ctr">
            <a:normAutofit/>
          </a:bodyPr>
          <a:lstStyle/>
          <a:p>
            <a:pPr algn="r"/>
            <a:r>
              <a:rPr lang="en-US" sz="3600" b="1" cap="all" dirty="0"/>
              <a:t>Module 2: </a:t>
            </a:r>
            <a:r>
              <a:rPr lang="fr-FR" sz="3600" dirty="0"/>
              <a:t>Une exploration pratique des mathématiques pour aider à résoudre des problèmes </a:t>
            </a:r>
            <a:br>
              <a:rPr lang="fr-FR" sz="3600" dirty="0"/>
            </a:br>
            <a:endParaRPr lang="en-US" sz="3600" b="1" cap="all" dirty="0"/>
          </a:p>
        </p:txBody>
      </p:sp>
      <p:cxnSp>
        <p:nvCxnSpPr>
          <p:cNvPr id="21" name="Straight Connector 2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4988658" y="1150076"/>
            <a:ext cx="6517543" cy="4557849"/>
          </a:xfrm>
        </p:spPr>
        <p:txBody>
          <a:bodyPr vert="horz" lIns="91440" tIns="45720" rIns="91440" bIns="45720" rtlCol="0" anchor="ctr">
            <a:normAutofit/>
          </a:bodyPr>
          <a:lstStyle/>
          <a:p>
            <a:r>
              <a:rPr lang="fr-FR" sz="2400" dirty="0"/>
              <a:t>Dans ce module, les élèves exploreront certaines applications pratiques de l'apprentissage par résolution de problèmes et établiront un lien avec les mathématiques en tant que matière exploratoire. </a:t>
            </a:r>
            <a:r>
              <a:rPr lang="en-US" sz="2400" dirty="0"/>
              <a:t> </a:t>
            </a:r>
          </a:p>
        </p:txBody>
      </p:sp>
    </p:spTree>
    <p:extLst>
      <p:ext uri="{BB962C8B-B14F-4D97-AF65-F5344CB8AC3E}">
        <p14:creationId xmlns:p14="http://schemas.microsoft.com/office/powerpoint/2010/main" val="359501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32560" y="839744"/>
            <a:ext cx="7053653" cy="786581"/>
          </a:xfrm>
        </p:spPr>
        <p:txBody>
          <a:bodyPr>
            <a:noAutofit/>
          </a:bodyPr>
          <a:lstStyle/>
          <a:p>
            <a:r>
              <a:rPr lang="fr-FR" sz="3600" dirty="0"/>
              <a:t>Une série de tâches mathématiques pratiques</a:t>
            </a:r>
            <a:endParaRPr lang="en-CA" sz="3600" b="1" dirty="0"/>
          </a:p>
        </p:txBody>
      </p:sp>
      <p:pic>
        <p:nvPicPr>
          <p:cNvPr id="5" name="Picture Placeholder 4"/>
          <p:cNvPicPr>
            <a:picLocks noGrp="1" noChangeAspect="1"/>
          </p:cNvPicPr>
          <p:nvPr>
            <p:ph type="pic" idx="1"/>
            <p:custDataLst>
              <p:tags r:id="rId2"/>
            </p:custDataLst>
          </p:nvPr>
        </p:nvPicPr>
        <p:blipFill>
          <a:blip r:embed="rId6">
            <a:extLst>
              <a:ext uri="{28A0092B-C50C-407E-A947-70E740481C1C}">
                <a14:useLocalDpi xmlns:a14="http://schemas.microsoft.com/office/drawing/2010/main" val="0"/>
              </a:ext>
            </a:extLst>
          </a:blip>
          <a:srcRect l="26074" r="26074"/>
          <a:stretch>
            <a:fillRect/>
          </a:stretch>
        </p:blipFill>
        <p:spPr>
          <a:xfrm>
            <a:off x="7641164" y="894735"/>
            <a:ext cx="3280974" cy="4572000"/>
          </a:xfrm>
        </p:spPr>
      </p:pic>
      <p:sp>
        <p:nvSpPr>
          <p:cNvPr id="4" name="Text Placeholder 3"/>
          <p:cNvSpPr>
            <a:spLocks noGrp="1"/>
          </p:cNvSpPr>
          <p:nvPr>
            <p:ph type="body" sz="half" idx="2"/>
            <p:custDataLst>
              <p:tags r:id="rId3"/>
            </p:custDataLst>
          </p:nvPr>
        </p:nvSpPr>
        <p:spPr>
          <a:xfrm>
            <a:off x="685800" y="1750142"/>
            <a:ext cx="6164653" cy="4336026"/>
          </a:xfrm>
        </p:spPr>
        <p:txBody>
          <a:bodyPr>
            <a:normAutofit lnSpcReduction="10000"/>
          </a:bodyPr>
          <a:lstStyle/>
          <a:p>
            <a:pPr marL="342900" indent="-342900">
              <a:buFont typeface="Arial" panose="020B0604020202020204" pitchFamily="34" charset="0"/>
              <a:buChar char="•"/>
            </a:pPr>
            <a:r>
              <a:rPr lang="fr-FR" sz="2400" dirty="0"/>
              <a:t>Vous recevrez 3 tâches mathématiques pratiques à effectuer en utilisant uniquement vos compétences en résolution de problèmes et en mathématiques générales. </a:t>
            </a:r>
          </a:p>
          <a:p>
            <a:pPr marL="342900" indent="-342900">
              <a:buFont typeface="Arial" panose="020B0604020202020204" pitchFamily="34" charset="0"/>
              <a:buChar char="•"/>
            </a:pPr>
            <a:r>
              <a:rPr lang="fr-FR" sz="2400" dirty="0"/>
              <a:t>Pour chaque tâche, prenez le temps de réfléchir à une approche créative de la tâche et à la façon de la réaliser. </a:t>
            </a:r>
          </a:p>
          <a:p>
            <a:pPr marL="342900" indent="-342900">
              <a:buFont typeface="Arial" panose="020B0604020202020204" pitchFamily="34" charset="0"/>
              <a:buChar char="•"/>
            </a:pPr>
            <a:r>
              <a:rPr lang="fr-FR" sz="2400" dirty="0"/>
              <a:t>Réfléchissez à la façon dont vous pouvez utiliser certaines stratégies d'apprentissage axées sur les problèmes et vos compétences en mathématiques pour aborder chaque problème pratique.</a:t>
            </a:r>
            <a:endParaRPr lang="en-CA" sz="2400" dirty="0"/>
          </a:p>
        </p:txBody>
      </p:sp>
      <p:sp>
        <p:nvSpPr>
          <p:cNvPr id="6" name="TextBox 5"/>
          <p:cNvSpPr txBox="1"/>
          <p:nvPr>
            <p:custDataLst>
              <p:tags r:id="rId4"/>
            </p:custDataLst>
          </p:nvPr>
        </p:nvSpPr>
        <p:spPr>
          <a:xfrm>
            <a:off x="7570958" y="5877952"/>
            <a:ext cx="3755923" cy="246221"/>
          </a:xfrm>
          <a:prstGeom prst="rect">
            <a:avLst/>
          </a:prstGeom>
          <a:noFill/>
        </p:spPr>
        <p:txBody>
          <a:bodyPr wrap="square" rtlCol="0">
            <a:spAutoFit/>
          </a:bodyPr>
          <a:lstStyle/>
          <a:p>
            <a:r>
              <a:rPr lang="en-CA" sz="1000"/>
              <a:t>Image Source: https://unsplash.com/photos/jvBXiynINGE</a:t>
            </a:r>
          </a:p>
        </p:txBody>
      </p:sp>
    </p:spTree>
    <p:extLst>
      <p:ext uri="{BB962C8B-B14F-4D97-AF65-F5344CB8AC3E}">
        <p14:creationId xmlns:p14="http://schemas.microsoft.com/office/powerpoint/2010/main" val="2786799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801" y="533400"/>
            <a:ext cx="10820400" cy="1177092"/>
          </a:xfrm>
        </p:spPr>
        <p:txBody>
          <a:bodyPr vert="horz" lIns="91440" tIns="45720" rIns="91440" bIns="45720" rtlCol="0" anchor="b">
            <a:normAutofit/>
          </a:bodyPr>
          <a:lstStyle/>
          <a:p>
            <a:pPr algn="ctr"/>
            <a:r>
              <a:rPr lang="fr-FR" sz="4400" dirty="0"/>
              <a:t>Tâche de mathématique pratique n ° 1: Estimer</a:t>
            </a:r>
            <a:endParaRPr lang="en-US" sz="4400" cap="all" dirty="0"/>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685801" y="1906614"/>
            <a:ext cx="10820400" cy="4883930"/>
          </a:xfrm>
        </p:spPr>
        <p:txBody>
          <a:bodyPr vert="horz" lIns="91440" tIns="45720" rIns="91440" bIns="45720" rtlCol="0" anchor="t">
            <a:normAutofit lnSpcReduction="10000"/>
          </a:bodyPr>
          <a:lstStyle/>
          <a:p>
            <a:pPr marL="342900" indent="-342900">
              <a:lnSpc>
                <a:spcPct val="90000"/>
              </a:lnSpc>
              <a:buFont typeface="Arial"/>
              <a:buChar char="•"/>
            </a:pPr>
            <a:r>
              <a:rPr lang="fr-FR" sz="2400" dirty="0"/>
              <a:t>Vous allez choisir un tiroir dans votre maison. Il peut s'agir d'un tiroir de commode, d'un tiroir de cuisine ou de tout autre type de tiroir. </a:t>
            </a:r>
          </a:p>
          <a:p>
            <a:pPr marL="342900" indent="-342900">
              <a:lnSpc>
                <a:spcPct val="90000"/>
              </a:lnSpc>
              <a:buFont typeface="Arial"/>
              <a:buChar char="•"/>
            </a:pPr>
            <a:r>
              <a:rPr lang="fr-FR" sz="2400" dirty="0"/>
              <a:t>Ensuite, vous allez choisir une unité de mesure. Vous pouvez choisir une boîte de mouchoirs, un crayon, une chaussette etc. </a:t>
            </a:r>
          </a:p>
          <a:p>
            <a:pPr marL="342900" indent="-342900">
              <a:lnSpc>
                <a:spcPct val="90000"/>
              </a:lnSpc>
              <a:buFont typeface="Arial"/>
              <a:buChar char="•"/>
            </a:pPr>
            <a:r>
              <a:rPr lang="fr-FR" sz="2400" dirty="0"/>
              <a:t>Examinez votre tiroir et regardé votre unité de mesure. Estimez combien d’unité, selon vous, peut  rentrer dans le tiroir. Notez votre estimation. </a:t>
            </a:r>
          </a:p>
          <a:p>
            <a:pPr marL="342900" indent="-342900">
              <a:lnSpc>
                <a:spcPct val="90000"/>
              </a:lnSpc>
              <a:buFont typeface="Arial"/>
              <a:buChar char="•"/>
            </a:pPr>
            <a:r>
              <a:rPr lang="fr-FR" sz="2400" dirty="0"/>
              <a:t>Maintenant, voyez si vous avez raison. Si vous en avez assez de votre unité de mesure (une petite chaussette de sport, par exemple), remplissez-en le tiroir et voyez combien il y en a. Si vous ne disposez pas de nombreux éléments de l'unité avec laquelle vous choisissez de mesurer, comment pouvez-vous déterminer le nombre d'unité qui conviendraient dans le tiroir de votre choix? Comment pourriez-vous travailler avec cet élément et vos compétences en mathématiques pour comprendre cela? Écrivez la réponse du nombre d‘objets qui se trouvent dans votre tiroir.</a:t>
            </a:r>
            <a:endParaRPr lang="en-US" sz="2400" dirty="0">
              <a:cs typeface="Calibri"/>
            </a:endParaRPr>
          </a:p>
        </p:txBody>
      </p:sp>
    </p:spTree>
    <p:extLst>
      <p:ext uri="{BB962C8B-B14F-4D97-AF65-F5344CB8AC3E}">
        <p14:creationId xmlns:p14="http://schemas.microsoft.com/office/powerpoint/2010/main" val="4271165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4212" y="509124"/>
            <a:ext cx="10820400" cy="1177092"/>
          </a:xfrm>
        </p:spPr>
        <p:txBody>
          <a:bodyPr vert="horz" lIns="91440" tIns="45720" rIns="91440" bIns="45720" rtlCol="0" anchor="b">
            <a:normAutofit fontScale="90000"/>
          </a:bodyPr>
          <a:lstStyle/>
          <a:p>
            <a:pPr algn="ctr"/>
            <a:r>
              <a:rPr lang="fr-FR" sz="4400" dirty="0"/>
              <a:t>Tâche de mathématique pratique n ° 2: logique et raisonnement</a:t>
            </a:r>
            <a:endParaRPr lang="en-US" sz="4100" b="1" cap="all" dirty="0"/>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685801" y="2243892"/>
            <a:ext cx="10820400" cy="3547308"/>
          </a:xfrm>
        </p:spPr>
        <p:txBody>
          <a:bodyPr vert="horz" lIns="91440" tIns="45720" rIns="91440" bIns="45720" rtlCol="0" anchor="t">
            <a:normAutofit lnSpcReduction="10000"/>
          </a:bodyPr>
          <a:lstStyle/>
          <a:p>
            <a:pPr marL="342900" indent="-342900">
              <a:buFont typeface="Arial" panose="020B0604020202020204" pitchFamily="34" charset="0"/>
              <a:buChar char="•"/>
            </a:pPr>
            <a:r>
              <a:rPr lang="fr-FR" sz="2400" dirty="0"/>
              <a:t>Une personne doit traverser une rivière dans une barque avec un renard, une poule et un sac de maïs </a:t>
            </a:r>
          </a:p>
          <a:p>
            <a:pPr marL="342900" indent="-342900">
              <a:buFont typeface="Arial" panose="020B0604020202020204" pitchFamily="34" charset="0"/>
              <a:buChar char="•"/>
            </a:pPr>
            <a:r>
              <a:rPr lang="fr-FR" sz="2400" dirty="0"/>
              <a:t>Elle / il ne peut traverser qu'un seul animal / objet à la fois mais ne peut pas laisser le renard avec la poule (il mangera le poulet) ou la poule avec le maïs (elle mangera le maïs). </a:t>
            </a:r>
          </a:p>
          <a:p>
            <a:pPr marL="342900" indent="-342900">
              <a:buFont typeface="Arial" panose="020B0604020202020204" pitchFamily="34" charset="0"/>
              <a:buChar char="•"/>
            </a:pPr>
            <a:r>
              <a:rPr lang="fr-FR" sz="2400" dirty="0"/>
              <a:t>Comment peuvent-ils / elles acheminer en toute sécurité tous les animaux  et les objets de l'autre côté de la rivière?</a:t>
            </a:r>
          </a:p>
          <a:p>
            <a:br>
              <a:rPr lang="fr-FR" sz="2400" dirty="0"/>
            </a:br>
            <a:endParaRPr lang="en-US" sz="2400" dirty="0">
              <a:cs typeface="Calibri"/>
            </a:endParaRPr>
          </a:p>
        </p:txBody>
      </p:sp>
    </p:spTree>
    <p:extLst>
      <p:ext uri="{BB962C8B-B14F-4D97-AF65-F5344CB8AC3E}">
        <p14:creationId xmlns:p14="http://schemas.microsoft.com/office/powerpoint/2010/main" val="80137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801" y="533400"/>
            <a:ext cx="10820400" cy="1177092"/>
          </a:xfrm>
        </p:spPr>
        <p:txBody>
          <a:bodyPr vert="horz" lIns="91440" tIns="45720" rIns="91440" bIns="45720" rtlCol="0" anchor="b">
            <a:normAutofit fontScale="90000"/>
          </a:bodyPr>
          <a:lstStyle/>
          <a:p>
            <a:pPr algn="ctr"/>
            <a:r>
              <a:rPr lang="fr-FR" sz="4400" dirty="0"/>
              <a:t>Tâche de mathématique pratique n ° 3: distribution</a:t>
            </a:r>
            <a:r>
              <a:rPr lang="en-US" sz="4400" b="1" cap="all" dirty="0"/>
              <a:t> </a:t>
            </a: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685801" y="2243892"/>
            <a:ext cx="10820400" cy="4209373"/>
          </a:xfrm>
        </p:spPr>
        <p:txBody>
          <a:bodyPr vert="horz" lIns="91440" tIns="45720" rIns="91440" bIns="45720" rtlCol="0" anchor="t">
            <a:normAutofit/>
          </a:bodyPr>
          <a:lstStyle/>
          <a:p>
            <a:pPr marL="342900" indent="-342900">
              <a:buFont typeface="Arial"/>
              <a:buChar char="•"/>
            </a:pPr>
            <a:r>
              <a:rPr lang="en-US" sz="2400" dirty="0"/>
              <a:t> </a:t>
            </a:r>
            <a:r>
              <a:rPr lang="fr-FR" sz="2400" dirty="0"/>
              <a:t>Choisissez un aliment acheté en magasin à base de liquide dans votre maison (par exemple, une boîte de soupe, un contenant de fèves au lard ou un pot de sauce piquante). Notez l'unité de mesure (onces, millilitres, tasses, etc.) pour indiquer le volume total de l'article. </a:t>
            </a:r>
          </a:p>
          <a:p>
            <a:pPr marL="342900" indent="-342900">
              <a:buFont typeface="Arial"/>
              <a:buChar char="•"/>
            </a:pPr>
            <a:r>
              <a:rPr lang="fr-FR" sz="2400" dirty="0"/>
              <a:t>Tenez compte du nombre de personnes dans votre maison et divisez le produit en portions de taille égale (il vous suffit de faire le calcul il n’est pas nécessaire de le diviser). Quelle portion obtiendrait chaque membre de la famille? </a:t>
            </a:r>
          </a:p>
          <a:p>
            <a:pPr marL="342900" indent="-342900">
              <a:buFont typeface="Arial"/>
              <a:buChar char="•"/>
            </a:pPr>
            <a:r>
              <a:rPr lang="fr-FR" sz="2400" dirty="0"/>
              <a:t>Regardez l'étiquette de l'aliment sur le produit et comparez la portion qui est indiquée sur cette étiquette à celle que vous avez calculé pour votre famille? Est-ce sensiblement plus ou moins?</a:t>
            </a:r>
            <a:endParaRPr lang="en-US" sz="2400" dirty="0">
              <a:cs typeface="Calibri"/>
            </a:endParaRPr>
          </a:p>
        </p:txBody>
      </p:sp>
    </p:spTree>
    <p:extLst>
      <p:ext uri="{BB962C8B-B14F-4D97-AF65-F5344CB8AC3E}">
        <p14:creationId xmlns:p14="http://schemas.microsoft.com/office/powerpoint/2010/main" val="415613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EEABB-BF52-4A7F-AA6B-E68988198075}"/>
              </a:ext>
            </a:extLst>
          </p:cNvPr>
          <p:cNvSpPr>
            <a:spLocks noGrp="1"/>
          </p:cNvSpPr>
          <p:nvPr>
            <p:ph type="title"/>
            <p:custDataLst>
              <p:tags r:id="rId2"/>
            </p:custDataLst>
          </p:nvPr>
        </p:nvSpPr>
        <p:spPr>
          <a:xfrm>
            <a:off x="4428884" y="0"/>
            <a:ext cx="4516677" cy="1608124"/>
          </a:xfrm>
        </p:spPr>
        <p:txBody>
          <a:bodyPr>
            <a:normAutofit/>
          </a:bodyPr>
          <a:lstStyle/>
          <a:p>
            <a:pPr algn="r"/>
            <a:r>
              <a:rPr lang="en-CA" dirty="0" err="1"/>
              <a:t>Remerciements</a:t>
            </a:r>
            <a:endParaRPr lang="en-US" b="1" dirty="0">
              <a:cs typeface="Calibri Light"/>
            </a:endParaRPr>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98E710-FBEA-463D-837E-7C1697EF61F4}"/>
              </a:ext>
            </a:extLst>
          </p:cNvPr>
          <p:cNvSpPr>
            <a:spLocks noGrp="1"/>
          </p:cNvSpPr>
          <p:nvPr>
            <p:ph idx="1"/>
            <p:custDataLst>
              <p:tags r:id="rId4"/>
            </p:custDataLst>
          </p:nvPr>
        </p:nvSpPr>
        <p:spPr>
          <a:xfrm>
            <a:off x="5124464" y="1926343"/>
            <a:ext cx="6076396" cy="3972232"/>
          </a:xfrm>
        </p:spPr>
        <p:txBody>
          <a:bodyPr>
            <a:noAutofit/>
          </a:bodyPr>
          <a:lstStyle/>
          <a:p>
            <a:pPr marL="0" indent="0">
              <a:buNone/>
            </a:pPr>
            <a:r>
              <a:rPr lang="fr-FR" sz="2400" dirty="0"/>
              <a:t>Nous remercions tous les contributeurs pour ce projet, notamment:</a:t>
            </a:r>
            <a:endParaRPr lang="en-US" sz="2200" dirty="0">
              <a:cs typeface="Calibri"/>
            </a:endParaRPr>
          </a:p>
          <a:p>
            <a:r>
              <a:rPr lang="en-US" sz="2200" dirty="0">
                <a:cs typeface="Calibri"/>
              </a:rPr>
              <a:t>Allyson Pele, </a:t>
            </a:r>
            <a:r>
              <a:rPr lang="en-US" sz="2200" dirty="0" err="1">
                <a:cs typeface="Calibri"/>
              </a:rPr>
              <a:t>gérante</a:t>
            </a:r>
            <a:r>
              <a:rPr lang="en-US" sz="2200" dirty="0">
                <a:cs typeface="Calibri"/>
              </a:rPr>
              <a:t> de Northwest Business Centre</a:t>
            </a:r>
          </a:p>
          <a:p>
            <a:r>
              <a:rPr lang="en-US" sz="2200" dirty="0">
                <a:ea typeface="+mn-lt"/>
                <a:cs typeface="+mn-lt"/>
              </a:rPr>
              <a:t>Alexis </a:t>
            </a:r>
            <a:r>
              <a:rPr lang="en-US" sz="2200" dirty="0" err="1">
                <a:ea typeface="+mn-lt"/>
                <a:cs typeface="+mn-lt"/>
              </a:rPr>
              <a:t>Pernsky</a:t>
            </a:r>
            <a:r>
              <a:rPr lang="en-US" sz="2200" dirty="0">
                <a:ea typeface="+mn-lt"/>
                <a:cs typeface="+mn-lt"/>
              </a:rPr>
              <a:t>, </a:t>
            </a:r>
            <a:r>
              <a:rPr lang="en-US" sz="2200" dirty="0" err="1">
                <a:ea typeface="+mn-lt"/>
                <a:cs typeface="+mn-lt"/>
              </a:rPr>
              <a:t>propriétaire</a:t>
            </a:r>
            <a:r>
              <a:rPr lang="en-US" sz="2200" dirty="0">
                <a:ea typeface="+mn-lt"/>
                <a:cs typeface="+mn-lt"/>
              </a:rPr>
              <a:t> et </a:t>
            </a:r>
            <a:r>
              <a:rPr lang="en-US" sz="2200" dirty="0" err="1">
                <a:ea typeface="+mn-lt"/>
                <a:cs typeface="+mn-lt"/>
              </a:rPr>
              <a:t>opérateur</a:t>
            </a:r>
            <a:r>
              <a:rPr lang="en-US" sz="2200" dirty="0">
                <a:ea typeface="+mn-lt"/>
                <a:cs typeface="+mn-lt"/>
              </a:rPr>
              <a:t> de </a:t>
            </a:r>
            <a:r>
              <a:rPr lang="en-US" sz="2200" i="1" dirty="0">
                <a:ea typeface="+mn-lt"/>
                <a:cs typeface="+mn-lt"/>
              </a:rPr>
              <a:t>Sweet</a:t>
            </a:r>
            <a:r>
              <a:rPr lang="en-US" sz="2200" dirty="0">
                <a:ea typeface="+mn-lt"/>
                <a:cs typeface="+mn-lt"/>
              </a:rPr>
              <a:t>, Lake of the Woods Chocolate Shop</a:t>
            </a:r>
          </a:p>
          <a:p>
            <a:r>
              <a:rPr lang="en-US" sz="2200" dirty="0">
                <a:cs typeface="Calibri"/>
              </a:rPr>
              <a:t>Matthew Kennedy, </a:t>
            </a:r>
            <a:r>
              <a:rPr lang="en-US" sz="2200" dirty="0">
                <a:ea typeface="+mn-lt"/>
                <a:cs typeface="+mn-lt"/>
              </a:rPr>
              <a:t> </a:t>
            </a:r>
            <a:r>
              <a:rPr lang="en-US" sz="2200" dirty="0" err="1">
                <a:ea typeface="+mn-lt"/>
                <a:cs typeface="+mn-lt"/>
              </a:rPr>
              <a:t>propriétaire</a:t>
            </a:r>
            <a:r>
              <a:rPr lang="en-US" sz="2200" dirty="0">
                <a:ea typeface="+mn-lt"/>
                <a:cs typeface="+mn-lt"/>
              </a:rPr>
              <a:t> de </a:t>
            </a:r>
            <a:r>
              <a:rPr lang="en-US" sz="2200" i="1" dirty="0">
                <a:cs typeface="Calibri"/>
              </a:rPr>
              <a:t>Upriver Media</a:t>
            </a:r>
          </a:p>
          <a:p>
            <a:r>
              <a:rPr lang="en-US" sz="2200" dirty="0">
                <a:cs typeface="Calibri"/>
              </a:rPr>
              <a:t>Pauline Martin, </a:t>
            </a:r>
            <a:r>
              <a:rPr lang="en-US" sz="2200" dirty="0" err="1">
                <a:cs typeface="Calibri"/>
              </a:rPr>
              <a:t>responsable</a:t>
            </a:r>
            <a:r>
              <a:rPr lang="en-US" sz="2200" dirty="0">
                <a:cs typeface="Calibri"/>
              </a:rPr>
              <a:t> du </a:t>
            </a:r>
            <a:r>
              <a:rPr lang="en-US" sz="2200" dirty="0" err="1">
                <a:cs typeface="Calibri"/>
              </a:rPr>
              <a:t>département</a:t>
            </a:r>
            <a:r>
              <a:rPr lang="en-US" sz="2200" dirty="0">
                <a:cs typeface="Calibri"/>
              </a:rPr>
              <a:t> des </a:t>
            </a:r>
            <a:r>
              <a:rPr lang="en-US" sz="2200" dirty="0" err="1">
                <a:cs typeface="Calibri"/>
              </a:rPr>
              <a:t>mathématiques</a:t>
            </a:r>
            <a:r>
              <a:rPr lang="en-US" sz="2200" dirty="0">
                <a:cs typeface="Calibri"/>
              </a:rPr>
              <a:t> au Keewatin Patricia District School Board</a:t>
            </a:r>
          </a:p>
          <a:p>
            <a:pPr>
              <a:spcAft>
                <a:spcPts val="0"/>
              </a:spcAft>
            </a:pPr>
            <a:r>
              <a:rPr lang="fr-FR" sz="2400" dirty="0"/>
              <a:t>Entrepreneurs d'entreprises d'été </a:t>
            </a:r>
            <a:r>
              <a:rPr lang="en-US" sz="2200" dirty="0">
                <a:cs typeface="Calibri"/>
              </a:rPr>
              <a:t>:  Morgan Shepherd, Kaden </a:t>
            </a:r>
            <a:r>
              <a:rPr lang="en-US" sz="2200" dirty="0" err="1">
                <a:cs typeface="Calibri"/>
              </a:rPr>
              <a:t>Kanakakeesic</a:t>
            </a:r>
            <a:r>
              <a:rPr lang="en-US" sz="2200" dirty="0">
                <a:cs typeface="Calibri"/>
              </a:rPr>
              <a:t>, Ellie </a:t>
            </a:r>
            <a:r>
              <a:rPr lang="en-US" sz="2200" dirty="0" err="1">
                <a:cs typeface="Calibri"/>
              </a:rPr>
              <a:t>Petsnick</a:t>
            </a:r>
            <a:r>
              <a:rPr lang="en-US" sz="2200" dirty="0">
                <a:cs typeface="Calibri"/>
              </a:rPr>
              <a:t> and Cole Forsyth</a:t>
            </a:r>
          </a:p>
          <a:p>
            <a:endParaRPr lang="en-US" sz="2200" dirty="0">
              <a:cs typeface="Calibri"/>
            </a:endParaRPr>
          </a:p>
        </p:txBody>
      </p:sp>
      <p:pic>
        <p:nvPicPr>
          <p:cNvPr id="12" name="Picture 4" descr="A picture containing indoor, sitting, pair, small&#10;&#10;Description generated with very high confidence">
            <a:extLst>
              <a:ext uri="{FF2B5EF4-FFF2-40B4-BE49-F238E27FC236}">
                <a16:creationId xmlns:a16="http://schemas.microsoft.com/office/drawing/2014/main" id="{8C62F1D0-864E-4270-928D-197D1632BC58}"/>
              </a:ext>
            </a:extLst>
          </p:cNvPr>
          <p:cNvPicPr>
            <a:picLocks noChangeAspect="1"/>
          </p:cNvPicPr>
          <p:nvPr>
            <p:custDataLst>
              <p:tags r:id="rId5"/>
            </p:custDataLst>
          </p:nvPr>
        </p:nvPicPr>
        <p:blipFill rotWithShape="1">
          <a:blip r:embed="rId9"/>
          <a:srcRect l="17189" r="38057" b="9"/>
          <a:stretch/>
        </p:blipFill>
        <p:spPr>
          <a:xfrm>
            <a:off x="20" y="975"/>
            <a:ext cx="4635988" cy="6858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E655343-4822-4CC0-8AC0-2543E86E6A86}"/>
              </a:ext>
            </a:extLst>
          </p:cNvPr>
          <p:cNvPicPr>
            <a:picLocks noChangeAspect="1"/>
          </p:cNvPicPr>
          <p:nvPr>
            <p:custDataLst>
              <p:tags r:id="rId6"/>
            </p:custDataLst>
          </p:nvPr>
        </p:nvPicPr>
        <p:blipFill>
          <a:blip r:embed="rId10"/>
          <a:stretch>
            <a:fillRect/>
          </a:stretch>
        </p:blipFill>
        <p:spPr>
          <a:xfrm>
            <a:off x="8794840" y="6185020"/>
            <a:ext cx="3397140" cy="672980"/>
          </a:xfrm>
          <a:prstGeom prst="rect">
            <a:avLst/>
          </a:prstGeom>
        </p:spPr>
      </p:pic>
    </p:spTree>
    <p:extLst>
      <p:ext uri="{BB962C8B-B14F-4D97-AF65-F5344CB8AC3E}">
        <p14:creationId xmlns:p14="http://schemas.microsoft.com/office/powerpoint/2010/main" val="3227388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custDataLst>
              <p:tags r:id="rId3"/>
            </p:custDataLst>
          </p:nvPr>
        </p:nvPicPr>
        <p:blipFill rotWithShape="1">
          <a:blip r:embed="rId10">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9">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5"/>
            </p:custDataLst>
          </p:nvPr>
        </p:nvSpPr>
        <p:spPr>
          <a:xfrm>
            <a:off x="685801" y="367991"/>
            <a:ext cx="10131425" cy="1233242"/>
          </a:xfrm>
        </p:spPr>
        <p:txBody>
          <a:bodyPr vert="horz" lIns="91440" tIns="45720" rIns="91440" bIns="45720" rtlCol="0" anchor="ctr">
            <a:normAutofit/>
          </a:bodyPr>
          <a:lstStyle/>
          <a:p>
            <a:r>
              <a:rPr lang="en-US" sz="3600" b="1" dirty="0"/>
              <a:t>Module 2: </a:t>
            </a:r>
            <a:r>
              <a:rPr lang="fr-FR" sz="3600" dirty="0"/>
              <a:t>Évaluation</a:t>
            </a:r>
            <a:endParaRPr lang="en-US" sz="3600" b="1" dirty="0"/>
          </a:p>
        </p:txBody>
      </p:sp>
      <p:sp>
        <p:nvSpPr>
          <p:cNvPr id="8" name="TextBox 7"/>
          <p:cNvSpPr txBox="1"/>
          <p:nvPr>
            <p:custDataLst>
              <p:tags r:id="rId6"/>
            </p:custDataLst>
          </p:nvPr>
        </p:nvSpPr>
        <p:spPr>
          <a:xfrm>
            <a:off x="952235" y="1467845"/>
            <a:ext cx="10611293" cy="5103961"/>
          </a:xfrm>
          <a:prstGeom prst="rect">
            <a:avLst/>
          </a:prstGeom>
          <a:noFill/>
        </p:spPr>
        <p:txBody>
          <a:bodyPr wrap="square" rtlCol="0" anchor="t">
            <a:spAutoFit/>
          </a:bodyPr>
          <a:lstStyle/>
          <a:p>
            <a:pPr>
              <a:spcAft>
                <a:spcPts val="1000"/>
              </a:spcAft>
            </a:pPr>
            <a:r>
              <a:rPr lang="fr-FR" sz="2000" dirty="0"/>
              <a:t>Considérez les 3 tâches mathématiques pratiques que vous avez effectuées dans ce module et soumettez: </a:t>
            </a:r>
          </a:p>
          <a:p>
            <a:pPr marL="342900" indent="-342900">
              <a:spcAft>
                <a:spcPts val="1000"/>
              </a:spcAft>
              <a:buFont typeface="Arial" panose="020B0604020202020204" pitchFamily="34" charset="0"/>
              <a:buChar char="•"/>
            </a:pPr>
            <a:r>
              <a:rPr lang="fr-FR" sz="2000" dirty="0"/>
              <a:t>Un estimé de vos calculs (tâche 1)</a:t>
            </a:r>
          </a:p>
          <a:p>
            <a:pPr marL="342900" indent="-342900">
              <a:spcAft>
                <a:spcPts val="1000"/>
              </a:spcAft>
              <a:buFont typeface="Arial" panose="020B0604020202020204" pitchFamily="34" charset="0"/>
              <a:buChar char="•"/>
            </a:pPr>
            <a:r>
              <a:rPr lang="fr-FR" sz="2000" dirty="0"/>
              <a:t>Le travail expliquant votre raisonnement mathématiques (tâche 2)</a:t>
            </a:r>
          </a:p>
          <a:p>
            <a:pPr marL="342900" indent="-342900">
              <a:spcAft>
                <a:spcPts val="1000"/>
              </a:spcAft>
              <a:buFont typeface="Arial" panose="020B0604020202020204" pitchFamily="34" charset="0"/>
              <a:buChar char="•"/>
            </a:pPr>
            <a:r>
              <a:rPr lang="fr-FR" sz="2000" dirty="0"/>
              <a:t>Votre explication de votre distribution mathématiques (tâche 3)</a:t>
            </a:r>
          </a:p>
          <a:p>
            <a:pPr marL="342900" indent="-342900">
              <a:spcAft>
                <a:spcPts val="1000"/>
              </a:spcAft>
              <a:buFont typeface="Arial" panose="020B0604020202020204" pitchFamily="34" charset="0"/>
              <a:buChar char="•"/>
            </a:pPr>
            <a:endParaRPr lang="en-CA" sz="2000" dirty="0">
              <a:ea typeface="+mn-lt"/>
              <a:cs typeface="+mn-lt"/>
            </a:endParaRPr>
          </a:p>
          <a:p>
            <a:r>
              <a:rPr lang="fr-FR" sz="2000" dirty="0"/>
              <a:t>Répondez à la question suivante et soumettez tous vos travaux d'évaluation à votre enseignant principal MHS: Avez-vous apprécié les tâches mathématiques pratiques? Pourquoi ou pourquoi pas?</a:t>
            </a:r>
          </a:p>
          <a:p>
            <a:r>
              <a:rPr lang="fr-FR" sz="2000" dirty="0"/>
              <a:t> </a:t>
            </a:r>
          </a:p>
          <a:p>
            <a:r>
              <a:rPr lang="fr-FR" sz="2000" dirty="0"/>
              <a:t>Les tâches </a:t>
            </a:r>
            <a:r>
              <a:rPr lang="fr-FR" sz="2000" dirty="0" err="1"/>
              <a:t>ont-elles</a:t>
            </a:r>
            <a:r>
              <a:rPr lang="fr-FR" sz="2000" dirty="0"/>
              <a:t> été frustrantes ou particulièrement faciles à réaliser? </a:t>
            </a:r>
          </a:p>
          <a:p>
            <a:r>
              <a:rPr lang="fr-FR" sz="2000" dirty="0"/>
              <a:t>Expliquez en vous référant spécifiquement à l'une des tâches.    </a:t>
            </a:r>
          </a:p>
          <a:p>
            <a:r>
              <a:rPr lang="fr-FR" sz="2000" dirty="0"/>
              <a:t>Comment ces tâches se connectent à vos connaissances mathématiques antérieures et à vos compétences en résolution de problèmes?</a:t>
            </a:r>
            <a:endParaRPr lang="en-CA" sz="2000" dirty="0">
              <a:ea typeface="+mn-lt"/>
              <a:cs typeface="+mn-lt"/>
            </a:endParaRPr>
          </a:p>
          <a:p>
            <a:endParaRPr lang="en-CA" sz="2400" dirty="0">
              <a:cs typeface="Calibri"/>
            </a:endParaRPr>
          </a:p>
        </p:txBody>
      </p:sp>
    </p:spTree>
    <p:extLst>
      <p:ext uri="{BB962C8B-B14F-4D97-AF65-F5344CB8AC3E}">
        <p14:creationId xmlns:p14="http://schemas.microsoft.com/office/powerpoint/2010/main" val="644558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23" name="Rectangle 22">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799" y="1150076"/>
            <a:ext cx="3659389" cy="4557849"/>
          </a:xfrm>
        </p:spPr>
        <p:txBody>
          <a:bodyPr vert="horz" lIns="91440" tIns="45720" rIns="91440" bIns="45720" rtlCol="0" anchor="ctr">
            <a:normAutofit/>
          </a:bodyPr>
          <a:lstStyle/>
          <a:p>
            <a:pPr algn="r"/>
            <a:r>
              <a:rPr lang="en-US" sz="3600" cap="all" dirty="0"/>
              <a:t>  Module 3: </a:t>
            </a:r>
            <a:br>
              <a:rPr lang="en-US" sz="3600" cap="all" dirty="0"/>
            </a:br>
            <a:r>
              <a:rPr lang="fr-FR" sz="3600" dirty="0"/>
              <a:t>Les mathématiques au travail</a:t>
            </a:r>
            <a:br>
              <a:rPr lang="en-CA" sz="3600" b="1" dirty="0"/>
            </a:br>
            <a:endParaRPr lang="en-US" sz="3600" cap="all" dirty="0"/>
          </a:p>
        </p:txBody>
      </p:sp>
      <p:cxnSp>
        <p:nvCxnSpPr>
          <p:cNvPr id="25" name="Straight Connector 24">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4988658" y="1150076"/>
            <a:ext cx="6517543" cy="4557849"/>
          </a:xfrm>
        </p:spPr>
        <p:txBody>
          <a:bodyPr vert="horz" lIns="91440" tIns="45720" rIns="91440" bIns="45720" rtlCol="0" anchor="ctr">
            <a:normAutofit lnSpcReduction="10000"/>
          </a:bodyPr>
          <a:lstStyle/>
          <a:p>
            <a:pPr>
              <a:buFont typeface="Arial"/>
              <a:buChar char="•"/>
            </a:pPr>
            <a:endParaRPr lang="en-US" dirty="0"/>
          </a:p>
          <a:p>
            <a:pPr>
              <a:buFont typeface="Arial"/>
              <a:buChar char="•"/>
            </a:pPr>
            <a:endParaRPr lang="en-US" dirty="0"/>
          </a:p>
          <a:p>
            <a:r>
              <a:rPr lang="fr-FR" sz="2400" dirty="0"/>
              <a:t>Dans ce module, les étudiants mèneront une entrevue orale pour se renseigner sur l'importance des mathématiques dans un domaine d'intérêt. Ils auront l'occasion d'identifier et de réfléchir sur les compétences en mathématiques très recherchées dans de nombreux lieux de travail, y compris la résolution de problèmes et les compétences analytiques. En espérant avoir l'opportunité d’un emploi, les étudiants seront encouragés à choisir un domaine qui les intéresse.</a:t>
            </a:r>
            <a:endParaRPr lang="en-US" sz="2400" dirty="0">
              <a:cs typeface="Calibri"/>
            </a:endParaRPr>
          </a:p>
        </p:txBody>
      </p:sp>
    </p:spTree>
    <p:extLst>
      <p:ext uri="{BB962C8B-B14F-4D97-AF65-F5344CB8AC3E}">
        <p14:creationId xmlns:p14="http://schemas.microsoft.com/office/powerpoint/2010/main" val="3789010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7AB2D56-C14C-4778-AD08-6FEAF76CE8F1}"/>
              </a:ext>
            </a:extLst>
          </p:cNvPr>
          <p:cNvSpPr>
            <a:spLocks noGrp="1"/>
          </p:cNvSpPr>
          <p:nvPr>
            <p:ph type="title"/>
            <p:custDataLst>
              <p:tags r:id="rId2"/>
            </p:custDataLst>
          </p:nvPr>
        </p:nvSpPr>
        <p:spPr>
          <a:xfrm>
            <a:off x="6400800" y="609600"/>
            <a:ext cx="5147730" cy="1641987"/>
          </a:xfrm>
        </p:spPr>
        <p:txBody>
          <a:bodyPr vert="horz" lIns="91440" tIns="45720" rIns="91440" bIns="45720" rtlCol="0" anchor="ctr">
            <a:normAutofit fontScale="90000"/>
          </a:bodyPr>
          <a:lstStyle/>
          <a:p>
            <a:pPr algn="ctr"/>
            <a:br>
              <a:rPr lang="fr-FR" sz="3600" dirty="0"/>
            </a:br>
            <a:r>
              <a:rPr lang="fr-FR" sz="3600" dirty="0"/>
              <a:t>QUE NOUS apprend les </a:t>
            </a:r>
            <a:r>
              <a:rPr lang="fr-FR" sz="3600" dirty="0" err="1"/>
              <a:t>MATHs</a:t>
            </a:r>
            <a:r>
              <a:rPr lang="fr-FR" sz="3600" dirty="0"/>
              <a:t> SUR notre MONDE?</a:t>
            </a:r>
            <a:endParaRPr lang="en-US" sz="3600" dirty="0">
              <a:cs typeface="Calibri Light" panose="020F0302020204030204"/>
            </a:endParaRPr>
          </a:p>
        </p:txBody>
      </p:sp>
      <p:pic>
        <p:nvPicPr>
          <p:cNvPr id="6" name="Picture 3" descr="A picture containing table, wine, white, glasses&#10;&#10;Description generated with very high confidence">
            <a:extLst>
              <a:ext uri="{FF2B5EF4-FFF2-40B4-BE49-F238E27FC236}">
                <a16:creationId xmlns:a16="http://schemas.microsoft.com/office/drawing/2014/main" id="{021CD76C-E519-40FB-AA45-9B1CFAA84DFE}"/>
              </a:ext>
            </a:extLst>
          </p:cNvPr>
          <p:cNvPicPr>
            <a:picLocks noChangeAspect="1"/>
          </p:cNvPicPr>
          <p:nvPr>
            <p:custDataLst>
              <p:tags r:id="rId3"/>
            </p:custDataLst>
          </p:nvPr>
        </p:nvPicPr>
        <p:blipFill rotWithShape="1">
          <a:blip r:embed="rId9"/>
          <a:srcRect t="7560" b="19314"/>
          <a:stretch/>
        </p:blipFill>
        <p:spPr>
          <a:xfrm>
            <a:off x="20" y="975"/>
            <a:ext cx="6095980" cy="6858000"/>
          </a:xfrm>
          <a:prstGeom prst="rect">
            <a:avLst/>
          </a:prstGeom>
        </p:spPr>
      </p:pic>
      <p:sp>
        <p:nvSpPr>
          <p:cNvPr id="4" name="Text Placeholder 3">
            <a:extLst>
              <a:ext uri="{FF2B5EF4-FFF2-40B4-BE49-F238E27FC236}">
                <a16:creationId xmlns:a16="http://schemas.microsoft.com/office/drawing/2014/main" id="{B41E95EE-5304-45D1-9D77-00C43736CF16}"/>
              </a:ext>
            </a:extLst>
          </p:cNvPr>
          <p:cNvSpPr>
            <a:spLocks noGrp="1"/>
          </p:cNvSpPr>
          <p:nvPr>
            <p:ph type="body" sz="half" idx="2"/>
            <p:custDataLst>
              <p:tags r:id="rId4"/>
            </p:custDataLst>
          </p:nvPr>
        </p:nvSpPr>
        <p:spPr>
          <a:xfrm>
            <a:off x="6177776" y="2788395"/>
            <a:ext cx="5928314" cy="3647227"/>
          </a:xfrm>
        </p:spPr>
        <p:txBody>
          <a:bodyPr vert="horz" lIns="91440" tIns="45720" rIns="91440" bIns="45720" rtlCol="0" anchor="ctr">
            <a:noAutofit/>
          </a:bodyPr>
          <a:lstStyle/>
          <a:p>
            <a:pPr>
              <a:buFont typeface="Arial"/>
              <a:buChar char="•"/>
            </a:pPr>
            <a:endParaRPr lang="en-US" sz="2000" dirty="0">
              <a:cs typeface="Calibri"/>
            </a:endParaRPr>
          </a:p>
          <a:p>
            <a:pPr>
              <a:buFont typeface="Arial"/>
              <a:buChar char="•"/>
            </a:pPr>
            <a:r>
              <a:rPr lang="fr-FR" sz="2000" dirty="0"/>
              <a:t>L'ensemble des connaissances et des pratiques connues sous le nom de mathématiques est dérivé des contributions des penseurs à travers les âges et à travers le monde. Il nous donne un moyen de comprendre les modèles, de quantifier les relations et de prédire l'avenir. Les mathématiques nous aident à comprendre le monde - et nous utilisons le monde pour comprendre les mathématiques. </a:t>
            </a:r>
            <a:r>
              <a:rPr lang="en-US" sz="2000" dirty="0">
                <a:hlinkClick r:id="rId10"/>
              </a:rPr>
              <a:t>https://asiasociety.org/education/understanding-world-through-math</a:t>
            </a:r>
            <a:endParaRPr lang="en-US" sz="2000" dirty="0">
              <a:cs typeface="Calibri"/>
            </a:endParaRPr>
          </a:p>
          <a:p>
            <a:pPr>
              <a:buFont typeface="Arial"/>
              <a:buChar char="•"/>
            </a:pPr>
            <a:endParaRPr lang="en-US" sz="2400" dirty="0"/>
          </a:p>
          <a:p>
            <a:pPr>
              <a:buFont typeface="Arial"/>
              <a:buChar char="•"/>
            </a:pPr>
            <a:endParaRPr lang="en-US" sz="2400" dirty="0"/>
          </a:p>
          <a:p>
            <a:pPr>
              <a:buFont typeface="Arial"/>
              <a:buChar char="•"/>
            </a:pPr>
            <a:endParaRPr lang="en-US" sz="2400" dirty="0"/>
          </a:p>
        </p:txBody>
      </p:sp>
      <p:sp>
        <p:nvSpPr>
          <p:cNvPr id="7" name="TextBox 6">
            <a:extLst>
              <a:ext uri="{FF2B5EF4-FFF2-40B4-BE49-F238E27FC236}">
                <a16:creationId xmlns:a16="http://schemas.microsoft.com/office/drawing/2014/main" id="{923B7132-71FF-47D0-9B67-DA8987572CA4}"/>
              </a:ext>
            </a:extLst>
          </p:cNvPr>
          <p:cNvSpPr txBox="1"/>
          <p:nvPr>
            <p:custDataLst>
              <p:tags r:id="rId5"/>
            </p:custDataLst>
          </p:nvPr>
        </p:nvSpPr>
        <p:spPr>
          <a:xfrm>
            <a:off x="6132624" y="6296285"/>
            <a:ext cx="4490224"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200">
                <a:ea typeface="+mn-lt"/>
                <a:cs typeface="+mn-lt"/>
              </a:rPr>
              <a:t> </a:t>
            </a:r>
            <a:r>
              <a:rPr lang="en-US" sz="1200">
                <a:hlinkClick r:id="rId11"/>
              </a:rPr>
              <a:t>https://unsplash.com/photos/qxvOokGBU2U</a:t>
            </a:r>
            <a:endParaRPr lang="en-US" sz="1200">
              <a:ea typeface="+mn-lt"/>
              <a:cs typeface="+mn-lt"/>
            </a:endParaRPr>
          </a:p>
          <a:p>
            <a:pPr algn="l">
              <a:spcAft>
                <a:spcPts val="600"/>
              </a:spcAft>
            </a:pPr>
            <a:endParaRPr lang="en-US"/>
          </a:p>
        </p:txBody>
      </p:sp>
    </p:spTree>
    <p:extLst>
      <p:ext uri="{BB962C8B-B14F-4D97-AF65-F5344CB8AC3E}">
        <p14:creationId xmlns:p14="http://schemas.microsoft.com/office/powerpoint/2010/main" val="463315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2EC8A-4F3B-4CC7-9DC1-E9AA03256388}"/>
              </a:ext>
            </a:extLst>
          </p:cNvPr>
          <p:cNvSpPr>
            <a:spLocks noGrp="1"/>
          </p:cNvSpPr>
          <p:nvPr>
            <p:ph type="title"/>
            <p:custDataLst>
              <p:tags r:id="rId1"/>
            </p:custDataLst>
          </p:nvPr>
        </p:nvSpPr>
        <p:spPr>
          <a:xfrm>
            <a:off x="685801" y="609600"/>
            <a:ext cx="10131425" cy="1456267"/>
          </a:xfrm>
        </p:spPr>
        <p:txBody>
          <a:bodyPr>
            <a:normAutofit/>
          </a:bodyPr>
          <a:lstStyle/>
          <a:p>
            <a:r>
              <a:rPr lang="fr-FR" sz="4400" dirty="0"/>
              <a:t>L’interview</a:t>
            </a:r>
            <a:endParaRPr lang="en-US" b="1" dirty="0"/>
          </a:p>
        </p:txBody>
      </p:sp>
      <p:graphicFrame>
        <p:nvGraphicFramePr>
          <p:cNvPr id="23" name="Content Placeholder 2">
            <a:extLst>
              <a:ext uri="{FF2B5EF4-FFF2-40B4-BE49-F238E27FC236}">
                <a16:creationId xmlns:a16="http://schemas.microsoft.com/office/drawing/2014/main" id="{BB6E4E36-759F-4B04-A193-A8F3A2B18E43}"/>
              </a:ext>
            </a:extLst>
          </p:cNvPr>
          <p:cNvGraphicFramePr>
            <a:graphicFrameLocks noGrp="1"/>
          </p:cNvGraphicFramePr>
          <p:nvPr>
            <p:ph idx="1"/>
            <p:custDataLst>
              <p:tags r:id="rId2"/>
            </p:custDataLst>
            <p:extLst>
              <p:ext uri="{D42A27DB-BD31-4B8C-83A1-F6EECF244321}">
                <p14:modId xmlns:p14="http://schemas.microsoft.com/office/powerpoint/2010/main" val="1719085525"/>
              </p:ext>
            </p:extLst>
          </p:nvPr>
        </p:nvGraphicFramePr>
        <p:xfrm>
          <a:off x="792101" y="1869392"/>
          <a:ext cx="10639425" cy="41340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0" name="TextBox 59">
            <a:extLst>
              <a:ext uri="{FF2B5EF4-FFF2-40B4-BE49-F238E27FC236}">
                <a16:creationId xmlns:a16="http://schemas.microsoft.com/office/drawing/2014/main" id="{D698D9EE-7D68-43DC-BB15-1393C7C7A0AD}"/>
              </a:ext>
            </a:extLst>
          </p:cNvPr>
          <p:cNvSpPr txBox="1"/>
          <p:nvPr>
            <p:custDataLst>
              <p:tags r:id="rId3"/>
            </p:custDataLst>
          </p:nvPr>
        </p:nvSpPr>
        <p:spPr>
          <a:xfrm>
            <a:off x="2168665" y="5709424"/>
            <a:ext cx="665566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cs typeface="Calibri"/>
              </a:rPr>
              <a:t>(</a:t>
            </a:r>
            <a:r>
              <a:rPr lang="fr-FR" sz="2400" dirty="0"/>
              <a:t>Remplissez le formulaire d'autorisation ci-joint si nécessaire</a:t>
            </a:r>
            <a:r>
              <a:rPr lang="en-US" sz="2200" dirty="0">
                <a:cs typeface="Calibri"/>
              </a:rPr>
              <a:t>)</a:t>
            </a:r>
            <a:endParaRPr lang="en-US" sz="2200" dirty="0">
              <a:ea typeface="+mn-lt"/>
              <a:cs typeface="+mn-lt"/>
            </a:endParaRPr>
          </a:p>
          <a:p>
            <a:pPr marL="285750" indent="-285750" algn="ctr">
              <a:buFont typeface="Arial,Sans-Serif"/>
              <a:buChar char="•"/>
            </a:pPr>
            <a:endParaRPr lang="en-US" sz="2200" dirty="0">
              <a:ea typeface="+mn-lt"/>
              <a:cs typeface="+mn-lt"/>
            </a:endParaRPr>
          </a:p>
          <a:p>
            <a:pPr algn="l"/>
            <a:endParaRPr lang="en-US" sz="2200" dirty="0">
              <a:cs typeface="Calibri"/>
            </a:endParaRPr>
          </a:p>
        </p:txBody>
      </p:sp>
    </p:spTree>
    <p:extLst>
      <p:ext uri="{BB962C8B-B14F-4D97-AF65-F5344CB8AC3E}">
        <p14:creationId xmlns:p14="http://schemas.microsoft.com/office/powerpoint/2010/main" val="214456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214-7E87-44EC-825C-B3361739A8DD}"/>
              </a:ext>
            </a:extLst>
          </p:cNvPr>
          <p:cNvSpPr>
            <a:spLocks noGrp="1"/>
          </p:cNvSpPr>
          <p:nvPr>
            <p:ph type="title"/>
            <p:custDataLst>
              <p:tags r:id="rId1"/>
            </p:custDataLst>
          </p:nvPr>
        </p:nvSpPr>
        <p:spPr>
          <a:xfrm>
            <a:off x="685801" y="609600"/>
            <a:ext cx="10131425" cy="1456267"/>
          </a:xfrm>
        </p:spPr>
        <p:txBody>
          <a:bodyPr>
            <a:normAutofit/>
          </a:bodyPr>
          <a:lstStyle/>
          <a:p>
            <a:r>
              <a:rPr lang="en-US" sz="4400" b="1" dirty="0" err="1">
                <a:ea typeface="+mj-lt"/>
                <a:cs typeface="+mj-lt"/>
              </a:rPr>
              <a:t>Exemples</a:t>
            </a:r>
            <a:r>
              <a:rPr lang="en-US" sz="4400" b="1" dirty="0">
                <a:ea typeface="+mj-lt"/>
                <a:cs typeface="+mj-lt"/>
              </a:rPr>
              <a:t> de Questions</a:t>
            </a:r>
            <a:endParaRPr lang="en-US" sz="4400" b="1" dirty="0">
              <a:cs typeface="Calibri Light"/>
            </a:endParaRPr>
          </a:p>
          <a:p>
            <a:endParaRPr lang="en-US" b="1" dirty="0">
              <a:cs typeface="Calibri Light"/>
            </a:endParaRPr>
          </a:p>
        </p:txBody>
      </p:sp>
      <p:graphicFrame>
        <p:nvGraphicFramePr>
          <p:cNvPr id="24" name="Content Placeholder 2">
            <a:extLst>
              <a:ext uri="{FF2B5EF4-FFF2-40B4-BE49-F238E27FC236}">
                <a16:creationId xmlns:a16="http://schemas.microsoft.com/office/drawing/2014/main" id="{AEDF79F2-E4EF-467F-ADB7-FCFA79DA81A9}"/>
              </a:ext>
            </a:extLst>
          </p:cNvPr>
          <p:cNvGraphicFramePr>
            <a:graphicFrameLocks noGrp="1"/>
          </p:cNvGraphicFramePr>
          <p:nvPr>
            <p:ph idx="1"/>
            <p:custDataLst>
              <p:tags r:id="rId2"/>
            </p:custDataLst>
            <p:extLst>
              <p:ext uri="{D42A27DB-BD31-4B8C-83A1-F6EECF244321}">
                <p14:modId xmlns:p14="http://schemas.microsoft.com/office/powerpoint/2010/main" val="3878687547"/>
              </p:ext>
            </p:extLst>
          </p:nvPr>
        </p:nvGraphicFramePr>
        <p:xfrm>
          <a:off x="801547" y="2065268"/>
          <a:ext cx="11147425" cy="40324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90668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B169-56A4-4433-8F06-DE843FA38F73}"/>
              </a:ext>
            </a:extLst>
          </p:cNvPr>
          <p:cNvSpPr>
            <a:spLocks noGrp="1"/>
          </p:cNvSpPr>
          <p:nvPr>
            <p:ph type="title"/>
            <p:custDataLst>
              <p:tags r:id="rId1"/>
            </p:custDataLst>
          </p:nvPr>
        </p:nvSpPr>
        <p:spPr/>
        <p:txBody>
          <a:bodyPr/>
          <a:lstStyle/>
          <a:p>
            <a:r>
              <a:rPr lang="fr-FR" sz="4400" dirty="0"/>
              <a:t>GUIDE D'INTERVIEW VIDÉO: CONSEILS POUR UNE interview RÉUSSIE</a:t>
            </a:r>
            <a:endParaRPr lang="en-US" b="1" dirty="0">
              <a:cs typeface="Calibri Light"/>
            </a:endParaRPr>
          </a:p>
        </p:txBody>
      </p:sp>
      <p:pic>
        <p:nvPicPr>
          <p:cNvPr id="18" name="Picture 18">
            <a:hlinkClick r:id="" action="ppaction://media"/>
            <a:extLst>
              <a:ext uri="{FF2B5EF4-FFF2-40B4-BE49-F238E27FC236}">
                <a16:creationId xmlns:a16="http://schemas.microsoft.com/office/drawing/2014/main" id="{8CD277C4-AE48-4F4C-B240-A12ECB7CC39B}"/>
              </a:ext>
            </a:extLst>
          </p:cNvPr>
          <p:cNvPicPr>
            <a:picLocks noGrp="1" noRot="1" noChangeAspect="1"/>
          </p:cNvPicPr>
          <p:nvPr>
            <p:ph sz="half" idx="2"/>
            <a:videoFile r:link="rId2"/>
            <p:custDataLst>
              <p:tags r:id="rId3"/>
            </p:custDataLst>
          </p:nvPr>
        </p:nvPicPr>
        <p:blipFill>
          <a:blip r:embed="rId7"/>
          <a:stretch>
            <a:fillRect/>
          </a:stretch>
        </p:blipFill>
        <p:spPr>
          <a:xfrm>
            <a:off x="6906806" y="2279747"/>
            <a:ext cx="4572000" cy="3429000"/>
          </a:xfrm>
        </p:spPr>
      </p:pic>
      <p:graphicFrame>
        <p:nvGraphicFramePr>
          <p:cNvPr id="6" name="Diagram 5">
            <a:extLst>
              <a:ext uri="{FF2B5EF4-FFF2-40B4-BE49-F238E27FC236}">
                <a16:creationId xmlns:a16="http://schemas.microsoft.com/office/drawing/2014/main" id="{3921131C-989A-45A6-8E1D-84A4C22ED8E2}"/>
              </a:ext>
            </a:extLst>
          </p:cNvPr>
          <p:cNvGraphicFramePr/>
          <p:nvPr>
            <p:custDataLst>
              <p:tags r:id="rId4"/>
            </p:custDataLst>
            <p:extLst>
              <p:ext uri="{D42A27DB-BD31-4B8C-83A1-F6EECF244321}">
                <p14:modId xmlns:p14="http://schemas.microsoft.com/office/powerpoint/2010/main" val="2427906932"/>
              </p:ext>
            </p:extLst>
          </p:nvPr>
        </p:nvGraphicFramePr>
        <p:xfrm>
          <a:off x="547650" y="2278980"/>
          <a:ext cx="5753099" cy="42460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a:extLst>
              <a:ext uri="{FF2B5EF4-FFF2-40B4-BE49-F238E27FC236}">
                <a16:creationId xmlns:a16="http://schemas.microsoft.com/office/drawing/2014/main" id="{FA487F0A-B0DF-45B2-88CF-95659613C0B4}"/>
              </a:ext>
            </a:extLst>
          </p:cNvPr>
          <p:cNvSpPr txBox="1"/>
          <p:nvPr>
            <p:custDataLst>
              <p:tags r:id="rId5"/>
            </p:custDataLst>
          </p:nvPr>
        </p:nvSpPr>
        <p:spPr>
          <a:xfrm>
            <a:off x="6257693" y="5811644"/>
            <a:ext cx="58562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hlinkClick r:id="rId13"/>
              </a:rPr>
              <a:t>Source:  </a:t>
            </a:r>
            <a:r>
              <a:rPr lang="en-US" sz="2000" dirty="0" err="1">
                <a:ea typeface="+mn-lt"/>
                <a:cs typeface="+mn-lt"/>
                <a:hlinkClick r:id="rId13"/>
              </a:rPr>
              <a:t>youtube</a:t>
            </a:r>
            <a:r>
              <a:rPr lang="en-US" sz="2000" dirty="0">
                <a:ea typeface="+mn-lt"/>
                <a:cs typeface="+mn-lt"/>
              </a:rPr>
              <a:t>  </a:t>
            </a:r>
          </a:p>
          <a:p>
            <a:pPr algn="ctr"/>
            <a:r>
              <a:rPr lang="fr-FR" sz="2000" dirty="0"/>
              <a:t>Méfiez-vous des distractions de fond!</a:t>
            </a:r>
            <a:endParaRPr lang="en-US" sz="2000" dirty="0">
              <a:cs typeface="Calibri" panose="020F0502020204030204"/>
            </a:endParaRPr>
          </a:p>
        </p:txBody>
      </p:sp>
    </p:spTree>
    <p:extLst>
      <p:ext uri="{BB962C8B-B14F-4D97-AF65-F5344CB8AC3E}">
        <p14:creationId xmlns:p14="http://schemas.microsoft.com/office/powerpoint/2010/main" val="2480756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18C8189-1976-4352-8A7B-433E72A7CA09}"/>
              </a:ext>
            </a:extLst>
          </p:cNvPr>
          <p:cNvGraphicFramePr>
            <a:graphicFrameLocks noGrp="1"/>
          </p:cNvGraphicFramePr>
          <p:nvPr>
            <p:ph idx="1"/>
            <p:custDataLst>
              <p:tags r:id="rId1"/>
            </p:custDataLst>
            <p:extLst>
              <p:ext uri="{D42A27DB-BD31-4B8C-83A1-F6EECF244321}">
                <p14:modId xmlns:p14="http://schemas.microsoft.com/office/powerpoint/2010/main" val="2214852362"/>
              </p:ext>
            </p:extLst>
          </p:nvPr>
        </p:nvGraphicFramePr>
        <p:xfrm>
          <a:off x="1029629" y="1635107"/>
          <a:ext cx="10131425" cy="3384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828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extBox 1">
            <a:extLst>
              <a:ext uri="{FF2B5EF4-FFF2-40B4-BE49-F238E27FC236}">
                <a16:creationId xmlns:a16="http://schemas.microsoft.com/office/drawing/2014/main" id="{E5DE6D65-E3B4-44C9-AA03-AE2B5F2A66F2}"/>
              </a:ext>
            </a:extLst>
          </p:cNvPr>
          <p:cNvSpPr txBox="1"/>
          <p:nvPr>
            <p:custDataLst>
              <p:tags r:id="rId2"/>
            </p:custDataLst>
          </p:nvPr>
        </p:nvSpPr>
        <p:spPr>
          <a:xfrm>
            <a:off x="177078" y="196482"/>
            <a:ext cx="11847266" cy="9655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endParaRPr lang="en-US" sz="3600" b="1" cap="all" dirty="0">
              <a:ln w="3175" cmpd="sng">
                <a:noFill/>
              </a:ln>
              <a:latin typeface="+mj-lt"/>
              <a:ea typeface="+mj-ea"/>
              <a:cs typeface="Calibri Light"/>
            </a:endParaRPr>
          </a:p>
          <a:p>
            <a:pPr>
              <a:lnSpc>
                <a:spcPct val="90000"/>
              </a:lnSpc>
              <a:spcBef>
                <a:spcPct val="0"/>
              </a:spcBef>
              <a:spcAft>
                <a:spcPts val="600"/>
              </a:spcAft>
            </a:pPr>
            <a:r>
              <a:rPr lang="en-US" sz="3600" b="1" cap="all" dirty="0">
                <a:ln w="3175" cmpd="sng">
                  <a:noFill/>
                </a:ln>
                <a:latin typeface="+mj-lt"/>
                <a:ea typeface="+mj-ea"/>
                <a:cs typeface="+mj-cs"/>
              </a:rPr>
              <a:t>    </a:t>
            </a:r>
            <a:br>
              <a:rPr lang="fr-FR" sz="3600" dirty="0"/>
            </a:br>
            <a:r>
              <a:rPr lang="fr-FR" sz="3600" dirty="0"/>
              <a:t>Complétez le tableau de réflexion d’interview suivant</a:t>
            </a:r>
            <a:endParaRPr lang="en-US" sz="3600" b="1" cap="all" dirty="0">
              <a:ln w="3175" cmpd="sng">
                <a:noFill/>
              </a:ln>
              <a:latin typeface="+mj-lt"/>
              <a:ea typeface="+mj-ea"/>
              <a:cs typeface="Calibri Light" panose="020F0302020204030204"/>
            </a:endParaRPr>
          </a:p>
        </p:txBody>
      </p:sp>
      <p:graphicFrame>
        <p:nvGraphicFramePr>
          <p:cNvPr id="3" name="Table 3">
            <a:extLst>
              <a:ext uri="{FF2B5EF4-FFF2-40B4-BE49-F238E27FC236}">
                <a16:creationId xmlns:a16="http://schemas.microsoft.com/office/drawing/2014/main" id="{7D19108D-492D-44F4-9BD6-EEB82E6C80FC}"/>
              </a:ext>
            </a:extLst>
          </p:cNvPr>
          <p:cNvGraphicFramePr>
            <a:graphicFrameLocks noGrp="1"/>
          </p:cNvGraphicFramePr>
          <p:nvPr>
            <p:custDataLst>
              <p:tags r:id="rId3"/>
            </p:custDataLst>
            <p:extLst>
              <p:ext uri="{D42A27DB-BD31-4B8C-83A1-F6EECF244321}">
                <p14:modId xmlns:p14="http://schemas.microsoft.com/office/powerpoint/2010/main" val="1115770854"/>
              </p:ext>
            </p:extLst>
          </p:nvPr>
        </p:nvGraphicFramePr>
        <p:xfrm>
          <a:off x="406400" y="1485900"/>
          <a:ext cx="11410850" cy="5162644"/>
        </p:xfrm>
        <a:graphic>
          <a:graphicData uri="http://schemas.openxmlformats.org/drawingml/2006/table">
            <a:tbl>
              <a:tblPr firstRow="1" bandRow="1">
                <a:tableStyleId>{8799B23B-EC83-4686-B30A-512413B5E67A}</a:tableStyleId>
              </a:tblPr>
              <a:tblGrid>
                <a:gridCol w="3898009">
                  <a:extLst>
                    <a:ext uri="{9D8B030D-6E8A-4147-A177-3AD203B41FA5}">
                      <a16:colId xmlns:a16="http://schemas.microsoft.com/office/drawing/2014/main" val="2248826252"/>
                    </a:ext>
                  </a:extLst>
                </a:gridCol>
                <a:gridCol w="3705385">
                  <a:extLst>
                    <a:ext uri="{9D8B030D-6E8A-4147-A177-3AD203B41FA5}">
                      <a16:colId xmlns:a16="http://schemas.microsoft.com/office/drawing/2014/main" val="3165668290"/>
                    </a:ext>
                  </a:extLst>
                </a:gridCol>
                <a:gridCol w="3807456">
                  <a:extLst>
                    <a:ext uri="{9D8B030D-6E8A-4147-A177-3AD203B41FA5}">
                      <a16:colId xmlns:a16="http://schemas.microsoft.com/office/drawing/2014/main" val="449233941"/>
                    </a:ext>
                  </a:extLst>
                </a:gridCol>
              </a:tblGrid>
              <a:tr h="1237488">
                <a:tc>
                  <a:txBody>
                    <a:bodyPr/>
                    <a:lstStyle/>
                    <a:p>
                      <a:pPr lvl="0">
                        <a:buNone/>
                      </a:pPr>
                      <a:r>
                        <a:rPr lang="fr-FR" sz="1800" b="0" i="0" kern="1200" dirty="0">
                          <a:solidFill>
                            <a:schemeClr val="tx1"/>
                          </a:solidFill>
                          <a:effectLst/>
                          <a:latin typeface="+mn-lt"/>
                          <a:ea typeface="+mn-ea"/>
                          <a:cs typeface="+mn-cs"/>
                        </a:rPr>
                        <a:t>Que savez-vous au sujet de l'importance des mathématiques dans ce domaine?</a:t>
                      </a:r>
                      <a:endParaRPr lang="en-US" sz="1800" b="0" kern="1200" dirty="0">
                        <a:solidFill>
                          <a:schemeClr val="dk1"/>
                        </a:solidFill>
                        <a:latin typeface="+mn-lt"/>
                        <a:ea typeface="+mn-ea"/>
                        <a:cs typeface="+mn-cs"/>
                      </a:endParaRPr>
                    </a:p>
                  </a:txBody>
                  <a:tcPr marL="72909" marR="72909" marT="36454" marB="36454"/>
                </a:tc>
                <a:tc>
                  <a:txBody>
                    <a:bodyPr/>
                    <a:lstStyle/>
                    <a:p>
                      <a:pPr lvl="0">
                        <a:buNone/>
                      </a:pPr>
                      <a:br>
                        <a:rPr lang="en-CA" dirty="0"/>
                      </a:br>
                      <a:r>
                        <a:rPr lang="en-CA" sz="1800" b="0" i="0" kern="1200" dirty="0" err="1">
                          <a:solidFill>
                            <a:schemeClr val="tx1"/>
                          </a:solidFill>
                          <a:effectLst/>
                          <a:latin typeface="+mn-lt"/>
                          <a:ea typeface="+mn-ea"/>
                          <a:cs typeface="+mn-cs"/>
                        </a:rPr>
                        <a:t>Qu'avez-vous</a:t>
                      </a:r>
                      <a:r>
                        <a:rPr lang="en-CA" sz="1800" b="0" i="0" kern="1200" dirty="0">
                          <a:solidFill>
                            <a:schemeClr val="tx1"/>
                          </a:solidFill>
                          <a:effectLst/>
                          <a:latin typeface="+mn-lt"/>
                          <a:ea typeface="+mn-ea"/>
                          <a:cs typeface="+mn-cs"/>
                        </a:rPr>
                        <a:t> </a:t>
                      </a:r>
                      <a:r>
                        <a:rPr lang="en-CA" sz="1800" b="0" i="0" kern="1200" dirty="0" err="1">
                          <a:solidFill>
                            <a:schemeClr val="tx1"/>
                          </a:solidFill>
                          <a:effectLst/>
                          <a:latin typeface="+mn-lt"/>
                          <a:ea typeface="+mn-ea"/>
                          <a:cs typeface="+mn-cs"/>
                        </a:rPr>
                        <a:t>appris</a:t>
                      </a:r>
                      <a:r>
                        <a:rPr lang="en-CA" sz="1800" b="0" i="0" kern="1200" dirty="0">
                          <a:solidFill>
                            <a:schemeClr val="tx1"/>
                          </a:solidFill>
                          <a:effectLst/>
                          <a:latin typeface="+mn-lt"/>
                          <a:ea typeface="+mn-ea"/>
                          <a:cs typeface="+mn-cs"/>
                        </a:rPr>
                        <a:t> de </a:t>
                      </a:r>
                      <a:r>
                        <a:rPr lang="en-CA" sz="1800" b="0" i="0" kern="1200" dirty="0" err="1">
                          <a:solidFill>
                            <a:schemeClr val="tx1"/>
                          </a:solidFill>
                          <a:effectLst/>
                          <a:latin typeface="+mn-lt"/>
                          <a:ea typeface="+mn-ea"/>
                          <a:cs typeface="+mn-cs"/>
                        </a:rPr>
                        <a:t>l’interview</a:t>
                      </a:r>
                      <a:r>
                        <a:rPr lang="en-CA" sz="1800" b="0" i="0" kern="1200" dirty="0">
                          <a:solidFill>
                            <a:schemeClr val="tx1"/>
                          </a:solidFill>
                          <a:effectLst/>
                          <a:latin typeface="+mn-lt"/>
                          <a:ea typeface="+mn-ea"/>
                          <a:cs typeface="+mn-cs"/>
                        </a:rPr>
                        <a:t>?</a:t>
                      </a:r>
                      <a:endParaRPr lang="en-US" sz="1800" b="0" dirty="0"/>
                    </a:p>
                  </a:txBody>
                  <a:tcPr marL="72909" marR="72909" marT="36454" marB="36454"/>
                </a:tc>
                <a:tc>
                  <a:txBody>
                    <a:bodyPr/>
                    <a:lstStyle/>
                    <a:p>
                      <a:pPr lvl="0">
                        <a:buNone/>
                      </a:pPr>
                      <a:r>
                        <a:rPr lang="fr-FR" sz="1800" b="0" i="0" kern="1200" dirty="0">
                          <a:solidFill>
                            <a:schemeClr val="tx1"/>
                          </a:solidFill>
                          <a:effectLst/>
                          <a:latin typeface="+mn-lt"/>
                          <a:ea typeface="+mn-ea"/>
                          <a:cs typeface="+mn-cs"/>
                        </a:rPr>
                        <a:t>Comment cela vous fait-il penser à ce que vous avez encore à apprendre? Comment cela affecte-t-il vos décisions futures?</a:t>
                      </a:r>
                      <a:endParaRPr lang="en-US" sz="1800" b="0" dirty="0"/>
                    </a:p>
                  </a:txBody>
                  <a:tcPr marL="72909" marR="72909" marT="36454" marB="36454"/>
                </a:tc>
                <a:extLst>
                  <a:ext uri="{0D108BD9-81ED-4DB2-BD59-A6C34878D82A}">
                    <a16:rowId xmlns:a16="http://schemas.microsoft.com/office/drawing/2014/main" val="14943396"/>
                  </a:ext>
                </a:extLst>
              </a:tr>
              <a:tr h="2958369">
                <a:tc>
                  <a:txBody>
                    <a:bodyPr/>
                    <a:lstStyle/>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latin typeface="+mn-lt"/>
                        <a:ea typeface="+mn-ea"/>
                        <a:cs typeface="+mn-cs"/>
                      </a:endParaRPr>
                    </a:p>
                  </a:txBody>
                  <a:tcPr marL="72909" marR="72909" marT="36454" marB="36454"/>
                </a:tc>
                <a:tc>
                  <a:txBody>
                    <a:bodyPr/>
                    <a:lstStyle/>
                    <a:p>
                      <a:pPr lvl="0">
                        <a:buNone/>
                      </a:pPr>
                      <a:endParaRPr lang="en-US" sz="1800" b="0"/>
                    </a:p>
                  </a:txBody>
                  <a:tcPr marL="72909" marR="72909" marT="36454" marB="36454"/>
                </a:tc>
                <a:tc>
                  <a:txBody>
                    <a:bodyPr/>
                    <a:lstStyle/>
                    <a:p>
                      <a:pPr lvl="0">
                        <a:buNone/>
                      </a:pPr>
                      <a:endParaRPr lang="en-US" sz="1800" b="0"/>
                    </a:p>
                  </a:txBody>
                  <a:tcPr marL="72909" marR="72909" marT="36454" marB="36454"/>
                </a:tc>
                <a:extLst>
                  <a:ext uri="{0D108BD9-81ED-4DB2-BD59-A6C34878D82A}">
                    <a16:rowId xmlns:a16="http://schemas.microsoft.com/office/drawing/2014/main" val="2089786753"/>
                  </a:ext>
                </a:extLst>
              </a:tr>
              <a:tr h="966787">
                <a:tc gridSpan="3">
                  <a:txBody>
                    <a:bodyPr/>
                    <a:lstStyle/>
                    <a:p>
                      <a:pPr lvl="0">
                        <a:buNone/>
                      </a:pPr>
                      <a:r>
                        <a:rPr lang="fr-FR" sz="1800" b="0" i="0" kern="1200" dirty="0">
                          <a:solidFill>
                            <a:schemeClr val="tx1"/>
                          </a:solidFill>
                          <a:effectLst/>
                          <a:latin typeface="+mn-lt"/>
                          <a:ea typeface="+mn-ea"/>
                          <a:cs typeface="+mn-cs"/>
                        </a:rPr>
                        <a:t>Qui avez-vous interviewé? Décrivez brièvement leur lieu de travail et leurs expériences.</a:t>
                      </a:r>
                      <a:endParaRPr lang="en-US" sz="1800" b="0" kern="1200" dirty="0">
                        <a:solidFill>
                          <a:schemeClr val="dk1"/>
                        </a:solidFill>
                        <a:latin typeface="+mn-lt"/>
                        <a:ea typeface="+mn-ea"/>
                        <a:cs typeface="+mn-cs"/>
                      </a:endParaRPr>
                    </a:p>
                  </a:txBody>
                  <a:tcPr marL="72909" marR="72909" marT="36454" marB="36454"/>
                </a:tc>
                <a:tc hMerge="1">
                  <a:txBody>
                    <a:bodyPr/>
                    <a:lstStyle/>
                    <a:p>
                      <a:endParaRPr lang="en-US"/>
                    </a:p>
                  </a:txBody>
                  <a:tcPr marL="72909" marR="72909" marT="36454" marB="36454"/>
                </a:tc>
                <a:tc hMerge="1">
                  <a:txBody>
                    <a:bodyPr/>
                    <a:lstStyle/>
                    <a:p>
                      <a:endParaRPr lang="en-US"/>
                    </a:p>
                  </a:txBody>
                  <a:tcPr marL="72909" marR="72909" marT="36454" marB="36454"/>
                </a:tc>
                <a:extLst>
                  <a:ext uri="{0D108BD9-81ED-4DB2-BD59-A6C34878D82A}">
                    <a16:rowId xmlns:a16="http://schemas.microsoft.com/office/drawing/2014/main" val="2429981348"/>
                  </a:ext>
                </a:extLst>
              </a:tr>
            </a:tbl>
          </a:graphicData>
        </a:graphic>
      </p:graphicFrame>
    </p:spTree>
    <p:extLst>
      <p:ext uri="{BB962C8B-B14F-4D97-AF65-F5344CB8AC3E}">
        <p14:creationId xmlns:p14="http://schemas.microsoft.com/office/powerpoint/2010/main" val="4273506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custDataLst>
              <p:tags r:id="rId3"/>
            </p:custDataLst>
          </p:nvPr>
        </p:nvPicPr>
        <p:blipFill rotWithShape="1">
          <a:blip r:embed="rId10">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9">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5"/>
            </p:custDataLst>
          </p:nvPr>
        </p:nvSpPr>
        <p:spPr>
          <a:xfrm>
            <a:off x="685801" y="609600"/>
            <a:ext cx="10131425" cy="1456267"/>
          </a:xfrm>
        </p:spPr>
        <p:txBody>
          <a:bodyPr vert="horz" lIns="91440" tIns="45720" rIns="91440" bIns="45720" rtlCol="0" anchor="ctr">
            <a:normAutofit/>
          </a:bodyPr>
          <a:lstStyle/>
          <a:p>
            <a:r>
              <a:rPr lang="en-US" sz="3600" b="1" dirty="0"/>
              <a:t>Module 3: </a:t>
            </a:r>
            <a:r>
              <a:rPr lang="fr-FR" sz="3600" dirty="0"/>
              <a:t>Évaluation</a:t>
            </a:r>
            <a:endParaRPr lang="en-US" sz="3600" b="1" dirty="0"/>
          </a:p>
        </p:txBody>
      </p:sp>
      <p:sp>
        <p:nvSpPr>
          <p:cNvPr id="8" name="TextBox 7"/>
          <p:cNvSpPr txBox="1"/>
          <p:nvPr>
            <p:custDataLst>
              <p:tags r:id="rId6"/>
            </p:custDataLst>
          </p:nvPr>
        </p:nvSpPr>
        <p:spPr>
          <a:xfrm>
            <a:off x="765544" y="2065867"/>
            <a:ext cx="10611293" cy="4154984"/>
          </a:xfrm>
          <a:prstGeom prst="rect">
            <a:avLst/>
          </a:prstGeom>
          <a:noFill/>
        </p:spPr>
        <p:txBody>
          <a:bodyPr wrap="square" rtlCol="0" anchor="t">
            <a:spAutoFit/>
          </a:bodyPr>
          <a:lstStyle/>
          <a:p>
            <a:pPr marL="342900" indent="-342900">
              <a:buFont typeface="Wingdings" panose="05000000000000000000" pitchFamily="2" charset="2"/>
              <a:buChar char="ü"/>
            </a:pPr>
            <a:r>
              <a:rPr lang="fr-FR" sz="2400" dirty="0"/>
              <a:t>Contacter un employeur </a:t>
            </a:r>
          </a:p>
          <a:p>
            <a:pPr marL="342900" indent="-342900">
              <a:buFont typeface="Wingdings" panose="05000000000000000000" pitchFamily="2" charset="2"/>
              <a:buChar char="ü"/>
            </a:pPr>
            <a:r>
              <a:rPr lang="fr-FR" sz="2400" dirty="0"/>
              <a:t>Formuler des questions </a:t>
            </a:r>
          </a:p>
          <a:p>
            <a:pPr marL="342900" indent="-342900">
              <a:buFont typeface="Wingdings" panose="05000000000000000000" pitchFamily="2" charset="2"/>
              <a:buChar char="ü"/>
            </a:pPr>
            <a:r>
              <a:rPr lang="fr-FR" sz="2400" dirty="0"/>
              <a:t>Préparez-vous à l’interview </a:t>
            </a:r>
          </a:p>
          <a:p>
            <a:pPr marL="342900" indent="-342900">
              <a:buFont typeface="Wingdings" panose="05000000000000000000" pitchFamily="2" charset="2"/>
              <a:buChar char="ü"/>
            </a:pPr>
            <a:endParaRPr lang="fr-FR" sz="2400" dirty="0"/>
          </a:p>
          <a:p>
            <a:pPr marL="342900" indent="-342900">
              <a:buFont typeface="Wingdings" panose="05000000000000000000" pitchFamily="2" charset="2"/>
              <a:buChar char="ü"/>
            </a:pPr>
            <a:r>
              <a:rPr lang="fr-FR" sz="2400" dirty="0"/>
              <a:t>Mener l’interview</a:t>
            </a:r>
          </a:p>
          <a:p>
            <a:pPr marL="342900" indent="-342900">
              <a:buFont typeface="Wingdings" panose="05000000000000000000" pitchFamily="2" charset="2"/>
              <a:buChar char="ü"/>
            </a:pPr>
            <a:r>
              <a:rPr lang="fr-FR" sz="2400" dirty="0"/>
              <a:t>Enregistrez ce que vous avez appris lors de la discussion sur la littératie en mathématiques dans la voie que vous avez choisie et comment ces connaissances peuvent influer sur vos décisions futures </a:t>
            </a:r>
          </a:p>
          <a:p>
            <a:pPr marL="342900" indent="-342900">
              <a:buFont typeface="Wingdings" panose="05000000000000000000" pitchFamily="2" charset="2"/>
              <a:buChar char="ü"/>
            </a:pPr>
            <a:r>
              <a:rPr lang="fr-FR" sz="2400" dirty="0"/>
              <a:t>Soumettez votre tableau de réflexion d’interview à votre enseignant principal </a:t>
            </a:r>
            <a:r>
              <a:rPr lang="fr-CA" sz="2400" dirty="0"/>
              <a:t>MHS</a:t>
            </a:r>
            <a:endParaRPr lang="en-CA" sz="2400" dirty="0">
              <a:cs typeface="Calibri"/>
            </a:endParaRPr>
          </a:p>
          <a:p>
            <a:pPr marL="342900" indent="-342900">
              <a:buFont typeface="Wingdings" panose="05000000000000000000" pitchFamily="2" charset="2"/>
              <a:buChar char="ü"/>
            </a:pPr>
            <a:endParaRPr lang="en-CA" sz="2400" b="1" dirty="0">
              <a:cs typeface="Calibri"/>
            </a:endParaRPr>
          </a:p>
        </p:txBody>
      </p:sp>
    </p:spTree>
    <p:extLst>
      <p:ext uri="{BB962C8B-B14F-4D97-AF65-F5344CB8AC3E}">
        <p14:creationId xmlns:p14="http://schemas.microsoft.com/office/powerpoint/2010/main" val="3009778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799" y="1150076"/>
            <a:ext cx="3659389" cy="4557849"/>
          </a:xfrm>
        </p:spPr>
        <p:txBody>
          <a:bodyPr vert="horz" lIns="91440" tIns="45720" rIns="91440" bIns="45720" rtlCol="0" anchor="ctr">
            <a:normAutofit/>
          </a:bodyPr>
          <a:lstStyle/>
          <a:p>
            <a:pPr algn="r"/>
            <a:r>
              <a:rPr lang="en-US" sz="3600" b="1" cap="all" dirty="0"/>
              <a:t>Module 4: </a:t>
            </a:r>
            <a:r>
              <a:rPr lang="en-CA" sz="3600" dirty="0" err="1"/>
              <a:t>Exercices</a:t>
            </a:r>
            <a:r>
              <a:rPr lang="en-CA" sz="3600" dirty="0"/>
              <a:t> de conversion </a:t>
            </a:r>
            <a:r>
              <a:rPr lang="en-CA" sz="3600" dirty="0" err="1"/>
              <a:t>en</a:t>
            </a:r>
            <a:r>
              <a:rPr lang="en-CA" sz="3600" dirty="0"/>
              <a:t> </a:t>
            </a:r>
            <a:r>
              <a:rPr lang="en-CA" sz="3600" dirty="0" err="1"/>
              <a:t>mathématiques</a:t>
            </a:r>
            <a:br>
              <a:rPr lang="en-CA" sz="3600" b="1" dirty="0"/>
            </a:br>
            <a:endParaRPr lang="en-US" sz="3600" b="1" cap="all" dirty="0"/>
          </a:p>
        </p:txBody>
      </p:sp>
      <p:cxnSp>
        <p:nvCxnSpPr>
          <p:cNvPr id="21" name="Straight Connector 2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4988658" y="1150076"/>
            <a:ext cx="6517543" cy="4557849"/>
          </a:xfrm>
        </p:spPr>
        <p:txBody>
          <a:bodyPr vert="horz" lIns="91440" tIns="45720" rIns="91440" bIns="45720" rtlCol="0" anchor="ctr">
            <a:normAutofit/>
          </a:bodyPr>
          <a:lstStyle/>
          <a:p>
            <a:r>
              <a:rPr lang="fr-FR" sz="2400" dirty="0"/>
              <a:t>Dans ce module, les étudiants reconnaîtront que les conversions s'appliquent à tous les secteurs. Les élèves examinent les problèmes liés aux mathématiques dans leur parcours et utilisent un tableau de conversion pour expliquer leur approche de la résolution de problèmes.</a:t>
            </a:r>
            <a:endParaRPr lang="en-US" dirty="0"/>
          </a:p>
        </p:txBody>
      </p:sp>
    </p:spTree>
    <p:extLst>
      <p:ext uri="{BB962C8B-B14F-4D97-AF65-F5344CB8AC3E}">
        <p14:creationId xmlns:p14="http://schemas.microsoft.com/office/powerpoint/2010/main" val="2965618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3" name="Picture 3" descr="A close up of a cell phone&#10;&#10;Description generated with very high confidence">
            <a:extLst>
              <a:ext uri="{FF2B5EF4-FFF2-40B4-BE49-F238E27FC236}">
                <a16:creationId xmlns:a16="http://schemas.microsoft.com/office/drawing/2014/main" id="{F6CB3089-ABD3-4DE1-9423-903037889EF3}"/>
              </a:ext>
            </a:extLst>
          </p:cNvPr>
          <p:cNvPicPr>
            <a:picLocks noChangeAspect="1"/>
          </p:cNvPicPr>
          <p:nvPr>
            <p:custDataLst>
              <p:tags r:id="rId1"/>
            </p:custDataLst>
          </p:nvPr>
        </p:nvPicPr>
        <p:blipFill rotWithShape="1">
          <a:blip r:embed="rId9"/>
          <a:srcRect t="22226" r="-1" b="13815"/>
          <a:stretch/>
        </p:blipFill>
        <p:spPr>
          <a:xfrm>
            <a:off x="2059997" y="975"/>
            <a:ext cx="8041842" cy="6858000"/>
          </a:xfrm>
          <a:prstGeom prst="rect">
            <a:avLst/>
          </a:prstGeom>
        </p:spPr>
      </p:pic>
      <p:pic>
        <p:nvPicPr>
          <p:cNvPr id="4" name="Picture 4" descr="A picture containing clock&#10;&#10;Description generated with very high confidence">
            <a:extLst>
              <a:ext uri="{FF2B5EF4-FFF2-40B4-BE49-F238E27FC236}">
                <a16:creationId xmlns:a16="http://schemas.microsoft.com/office/drawing/2014/main" id="{7626039F-852B-442D-8065-E48F89CCF75B}"/>
              </a:ext>
            </a:extLst>
          </p:cNvPr>
          <p:cNvPicPr>
            <a:picLocks noChangeAspect="1"/>
          </p:cNvPicPr>
          <p:nvPr>
            <p:custDataLst>
              <p:tags r:id="rId2"/>
            </p:custDataLst>
          </p:nvPr>
        </p:nvPicPr>
        <p:blipFill rotWithShape="1">
          <a:blip r:embed="rId10"/>
          <a:srcRect t="5863" b="19137"/>
          <a:stretch/>
        </p:blipFill>
        <p:spPr>
          <a:xfrm>
            <a:off x="20" y="10"/>
            <a:ext cx="12191980" cy="6857990"/>
          </a:xfrm>
          <a:custGeom>
            <a:avLst/>
            <a:gdLst/>
            <a:ahLst/>
            <a:cxnLst/>
            <a:rect l="l" t="t" r="r" b="b"/>
            <a:pathLst>
              <a:path w="12192000" h="6858000">
                <a:moveTo>
                  <a:pt x="6090347" y="706999"/>
                </a:moveTo>
                <a:cubicBezTo>
                  <a:pt x="4588386" y="706999"/>
                  <a:pt x="3370806" y="1924579"/>
                  <a:pt x="3370806" y="3426541"/>
                </a:cubicBezTo>
                <a:cubicBezTo>
                  <a:pt x="3370806" y="4928503"/>
                  <a:pt x="4588386" y="6146083"/>
                  <a:pt x="6090347" y="6146083"/>
                </a:cubicBezTo>
                <a:cubicBezTo>
                  <a:pt x="7592308" y="6146083"/>
                  <a:pt x="8809888" y="4928503"/>
                  <a:pt x="8809888" y="3426541"/>
                </a:cubicBezTo>
                <a:cubicBezTo>
                  <a:pt x="8809888" y="1924579"/>
                  <a:pt x="7592308" y="706999"/>
                  <a:pt x="6090347" y="706999"/>
                </a:cubicBezTo>
                <a:close/>
                <a:moveTo>
                  <a:pt x="6082303" y="247854"/>
                </a:moveTo>
                <a:cubicBezTo>
                  <a:pt x="7836802" y="247854"/>
                  <a:pt x="9259104" y="1671227"/>
                  <a:pt x="9259104" y="3427045"/>
                </a:cubicBezTo>
                <a:cubicBezTo>
                  <a:pt x="9259104" y="5182864"/>
                  <a:pt x="7836802" y="6606237"/>
                  <a:pt x="6082303" y="6606237"/>
                </a:cubicBezTo>
                <a:cubicBezTo>
                  <a:pt x="4327804" y="6606237"/>
                  <a:pt x="2905501" y="5182864"/>
                  <a:pt x="2905501" y="3427045"/>
                </a:cubicBezTo>
                <a:cubicBezTo>
                  <a:pt x="2905501" y="1671227"/>
                  <a:pt x="4327804" y="247854"/>
                  <a:pt x="6082303" y="247854"/>
                </a:cubicBezTo>
                <a:close/>
                <a:moveTo>
                  <a:pt x="7947654" y="0"/>
                </a:moveTo>
                <a:lnTo>
                  <a:pt x="12192000" y="0"/>
                </a:lnTo>
                <a:lnTo>
                  <a:pt x="12192000" y="6858000"/>
                </a:lnTo>
                <a:lnTo>
                  <a:pt x="7923439" y="6858000"/>
                </a:lnTo>
                <a:lnTo>
                  <a:pt x="7938929" y="6850061"/>
                </a:lnTo>
                <a:cubicBezTo>
                  <a:pt x="9153123" y="6189975"/>
                  <a:pt x="9977382" y="4902578"/>
                  <a:pt x="9977382" y="3422520"/>
                </a:cubicBezTo>
                <a:cubicBezTo>
                  <a:pt x="9977382" y="2009738"/>
                  <a:pt x="9226353" y="772500"/>
                  <a:pt x="8102044" y="88839"/>
                </a:cubicBezTo>
                <a:close/>
                <a:moveTo>
                  <a:pt x="0" y="0"/>
                </a:moveTo>
                <a:lnTo>
                  <a:pt x="4216953" y="0"/>
                </a:lnTo>
                <a:lnTo>
                  <a:pt x="4062563" y="88839"/>
                </a:lnTo>
                <a:cubicBezTo>
                  <a:pt x="2938253" y="772500"/>
                  <a:pt x="2187224" y="2009738"/>
                  <a:pt x="2187224" y="3422520"/>
                </a:cubicBezTo>
                <a:cubicBezTo>
                  <a:pt x="2187224" y="4902578"/>
                  <a:pt x="3011483" y="6189975"/>
                  <a:pt x="4225677" y="6850061"/>
                </a:cubicBezTo>
                <a:lnTo>
                  <a:pt x="4241167" y="6858000"/>
                </a:lnTo>
                <a:lnTo>
                  <a:pt x="0" y="6858000"/>
                </a:lnTo>
                <a:close/>
              </a:path>
            </a:pathLst>
          </a:custGeom>
          <a:ln w="60325" cmpd="dbl">
            <a:solidFill>
              <a:schemeClr val="tx1"/>
            </a:solidFill>
          </a:ln>
        </p:spPr>
      </p:pic>
      <p:pic>
        <p:nvPicPr>
          <p:cNvPr id="18" name="Picture 20">
            <a:extLst>
              <a:ext uri="{FF2B5EF4-FFF2-40B4-BE49-F238E27FC236}">
                <a16:creationId xmlns:a16="http://schemas.microsoft.com/office/drawing/2014/main" id="{19C7F06A-1310-42E3-8232-1082DC792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a:blip r:embed="rId11">
            <a:extLst>
              <a:ext uri="{28A0092B-C50C-407E-A947-70E740481C1C}">
                <a14:useLocalDpi xmlns:a14="http://schemas.microsoft.com/office/drawing/2010/main" val="0"/>
              </a:ext>
            </a:extLst>
          </a:blip>
          <a:stretch>
            <a:fillRect/>
          </a:stretch>
        </p:blipFill>
        <p:spPr>
          <a:xfrm>
            <a:off x="-13495" y="0"/>
            <a:ext cx="12188825" cy="6856214"/>
          </a:xfrm>
          <a:prstGeom prst="rect">
            <a:avLst/>
          </a:prstGeom>
        </p:spPr>
      </p:pic>
      <p:sp>
        <p:nvSpPr>
          <p:cNvPr id="23" name="Rounded Rectangle 6">
            <a:extLst>
              <a:ext uri="{FF2B5EF4-FFF2-40B4-BE49-F238E27FC236}">
                <a16:creationId xmlns:a16="http://schemas.microsoft.com/office/drawing/2014/main" id="{185F813D-FC7D-4AAE-A980-A379292C4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grayWhite">
          <a:xfrm>
            <a:off x="1712912" y="2125133"/>
            <a:ext cx="8736013" cy="2607734"/>
          </a:xfrm>
          <a:prstGeom prst="roundRect">
            <a:avLst>
              <a:gd name="adj" fmla="val 8234"/>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 name="Title 1"/>
          <p:cNvSpPr>
            <a:spLocks noGrp="1"/>
          </p:cNvSpPr>
          <p:nvPr>
            <p:ph type="ctrTitle"/>
            <p:custDataLst>
              <p:tags r:id="rId5"/>
            </p:custDataLst>
          </p:nvPr>
        </p:nvSpPr>
        <p:spPr>
          <a:xfrm>
            <a:off x="1918758" y="2278493"/>
            <a:ext cx="8354484" cy="1473025"/>
          </a:xfrm>
        </p:spPr>
        <p:txBody>
          <a:bodyPr>
            <a:normAutofit fontScale="90000"/>
          </a:bodyPr>
          <a:lstStyle/>
          <a:p>
            <a:pPr algn="ctr"/>
            <a:r>
              <a:rPr lang="en-US" b="1" dirty="0">
                <a:cs typeface="Calibri Light"/>
              </a:rPr>
              <a:t>OCTE </a:t>
            </a:r>
            <a:r>
              <a:rPr lang="fr-FR" dirty="0"/>
              <a:t>Compétence en mathématiques AACPI</a:t>
            </a:r>
            <a:endParaRPr lang="en-CA" dirty="0"/>
          </a:p>
        </p:txBody>
      </p:sp>
      <p:pic>
        <p:nvPicPr>
          <p:cNvPr id="8" name="Picture 7" descr="A picture containing drawing&#10;&#10;Description automatically generated">
            <a:extLst>
              <a:ext uri="{FF2B5EF4-FFF2-40B4-BE49-F238E27FC236}">
                <a16:creationId xmlns:a16="http://schemas.microsoft.com/office/drawing/2014/main" id="{7A415D44-BE36-4554-8C0A-2D03D46A743B}"/>
              </a:ext>
            </a:extLst>
          </p:cNvPr>
          <p:cNvPicPr>
            <a:picLocks noChangeAspect="1"/>
          </p:cNvPicPr>
          <p:nvPr>
            <p:custDataLst>
              <p:tags r:id="rId6"/>
            </p:custDataLst>
          </p:nvPr>
        </p:nvPicPr>
        <p:blipFill>
          <a:blip r:embed="rId12"/>
          <a:stretch>
            <a:fillRect/>
          </a:stretch>
        </p:blipFill>
        <p:spPr>
          <a:xfrm>
            <a:off x="3779924" y="5970431"/>
            <a:ext cx="4632151" cy="917638"/>
          </a:xfrm>
          <a:prstGeom prst="rect">
            <a:avLst/>
          </a:prstGeom>
        </p:spPr>
      </p:pic>
    </p:spTree>
    <p:extLst>
      <p:ext uri="{BB962C8B-B14F-4D97-AF65-F5344CB8AC3E}">
        <p14:creationId xmlns:p14="http://schemas.microsoft.com/office/powerpoint/2010/main" val="511110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7281-5514-4E1C-9F13-A6EDB3FD9B92}"/>
              </a:ext>
            </a:extLst>
          </p:cNvPr>
          <p:cNvSpPr>
            <a:spLocks noGrp="1"/>
          </p:cNvSpPr>
          <p:nvPr>
            <p:ph type="title"/>
            <p:custDataLst>
              <p:tags r:id="rId1"/>
            </p:custDataLst>
          </p:nvPr>
        </p:nvSpPr>
        <p:spPr>
          <a:xfrm>
            <a:off x="612643" y="689010"/>
            <a:ext cx="10828375" cy="1456267"/>
          </a:xfrm>
        </p:spPr>
        <p:txBody>
          <a:bodyPr>
            <a:normAutofit/>
          </a:bodyPr>
          <a:lstStyle/>
          <a:p>
            <a:r>
              <a:rPr lang="fr-FR" dirty="0"/>
              <a:t>IDENTIFIER les conversions par secteur</a:t>
            </a:r>
            <a:endParaRPr lang="en-US" b="1" dirty="0">
              <a:cs typeface="Calibri Light"/>
            </a:endParaRPr>
          </a:p>
        </p:txBody>
      </p:sp>
      <p:sp>
        <p:nvSpPr>
          <p:cNvPr id="3" name="TextBox 2">
            <a:extLst>
              <a:ext uri="{FF2B5EF4-FFF2-40B4-BE49-F238E27FC236}">
                <a16:creationId xmlns:a16="http://schemas.microsoft.com/office/drawing/2014/main" id="{CED2889C-EFC4-4ED6-B92C-B921B77F98E1}"/>
              </a:ext>
            </a:extLst>
          </p:cNvPr>
          <p:cNvSpPr txBox="1"/>
          <p:nvPr>
            <p:custDataLst>
              <p:tags r:id="rId2"/>
            </p:custDataLst>
          </p:nvPr>
        </p:nvSpPr>
        <p:spPr>
          <a:xfrm>
            <a:off x="551052" y="2304929"/>
            <a:ext cx="1122392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fr-FR" sz="3200" dirty="0"/>
            </a:br>
            <a:r>
              <a:rPr lang="fr-FR" sz="3200" dirty="0"/>
              <a:t>Tenez compte des chiffres et des conversions dans le graphique de la diapositive suivante. Dans la dernière colonne, indiquez quel secteur est lié au problème mathématique (santé et bien-être, transport, construction ou hôtellerie et tourisme).</a:t>
            </a:r>
            <a:endParaRPr lang="en-US" sz="3000" dirty="0">
              <a:cs typeface="Calibri"/>
            </a:endParaRPr>
          </a:p>
        </p:txBody>
      </p:sp>
    </p:spTree>
    <p:extLst>
      <p:ext uri="{BB962C8B-B14F-4D97-AF65-F5344CB8AC3E}">
        <p14:creationId xmlns:p14="http://schemas.microsoft.com/office/powerpoint/2010/main" val="2857571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830005-9737-416C-AB6E-1CA5A50424CF}"/>
              </a:ext>
            </a:extLst>
          </p:cNvPr>
          <p:cNvGraphicFramePr>
            <a:graphicFrameLocks noGrp="1"/>
          </p:cNvGraphicFramePr>
          <p:nvPr>
            <p:ph idx="1"/>
            <p:custDataLst>
              <p:tags r:id="rId1"/>
            </p:custDataLst>
            <p:extLst>
              <p:ext uri="{D42A27DB-BD31-4B8C-83A1-F6EECF244321}">
                <p14:modId xmlns:p14="http://schemas.microsoft.com/office/powerpoint/2010/main" val="3984535479"/>
              </p:ext>
            </p:extLst>
          </p:nvPr>
        </p:nvGraphicFramePr>
        <p:xfrm>
          <a:off x="152400" y="25400"/>
          <a:ext cx="11955626" cy="8865870"/>
        </p:xfrm>
        <a:graphic>
          <a:graphicData uri="http://schemas.openxmlformats.org/drawingml/2006/table">
            <a:tbl>
              <a:tblPr firstRow="1" bandRow="1">
                <a:noFill/>
                <a:tableStyleId>{5C22544A-7EE6-4342-B048-85BDC9FD1C3A}</a:tableStyleId>
              </a:tblPr>
              <a:tblGrid>
                <a:gridCol w="1809748">
                  <a:extLst>
                    <a:ext uri="{9D8B030D-6E8A-4147-A177-3AD203B41FA5}">
                      <a16:colId xmlns:a16="http://schemas.microsoft.com/office/drawing/2014/main" val="1171155173"/>
                    </a:ext>
                  </a:extLst>
                </a:gridCol>
                <a:gridCol w="2224316">
                  <a:extLst>
                    <a:ext uri="{9D8B030D-6E8A-4147-A177-3AD203B41FA5}">
                      <a16:colId xmlns:a16="http://schemas.microsoft.com/office/drawing/2014/main" val="1106885044"/>
                    </a:ext>
                  </a:extLst>
                </a:gridCol>
                <a:gridCol w="2228850">
                  <a:extLst>
                    <a:ext uri="{9D8B030D-6E8A-4147-A177-3AD203B41FA5}">
                      <a16:colId xmlns:a16="http://schemas.microsoft.com/office/drawing/2014/main" val="3190869633"/>
                    </a:ext>
                  </a:extLst>
                </a:gridCol>
                <a:gridCol w="3570258">
                  <a:extLst>
                    <a:ext uri="{9D8B030D-6E8A-4147-A177-3AD203B41FA5}">
                      <a16:colId xmlns:a16="http://schemas.microsoft.com/office/drawing/2014/main" val="3200827262"/>
                    </a:ext>
                  </a:extLst>
                </a:gridCol>
                <a:gridCol w="2122454">
                  <a:extLst>
                    <a:ext uri="{9D8B030D-6E8A-4147-A177-3AD203B41FA5}">
                      <a16:colId xmlns:a16="http://schemas.microsoft.com/office/drawing/2014/main" val="4199601591"/>
                    </a:ext>
                  </a:extLst>
                </a:gridCol>
              </a:tblGrid>
              <a:tr h="907014">
                <a:tc>
                  <a:txBody>
                    <a:bodyPr/>
                    <a:lstStyle/>
                    <a:p>
                      <a:r>
                        <a:rPr lang="en-US" sz="1700" b="1" dirty="0" err="1">
                          <a:solidFill>
                            <a:srgbClr val="FFFFFF"/>
                          </a:solidFill>
                        </a:rPr>
                        <a:t>Nombres</a:t>
                      </a:r>
                      <a:endParaRPr lang="en-US" sz="1700" b="1" dirty="0">
                        <a:solidFill>
                          <a:srgbClr val="FFFFFF"/>
                        </a:solidFill>
                      </a:endParaRPr>
                    </a:p>
                  </a:txBody>
                  <a:tcPr marL="141606" marR="84963" marT="84963" marB="84963">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700" b="1" dirty="0" err="1">
                          <a:solidFill>
                            <a:srgbClr val="FFFFFF"/>
                          </a:solidFill>
                        </a:rPr>
                        <a:t>Unité</a:t>
                      </a:r>
                      <a:endParaRPr lang="en-US" sz="1700" b="1" dirty="0">
                        <a:solidFill>
                          <a:srgbClr val="FFFFFF"/>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1800" b="0" i="0" kern="1200" dirty="0">
                          <a:solidFill>
                            <a:schemeClr val="lt1"/>
                          </a:solidFill>
                          <a:effectLst/>
                          <a:latin typeface="+mn-lt"/>
                          <a:ea typeface="+mn-ea"/>
                          <a:cs typeface="+mn-cs"/>
                        </a:rPr>
                        <a:t>À quoi sert cette mesure</a:t>
                      </a:r>
                      <a:endParaRPr lang="en-US" sz="1700" b="1" dirty="0">
                        <a:solidFill>
                          <a:srgbClr val="FFFFFF"/>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lvl="0">
                        <a:buNone/>
                      </a:pPr>
                      <a:r>
                        <a:rPr lang="fr-FR" sz="1800" b="0" i="0" kern="1200" dirty="0">
                          <a:solidFill>
                            <a:schemeClr val="lt1"/>
                          </a:solidFill>
                          <a:effectLst/>
                          <a:latin typeface="+mn-lt"/>
                          <a:ea typeface="+mn-ea"/>
                          <a:cs typeface="+mn-cs"/>
                        </a:rPr>
                        <a:t>Conversions (quelles sont les conversions qui associent ce nombre à d'autres dans la liste?)</a:t>
                      </a:r>
                      <a:endParaRPr lang="en-US" sz="1700" b="1" dirty="0">
                        <a:solidFill>
                          <a:srgbClr val="FFFFFF"/>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1800" b="0" i="0" kern="1200" dirty="0">
                          <a:solidFill>
                            <a:schemeClr val="lt1"/>
                          </a:solidFill>
                          <a:effectLst/>
                          <a:latin typeface="+mn-lt"/>
                          <a:ea typeface="+mn-ea"/>
                          <a:cs typeface="+mn-cs"/>
                        </a:rPr>
                        <a:t>Secteur où vous trouverez couramment cette conversion?</a:t>
                      </a:r>
                      <a:endParaRPr lang="en-US" sz="1700" b="1" dirty="0">
                        <a:solidFill>
                          <a:srgbClr val="FFFFFF"/>
                        </a:solidFill>
                      </a:endParaRPr>
                    </a:p>
                  </a:txBody>
                  <a:tcPr marL="141606" marR="84963" marT="84963" marB="84963">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463692923"/>
                  </a:ext>
                </a:extLst>
              </a:tr>
              <a:tr h="1128729">
                <a:tc>
                  <a:txBody>
                    <a:bodyPr/>
                    <a:lstStyle/>
                    <a:p>
                      <a:r>
                        <a:rPr lang="fr-FR" sz="1800" b="0" i="0" kern="1200" dirty="0">
                          <a:solidFill>
                            <a:schemeClr val="tx1"/>
                          </a:solidFill>
                          <a:effectLst/>
                          <a:latin typeface="+mn-lt"/>
                          <a:ea typeface="+mn-ea"/>
                          <a:cs typeface="+mn-cs"/>
                        </a:rPr>
                        <a:t>Une réparation prend 2 heures et 17 minutes</a:t>
                      </a:r>
                      <a:endParaRPr lang="en-US" sz="1700" dirty="0">
                        <a:solidFill>
                          <a:schemeClr val="tx1"/>
                        </a:solidFill>
                      </a:endParaRPr>
                    </a:p>
                  </a:txBody>
                  <a:tcPr marL="141606" marR="84963" marT="84963" marB="8496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r-FR" sz="1800" b="0" i="0" kern="1200" dirty="0">
                          <a:solidFill>
                            <a:schemeClr val="tx1"/>
                          </a:solidFill>
                          <a:effectLst/>
                          <a:latin typeface="+mn-lt"/>
                          <a:ea typeface="+mn-ea"/>
                          <a:cs typeface="+mn-cs"/>
                        </a:rPr>
                        <a:t>Temps en heures et minutes pour calculer les heures d'ouverture d'un travail</a:t>
                      </a:r>
                      <a:endParaRPr lang="en-US" sz="1700" dirty="0">
                        <a:solidFill>
                          <a:schemeClr val="tx1"/>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dirty="0" err="1">
                          <a:solidFill>
                            <a:schemeClr val="tx1">
                              <a:lumMod val="85000"/>
                              <a:lumOff val="15000"/>
                            </a:schemeClr>
                          </a:solidFill>
                        </a:rPr>
                        <a:t>Facturer</a:t>
                      </a:r>
                      <a:r>
                        <a:rPr lang="en-US" sz="1700" dirty="0">
                          <a:solidFill>
                            <a:schemeClr val="tx1">
                              <a:lumMod val="85000"/>
                              <a:lumOff val="15000"/>
                            </a:schemeClr>
                          </a:solidFill>
                        </a:rPr>
                        <a:t> un client  $75/hr.</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dirty="0">
                          <a:solidFill>
                            <a:schemeClr val="tx1">
                              <a:lumMod val="85000"/>
                              <a:lumOff val="15000"/>
                            </a:schemeClr>
                          </a:solidFill>
                        </a:rPr>
                        <a:t>2 </a:t>
                      </a:r>
                      <a:r>
                        <a:rPr lang="en-US" sz="1700" dirty="0" err="1">
                          <a:solidFill>
                            <a:schemeClr val="tx1">
                              <a:lumMod val="85000"/>
                              <a:lumOff val="15000"/>
                            </a:schemeClr>
                          </a:solidFill>
                        </a:rPr>
                        <a:t>heures</a:t>
                      </a:r>
                      <a:r>
                        <a:rPr lang="en-US" sz="1700" dirty="0">
                          <a:solidFill>
                            <a:schemeClr val="tx1">
                              <a:lumMod val="85000"/>
                              <a:lumOff val="15000"/>
                            </a:schemeClr>
                          </a:solidFill>
                        </a:rPr>
                        <a:t>, 17 minutes</a:t>
                      </a:r>
                    </a:p>
                    <a:p>
                      <a:pPr lvl="0">
                        <a:buNone/>
                      </a:pPr>
                      <a:r>
                        <a:rPr lang="en-US" sz="1700" dirty="0">
                          <a:solidFill>
                            <a:schemeClr val="tx1">
                              <a:lumMod val="85000"/>
                              <a:lumOff val="15000"/>
                            </a:schemeClr>
                          </a:solidFill>
                        </a:rPr>
                        <a:t>17/60 = 0.283</a:t>
                      </a:r>
                    </a:p>
                    <a:p>
                      <a:pPr lvl="0">
                        <a:buNone/>
                      </a:pPr>
                      <a:r>
                        <a:rPr lang="en-US" sz="1700" dirty="0">
                          <a:solidFill>
                            <a:schemeClr val="tx1">
                              <a:lumMod val="85000"/>
                              <a:lumOff val="15000"/>
                            </a:schemeClr>
                          </a:solidFill>
                        </a:rPr>
                        <a:t>facture = 2.283 X $75 </a:t>
                      </a:r>
                    </a:p>
                    <a:p>
                      <a:pPr lvl="0">
                        <a:buNone/>
                      </a:pPr>
                      <a:r>
                        <a:rPr lang="en-US" sz="1700" dirty="0">
                          <a:solidFill>
                            <a:schemeClr val="tx1">
                              <a:lumMod val="85000"/>
                              <a:lumOff val="15000"/>
                            </a:schemeClr>
                          </a:solidFill>
                        </a:rPr>
                        <a:t>= $171.25</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944627726"/>
                  </a:ext>
                </a:extLst>
              </a:tr>
              <a:tr h="1370598">
                <a:tc>
                  <a:txBody>
                    <a:bodyPr/>
                    <a:lstStyle/>
                    <a:p>
                      <a:r>
                        <a:rPr lang="fr-FR" sz="1600" dirty="0">
                          <a:solidFill>
                            <a:schemeClr val="tx1"/>
                          </a:solidFill>
                        </a:rPr>
                        <a:t>Un toit de garage mesure 24 pieds de</a:t>
                      </a:r>
                      <a:r>
                        <a:rPr lang="fr-FR" sz="1600" baseline="0" dirty="0">
                          <a:solidFill>
                            <a:schemeClr val="tx1"/>
                          </a:solidFill>
                        </a:rPr>
                        <a:t> </a:t>
                      </a:r>
                      <a:r>
                        <a:rPr lang="fr-FR" sz="1600" baseline="0" dirty="0" err="1">
                          <a:solidFill>
                            <a:schemeClr val="tx1"/>
                          </a:solidFill>
                        </a:rPr>
                        <a:t>longeur</a:t>
                      </a:r>
                      <a:r>
                        <a:rPr lang="fr-FR" sz="1600" baseline="0" dirty="0">
                          <a:solidFill>
                            <a:schemeClr val="tx1"/>
                          </a:solidFill>
                        </a:rPr>
                        <a:t> (L)</a:t>
                      </a:r>
                      <a:r>
                        <a:rPr lang="fr-FR" sz="1600" dirty="0">
                          <a:solidFill>
                            <a:schemeClr val="tx1"/>
                          </a:solidFill>
                        </a:rPr>
                        <a:t> sur 12 pieds de</a:t>
                      </a:r>
                      <a:r>
                        <a:rPr lang="fr-FR" sz="1600" baseline="0" dirty="0">
                          <a:solidFill>
                            <a:schemeClr val="tx1"/>
                          </a:solidFill>
                        </a:rPr>
                        <a:t> profondeur (P)</a:t>
                      </a:r>
                      <a:endParaRPr lang="en-US" sz="1700" dirty="0">
                        <a:solidFill>
                          <a:schemeClr val="tx1"/>
                        </a:solidFill>
                      </a:endParaRPr>
                    </a:p>
                  </a:txBody>
                  <a:tcPr marL="141606" marR="84963" marT="84963" marB="8496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700" dirty="0">
                          <a:solidFill>
                            <a:schemeClr val="tx1">
                              <a:lumMod val="85000"/>
                              <a:lumOff val="15000"/>
                            </a:schemeClr>
                          </a:solidFill>
                        </a:rPr>
                        <a:t>Pied </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r-FR" sz="1800" b="0" i="0" kern="1200" dirty="0">
                          <a:solidFill>
                            <a:schemeClr val="tx1"/>
                          </a:solidFill>
                          <a:effectLst/>
                          <a:latin typeface="+mn-lt"/>
                          <a:ea typeface="+mn-ea"/>
                          <a:cs typeface="+mn-cs"/>
                        </a:rPr>
                        <a:t>Déterminer la quantité de bardeaux requise L X P = A (pieds carrés)</a:t>
                      </a:r>
                      <a:endParaRPr lang="en-US" sz="1700" dirty="0">
                        <a:solidFill>
                          <a:schemeClr val="tx1"/>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700" dirty="0">
                          <a:solidFill>
                            <a:schemeClr val="tx1">
                              <a:lumMod val="85000"/>
                              <a:lumOff val="15000"/>
                            </a:schemeClr>
                          </a:solidFill>
                        </a:rPr>
                        <a:t>1 </a:t>
                      </a:r>
                      <a:r>
                        <a:rPr lang="en-US" sz="1700" dirty="0" err="1">
                          <a:solidFill>
                            <a:schemeClr val="tx1">
                              <a:lumMod val="85000"/>
                              <a:lumOff val="15000"/>
                            </a:schemeClr>
                          </a:solidFill>
                        </a:rPr>
                        <a:t>paquet</a:t>
                      </a:r>
                      <a:r>
                        <a:rPr lang="en-US" sz="1700" dirty="0">
                          <a:solidFill>
                            <a:schemeClr val="tx1">
                              <a:lumMod val="85000"/>
                              <a:lumOff val="15000"/>
                            </a:schemeClr>
                          </a:solidFill>
                        </a:rPr>
                        <a:t> de </a:t>
                      </a:r>
                      <a:r>
                        <a:rPr lang="en-US" sz="1700" dirty="0" err="1">
                          <a:solidFill>
                            <a:schemeClr val="tx1">
                              <a:lumMod val="85000"/>
                              <a:lumOff val="15000"/>
                            </a:schemeClr>
                          </a:solidFill>
                        </a:rPr>
                        <a:t>bardeaux</a:t>
                      </a:r>
                      <a:r>
                        <a:rPr lang="en-US" sz="1700" dirty="0">
                          <a:solidFill>
                            <a:schemeClr val="tx1">
                              <a:lumMod val="85000"/>
                              <a:lumOff val="15000"/>
                            </a:schemeClr>
                          </a:solidFill>
                        </a:rPr>
                        <a:t> </a:t>
                      </a:r>
                      <a:r>
                        <a:rPr lang="en-US" sz="1700" dirty="0" err="1">
                          <a:solidFill>
                            <a:schemeClr val="tx1">
                              <a:lumMod val="85000"/>
                              <a:lumOff val="15000"/>
                            </a:schemeClr>
                          </a:solidFill>
                        </a:rPr>
                        <a:t>couvre</a:t>
                      </a:r>
                      <a:r>
                        <a:rPr lang="en-US" sz="1700" dirty="0">
                          <a:solidFill>
                            <a:schemeClr val="tx1">
                              <a:lumMod val="85000"/>
                              <a:lumOff val="15000"/>
                            </a:schemeClr>
                          </a:solidFill>
                        </a:rPr>
                        <a:t> 32 Pd. </a:t>
                      </a:r>
                      <a:r>
                        <a:rPr lang="en-US" sz="1700" dirty="0" err="1">
                          <a:solidFill>
                            <a:schemeClr val="tx1">
                              <a:lumMod val="85000"/>
                              <a:lumOff val="15000"/>
                            </a:schemeClr>
                          </a:solidFill>
                        </a:rPr>
                        <a:t>carré</a:t>
                      </a:r>
                      <a:endParaRPr lang="en-US" sz="1700" dirty="0">
                        <a:solidFill>
                          <a:schemeClr val="tx1">
                            <a:lumMod val="85000"/>
                            <a:lumOff val="1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700" dirty="0">
                          <a:solidFill>
                            <a:schemeClr val="tx1">
                              <a:lumMod val="85000"/>
                              <a:lumOff val="15000"/>
                            </a:schemeClr>
                          </a:solidFill>
                        </a:rPr>
                        <a:t>24 X 12 = 288 (X 2 </a:t>
                      </a:r>
                      <a:r>
                        <a:rPr lang="en-US" sz="1700" dirty="0" err="1">
                          <a:solidFill>
                            <a:schemeClr val="tx1">
                              <a:lumMod val="85000"/>
                              <a:lumOff val="15000"/>
                            </a:schemeClr>
                          </a:solidFill>
                        </a:rPr>
                        <a:t>cotés</a:t>
                      </a:r>
                      <a:r>
                        <a:rPr lang="en-US" sz="1700" dirty="0">
                          <a:solidFill>
                            <a:schemeClr val="tx1">
                              <a:lumMod val="85000"/>
                              <a:lumOff val="15000"/>
                            </a:schemeClr>
                          </a:solidFill>
                        </a:rPr>
                        <a:t>) = 576 Pd. </a:t>
                      </a:r>
                      <a:r>
                        <a:rPr lang="en-US" sz="1700" dirty="0" err="1">
                          <a:solidFill>
                            <a:schemeClr val="tx1">
                              <a:lumMod val="85000"/>
                              <a:lumOff val="15000"/>
                            </a:schemeClr>
                          </a:solidFill>
                        </a:rPr>
                        <a:t>carré</a:t>
                      </a:r>
                      <a:endParaRPr lang="en-US" sz="1700" dirty="0">
                        <a:solidFill>
                          <a:schemeClr val="tx1">
                            <a:lumMod val="85000"/>
                            <a:lumOff val="1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700" dirty="0">
                          <a:solidFill>
                            <a:schemeClr val="tx1">
                              <a:lumMod val="85000"/>
                              <a:lumOff val="15000"/>
                            </a:schemeClr>
                          </a:solidFill>
                        </a:rPr>
                        <a:t>576 Pd. </a:t>
                      </a:r>
                      <a:r>
                        <a:rPr lang="en-US" sz="1700" dirty="0" err="1">
                          <a:solidFill>
                            <a:schemeClr val="tx1">
                              <a:lumMod val="85000"/>
                              <a:lumOff val="15000"/>
                            </a:schemeClr>
                          </a:solidFill>
                        </a:rPr>
                        <a:t>carré</a:t>
                      </a:r>
                      <a:r>
                        <a:rPr lang="en-US" sz="1700" dirty="0">
                          <a:solidFill>
                            <a:schemeClr val="tx1">
                              <a:lumMod val="85000"/>
                              <a:lumOff val="15000"/>
                            </a:schemeClr>
                          </a:solidFill>
                        </a:rPr>
                        <a:t>/ 32 Pd. </a:t>
                      </a:r>
                      <a:r>
                        <a:rPr lang="en-US" sz="1700" dirty="0" err="1">
                          <a:solidFill>
                            <a:schemeClr val="tx1">
                              <a:lumMod val="85000"/>
                              <a:lumOff val="15000"/>
                            </a:schemeClr>
                          </a:solidFill>
                        </a:rPr>
                        <a:t>carré</a:t>
                      </a:r>
                      <a:endParaRPr lang="en-US" sz="1700" dirty="0">
                        <a:solidFill>
                          <a:schemeClr val="tx1">
                            <a:lumMod val="85000"/>
                            <a:lumOff val="1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700" dirty="0">
                          <a:solidFill>
                            <a:schemeClr val="tx1">
                              <a:lumMod val="85000"/>
                              <a:lumOff val="15000"/>
                            </a:schemeClr>
                          </a:solidFill>
                        </a:rPr>
                        <a:t>= 18 </a:t>
                      </a:r>
                      <a:r>
                        <a:rPr lang="en-US" sz="1700" dirty="0" err="1">
                          <a:solidFill>
                            <a:schemeClr val="tx1">
                              <a:lumMod val="85000"/>
                              <a:lumOff val="15000"/>
                            </a:schemeClr>
                          </a:solidFill>
                        </a:rPr>
                        <a:t>paquet</a:t>
                      </a:r>
                      <a:r>
                        <a:rPr lang="en-US" sz="1700" dirty="0">
                          <a:solidFill>
                            <a:schemeClr val="tx1">
                              <a:lumMod val="85000"/>
                              <a:lumOff val="15000"/>
                            </a:schemeClr>
                          </a:solidFill>
                        </a:rPr>
                        <a:t> de </a:t>
                      </a:r>
                      <a:r>
                        <a:rPr lang="en-US" sz="1700" dirty="0" err="1">
                          <a:solidFill>
                            <a:schemeClr val="tx1">
                              <a:lumMod val="85000"/>
                              <a:lumOff val="15000"/>
                            </a:schemeClr>
                          </a:solidFill>
                        </a:rPr>
                        <a:t>bardeaux</a:t>
                      </a:r>
                      <a:endParaRPr lang="en-US" sz="1700" dirty="0">
                        <a:solidFill>
                          <a:schemeClr val="tx1">
                            <a:lumMod val="85000"/>
                            <a:lumOff val="15000"/>
                          </a:schemeClr>
                        </a:solidFill>
                      </a:endParaRPr>
                    </a:p>
                    <a:p>
                      <a:pPr lvl="0">
                        <a:buNone/>
                      </a:pPr>
                      <a:endParaRPr lang="en-US" sz="1700" dirty="0">
                        <a:solidFill>
                          <a:schemeClr val="tx1">
                            <a:lumMod val="85000"/>
                            <a:lumOff val="15000"/>
                          </a:schemeClr>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622029461"/>
                  </a:ext>
                </a:extLst>
              </a:tr>
              <a:tr h="1612469">
                <a:tc>
                  <a:txBody>
                    <a:bodyPr/>
                    <a:lstStyle/>
                    <a:p>
                      <a:r>
                        <a:rPr lang="fr-FR" sz="1800" b="0" i="0" kern="1200" dirty="0">
                          <a:solidFill>
                            <a:schemeClr val="tx1"/>
                          </a:solidFill>
                          <a:effectLst/>
                          <a:latin typeface="+mn-lt"/>
                          <a:ea typeface="+mn-ea"/>
                          <a:cs typeface="+mn-cs"/>
                        </a:rPr>
                        <a:t>Un patient a besoin 35 mg de médicament par 100 livres</a:t>
                      </a:r>
                      <a:endParaRPr lang="en-US" sz="1700" dirty="0">
                        <a:solidFill>
                          <a:schemeClr val="tx1"/>
                        </a:solidFill>
                      </a:endParaRPr>
                    </a:p>
                  </a:txBody>
                  <a:tcPr marL="141606" marR="84963" marT="84963" marB="8496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r-FR" sz="1800" b="0" i="0" kern="1200" dirty="0">
                          <a:solidFill>
                            <a:schemeClr val="tx1"/>
                          </a:solidFill>
                          <a:effectLst/>
                          <a:latin typeface="+mn-lt"/>
                          <a:ea typeface="+mn-ea"/>
                          <a:cs typeface="+mn-cs"/>
                        </a:rPr>
                        <a:t>Milligrammes (masse), convertis en millilitres (volume), prescrits par la masse d'un patient (rapport spécifié) 1 mg = 1 ml</a:t>
                      </a:r>
                      <a:endParaRPr lang="en-US" sz="1700" dirty="0">
                        <a:solidFill>
                          <a:schemeClr val="tx1"/>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buNone/>
                      </a:pPr>
                      <a:r>
                        <a:rPr lang="fr-FR" sz="1800" b="0" i="0" kern="1200" dirty="0">
                          <a:solidFill>
                            <a:schemeClr val="tx1"/>
                          </a:solidFill>
                          <a:effectLst/>
                          <a:latin typeface="+mn-lt"/>
                          <a:ea typeface="+mn-ea"/>
                          <a:cs typeface="+mn-cs"/>
                        </a:rPr>
                        <a:t>Combien faut-il donner à un patient qui pèse 145 livres?</a:t>
                      </a:r>
                      <a:endParaRPr lang="en-US" sz="1700" dirty="0">
                        <a:solidFill>
                          <a:schemeClr val="tx1"/>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dirty="0">
                          <a:solidFill>
                            <a:schemeClr val="tx1">
                              <a:lumMod val="85000"/>
                              <a:lumOff val="15000"/>
                            </a:schemeClr>
                          </a:solidFill>
                        </a:rPr>
                        <a:t>35mg per 100pds</a:t>
                      </a:r>
                    </a:p>
                    <a:p>
                      <a:pPr lvl="0">
                        <a:buNone/>
                      </a:pPr>
                      <a:r>
                        <a:rPr lang="en-US" sz="1700" dirty="0">
                          <a:solidFill>
                            <a:schemeClr val="tx1">
                              <a:lumMod val="85000"/>
                              <a:lumOff val="15000"/>
                            </a:schemeClr>
                          </a:solidFill>
                        </a:rPr>
                        <a:t>35/100 = .35mg/</a:t>
                      </a:r>
                      <a:r>
                        <a:rPr lang="en-US" sz="1700" dirty="0" err="1">
                          <a:solidFill>
                            <a:schemeClr val="tx1">
                              <a:lumMod val="85000"/>
                              <a:lumOff val="15000"/>
                            </a:schemeClr>
                          </a:solidFill>
                        </a:rPr>
                        <a:t>pd</a:t>
                      </a:r>
                      <a:endParaRPr lang="en-US" sz="1700" dirty="0">
                        <a:solidFill>
                          <a:schemeClr val="tx1">
                            <a:lumMod val="85000"/>
                            <a:lumOff val="15000"/>
                          </a:schemeClr>
                        </a:solidFill>
                      </a:endParaRPr>
                    </a:p>
                    <a:p>
                      <a:pPr lvl="0">
                        <a:buNone/>
                      </a:pPr>
                      <a:r>
                        <a:rPr lang="en-US" sz="1700" dirty="0">
                          <a:solidFill>
                            <a:schemeClr val="tx1">
                              <a:lumMod val="85000"/>
                              <a:lumOff val="15000"/>
                            </a:schemeClr>
                          </a:solidFill>
                        </a:rPr>
                        <a:t>Dosage is 145 X .35 = 50.75ml</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lgn="l">
                        <a:lnSpc>
                          <a:spcPct val="100000"/>
                        </a:lnSpc>
                        <a:spcBef>
                          <a:spcPts val="0"/>
                        </a:spcBef>
                        <a:spcAft>
                          <a:spcPts val="0"/>
                        </a:spcAft>
                        <a:buNone/>
                      </a:pPr>
                      <a:endParaRPr lang="en-US" sz="1700" b="0" i="0" u="none" strike="noStrike" noProof="0">
                        <a:solidFill>
                          <a:schemeClr val="tx1">
                            <a:lumMod val="85000"/>
                            <a:lumOff val="15000"/>
                          </a:schemeClr>
                        </a:solidFill>
                        <a:latin typeface="Calibri"/>
                      </a:endParaRPr>
                    </a:p>
                    <a:p>
                      <a:pPr lvl="0">
                        <a:buNone/>
                      </a:pPr>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561776809"/>
                  </a:ext>
                </a:extLst>
              </a:tr>
              <a:tr h="1672936">
                <a:tc>
                  <a:txBody>
                    <a:bodyPr/>
                    <a:lstStyle/>
                    <a:p>
                      <a:r>
                        <a:rPr lang="fr-FR" sz="1800" b="0" i="0" kern="1200" dirty="0">
                          <a:solidFill>
                            <a:schemeClr val="dk1"/>
                          </a:solidFill>
                          <a:effectLst/>
                          <a:latin typeface="+mn-lt"/>
                          <a:ea typeface="+mn-ea"/>
                          <a:cs typeface="+mn-cs"/>
                        </a:rPr>
                        <a:t>Vendu 250 brownies gourmets / semaine</a:t>
                      </a:r>
                      <a:endParaRPr lang="en-US" sz="1700" dirty="0">
                        <a:solidFill>
                          <a:schemeClr val="tx1">
                            <a:lumMod val="85000"/>
                            <a:lumOff val="15000"/>
                          </a:schemeClr>
                        </a:solidFill>
                      </a:endParaRPr>
                    </a:p>
                  </a:txBody>
                  <a:tcPr marL="141606" marR="84963" marT="84963" marB="84963">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700" dirty="0" err="1">
                          <a:solidFill>
                            <a:schemeClr val="tx1">
                              <a:lumMod val="85000"/>
                              <a:lumOff val="15000"/>
                            </a:schemeClr>
                          </a:solidFill>
                        </a:rPr>
                        <a:t>Coût</a:t>
                      </a:r>
                      <a:r>
                        <a:rPr lang="en-US" sz="1700" baseline="0" dirty="0">
                          <a:solidFill>
                            <a:schemeClr val="tx1">
                              <a:lumMod val="85000"/>
                              <a:lumOff val="15000"/>
                            </a:schemeClr>
                          </a:solidFill>
                        </a:rPr>
                        <a:t> de production </a:t>
                      </a:r>
                      <a:r>
                        <a:rPr lang="en-US" sz="1700" baseline="0" dirty="0" err="1">
                          <a:solidFill>
                            <a:schemeClr val="tx1">
                              <a:lumMod val="85000"/>
                              <a:lumOff val="15000"/>
                            </a:schemeClr>
                          </a:solidFill>
                        </a:rPr>
                        <a:t>est</a:t>
                      </a:r>
                      <a:r>
                        <a:rPr lang="en-US" sz="1700" dirty="0">
                          <a:solidFill>
                            <a:schemeClr val="tx1">
                              <a:lumMod val="85000"/>
                              <a:lumOff val="15000"/>
                            </a:schemeClr>
                          </a:solidFill>
                        </a:rPr>
                        <a:t> $2.00/brownie</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lvl="0">
                        <a:buNone/>
                      </a:pPr>
                      <a:r>
                        <a:rPr lang="en-US" sz="1700" dirty="0">
                          <a:solidFill>
                            <a:schemeClr val="tx1">
                              <a:lumMod val="85000"/>
                              <a:lumOff val="15000"/>
                            </a:schemeClr>
                          </a:solidFill>
                        </a:rPr>
                        <a:t>Determine un prix avec un marge de 125%</a:t>
                      </a:r>
                      <a:endParaRPr lang="en-US" sz="1700" dirty="0"/>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700" dirty="0" err="1">
                          <a:solidFill>
                            <a:schemeClr val="tx1">
                              <a:lumMod val="85000"/>
                              <a:lumOff val="15000"/>
                            </a:schemeClr>
                          </a:solidFill>
                        </a:rPr>
                        <a:t>Déterminons</a:t>
                      </a:r>
                      <a:r>
                        <a:rPr lang="en-US" sz="1700" dirty="0">
                          <a:solidFill>
                            <a:schemeClr val="tx1">
                              <a:lumMod val="85000"/>
                              <a:lumOff val="15000"/>
                            </a:schemeClr>
                          </a:solidFill>
                        </a:rPr>
                        <a:t> le prix  $2.00 X 1.25 = 2.50</a:t>
                      </a:r>
                    </a:p>
                    <a:p>
                      <a:pPr lvl="0">
                        <a:buNone/>
                      </a:pPr>
                      <a:r>
                        <a:rPr lang="en-US" sz="1700" dirty="0" err="1">
                          <a:solidFill>
                            <a:schemeClr val="tx1">
                              <a:lumMod val="85000"/>
                              <a:lumOff val="15000"/>
                            </a:schemeClr>
                          </a:solidFill>
                        </a:rPr>
                        <a:t>Coût</a:t>
                      </a:r>
                      <a:r>
                        <a:rPr lang="en-US" sz="1700" dirty="0">
                          <a:solidFill>
                            <a:schemeClr val="tx1">
                              <a:lumMod val="85000"/>
                              <a:lumOff val="15000"/>
                            </a:schemeClr>
                          </a:solidFill>
                        </a:rPr>
                        <a:t> + Profit = $4.50 </a:t>
                      </a:r>
                    </a:p>
                    <a:p>
                      <a:pPr lvl="0">
                        <a:buNone/>
                      </a:pPr>
                      <a:r>
                        <a:rPr lang="en-US" sz="1700" dirty="0">
                          <a:solidFill>
                            <a:schemeClr val="tx1">
                              <a:lumMod val="85000"/>
                              <a:lumOff val="15000"/>
                            </a:schemeClr>
                          </a:solidFill>
                        </a:rPr>
                        <a:t>Prix de </a:t>
                      </a:r>
                      <a:r>
                        <a:rPr lang="en-US" sz="1700" dirty="0" err="1">
                          <a:solidFill>
                            <a:schemeClr val="tx1">
                              <a:lumMod val="85000"/>
                              <a:lumOff val="15000"/>
                            </a:schemeClr>
                          </a:solidFill>
                        </a:rPr>
                        <a:t>vente</a:t>
                      </a:r>
                      <a:r>
                        <a:rPr lang="en-US" sz="1700" dirty="0">
                          <a:solidFill>
                            <a:schemeClr val="tx1">
                              <a:lumMod val="85000"/>
                              <a:lumOff val="15000"/>
                            </a:schemeClr>
                          </a:solidFill>
                        </a:rPr>
                        <a:t> = $4.50 X 250/</a:t>
                      </a:r>
                      <a:r>
                        <a:rPr lang="en-US" sz="1700" dirty="0" err="1">
                          <a:solidFill>
                            <a:schemeClr val="tx1">
                              <a:lumMod val="85000"/>
                              <a:lumOff val="15000"/>
                            </a:schemeClr>
                          </a:solidFill>
                        </a:rPr>
                        <a:t>semaine</a:t>
                      </a:r>
                      <a:r>
                        <a:rPr lang="en-US" sz="1700" dirty="0">
                          <a:solidFill>
                            <a:schemeClr val="tx1">
                              <a:lumMod val="85000"/>
                              <a:lumOff val="15000"/>
                            </a:schemeClr>
                          </a:solidFill>
                        </a:rPr>
                        <a:t> = $1125</a:t>
                      </a:r>
                    </a:p>
                    <a:p>
                      <a:pPr lvl="0">
                        <a:buNone/>
                      </a:pPr>
                      <a:r>
                        <a:rPr lang="en-US" sz="1700" dirty="0" err="1">
                          <a:solidFill>
                            <a:schemeClr val="tx1">
                              <a:lumMod val="85000"/>
                              <a:lumOff val="15000"/>
                            </a:schemeClr>
                          </a:solidFill>
                        </a:rPr>
                        <a:t>Coût</a:t>
                      </a:r>
                      <a:r>
                        <a:rPr lang="en-US" sz="1700" dirty="0">
                          <a:solidFill>
                            <a:schemeClr val="tx1">
                              <a:lumMod val="85000"/>
                              <a:lumOff val="15000"/>
                            </a:schemeClr>
                          </a:solidFill>
                        </a:rPr>
                        <a:t> par </a:t>
                      </a:r>
                      <a:r>
                        <a:rPr lang="en-US" sz="1700" dirty="0" err="1">
                          <a:solidFill>
                            <a:schemeClr val="tx1">
                              <a:lumMod val="85000"/>
                              <a:lumOff val="15000"/>
                            </a:schemeClr>
                          </a:solidFill>
                        </a:rPr>
                        <a:t>semaine</a:t>
                      </a:r>
                      <a:r>
                        <a:rPr lang="en-US" sz="1700" dirty="0">
                          <a:solidFill>
                            <a:schemeClr val="tx1">
                              <a:lumMod val="85000"/>
                              <a:lumOff val="15000"/>
                            </a:schemeClr>
                          </a:solidFill>
                        </a:rPr>
                        <a:t> = $500.00</a:t>
                      </a:r>
                    </a:p>
                    <a:p>
                      <a:pPr lvl="0">
                        <a:buNone/>
                      </a:pPr>
                      <a:r>
                        <a:rPr lang="en-US" sz="1700" dirty="0" err="1">
                          <a:solidFill>
                            <a:schemeClr val="tx1">
                              <a:lumMod val="85000"/>
                              <a:lumOff val="15000"/>
                            </a:schemeClr>
                          </a:solidFill>
                        </a:rPr>
                        <a:t>Ventes</a:t>
                      </a:r>
                      <a:r>
                        <a:rPr lang="en-US" sz="1700" dirty="0">
                          <a:solidFill>
                            <a:schemeClr val="tx1">
                              <a:lumMod val="85000"/>
                              <a:lumOff val="15000"/>
                            </a:schemeClr>
                          </a:solidFill>
                        </a:rPr>
                        <a:t> – </a:t>
                      </a:r>
                      <a:r>
                        <a:rPr lang="en-US" sz="1700" dirty="0" err="1">
                          <a:solidFill>
                            <a:schemeClr val="tx1">
                              <a:lumMod val="85000"/>
                              <a:lumOff val="15000"/>
                            </a:schemeClr>
                          </a:solidFill>
                        </a:rPr>
                        <a:t>Coût</a:t>
                      </a:r>
                      <a:r>
                        <a:rPr lang="en-US" sz="1700" dirty="0">
                          <a:solidFill>
                            <a:schemeClr val="tx1">
                              <a:lumMod val="85000"/>
                              <a:lumOff val="15000"/>
                            </a:schemeClr>
                          </a:solidFill>
                        </a:rPr>
                        <a:t> = $625.00</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endParaRPr lang="en-US" sz="1700" dirty="0">
                        <a:solidFill>
                          <a:schemeClr val="tx1">
                            <a:lumMod val="85000"/>
                            <a:lumOff val="15000"/>
                          </a:schemeClr>
                        </a:solidFill>
                      </a:endParaRPr>
                    </a:p>
                  </a:txBody>
                  <a:tcPr marL="141606" marR="84963" marT="84963" marB="84963">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1548240980"/>
                  </a:ext>
                </a:extLst>
              </a:tr>
            </a:tbl>
          </a:graphicData>
        </a:graphic>
      </p:graphicFrame>
    </p:spTree>
    <p:extLst>
      <p:ext uri="{BB962C8B-B14F-4D97-AF65-F5344CB8AC3E}">
        <p14:creationId xmlns:p14="http://schemas.microsoft.com/office/powerpoint/2010/main" val="126739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74D5-C9ED-47A1-B2F1-CE6FEE9391E3}"/>
              </a:ext>
            </a:extLst>
          </p:cNvPr>
          <p:cNvSpPr>
            <a:spLocks noGrp="1"/>
          </p:cNvSpPr>
          <p:nvPr>
            <p:ph type="title"/>
            <p:custDataLst>
              <p:tags r:id="rId1"/>
            </p:custDataLst>
          </p:nvPr>
        </p:nvSpPr>
        <p:spPr>
          <a:xfrm>
            <a:off x="314094" y="609600"/>
            <a:ext cx="10503132" cy="1446975"/>
          </a:xfrm>
        </p:spPr>
        <p:txBody>
          <a:bodyPr>
            <a:normAutofit/>
          </a:bodyPr>
          <a:lstStyle/>
          <a:p>
            <a:r>
              <a:rPr lang="en-US" sz="4400" b="1" dirty="0" err="1">
                <a:cs typeface="Calibri Light"/>
              </a:rPr>
              <a:t>Exemple</a:t>
            </a:r>
            <a:r>
              <a:rPr lang="en-US" sz="4400" b="1" dirty="0">
                <a:cs typeface="Calibri Light"/>
              </a:rPr>
              <a:t> de Conversion  #1</a:t>
            </a:r>
            <a:endParaRPr lang="en-US" b="1" dirty="0"/>
          </a:p>
        </p:txBody>
      </p:sp>
      <p:sp>
        <p:nvSpPr>
          <p:cNvPr id="5" name="TextBox 4">
            <a:extLst>
              <a:ext uri="{FF2B5EF4-FFF2-40B4-BE49-F238E27FC236}">
                <a16:creationId xmlns:a16="http://schemas.microsoft.com/office/drawing/2014/main" id="{5C76B2FC-F89F-477A-95E3-F776D309E415}"/>
              </a:ext>
            </a:extLst>
          </p:cNvPr>
          <p:cNvSpPr txBox="1"/>
          <p:nvPr>
            <p:custDataLst>
              <p:tags r:id="rId2"/>
            </p:custDataLst>
          </p:nvPr>
        </p:nvSpPr>
        <p:spPr>
          <a:xfrm>
            <a:off x="779363" y="1878957"/>
            <a:ext cx="66882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cs typeface="Calibri"/>
            </a:endParaRPr>
          </a:p>
        </p:txBody>
      </p:sp>
      <p:sp>
        <p:nvSpPr>
          <p:cNvPr id="7" name="Content Placeholder 6">
            <a:extLst>
              <a:ext uri="{FF2B5EF4-FFF2-40B4-BE49-F238E27FC236}">
                <a16:creationId xmlns:a16="http://schemas.microsoft.com/office/drawing/2014/main" id="{4D0074E9-54BA-4576-9BCD-FE4E15316D31}"/>
              </a:ext>
            </a:extLst>
          </p:cNvPr>
          <p:cNvSpPr>
            <a:spLocks noGrp="1"/>
          </p:cNvSpPr>
          <p:nvPr>
            <p:ph idx="1"/>
            <p:custDataLst>
              <p:tags r:id="rId3"/>
            </p:custDataLst>
          </p:nvPr>
        </p:nvSpPr>
        <p:spPr>
          <a:xfrm>
            <a:off x="388436" y="1835173"/>
            <a:ext cx="10131425" cy="2349025"/>
          </a:xfrm>
        </p:spPr>
        <p:txBody>
          <a:bodyPr>
            <a:normAutofit fontScale="92500" lnSpcReduction="20000"/>
          </a:bodyPr>
          <a:lstStyle/>
          <a:p>
            <a:pPr marL="0" indent="0">
              <a:buNone/>
            </a:pPr>
            <a:r>
              <a:rPr lang="fr-FR" sz="2000" dirty="0"/>
              <a:t>Une canette d’aérosol nettoyant pour freins coûte 8,00 $. En moyenne elle dure environ 11  services de freinage.  Un magasin effectue 43 services de freinage par semaine, combien cela coûte-t-il par semaine pour le nettoyant pour freins? Estimer combien de canettes d’aérosols le propriétaire du magasin devrait </a:t>
            </a:r>
            <a:r>
              <a:rPr lang="fr-FR" sz="2000" u="sng" dirty="0"/>
              <a:t>acheter chaque année </a:t>
            </a:r>
            <a:r>
              <a:rPr lang="fr-FR" sz="2000" dirty="0"/>
              <a:t>pour s'assurer qu'il y a juste assez de nettoyant à freins? </a:t>
            </a:r>
            <a:r>
              <a:rPr lang="en-US" sz="2000" dirty="0">
                <a:cs typeface="Calibri"/>
              </a:rPr>
              <a:t> </a:t>
            </a:r>
            <a:endParaRPr lang="en-US" sz="2000" dirty="0">
              <a:ea typeface="+mn-lt"/>
              <a:cs typeface="+mn-lt"/>
            </a:endParaRPr>
          </a:p>
          <a:p>
            <a:pPr marL="0" indent="0">
              <a:buNone/>
            </a:pPr>
            <a:endParaRPr lang="en-US" dirty="0">
              <a:cs typeface="Calibri" panose="020F0502020204030204"/>
            </a:endParaRPr>
          </a:p>
          <a:p>
            <a:endParaRPr lang="en-US" dirty="0">
              <a:cs typeface="Calibri" panose="020F0502020204030204"/>
            </a:endParaRPr>
          </a:p>
          <a:p>
            <a:pPr marL="0" indent="0">
              <a:buNone/>
            </a:pPr>
            <a:br>
              <a:rPr lang="en-US" dirty="0"/>
            </a:br>
            <a:endParaRPr lang="en-US" dirty="0">
              <a:cs typeface="Calibri"/>
            </a:endParaRPr>
          </a:p>
        </p:txBody>
      </p:sp>
      <p:graphicFrame>
        <p:nvGraphicFramePr>
          <p:cNvPr id="3" name="Table 4">
            <a:extLst>
              <a:ext uri="{FF2B5EF4-FFF2-40B4-BE49-F238E27FC236}">
                <a16:creationId xmlns:a16="http://schemas.microsoft.com/office/drawing/2014/main" id="{5FFF1F15-B774-4A24-ACB0-921F2E6A0FDA}"/>
              </a:ext>
            </a:extLst>
          </p:cNvPr>
          <p:cNvGraphicFramePr>
            <a:graphicFrameLocks/>
          </p:cNvGraphicFramePr>
          <p:nvPr>
            <p:custDataLst>
              <p:tags r:id="rId4"/>
            </p:custDataLst>
            <p:extLst>
              <p:ext uri="{D42A27DB-BD31-4B8C-83A1-F6EECF244321}">
                <p14:modId xmlns:p14="http://schemas.microsoft.com/office/powerpoint/2010/main" val="2523427659"/>
              </p:ext>
            </p:extLst>
          </p:nvPr>
        </p:nvGraphicFramePr>
        <p:xfrm>
          <a:off x="381000" y="2936487"/>
          <a:ext cx="11595560" cy="3586744"/>
        </p:xfrm>
        <a:graphic>
          <a:graphicData uri="http://schemas.openxmlformats.org/drawingml/2006/table">
            <a:tbl>
              <a:tblPr firstRow="1" bandRow="1">
                <a:noFill/>
                <a:tableStyleId>{5C22544A-7EE6-4342-B048-85BDC9FD1C3A}</a:tableStyleId>
              </a:tblPr>
              <a:tblGrid>
                <a:gridCol w="2341756">
                  <a:extLst>
                    <a:ext uri="{9D8B030D-6E8A-4147-A177-3AD203B41FA5}">
                      <a16:colId xmlns:a16="http://schemas.microsoft.com/office/drawing/2014/main" val="1660204725"/>
                    </a:ext>
                  </a:extLst>
                </a:gridCol>
                <a:gridCol w="2499731">
                  <a:extLst>
                    <a:ext uri="{9D8B030D-6E8A-4147-A177-3AD203B41FA5}">
                      <a16:colId xmlns:a16="http://schemas.microsoft.com/office/drawing/2014/main" val="1599994270"/>
                    </a:ext>
                  </a:extLst>
                </a:gridCol>
                <a:gridCol w="2759926">
                  <a:extLst>
                    <a:ext uri="{9D8B030D-6E8A-4147-A177-3AD203B41FA5}">
                      <a16:colId xmlns:a16="http://schemas.microsoft.com/office/drawing/2014/main" val="1605376810"/>
                    </a:ext>
                  </a:extLst>
                </a:gridCol>
                <a:gridCol w="3994147">
                  <a:extLst>
                    <a:ext uri="{9D8B030D-6E8A-4147-A177-3AD203B41FA5}">
                      <a16:colId xmlns:a16="http://schemas.microsoft.com/office/drawing/2014/main" val="873833610"/>
                    </a:ext>
                  </a:extLst>
                </a:gridCol>
              </a:tblGrid>
              <a:tr h="464286">
                <a:tc>
                  <a:txBody>
                    <a:bodyPr/>
                    <a:lstStyle/>
                    <a:p>
                      <a:r>
                        <a:rPr lang="en-US" sz="2000" b="1" dirty="0" err="1">
                          <a:solidFill>
                            <a:srgbClr val="FFFFFF"/>
                          </a:solidFill>
                        </a:rPr>
                        <a:t>Nombres</a:t>
                      </a:r>
                      <a:endParaRPr lang="en-US" sz="2000" b="1" dirty="0">
                        <a:solidFill>
                          <a:srgbClr val="FFFFFF"/>
                        </a:solidFill>
                      </a:endParaRPr>
                    </a:p>
                  </a:txBody>
                  <a:tcPr marL="224477" marR="134686" marT="134686" marB="134686">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dirty="0" err="1">
                          <a:solidFill>
                            <a:srgbClr val="FFFFFF"/>
                          </a:solidFill>
                        </a:rPr>
                        <a:t>Unités</a:t>
                      </a:r>
                      <a:endParaRPr lang="en-US" sz="2000" b="1" dirty="0">
                        <a:solidFill>
                          <a:srgbClr val="FFFFFF"/>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2000" b="0" i="0" kern="1200" dirty="0">
                          <a:solidFill>
                            <a:schemeClr val="lt1"/>
                          </a:solidFill>
                          <a:effectLst/>
                          <a:latin typeface="+mn-lt"/>
                          <a:ea typeface="+mn-ea"/>
                          <a:cs typeface="+mn-cs"/>
                        </a:rPr>
                        <a:t>À quoi sert cette mesure</a:t>
                      </a:r>
                      <a:endParaRPr lang="en-US" sz="2000" b="1" dirty="0">
                        <a:solidFill>
                          <a:srgbClr val="FFFFFF"/>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1800" b="0" i="0" kern="1200" dirty="0">
                          <a:solidFill>
                            <a:schemeClr val="lt1"/>
                          </a:solidFill>
                          <a:effectLst/>
                          <a:latin typeface="+mn-lt"/>
                          <a:ea typeface="+mn-ea"/>
                          <a:cs typeface="+mn-cs"/>
                        </a:rPr>
                        <a:t>Quelles sont les conversions liées à ce nombre</a:t>
                      </a:r>
                      <a:endParaRPr lang="en-US" sz="2000" b="1" dirty="0">
                        <a:solidFill>
                          <a:srgbClr val="FFFFFF"/>
                        </a:solidFill>
                      </a:endParaRPr>
                    </a:p>
                  </a:txBody>
                  <a:tcPr marL="224477" marR="134686" marT="134686" marB="134686">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33518189"/>
                  </a:ext>
                </a:extLst>
              </a:tr>
              <a:tr h="762347">
                <a:tc>
                  <a:txBody>
                    <a:bodyPr/>
                    <a:lstStyle/>
                    <a:p>
                      <a:pPr marL="285750" lvl="0" indent="-285750">
                        <a:buFont typeface="Arial"/>
                        <a:buChar char="•"/>
                      </a:pPr>
                      <a:r>
                        <a:rPr lang="en-US" sz="2000" b="0" dirty="0">
                          <a:solidFill>
                            <a:schemeClr val="tx1">
                              <a:lumMod val="85000"/>
                              <a:lumOff val="15000"/>
                            </a:schemeClr>
                          </a:solidFill>
                        </a:rPr>
                        <a:t>11 services de </a:t>
                      </a:r>
                      <a:r>
                        <a:rPr lang="en-US" sz="2000" b="0" dirty="0" err="1">
                          <a:solidFill>
                            <a:schemeClr val="tx1">
                              <a:lumMod val="85000"/>
                              <a:lumOff val="15000"/>
                            </a:schemeClr>
                          </a:solidFill>
                        </a:rPr>
                        <a:t>frein</a:t>
                      </a:r>
                      <a:r>
                        <a:rPr lang="en-US" sz="2000" b="0" dirty="0">
                          <a:solidFill>
                            <a:schemeClr val="tx1">
                              <a:lumMod val="85000"/>
                              <a:lumOff val="15000"/>
                            </a:schemeClr>
                          </a:solidFill>
                        </a:rPr>
                        <a:t> par </a:t>
                      </a:r>
                      <a:r>
                        <a:rPr lang="en-US" sz="2000" b="0" dirty="0" err="1">
                          <a:solidFill>
                            <a:schemeClr val="tx1">
                              <a:lumMod val="85000"/>
                              <a:lumOff val="15000"/>
                            </a:schemeClr>
                          </a:solidFill>
                        </a:rPr>
                        <a:t>canettes</a:t>
                      </a:r>
                      <a:endParaRPr lang="en-US" sz="2000" b="0" dirty="0">
                        <a:solidFill>
                          <a:schemeClr val="tx1">
                            <a:lumMod val="85000"/>
                            <a:lumOff val="15000"/>
                          </a:schemeClr>
                        </a:solidFill>
                      </a:endParaRPr>
                    </a:p>
                    <a:p>
                      <a:pPr marL="285750" lvl="0" indent="-285750">
                        <a:buFont typeface="Arial"/>
                        <a:buChar char="•"/>
                      </a:pPr>
                      <a:r>
                        <a:rPr lang="en-US" sz="2000" b="0" dirty="0">
                          <a:solidFill>
                            <a:schemeClr val="tx1">
                              <a:lumMod val="85000"/>
                              <a:lumOff val="15000"/>
                            </a:schemeClr>
                          </a:solidFill>
                        </a:rPr>
                        <a:t>43 services de </a:t>
                      </a:r>
                      <a:r>
                        <a:rPr lang="en-US" sz="2000" b="0" baseline="0" dirty="0" err="1">
                          <a:solidFill>
                            <a:schemeClr val="tx1">
                              <a:lumMod val="85000"/>
                              <a:lumOff val="15000"/>
                            </a:schemeClr>
                          </a:solidFill>
                        </a:rPr>
                        <a:t>frein</a:t>
                      </a:r>
                      <a:r>
                        <a:rPr lang="en-US" sz="2000" b="0" dirty="0">
                          <a:solidFill>
                            <a:schemeClr val="tx1">
                              <a:lumMod val="85000"/>
                              <a:lumOff val="15000"/>
                            </a:schemeClr>
                          </a:solidFill>
                        </a:rPr>
                        <a:t>/</a:t>
                      </a:r>
                      <a:r>
                        <a:rPr lang="en-US" sz="2000" b="0" dirty="0" err="1">
                          <a:solidFill>
                            <a:schemeClr val="tx1">
                              <a:lumMod val="85000"/>
                              <a:lumOff val="15000"/>
                            </a:schemeClr>
                          </a:solidFill>
                        </a:rPr>
                        <a:t>semaine</a:t>
                      </a:r>
                      <a:endParaRPr lang="en-US" sz="2000" b="0" dirty="0">
                        <a:solidFill>
                          <a:schemeClr val="tx1">
                            <a:lumMod val="85000"/>
                            <a:lumOff val="15000"/>
                          </a:schemeClr>
                        </a:solidFill>
                      </a:endParaRPr>
                    </a:p>
                    <a:p>
                      <a:pPr marL="285750" lvl="0" indent="-285750">
                        <a:buFont typeface="Arial"/>
                        <a:buChar char="•"/>
                      </a:pPr>
                      <a:r>
                        <a:rPr lang="en-US" sz="2000" b="0" dirty="0">
                          <a:solidFill>
                            <a:schemeClr val="tx1">
                              <a:lumMod val="85000"/>
                              <a:lumOff val="15000"/>
                            </a:schemeClr>
                          </a:solidFill>
                        </a:rPr>
                        <a:t>$8.00/</a:t>
                      </a:r>
                      <a:r>
                        <a:rPr lang="en-US" sz="2000" b="0" dirty="0" err="1">
                          <a:solidFill>
                            <a:schemeClr val="tx1">
                              <a:lumMod val="85000"/>
                              <a:lumOff val="15000"/>
                            </a:schemeClr>
                          </a:solidFill>
                        </a:rPr>
                        <a:t>canettes</a:t>
                      </a:r>
                      <a:endParaRPr lang="en-US" sz="2000" b="0" dirty="0">
                        <a:solidFill>
                          <a:schemeClr val="tx1">
                            <a:lumMod val="85000"/>
                            <a:lumOff val="15000"/>
                          </a:schemeClr>
                        </a:solidFill>
                      </a:endParaRPr>
                    </a:p>
                  </a:txBody>
                  <a:tcPr marL="224477" marR="134686" marT="134686" marB="13468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000" b="0" dirty="0" err="1">
                          <a:solidFill>
                            <a:schemeClr val="tx1">
                              <a:lumMod val="85000"/>
                              <a:lumOff val="15000"/>
                            </a:schemeClr>
                          </a:solidFill>
                        </a:rPr>
                        <a:t>Nombre</a:t>
                      </a:r>
                      <a:r>
                        <a:rPr lang="en-US" sz="2000" b="0" dirty="0">
                          <a:solidFill>
                            <a:schemeClr val="tx1">
                              <a:lumMod val="85000"/>
                              <a:lumOff val="15000"/>
                            </a:schemeClr>
                          </a:solidFill>
                        </a:rPr>
                        <a:t> de services de </a:t>
                      </a:r>
                      <a:r>
                        <a:rPr lang="en-US" sz="2000" b="0" dirty="0" err="1">
                          <a:solidFill>
                            <a:schemeClr val="tx1">
                              <a:lumMod val="85000"/>
                              <a:lumOff val="15000"/>
                            </a:schemeClr>
                          </a:solidFill>
                        </a:rPr>
                        <a:t>frein</a:t>
                      </a:r>
                      <a:endParaRPr lang="en-US" sz="2000" b="0" dirty="0">
                        <a:solidFill>
                          <a:schemeClr val="tx1">
                            <a:lumMod val="85000"/>
                            <a:lumOff val="15000"/>
                          </a:schemeClr>
                        </a:solidFill>
                      </a:endParaRPr>
                    </a:p>
                    <a:p>
                      <a:pPr marL="285750" lvl="0" indent="-285750">
                        <a:buFont typeface="Arial"/>
                        <a:buChar char="•"/>
                      </a:pPr>
                      <a:r>
                        <a:rPr lang="en-US" sz="2000" b="0" dirty="0" err="1">
                          <a:solidFill>
                            <a:schemeClr val="tx1">
                              <a:lumMod val="85000"/>
                              <a:lumOff val="15000"/>
                            </a:schemeClr>
                          </a:solidFill>
                        </a:rPr>
                        <a:t>Nombre</a:t>
                      </a:r>
                      <a:r>
                        <a:rPr lang="en-US" sz="2000" b="0" baseline="0" dirty="0">
                          <a:solidFill>
                            <a:schemeClr val="tx1">
                              <a:lumMod val="85000"/>
                              <a:lumOff val="15000"/>
                            </a:schemeClr>
                          </a:solidFill>
                        </a:rPr>
                        <a:t> de </a:t>
                      </a:r>
                      <a:r>
                        <a:rPr lang="en-US" sz="2000" b="0" baseline="0" dirty="0" err="1">
                          <a:solidFill>
                            <a:schemeClr val="tx1">
                              <a:lumMod val="85000"/>
                              <a:lumOff val="15000"/>
                            </a:schemeClr>
                          </a:solidFill>
                        </a:rPr>
                        <a:t>canettes</a:t>
                      </a:r>
                      <a:r>
                        <a:rPr lang="en-US" sz="2000" b="0" baseline="0" dirty="0">
                          <a:solidFill>
                            <a:schemeClr val="tx1">
                              <a:lumMod val="85000"/>
                              <a:lumOff val="15000"/>
                            </a:schemeClr>
                          </a:solidFill>
                        </a:rPr>
                        <a:t> </a:t>
                      </a:r>
                      <a:r>
                        <a:rPr lang="en-US" sz="2000" b="0" baseline="0" dirty="0" err="1">
                          <a:solidFill>
                            <a:schemeClr val="tx1">
                              <a:lumMod val="85000"/>
                              <a:lumOff val="15000"/>
                            </a:schemeClr>
                          </a:solidFill>
                        </a:rPr>
                        <a:t>aérosoles</a:t>
                      </a:r>
                      <a:endParaRPr lang="en-US" sz="2000" b="0" dirty="0">
                        <a:solidFill>
                          <a:schemeClr val="tx1">
                            <a:lumMod val="85000"/>
                            <a:lumOff val="15000"/>
                          </a:schemeClr>
                        </a:solidFill>
                      </a:endParaRPr>
                    </a:p>
                    <a:p>
                      <a:pPr marL="0" lvl="0" indent="0">
                        <a:buNone/>
                      </a:pPr>
                      <a:endParaRPr lang="en-US" sz="2000" b="0" dirty="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000" b="0" dirty="0" err="1">
                          <a:solidFill>
                            <a:schemeClr val="tx1">
                              <a:lumMod val="85000"/>
                              <a:lumOff val="15000"/>
                            </a:schemeClr>
                          </a:solidFill>
                        </a:rPr>
                        <a:t>Coût</a:t>
                      </a:r>
                      <a:r>
                        <a:rPr lang="en-US" sz="2000" b="0" baseline="0" dirty="0">
                          <a:solidFill>
                            <a:schemeClr val="tx1">
                              <a:lumMod val="85000"/>
                              <a:lumOff val="15000"/>
                            </a:schemeClr>
                          </a:solidFill>
                        </a:rPr>
                        <a:t> par </a:t>
                      </a:r>
                      <a:r>
                        <a:rPr lang="en-US" sz="2000" b="0" baseline="0" dirty="0" err="1">
                          <a:solidFill>
                            <a:schemeClr val="tx1">
                              <a:lumMod val="85000"/>
                              <a:lumOff val="15000"/>
                            </a:schemeClr>
                          </a:solidFill>
                        </a:rPr>
                        <a:t>semaine</a:t>
                      </a:r>
                      <a:endParaRPr lang="en-US" sz="2000" b="0" dirty="0">
                        <a:solidFill>
                          <a:schemeClr val="tx1">
                            <a:lumMod val="85000"/>
                            <a:lumOff val="15000"/>
                          </a:schemeClr>
                        </a:solidFill>
                      </a:endParaRPr>
                    </a:p>
                    <a:p>
                      <a:pPr marL="285750" lvl="0" indent="-285750">
                        <a:buFont typeface="Arial"/>
                        <a:buChar char="•"/>
                      </a:pPr>
                      <a:r>
                        <a:rPr lang="en-US" sz="2000" b="0" dirty="0" err="1">
                          <a:solidFill>
                            <a:schemeClr val="tx1">
                              <a:lumMod val="85000"/>
                              <a:lumOff val="15000"/>
                            </a:schemeClr>
                          </a:solidFill>
                        </a:rPr>
                        <a:t>Inventaire</a:t>
                      </a:r>
                      <a:r>
                        <a:rPr lang="en-US" sz="2000" b="0" dirty="0">
                          <a:solidFill>
                            <a:schemeClr val="tx1">
                              <a:lumMod val="85000"/>
                              <a:lumOff val="15000"/>
                            </a:schemeClr>
                          </a:solidFill>
                        </a:rPr>
                        <a:t> </a:t>
                      </a:r>
                      <a:r>
                        <a:rPr lang="en-US" sz="2000" b="0" dirty="0" err="1">
                          <a:solidFill>
                            <a:schemeClr val="tx1">
                              <a:lumMod val="85000"/>
                              <a:lumOff val="15000"/>
                            </a:schemeClr>
                          </a:solidFill>
                        </a:rPr>
                        <a:t>requis</a:t>
                      </a:r>
                      <a:r>
                        <a:rPr lang="en-US" sz="2000" b="0" dirty="0">
                          <a:solidFill>
                            <a:schemeClr val="tx1">
                              <a:lumMod val="85000"/>
                              <a:lumOff val="15000"/>
                            </a:schemeClr>
                          </a:solidFill>
                        </a:rPr>
                        <a:t> par </a:t>
                      </a:r>
                      <a:r>
                        <a:rPr lang="en-US" sz="2000" b="0" dirty="0" err="1">
                          <a:solidFill>
                            <a:schemeClr val="tx1">
                              <a:lumMod val="85000"/>
                              <a:lumOff val="15000"/>
                            </a:schemeClr>
                          </a:solidFill>
                        </a:rPr>
                        <a:t>semaine</a:t>
                      </a:r>
                      <a:endParaRPr lang="en-US" sz="2000" b="0" dirty="0">
                        <a:solidFill>
                          <a:schemeClr val="tx1">
                            <a:lumMod val="85000"/>
                            <a:lumOff val="15000"/>
                          </a:schemeClr>
                        </a:solidFill>
                      </a:endParaRPr>
                    </a:p>
                    <a:p>
                      <a:pPr marL="0" lvl="0" indent="0">
                        <a:buNone/>
                      </a:pPr>
                      <a:r>
                        <a:rPr lang="en-US" sz="2000" b="0" dirty="0">
                          <a:solidFill>
                            <a:schemeClr val="tx1">
                              <a:lumMod val="85000"/>
                              <a:lumOff val="15000"/>
                            </a:schemeClr>
                          </a:solidFill>
                        </a:rPr>
                        <a:t>     </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000" b="0" dirty="0">
                          <a:solidFill>
                            <a:schemeClr val="tx1">
                              <a:lumMod val="85000"/>
                              <a:lumOff val="15000"/>
                            </a:schemeClr>
                          </a:solidFill>
                        </a:rPr>
                        <a:t>$8.00/11 services =.73/</a:t>
                      </a:r>
                      <a:r>
                        <a:rPr lang="en-US" sz="2000" b="0" dirty="0" err="1">
                          <a:solidFill>
                            <a:schemeClr val="tx1">
                              <a:lumMod val="85000"/>
                              <a:lumOff val="15000"/>
                            </a:schemeClr>
                          </a:solidFill>
                        </a:rPr>
                        <a:t>coût</a:t>
                      </a:r>
                      <a:r>
                        <a:rPr lang="en-US" sz="2000" b="0" dirty="0">
                          <a:solidFill>
                            <a:schemeClr val="tx1">
                              <a:lumMod val="85000"/>
                              <a:lumOff val="15000"/>
                            </a:schemeClr>
                          </a:solidFill>
                        </a:rPr>
                        <a:t> par service</a:t>
                      </a:r>
                    </a:p>
                    <a:p>
                      <a:pPr marL="285750" lvl="0" indent="-285750">
                        <a:buFont typeface="Arial"/>
                        <a:buChar char="•"/>
                      </a:pPr>
                      <a:r>
                        <a:rPr lang="en-US" sz="2000" b="0" dirty="0">
                          <a:solidFill>
                            <a:schemeClr val="tx1">
                              <a:lumMod val="85000"/>
                              <a:lumOff val="15000"/>
                            </a:schemeClr>
                          </a:solidFill>
                        </a:rPr>
                        <a:t>43/11 = 3.91 </a:t>
                      </a:r>
                      <a:r>
                        <a:rPr lang="en-US" sz="2000" b="0" dirty="0" err="1">
                          <a:solidFill>
                            <a:schemeClr val="tx1">
                              <a:lumMod val="85000"/>
                              <a:lumOff val="15000"/>
                            </a:schemeClr>
                          </a:solidFill>
                        </a:rPr>
                        <a:t>canettes</a:t>
                      </a:r>
                      <a:r>
                        <a:rPr lang="en-US" sz="2000" b="0" dirty="0">
                          <a:solidFill>
                            <a:schemeClr val="tx1">
                              <a:lumMod val="85000"/>
                              <a:lumOff val="15000"/>
                            </a:schemeClr>
                          </a:solidFill>
                        </a:rPr>
                        <a:t>/</a:t>
                      </a:r>
                      <a:r>
                        <a:rPr lang="en-US" sz="2000" b="0" dirty="0" err="1">
                          <a:solidFill>
                            <a:schemeClr val="tx1">
                              <a:lumMod val="85000"/>
                              <a:lumOff val="15000"/>
                            </a:schemeClr>
                          </a:solidFill>
                        </a:rPr>
                        <a:t>semaine</a:t>
                      </a:r>
                      <a:r>
                        <a:rPr lang="en-US" sz="2000" b="0" dirty="0">
                          <a:solidFill>
                            <a:schemeClr val="tx1">
                              <a:lumMod val="85000"/>
                              <a:lumOff val="15000"/>
                            </a:schemeClr>
                          </a:solidFill>
                        </a:rPr>
                        <a:t> = 4 </a:t>
                      </a:r>
                      <a:r>
                        <a:rPr lang="en-US" sz="2000" b="0" dirty="0" err="1">
                          <a:solidFill>
                            <a:schemeClr val="tx1">
                              <a:lumMod val="85000"/>
                              <a:lumOff val="15000"/>
                            </a:schemeClr>
                          </a:solidFill>
                        </a:rPr>
                        <a:t>canettes</a:t>
                      </a:r>
                      <a:r>
                        <a:rPr lang="en-US" sz="2000" b="0" dirty="0">
                          <a:solidFill>
                            <a:schemeClr val="tx1">
                              <a:lumMod val="85000"/>
                              <a:lumOff val="15000"/>
                            </a:schemeClr>
                          </a:solidFill>
                        </a:rPr>
                        <a:t> </a:t>
                      </a:r>
                      <a:r>
                        <a:rPr lang="en-US" sz="2000" b="0" dirty="0" err="1">
                          <a:solidFill>
                            <a:schemeClr val="tx1">
                              <a:lumMod val="85000"/>
                              <a:lumOff val="15000"/>
                            </a:schemeClr>
                          </a:solidFill>
                        </a:rPr>
                        <a:t>aérosole</a:t>
                      </a:r>
                      <a:endParaRPr lang="en-US" sz="2000" b="0" dirty="0">
                        <a:solidFill>
                          <a:schemeClr val="tx1">
                            <a:lumMod val="85000"/>
                            <a:lumOff val="15000"/>
                          </a:schemeClr>
                        </a:solidFill>
                      </a:endParaRPr>
                    </a:p>
                    <a:p>
                      <a:pPr marL="285750" lvl="0" indent="-285750">
                        <a:buFont typeface="Arial"/>
                        <a:buChar char="•"/>
                      </a:pPr>
                      <a:r>
                        <a:rPr lang="en-US" sz="2000" b="0" dirty="0">
                          <a:solidFill>
                            <a:schemeClr val="tx1">
                              <a:lumMod val="85000"/>
                              <a:lumOff val="15000"/>
                            </a:schemeClr>
                          </a:solidFill>
                        </a:rPr>
                        <a:t>.73 X 43 = 31.39/</a:t>
                      </a:r>
                      <a:r>
                        <a:rPr lang="en-US" sz="2000" b="0" dirty="0" err="1">
                          <a:solidFill>
                            <a:schemeClr val="tx1">
                              <a:lumMod val="85000"/>
                              <a:lumOff val="15000"/>
                            </a:schemeClr>
                          </a:solidFill>
                        </a:rPr>
                        <a:t>coût</a:t>
                      </a:r>
                      <a:r>
                        <a:rPr lang="en-US" sz="2000" b="0" dirty="0">
                          <a:solidFill>
                            <a:schemeClr val="tx1">
                              <a:lumMod val="85000"/>
                              <a:lumOff val="15000"/>
                            </a:schemeClr>
                          </a:solidFill>
                        </a:rPr>
                        <a:t> par </a:t>
                      </a:r>
                      <a:r>
                        <a:rPr lang="en-US" sz="2000" b="0" dirty="0" err="1">
                          <a:solidFill>
                            <a:schemeClr val="tx1">
                              <a:lumMod val="85000"/>
                              <a:lumOff val="15000"/>
                            </a:schemeClr>
                          </a:solidFill>
                        </a:rPr>
                        <a:t>semaine</a:t>
                      </a:r>
                      <a:endParaRPr lang="en-US" sz="2000" b="0" dirty="0">
                        <a:solidFill>
                          <a:schemeClr val="tx1">
                            <a:lumMod val="85000"/>
                            <a:lumOff val="15000"/>
                          </a:schemeClr>
                        </a:solidFill>
                      </a:endParaRPr>
                    </a:p>
                    <a:p>
                      <a:pPr marL="285750" lvl="0" indent="-285750">
                        <a:buFont typeface="Arial"/>
                        <a:buChar char="•"/>
                      </a:pPr>
                      <a:r>
                        <a:rPr lang="en-US" sz="2000" b="0" dirty="0">
                          <a:solidFill>
                            <a:schemeClr val="tx1">
                              <a:lumMod val="85000"/>
                              <a:lumOff val="15000"/>
                            </a:schemeClr>
                          </a:solidFill>
                        </a:rPr>
                        <a:t>52 </a:t>
                      </a:r>
                      <a:r>
                        <a:rPr lang="en-US" sz="2000" b="0" dirty="0" err="1">
                          <a:solidFill>
                            <a:schemeClr val="tx1">
                              <a:lumMod val="85000"/>
                              <a:lumOff val="15000"/>
                            </a:schemeClr>
                          </a:solidFill>
                        </a:rPr>
                        <a:t>semaines</a:t>
                      </a:r>
                      <a:r>
                        <a:rPr lang="en-US" sz="2000" b="0" dirty="0">
                          <a:solidFill>
                            <a:schemeClr val="tx1">
                              <a:lumMod val="85000"/>
                              <a:lumOff val="15000"/>
                            </a:schemeClr>
                          </a:solidFill>
                        </a:rPr>
                        <a:t> X 4 </a:t>
                      </a:r>
                      <a:r>
                        <a:rPr lang="en-US" sz="2000" b="0" dirty="0" err="1">
                          <a:solidFill>
                            <a:schemeClr val="tx1">
                              <a:lumMod val="85000"/>
                              <a:lumOff val="15000"/>
                            </a:schemeClr>
                          </a:solidFill>
                        </a:rPr>
                        <a:t>canettes</a:t>
                      </a:r>
                      <a:r>
                        <a:rPr lang="en-US" sz="2000" b="0" dirty="0">
                          <a:solidFill>
                            <a:schemeClr val="tx1">
                              <a:lumMod val="85000"/>
                              <a:lumOff val="15000"/>
                            </a:schemeClr>
                          </a:solidFill>
                        </a:rPr>
                        <a:t>= 208  </a:t>
                      </a:r>
                      <a:r>
                        <a:rPr lang="en-US" sz="2000" b="0" dirty="0" err="1">
                          <a:solidFill>
                            <a:schemeClr val="tx1">
                              <a:lumMod val="85000"/>
                              <a:lumOff val="15000"/>
                            </a:schemeClr>
                          </a:solidFill>
                        </a:rPr>
                        <a:t>canettes</a:t>
                      </a:r>
                      <a:r>
                        <a:rPr lang="en-US" sz="2000" b="0" dirty="0">
                          <a:solidFill>
                            <a:schemeClr val="tx1">
                              <a:lumMod val="85000"/>
                              <a:lumOff val="15000"/>
                            </a:schemeClr>
                          </a:solidFill>
                        </a:rPr>
                        <a:t> par </a:t>
                      </a:r>
                      <a:r>
                        <a:rPr lang="en-US" sz="2000" b="0" dirty="0" err="1">
                          <a:solidFill>
                            <a:schemeClr val="tx1">
                              <a:lumMod val="85000"/>
                              <a:lumOff val="15000"/>
                            </a:schemeClr>
                          </a:solidFill>
                        </a:rPr>
                        <a:t>année</a:t>
                      </a:r>
                      <a:r>
                        <a:rPr lang="en-US" sz="2000" b="0" dirty="0">
                          <a:solidFill>
                            <a:schemeClr val="tx1">
                              <a:lumMod val="85000"/>
                              <a:lumOff val="15000"/>
                            </a:schemeClr>
                          </a:solidFill>
                        </a:rPr>
                        <a:t> </a:t>
                      </a:r>
                      <a:r>
                        <a:rPr lang="en-US" sz="2000" b="0" dirty="0" err="1">
                          <a:solidFill>
                            <a:schemeClr val="tx1">
                              <a:lumMod val="85000"/>
                              <a:lumOff val="15000"/>
                            </a:schemeClr>
                          </a:solidFill>
                        </a:rPr>
                        <a:t>ou</a:t>
                      </a:r>
                      <a:r>
                        <a:rPr lang="en-US" sz="2000" b="0" dirty="0">
                          <a:solidFill>
                            <a:schemeClr val="tx1">
                              <a:lumMod val="85000"/>
                              <a:lumOff val="15000"/>
                            </a:schemeClr>
                          </a:solidFill>
                        </a:rPr>
                        <a:t> 1664$</a:t>
                      </a:r>
                    </a:p>
                  </a:txBody>
                  <a:tcPr marL="224477" marR="134686" marT="134686" marB="134686">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7190862"/>
                  </a:ext>
                </a:extLst>
              </a:tr>
            </a:tbl>
          </a:graphicData>
        </a:graphic>
      </p:graphicFrame>
      <p:sp>
        <p:nvSpPr>
          <p:cNvPr id="4" name="TextBox 3">
            <a:extLst>
              <a:ext uri="{FF2B5EF4-FFF2-40B4-BE49-F238E27FC236}">
                <a16:creationId xmlns:a16="http://schemas.microsoft.com/office/drawing/2014/main" id="{1711445B-2BB2-4794-B12C-6C3C3A16677F}"/>
              </a:ext>
            </a:extLst>
          </p:cNvPr>
          <p:cNvSpPr txBox="1"/>
          <p:nvPr>
            <p:custDataLst>
              <p:tags r:id="rId5"/>
            </p:custDataLst>
          </p:nvPr>
        </p:nvSpPr>
        <p:spPr>
          <a:xfrm>
            <a:off x="366807" y="6127376"/>
            <a:ext cx="114748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Il y a </a:t>
            </a:r>
            <a:r>
              <a:rPr lang="en-US" sz="2400" dirty="0" err="1">
                <a:cs typeface="Calibri"/>
              </a:rPr>
              <a:t>plusieurs</a:t>
            </a:r>
            <a:r>
              <a:rPr lang="en-US" sz="2400" dirty="0">
                <a:cs typeface="Calibri"/>
              </a:rPr>
              <a:t> manières de </a:t>
            </a:r>
            <a:r>
              <a:rPr lang="en-US" sz="2400" dirty="0" err="1">
                <a:cs typeface="Calibri"/>
              </a:rPr>
              <a:t>résoudre</a:t>
            </a:r>
            <a:r>
              <a:rPr lang="en-US" sz="2400" dirty="0">
                <a:cs typeface="Calibri"/>
              </a:rPr>
              <a:t> </a:t>
            </a:r>
            <a:r>
              <a:rPr lang="en-US" sz="2400" dirty="0" err="1">
                <a:cs typeface="Calibri"/>
              </a:rPr>
              <a:t>ce</a:t>
            </a:r>
            <a:r>
              <a:rPr lang="en-US" sz="2400" dirty="0">
                <a:cs typeface="Calibri"/>
              </a:rPr>
              <a:t> </a:t>
            </a:r>
            <a:r>
              <a:rPr lang="en-US" sz="2400" dirty="0" err="1">
                <a:cs typeface="Calibri"/>
              </a:rPr>
              <a:t>problème</a:t>
            </a:r>
            <a:r>
              <a:rPr lang="en-US" sz="2400" dirty="0">
                <a:cs typeface="Calibri"/>
              </a:rPr>
              <a:t>: </a:t>
            </a:r>
            <a:r>
              <a:rPr lang="en-US" sz="2400" dirty="0" err="1">
                <a:ea typeface="+mn-lt"/>
                <a:cs typeface="+mn-lt"/>
                <a:hlinkClick r:id="rId7"/>
              </a:rPr>
              <a:t>Voyons</a:t>
            </a:r>
            <a:r>
              <a:rPr lang="en-US" sz="2400" dirty="0">
                <a:ea typeface="+mn-lt"/>
                <a:cs typeface="+mn-lt"/>
                <a:hlinkClick r:id="rId7"/>
              </a:rPr>
              <a:t> comment </a:t>
            </a:r>
            <a:r>
              <a:rPr lang="en-US" sz="2400" dirty="0" err="1">
                <a:ea typeface="+mn-lt"/>
                <a:cs typeface="+mn-lt"/>
                <a:hlinkClick r:id="rId7"/>
              </a:rPr>
              <a:t>Mme</a:t>
            </a:r>
            <a:r>
              <a:rPr lang="en-US" sz="2400" dirty="0">
                <a:ea typeface="+mn-lt"/>
                <a:cs typeface="+mn-lt"/>
                <a:hlinkClick r:id="rId7"/>
              </a:rPr>
              <a:t> Martin le </a:t>
            </a:r>
            <a:r>
              <a:rPr lang="en-US" sz="2400" dirty="0" err="1">
                <a:ea typeface="+mn-lt"/>
                <a:cs typeface="+mn-lt"/>
                <a:hlinkClick r:id="rId7"/>
              </a:rPr>
              <a:t>résous</a:t>
            </a:r>
            <a:endParaRPr lang="en-US" sz="2400" dirty="0">
              <a:cs typeface="Calibri"/>
            </a:endParaRPr>
          </a:p>
          <a:p>
            <a:pPr algn="ctr"/>
            <a:endParaRPr lang="en-US" sz="2400" dirty="0">
              <a:cs typeface="Calibri"/>
            </a:endParaRPr>
          </a:p>
        </p:txBody>
      </p:sp>
    </p:spTree>
    <p:extLst>
      <p:ext uri="{BB962C8B-B14F-4D97-AF65-F5344CB8AC3E}">
        <p14:creationId xmlns:p14="http://schemas.microsoft.com/office/powerpoint/2010/main" val="2895645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A05F-2FAF-41E9-8A9D-80E17C2B9524}"/>
              </a:ext>
            </a:extLst>
          </p:cNvPr>
          <p:cNvSpPr>
            <a:spLocks noGrp="1"/>
          </p:cNvSpPr>
          <p:nvPr>
            <p:ph type="title"/>
            <p:custDataLst>
              <p:tags r:id="rId1"/>
            </p:custDataLst>
          </p:nvPr>
        </p:nvSpPr>
        <p:spPr>
          <a:xfrm>
            <a:off x="822658" y="193964"/>
            <a:ext cx="10410205" cy="1456267"/>
          </a:xfrm>
        </p:spPr>
        <p:txBody>
          <a:bodyPr>
            <a:normAutofit/>
          </a:bodyPr>
          <a:lstStyle/>
          <a:p>
            <a:r>
              <a:rPr lang="en-US" sz="4400" b="1" dirty="0" err="1">
                <a:cs typeface="Calibri Light"/>
              </a:rPr>
              <a:t>Exemple</a:t>
            </a:r>
            <a:r>
              <a:rPr lang="en-US" sz="4400" b="1" dirty="0">
                <a:cs typeface="Calibri Light"/>
              </a:rPr>
              <a:t> de Conversion #2</a:t>
            </a:r>
            <a:endParaRPr lang="en-US" sz="4400" b="1" dirty="0"/>
          </a:p>
        </p:txBody>
      </p:sp>
      <p:sp>
        <p:nvSpPr>
          <p:cNvPr id="3" name="Content Placeholder 2">
            <a:extLst>
              <a:ext uri="{FF2B5EF4-FFF2-40B4-BE49-F238E27FC236}">
                <a16:creationId xmlns:a16="http://schemas.microsoft.com/office/drawing/2014/main" id="{5D15A224-6CF1-48E2-8BEC-1E8D6EF50097}"/>
              </a:ext>
            </a:extLst>
          </p:cNvPr>
          <p:cNvSpPr>
            <a:spLocks noGrp="1"/>
          </p:cNvSpPr>
          <p:nvPr>
            <p:ph sz="half" idx="1"/>
            <p:custDataLst>
              <p:tags r:id="rId2"/>
            </p:custDataLst>
          </p:nvPr>
        </p:nvSpPr>
        <p:spPr>
          <a:xfrm>
            <a:off x="836513" y="1396625"/>
            <a:ext cx="10533773" cy="1418891"/>
          </a:xfrm>
        </p:spPr>
        <p:txBody>
          <a:bodyPr>
            <a:normAutofit lnSpcReduction="10000"/>
          </a:bodyPr>
          <a:lstStyle/>
          <a:p>
            <a:pPr marL="0" indent="0">
              <a:buNone/>
            </a:pPr>
            <a:r>
              <a:rPr lang="fr-FR" sz="2400" dirty="0"/>
              <a:t>Vous construisez un mur de 20 pieds et vous avez d’un montant mural « </a:t>
            </a:r>
            <a:r>
              <a:rPr lang="fr-FR" sz="2400" dirty="0" err="1"/>
              <a:t>stud</a:t>
            </a:r>
            <a:r>
              <a:rPr lang="fr-FR" sz="2400" dirty="0"/>
              <a:t> » à tous les 16 pouces. Le premier montant est à 0 pouce. Combien de montants supplémentaires seront nécessaires? Si chaque montant coûte 4,82 $, quel serait le coût pour tous les montants?</a:t>
            </a:r>
            <a:endParaRPr lang="en-US" sz="2400" dirty="0">
              <a:cs typeface="Calibri"/>
            </a:endParaRPr>
          </a:p>
        </p:txBody>
      </p:sp>
      <p:graphicFrame>
        <p:nvGraphicFramePr>
          <p:cNvPr id="12" name="Table 4">
            <a:extLst>
              <a:ext uri="{FF2B5EF4-FFF2-40B4-BE49-F238E27FC236}">
                <a16:creationId xmlns:a16="http://schemas.microsoft.com/office/drawing/2014/main" id="{8BBFF856-96F9-42D7-A0DC-AF62C33496EA}"/>
              </a:ext>
            </a:extLst>
          </p:cNvPr>
          <p:cNvGraphicFramePr>
            <a:graphicFrameLocks/>
          </p:cNvGraphicFramePr>
          <p:nvPr>
            <p:custDataLst>
              <p:tags r:id="rId3"/>
            </p:custDataLst>
            <p:extLst>
              <p:ext uri="{D42A27DB-BD31-4B8C-83A1-F6EECF244321}">
                <p14:modId xmlns:p14="http://schemas.microsoft.com/office/powerpoint/2010/main" val="2791561109"/>
              </p:ext>
            </p:extLst>
          </p:nvPr>
        </p:nvGraphicFramePr>
        <p:xfrm>
          <a:off x="405113" y="3055541"/>
          <a:ext cx="11420443" cy="2946664"/>
        </p:xfrm>
        <a:graphic>
          <a:graphicData uri="http://schemas.openxmlformats.org/drawingml/2006/table">
            <a:tbl>
              <a:tblPr firstRow="1" bandRow="1">
                <a:noFill/>
                <a:tableStyleId>{5C22544A-7EE6-4342-B048-85BDC9FD1C3A}</a:tableStyleId>
              </a:tblPr>
              <a:tblGrid>
                <a:gridCol w="2234693">
                  <a:extLst>
                    <a:ext uri="{9D8B030D-6E8A-4147-A177-3AD203B41FA5}">
                      <a16:colId xmlns:a16="http://schemas.microsoft.com/office/drawing/2014/main" val="1660204725"/>
                    </a:ext>
                  </a:extLst>
                </a:gridCol>
                <a:gridCol w="1768320">
                  <a:extLst>
                    <a:ext uri="{9D8B030D-6E8A-4147-A177-3AD203B41FA5}">
                      <a16:colId xmlns:a16="http://schemas.microsoft.com/office/drawing/2014/main" val="1599994270"/>
                    </a:ext>
                  </a:extLst>
                </a:gridCol>
                <a:gridCol w="3167441">
                  <a:extLst>
                    <a:ext uri="{9D8B030D-6E8A-4147-A177-3AD203B41FA5}">
                      <a16:colId xmlns:a16="http://schemas.microsoft.com/office/drawing/2014/main" val="1605376810"/>
                    </a:ext>
                  </a:extLst>
                </a:gridCol>
                <a:gridCol w="4249989">
                  <a:extLst>
                    <a:ext uri="{9D8B030D-6E8A-4147-A177-3AD203B41FA5}">
                      <a16:colId xmlns:a16="http://schemas.microsoft.com/office/drawing/2014/main" val="873833610"/>
                    </a:ext>
                  </a:extLst>
                </a:gridCol>
              </a:tblGrid>
              <a:tr h="709575">
                <a:tc>
                  <a:txBody>
                    <a:bodyPr/>
                    <a:lstStyle/>
                    <a:p>
                      <a:r>
                        <a:rPr lang="en-US" sz="2200" b="1" dirty="0" err="1">
                          <a:solidFill>
                            <a:srgbClr val="FFFFFF"/>
                          </a:solidFill>
                        </a:rPr>
                        <a:t>Nombres</a:t>
                      </a:r>
                      <a:endParaRPr lang="en-US" sz="2200" b="1" dirty="0">
                        <a:solidFill>
                          <a:srgbClr val="FFFFFF"/>
                        </a:solidFill>
                      </a:endParaRPr>
                    </a:p>
                  </a:txBody>
                  <a:tcPr marL="224477" marR="134686" marT="134686" marB="134686">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200" b="1" dirty="0" err="1">
                          <a:solidFill>
                            <a:srgbClr val="FFFFFF"/>
                          </a:solidFill>
                        </a:rPr>
                        <a:t>Unités</a:t>
                      </a:r>
                      <a:endParaRPr lang="en-US" sz="2200" b="1" dirty="0">
                        <a:solidFill>
                          <a:srgbClr val="FFFFFF"/>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2400" b="0" i="0" kern="1200" dirty="0">
                          <a:solidFill>
                            <a:schemeClr val="lt1"/>
                          </a:solidFill>
                          <a:effectLst/>
                          <a:latin typeface="+mn-lt"/>
                          <a:ea typeface="+mn-ea"/>
                          <a:cs typeface="+mn-cs"/>
                        </a:rPr>
                        <a:t>À quoi sert cette mesure</a:t>
                      </a:r>
                      <a:endParaRPr lang="en-US" sz="2400" b="1" dirty="0">
                        <a:solidFill>
                          <a:srgbClr val="FFFFFF"/>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2400" b="0" i="0" kern="1200" dirty="0">
                          <a:solidFill>
                            <a:schemeClr val="lt1"/>
                          </a:solidFill>
                          <a:effectLst/>
                          <a:latin typeface="+mn-lt"/>
                          <a:ea typeface="+mn-ea"/>
                          <a:cs typeface="+mn-cs"/>
                        </a:rPr>
                        <a:t>Quelles sont les conversions liées à ce nombre</a:t>
                      </a:r>
                      <a:endParaRPr lang="en-US" sz="2800" b="1" dirty="0">
                        <a:solidFill>
                          <a:srgbClr val="FFFFFF"/>
                        </a:solidFill>
                      </a:endParaRPr>
                    </a:p>
                  </a:txBody>
                  <a:tcPr marL="224477" marR="134686" marT="134686" marB="134686">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33518189"/>
                  </a:ext>
                </a:extLst>
              </a:tr>
              <a:tr h="879473">
                <a:tc>
                  <a:txBody>
                    <a:bodyPr/>
                    <a:lstStyle/>
                    <a:p>
                      <a:pPr marL="285750" lvl="0" indent="-285750">
                        <a:buFont typeface="Arial"/>
                        <a:buChar char="•"/>
                      </a:pPr>
                      <a:r>
                        <a:rPr lang="en-US" sz="2200" b="0" dirty="0" err="1">
                          <a:solidFill>
                            <a:schemeClr val="tx1">
                              <a:lumMod val="85000"/>
                              <a:lumOff val="15000"/>
                            </a:schemeClr>
                          </a:solidFill>
                        </a:rPr>
                        <a:t>Murs</a:t>
                      </a:r>
                      <a:r>
                        <a:rPr lang="en-US" sz="2200" b="0" dirty="0">
                          <a:solidFill>
                            <a:schemeClr val="tx1">
                              <a:lumMod val="85000"/>
                              <a:lumOff val="15000"/>
                            </a:schemeClr>
                          </a:solidFill>
                        </a:rPr>
                        <a:t> de 20 pd. Avec un </a:t>
                      </a:r>
                      <a:r>
                        <a:rPr lang="en-US" sz="2200" b="0" dirty="0" err="1">
                          <a:solidFill>
                            <a:schemeClr val="tx1">
                              <a:lumMod val="85000"/>
                              <a:lumOff val="15000"/>
                            </a:schemeClr>
                          </a:solidFill>
                        </a:rPr>
                        <a:t>montant</a:t>
                      </a:r>
                      <a:r>
                        <a:rPr lang="en-US" sz="2200" b="0" baseline="0" dirty="0">
                          <a:solidFill>
                            <a:schemeClr val="tx1">
                              <a:lumMod val="85000"/>
                              <a:lumOff val="15000"/>
                            </a:schemeClr>
                          </a:solidFill>
                        </a:rPr>
                        <a:t> </a:t>
                      </a:r>
                      <a:r>
                        <a:rPr lang="en-US" sz="2200" b="0" baseline="0" dirty="0" err="1">
                          <a:solidFill>
                            <a:schemeClr val="tx1">
                              <a:lumMod val="85000"/>
                              <a:lumOff val="15000"/>
                            </a:schemeClr>
                          </a:solidFill>
                        </a:rPr>
                        <a:t>tous</a:t>
                      </a:r>
                      <a:r>
                        <a:rPr lang="en-US" sz="2200" b="0" baseline="0" dirty="0">
                          <a:solidFill>
                            <a:schemeClr val="tx1">
                              <a:lumMod val="85000"/>
                              <a:lumOff val="15000"/>
                            </a:schemeClr>
                          </a:solidFill>
                        </a:rPr>
                        <a:t> les </a:t>
                      </a:r>
                      <a:r>
                        <a:rPr lang="en-US" sz="2200" b="0" dirty="0">
                          <a:solidFill>
                            <a:schemeClr val="tx1">
                              <a:lumMod val="85000"/>
                              <a:lumOff val="15000"/>
                            </a:schemeClr>
                          </a:solidFill>
                        </a:rPr>
                        <a:t>16 </a:t>
                      </a:r>
                      <a:r>
                        <a:rPr lang="en-US" sz="2200" b="0" dirty="0" err="1">
                          <a:solidFill>
                            <a:schemeClr val="tx1">
                              <a:lumMod val="85000"/>
                              <a:lumOff val="15000"/>
                            </a:schemeClr>
                          </a:solidFill>
                        </a:rPr>
                        <a:t>pouces</a:t>
                      </a:r>
                      <a:r>
                        <a:rPr lang="en-US" sz="2200" b="0" dirty="0">
                          <a:solidFill>
                            <a:schemeClr val="tx1">
                              <a:lumMod val="85000"/>
                              <a:lumOff val="15000"/>
                            </a:schemeClr>
                          </a:solidFill>
                        </a:rPr>
                        <a:t>.</a:t>
                      </a:r>
                    </a:p>
                  </a:txBody>
                  <a:tcPr marL="224477" marR="134686" marT="134686" marB="13468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200" b="0" dirty="0" err="1">
                          <a:solidFill>
                            <a:schemeClr val="tx1">
                              <a:lumMod val="85000"/>
                              <a:lumOff val="15000"/>
                            </a:schemeClr>
                          </a:solidFill>
                        </a:rPr>
                        <a:t>Pouces</a:t>
                      </a:r>
                      <a:r>
                        <a:rPr lang="en-US" sz="2200" b="0" dirty="0">
                          <a:solidFill>
                            <a:schemeClr val="tx1">
                              <a:lumMod val="85000"/>
                              <a:lumOff val="15000"/>
                            </a:schemeClr>
                          </a:solidFill>
                        </a:rPr>
                        <a:t> </a:t>
                      </a:r>
                    </a:p>
                    <a:p>
                      <a:pPr marL="0" lvl="0" indent="0">
                        <a:buFont typeface="Arial"/>
                        <a:buNone/>
                      </a:pPr>
                      <a:r>
                        <a:rPr lang="en-US" sz="2200" b="0" dirty="0">
                          <a:solidFill>
                            <a:schemeClr val="tx1">
                              <a:lumMod val="85000"/>
                              <a:lumOff val="15000"/>
                            </a:schemeClr>
                          </a:solidFill>
                        </a:rPr>
                        <a:t>= "</a:t>
                      </a:r>
                    </a:p>
                    <a:p>
                      <a:pPr marL="285750" lvl="0" indent="-285750">
                        <a:buFont typeface="Arial"/>
                        <a:buChar char="•"/>
                      </a:pPr>
                      <a:r>
                        <a:rPr lang="en-US" sz="2200" b="0" dirty="0">
                          <a:solidFill>
                            <a:schemeClr val="tx1">
                              <a:lumMod val="85000"/>
                              <a:lumOff val="15000"/>
                            </a:schemeClr>
                          </a:solidFill>
                        </a:rPr>
                        <a:t>Pied</a:t>
                      </a:r>
                      <a:r>
                        <a:rPr lang="en-US" sz="2200" b="0" baseline="0" dirty="0">
                          <a:solidFill>
                            <a:schemeClr val="tx1">
                              <a:lumMod val="85000"/>
                              <a:lumOff val="15000"/>
                            </a:schemeClr>
                          </a:solidFill>
                        </a:rPr>
                        <a:t> =</a:t>
                      </a:r>
                      <a:r>
                        <a:rPr lang="en-US" sz="2200" b="0" dirty="0">
                          <a:solidFill>
                            <a:schemeClr val="tx1">
                              <a:lumMod val="85000"/>
                              <a:lumOff val="15000"/>
                            </a:schemeClr>
                          </a:solidFill>
                        </a:rPr>
                        <a:t> '</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200" b="0" dirty="0" err="1">
                          <a:solidFill>
                            <a:schemeClr val="tx1">
                              <a:lumMod val="85000"/>
                              <a:lumOff val="15000"/>
                            </a:schemeClr>
                          </a:solidFill>
                        </a:rPr>
                        <a:t>Combien</a:t>
                      </a:r>
                      <a:r>
                        <a:rPr lang="en-US" sz="2200" b="0" dirty="0">
                          <a:solidFill>
                            <a:schemeClr val="tx1">
                              <a:lumMod val="85000"/>
                              <a:lumOff val="15000"/>
                            </a:schemeClr>
                          </a:solidFill>
                        </a:rPr>
                        <a:t> de </a:t>
                      </a:r>
                      <a:r>
                        <a:rPr lang="en-US" sz="2200" b="0" dirty="0" err="1">
                          <a:solidFill>
                            <a:schemeClr val="tx1">
                              <a:lumMod val="85000"/>
                              <a:lumOff val="15000"/>
                            </a:schemeClr>
                          </a:solidFill>
                        </a:rPr>
                        <a:t>montant</a:t>
                      </a:r>
                      <a:r>
                        <a:rPr lang="en-US" sz="2200" b="0" dirty="0">
                          <a:solidFill>
                            <a:schemeClr val="tx1">
                              <a:lumMod val="85000"/>
                              <a:lumOff val="15000"/>
                            </a:schemeClr>
                          </a:solidFill>
                        </a:rPr>
                        <a:t> y aura t-</a:t>
                      </a:r>
                      <a:r>
                        <a:rPr lang="en-US" sz="2200" b="0" dirty="0" err="1">
                          <a:solidFill>
                            <a:schemeClr val="tx1">
                              <a:lumMod val="85000"/>
                              <a:lumOff val="15000"/>
                            </a:schemeClr>
                          </a:solidFill>
                        </a:rPr>
                        <a:t>il</a:t>
                      </a:r>
                      <a:r>
                        <a:rPr lang="en-US" sz="2200" b="0" dirty="0">
                          <a:solidFill>
                            <a:schemeClr val="tx1">
                              <a:lumMod val="85000"/>
                              <a:lumOff val="15000"/>
                            </a:schemeClr>
                          </a:solidFill>
                        </a:rPr>
                        <a:t>?</a:t>
                      </a:r>
                    </a:p>
                    <a:p>
                      <a:pPr marL="285750" lvl="0" indent="-285750">
                        <a:buFont typeface="Arial"/>
                        <a:buChar char="•"/>
                      </a:pPr>
                      <a:r>
                        <a:rPr lang="en-US" sz="2200" b="0" dirty="0" err="1">
                          <a:solidFill>
                            <a:schemeClr val="tx1">
                              <a:lumMod val="85000"/>
                              <a:lumOff val="15000"/>
                            </a:schemeClr>
                          </a:solidFill>
                        </a:rPr>
                        <a:t>Coût</a:t>
                      </a:r>
                      <a:endParaRPr lang="en-US" sz="2200" b="0" dirty="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200" b="0" dirty="0">
                          <a:solidFill>
                            <a:schemeClr val="tx1">
                              <a:lumMod val="85000"/>
                              <a:lumOff val="15000"/>
                            </a:schemeClr>
                          </a:solidFill>
                        </a:rPr>
                        <a:t>20'  X 12"  = 240"</a:t>
                      </a:r>
                    </a:p>
                    <a:p>
                      <a:pPr marL="285750" lvl="0" indent="-285750">
                        <a:buFont typeface="Arial"/>
                        <a:buChar char="•"/>
                      </a:pPr>
                      <a:r>
                        <a:rPr lang="en-US" sz="2200" b="0" dirty="0">
                          <a:solidFill>
                            <a:schemeClr val="tx1">
                              <a:lumMod val="85000"/>
                              <a:lumOff val="15000"/>
                            </a:schemeClr>
                          </a:solidFill>
                        </a:rPr>
                        <a:t>240"/16" = 15 </a:t>
                      </a:r>
                      <a:r>
                        <a:rPr lang="en-US" sz="2200" b="0" dirty="0" err="1">
                          <a:solidFill>
                            <a:schemeClr val="tx1">
                              <a:lumMod val="85000"/>
                              <a:lumOff val="15000"/>
                            </a:schemeClr>
                          </a:solidFill>
                        </a:rPr>
                        <a:t>montants</a:t>
                      </a:r>
                      <a:r>
                        <a:rPr lang="en-US" sz="2200" b="0" dirty="0">
                          <a:solidFill>
                            <a:schemeClr val="tx1">
                              <a:lumMod val="85000"/>
                              <a:lumOff val="15000"/>
                            </a:schemeClr>
                          </a:solidFill>
                        </a:rPr>
                        <a:t> (plus 1 à 0 </a:t>
                      </a:r>
                      <a:r>
                        <a:rPr lang="en-US" sz="2200" b="0" dirty="0" err="1">
                          <a:solidFill>
                            <a:schemeClr val="tx1">
                              <a:lumMod val="85000"/>
                              <a:lumOff val="15000"/>
                            </a:schemeClr>
                          </a:solidFill>
                        </a:rPr>
                        <a:t>pouces</a:t>
                      </a:r>
                      <a:r>
                        <a:rPr lang="en-US" sz="2200" b="0" dirty="0">
                          <a:solidFill>
                            <a:schemeClr val="tx1">
                              <a:lumMod val="85000"/>
                              <a:lumOff val="15000"/>
                            </a:schemeClr>
                          </a:solidFill>
                        </a:rPr>
                        <a:t>)</a:t>
                      </a:r>
                    </a:p>
                    <a:p>
                      <a:pPr marL="285750" lvl="0" indent="-285750">
                        <a:buFont typeface="Arial"/>
                        <a:buChar char="•"/>
                      </a:pPr>
                      <a:r>
                        <a:rPr lang="en-US" sz="2200" b="0" dirty="0">
                          <a:solidFill>
                            <a:schemeClr val="tx1">
                              <a:lumMod val="85000"/>
                              <a:lumOff val="15000"/>
                            </a:schemeClr>
                          </a:solidFill>
                        </a:rPr>
                        <a:t>16 </a:t>
                      </a:r>
                      <a:r>
                        <a:rPr lang="en-US" sz="2200" b="0" dirty="0" err="1">
                          <a:solidFill>
                            <a:schemeClr val="tx1">
                              <a:lumMod val="85000"/>
                              <a:lumOff val="15000"/>
                            </a:schemeClr>
                          </a:solidFill>
                        </a:rPr>
                        <a:t>montants</a:t>
                      </a:r>
                      <a:r>
                        <a:rPr lang="en-US" sz="2200" b="0" dirty="0">
                          <a:solidFill>
                            <a:schemeClr val="tx1">
                              <a:lumMod val="85000"/>
                              <a:lumOff val="15000"/>
                            </a:schemeClr>
                          </a:solidFill>
                        </a:rPr>
                        <a:t> X $4.82 = $77.12</a:t>
                      </a:r>
                    </a:p>
                    <a:p>
                      <a:pPr marL="285750" lvl="0" indent="-285750">
                        <a:buFont typeface="Arial"/>
                        <a:buChar char="•"/>
                      </a:pPr>
                      <a:endParaRPr lang="en-US" sz="2200" b="0" dirty="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7190862"/>
                  </a:ext>
                </a:extLst>
              </a:tr>
            </a:tbl>
          </a:graphicData>
        </a:graphic>
      </p:graphicFrame>
      <p:sp>
        <p:nvSpPr>
          <p:cNvPr id="4" name="TextBox 3">
            <a:extLst>
              <a:ext uri="{FF2B5EF4-FFF2-40B4-BE49-F238E27FC236}">
                <a16:creationId xmlns:a16="http://schemas.microsoft.com/office/drawing/2014/main" id="{BF128F67-9E6C-4902-9FC7-26C677EC3320}"/>
              </a:ext>
            </a:extLst>
          </p:cNvPr>
          <p:cNvSpPr txBox="1"/>
          <p:nvPr>
            <p:custDataLst>
              <p:tags r:id="rId4"/>
            </p:custDataLst>
          </p:nvPr>
        </p:nvSpPr>
        <p:spPr>
          <a:xfrm>
            <a:off x="334140" y="5914421"/>
            <a:ext cx="114031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fr-FR" sz="2400" dirty="0"/>
            </a:br>
            <a:r>
              <a:rPr lang="fr-FR" sz="2400" dirty="0"/>
              <a:t>Écrivez les étapes de résolution de problème. Incluez un diagramme illustrant vos étapes.</a:t>
            </a:r>
            <a:endParaRPr lang="en-US" sz="2400" dirty="0"/>
          </a:p>
        </p:txBody>
      </p:sp>
    </p:spTree>
    <p:extLst>
      <p:ext uri="{BB962C8B-B14F-4D97-AF65-F5344CB8AC3E}">
        <p14:creationId xmlns:p14="http://schemas.microsoft.com/office/powerpoint/2010/main" val="244418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801" y="533400"/>
            <a:ext cx="10820400" cy="1177092"/>
          </a:xfrm>
        </p:spPr>
        <p:txBody>
          <a:bodyPr vert="horz" lIns="91440" tIns="45720" rIns="91440" bIns="45720" rtlCol="0" anchor="b">
            <a:normAutofit/>
          </a:bodyPr>
          <a:lstStyle/>
          <a:p>
            <a:r>
              <a:rPr lang="en-US" sz="4400" b="1" cap="all" dirty="0" err="1">
                <a:cs typeface="Calibri Light"/>
              </a:rPr>
              <a:t>Résolution</a:t>
            </a:r>
            <a:r>
              <a:rPr lang="en-US" sz="4400" b="1" cap="all" dirty="0">
                <a:cs typeface="Calibri Light"/>
              </a:rPr>
              <a:t> de </a:t>
            </a:r>
            <a:r>
              <a:rPr lang="en-US" sz="4400" b="1" cap="all" dirty="0" err="1">
                <a:cs typeface="Calibri Light"/>
              </a:rPr>
              <a:t>problèmes</a:t>
            </a:r>
            <a:r>
              <a:rPr lang="en-US" sz="4400" b="1" cap="all" dirty="0">
                <a:cs typeface="Calibri Light"/>
              </a:rPr>
              <a:t> par </a:t>
            </a:r>
            <a:r>
              <a:rPr lang="en-US" sz="4400" b="1" cap="all" dirty="0" err="1">
                <a:cs typeface="Calibri Light"/>
              </a:rPr>
              <a:t>Secteur</a:t>
            </a:r>
            <a:endParaRPr lang="en-US" b="1" dirty="0"/>
          </a:p>
        </p:txBody>
      </p:sp>
      <p:cxnSp>
        <p:nvCxnSpPr>
          <p:cNvPr id="21" name="Straight Connector 20">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684212" y="2057775"/>
            <a:ext cx="10820400" cy="3547308"/>
          </a:xfrm>
        </p:spPr>
        <p:txBody>
          <a:bodyPr vert="horz" lIns="91440" tIns="45720" rIns="91440" bIns="45720" rtlCol="0" anchor="t">
            <a:normAutofit/>
          </a:bodyPr>
          <a:lstStyle/>
          <a:p>
            <a:pPr>
              <a:buFont typeface="Arial"/>
              <a:buChar char="•"/>
            </a:pPr>
            <a:r>
              <a:rPr lang="fr-FR" sz="2400" dirty="0"/>
              <a:t>Créez une liste d'au moins trois problèmes impliquant les mathématiques pour votre domaine/m</a:t>
            </a:r>
            <a:r>
              <a:rPr lang="fr-CA" sz="2400" dirty="0"/>
              <a:t>é</a:t>
            </a:r>
            <a:r>
              <a:rPr lang="fr-FR" sz="2400" dirty="0" err="1"/>
              <a:t>tier</a:t>
            </a:r>
            <a:r>
              <a:rPr lang="fr-FR" sz="2400" dirty="0"/>
              <a:t>. </a:t>
            </a:r>
          </a:p>
          <a:p>
            <a:pPr>
              <a:buFont typeface="Arial"/>
              <a:buChar char="•"/>
            </a:pPr>
            <a:r>
              <a:rPr lang="fr-FR" sz="2400" dirty="0"/>
              <a:t>Choisissez l'un des problèmes et expliquez votre solution en remplissant un tableau comprenant les nombres, les unités, la mesure et la conversion. </a:t>
            </a:r>
          </a:p>
          <a:p>
            <a:pPr>
              <a:buFont typeface="Arial"/>
              <a:buChar char="•"/>
            </a:pPr>
            <a:r>
              <a:rPr lang="fr-FR" sz="2400" dirty="0"/>
              <a:t>Soyez prêt à partager et à expliquer le problème et les conversions nécessaires pour trouver une solution.</a:t>
            </a:r>
            <a:endParaRPr lang="en-US" sz="2400" dirty="0">
              <a:cs typeface="Calibri"/>
            </a:endParaRPr>
          </a:p>
        </p:txBody>
      </p:sp>
      <p:graphicFrame>
        <p:nvGraphicFramePr>
          <p:cNvPr id="4" name="Table 4">
            <a:extLst>
              <a:ext uri="{FF2B5EF4-FFF2-40B4-BE49-F238E27FC236}">
                <a16:creationId xmlns:a16="http://schemas.microsoft.com/office/drawing/2014/main" id="{7B7F869A-F122-4B4E-9E7A-BEA76F537CA4}"/>
              </a:ext>
            </a:extLst>
          </p:cNvPr>
          <p:cNvGraphicFramePr>
            <a:graphicFrameLocks/>
          </p:cNvGraphicFramePr>
          <p:nvPr>
            <p:custDataLst>
              <p:tags r:id="rId6"/>
            </p:custDataLst>
            <p:extLst>
              <p:ext uri="{D42A27DB-BD31-4B8C-83A1-F6EECF244321}">
                <p14:modId xmlns:p14="http://schemas.microsoft.com/office/powerpoint/2010/main" val="3005249428"/>
              </p:ext>
            </p:extLst>
          </p:nvPr>
        </p:nvGraphicFramePr>
        <p:xfrm>
          <a:off x="732153" y="4633371"/>
          <a:ext cx="10734796" cy="1757944"/>
        </p:xfrm>
        <a:graphic>
          <a:graphicData uri="http://schemas.openxmlformats.org/drawingml/2006/table">
            <a:tbl>
              <a:tblPr firstRow="1" bandRow="1">
                <a:noFill/>
                <a:tableStyleId>{5C22544A-7EE6-4342-B048-85BDC9FD1C3A}</a:tableStyleId>
              </a:tblPr>
              <a:tblGrid>
                <a:gridCol w="2100529">
                  <a:extLst>
                    <a:ext uri="{9D8B030D-6E8A-4147-A177-3AD203B41FA5}">
                      <a16:colId xmlns:a16="http://schemas.microsoft.com/office/drawing/2014/main" val="1660204725"/>
                    </a:ext>
                  </a:extLst>
                </a:gridCol>
                <a:gridCol w="1662156">
                  <a:extLst>
                    <a:ext uri="{9D8B030D-6E8A-4147-A177-3AD203B41FA5}">
                      <a16:colId xmlns:a16="http://schemas.microsoft.com/office/drawing/2014/main" val="1599994270"/>
                    </a:ext>
                  </a:extLst>
                </a:gridCol>
                <a:gridCol w="2977278">
                  <a:extLst>
                    <a:ext uri="{9D8B030D-6E8A-4147-A177-3AD203B41FA5}">
                      <a16:colId xmlns:a16="http://schemas.microsoft.com/office/drawing/2014/main" val="1605376810"/>
                    </a:ext>
                  </a:extLst>
                </a:gridCol>
                <a:gridCol w="3994833">
                  <a:extLst>
                    <a:ext uri="{9D8B030D-6E8A-4147-A177-3AD203B41FA5}">
                      <a16:colId xmlns:a16="http://schemas.microsoft.com/office/drawing/2014/main" val="873833610"/>
                    </a:ext>
                  </a:extLst>
                </a:gridCol>
              </a:tblGrid>
              <a:tr h="632958">
                <a:tc>
                  <a:txBody>
                    <a:bodyPr/>
                    <a:lstStyle/>
                    <a:p>
                      <a:r>
                        <a:rPr lang="en-US" sz="2000" b="1" dirty="0" err="1">
                          <a:solidFill>
                            <a:srgbClr val="FFFFFF"/>
                          </a:solidFill>
                        </a:rPr>
                        <a:t>Nombres</a:t>
                      </a:r>
                      <a:endParaRPr lang="en-US" sz="2000" b="1" dirty="0">
                        <a:solidFill>
                          <a:srgbClr val="FFFFFF"/>
                        </a:solidFill>
                      </a:endParaRPr>
                    </a:p>
                  </a:txBody>
                  <a:tcPr marL="224477" marR="134686" marT="134686" marB="134686">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dirty="0" err="1">
                          <a:solidFill>
                            <a:srgbClr val="FFFFFF"/>
                          </a:solidFill>
                        </a:rPr>
                        <a:t>Unités</a:t>
                      </a:r>
                      <a:endParaRPr lang="en-US" sz="2000" b="1" dirty="0">
                        <a:solidFill>
                          <a:srgbClr val="FFFFFF"/>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2000" b="0" i="0" kern="1200" dirty="0">
                          <a:solidFill>
                            <a:schemeClr val="lt1"/>
                          </a:solidFill>
                          <a:effectLst/>
                          <a:latin typeface="+mn-lt"/>
                          <a:ea typeface="+mn-ea"/>
                          <a:cs typeface="+mn-cs"/>
                        </a:rPr>
                        <a:t>À quoi sert cette mesure</a:t>
                      </a:r>
                      <a:endParaRPr lang="en-US" sz="2000" b="1" dirty="0">
                        <a:solidFill>
                          <a:srgbClr val="FFFFFF"/>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r-FR" sz="2000" b="0" i="0" kern="1200" dirty="0">
                          <a:solidFill>
                            <a:schemeClr val="lt1"/>
                          </a:solidFill>
                          <a:effectLst/>
                          <a:latin typeface="+mn-lt"/>
                          <a:ea typeface="+mn-ea"/>
                          <a:cs typeface="+mn-cs"/>
                        </a:rPr>
                        <a:t>Quelles sont les conversions liées à ce nombre</a:t>
                      </a:r>
                      <a:endParaRPr lang="en-US" sz="2400" b="1" dirty="0">
                        <a:solidFill>
                          <a:srgbClr val="FFFFFF"/>
                        </a:solidFill>
                      </a:endParaRPr>
                    </a:p>
                  </a:txBody>
                  <a:tcPr marL="224477" marR="134686" marT="134686" marB="134686">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33518189"/>
                  </a:ext>
                </a:extLst>
              </a:tr>
              <a:tr h="742358">
                <a:tc>
                  <a:txBody>
                    <a:bodyPr/>
                    <a:lstStyle/>
                    <a:p>
                      <a:pPr lvl="0">
                        <a:buNone/>
                      </a:pPr>
                      <a:endParaRPr lang="en-US" sz="2000" b="0">
                        <a:solidFill>
                          <a:schemeClr val="tx1">
                            <a:lumMod val="85000"/>
                            <a:lumOff val="15000"/>
                          </a:schemeClr>
                        </a:solidFill>
                      </a:endParaRPr>
                    </a:p>
                    <a:p>
                      <a:pPr lvl="0">
                        <a:buNone/>
                      </a:pPr>
                      <a:endParaRPr lang="en-US" sz="2000" b="0">
                        <a:solidFill>
                          <a:schemeClr val="tx1">
                            <a:lumMod val="85000"/>
                            <a:lumOff val="15000"/>
                          </a:schemeClr>
                        </a:solidFill>
                      </a:endParaRPr>
                    </a:p>
                  </a:txBody>
                  <a:tcPr marL="224477" marR="134686" marT="134686" marB="13468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buNone/>
                      </a:pPr>
                      <a:endParaRPr lang="en-US" sz="2000" b="0">
                        <a:solidFill>
                          <a:schemeClr val="tx1">
                            <a:lumMod val="85000"/>
                            <a:lumOff val="15000"/>
                          </a:schemeClr>
                        </a:solidFill>
                      </a:endParaRPr>
                    </a:p>
                    <a:p>
                      <a:pPr lvl="0">
                        <a:buNone/>
                      </a:pPr>
                      <a:endParaRPr lang="en-US" sz="20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endParaRPr lang="en-US" sz="2000" b="0">
                        <a:solidFill>
                          <a:schemeClr val="tx1">
                            <a:lumMod val="85000"/>
                            <a:lumOff val="15000"/>
                          </a:schemeClr>
                        </a:solidFill>
                      </a:endParaRPr>
                    </a:p>
                    <a:p>
                      <a:pPr marL="285750" lvl="0" indent="-285750">
                        <a:buFont typeface="Arial"/>
                        <a:buChar char="•"/>
                      </a:pPr>
                      <a:endParaRPr lang="en-US" sz="20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buNone/>
                      </a:pPr>
                      <a:endParaRPr lang="en-US" sz="2000" b="0">
                        <a:solidFill>
                          <a:schemeClr val="tx1">
                            <a:lumMod val="85000"/>
                            <a:lumOff val="15000"/>
                          </a:schemeClr>
                        </a:solidFill>
                      </a:endParaRPr>
                    </a:p>
                    <a:p>
                      <a:pPr lvl="0">
                        <a:buNone/>
                      </a:pPr>
                      <a:endParaRPr lang="en-US" sz="20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7190862"/>
                  </a:ext>
                </a:extLst>
              </a:tr>
            </a:tbl>
          </a:graphicData>
        </a:graphic>
      </p:graphicFrame>
    </p:spTree>
    <p:extLst>
      <p:ext uri="{BB962C8B-B14F-4D97-AF65-F5344CB8AC3E}">
        <p14:creationId xmlns:p14="http://schemas.microsoft.com/office/powerpoint/2010/main" val="3812642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custDataLst>
              <p:tags r:id="rId3"/>
            </p:custDataLst>
          </p:nvPr>
        </p:nvPicPr>
        <p:blipFill rotWithShape="1">
          <a:blip r:embed="rId10">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9">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5"/>
            </p:custDataLst>
          </p:nvPr>
        </p:nvSpPr>
        <p:spPr>
          <a:xfrm>
            <a:off x="685801" y="609600"/>
            <a:ext cx="10131425" cy="1456267"/>
          </a:xfrm>
        </p:spPr>
        <p:txBody>
          <a:bodyPr vert="horz" lIns="91440" tIns="45720" rIns="91440" bIns="45720" rtlCol="0" anchor="ctr">
            <a:normAutofit/>
          </a:bodyPr>
          <a:lstStyle/>
          <a:p>
            <a:r>
              <a:rPr lang="en-US" sz="3600" b="1" dirty="0"/>
              <a:t>Module 4: </a:t>
            </a:r>
            <a:r>
              <a:rPr lang="en-US" sz="3600" b="1" dirty="0" err="1"/>
              <a:t>Évaluation</a:t>
            </a:r>
            <a:endParaRPr lang="en-US" sz="3600" b="1" dirty="0"/>
          </a:p>
        </p:txBody>
      </p:sp>
      <p:sp>
        <p:nvSpPr>
          <p:cNvPr id="8" name="TextBox 7"/>
          <p:cNvSpPr txBox="1"/>
          <p:nvPr>
            <p:custDataLst>
              <p:tags r:id="rId6"/>
            </p:custDataLst>
          </p:nvPr>
        </p:nvSpPr>
        <p:spPr>
          <a:xfrm>
            <a:off x="765544" y="2065867"/>
            <a:ext cx="10611293" cy="3724096"/>
          </a:xfrm>
          <a:prstGeom prst="rect">
            <a:avLst/>
          </a:prstGeom>
          <a:noFill/>
        </p:spPr>
        <p:txBody>
          <a:bodyPr wrap="square" rtlCol="0" anchor="t">
            <a:spAutoFit/>
          </a:bodyPr>
          <a:lstStyle/>
          <a:p>
            <a:endParaRPr lang="en-CA" sz="2000" dirty="0"/>
          </a:p>
          <a:p>
            <a:pPr marL="342900" indent="-342900">
              <a:buFont typeface="Wingdings" panose="05000000000000000000" pitchFamily="2" charset="2"/>
              <a:buChar char="ü"/>
            </a:pPr>
            <a:r>
              <a:rPr lang="fr-FR" sz="2400" dirty="0"/>
              <a:t>Alignez les problèmes de conversion aux domaines/métiers</a:t>
            </a:r>
          </a:p>
          <a:p>
            <a:pPr marL="342900" indent="-342900">
              <a:buFont typeface="Wingdings" panose="05000000000000000000" pitchFamily="2" charset="2"/>
              <a:buChar char="ü"/>
            </a:pPr>
            <a:r>
              <a:rPr lang="fr-FR" sz="2400" dirty="0"/>
              <a:t>Consultez les exemples fournis et la vidéo de résolution de problèmes de Mme Martin </a:t>
            </a:r>
          </a:p>
          <a:p>
            <a:pPr marL="342900" indent="-342900">
              <a:buFont typeface="Wingdings" panose="05000000000000000000" pitchFamily="2" charset="2"/>
              <a:buChar char="ü"/>
            </a:pPr>
            <a:r>
              <a:rPr lang="fr-FR" sz="2400" dirty="0"/>
              <a:t>Créez vos propres problèmes pour votre parcours </a:t>
            </a:r>
          </a:p>
          <a:p>
            <a:pPr marL="342900" indent="-342900">
              <a:buFont typeface="Wingdings" panose="05000000000000000000" pitchFamily="2" charset="2"/>
              <a:buChar char="ü"/>
            </a:pPr>
            <a:endParaRPr lang="fr-FR" sz="2400" dirty="0"/>
          </a:p>
          <a:p>
            <a:pPr marL="342900" indent="-342900">
              <a:buFont typeface="Wingdings" panose="05000000000000000000" pitchFamily="2" charset="2"/>
              <a:buChar char="ü"/>
            </a:pPr>
            <a:r>
              <a:rPr lang="fr-FR" sz="2400" dirty="0"/>
              <a:t>Partagez un problème avec votre professeur responsable de la MHS et incluez les nombres, les unités, les mesures et les conversions dans le format de graphique fourni</a:t>
            </a:r>
            <a:r>
              <a:rPr lang="en-CA" sz="2400" dirty="0">
                <a:cs typeface="Calibri"/>
              </a:rPr>
              <a:t>.</a:t>
            </a:r>
          </a:p>
          <a:p>
            <a:pPr marL="285750" indent="-285750">
              <a:buFont typeface="Arial" panose="020B0604020202020204" pitchFamily="34" charset="0"/>
              <a:buChar char="•"/>
            </a:pPr>
            <a:endParaRPr lang="en-CA" sz="2400" dirty="0">
              <a:cs typeface="Calibri"/>
            </a:endParaRPr>
          </a:p>
        </p:txBody>
      </p:sp>
    </p:spTree>
    <p:extLst>
      <p:ext uri="{BB962C8B-B14F-4D97-AF65-F5344CB8AC3E}">
        <p14:creationId xmlns:p14="http://schemas.microsoft.com/office/powerpoint/2010/main" val="1244634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28" name="Rectangle 2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211024" y="1150076"/>
            <a:ext cx="4210247" cy="4557849"/>
          </a:xfrm>
        </p:spPr>
        <p:txBody>
          <a:bodyPr vert="horz" lIns="91440" tIns="45720" rIns="91440" bIns="45720" rtlCol="0" anchor="ctr">
            <a:normAutofit/>
          </a:bodyPr>
          <a:lstStyle/>
          <a:p>
            <a:pPr algn="r"/>
            <a:r>
              <a:rPr lang="en-US" sz="3600" b="1" cap="all" dirty="0"/>
              <a:t>Module 5: MHS </a:t>
            </a:r>
            <a:r>
              <a:rPr lang="fr-FR" sz="3600" dirty="0"/>
              <a:t>Partenaires communautaires</a:t>
            </a:r>
            <a:br>
              <a:rPr lang="fr-FR" sz="3600" dirty="0"/>
            </a:br>
            <a:r>
              <a:rPr lang="fr-FR" sz="3600" dirty="0"/>
              <a:t>Relier les mathématiques au milieu de travail</a:t>
            </a:r>
            <a:endParaRPr lang="en-US" sz="3600" b="1" cap="all" dirty="0"/>
          </a:p>
        </p:txBody>
      </p:sp>
      <p:cxnSp>
        <p:nvCxnSpPr>
          <p:cNvPr id="30" name="Straight Connector 2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4988658" y="1467576"/>
            <a:ext cx="6517543" cy="4240349"/>
          </a:xfrm>
        </p:spPr>
        <p:txBody>
          <a:bodyPr vert="horz" lIns="91440" tIns="45720" rIns="91440" bIns="45720" rtlCol="0" anchor="ctr">
            <a:noAutofit/>
          </a:bodyPr>
          <a:lstStyle/>
          <a:p>
            <a:r>
              <a:rPr lang="fr-FR" sz="2400" dirty="0"/>
              <a:t>Dans ce module, les étudiants entendront des leaders d'entreprise parler de l'importance des mathématiques et de la passion nécessaire pour devenir entrepreneur.  Les élèves apprendront d'</a:t>
            </a:r>
            <a:r>
              <a:rPr lang="fr-FR" sz="2400" dirty="0" err="1"/>
              <a:t>Allyson</a:t>
            </a:r>
            <a:r>
              <a:rPr lang="fr-FR" sz="2400" dirty="0"/>
              <a:t> </a:t>
            </a:r>
            <a:r>
              <a:rPr lang="fr-FR" sz="2400" dirty="0" err="1"/>
              <a:t>Pele</a:t>
            </a:r>
            <a:r>
              <a:rPr lang="fr-FR" sz="2400" dirty="0"/>
              <a:t> du Northwest Business Centre et du réseau des petites entreprises du gouvernement de l'Ontario et d'autres propriétaires d'entreprises et entrepreneurs en Ontario.  Enfin, les étudiants seront invités à répondre à un questionnaire d'auto-évaluation sur l'entrepreneuriat et à créer un « pitch » de 60 secondes.</a:t>
            </a:r>
            <a:endParaRPr lang="en-US" sz="2400" dirty="0">
              <a:cs typeface="Calibri"/>
            </a:endParaRPr>
          </a:p>
        </p:txBody>
      </p:sp>
    </p:spTree>
    <p:extLst>
      <p:ext uri="{BB962C8B-B14F-4D97-AF65-F5344CB8AC3E}">
        <p14:creationId xmlns:p14="http://schemas.microsoft.com/office/powerpoint/2010/main" val="2790491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DE18-D300-4E4E-8946-039FB35AABC1}"/>
              </a:ext>
            </a:extLst>
          </p:cNvPr>
          <p:cNvSpPr>
            <a:spLocks noGrp="1"/>
          </p:cNvSpPr>
          <p:nvPr>
            <p:ph type="title"/>
            <p:custDataLst>
              <p:tags r:id="rId1"/>
            </p:custDataLst>
          </p:nvPr>
        </p:nvSpPr>
        <p:spPr>
          <a:xfrm>
            <a:off x="440265" y="-80921"/>
            <a:ext cx="7268382" cy="1563843"/>
          </a:xfrm>
        </p:spPr>
        <p:txBody>
          <a:bodyPr>
            <a:normAutofit/>
          </a:bodyPr>
          <a:lstStyle/>
          <a:p>
            <a:br>
              <a:rPr lang="en-CA" dirty="0"/>
            </a:br>
            <a:r>
              <a:rPr lang="en-CA" dirty="0"/>
              <a:t>Centre des petites </a:t>
            </a:r>
            <a:r>
              <a:rPr lang="en-CA" dirty="0" err="1"/>
              <a:t>entreprises</a:t>
            </a:r>
            <a:endParaRPr lang="en-US" b="1" dirty="0">
              <a:cs typeface="Calibri Light"/>
            </a:endParaRPr>
          </a:p>
        </p:txBody>
      </p:sp>
      <p:sp>
        <p:nvSpPr>
          <p:cNvPr id="3" name="Content Placeholder 2">
            <a:extLst>
              <a:ext uri="{FF2B5EF4-FFF2-40B4-BE49-F238E27FC236}">
                <a16:creationId xmlns:a16="http://schemas.microsoft.com/office/drawing/2014/main" id="{64B54265-ACDE-4099-9441-07E02A39AD01}"/>
              </a:ext>
            </a:extLst>
          </p:cNvPr>
          <p:cNvSpPr>
            <a:spLocks noGrp="1"/>
          </p:cNvSpPr>
          <p:nvPr>
            <p:ph idx="1"/>
            <p:custDataLst>
              <p:tags r:id="rId2"/>
            </p:custDataLst>
          </p:nvPr>
        </p:nvSpPr>
        <p:spPr>
          <a:xfrm>
            <a:off x="140823" y="1452332"/>
            <a:ext cx="7929530" cy="5254642"/>
          </a:xfrm>
        </p:spPr>
        <p:txBody>
          <a:bodyPr vert="horz" lIns="91440" tIns="45720" rIns="91440" bIns="45720" rtlCol="0">
            <a:normAutofit lnSpcReduction="10000"/>
          </a:bodyPr>
          <a:lstStyle/>
          <a:p>
            <a:pPr>
              <a:lnSpc>
                <a:spcPct val="90000"/>
              </a:lnSpc>
            </a:pPr>
            <a:r>
              <a:rPr lang="fr-FR" sz="2400" dirty="0"/>
              <a:t>Financés par le gouvernement de l'Ontario, les Small Business Enterprise Centres (SBEC) offrent aux entrepreneurs tous les outils dont ils ont besoin pour démarrer et faire croître leur entreprise. Ces centres peuvent aider à démarrer ou à développer une entreprise et offrent des consultations commerciales gratuites, des ressources et bien plus encore. Plus de 50 centres sont situés dans la province. </a:t>
            </a:r>
            <a:r>
              <a:rPr lang="en-US" sz="2400" dirty="0">
                <a:ea typeface="+mn-lt"/>
                <a:cs typeface="+mn-lt"/>
              </a:rPr>
              <a:t> </a:t>
            </a:r>
            <a:r>
              <a:rPr lang="en-US" sz="2400" dirty="0">
                <a:cs typeface="Calibri"/>
              </a:rPr>
              <a:t>  </a:t>
            </a:r>
            <a:r>
              <a:rPr lang="en-US" sz="2400" dirty="0" err="1">
                <a:cs typeface="Calibri"/>
              </a:rPr>
              <a:t>Voici</a:t>
            </a:r>
            <a:r>
              <a:rPr lang="en-US" sz="2400" dirty="0">
                <a:cs typeface="Calibri"/>
              </a:rPr>
              <a:t> </a:t>
            </a:r>
            <a:r>
              <a:rPr lang="en-US" sz="2400" dirty="0">
                <a:cs typeface="Calibri"/>
                <a:hlinkClick r:id="rId6"/>
              </a:rPr>
              <a:t>la </a:t>
            </a:r>
            <a:r>
              <a:rPr lang="en-US" sz="2400" dirty="0" err="1">
                <a:cs typeface="Calibri"/>
                <a:hlinkClick r:id="rId6"/>
              </a:rPr>
              <a:t>liste</a:t>
            </a:r>
            <a:r>
              <a:rPr lang="en-US" sz="2400" dirty="0">
                <a:cs typeface="Calibri"/>
                <a:hlinkClick r:id="rId6"/>
              </a:rPr>
              <a:t> des SBEC</a:t>
            </a:r>
            <a:endParaRPr lang="en-US" sz="2400" dirty="0">
              <a:ea typeface="+mn-lt"/>
              <a:cs typeface="+mn-lt"/>
            </a:endParaRPr>
          </a:p>
          <a:p>
            <a:pPr>
              <a:lnSpc>
                <a:spcPct val="90000"/>
              </a:lnSpc>
            </a:pPr>
            <a:endParaRPr lang="en-US" sz="2400" dirty="0">
              <a:ea typeface="+mn-lt"/>
              <a:cs typeface="+mn-lt"/>
            </a:endParaRPr>
          </a:p>
          <a:p>
            <a:pPr>
              <a:lnSpc>
                <a:spcPct val="90000"/>
              </a:lnSpc>
            </a:pPr>
            <a:r>
              <a:rPr lang="fr-FR" sz="2400" dirty="0" err="1"/>
              <a:t>Allyson</a:t>
            </a:r>
            <a:r>
              <a:rPr lang="fr-FR" sz="2400" dirty="0"/>
              <a:t> </a:t>
            </a:r>
            <a:r>
              <a:rPr lang="fr-FR" sz="2400" dirty="0" err="1"/>
              <a:t>Pele</a:t>
            </a:r>
            <a:r>
              <a:rPr lang="fr-FR" sz="2400" dirty="0"/>
              <a:t> est la gestionnaire du Northwest Business Centre, qui est le SBEC qui sert les districts de Kenora et de </a:t>
            </a:r>
            <a:r>
              <a:rPr lang="fr-FR" sz="2400" dirty="0" err="1"/>
              <a:t>Rainy</a:t>
            </a:r>
            <a:r>
              <a:rPr lang="fr-FR" sz="2400" dirty="0"/>
              <a:t> River dans la partie nord-ouest de la province. Cliquez sur le lien suivant pour en savoir plus sur l'entrepreneuriat, l'importance de la </a:t>
            </a:r>
            <a:r>
              <a:rPr lang="fr-FR" sz="2400" dirty="0" err="1"/>
              <a:t>littératie</a:t>
            </a:r>
            <a:r>
              <a:rPr lang="fr-FR" sz="2400" dirty="0"/>
              <a:t> en mathématiques et ce qu'il faut pour être entrepreneur</a:t>
            </a:r>
            <a:r>
              <a:rPr lang="en-US" sz="2400" dirty="0">
                <a:ea typeface="+mn-lt"/>
                <a:cs typeface="+mn-lt"/>
              </a:rPr>
              <a:t>.  </a:t>
            </a:r>
            <a:r>
              <a:rPr lang="en-US" sz="2400" dirty="0" err="1">
                <a:ea typeface="+mn-lt"/>
                <a:cs typeface="+mn-lt"/>
                <a:hlinkClick r:id="rId7"/>
              </a:rPr>
              <a:t>Cliquez</a:t>
            </a:r>
            <a:r>
              <a:rPr lang="en-US" sz="2400" dirty="0">
                <a:ea typeface="+mn-lt"/>
                <a:cs typeface="+mn-lt"/>
                <a:hlinkClick r:id="rId7"/>
              </a:rPr>
              <a:t> </a:t>
            </a:r>
            <a:r>
              <a:rPr lang="en-US" sz="2400" dirty="0" err="1">
                <a:ea typeface="+mn-lt"/>
                <a:cs typeface="+mn-lt"/>
                <a:hlinkClick r:id="rId7"/>
              </a:rPr>
              <a:t>ici</a:t>
            </a:r>
            <a:r>
              <a:rPr lang="en-US" sz="2400" dirty="0">
                <a:ea typeface="+mn-lt"/>
                <a:cs typeface="+mn-lt"/>
                <a:hlinkClick r:id="rId7"/>
              </a:rPr>
              <a:t> pour entendre le </a:t>
            </a:r>
            <a:r>
              <a:rPr lang="en-US" sz="2400" dirty="0" err="1">
                <a:ea typeface="+mn-lt"/>
                <a:cs typeface="+mn-lt"/>
                <a:hlinkClick r:id="rId7"/>
              </a:rPr>
              <a:t>témoignage</a:t>
            </a:r>
            <a:r>
              <a:rPr lang="en-US" sz="2400" dirty="0">
                <a:ea typeface="+mn-lt"/>
                <a:cs typeface="+mn-lt"/>
                <a:hlinkClick r:id="rId7"/>
              </a:rPr>
              <a:t> </a:t>
            </a:r>
            <a:r>
              <a:rPr lang="en-US" sz="2400" dirty="0" err="1">
                <a:ea typeface="+mn-lt"/>
                <a:cs typeface="+mn-lt"/>
                <a:hlinkClick r:id="rId7"/>
              </a:rPr>
              <a:t>d’Allyson</a:t>
            </a:r>
            <a:r>
              <a:rPr lang="en-US" sz="2400" dirty="0">
                <a:ea typeface="+mn-lt"/>
                <a:cs typeface="+mn-lt"/>
                <a:hlinkClick r:id="rId7"/>
              </a:rPr>
              <a:t>.</a:t>
            </a:r>
            <a:endParaRPr lang="en-US" sz="2400" dirty="0">
              <a:ea typeface="+mn-lt"/>
              <a:cs typeface="+mn-lt"/>
            </a:endParaRPr>
          </a:p>
          <a:p>
            <a:pPr>
              <a:lnSpc>
                <a:spcPct val="90000"/>
              </a:lnSpc>
            </a:pPr>
            <a:endParaRPr lang="en-US" sz="2400" dirty="0">
              <a:cs typeface="Calibri"/>
            </a:endParaRPr>
          </a:p>
        </p:txBody>
      </p:sp>
      <p:pic>
        <p:nvPicPr>
          <p:cNvPr id="5" name="Picture 5" descr="A wooden table&#10;&#10;Description generated with high confidence">
            <a:extLst>
              <a:ext uri="{FF2B5EF4-FFF2-40B4-BE49-F238E27FC236}">
                <a16:creationId xmlns:a16="http://schemas.microsoft.com/office/drawing/2014/main" id="{F816BA80-266E-4E86-A416-E5BF82F781BB}"/>
              </a:ext>
            </a:extLst>
          </p:cNvPr>
          <p:cNvPicPr>
            <a:picLocks noChangeAspect="1"/>
          </p:cNvPicPr>
          <p:nvPr>
            <p:custDataLst>
              <p:tags r:id="rId3"/>
            </p:custDataLst>
          </p:nvPr>
        </p:nvPicPr>
        <p:blipFill rotWithShape="1">
          <a:blip r:embed="rId8"/>
          <a:srcRect l="24223" r="15664" b="-1"/>
          <a:stretch/>
        </p:blipFill>
        <p:spPr>
          <a:xfrm>
            <a:off x="8379830" y="1232647"/>
            <a:ext cx="3445714"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76499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6"/>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AFC5-3B1B-4E4D-B674-F58D4537B441}"/>
              </a:ext>
            </a:extLst>
          </p:cNvPr>
          <p:cNvSpPr>
            <a:spLocks noGrp="1"/>
          </p:cNvSpPr>
          <p:nvPr>
            <p:ph type="title"/>
            <p:custDataLst>
              <p:tags r:id="rId1"/>
            </p:custDataLst>
          </p:nvPr>
        </p:nvSpPr>
        <p:spPr>
          <a:xfrm>
            <a:off x="520933" y="0"/>
            <a:ext cx="6282267" cy="1437681"/>
          </a:xfrm>
        </p:spPr>
        <p:txBody>
          <a:bodyPr>
            <a:normAutofit fontScale="90000"/>
          </a:bodyPr>
          <a:lstStyle/>
          <a:p>
            <a:pPr>
              <a:lnSpc>
                <a:spcPct val="90000"/>
              </a:lnSpc>
            </a:pPr>
            <a:br>
              <a:rPr lang="fr-FR" dirty="0"/>
            </a:br>
            <a:r>
              <a:rPr lang="fr-FR" dirty="0"/>
              <a:t>Des entrepreneurs parlent de </a:t>
            </a:r>
            <a:r>
              <a:rPr lang="fr-FR" dirty="0" err="1"/>
              <a:t>littératie</a:t>
            </a:r>
            <a:r>
              <a:rPr lang="fr-FR" dirty="0"/>
              <a:t> en mathématiques</a:t>
            </a:r>
            <a:endParaRPr lang="en-US" b="1" dirty="0"/>
          </a:p>
        </p:txBody>
      </p:sp>
      <p:sp>
        <p:nvSpPr>
          <p:cNvPr id="3" name="Content Placeholder 2">
            <a:extLst>
              <a:ext uri="{FF2B5EF4-FFF2-40B4-BE49-F238E27FC236}">
                <a16:creationId xmlns:a16="http://schemas.microsoft.com/office/drawing/2014/main" id="{38B1EF79-36CF-4679-B570-6A1B00EB514F}"/>
              </a:ext>
            </a:extLst>
          </p:cNvPr>
          <p:cNvSpPr>
            <a:spLocks noGrp="1"/>
          </p:cNvSpPr>
          <p:nvPr>
            <p:ph idx="1"/>
            <p:custDataLst>
              <p:tags r:id="rId2"/>
            </p:custDataLst>
          </p:nvPr>
        </p:nvSpPr>
        <p:spPr>
          <a:xfrm>
            <a:off x="150181" y="2024247"/>
            <a:ext cx="7412618" cy="4734164"/>
          </a:xfrm>
        </p:spPr>
        <p:txBody>
          <a:bodyPr vert="horz" lIns="91440" tIns="45720" rIns="91440" bIns="45720" rtlCol="0" anchor="ctr">
            <a:noAutofit/>
          </a:bodyPr>
          <a:lstStyle/>
          <a:p>
            <a:pPr>
              <a:lnSpc>
                <a:spcPct val="90000"/>
              </a:lnSpc>
            </a:pPr>
            <a:r>
              <a:rPr lang="fr-FR" sz="2400" dirty="0"/>
              <a:t>Regardez les liens vidéo de Matt et Alexis ci-dessous et réfléchissez à trois domaines dans lesquels ces entrepreneurs utilisent la mathématique lorsqu'ils gèrent leurs entreprises.</a:t>
            </a:r>
            <a:endParaRPr lang="en-US" sz="2400" dirty="0">
              <a:cs typeface="Calibri"/>
            </a:endParaRPr>
          </a:p>
          <a:p>
            <a:pPr marL="0" indent="0">
              <a:lnSpc>
                <a:spcPct val="90000"/>
              </a:lnSpc>
              <a:buNone/>
            </a:pPr>
            <a:r>
              <a:rPr lang="en-US" sz="2400" dirty="0">
                <a:cs typeface="Calibri"/>
              </a:rPr>
              <a:t>1.  </a:t>
            </a:r>
            <a:r>
              <a:rPr lang="fr-FR" sz="2400" dirty="0"/>
              <a:t>Matt Kennedy, propriétaire d'</a:t>
            </a:r>
            <a:r>
              <a:rPr lang="fr-FR" sz="2400" dirty="0" err="1"/>
              <a:t>Upriver</a:t>
            </a:r>
            <a:r>
              <a:rPr lang="fr-FR" sz="2400" dirty="0"/>
              <a:t> Media Inc., qui est basé à Kenora, en Ontario. Il se spécialise dans la création de contenu vidéo attrayant pour la publicité numérique. Matt a étudié le cinéma et a obtenu son MFA en production cinématographique et en écriture créative. Ces films ont été projetés dans les cinémas du monde entier, y compris le prestigieux Toronto International Film Festival et le Sundance International Film Festivals. </a:t>
            </a:r>
            <a:r>
              <a:rPr lang="en-US" sz="2400" dirty="0">
                <a:cs typeface="Calibri"/>
              </a:rPr>
              <a:t>  </a:t>
            </a:r>
            <a:endParaRPr lang="en-US" sz="2400" dirty="0">
              <a:ea typeface="+mn-lt"/>
              <a:cs typeface="+mn-lt"/>
            </a:endParaRPr>
          </a:p>
          <a:p>
            <a:pPr>
              <a:lnSpc>
                <a:spcPct val="90000"/>
              </a:lnSpc>
            </a:pPr>
            <a:r>
              <a:rPr lang="en-US" sz="2400" dirty="0">
                <a:ea typeface="+mn-lt"/>
                <a:cs typeface="+mn-lt"/>
                <a:hlinkClick r:id="rId7"/>
              </a:rPr>
              <a:t>Lien au </a:t>
            </a:r>
            <a:r>
              <a:rPr lang="en-US" sz="2400" dirty="0" err="1">
                <a:ea typeface="+mn-lt"/>
                <a:cs typeface="+mn-lt"/>
                <a:hlinkClick r:id="rId7"/>
              </a:rPr>
              <a:t>vidéo</a:t>
            </a:r>
            <a:r>
              <a:rPr lang="en-US" sz="2400" dirty="0">
                <a:ea typeface="+mn-lt"/>
                <a:cs typeface="+mn-lt"/>
                <a:hlinkClick r:id="rId7"/>
              </a:rPr>
              <a:t> de Matt </a:t>
            </a:r>
            <a:endParaRPr lang="en-US" sz="2400" dirty="0">
              <a:cs typeface="Calibri"/>
            </a:endParaRPr>
          </a:p>
          <a:p>
            <a:pPr>
              <a:lnSpc>
                <a:spcPct val="90000"/>
              </a:lnSpc>
            </a:pPr>
            <a:r>
              <a:rPr lang="en-US" sz="2400" dirty="0">
                <a:ea typeface="+mn-lt"/>
                <a:cs typeface="+mn-lt"/>
              </a:rPr>
              <a:t>Pour </a:t>
            </a:r>
            <a:r>
              <a:rPr lang="en-US" sz="2400" dirty="0" err="1">
                <a:ea typeface="+mn-lt"/>
                <a:cs typeface="+mn-lt"/>
              </a:rPr>
              <a:t>en</a:t>
            </a:r>
            <a:r>
              <a:rPr lang="en-US" sz="2400" dirty="0">
                <a:ea typeface="+mn-lt"/>
                <a:cs typeface="+mn-lt"/>
              </a:rPr>
              <a:t> </a:t>
            </a:r>
            <a:r>
              <a:rPr lang="en-US" sz="2400" dirty="0" err="1">
                <a:ea typeface="+mn-lt"/>
                <a:cs typeface="+mn-lt"/>
              </a:rPr>
              <a:t>apprendre</a:t>
            </a:r>
            <a:r>
              <a:rPr lang="en-US" sz="2400" dirty="0">
                <a:ea typeface="+mn-lt"/>
                <a:cs typeface="+mn-lt"/>
              </a:rPr>
              <a:t> plus: </a:t>
            </a:r>
            <a:r>
              <a:rPr lang="en-US" sz="2400" dirty="0">
                <a:ea typeface="+mn-lt"/>
                <a:cs typeface="+mn-lt"/>
                <a:hlinkClick r:id="rId8"/>
              </a:rPr>
              <a:t>https://www.uprivermedia.ca/</a:t>
            </a:r>
            <a:r>
              <a:rPr lang="en-US" sz="2400" dirty="0">
                <a:ea typeface="+mn-lt"/>
                <a:cs typeface="+mn-lt"/>
              </a:rPr>
              <a:t> </a:t>
            </a:r>
            <a:endParaRPr lang="en-US" sz="2400" dirty="0">
              <a:cs typeface="Calibri"/>
            </a:endParaRPr>
          </a:p>
          <a:p>
            <a:pPr marL="0" indent="0">
              <a:lnSpc>
                <a:spcPct val="90000"/>
              </a:lnSpc>
              <a:buNone/>
            </a:pPr>
            <a:endParaRPr lang="en-US" sz="2400" dirty="0">
              <a:cs typeface="Calibri"/>
            </a:endParaRPr>
          </a:p>
        </p:txBody>
      </p:sp>
      <p:pic>
        <p:nvPicPr>
          <p:cNvPr id="5" name="Picture 5">
            <a:extLst>
              <a:ext uri="{FF2B5EF4-FFF2-40B4-BE49-F238E27FC236}">
                <a16:creationId xmlns:a16="http://schemas.microsoft.com/office/drawing/2014/main" id="{1F65E3C7-B441-4501-8902-828895E5550D}"/>
              </a:ext>
            </a:extLst>
          </p:cNvPr>
          <p:cNvPicPr>
            <a:picLocks noChangeAspect="1"/>
          </p:cNvPicPr>
          <p:nvPr>
            <p:custDataLst>
              <p:tags r:id="rId3"/>
            </p:custDataLst>
          </p:nvPr>
        </p:nvPicPr>
        <p:blipFill rotWithShape="1">
          <a:blip r:embed="rId9"/>
          <a:srcRect l="28905" r="27763" b="1"/>
          <a:stretch/>
        </p:blipFill>
        <p:spPr>
          <a:xfrm>
            <a:off x="7563227" y="3151909"/>
            <a:ext cx="3487278" cy="1749421"/>
          </a:xfrm>
          <a:custGeom>
            <a:avLst/>
            <a:gdLst/>
            <a:ahLst/>
            <a:cxnLst/>
            <a:rect l="l" t="t" r="r" b="b"/>
            <a:pathLst>
              <a:path w="3445714" h="1749420">
                <a:moveTo>
                  <a:pt x="150922" y="0"/>
                </a:moveTo>
                <a:lnTo>
                  <a:pt x="3294792" y="0"/>
                </a:lnTo>
                <a:cubicBezTo>
                  <a:pt x="3378144" y="0"/>
                  <a:pt x="3445714" y="67570"/>
                  <a:pt x="3445714" y="150922"/>
                </a:cubicBezTo>
                <a:lnTo>
                  <a:pt x="3445714" y="1749420"/>
                </a:lnTo>
                <a:lnTo>
                  <a:pt x="0" y="1749420"/>
                </a:lnTo>
                <a:lnTo>
                  <a:pt x="0" y="150922"/>
                </a:lnTo>
                <a:cubicBezTo>
                  <a:pt x="0" y="67570"/>
                  <a:pt x="67570" y="0"/>
                  <a:pt x="150922" y="0"/>
                </a:cubicBezTo>
                <a:close/>
              </a:path>
            </a:pathLst>
          </a:custGeom>
          <a:ln w="50800" cap="sq" cmpd="dbl">
            <a:noFill/>
            <a:miter lim="800000"/>
          </a:ln>
          <a:effectLst/>
        </p:spPr>
      </p:pic>
      <p:sp>
        <p:nvSpPr>
          <p:cNvPr id="11" name="Freeform 28">
            <a:extLst>
              <a:ext uri="{FF2B5EF4-FFF2-40B4-BE49-F238E27FC236}">
                <a16:creationId xmlns:a16="http://schemas.microsoft.com/office/drawing/2014/main" id="{97DF05CF-6E4F-4B80-9F8B-E1A36FACF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7561385" y="990599"/>
            <a:ext cx="3503733" cy="4800599"/>
          </a:xfrm>
          <a:custGeom>
            <a:avLst/>
            <a:gdLst>
              <a:gd name="connsiteX0" fmla="*/ 0 w 3503733"/>
              <a:gd name="connsiteY0" fmla="*/ 1900297 h 4800599"/>
              <a:gd name="connsiteX1" fmla="*/ 3503733 w 3503733"/>
              <a:gd name="connsiteY1" fmla="*/ 1900297 h 4800599"/>
              <a:gd name="connsiteX2" fmla="*/ 3503733 w 3503733"/>
              <a:gd name="connsiteY2" fmla="*/ 4614235 h 4800599"/>
              <a:gd name="connsiteX3" fmla="*/ 3317369 w 3503733"/>
              <a:gd name="connsiteY3" fmla="*/ 4800599 h 4800599"/>
              <a:gd name="connsiteX4" fmla="*/ 186364 w 3503733"/>
              <a:gd name="connsiteY4" fmla="*/ 4800599 h 4800599"/>
              <a:gd name="connsiteX5" fmla="*/ 0 w 3503733"/>
              <a:gd name="connsiteY5" fmla="*/ 4614235 h 4800599"/>
              <a:gd name="connsiteX6" fmla="*/ 186364 w 3503733"/>
              <a:gd name="connsiteY6" fmla="*/ 0 h 4800599"/>
              <a:gd name="connsiteX7" fmla="*/ 3317369 w 3503733"/>
              <a:gd name="connsiteY7" fmla="*/ 0 h 4800599"/>
              <a:gd name="connsiteX8" fmla="*/ 3503733 w 3503733"/>
              <a:gd name="connsiteY8" fmla="*/ 186364 h 4800599"/>
              <a:gd name="connsiteX9" fmla="*/ 3503733 w 3503733"/>
              <a:gd name="connsiteY9" fmla="*/ 1749421 h 4800599"/>
              <a:gd name="connsiteX10" fmla="*/ 0 w 3503733"/>
              <a:gd name="connsiteY10" fmla="*/ 1749421 h 4800599"/>
              <a:gd name="connsiteX11" fmla="*/ 0 w 3503733"/>
              <a:gd name="connsiteY11" fmla="*/ 186364 h 4800599"/>
              <a:gd name="connsiteX12" fmla="*/ 186364 w 3503733"/>
              <a:gd name="connsiteY12" fmla="*/ 0 h 48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3733" h="4800599">
                <a:moveTo>
                  <a:pt x="0" y="1900297"/>
                </a:moveTo>
                <a:lnTo>
                  <a:pt x="3503733" y="1900297"/>
                </a:lnTo>
                <a:lnTo>
                  <a:pt x="3503733" y="4614235"/>
                </a:lnTo>
                <a:cubicBezTo>
                  <a:pt x="3503733" y="4717161"/>
                  <a:pt x="3420295" y="4800599"/>
                  <a:pt x="3317369" y="4800599"/>
                </a:cubicBezTo>
                <a:lnTo>
                  <a:pt x="186364" y="4800599"/>
                </a:lnTo>
                <a:cubicBezTo>
                  <a:pt x="83438" y="4800599"/>
                  <a:pt x="0" y="4717161"/>
                  <a:pt x="0" y="4614235"/>
                </a:cubicBezTo>
                <a:close/>
                <a:moveTo>
                  <a:pt x="186364" y="0"/>
                </a:moveTo>
                <a:lnTo>
                  <a:pt x="3317369" y="0"/>
                </a:lnTo>
                <a:cubicBezTo>
                  <a:pt x="3420295" y="0"/>
                  <a:pt x="3503733" y="83438"/>
                  <a:pt x="3503733" y="186364"/>
                </a:cubicBezTo>
                <a:lnTo>
                  <a:pt x="3503733" y="1749421"/>
                </a:lnTo>
                <a:lnTo>
                  <a:pt x="0" y="1749421"/>
                </a:lnTo>
                <a:lnTo>
                  <a:pt x="0" y="186364"/>
                </a:lnTo>
                <a:cubicBezTo>
                  <a:pt x="0" y="83438"/>
                  <a:pt x="83438" y="0"/>
                  <a:pt x="186364" y="0"/>
                </a:cubicBezTo>
                <a:close/>
              </a:path>
            </a:pathLst>
          </a:cu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61821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6"/>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AFC5-3B1B-4E4D-B674-F58D4537B441}"/>
              </a:ext>
            </a:extLst>
          </p:cNvPr>
          <p:cNvSpPr>
            <a:spLocks noGrp="1"/>
          </p:cNvSpPr>
          <p:nvPr>
            <p:ph type="title"/>
            <p:custDataLst>
              <p:tags r:id="rId1"/>
            </p:custDataLst>
          </p:nvPr>
        </p:nvSpPr>
        <p:spPr>
          <a:xfrm>
            <a:off x="537118" y="200722"/>
            <a:ext cx="6282267" cy="1437681"/>
          </a:xfrm>
        </p:spPr>
        <p:txBody>
          <a:bodyPr>
            <a:normAutofit fontScale="90000"/>
          </a:bodyPr>
          <a:lstStyle/>
          <a:p>
            <a:pPr>
              <a:lnSpc>
                <a:spcPct val="90000"/>
              </a:lnSpc>
            </a:pPr>
            <a:r>
              <a:rPr lang="fr-FR" dirty="0"/>
              <a:t>Des entrepreneurs parlent de </a:t>
            </a:r>
            <a:r>
              <a:rPr lang="fr-FR" dirty="0" err="1"/>
              <a:t>littératie</a:t>
            </a:r>
            <a:r>
              <a:rPr lang="fr-FR" dirty="0"/>
              <a:t> en mathématiques</a:t>
            </a:r>
            <a:endParaRPr lang="en-US" b="1" dirty="0"/>
          </a:p>
        </p:txBody>
      </p:sp>
      <p:sp>
        <p:nvSpPr>
          <p:cNvPr id="3" name="Content Placeholder 2">
            <a:extLst>
              <a:ext uri="{FF2B5EF4-FFF2-40B4-BE49-F238E27FC236}">
                <a16:creationId xmlns:a16="http://schemas.microsoft.com/office/drawing/2014/main" id="{38B1EF79-36CF-4679-B570-6A1B00EB514F}"/>
              </a:ext>
            </a:extLst>
          </p:cNvPr>
          <p:cNvSpPr>
            <a:spLocks noGrp="1"/>
          </p:cNvSpPr>
          <p:nvPr>
            <p:ph idx="1"/>
            <p:custDataLst>
              <p:tags r:id="rId2"/>
            </p:custDataLst>
          </p:nvPr>
        </p:nvSpPr>
        <p:spPr>
          <a:xfrm>
            <a:off x="150181" y="1497775"/>
            <a:ext cx="7105960" cy="5260636"/>
          </a:xfrm>
        </p:spPr>
        <p:txBody>
          <a:bodyPr vert="horz" lIns="91440" tIns="45720" rIns="91440" bIns="45720" rtlCol="0" anchor="ctr">
            <a:noAutofit/>
          </a:bodyPr>
          <a:lstStyle/>
          <a:p>
            <a:pPr marL="0" indent="0">
              <a:lnSpc>
                <a:spcPct val="90000"/>
              </a:lnSpc>
              <a:buNone/>
            </a:pPr>
            <a:r>
              <a:rPr lang="en-US" sz="2400" dirty="0">
                <a:cs typeface="Calibri"/>
              </a:rPr>
              <a:t>2.  </a:t>
            </a:r>
            <a:r>
              <a:rPr lang="fr-FR" sz="2400" dirty="0"/>
              <a:t>Alexis </a:t>
            </a:r>
            <a:r>
              <a:rPr lang="fr-FR" sz="2400" dirty="0" err="1"/>
              <a:t>Pernsky</a:t>
            </a:r>
            <a:r>
              <a:rPr lang="fr-FR" sz="2400" dirty="0"/>
              <a:t> est le propriétaire de SWEET, Lake of the Woods </a:t>
            </a:r>
            <a:r>
              <a:rPr lang="fr-FR" sz="2400" dirty="0" err="1"/>
              <a:t>Chocolate</a:t>
            </a:r>
            <a:r>
              <a:rPr lang="fr-FR" sz="2400" dirty="0"/>
              <a:t> Shop, basé à Kenora. Alexis a ouvert les portes de son magasin en 2018 sur la rue principale de Kenora. Elle crée des chocolats et des friandises faits à la main. </a:t>
            </a:r>
          </a:p>
          <a:p>
            <a:pPr marL="0" indent="0">
              <a:lnSpc>
                <a:spcPct val="90000"/>
              </a:lnSpc>
              <a:buNone/>
            </a:pPr>
            <a:r>
              <a:rPr lang="en-US" sz="2400" dirty="0">
                <a:cs typeface="Calibri"/>
                <a:hlinkClick r:id="rId7"/>
              </a:rPr>
              <a:t>Liens au </a:t>
            </a:r>
            <a:r>
              <a:rPr lang="en-US" sz="2400" dirty="0" err="1">
                <a:cs typeface="Calibri"/>
                <a:hlinkClick r:id="rId7"/>
              </a:rPr>
              <a:t>vidéo</a:t>
            </a:r>
            <a:r>
              <a:rPr lang="en-US" sz="2400" dirty="0">
                <a:cs typeface="Calibri"/>
                <a:hlinkClick r:id="rId7"/>
              </a:rPr>
              <a:t> </a:t>
            </a:r>
            <a:r>
              <a:rPr lang="en-US" sz="2400" dirty="0" err="1">
                <a:cs typeface="Calibri"/>
                <a:hlinkClick r:id="rId7"/>
              </a:rPr>
              <a:t>d’</a:t>
            </a:r>
            <a:r>
              <a:rPr lang="en-US" sz="2400" dirty="0" err="1">
                <a:ea typeface="+mn-lt"/>
                <a:cs typeface="+mn-lt"/>
                <a:hlinkClick r:id="rId7"/>
              </a:rPr>
              <a:t>Alexis</a:t>
            </a:r>
            <a:endParaRPr lang="en-US" sz="2400" dirty="0">
              <a:ea typeface="+mn-lt"/>
              <a:cs typeface="+mn-lt"/>
            </a:endParaRPr>
          </a:p>
          <a:p>
            <a:pPr>
              <a:lnSpc>
                <a:spcPct val="90000"/>
              </a:lnSpc>
            </a:pPr>
            <a:r>
              <a:rPr lang="en-US" sz="2400" dirty="0">
                <a:cs typeface="Calibri"/>
              </a:rPr>
              <a:t>Pour </a:t>
            </a:r>
            <a:r>
              <a:rPr lang="en-US" sz="2400" dirty="0" err="1">
                <a:cs typeface="Calibri"/>
              </a:rPr>
              <a:t>en</a:t>
            </a:r>
            <a:r>
              <a:rPr lang="en-US" sz="2400" dirty="0">
                <a:cs typeface="Calibri"/>
              </a:rPr>
              <a:t> </a:t>
            </a:r>
            <a:r>
              <a:rPr lang="en-US" sz="2400" dirty="0" err="1">
                <a:cs typeface="Calibri"/>
              </a:rPr>
              <a:t>apprendre</a:t>
            </a:r>
            <a:r>
              <a:rPr lang="en-US" sz="2400" dirty="0">
                <a:cs typeface="Calibri"/>
              </a:rPr>
              <a:t> plus: </a:t>
            </a:r>
            <a:r>
              <a:rPr lang="en-US" sz="2400" dirty="0">
                <a:ea typeface="+mn-lt"/>
                <a:cs typeface="+mn-lt"/>
                <a:hlinkClick r:id="rId8"/>
              </a:rPr>
              <a:t>https://www.facebook.com/SweetLOTW/</a:t>
            </a:r>
            <a:r>
              <a:rPr lang="en-US" sz="2400" dirty="0">
                <a:ea typeface="+mn-lt"/>
                <a:cs typeface="+mn-lt"/>
              </a:rPr>
              <a:t>   </a:t>
            </a:r>
            <a:endParaRPr lang="en-US" sz="2400" dirty="0">
              <a:cs typeface="Calibri"/>
            </a:endParaRPr>
          </a:p>
          <a:p>
            <a:pPr>
              <a:lnSpc>
                <a:spcPct val="90000"/>
              </a:lnSpc>
            </a:pPr>
            <a:endParaRPr lang="en-US" sz="1400" dirty="0">
              <a:cs typeface="Calibri"/>
            </a:endParaRPr>
          </a:p>
        </p:txBody>
      </p:sp>
      <p:pic>
        <p:nvPicPr>
          <p:cNvPr id="4" name="Picture 4" descr="A picture containing food&#10;&#10;Description generated with very high confidence">
            <a:extLst>
              <a:ext uri="{FF2B5EF4-FFF2-40B4-BE49-F238E27FC236}">
                <a16:creationId xmlns:a16="http://schemas.microsoft.com/office/drawing/2014/main" id="{6913E449-7A6F-487D-BBB7-6B44A3C86A92}"/>
              </a:ext>
            </a:extLst>
          </p:cNvPr>
          <p:cNvPicPr>
            <a:picLocks noChangeAspect="1"/>
          </p:cNvPicPr>
          <p:nvPr>
            <p:custDataLst>
              <p:tags r:id="rId3"/>
            </p:custDataLst>
          </p:nvPr>
        </p:nvPicPr>
        <p:blipFill rotWithShape="1">
          <a:blip r:embed="rId9"/>
          <a:srcRect t="6761" r="-2" b="9066"/>
          <a:stretch/>
        </p:blipFill>
        <p:spPr>
          <a:xfrm>
            <a:off x="7622686" y="2943813"/>
            <a:ext cx="3445714" cy="2900303"/>
          </a:xfrm>
          <a:custGeom>
            <a:avLst/>
            <a:gdLst/>
            <a:ahLst/>
            <a:cxnLst/>
            <a:rect l="l" t="t" r="r" b="b"/>
            <a:pathLst>
              <a:path w="3445714" h="2900303">
                <a:moveTo>
                  <a:pt x="0" y="0"/>
                </a:moveTo>
                <a:lnTo>
                  <a:pt x="3445714" y="0"/>
                </a:lnTo>
                <a:lnTo>
                  <a:pt x="3445714" y="2749381"/>
                </a:lnTo>
                <a:cubicBezTo>
                  <a:pt x="3445714" y="2832733"/>
                  <a:pt x="3378144" y="2900303"/>
                  <a:pt x="3294792" y="2900303"/>
                </a:cubicBezTo>
                <a:lnTo>
                  <a:pt x="150922" y="2900303"/>
                </a:lnTo>
                <a:cubicBezTo>
                  <a:pt x="67570" y="2900303"/>
                  <a:pt x="0" y="2832733"/>
                  <a:pt x="0" y="2749381"/>
                </a:cubicBezTo>
                <a:close/>
              </a:path>
            </a:pathLst>
          </a:custGeom>
          <a:ln w="50800" cap="sq" cmpd="dbl">
            <a:noFill/>
            <a:miter lim="800000"/>
          </a:ln>
          <a:effectLst/>
        </p:spPr>
      </p:pic>
      <p:sp>
        <p:nvSpPr>
          <p:cNvPr id="11" name="Freeform 28">
            <a:extLst>
              <a:ext uri="{FF2B5EF4-FFF2-40B4-BE49-F238E27FC236}">
                <a16:creationId xmlns:a16="http://schemas.microsoft.com/office/drawing/2014/main" id="{97DF05CF-6E4F-4B80-9F8B-E1A36FACF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7561385" y="990599"/>
            <a:ext cx="3503733" cy="4800599"/>
          </a:xfrm>
          <a:custGeom>
            <a:avLst/>
            <a:gdLst>
              <a:gd name="connsiteX0" fmla="*/ 0 w 3503733"/>
              <a:gd name="connsiteY0" fmla="*/ 1900297 h 4800599"/>
              <a:gd name="connsiteX1" fmla="*/ 3503733 w 3503733"/>
              <a:gd name="connsiteY1" fmla="*/ 1900297 h 4800599"/>
              <a:gd name="connsiteX2" fmla="*/ 3503733 w 3503733"/>
              <a:gd name="connsiteY2" fmla="*/ 4614235 h 4800599"/>
              <a:gd name="connsiteX3" fmla="*/ 3317369 w 3503733"/>
              <a:gd name="connsiteY3" fmla="*/ 4800599 h 4800599"/>
              <a:gd name="connsiteX4" fmla="*/ 186364 w 3503733"/>
              <a:gd name="connsiteY4" fmla="*/ 4800599 h 4800599"/>
              <a:gd name="connsiteX5" fmla="*/ 0 w 3503733"/>
              <a:gd name="connsiteY5" fmla="*/ 4614235 h 4800599"/>
              <a:gd name="connsiteX6" fmla="*/ 186364 w 3503733"/>
              <a:gd name="connsiteY6" fmla="*/ 0 h 4800599"/>
              <a:gd name="connsiteX7" fmla="*/ 3317369 w 3503733"/>
              <a:gd name="connsiteY7" fmla="*/ 0 h 4800599"/>
              <a:gd name="connsiteX8" fmla="*/ 3503733 w 3503733"/>
              <a:gd name="connsiteY8" fmla="*/ 186364 h 4800599"/>
              <a:gd name="connsiteX9" fmla="*/ 3503733 w 3503733"/>
              <a:gd name="connsiteY9" fmla="*/ 1749421 h 4800599"/>
              <a:gd name="connsiteX10" fmla="*/ 0 w 3503733"/>
              <a:gd name="connsiteY10" fmla="*/ 1749421 h 4800599"/>
              <a:gd name="connsiteX11" fmla="*/ 0 w 3503733"/>
              <a:gd name="connsiteY11" fmla="*/ 186364 h 4800599"/>
              <a:gd name="connsiteX12" fmla="*/ 186364 w 3503733"/>
              <a:gd name="connsiteY12" fmla="*/ 0 h 48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3733" h="4800599">
                <a:moveTo>
                  <a:pt x="0" y="1900297"/>
                </a:moveTo>
                <a:lnTo>
                  <a:pt x="3503733" y="1900297"/>
                </a:lnTo>
                <a:lnTo>
                  <a:pt x="3503733" y="4614235"/>
                </a:lnTo>
                <a:cubicBezTo>
                  <a:pt x="3503733" y="4717161"/>
                  <a:pt x="3420295" y="4800599"/>
                  <a:pt x="3317369" y="4800599"/>
                </a:cubicBezTo>
                <a:lnTo>
                  <a:pt x="186364" y="4800599"/>
                </a:lnTo>
                <a:cubicBezTo>
                  <a:pt x="83438" y="4800599"/>
                  <a:pt x="0" y="4717161"/>
                  <a:pt x="0" y="4614235"/>
                </a:cubicBezTo>
                <a:close/>
                <a:moveTo>
                  <a:pt x="186364" y="0"/>
                </a:moveTo>
                <a:lnTo>
                  <a:pt x="3317369" y="0"/>
                </a:lnTo>
                <a:cubicBezTo>
                  <a:pt x="3420295" y="0"/>
                  <a:pt x="3503733" y="83438"/>
                  <a:pt x="3503733" y="186364"/>
                </a:cubicBezTo>
                <a:lnTo>
                  <a:pt x="3503733" y="1749421"/>
                </a:lnTo>
                <a:lnTo>
                  <a:pt x="0" y="1749421"/>
                </a:lnTo>
                <a:lnTo>
                  <a:pt x="0" y="186364"/>
                </a:lnTo>
                <a:cubicBezTo>
                  <a:pt x="0" y="83438"/>
                  <a:pt x="83438" y="0"/>
                  <a:pt x="186364" y="0"/>
                </a:cubicBezTo>
                <a:close/>
              </a:path>
            </a:pathLst>
          </a:cu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801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2166" y="73263"/>
            <a:ext cx="10972799" cy="1140542"/>
          </a:xfrm>
        </p:spPr>
        <p:txBody>
          <a:bodyPr>
            <a:normAutofit fontScale="90000"/>
          </a:bodyPr>
          <a:lstStyle/>
          <a:p>
            <a:r>
              <a:rPr lang="en-US" b="1" dirty="0">
                <a:cs typeface="Calibri Light"/>
              </a:rPr>
              <a:t>OCTE </a:t>
            </a:r>
            <a:r>
              <a:rPr lang="fr-FR" dirty="0"/>
              <a:t>Compétence en mathématiques AAC un aperçu:</a:t>
            </a:r>
            <a:endParaRPr lang="en-CA" b="1" dirty="0"/>
          </a:p>
        </p:txBody>
      </p:sp>
      <p:sp>
        <p:nvSpPr>
          <p:cNvPr id="3" name="Content Placeholder 2"/>
          <p:cNvSpPr>
            <a:spLocks noGrp="1"/>
          </p:cNvSpPr>
          <p:nvPr>
            <p:ph sz="half" idx="1"/>
            <p:custDataLst>
              <p:tags r:id="rId2"/>
            </p:custDataLst>
          </p:nvPr>
        </p:nvSpPr>
        <p:spPr>
          <a:xfrm>
            <a:off x="233625" y="735331"/>
            <a:ext cx="7778545" cy="5692877"/>
          </a:xfrm>
        </p:spPr>
        <p:txBody>
          <a:bodyPr>
            <a:normAutofit/>
          </a:bodyPr>
          <a:lstStyle/>
          <a:p>
            <a:pPr marL="0" indent="0">
              <a:buNone/>
            </a:pPr>
            <a:r>
              <a:rPr lang="fr-FR" sz="2400" dirty="0"/>
              <a:t>Il y a 6 modules qui vous aideront à développer votre </a:t>
            </a:r>
            <a:r>
              <a:rPr lang="fr-FR" sz="2400" dirty="0" err="1"/>
              <a:t>littératie</a:t>
            </a:r>
            <a:r>
              <a:rPr lang="fr-FR" sz="2400" dirty="0"/>
              <a:t> en mathématiques et vous fourniront des opportunités pour relier votre apprentissage à votre programme MHS spécifique</a:t>
            </a:r>
            <a:endParaRPr lang="en-CA" sz="2400" dirty="0"/>
          </a:p>
          <a:p>
            <a:pPr marL="0" indent="0">
              <a:buNone/>
            </a:pPr>
            <a:r>
              <a:rPr lang="en-CA" sz="2400" b="1" dirty="0"/>
              <a:t>Module 1:  </a:t>
            </a:r>
            <a:r>
              <a:rPr lang="fr-FR" sz="2400" dirty="0"/>
              <a:t>Introduction à la littératie en mathématiques</a:t>
            </a:r>
            <a:endParaRPr lang="en-CA" sz="2400" b="1" dirty="0"/>
          </a:p>
          <a:p>
            <a:pPr marL="0" indent="0">
              <a:buNone/>
            </a:pPr>
            <a:r>
              <a:rPr lang="en-CA" sz="2400" b="1" dirty="0"/>
              <a:t>Module 2: </a:t>
            </a:r>
            <a:r>
              <a:rPr lang="fr-FR" sz="2400" dirty="0"/>
              <a:t>Une exploration pratique des mathématiques pour aider à résoudre des problèmes </a:t>
            </a:r>
          </a:p>
          <a:p>
            <a:pPr marL="0" indent="0">
              <a:buNone/>
            </a:pPr>
            <a:r>
              <a:rPr lang="en-CA" sz="2400" b="1" dirty="0"/>
              <a:t>Module 3: </a:t>
            </a:r>
            <a:r>
              <a:rPr lang="fr-FR" sz="2400" dirty="0"/>
              <a:t>Les mathématiques au travail</a:t>
            </a:r>
            <a:endParaRPr lang="en-CA" sz="2400" b="1" dirty="0"/>
          </a:p>
          <a:p>
            <a:pPr marL="0" indent="0">
              <a:buNone/>
            </a:pPr>
            <a:r>
              <a:rPr lang="en-CA" sz="2400" b="1" dirty="0"/>
              <a:t>Module 4: </a:t>
            </a:r>
            <a:r>
              <a:rPr lang="en-CA" sz="2400" dirty="0" err="1"/>
              <a:t>Exercices</a:t>
            </a:r>
            <a:r>
              <a:rPr lang="en-CA" sz="2400" dirty="0"/>
              <a:t> de conversion </a:t>
            </a:r>
            <a:r>
              <a:rPr lang="en-CA" sz="2400" dirty="0" err="1"/>
              <a:t>en</a:t>
            </a:r>
            <a:r>
              <a:rPr lang="en-CA" sz="2400" dirty="0"/>
              <a:t> </a:t>
            </a:r>
            <a:r>
              <a:rPr lang="en-CA" sz="2400" dirty="0" err="1"/>
              <a:t>mathématiques</a:t>
            </a:r>
            <a:endParaRPr lang="en-CA" sz="2400" b="1" dirty="0"/>
          </a:p>
          <a:p>
            <a:pPr marL="0" indent="0">
              <a:buNone/>
            </a:pPr>
            <a:r>
              <a:rPr lang="en-CA" sz="2400" b="1" dirty="0"/>
              <a:t>Module 5: </a:t>
            </a:r>
            <a:r>
              <a:rPr lang="fr-FR" sz="2400" dirty="0"/>
              <a:t>Partenaires communautaires MHS relier les mathématiques au milieu de travail</a:t>
            </a:r>
          </a:p>
          <a:p>
            <a:pPr marL="0" indent="0">
              <a:buNone/>
            </a:pPr>
            <a:r>
              <a:rPr lang="en-CA" sz="2400" b="1" dirty="0"/>
              <a:t>Module 6: </a:t>
            </a:r>
            <a:r>
              <a:rPr lang="fr-FR" sz="2400" dirty="0"/>
              <a:t>Pratique réflective</a:t>
            </a:r>
            <a:endParaRPr lang="en-CA" sz="2400" b="1" dirty="0"/>
          </a:p>
        </p:txBody>
      </p:sp>
      <p:sp>
        <p:nvSpPr>
          <p:cNvPr id="5" name="Rounded Rectangular Callout 4"/>
          <p:cNvSpPr/>
          <p:nvPr>
            <p:custDataLst>
              <p:tags r:id="rId3"/>
            </p:custDataLst>
          </p:nvPr>
        </p:nvSpPr>
        <p:spPr>
          <a:xfrm>
            <a:off x="8339713" y="1213805"/>
            <a:ext cx="2925097" cy="3730428"/>
          </a:xfrm>
          <a:prstGeom prst="wedgeRoundRectCallout">
            <a:avLst>
              <a:gd name="adj1" fmla="val -41755"/>
              <a:gd name="adj2" fmla="val 862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fr-FR" sz="2000" dirty="0"/>
            </a:br>
            <a:r>
              <a:rPr lang="fr-FR" sz="2000" dirty="0"/>
              <a:t>Dans chaque module, il vous sera demandé de terminer certains travaux. À la fin du module, une liste d'évaluations sera fournie que vous devrez soumettre à votre enseignant responsable de la MHS</a:t>
            </a:r>
            <a:endParaRPr lang="en-CA" sz="2000" dirty="0"/>
          </a:p>
        </p:txBody>
      </p:sp>
    </p:spTree>
    <p:extLst>
      <p:ext uri="{BB962C8B-B14F-4D97-AF65-F5344CB8AC3E}">
        <p14:creationId xmlns:p14="http://schemas.microsoft.com/office/powerpoint/2010/main" val="3675500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FDD5-CFEC-4197-8861-24AC65634B07}"/>
              </a:ext>
            </a:extLst>
          </p:cNvPr>
          <p:cNvSpPr>
            <a:spLocks noGrp="1"/>
          </p:cNvSpPr>
          <p:nvPr>
            <p:ph type="title"/>
            <p:custDataLst>
              <p:tags r:id="rId1"/>
            </p:custDataLst>
          </p:nvPr>
        </p:nvSpPr>
        <p:spPr>
          <a:xfrm>
            <a:off x="394127" y="-129472"/>
            <a:ext cx="7633172" cy="1456267"/>
          </a:xfrm>
        </p:spPr>
        <p:txBody>
          <a:bodyPr>
            <a:normAutofit/>
          </a:bodyPr>
          <a:lstStyle/>
          <a:p>
            <a:br>
              <a:rPr lang="en-CA" dirty="0"/>
            </a:br>
            <a:r>
              <a:rPr lang="en-CA" dirty="0"/>
              <a:t>Programme </a:t>
            </a:r>
            <a:r>
              <a:rPr lang="en-CA" dirty="0" err="1"/>
              <a:t>d'entreprise</a:t>
            </a:r>
            <a:r>
              <a:rPr lang="en-CA" dirty="0"/>
              <a:t> </a:t>
            </a:r>
            <a:r>
              <a:rPr lang="en-CA" dirty="0" err="1"/>
              <a:t>d'été</a:t>
            </a:r>
            <a:endParaRPr lang="en-US" b="1" dirty="0"/>
          </a:p>
        </p:txBody>
      </p:sp>
      <p:sp>
        <p:nvSpPr>
          <p:cNvPr id="3" name="Content Placeholder 2">
            <a:extLst>
              <a:ext uri="{FF2B5EF4-FFF2-40B4-BE49-F238E27FC236}">
                <a16:creationId xmlns:a16="http://schemas.microsoft.com/office/drawing/2014/main" id="{4F05B5C6-2DF9-4DA4-A816-8D4563625CCD}"/>
              </a:ext>
            </a:extLst>
          </p:cNvPr>
          <p:cNvSpPr>
            <a:spLocks noGrp="1"/>
          </p:cNvSpPr>
          <p:nvPr>
            <p:ph idx="1"/>
            <p:custDataLst>
              <p:tags r:id="rId2"/>
            </p:custDataLst>
          </p:nvPr>
        </p:nvSpPr>
        <p:spPr>
          <a:xfrm>
            <a:off x="377943" y="2467065"/>
            <a:ext cx="6802656" cy="3997092"/>
          </a:xfrm>
        </p:spPr>
        <p:txBody>
          <a:bodyPr vert="horz" lIns="91440" tIns="45720" rIns="91440" bIns="45720" rtlCol="0" anchor="ctr">
            <a:noAutofit/>
          </a:bodyPr>
          <a:lstStyle/>
          <a:p>
            <a:pPr marL="0" indent="0">
              <a:lnSpc>
                <a:spcPct val="90000"/>
              </a:lnSpc>
              <a:buNone/>
            </a:pPr>
            <a:r>
              <a:rPr lang="fr-FR" sz="2400" dirty="0" err="1"/>
              <a:t>Summer</a:t>
            </a:r>
            <a:r>
              <a:rPr lang="fr-FR" sz="2400" dirty="0"/>
              <a:t> </a:t>
            </a:r>
            <a:r>
              <a:rPr lang="fr-FR" sz="2400" dirty="0" err="1"/>
              <a:t>Company</a:t>
            </a:r>
            <a:r>
              <a:rPr lang="fr-FR" sz="2400" dirty="0"/>
              <a:t> est un programme du gouvernement de l'Ontario qui aide les jeunes de 15 à 29 ans à démarrer et à gérer leur propre entreprise d'été en leur fournissant du financement, des conseils et des services. Les programmes sont dispensés par votre bureau SBEC local. </a:t>
            </a:r>
            <a:r>
              <a:rPr lang="en-US" sz="2200" dirty="0">
                <a:cs typeface="Calibri"/>
              </a:rPr>
              <a:t>  </a:t>
            </a:r>
            <a:r>
              <a:rPr lang="en-US" sz="2200" dirty="0">
                <a:ea typeface="+mn-lt"/>
                <a:cs typeface="+mn-lt"/>
                <a:hlinkClick r:id="rId8"/>
              </a:rPr>
              <a:t> </a:t>
            </a:r>
            <a:r>
              <a:rPr lang="en-US" sz="2200" dirty="0" err="1">
                <a:ea typeface="+mn-lt"/>
                <a:cs typeface="+mn-lt"/>
                <a:hlinkClick r:id="rId8"/>
              </a:rPr>
              <a:t>Liste</a:t>
            </a:r>
            <a:r>
              <a:rPr lang="en-US" sz="2200" dirty="0">
                <a:ea typeface="+mn-lt"/>
                <a:cs typeface="+mn-lt"/>
                <a:hlinkClick r:id="rId8"/>
              </a:rPr>
              <a:t> des SBEC</a:t>
            </a:r>
            <a:endParaRPr lang="en-US" sz="2200" dirty="0">
              <a:ea typeface="+mn-lt"/>
              <a:cs typeface="+mn-lt"/>
            </a:endParaRPr>
          </a:p>
          <a:p>
            <a:pPr marL="0" indent="0">
              <a:lnSpc>
                <a:spcPct val="90000"/>
              </a:lnSpc>
              <a:spcAft>
                <a:spcPts val="0"/>
              </a:spcAft>
              <a:buNone/>
            </a:pPr>
            <a:r>
              <a:rPr lang="fr-FR" sz="2400" dirty="0"/>
              <a:t>Si vous êtes accepté dans le programme, vous recevrez: </a:t>
            </a:r>
          </a:p>
          <a:p>
            <a:pPr>
              <a:lnSpc>
                <a:spcPct val="90000"/>
              </a:lnSpc>
              <a:spcAft>
                <a:spcPts val="0"/>
              </a:spcAft>
            </a:pPr>
            <a:r>
              <a:rPr lang="fr-FR" sz="2400" dirty="0"/>
              <a:t>Un prix pouvant atteindre 3000,00 $ </a:t>
            </a:r>
          </a:p>
          <a:p>
            <a:pPr>
              <a:lnSpc>
                <a:spcPct val="90000"/>
              </a:lnSpc>
              <a:spcAft>
                <a:spcPts val="0"/>
              </a:spcAft>
            </a:pPr>
            <a:r>
              <a:rPr lang="fr-FR" sz="2400" dirty="0"/>
              <a:t>Coaching pratique </a:t>
            </a:r>
          </a:p>
          <a:p>
            <a:pPr>
              <a:lnSpc>
                <a:spcPct val="90000"/>
              </a:lnSpc>
              <a:spcAft>
                <a:spcPts val="0"/>
              </a:spcAft>
            </a:pPr>
            <a:r>
              <a:rPr lang="fr-FR" sz="2400" dirty="0"/>
              <a:t>Mentorat des leaders d'entreprise de votre communauté et de votre fournisseur de programme </a:t>
            </a:r>
          </a:p>
          <a:p>
            <a:pPr>
              <a:lnSpc>
                <a:spcPct val="90000"/>
              </a:lnSpc>
              <a:spcAft>
                <a:spcPts val="0"/>
              </a:spcAft>
            </a:pPr>
            <a:r>
              <a:rPr lang="fr-FR" sz="2400" dirty="0"/>
              <a:t>Vous pouvez également conserver tous les bénéfices générés par le fonctionnement de votre entreprise.</a:t>
            </a:r>
            <a:endParaRPr lang="en-US" sz="2200" dirty="0">
              <a:cs typeface="Calibri"/>
            </a:endParaRPr>
          </a:p>
          <a:p>
            <a:pPr>
              <a:lnSpc>
                <a:spcPct val="90000"/>
              </a:lnSpc>
              <a:spcAft>
                <a:spcPts val="0"/>
              </a:spcAft>
            </a:pPr>
            <a:endParaRPr lang="en-US" sz="2200" dirty="0">
              <a:cs typeface="Calibri"/>
            </a:endParaRPr>
          </a:p>
          <a:p>
            <a:pPr>
              <a:lnSpc>
                <a:spcPct val="90000"/>
              </a:lnSpc>
              <a:spcAft>
                <a:spcPts val="0"/>
              </a:spcAft>
            </a:pPr>
            <a:endParaRPr lang="en-US" sz="2200" dirty="0">
              <a:cs typeface="Calibri"/>
            </a:endParaRPr>
          </a:p>
          <a:p>
            <a:pPr>
              <a:lnSpc>
                <a:spcPct val="90000"/>
              </a:lnSpc>
            </a:pPr>
            <a:endParaRPr lang="en-US" sz="2200" dirty="0">
              <a:cs typeface="Calibri"/>
            </a:endParaRPr>
          </a:p>
        </p:txBody>
      </p:sp>
      <p:pic>
        <p:nvPicPr>
          <p:cNvPr id="6" name="Picture 6" descr="A close up of a sign&#10;&#10;Description generated with very high confidence">
            <a:extLst>
              <a:ext uri="{FF2B5EF4-FFF2-40B4-BE49-F238E27FC236}">
                <a16:creationId xmlns:a16="http://schemas.microsoft.com/office/drawing/2014/main" id="{8EF3658E-B1B5-4E61-8D3F-08EE6BF2B637}"/>
              </a:ext>
            </a:extLst>
          </p:cNvPr>
          <p:cNvPicPr>
            <a:picLocks noChangeAspect="1"/>
          </p:cNvPicPr>
          <p:nvPr>
            <p:custDataLst>
              <p:tags r:id="rId3"/>
            </p:custDataLst>
          </p:nvPr>
        </p:nvPicPr>
        <p:blipFill>
          <a:blip r:embed="rId9"/>
          <a:stretch>
            <a:fillRect/>
          </a:stretch>
        </p:blipFill>
        <p:spPr>
          <a:xfrm>
            <a:off x="7609522" y="1494086"/>
            <a:ext cx="3445714" cy="22138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DE121F23-69C8-4860-B403-FFE01133E5F5}"/>
              </a:ext>
            </a:extLst>
          </p:cNvPr>
          <p:cNvSpPr txBox="1"/>
          <p:nvPr>
            <p:custDataLst>
              <p:tags r:id="rId4"/>
            </p:custDataLst>
          </p:nvPr>
        </p:nvSpPr>
        <p:spPr>
          <a:xfrm>
            <a:off x="7887398" y="4916735"/>
            <a:ext cx="50570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10"/>
              </a:rPr>
              <a:t>Allyson </a:t>
            </a:r>
            <a:r>
              <a:rPr lang="en-US" dirty="0" err="1">
                <a:ea typeface="+mn-lt"/>
                <a:cs typeface="+mn-lt"/>
                <a:hlinkClick r:id="rId10"/>
              </a:rPr>
              <a:t>parle</a:t>
            </a:r>
            <a:r>
              <a:rPr lang="en-US" dirty="0">
                <a:ea typeface="+mn-lt"/>
                <a:cs typeface="+mn-lt"/>
                <a:hlinkClick r:id="rId10"/>
              </a:rPr>
              <a:t> de </a:t>
            </a:r>
            <a:r>
              <a:rPr lang="en-US" dirty="0" err="1">
                <a:ea typeface="+mn-lt"/>
                <a:cs typeface="+mn-lt"/>
                <a:hlinkClick r:id="rId10"/>
              </a:rPr>
              <a:t>ce</a:t>
            </a:r>
            <a:r>
              <a:rPr lang="en-US" dirty="0">
                <a:ea typeface="+mn-lt"/>
                <a:cs typeface="+mn-lt"/>
                <a:hlinkClick r:id="rId10"/>
              </a:rPr>
              <a:t> </a:t>
            </a:r>
            <a:r>
              <a:rPr lang="en-US" dirty="0" err="1">
                <a:ea typeface="+mn-lt"/>
                <a:cs typeface="+mn-lt"/>
                <a:hlinkClick r:id="rId10"/>
              </a:rPr>
              <a:t>programme</a:t>
            </a:r>
            <a:r>
              <a:rPr lang="en-US" dirty="0"/>
              <a:t>  </a:t>
            </a:r>
            <a:endParaRPr lang="en-US" dirty="0">
              <a:ea typeface="+mn-lt"/>
              <a:cs typeface="+mn-lt"/>
            </a:endParaRPr>
          </a:p>
          <a:p>
            <a:pPr algn="l"/>
            <a:endParaRPr lang="en-US" dirty="0">
              <a:cs typeface="Calibri"/>
            </a:endParaRPr>
          </a:p>
        </p:txBody>
      </p:sp>
      <p:sp>
        <p:nvSpPr>
          <p:cNvPr id="8" name="TextBox 7">
            <a:extLst>
              <a:ext uri="{FF2B5EF4-FFF2-40B4-BE49-F238E27FC236}">
                <a16:creationId xmlns:a16="http://schemas.microsoft.com/office/drawing/2014/main" id="{7D31B7BB-58FB-43D1-89A7-42E4CAE5C5D9}"/>
              </a:ext>
            </a:extLst>
          </p:cNvPr>
          <p:cNvSpPr txBox="1"/>
          <p:nvPr>
            <p:custDataLst>
              <p:tags r:id="rId5"/>
            </p:custDataLst>
          </p:nvPr>
        </p:nvSpPr>
        <p:spPr>
          <a:xfrm>
            <a:off x="7887398" y="4142446"/>
            <a:ext cx="49827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dirty="0">
                <a:hlinkClick r:id="rId11"/>
              </a:rPr>
              <a:t>Pour </a:t>
            </a:r>
            <a:r>
              <a:rPr lang="en-US" dirty="0" err="1">
                <a:hlinkClick r:id="rId11"/>
              </a:rPr>
              <a:t>en</a:t>
            </a:r>
            <a:r>
              <a:rPr lang="en-US" dirty="0">
                <a:hlinkClick r:id="rId11"/>
              </a:rPr>
              <a:t> </a:t>
            </a:r>
            <a:r>
              <a:rPr lang="en-US" dirty="0" err="1">
                <a:hlinkClick r:id="rId11"/>
              </a:rPr>
              <a:t>apprendre</a:t>
            </a:r>
            <a:r>
              <a:rPr lang="en-US" dirty="0">
                <a:hlinkClick r:id="rId11"/>
              </a:rPr>
              <a:t> plus </a:t>
            </a:r>
            <a:r>
              <a:rPr lang="en-US" dirty="0" err="1">
                <a:hlinkClick r:id="rId11"/>
              </a:rPr>
              <a:t>cliquez</a:t>
            </a:r>
            <a:r>
              <a:rPr lang="en-US" dirty="0">
                <a:hlinkClick r:id="rId11"/>
              </a:rPr>
              <a:t> </a:t>
            </a:r>
            <a:r>
              <a:rPr lang="en-US" dirty="0" err="1">
                <a:hlinkClick r:id="rId11"/>
              </a:rPr>
              <a:t>ici</a:t>
            </a:r>
            <a:r>
              <a:rPr lang="en-US" dirty="0">
                <a:hlinkClick r:id="rId11"/>
              </a:rPr>
              <a:t>!</a:t>
            </a:r>
            <a:endParaRPr lang="en-US" dirty="0">
              <a:ea typeface="+mn-lt"/>
              <a:cs typeface="+mn-lt"/>
            </a:endParaRPr>
          </a:p>
          <a:p>
            <a:pPr algn="l"/>
            <a:endParaRPr lang="en-US" dirty="0">
              <a:cs typeface="Calibri"/>
            </a:endParaRPr>
          </a:p>
        </p:txBody>
      </p:sp>
    </p:spTree>
    <p:extLst>
      <p:ext uri="{BB962C8B-B14F-4D97-AF65-F5344CB8AC3E}">
        <p14:creationId xmlns:p14="http://schemas.microsoft.com/office/powerpoint/2010/main" val="1097842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6"/>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6FEB-DB09-4BBB-9F19-16685578ACA5}"/>
              </a:ext>
            </a:extLst>
          </p:cNvPr>
          <p:cNvSpPr>
            <a:spLocks noGrp="1"/>
          </p:cNvSpPr>
          <p:nvPr>
            <p:ph type="title"/>
            <p:custDataLst>
              <p:tags r:id="rId1"/>
            </p:custDataLst>
          </p:nvPr>
        </p:nvSpPr>
        <p:spPr>
          <a:xfrm>
            <a:off x="6577361" y="-3717"/>
            <a:ext cx="5147730" cy="1641987"/>
          </a:xfrm>
        </p:spPr>
        <p:txBody>
          <a:bodyPr vert="horz" lIns="91440" tIns="45720" rIns="91440" bIns="45720" rtlCol="0" anchor="ctr">
            <a:normAutofit/>
          </a:bodyPr>
          <a:lstStyle/>
          <a:p>
            <a:r>
              <a:rPr lang="en-US" b="1" dirty="0"/>
              <a:t>Vie ton </a:t>
            </a:r>
            <a:r>
              <a:rPr lang="en-US" b="1" dirty="0" err="1"/>
              <a:t>rêve</a:t>
            </a:r>
            <a:r>
              <a:rPr lang="en-US" b="1" dirty="0"/>
              <a:t>!</a:t>
            </a:r>
          </a:p>
        </p:txBody>
      </p:sp>
      <p:sp>
        <p:nvSpPr>
          <p:cNvPr id="5" name="TextBox 4">
            <a:extLst>
              <a:ext uri="{FF2B5EF4-FFF2-40B4-BE49-F238E27FC236}">
                <a16:creationId xmlns:a16="http://schemas.microsoft.com/office/drawing/2014/main" id="{39B77B16-5F6D-4705-8D7A-52398D0C3585}"/>
              </a:ext>
            </a:extLst>
          </p:cNvPr>
          <p:cNvSpPr txBox="1"/>
          <p:nvPr>
            <p:custDataLst>
              <p:tags r:id="rId2"/>
            </p:custDataLst>
          </p:nvPr>
        </p:nvSpPr>
        <p:spPr>
          <a:xfrm>
            <a:off x="6400800" y="2251587"/>
            <a:ext cx="5445940" cy="363793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285750" indent="-285750">
              <a:spcAft>
                <a:spcPts val="1000"/>
              </a:spcAft>
              <a:buClr>
                <a:schemeClr val="tx1"/>
              </a:buClr>
              <a:buSzPct val="100000"/>
              <a:buFont typeface="Arial"/>
              <a:buChar char="•"/>
            </a:pPr>
            <a:r>
              <a:rPr lang="fr-FR" sz="2400" dirty="0"/>
              <a:t>Regardez la vidéo de promotion de la société d'été que Matt Kennedy d'</a:t>
            </a:r>
            <a:r>
              <a:rPr lang="fr-FR" sz="2400" dirty="0" err="1"/>
              <a:t>Upriver</a:t>
            </a:r>
            <a:r>
              <a:rPr lang="fr-FR" sz="2400" dirty="0"/>
              <a:t> Media a produite pour le Northwest Business Center: </a:t>
            </a:r>
            <a:r>
              <a:rPr lang="en-US" sz="2400" dirty="0"/>
              <a:t> </a:t>
            </a:r>
          </a:p>
          <a:p>
            <a:pPr marL="285750" indent="-285750">
              <a:spcAft>
                <a:spcPts val="1000"/>
              </a:spcAft>
              <a:buClr>
                <a:schemeClr val="tx1"/>
              </a:buClr>
              <a:buSzPct val="100000"/>
              <a:buFont typeface="Arial"/>
              <a:buChar char="•"/>
            </a:pPr>
            <a:r>
              <a:rPr lang="en-US" sz="2400" dirty="0" err="1">
                <a:hlinkClick r:id="rId7"/>
              </a:rPr>
              <a:t>Vidéo</a:t>
            </a:r>
            <a:r>
              <a:rPr lang="en-US" sz="2400" dirty="0">
                <a:hlinkClick r:id="rId7"/>
              </a:rPr>
              <a:t> de promotion-</a:t>
            </a:r>
            <a:r>
              <a:rPr lang="en-US" sz="2400" dirty="0" err="1">
                <a:hlinkClick r:id="rId7"/>
              </a:rPr>
              <a:t>cliquez</a:t>
            </a:r>
            <a:r>
              <a:rPr lang="en-US" sz="2400" dirty="0">
                <a:hlinkClick r:id="rId7"/>
              </a:rPr>
              <a:t> </a:t>
            </a:r>
            <a:r>
              <a:rPr lang="en-US" sz="2400" dirty="0" err="1">
                <a:hlinkClick r:id="rId7"/>
              </a:rPr>
              <a:t>ici</a:t>
            </a:r>
            <a:r>
              <a:rPr lang="en-US" sz="2400" dirty="0">
                <a:hlinkClick r:id="rId7"/>
              </a:rPr>
              <a:t>!</a:t>
            </a:r>
            <a:endParaRPr lang="en-US" sz="2400" dirty="0">
              <a:cs typeface="Calibri"/>
            </a:endParaRPr>
          </a:p>
          <a:p>
            <a:pPr marL="285750" indent="-285750">
              <a:spcAft>
                <a:spcPts val="1000"/>
              </a:spcAft>
              <a:buClr>
                <a:schemeClr val="tx1"/>
              </a:buClr>
              <a:buSzPct val="100000"/>
              <a:buFont typeface="Arial"/>
              <a:buChar char="•"/>
            </a:pPr>
            <a:r>
              <a:rPr lang="fr-FR" sz="2400" dirty="0"/>
              <a:t>Réfléchissez à la mathématique qui serait requise pour chaque entrepreneur. Choisissez une entreprise dans la vidéo et réfléchissez à la façon dont les mathématiques seraient une considération importante dans les opérations quotidiennes.</a:t>
            </a:r>
            <a:endParaRPr lang="en-US" sz="2400" dirty="0">
              <a:cs typeface="Calibri"/>
            </a:endParaRPr>
          </a:p>
        </p:txBody>
      </p:sp>
      <p:pic>
        <p:nvPicPr>
          <p:cNvPr id="4" name="Picture 4">
            <a:hlinkClick r:id="" action="ppaction://media"/>
            <a:extLst>
              <a:ext uri="{FF2B5EF4-FFF2-40B4-BE49-F238E27FC236}">
                <a16:creationId xmlns:a16="http://schemas.microsoft.com/office/drawing/2014/main" id="{BA0D3417-62AF-48A3-BFDD-BA061CB49946}"/>
              </a:ext>
            </a:extLst>
          </p:cNvPr>
          <p:cNvPicPr>
            <a:picLocks noGrp="1" noRot="1" noChangeAspect="1"/>
          </p:cNvPicPr>
          <p:nvPr>
            <p:ph idx="1"/>
            <a:videoFile r:link="rId3"/>
            <p:custDataLst>
              <p:tags r:id="rId4"/>
            </p:custDataLst>
          </p:nvPr>
        </p:nvPicPr>
        <p:blipFill>
          <a:blip r:embed="rId8"/>
          <a:stretch>
            <a:fillRect/>
          </a:stretch>
        </p:blipFill>
        <p:spPr>
          <a:xfrm>
            <a:off x="648930" y="1444682"/>
            <a:ext cx="5447070" cy="408530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78217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custDataLst>
              <p:tags r:id="rId3"/>
            </p:custDataLst>
          </p:nvPr>
        </p:nvPicPr>
        <p:blipFill rotWithShape="1">
          <a:blip r:embed="rId10">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9">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5"/>
            </p:custDataLst>
          </p:nvPr>
        </p:nvSpPr>
        <p:spPr>
          <a:xfrm>
            <a:off x="685801" y="609600"/>
            <a:ext cx="10131425" cy="1456267"/>
          </a:xfrm>
        </p:spPr>
        <p:txBody>
          <a:bodyPr vert="horz" lIns="91440" tIns="45720" rIns="91440" bIns="45720" rtlCol="0" anchor="ctr">
            <a:normAutofit/>
          </a:bodyPr>
          <a:lstStyle/>
          <a:p>
            <a:r>
              <a:rPr lang="en-US" sz="3600" b="1" dirty="0"/>
              <a:t>Module 5: </a:t>
            </a:r>
            <a:r>
              <a:rPr lang="en-US" sz="3600" b="1" dirty="0" err="1"/>
              <a:t>Évaluation</a:t>
            </a:r>
            <a:r>
              <a:rPr lang="en-US" sz="3600" b="1" dirty="0"/>
              <a:t> première </a:t>
            </a:r>
            <a:r>
              <a:rPr lang="en-US" sz="3600" b="1" dirty="0" err="1"/>
              <a:t>partie</a:t>
            </a:r>
            <a:endParaRPr lang="en-US" sz="3600" b="1" dirty="0">
              <a:cs typeface="Calibri Light"/>
            </a:endParaRPr>
          </a:p>
        </p:txBody>
      </p:sp>
      <p:sp>
        <p:nvSpPr>
          <p:cNvPr id="8" name="TextBox 7"/>
          <p:cNvSpPr txBox="1"/>
          <p:nvPr>
            <p:custDataLst>
              <p:tags r:id="rId6"/>
            </p:custDataLst>
          </p:nvPr>
        </p:nvSpPr>
        <p:spPr>
          <a:xfrm>
            <a:off x="719081" y="2669891"/>
            <a:ext cx="10611293" cy="2508379"/>
          </a:xfrm>
          <a:prstGeom prst="rect">
            <a:avLst/>
          </a:prstGeom>
          <a:noFill/>
        </p:spPr>
        <p:txBody>
          <a:bodyPr wrap="square" rtlCol="0" anchor="t">
            <a:spAutoFit/>
          </a:bodyPr>
          <a:lstStyle/>
          <a:p>
            <a:pPr marL="342900" indent="-342900">
              <a:lnSpc>
                <a:spcPct val="90000"/>
              </a:lnSpc>
              <a:spcAft>
                <a:spcPts val="1000"/>
              </a:spcAft>
              <a:buFont typeface="Wingdings"/>
              <a:buChar char="ü"/>
            </a:pPr>
            <a:r>
              <a:rPr lang="fr-FR" sz="2400" dirty="0"/>
              <a:t>Répondez au questionnaire en ligne d'auto-évaluation du potentiel entrepreneurial de la BDC. Le questionnaire comprend 50 déclarations et, une fois rempli, vous pourrez évaluer vos traits entrepreneuriaux!</a:t>
            </a:r>
          </a:p>
          <a:p>
            <a:pPr marL="342900" indent="-342900">
              <a:lnSpc>
                <a:spcPct val="90000"/>
              </a:lnSpc>
              <a:spcAft>
                <a:spcPts val="1000"/>
              </a:spcAft>
              <a:buFont typeface="Wingdings"/>
              <a:buChar char="ü"/>
            </a:pPr>
            <a:r>
              <a:rPr lang="en-US" sz="2400" dirty="0">
                <a:ea typeface="+mn-lt"/>
                <a:cs typeface="+mn-lt"/>
                <a:hlinkClick r:id="rId11"/>
              </a:rPr>
              <a:t>Auto-</a:t>
            </a:r>
            <a:r>
              <a:rPr lang="en-US" sz="2400" dirty="0" err="1">
                <a:ea typeface="+mn-lt"/>
                <a:cs typeface="+mn-lt"/>
                <a:hlinkClick r:id="rId11"/>
              </a:rPr>
              <a:t>évaluation</a:t>
            </a:r>
            <a:r>
              <a:rPr lang="en-US" sz="2400" dirty="0">
                <a:ea typeface="+mn-lt"/>
                <a:cs typeface="+mn-lt"/>
                <a:hlinkClick r:id="rId11"/>
              </a:rPr>
              <a:t> pour les entrepreneurs </a:t>
            </a:r>
            <a:r>
              <a:rPr lang="en-US" sz="2400" dirty="0" err="1">
                <a:ea typeface="+mn-lt"/>
                <a:cs typeface="+mn-lt"/>
                <a:hlinkClick r:id="rId11"/>
              </a:rPr>
              <a:t>en</a:t>
            </a:r>
            <a:r>
              <a:rPr lang="en-US" sz="2400" dirty="0">
                <a:ea typeface="+mn-lt"/>
                <a:cs typeface="+mn-lt"/>
                <a:hlinkClick r:id="rId11"/>
              </a:rPr>
              <a:t> </a:t>
            </a:r>
            <a:r>
              <a:rPr lang="en-US" sz="2400" dirty="0" err="1">
                <a:ea typeface="+mn-lt"/>
                <a:cs typeface="+mn-lt"/>
                <a:hlinkClick r:id="rId11"/>
              </a:rPr>
              <a:t>herbe</a:t>
            </a:r>
            <a:r>
              <a:rPr lang="en-US" sz="2400" dirty="0">
                <a:ea typeface="+mn-lt"/>
                <a:cs typeface="+mn-lt"/>
                <a:hlinkClick r:id="rId11"/>
              </a:rPr>
              <a:t>!</a:t>
            </a:r>
            <a:endParaRPr lang="en-US" sz="2400" dirty="0">
              <a:ea typeface="+mn-lt"/>
              <a:cs typeface="+mn-lt"/>
            </a:endParaRPr>
          </a:p>
          <a:p>
            <a:pPr marL="342900" indent="-342900">
              <a:lnSpc>
                <a:spcPct val="90000"/>
              </a:lnSpc>
              <a:spcAft>
                <a:spcPts val="1000"/>
              </a:spcAft>
              <a:buFont typeface="Wingdings"/>
              <a:buChar char="ü"/>
            </a:pPr>
            <a:r>
              <a:rPr lang="fr-FR" sz="2400" dirty="0"/>
              <a:t>Résumez vos traits entrepreneuriaux et partagez-les avec votre professeur.</a:t>
            </a:r>
            <a:endParaRPr lang="en-US" sz="2400" dirty="0">
              <a:ea typeface="+mn-lt"/>
              <a:cs typeface="+mn-lt"/>
            </a:endParaRPr>
          </a:p>
          <a:p>
            <a:pPr marL="342900" indent="-342900">
              <a:buFont typeface="Wingdings"/>
              <a:buChar char="ü"/>
            </a:pPr>
            <a:endParaRPr lang="en-CA" sz="2400" dirty="0">
              <a:cs typeface="Calibri"/>
            </a:endParaRPr>
          </a:p>
        </p:txBody>
      </p:sp>
    </p:spTree>
    <p:extLst>
      <p:ext uri="{BB962C8B-B14F-4D97-AF65-F5344CB8AC3E}">
        <p14:creationId xmlns:p14="http://schemas.microsoft.com/office/powerpoint/2010/main" val="4035076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custDataLst>
              <p:tags r:id="rId3"/>
            </p:custDataLst>
          </p:nvPr>
        </p:nvPicPr>
        <p:blipFill rotWithShape="1">
          <a:blip r:embed="rId10">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9">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5"/>
            </p:custDataLst>
          </p:nvPr>
        </p:nvSpPr>
        <p:spPr>
          <a:xfrm>
            <a:off x="710077" y="0"/>
            <a:ext cx="10131425" cy="1846559"/>
          </a:xfrm>
        </p:spPr>
        <p:txBody>
          <a:bodyPr vert="horz" lIns="91440" tIns="45720" rIns="91440" bIns="45720" rtlCol="0" anchor="ctr">
            <a:normAutofit/>
          </a:bodyPr>
          <a:lstStyle/>
          <a:p>
            <a:r>
              <a:rPr lang="en-US" sz="3600" b="1" dirty="0"/>
              <a:t>Module 5: </a:t>
            </a:r>
            <a:r>
              <a:rPr lang="en-US" sz="3600" b="1" dirty="0" err="1"/>
              <a:t>Évaluation</a:t>
            </a:r>
            <a:r>
              <a:rPr lang="en-US" sz="3600" b="1" dirty="0"/>
              <a:t> </a:t>
            </a:r>
            <a:r>
              <a:rPr lang="en-US" sz="3600" b="1" dirty="0" err="1"/>
              <a:t>deuxième</a:t>
            </a:r>
            <a:r>
              <a:rPr lang="en-US" sz="3600" b="1" dirty="0"/>
              <a:t> </a:t>
            </a:r>
            <a:r>
              <a:rPr lang="en-US" sz="3600" b="1" dirty="0" err="1"/>
              <a:t>partie</a:t>
            </a:r>
            <a:endParaRPr lang="en-US" sz="3600" b="1" dirty="0"/>
          </a:p>
        </p:txBody>
      </p:sp>
      <p:sp>
        <p:nvSpPr>
          <p:cNvPr id="8" name="TextBox 7"/>
          <p:cNvSpPr txBox="1"/>
          <p:nvPr>
            <p:custDataLst>
              <p:tags r:id="rId6"/>
            </p:custDataLst>
          </p:nvPr>
        </p:nvSpPr>
        <p:spPr>
          <a:xfrm>
            <a:off x="785590" y="1302715"/>
            <a:ext cx="10611293" cy="5515356"/>
          </a:xfrm>
          <a:prstGeom prst="rect">
            <a:avLst/>
          </a:prstGeom>
          <a:noFill/>
        </p:spPr>
        <p:txBody>
          <a:bodyPr wrap="square" rtlCol="0" anchor="t">
            <a:spAutoFit/>
          </a:bodyPr>
          <a:lstStyle/>
          <a:p>
            <a:pPr marL="342900" indent="-342900">
              <a:lnSpc>
                <a:spcPct val="90000"/>
              </a:lnSpc>
              <a:spcAft>
                <a:spcPts val="1000"/>
              </a:spcAft>
              <a:buFont typeface="Wingdings"/>
              <a:buChar char="ü"/>
            </a:pPr>
            <a:r>
              <a:rPr lang="fr-FR" sz="2400" dirty="0"/>
              <a:t>Vous avez consulté les témoignages de deux propriétaires d'entreprise, de quatre étudiants de la compagnie d’été et celle d’</a:t>
            </a:r>
            <a:r>
              <a:rPr lang="fr-FR" sz="2400" dirty="0" err="1"/>
              <a:t>Allyson</a:t>
            </a:r>
            <a:r>
              <a:rPr lang="fr-FR" sz="2400" dirty="0"/>
              <a:t>. </a:t>
            </a:r>
          </a:p>
          <a:p>
            <a:pPr marL="342900" indent="-342900">
              <a:lnSpc>
                <a:spcPct val="90000"/>
              </a:lnSpc>
              <a:spcAft>
                <a:spcPts val="1000"/>
              </a:spcAft>
              <a:buFont typeface="Wingdings"/>
              <a:buChar char="ü"/>
            </a:pPr>
            <a:r>
              <a:rPr lang="fr-FR" sz="2400" dirty="0"/>
              <a:t>À votre tour de créer un « pitch » de 60 secondes pour une idée d'entreprise ou pour un lieu de travail dans lequel vous souhaitez travailler. </a:t>
            </a:r>
          </a:p>
          <a:p>
            <a:pPr marL="342900" indent="-342900">
              <a:lnSpc>
                <a:spcPct val="90000"/>
              </a:lnSpc>
              <a:spcAft>
                <a:spcPts val="1000"/>
              </a:spcAft>
              <a:buFont typeface="Wingdings"/>
              <a:buChar char="ü"/>
            </a:pPr>
            <a:r>
              <a:rPr lang="fr-FR" sz="2400" dirty="0"/>
              <a:t>Suivez ces conseils et regardez </a:t>
            </a:r>
            <a:r>
              <a:rPr lang="en-US" sz="2400" dirty="0" err="1">
                <a:ea typeface="+mn-lt"/>
                <a:cs typeface="+mn-lt"/>
                <a:hlinkClick r:id="rId11"/>
              </a:rPr>
              <a:t>ce</a:t>
            </a:r>
            <a:r>
              <a:rPr lang="en-US" sz="2400" dirty="0">
                <a:ea typeface="+mn-lt"/>
                <a:cs typeface="+mn-lt"/>
                <a:hlinkClick r:id="rId11"/>
              </a:rPr>
              <a:t> </a:t>
            </a:r>
            <a:r>
              <a:rPr lang="en-US" sz="2400" dirty="0" err="1">
                <a:ea typeface="+mn-lt"/>
                <a:cs typeface="+mn-lt"/>
                <a:hlinkClick r:id="rId11"/>
              </a:rPr>
              <a:t>vidéo</a:t>
            </a:r>
            <a:r>
              <a:rPr lang="en-US" sz="2400" dirty="0">
                <a:ea typeface="+mn-lt"/>
                <a:cs typeface="+mn-lt"/>
                <a:hlinkClick r:id="rId11"/>
              </a:rPr>
              <a:t> </a:t>
            </a:r>
            <a:r>
              <a:rPr lang="fr-FR" sz="2400" dirty="0"/>
              <a:t> pour commencer.</a:t>
            </a:r>
          </a:p>
          <a:p>
            <a:pPr marL="342900" indent="-342900">
              <a:lnSpc>
                <a:spcPct val="90000"/>
              </a:lnSpc>
              <a:spcAft>
                <a:spcPts val="1000"/>
              </a:spcAft>
              <a:buFont typeface="Wingdings"/>
              <a:buChar char="ü"/>
            </a:pPr>
            <a:r>
              <a:rPr lang="fr-FR" sz="2400" dirty="0"/>
              <a:t> Présentez-vous et/ou votre idée. Par exemple, résumez-le dans une phrase, en soulignant ses avantages et ce qui le rend unique - ou créez un scénario montrant comment votre idée peut résoudre le problème. </a:t>
            </a:r>
          </a:p>
          <a:p>
            <a:pPr marL="342900" indent="-342900">
              <a:lnSpc>
                <a:spcPct val="90000"/>
              </a:lnSpc>
              <a:spcAft>
                <a:spcPts val="1000"/>
              </a:spcAft>
              <a:buFont typeface="Wingdings"/>
              <a:buChar char="ü"/>
            </a:pPr>
            <a:r>
              <a:rPr lang="fr-FR" sz="2400" dirty="0"/>
              <a:t>Décrivez comment vous en êtes venue à cette idée, montrez son impact et présentez les résultats possibles tels que les bénéfices, la croissance future ou les opportunités de marché (faites des recherches). </a:t>
            </a:r>
          </a:p>
          <a:p>
            <a:pPr marL="342900" indent="-342900">
              <a:lnSpc>
                <a:spcPct val="90000"/>
              </a:lnSpc>
              <a:spcAft>
                <a:spcPts val="1000"/>
              </a:spcAft>
              <a:buFont typeface="Wingdings"/>
              <a:buChar char="ü"/>
            </a:pPr>
            <a:r>
              <a:rPr lang="fr-FR" sz="2400" dirty="0"/>
              <a:t>Utilisez des accessoires tels que des prototypes, des croquis ou des produits actuels pour montrer l'amélioration nécessaire. </a:t>
            </a:r>
          </a:p>
          <a:p>
            <a:pPr marL="342900" indent="-342900">
              <a:lnSpc>
                <a:spcPct val="90000"/>
              </a:lnSpc>
              <a:spcAft>
                <a:spcPts val="1000"/>
              </a:spcAft>
              <a:buFont typeface="Wingdings"/>
              <a:buChar char="ü"/>
            </a:pPr>
            <a:r>
              <a:rPr lang="fr-FR" sz="2400" dirty="0"/>
              <a:t>Soumettez votre « pitch » de 60 secondes à votre professeur.</a:t>
            </a:r>
            <a:r>
              <a:rPr lang="en-US" sz="2400" dirty="0">
                <a:ea typeface="+mn-lt"/>
                <a:cs typeface="+mn-lt"/>
              </a:rPr>
              <a:t>  </a:t>
            </a:r>
            <a:endParaRPr lang="en-US" dirty="0"/>
          </a:p>
        </p:txBody>
      </p:sp>
    </p:spTree>
    <p:extLst>
      <p:ext uri="{BB962C8B-B14F-4D97-AF65-F5344CB8AC3E}">
        <p14:creationId xmlns:p14="http://schemas.microsoft.com/office/powerpoint/2010/main" val="73638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799" y="1150076"/>
            <a:ext cx="3659389" cy="4557849"/>
          </a:xfrm>
        </p:spPr>
        <p:txBody>
          <a:bodyPr vert="horz" lIns="91440" tIns="45720" rIns="91440" bIns="45720" rtlCol="0" anchor="ctr">
            <a:normAutofit/>
          </a:bodyPr>
          <a:lstStyle/>
          <a:p>
            <a:pPr algn="r"/>
            <a:r>
              <a:rPr lang="en-US" sz="3600" b="1" cap="all" dirty="0"/>
              <a:t>Module 6: </a:t>
            </a:r>
            <a:r>
              <a:rPr lang="fr-FR" sz="3600" dirty="0"/>
              <a:t>Pratique réflective</a:t>
            </a:r>
            <a:endParaRPr lang="en-US" sz="3600" b="1" cap="all" dirty="0"/>
          </a:p>
        </p:txBody>
      </p:sp>
      <p:cxnSp>
        <p:nvCxnSpPr>
          <p:cNvPr id="21" name="Straight Connector 2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4988658" y="1150076"/>
            <a:ext cx="6517543" cy="4557849"/>
          </a:xfrm>
        </p:spPr>
        <p:txBody>
          <a:bodyPr vert="horz" lIns="91440" tIns="45720" rIns="91440" bIns="45720" rtlCol="0" anchor="ctr">
            <a:normAutofit/>
          </a:bodyPr>
          <a:lstStyle/>
          <a:p>
            <a:r>
              <a:rPr lang="fr-FR" sz="2400" dirty="0"/>
              <a:t>Dans ce module, les étudiants auront la possibilité d'explorer davantage les mathématiques en milieu de travail et de réfléchir à leur apprentissage tout au long de ce AAC de </a:t>
            </a:r>
            <a:r>
              <a:rPr lang="fr-FR" sz="2400" dirty="0" err="1"/>
              <a:t>littératie</a:t>
            </a:r>
            <a:r>
              <a:rPr lang="fr-FR" sz="2400" dirty="0"/>
              <a:t> en mathématiques.</a:t>
            </a:r>
            <a:endParaRPr lang="en-US" sz="2400" dirty="0">
              <a:cs typeface="Calibri"/>
            </a:endParaRPr>
          </a:p>
        </p:txBody>
      </p:sp>
    </p:spTree>
    <p:extLst>
      <p:ext uri="{BB962C8B-B14F-4D97-AF65-F5344CB8AC3E}">
        <p14:creationId xmlns:p14="http://schemas.microsoft.com/office/powerpoint/2010/main" val="2884351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2"/>
            </p:custDataLst>
          </p:nvPr>
        </p:nvSpPr>
        <p:spPr>
          <a:xfrm>
            <a:off x="4955458" y="258097"/>
            <a:ext cx="6593075" cy="1612490"/>
          </a:xfrm>
        </p:spPr>
        <p:txBody>
          <a:bodyPr vert="horz" lIns="91440" tIns="45720" rIns="91440" bIns="45720" rtlCol="0" anchor="ctr">
            <a:normAutofit/>
          </a:bodyPr>
          <a:lstStyle/>
          <a:p>
            <a:pPr>
              <a:lnSpc>
                <a:spcPct val="90000"/>
              </a:lnSpc>
            </a:pPr>
            <a:r>
              <a:rPr lang="en-US" b="1" dirty="0" err="1"/>
              <a:t>Lisez</a:t>
            </a:r>
            <a:r>
              <a:rPr lang="en-US" b="1" dirty="0"/>
              <a:t> </a:t>
            </a:r>
            <a:r>
              <a:rPr lang="en-US" b="1" dirty="0" err="1"/>
              <a:t>cet</a:t>
            </a:r>
            <a:r>
              <a:rPr lang="en-US" b="1" dirty="0"/>
              <a:t> article sur les </a:t>
            </a:r>
            <a:r>
              <a:rPr lang="en-US" b="1" dirty="0" err="1">
                <a:hlinkClick r:id="rId9"/>
              </a:rPr>
              <a:t>mathématiques</a:t>
            </a:r>
            <a:r>
              <a:rPr lang="en-US" b="1" dirty="0">
                <a:hlinkClick r:id="rId9"/>
              </a:rPr>
              <a:t> </a:t>
            </a:r>
            <a:r>
              <a:rPr lang="en-US" b="1" dirty="0" err="1">
                <a:hlinkClick r:id="rId9"/>
              </a:rPr>
              <a:t>dans</a:t>
            </a:r>
            <a:r>
              <a:rPr lang="en-US" b="1" dirty="0">
                <a:hlinkClick r:id="rId9"/>
              </a:rPr>
              <a:t> les </a:t>
            </a:r>
            <a:r>
              <a:rPr lang="en-US" b="1" dirty="0" err="1">
                <a:hlinkClick r:id="rId9"/>
              </a:rPr>
              <a:t>lieux</a:t>
            </a:r>
            <a:r>
              <a:rPr lang="en-US" b="1" dirty="0">
                <a:hlinkClick r:id="rId9"/>
              </a:rPr>
              <a:t> du travail</a:t>
            </a:r>
            <a:r>
              <a:rPr lang="en-US" b="1" dirty="0"/>
              <a:t> et </a:t>
            </a:r>
            <a:r>
              <a:rPr lang="en-US" b="1" dirty="0" err="1"/>
              <a:t>ensuite</a:t>
            </a:r>
            <a:r>
              <a:rPr lang="en-US" b="1" dirty="0"/>
              <a:t>, </a:t>
            </a:r>
            <a:r>
              <a:rPr lang="en-US" b="1" dirty="0" err="1"/>
              <a:t>répondez</a:t>
            </a:r>
            <a:r>
              <a:rPr lang="en-US" b="1" dirty="0"/>
              <a:t> aux questions </a:t>
            </a:r>
            <a:r>
              <a:rPr lang="en-US" b="1" dirty="0" err="1"/>
              <a:t>suivantes</a:t>
            </a:r>
            <a:r>
              <a:rPr lang="en-US" b="1" dirty="0"/>
              <a:t>:</a:t>
            </a:r>
          </a:p>
        </p:txBody>
      </p:sp>
      <p:pic>
        <p:nvPicPr>
          <p:cNvPr id="6" name="Picture 5"/>
          <p:cNvPicPr>
            <a:picLocks noChangeAspect="1"/>
          </p:cNvPicPr>
          <p:nvPr>
            <p:custDataLst>
              <p:tags r:id="rId3"/>
            </p:custDataLst>
          </p:nvPr>
        </p:nvPicPr>
        <p:blipFill rotWithShape="1">
          <a:blip r:embed="rId10"/>
          <a:srcRect l="18879" r="35998" b="-2"/>
          <a:stretch/>
        </p:blipFill>
        <p:spPr>
          <a:xfrm>
            <a:off x="20" y="975"/>
            <a:ext cx="4635988" cy="6858000"/>
          </a:xfrm>
          <a:prstGeom prst="rect">
            <a:avLst/>
          </a:prstGeom>
        </p:spPr>
      </p:pic>
      <p:sp>
        <p:nvSpPr>
          <p:cNvPr id="4" name="Text Placeholder 3"/>
          <p:cNvSpPr>
            <a:spLocks noGrp="1"/>
          </p:cNvSpPr>
          <p:nvPr>
            <p:ph type="body" sz="half" idx="2"/>
            <p:custDataLst>
              <p:tags r:id="rId4"/>
            </p:custDataLst>
          </p:nvPr>
        </p:nvSpPr>
        <p:spPr>
          <a:xfrm>
            <a:off x="4955458" y="1870587"/>
            <a:ext cx="6593075" cy="3972232"/>
          </a:xfrm>
        </p:spPr>
        <p:txBody>
          <a:bodyPr vert="horz" lIns="91440" tIns="45720" rIns="91440" bIns="45720" rtlCol="0" anchor="ctr">
            <a:normAutofit fontScale="92500" lnSpcReduction="10000"/>
          </a:bodyPr>
          <a:lstStyle/>
          <a:p>
            <a:pPr marL="342900" indent="-342900">
              <a:buFont typeface="Arial"/>
              <a:buChar char="•"/>
            </a:pPr>
            <a:r>
              <a:rPr lang="fr-FR" sz="2400" dirty="0"/>
              <a:t>Choisissez un domaine qui est mis en évidence dans l'article et écrivez une brève description de la façon dont les mathématiques s'appliquent à cet environnement de travail </a:t>
            </a:r>
          </a:p>
          <a:p>
            <a:pPr marL="342900" indent="-342900">
              <a:buFont typeface="Arial"/>
              <a:buChar char="•"/>
            </a:pPr>
            <a:r>
              <a:rPr lang="fr-FR" sz="2400" dirty="0"/>
              <a:t>Réfléchissez à une liste de trois façons dont vous pensez que les mathématiques s'appliquent à votre secteur d'emploi MHS particulier et donnez un exemple pour chacun </a:t>
            </a:r>
          </a:p>
          <a:p>
            <a:pPr marL="342900" indent="-342900">
              <a:buFont typeface="Arial"/>
              <a:buChar char="•"/>
            </a:pPr>
            <a:r>
              <a:rPr lang="fr-FR" sz="2400" dirty="0"/>
              <a:t>Pensez-vous que les mathématiques sont une composante plus ou moins importante de votre secteur d'emploi que celles mises en évidence dans l'article? Expliquez avec des exemples.</a:t>
            </a:r>
            <a:endParaRPr lang="en-US" sz="2200" dirty="0"/>
          </a:p>
        </p:txBody>
      </p:sp>
      <p:sp>
        <p:nvSpPr>
          <p:cNvPr id="5" name="TextBox 4"/>
          <p:cNvSpPr txBox="1"/>
          <p:nvPr>
            <p:custDataLst>
              <p:tags r:id="rId5"/>
            </p:custDataLst>
          </p:nvPr>
        </p:nvSpPr>
        <p:spPr>
          <a:xfrm>
            <a:off x="5326453" y="5836842"/>
            <a:ext cx="5486400" cy="784830"/>
          </a:xfrm>
          <a:prstGeom prst="rect">
            <a:avLst/>
          </a:prstGeom>
          <a:noFill/>
        </p:spPr>
        <p:txBody>
          <a:bodyPr wrap="square" rtlCol="0">
            <a:spAutoFit/>
          </a:bodyPr>
          <a:lstStyle/>
          <a:p>
            <a:pPr>
              <a:spcAft>
                <a:spcPts val="600"/>
              </a:spcAft>
            </a:pPr>
            <a:r>
              <a:rPr lang="en-CA" sz="1000" dirty="0"/>
              <a:t>Article Source: </a:t>
            </a:r>
            <a:r>
              <a:rPr lang="en-CA" sz="1000" dirty="0">
                <a:hlinkClick r:id="rId9"/>
              </a:rPr>
              <a:t>https://www.maa.org/programs/faculty-and-departments/curriculum-department-guidelines-recommendations/teaching-and-learning/examining-how-mathematics-is-used-in-the-workplace</a:t>
            </a:r>
            <a:endParaRPr lang="en-CA" sz="1000" dirty="0"/>
          </a:p>
          <a:p>
            <a:pPr>
              <a:spcAft>
                <a:spcPts val="600"/>
              </a:spcAft>
            </a:pPr>
            <a:r>
              <a:rPr lang="en-CA" sz="1000" dirty="0"/>
              <a:t>Image Source: https://unsplash.com/photos/zGn2cg9qBvU</a:t>
            </a:r>
          </a:p>
        </p:txBody>
      </p:sp>
    </p:spTree>
    <p:extLst>
      <p:ext uri="{BB962C8B-B14F-4D97-AF65-F5344CB8AC3E}">
        <p14:creationId xmlns:p14="http://schemas.microsoft.com/office/powerpoint/2010/main" val="1314214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5"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801" y="533400"/>
            <a:ext cx="10820400" cy="1177092"/>
          </a:xfrm>
        </p:spPr>
        <p:txBody>
          <a:bodyPr vert="horz" lIns="91440" tIns="45720" rIns="91440" bIns="45720" rtlCol="0" anchor="b">
            <a:normAutofit/>
          </a:bodyPr>
          <a:lstStyle/>
          <a:p>
            <a:pPr algn="ctr"/>
            <a:r>
              <a:rPr lang="en-US" sz="4400" b="1" cap="all" dirty="0"/>
              <a:t>Questions reflective</a:t>
            </a: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622301" y="1852309"/>
            <a:ext cx="10820400" cy="4722057"/>
          </a:xfrm>
        </p:spPr>
        <p:txBody>
          <a:bodyPr vert="horz" lIns="91440" tIns="45720" rIns="91440" bIns="45720" rtlCol="0" anchor="t">
            <a:normAutofit/>
          </a:bodyPr>
          <a:lstStyle/>
          <a:p>
            <a:pPr>
              <a:lnSpc>
                <a:spcPct val="90000"/>
              </a:lnSpc>
            </a:pPr>
            <a:r>
              <a:rPr lang="fr-FR" sz="2400" dirty="0"/>
              <a:t>Maintenant que vous avez eu l'occasion de réfléchir à différentes approches des problèmes, de penser aux mathématiques comme un outil pour aborder les situations, d'interroger quelqu'un dans votre secteur d'emploi, d'explorer les mathématiques dans votre parcours et d'écouter divers partenaires commerciaux parler de l'importance des mathématiques dans leur domaine, vous allez maintenant réfléchir à cet apprentissage.</a:t>
            </a:r>
            <a:endParaRPr lang="en-US" sz="2400" dirty="0">
              <a:cs typeface="Calibri"/>
            </a:endParaRPr>
          </a:p>
          <a:p>
            <a:pPr marL="457200" indent="-457200">
              <a:lnSpc>
                <a:spcPct val="90000"/>
              </a:lnSpc>
              <a:buFont typeface="Arial"/>
              <a:buChar char="•"/>
            </a:pPr>
            <a:r>
              <a:rPr lang="fr-FR" sz="2400" dirty="0"/>
              <a:t>Qu'avez-vous appris sur la </a:t>
            </a:r>
            <a:r>
              <a:rPr lang="fr-FR" sz="2400" dirty="0" err="1"/>
              <a:t>littératie</a:t>
            </a:r>
            <a:r>
              <a:rPr lang="fr-FR" sz="2400" dirty="0"/>
              <a:t> en mathématiques de ce AAC? </a:t>
            </a:r>
          </a:p>
          <a:p>
            <a:pPr marL="457200" indent="-457200">
              <a:lnSpc>
                <a:spcPct val="90000"/>
              </a:lnSpc>
              <a:buFont typeface="Arial"/>
              <a:buChar char="•"/>
            </a:pPr>
            <a:r>
              <a:rPr lang="fr-FR" sz="2400" dirty="0"/>
              <a:t>Alors, à quoi ces informations vous font-elles penser lorsque vous envisagez vos cours ou votre expérience en mathématiques actuelles ou dans le passé?</a:t>
            </a:r>
          </a:p>
          <a:p>
            <a:pPr marL="457200" indent="-457200">
              <a:lnSpc>
                <a:spcPct val="90000"/>
              </a:lnSpc>
              <a:buFont typeface="Arial"/>
              <a:buChar char="•"/>
            </a:pPr>
            <a:r>
              <a:rPr lang="fr-FR" sz="2400" dirty="0"/>
              <a:t>Maintenant que vous avez cette connaissance de la </a:t>
            </a:r>
            <a:r>
              <a:rPr lang="fr-FR" sz="2400" dirty="0" err="1"/>
              <a:t>littératie</a:t>
            </a:r>
            <a:r>
              <a:rPr lang="fr-FR" sz="2400" dirty="0"/>
              <a:t> en mathématiques, comment cela change-t-il la façon dont vous regardez votre secteur d'emploi ou votre cheminement?</a:t>
            </a:r>
            <a:endParaRPr lang="en-US" dirty="0"/>
          </a:p>
        </p:txBody>
      </p:sp>
    </p:spTree>
    <p:extLst>
      <p:ext uri="{BB962C8B-B14F-4D97-AF65-F5344CB8AC3E}">
        <p14:creationId xmlns:p14="http://schemas.microsoft.com/office/powerpoint/2010/main" val="642710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9"/>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1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custDataLst>
              <p:tags r:id="rId3"/>
            </p:custDataLst>
          </p:nvPr>
        </p:nvPicPr>
        <p:blipFill rotWithShape="1">
          <a:blip r:embed="rId11">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10">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5"/>
            </p:custDataLst>
          </p:nvPr>
        </p:nvSpPr>
        <p:spPr>
          <a:xfrm>
            <a:off x="685801" y="609600"/>
            <a:ext cx="10131425" cy="1456267"/>
          </a:xfrm>
        </p:spPr>
        <p:txBody>
          <a:bodyPr vert="horz" lIns="91440" tIns="45720" rIns="91440" bIns="45720" rtlCol="0" anchor="ctr">
            <a:normAutofit/>
          </a:bodyPr>
          <a:lstStyle/>
          <a:p>
            <a:r>
              <a:rPr lang="en-US" sz="3600" b="1" dirty="0"/>
              <a:t>Module 6: </a:t>
            </a:r>
            <a:r>
              <a:rPr lang="en-US" sz="3600" b="1" dirty="0" err="1"/>
              <a:t>Évaluation</a:t>
            </a:r>
            <a:endParaRPr lang="en-US" sz="3600" b="1" dirty="0"/>
          </a:p>
        </p:txBody>
      </p:sp>
      <p:sp>
        <p:nvSpPr>
          <p:cNvPr id="8" name="TextBox 7"/>
          <p:cNvSpPr txBox="1"/>
          <p:nvPr>
            <p:custDataLst>
              <p:tags r:id="rId6"/>
            </p:custDataLst>
          </p:nvPr>
        </p:nvSpPr>
        <p:spPr>
          <a:xfrm>
            <a:off x="765544" y="2065867"/>
            <a:ext cx="10611293" cy="461665"/>
          </a:xfrm>
          <a:prstGeom prst="rect">
            <a:avLst/>
          </a:prstGeom>
          <a:noFill/>
        </p:spPr>
        <p:txBody>
          <a:bodyPr wrap="square" rtlCol="0" anchor="t">
            <a:spAutoFit/>
          </a:bodyPr>
          <a:lstStyle/>
          <a:p>
            <a:endParaRPr lang="en-CA" sz="2400"/>
          </a:p>
        </p:txBody>
      </p:sp>
      <p:sp>
        <p:nvSpPr>
          <p:cNvPr id="6" name="TextBox 5">
            <a:extLst>
              <a:ext uri="{FF2B5EF4-FFF2-40B4-BE49-F238E27FC236}">
                <a16:creationId xmlns:a16="http://schemas.microsoft.com/office/drawing/2014/main" id="{FAC14A15-683F-43F7-B44D-F4F12458E2CA}"/>
              </a:ext>
            </a:extLst>
          </p:cNvPr>
          <p:cNvSpPr txBox="1"/>
          <p:nvPr>
            <p:custDataLst>
              <p:tags r:id="rId7"/>
            </p:custDataLst>
          </p:nvPr>
        </p:nvSpPr>
        <p:spPr>
          <a:xfrm>
            <a:off x="375425" y="2596376"/>
            <a:ext cx="11506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fr-FR" sz="2400" dirty="0"/>
              <a:t>Soumettez vos réponses aux questions sur l'article :‘’Les mathématiques en milieu de travail’’ </a:t>
            </a:r>
          </a:p>
          <a:p>
            <a:pPr marL="342900" indent="-342900">
              <a:buFont typeface="Arial" panose="020B0604020202020204" pitchFamily="34" charset="0"/>
              <a:buChar char="•"/>
            </a:pPr>
            <a:r>
              <a:rPr lang="fr-FR" sz="2400" dirty="0"/>
              <a:t>Soumettez vos réponses aux questions réflectives</a:t>
            </a:r>
          </a:p>
        </p:txBody>
      </p:sp>
    </p:spTree>
    <p:extLst>
      <p:ext uri="{BB962C8B-B14F-4D97-AF65-F5344CB8AC3E}">
        <p14:creationId xmlns:p14="http://schemas.microsoft.com/office/powerpoint/2010/main" val="2135551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2"/>
            </p:custDataLst>
          </p:nvPr>
        </p:nvSpPr>
        <p:spPr>
          <a:xfrm>
            <a:off x="7740888" y="643463"/>
            <a:ext cx="4118991" cy="1608124"/>
          </a:xfrm>
        </p:spPr>
        <p:txBody>
          <a:bodyPr vert="horz" lIns="91440" tIns="45720" rIns="91440" bIns="45720" rtlCol="0" anchor="ctr">
            <a:normAutofit/>
          </a:bodyPr>
          <a:lstStyle/>
          <a:p>
            <a:r>
              <a:rPr lang="fr-FR" sz="3600" dirty="0"/>
              <a:t>Félicitations! </a:t>
            </a:r>
            <a:r>
              <a:rPr lang="en-US" sz="3300" b="1" dirty="0"/>
              <a:t>  </a:t>
            </a:r>
          </a:p>
        </p:txBody>
      </p:sp>
      <p:pic>
        <p:nvPicPr>
          <p:cNvPr id="5" name="Picture Placeholder 4"/>
          <p:cNvPicPr>
            <a:picLocks noGrp="1" noChangeAspect="1"/>
          </p:cNvPicPr>
          <p:nvPr>
            <p:ph type="pic" idx="1"/>
            <p:custDataLst>
              <p:tags r:id="rId3"/>
            </p:custDataLst>
          </p:nvPr>
        </p:nvPicPr>
        <p:blipFill rotWithShape="1">
          <a:blip r:embed="rId9">
            <a:extLst>
              <a:ext uri="{28A0092B-C50C-407E-A947-70E740481C1C}">
                <a14:useLocalDpi xmlns:a14="http://schemas.microsoft.com/office/drawing/2010/main" val="0"/>
              </a:ext>
            </a:extLst>
          </a:blip>
          <a:srcRect l="4048" r="22437" b="-2"/>
          <a:stretch/>
        </p:blipFill>
        <p:spPr>
          <a:xfrm>
            <a:off x="20" y="975"/>
            <a:ext cx="7552924" cy="6858000"/>
          </a:xfrm>
          <a:prstGeom prst="rect">
            <a:avLst/>
          </a:prstGeom>
        </p:spPr>
      </p:pic>
      <p:sp>
        <p:nvSpPr>
          <p:cNvPr id="4" name="Text Placeholder 3"/>
          <p:cNvSpPr>
            <a:spLocks noGrp="1"/>
          </p:cNvSpPr>
          <p:nvPr>
            <p:ph type="body" sz="half" idx="2"/>
            <p:custDataLst>
              <p:tags r:id="rId4"/>
            </p:custDataLst>
          </p:nvPr>
        </p:nvSpPr>
        <p:spPr>
          <a:xfrm>
            <a:off x="7754294" y="1879880"/>
            <a:ext cx="4097054" cy="3972232"/>
          </a:xfrm>
        </p:spPr>
        <p:txBody>
          <a:bodyPr vert="horz" lIns="91440" tIns="45720" rIns="91440" bIns="45720" rtlCol="0" anchor="ctr">
            <a:normAutofit/>
          </a:bodyPr>
          <a:lstStyle/>
          <a:p>
            <a:r>
              <a:rPr lang="fr-FR" sz="2800" dirty="0"/>
              <a:t>Vous avez passé à travers toutes les exigences de l’AAC de la littératie mathématique. Vous recevrez votre certificat une fois que votre professeur aura eu l'occasion d'évaluer votre travail soumis.</a:t>
            </a:r>
            <a:endParaRPr lang="en-US" sz="2800" dirty="0">
              <a:cs typeface="Calibri"/>
            </a:endParaRPr>
          </a:p>
        </p:txBody>
      </p:sp>
      <p:sp>
        <p:nvSpPr>
          <p:cNvPr id="6" name="TextBox 5"/>
          <p:cNvSpPr txBox="1"/>
          <p:nvPr>
            <p:custDataLst>
              <p:tags r:id="rId5"/>
            </p:custDataLst>
          </p:nvPr>
        </p:nvSpPr>
        <p:spPr>
          <a:xfrm>
            <a:off x="7592009" y="6502420"/>
            <a:ext cx="4414684" cy="246221"/>
          </a:xfrm>
          <a:prstGeom prst="rect">
            <a:avLst/>
          </a:prstGeom>
          <a:noFill/>
        </p:spPr>
        <p:txBody>
          <a:bodyPr wrap="square" rtlCol="0">
            <a:spAutoFit/>
          </a:bodyPr>
          <a:lstStyle/>
          <a:p>
            <a:pPr>
              <a:spcAft>
                <a:spcPts val="600"/>
              </a:spcAft>
            </a:pPr>
            <a:r>
              <a:rPr lang="en-CA" sz="1000" dirty="0"/>
              <a:t>Image Source: https://unsplash.com/photos/WPTHZkA-M4I</a:t>
            </a:r>
          </a:p>
        </p:txBody>
      </p:sp>
    </p:spTree>
    <p:extLst>
      <p:ext uri="{BB962C8B-B14F-4D97-AF65-F5344CB8AC3E}">
        <p14:creationId xmlns:p14="http://schemas.microsoft.com/office/powerpoint/2010/main" val="47553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68" name="Rectangle 67">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2056264" y="517718"/>
            <a:ext cx="8204391" cy="3433261"/>
          </a:xfrm>
        </p:spPr>
        <p:txBody>
          <a:bodyPr vert="horz" lIns="91440" tIns="45720" rIns="91440" bIns="45720" rtlCol="0" anchor="b">
            <a:noAutofit/>
          </a:bodyPr>
          <a:lstStyle/>
          <a:p>
            <a:pPr algn="ctr">
              <a:lnSpc>
                <a:spcPct val="90000"/>
              </a:lnSpc>
            </a:pPr>
            <a:br>
              <a:rPr lang="fr-FR" sz="4000" dirty="0"/>
            </a:br>
            <a:r>
              <a:rPr lang="fr-FR" sz="4000" dirty="0"/>
              <a:t>Les mathématiques sont plus qu'un outil et un langage scientifique. C'est aussi une fin en soi et, en tant que telle, elle a, au cours des siècles, affecté notre vision sur le monde.</a:t>
            </a:r>
            <a:endParaRPr lang="en-US" sz="4000" cap="all" dirty="0">
              <a:cs typeface="Calibri Light"/>
            </a:endParaRPr>
          </a:p>
        </p:txBody>
      </p:sp>
      <p:sp>
        <p:nvSpPr>
          <p:cNvPr id="3" name="Text Placeholder 2"/>
          <p:cNvSpPr>
            <a:spLocks noGrp="1"/>
          </p:cNvSpPr>
          <p:nvPr>
            <p:ph type="body" sz="quarter" idx="13"/>
            <p:custDataLst>
              <p:tags r:id="rId4"/>
            </p:custDataLst>
          </p:nvPr>
        </p:nvSpPr>
        <p:spPr>
          <a:xfrm>
            <a:off x="2559596" y="4427809"/>
            <a:ext cx="7197726" cy="1240970"/>
          </a:xfrm>
        </p:spPr>
        <p:txBody>
          <a:bodyPr vert="horz" lIns="91440" tIns="45720" rIns="91440" bIns="45720" rtlCol="0" anchor="t">
            <a:normAutofit/>
          </a:bodyPr>
          <a:lstStyle/>
          <a:p>
            <a:pPr algn="ctr"/>
            <a:r>
              <a:rPr lang="en-US" sz="3200" cap="all"/>
              <a:t>Stephen Hawking</a:t>
            </a:r>
            <a:endParaRPr lang="en-US" sz="3200" cap="all">
              <a:cs typeface="Calibri"/>
            </a:endParaRPr>
          </a:p>
        </p:txBody>
      </p:sp>
      <p:cxnSp>
        <p:nvCxnSpPr>
          <p:cNvPr id="70" name="Straight Connector 69">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09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7"/>
          <a:stretch/>
        </a:blipFill>
        <a:effectLst/>
      </p:bgPr>
    </p:bg>
    <p:spTree>
      <p:nvGrpSpPr>
        <p:cNvPr id="1" name=""/>
        <p:cNvGrpSpPr/>
        <p:nvPr/>
      </p:nvGrpSpPr>
      <p:grpSpPr>
        <a:xfrm>
          <a:off x="0" y="0"/>
          <a:ext cx="0" cy="0"/>
          <a:chOff x="0" y="0"/>
          <a:chExt cx="0" cy="0"/>
        </a:xfrm>
      </p:grpSpPr>
      <p:pic>
        <p:nvPicPr>
          <p:cNvPr id="29" name="Picture 29">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31" name="Rectangle 31">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685799" y="1150076"/>
            <a:ext cx="3659389" cy="4557849"/>
          </a:xfrm>
        </p:spPr>
        <p:txBody>
          <a:bodyPr vert="horz" lIns="91440" tIns="45720" rIns="91440" bIns="45720" rtlCol="0" anchor="ctr">
            <a:normAutofit/>
          </a:bodyPr>
          <a:lstStyle/>
          <a:p>
            <a:pPr algn="r"/>
            <a:r>
              <a:rPr lang="en-US" sz="3600" b="1" cap="all" dirty="0"/>
              <a:t>Module 1: </a:t>
            </a:r>
            <a:r>
              <a:rPr lang="fr-FR" sz="3600" dirty="0"/>
              <a:t>Introduction à la </a:t>
            </a:r>
            <a:r>
              <a:rPr lang="fr-FR" sz="3600" dirty="0" err="1"/>
              <a:t>littératie</a:t>
            </a:r>
            <a:r>
              <a:rPr lang="fr-FR" sz="3600" dirty="0"/>
              <a:t> en mathématiques</a:t>
            </a:r>
            <a:endParaRPr lang="en-US" sz="3600" b="1" cap="all" dirty="0"/>
          </a:p>
        </p:txBody>
      </p:sp>
      <p:cxnSp>
        <p:nvCxnSpPr>
          <p:cNvPr id="33" name="Straight Connector 33">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custDataLst>
              <p:tags r:id="rId5"/>
            </p:custDataLst>
          </p:nvPr>
        </p:nvSpPr>
        <p:spPr>
          <a:xfrm>
            <a:off x="4988658" y="1150076"/>
            <a:ext cx="6517543" cy="4557849"/>
          </a:xfrm>
        </p:spPr>
        <p:txBody>
          <a:bodyPr vert="horz" lIns="91440" tIns="45720" rIns="91440" bIns="45720" rtlCol="0" anchor="ctr">
            <a:normAutofit/>
          </a:bodyPr>
          <a:lstStyle/>
          <a:p>
            <a:r>
              <a:rPr lang="fr-FR" sz="2400" dirty="0"/>
              <a:t>Dans ce module, les élèves apprendront les mathématiques exploratoires et basées sur des problèmes réels. Ils auront l'occasion d'en apprendre davantage sur le lien entre les mathématiques et leur cheminement.  De plus, ils pourront participer à une approche axée sur les problèmes de la littératie en mathématiques.</a:t>
            </a:r>
            <a:endParaRPr lang="en-US" sz="2400" dirty="0"/>
          </a:p>
        </p:txBody>
      </p:sp>
    </p:spTree>
    <p:extLst>
      <p:ext uri="{BB962C8B-B14F-4D97-AF65-F5344CB8AC3E}">
        <p14:creationId xmlns:p14="http://schemas.microsoft.com/office/powerpoint/2010/main" val="1690462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8"/>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p:nvSpPr>
          <p:cNvPr id="2" name="Title 1"/>
          <p:cNvSpPr>
            <a:spLocks noGrp="1"/>
          </p:cNvSpPr>
          <p:nvPr>
            <p:ph type="title"/>
            <p:custDataLst>
              <p:tags r:id="rId4"/>
            </p:custDataLst>
          </p:nvPr>
        </p:nvSpPr>
        <p:spPr>
          <a:xfrm>
            <a:off x="685801" y="643466"/>
            <a:ext cx="3667714" cy="4995333"/>
          </a:xfrm>
        </p:spPr>
        <p:txBody>
          <a:bodyPr>
            <a:normAutofit/>
          </a:bodyPr>
          <a:lstStyle/>
          <a:p>
            <a:r>
              <a:rPr lang="fr-FR" dirty="0">
                <a:solidFill>
                  <a:schemeClr val="bg2"/>
                </a:solidFill>
              </a:rPr>
              <a:t>Pourquoi la </a:t>
            </a:r>
            <a:r>
              <a:rPr lang="fr-FR" dirty="0" err="1">
                <a:solidFill>
                  <a:schemeClr val="bg2"/>
                </a:solidFill>
              </a:rPr>
              <a:t>littÉratie</a:t>
            </a:r>
            <a:r>
              <a:rPr lang="fr-FR" dirty="0">
                <a:solidFill>
                  <a:schemeClr val="bg2"/>
                </a:solidFill>
              </a:rPr>
              <a:t> et la numératie?</a:t>
            </a:r>
            <a:endParaRPr lang="en-CA" b="1" dirty="0">
              <a:solidFill>
                <a:srgbClr val="FFFFFF"/>
              </a:solidFill>
            </a:endParaRPr>
          </a:p>
        </p:txBody>
      </p:sp>
      <p:sp useBgFill="1">
        <p:nvSpPr>
          <p:cNvPr id="15" name="Rectangle 14">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67BD843-A4EA-4573-AD9E-8E3B5BE96CA3}"/>
              </a:ext>
            </a:extLst>
          </p:cNvPr>
          <p:cNvGraphicFramePr>
            <a:graphicFrameLocks noGrp="1"/>
          </p:cNvGraphicFramePr>
          <p:nvPr>
            <p:ph idx="1"/>
            <p:custDataLst>
              <p:tags r:id="rId6"/>
            </p:custDataLst>
            <p:extLst>
              <p:ext uri="{D42A27DB-BD31-4B8C-83A1-F6EECF244321}">
                <p14:modId xmlns:p14="http://schemas.microsoft.com/office/powerpoint/2010/main" val="2953022950"/>
              </p:ext>
            </p:extLst>
          </p:nvPr>
        </p:nvGraphicFramePr>
        <p:xfrm>
          <a:off x="5467509" y="804671"/>
          <a:ext cx="5886291" cy="491721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84598386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2"/>
            </p:custDataLst>
          </p:nvPr>
        </p:nvSpPr>
        <p:spPr>
          <a:xfrm>
            <a:off x="6391835" y="35859"/>
            <a:ext cx="5147730" cy="1641987"/>
          </a:xfrm>
        </p:spPr>
        <p:txBody>
          <a:bodyPr vert="horz" lIns="91440" tIns="45720" rIns="91440" bIns="45720" rtlCol="0" anchor="ctr">
            <a:normAutofit fontScale="90000"/>
          </a:bodyPr>
          <a:lstStyle/>
          <a:p>
            <a:r>
              <a:rPr lang="fr-FR" sz="3600" dirty="0"/>
              <a:t>Qu'est-ce que la </a:t>
            </a:r>
            <a:r>
              <a:rPr lang="fr-FR" sz="3600" dirty="0" err="1"/>
              <a:t>littératie</a:t>
            </a:r>
            <a:r>
              <a:rPr lang="fr-FR" sz="3600" dirty="0"/>
              <a:t> en mathématiques?</a:t>
            </a:r>
            <a:endParaRPr lang="en-US" sz="3600" dirty="0">
              <a:solidFill>
                <a:schemeClr val="accent1">
                  <a:lumMod val="20000"/>
                  <a:lumOff val="80000"/>
                </a:schemeClr>
              </a:solidFill>
              <a:cs typeface="Calibri Light"/>
            </a:endParaRPr>
          </a:p>
        </p:txBody>
      </p:sp>
      <p:pic>
        <p:nvPicPr>
          <p:cNvPr id="6" name="Picture Placeholder 5"/>
          <p:cNvPicPr>
            <a:picLocks noGrp="1" noChangeAspect="1"/>
          </p:cNvPicPr>
          <p:nvPr>
            <p:ph type="pic" idx="1"/>
            <p:custDataLst>
              <p:tags r:id="rId3"/>
            </p:custDataLst>
          </p:nvPr>
        </p:nvPicPr>
        <p:blipFill rotWithShape="1">
          <a:blip r:embed="rId10"/>
          <a:srcRect t="10828" r="-2" b="14077"/>
          <a:stretch/>
        </p:blipFill>
        <p:spPr>
          <a:xfrm>
            <a:off x="-845614" y="-138415"/>
            <a:ext cx="6095980" cy="6858000"/>
          </a:xfrm>
          <a:prstGeom prst="rect">
            <a:avLst/>
          </a:prstGeom>
        </p:spPr>
      </p:pic>
      <p:sp>
        <p:nvSpPr>
          <p:cNvPr id="4" name="Text Placeholder 3"/>
          <p:cNvSpPr>
            <a:spLocks noGrp="1"/>
          </p:cNvSpPr>
          <p:nvPr>
            <p:ph type="body" sz="half" idx="2"/>
            <p:custDataLst>
              <p:tags r:id="rId4"/>
            </p:custDataLst>
          </p:nvPr>
        </p:nvSpPr>
        <p:spPr>
          <a:xfrm>
            <a:off x="5445940" y="1810810"/>
            <a:ext cx="6489812" cy="3637935"/>
          </a:xfrm>
        </p:spPr>
        <p:txBody>
          <a:bodyPr vert="horz" lIns="91440" tIns="45720" rIns="91440" bIns="45720" rtlCol="0" anchor="ctr">
            <a:noAutofit/>
          </a:bodyPr>
          <a:lstStyle/>
          <a:p>
            <a:r>
              <a:rPr lang="fr-FR" sz="2400" dirty="0"/>
              <a:t>Une personne qui s’est approprié la numératie utilise, entre autres, des stratégies de résolution de problèmes, réfléchit à sa démarche, établit des relations entre la situation, sa démarche et ses résultats, vérifie ses résultats à différents moments de sa démarche, communique ses stratégies et ses résultats et utilise des technologies appropriées.. </a:t>
            </a:r>
            <a:endParaRPr lang="en-US" sz="2400" dirty="0"/>
          </a:p>
        </p:txBody>
      </p:sp>
      <p:sp>
        <p:nvSpPr>
          <p:cNvPr id="5" name="TextBox 4"/>
          <p:cNvSpPr txBox="1"/>
          <p:nvPr>
            <p:custDataLst>
              <p:tags r:id="rId5"/>
            </p:custDataLst>
          </p:nvPr>
        </p:nvSpPr>
        <p:spPr>
          <a:xfrm>
            <a:off x="7461187" y="6218513"/>
            <a:ext cx="4556642" cy="477054"/>
          </a:xfrm>
          <a:prstGeom prst="rect">
            <a:avLst/>
          </a:prstGeom>
          <a:noFill/>
        </p:spPr>
        <p:txBody>
          <a:bodyPr wrap="square" rtlCol="0">
            <a:spAutoFit/>
          </a:bodyPr>
          <a:lstStyle/>
          <a:p>
            <a:pPr>
              <a:spcAft>
                <a:spcPts val="600"/>
              </a:spcAft>
            </a:pPr>
            <a:r>
              <a:rPr lang="en-CA" sz="1000" dirty="0"/>
              <a:t>Source: </a:t>
            </a:r>
            <a:r>
              <a:rPr lang="fr-FR" sz="1000" dirty="0"/>
              <a:t>La numératie en tête de la 7e à la 12e année</a:t>
            </a:r>
          </a:p>
          <a:p>
            <a:pPr>
              <a:spcAft>
                <a:spcPts val="600"/>
              </a:spcAft>
            </a:pPr>
            <a:r>
              <a:rPr lang="en-US" sz="1000" dirty="0">
                <a:hlinkClick r:id="rId11"/>
              </a:rPr>
              <a:t>http://www.edu.gov.on.ca/fre/document/reports/numeracy/numeracyreportf.pdf</a:t>
            </a:r>
            <a:endParaRPr lang="en-CA" sz="1000" dirty="0"/>
          </a:p>
        </p:txBody>
      </p:sp>
      <p:sp>
        <p:nvSpPr>
          <p:cNvPr id="7" name="TextBox 6"/>
          <p:cNvSpPr txBox="1"/>
          <p:nvPr>
            <p:custDataLst>
              <p:tags r:id="rId6"/>
            </p:custDataLst>
          </p:nvPr>
        </p:nvSpPr>
        <p:spPr>
          <a:xfrm>
            <a:off x="498012" y="6418568"/>
            <a:ext cx="3722254" cy="246221"/>
          </a:xfrm>
          <a:prstGeom prst="rect">
            <a:avLst/>
          </a:prstGeom>
          <a:noFill/>
        </p:spPr>
        <p:txBody>
          <a:bodyPr wrap="square" rtlCol="0">
            <a:spAutoFit/>
          </a:bodyPr>
          <a:lstStyle/>
          <a:p>
            <a:pPr>
              <a:spcAft>
                <a:spcPts val="600"/>
              </a:spcAft>
            </a:pPr>
            <a:r>
              <a:rPr lang="en-CA" sz="1000"/>
              <a:t>Source: https://unsplash.com/photos/rOYhgmDIOg8</a:t>
            </a:r>
          </a:p>
        </p:txBody>
      </p:sp>
    </p:spTree>
    <p:extLst>
      <p:ext uri="{BB962C8B-B14F-4D97-AF65-F5344CB8AC3E}">
        <p14:creationId xmlns:p14="http://schemas.microsoft.com/office/powerpoint/2010/main" val="55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9"/>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1"/>
            </p:custDataLst>
            <p:extLst>
              <p:ext uri="{386F3935-93C4-4BCD-93E2-E3B085C9AB24}">
                <p16:designElem xmlns:p16="http://schemas.microsoft.com/office/powerpoint/2015/main" val="1"/>
              </p:ext>
            </p:extLst>
          </p:nvPr>
        </p:nvPicPr>
        <p:blipFill>
          <a:blip r:embed="rId1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custDataLst>
              <p:tags r:id="rId2"/>
            </p:custDataLst>
          </p:nvPr>
        </p:nvSpPr>
        <p:spPr>
          <a:xfrm>
            <a:off x="112245" y="120231"/>
            <a:ext cx="5010014" cy="1453363"/>
          </a:xfrm>
        </p:spPr>
        <p:txBody>
          <a:bodyPr vert="horz" lIns="91440" tIns="45720" rIns="91440" bIns="45720" rtlCol="0" anchor="ctr">
            <a:noAutofit/>
          </a:bodyPr>
          <a:lstStyle/>
          <a:p>
            <a:pPr>
              <a:lnSpc>
                <a:spcPct val="90000"/>
              </a:lnSpc>
            </a:pPr>
            <a:br>
              <a:rPr lang="fr-FR" sz="3600" dirty="0"/>
            </a:br>
            <a:r>
              <a:rPr lang="fr-FR" sz="3200" dirty="0"/>
              <a:t>Comprendre l'importance du jeu et de la </a:t>
            </a:r>
            <a:r>
              <a:rPr lang="fr-FR" sz="3200" dirty="0" err="1"/>
              <a:t>litt</a:t>
            </a:r>
            <a:r>
              <a:rPr lang="fr-CA" sz="3200" dirty="0" err="1"/>
              <a:t>ératie</a:t>
            </a:r>
            <a:r>
              <a:rPr lang="fr-CA" sz="3200" dirty="0"/>
              <a:t> en</a:t>
            </a:r>
            <a:r>
              <a:rPr lang="fr-FR" sz="3200" dirty="0"/>
              <a:t>  mathématiques</a:t>
            </a:r>
            <a:endParaRPr lang="en-US" sz="3200" b="1" dirty="0"/>
          </a:p>
        </p:txBody>
      </p:sp>
      <p:sp>
        <p:nvSpPr>
          <p:cNvPr id="4" name="Text Placeholder 3"/>
          <p:cNvSpPr>
            <a:spLocks noGrp="1"/>
          </p:cNvSpPr>
          <p:nvPr>
            <p:ph type="body" sz="half" idx="2"/>
            <p:custDataLst>
              <p:tags r:id="rId3"/>
            </p:custDataLst>
          </p:nvPr>
        </p:nvSpPr>
        <p:spPr>
          <a:xfrm>
            <a:off x="201257" y="2088827"/>
            <a:ext cx="4866967" cy="4247535"/>
          </a:xfrm>
        </p:spPr>
        <p:txBody>
          <a:bodyPr vert="horz" lIns="91440" tIns="45720" rIns="91440" bIns="45720" rtlCol="0" anchor="ctr">
            <a:noAutofit/>
          </a:bodyPr>
          <a:lstStyle/>
          <a:p>
            <a:r>
              <a:rPr lang="fr-FR" sz="2400" dirty="0"/>
              <a:t>Dans ce </a:t>
            </a:r>
            <a:r>
              <a:rPr lang="fr-FR" sz="2400" dirty="0" err="1"/>
              <a:t>TEDtalk</a:t>
            </a:r>
            <a:r>
              <a:rPr lang="fr-FR" sz="2400" dirty="0"/>
              <a:t>, Dan </a:t>
            </a:r>
            <a:r>
              <a:rPr lang="fr-FR" sz="2400" dirty="0" err="1"/>
              <a:t>Finkel</a:t>
            </a:r>
            <a:r>
              <a:rPr lang="fr-FR" sz="2400" dirty="0"/>
              <a:t> explique comment réinventer notre relation avec les mathématiques. Il discute des compétences essentielles de la </a:t>
            </a:r>
            <a:r>
              <a:rPr lang="fr-FR" sz="2400" dirty="0" err="1"/>
              <a:t>littératie</a:t>
            </a:r>
            <a:r>
              <a:rPr lang="fr-FR" sz="2400" dirty="0"/>
              <a:t> en mathématiques et de la façon dont notre approche des mathématiques doit changer. Veuillez regarder la vidéo et répondre aux questions de la diapositive suivante sur vos propres expériences avec les mathématiques.</a:t>
            </a:r>
            <a:endParaRPr lang="en-US" sz="2400" dirty="0">
              <a:cs typeface="Calibri"/>
            </a:endParaRPr>
          </a:p>
        </p:txBody>
      </p:sp>
      <p:pic>
        <p:nvPicPr>
          <p:cNvPr id="5" name="ytVneQUA5-c"/>
          <p:cNvPicPr>
            <a:picLocks noGrp="1" noRot="1" noChangeAspect="1"/>
          </p:cNvPicPr>
          <p:nvPr>
            <p:ph idx="1"/>
            <a:videoFile r:link="rId4"/>
            <p:custDataLst>
              <p:tags r:id="rId5"/>
            </p:custDataLst>
          </p:nvPr>
        </p:nvPicPr>
        <p:blipFill>
          <a:blip r:embed="rId11"/>
          <a:stretch>
            <a:fillRect/>
          </a:stretch>
        </p:blipFill>
        <p:spPr>
          <a:xfrm>
            <a:off x="5289752" y="1062037"/>
            <a:ext cx="6095593" cy="457169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46B7E918-C17F-43EF-B42A-E7C113AD8E4B}"/>
              </a:ext>
            </a:extLst>
          </p:cNvPr>
          <p:cNvSpPr txBox="1"/>
          <p:nvPr>
            <p:custDataLst>
              <p:tags r:id="rId6"/>
            </p:custDataLst>
          </p:nvPr>
        </p:nvSpPr>
        <p:spPr>
          <a:xfrm>
            <a:off x="5350701" y="5747360"/>
            <a:ext cx="62713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Si le temps </a:t>
            </a:r>
            <a:r>
              <a:rPr lang="en-US" dirty="0" err="1">
                <a:cs typeface="Calibri"/>
              </a:rPr>
              <a:t>est</a:t>
            </a:r>
            <a:r>
              <a:rPr lang="en-US" dirty="0">
                <a:cs typeface="Calibri"/>
              </a:rPr>
              <a:t> </a:t>
            </a:r>
            <a:r>
              <a:rPr lang="en-US" dirty="0" err="1">
                <a:cs typeface="Calibri"/>
              </a:rPr>
              <a:t>limité</a:t>
            </a:r>
            <a:r>
              <a:rPr lang="en-US" dirty="0">
                <a:cs typeface="Calibri"/>
              </a:rPr>
              <a:t>, les 5 </a:t>
            </a:r>
            <a:r>
              <a:rPr lang="en-US" dirty="0" err="1">
                <a:cs typeface="Calibri"/>
              </a:rPr>
              <a:t>principes</a:t>
            </a:r>
            <a:r>
              <a:rPr lang="en-US" dirty="0">
                <a:cs typeface="Calibri"/>
              </a:rPr>
              <a:t> </a:t>
            </a:r>
            <a:r>
              <a:rPr lang="en-US" dirty="0" err="1">
                <a:cs typeface="Calibri"/>
              </a:rPr>
              <a:t>ce</a:t>
            </a:r>
            <a:r>
              <a:rPr lang="en-US" dirty="0">
                <a:cs typeface="Calibri"/>
              </a:rPr>
              <a:t> </a:t>
            </a:r>
            <a:r>
              <a:rPr lang="en-US" dirty="0" err="1">
                <a:cs typeface="Calibri"/>
              </a:rPr>
              <a:t>situe</a:t>
            </a:r>
            <a:r>
              <a:rPr lang="en-US" dirty="0">
                <a:cs typeface="Calibri"/>
              </a:rPr>
              <a:t> entre 3:00-13:30 minute de </a:t>
            </a:r>
            <a:r>
              <a:rPr lang="en-US" dirty="0" err="1">
                <a:cs typeface="Calibri"/>
              </a:rPr>
              <a:t>ce</a:t>
            </a:r>
            <a:r>
              <a:rPr lang="en-US" dirty="0">
                <a:cs typeface="Calibri"/>
              </a:rPr>
              <a:t> </a:t>
            </a:r>
            <a:r>
              <a:rPr lang="en-US" dirty="0" err="1">
                <a:cs typeface="Calibri"/>
              </a:rPr>
              <a:t>vidéo</a:t>
            </a:r>
            <a:endParaRPr lang="en-US" dirty="0">
              <a:cs typeface="Calibri"/>
            </a:endParaRPr>
          </a:p>
        </p:txBody>
      </p:sp>
      <p:sp>
        <p:nvSpPr>
          <p:cNvPr id="6" name="TextBox 5">
            <a:extLst>
              <a:ext uri="{FF2B5EF4-FFF2-40B4-BE49-F238E27FC236}">
                <a16:creationId xmlns:a16="http://schemas.microsoft.com/office/drawing/2014/main" id="{99B11EAB-446C-46C2-82A5-4C38EC1BCB2A}"/>
              </a:ext>
            </a:extLst>
          </p:cNvPr>
          <p:cNvSpPr txBox="1"/>
          <p:nvPr>
            <p:custDataLst>
              <p:tags r:id="rId7"/>
            </p:custDataLst>
          </p:nvPr>
        </p:nvSpPr>
        <p:spPr>
          <a:xfrm>
            <a:off x="7240045" y="6336362"/>
            <a:ext cx="491437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Video Source: </a:t>
            </a:r>
          </a:p>
          <a:p>
            <a:r>
              <a:rPr lang="en-US" sz="1000">
                <a:ea typeface="+mn-lt"/>
                <a:cs typeface="+mn-lt"/>
              </a:rPr>
              <a:t>  </a:t>
            </a:r>
            <a:r>
              <a:rPr lang="en-US" sz="1000">
                <a:ea typeface="+mn-lt"/>
                <a:cs typeface="+mn-lt"/>
                <a:hlinkClick r:id="rId12"/>
              </a:rPr>
              <a:t>https://www.ted.com/talks/dan_finkel_5_ways_to_share_math_with_kids?utm_ca</a:t>
            </a:r>
            <a:endParaRPr lang="en-US" sz="1000">
              <a:ea typeface="+mn-lt"/>
              <a:cs typeface="+mn-lt"/>
            </a:endParaRPr>
          </a:p>
          <a:p>
            <a:r>
              <a:rPr lang="en-US" sz="1000">
                <a:ea typeface="+mn-lt"/>
                <a:cs typeface="+mn-lt"/>
              </a:rPr>
              <a:t>mpaign=tedspread&amp;utm_medium=referral&amp;utm_source=tedcomshare</a:t>
            </a:r>
            <a:endParaRPr lang="en-US" sz="1000">
              <a:cs typeface="Calibri"/>
            </a:endParaRPr>
          </a:p>
        </p:txBody>
      </p:sp>
    </p:spTree>
    <p:extLst>
      <p:ext uri="{BB962C8B-B14F-4D97-AF65-F5344CB8AC3E}">
        <p14:creationId xmlns:p14="http://schemas.microsoft.com/office/powerpoint/2010/main" val="41901928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5"/>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4"/>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6"/>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chers xmlns="f69674c7-9dbd-452e-b10a-2717b0d4a02a">
      <UserInfo>
        <DisplayName/>
        <AccountId xsi:nil="true"/>
        <AccountType/>
      </UserInfo>
    </Teachers>
    <Distribution_Groups xmlns="f69674c7-9dbd-452e-b10a-2717b0d4a02a" xsi:nil="true"/>
    <Self_Registration_Enabled xmlns="f69674c7-9dbd-452e-b10a-2717b0d4a02a" xsi:nil="true"/>
    <Is_Collaboration_Space_Locked xmlns="f69674c7-9dbd-452e-b10a-2717b0d4a02a" xsi:nil="true"/>
    <Invited_Teachers xmlns="f69674c7-9dbd-452e-b10a-2717b0d4a02a" xsi:nil="true"/>
    <IsNotebookLocked xmlns="f69674c7-9dbd-452e-b10a-2717b0d4a02a" xsi:nil="true"/>
    <FolderType xmlns="f69674c7-9dbd-452e-b10a-2717b0d4a02a" xsi:nil="true"/>
    <CultureName xmlns="f69674c7-9dbd-452e-b10a-2717b0d4a02a" xsi:nil="true"/>
    <Templates xmlns="f69674c7-9dbd-452e-b10a-2717b0d4a02a" xsi:nil="true"/>
    <Has_Teacher_Only_SectionGroup xmlns="f69674c7-9dbd-452e-b10a-2717b0d4a02a" xsi:nil="true"/>
    <LMS_Mappings xmlns="f69674c7-9dbd-452e-b10a-2717b0d4a02a" xsi:nil="true"/>
    <NotebookType xmlns="f69674c7-9dbd-452e-b10a-2717b0d4a02a" xsi:nil="true"/>
    <Owner xmlns="f69674c7-9dbd-452e-b10a-2717b0d4a02a">
      <UserInfo>
        <DisplayName/>
        <AccountId xsi:nil="true"/>
        <AccountType/>
      </UserInfo>
    </Owner>
    <Math_Settings xmlns="f69674c7-9dbd-452e-b10a-2717b0d4a02a" xsi:nil="true"/>
    <Students xmlns="f69674c7-9dbd-452e-b10a-2717b0d4a02a">
      <UserInfo>
        <DisplayName/>
        <AccountId xsi:nil="true"/>
        <AccountType/>
      </UserInfo>
    </Students>
    <Student_Groups xmlns="f69674c7-9dbd-452e-b10a-2717b0d4a02a">
      <UserInfo>
        <DisplayName/>
        <AccountId xsi:nil="true"/>
        <AccountType/>
      </UserInfo>
    </Student_Groups>
    <DefaultSectionNames xmlns="f69674c7-9dbd-452e-b10a-2717b0d4a02a" xsi:nil="true"/>
    <AppVersion xmlns="f69674c7-9dbd-452e-b10a-2717b0d4a02a" xsi:nil="true"/>
    <TeamsChannelId xmlns="f69674c7-9dbd-452e-b10a-2717b0d4a02a" xsi:nil="true"/>
    <Invited_Students xmlns="f69674c7-9dbd-452e-b10a-2717b0d4a0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DBAA85B87C6A48AF9997B007969610" ma:contentTypeVersion="32" ma:contentTypeDescription="Create a new document." ma:contentTypeScope="" ma:versionID="cd2d06ef3606731742a736f4ffc6f889">
  <xsd:schema xmlns:xsd="http://www.w3.org/2001/XMLSchema" xmlns:xs="http://www.w3.org/2001/XMLSchema" xmlns:p="http://schemas.microsoft.com/office/2006/metadata/properties" xmlns:ns3="9de3b091-c288-4242-990f-b4e13f117433" xmlns:ns4="f69674c7-9dbd-452e-b10a-2717b0d4a02a" targetNamespace="http://schemas.microsoft.com/office/2006/metadata/properties" ma:root="true" ma:fieldsID="d9816ea8c02c12a15ec3a10ce599f0f1" ns3:_="" ns4:_="">
    <xsd:import namespace="9de3b091-c288-4242-990f-b4e13f117433"/>
    <xsd:import namespace="f69674c7-9dbd-452e-b10a-2717b0d4a02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3b091-c288-4242-990f-b4e13f11743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9674c7-9dbd-452e-b10a-2717b0d4a02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bookType" ma:index="20" nillable="true" ma:displayName="Notebook Type" ma:internalName="NotebookType">
      <xsd:simpleType>
        <xsd:restriction base="dms:Text"/>
      </xsd:simpleType>
    </xsd:element>
    <xsd:element name="FolderType" ma:index="21" nillable="true" ma:displayName="Folder Type" ma:internalName="FolderType">
      <xsd:simpleType>
        <xsd:restriction base="dms:Text"/>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msChannelId" ma:index="24" nillable="true" ma:displayName="Teams Channel Id" ma:internalName="TeamsChannelId">
      <xsd:simpleType>
        <xsd:restriction base="dms:Text"/>
      </xsd:simpleType>
    </xsd:element>
    <xsd:element name="Owner" ma:index="2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6" nillable="true" ma:displayName="Math Settings" ma:internalName="Math_Settings">
      <xsd:simpleType>
        <xsd:restriction base="dms:Text"/>
      </xsd:simpleType>
    </xsd:element>
    <xsd:element name="DefaultSectionNames" ma:index="27" nillable="true" ma:displayName="Default Section Names" ma:internalName="DefaultSectionNames">
      <xsd:simpleType>
        <xsd:restriction base="dms:Note">
          <xsd:maxLength value="255"/>
        </xsd:restriction>
      </xsd:simpleType>
    </xsd:element>
    <xsd:element name="Templates" ma:index="28" nillable="true" ma:displayName="Templates" ma:internalName="Templates">
      <xsd:simpleType>
        <xsd:restriction base="dms:Note">
          <xsd:maxLength value="255"/>
        </xsd:restriction>
      </xsd:simpleType>
    </xsd:element>
    <xsd:element name="Teachers" ma:index="2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Invited_Teachers" ma:index="34" nillable="true" ma:displayName="Invited Teachers" ma:internalName="Invited_Teachers">
      <xsd:simpleType>
        <xsd:restriction base="dms:Note">
          <xsd:maxLength value="255"/>
        </xsd:restriction>
      </xsd:simpleType>
    </xsd:element>
    <xsd:element name="Invited_Students" ma:index="35" nillable="true" ma:displayName="Invited Students" ma:internalName="Invited_Students">
      <xsd:simpleType>
        <xsd:restriction base="dms:Note">
          <xsd:maxLength value="255"/>
        </xsd:restriction>
      </xsd:simpleType>
    </xsd:element>
    <xsd:element name="Self_Registration_Enabled" ma:index="36" nillable="true" ma:displayName="Self Registration Enabled" ma:internalName="Self_Registration_Enabled">
      <xsd:simpleType>
        <xsd:restriction base="dms:Boolean"/>
      </xsd:simpleType>
    </xsd:element>
    <xsd:element name="Has_Teacher_Only_SectionGroup" ma:index="37" nillable="true" ma:displayName="Has Teacher Only SectionGroup" ma:internalName="Has_Teacher_Only_SectionGroup">
      <xsd:simpleType>
        <xsd:restriction base="dms:Boolean"/>
      </xsd:simpleType>
    </xsd:element>
    <xsd:element name="Is_Collaboration_Space_Locked" ma:index="38" nillable="true" ma:displayName="Is Collaboration Space Locked" ma:internalName="Is_Collaboration_Space_Locked">
      <xsd:simpleType>
        <xsd:restriction base="dms:Boolean"/>
      </xsd:simpleType>
    </xsd:element>
    <xsd:element name="IsNotebookLocked" ma:index="39"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57339-8107-4E37-AFB4-22575CF593E2}">
  <ds:schemaRefs>
    <ds:schemaRef ds:uri="http://www.w3.org/XML/1998/namespace"/>
    <ds:schemaRef ds:uri="http://schemas.microsoft.com/office/2006/metadata/properties"/>
    <ds:schemaRef ds:uri="f69674c7-9dbd-452e-b10a-2717b0d4a02a"/>
    <ds:schemaRef ds:uri="http://purl.org/dc/elements/1.1/"/>
    <ds:schemaRef ds:uri="http://purl.org/dc/dcmitype/"/>
    <ds:schemaRef ds:uri="http://schemas.microsoft.com/office/2006/documentManagement/types"/>
    <ds:schemaRef ds:uri="9de3b091-c288-4242-990f-b4e13f117433"/>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C3350644-CFAB-441F-922C-6F1379F106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e3b091-c288-4242-990f-b4e13f117433"/>
    <ds:schemaRef ds:uri="f69674c7-9dbd-452e-b10a-2717b0d4a0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195979-FAAE-4AFA-B1F5-C523A9CD44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1888</TotalTime>
  <Words>4776</Words>
  <Application>Microsoft Office PowerPoint</Application>
  <PresentationFormat>Widescreen</PresentationFormat>
  <Paragraphs>308</Paragraphs>
  <Slides>48</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Arial,Sans-Serif</vt:lpstr>
      <vt:lpstr>Calibri</vt:lpstr>
      <vt:lpstr>Calibri Light</vt:lpstr>
      <vt:lpstr>Wingdings</vt:lpstr>
      <vt:lpstr>Celestial</vt:lpstr>
      <vt:lpstr>OCTE Compétence en mathématiques AAC(activité d’apprentissage contextualisée) Informations pour l'enseignant</vt:lpstr>
      <vt:lpstr>Remerciements</vt:lpstr>
      <vt:lpstr>OCTE Compétence en mathématiques AACPI</vt:lpstr>
      <vt:lpstr>OCTE Compétence en mathématiques AAC un aperçu:</vt:lpstr>
      <vt:lpstr> Les mathématiques sont plus qu'un outil et un langage scientifique. C'est aussi une fin en soi et, en tant que telle, elle a, au cours des siècles, affecté notre vision sur le monde.</vt:lpstr>
      <vt:lpstr>Module 1: Introduction à la littératie en mathématiques</vt:lpstr>
      <vt:lpstr>Pourquoi la littÉratie et la numératie?</vt:lpstr>
      <vt:lpstr>Qu'est-ce que la littératie en mathématiques?</vt:lpstr>
      <vt:lpstr> Comprendre l'importance du jeu et de la littératie en  mathématiques</vt:lpstr>
      <vt:lpstr>Questions EN littÉratie mathématique</vt:lpstr>
      <vt:lpstr> L'apprentissage par la résolution de problèmes</vt:lpstr>
      <vt:lpstr>LE PLAISIR De résoudre des problèmes avec les MATHématiques</vt:lpstr>
      <vt:lpstr>Les Mathématiques axées sur les problèmes</vt:lpstr>
      <vt:lpstr>Module 1: Évaluation</vt:lpstr>
      <vt:lpstr>Module 2: Une exploration pratique des mathématiques pour aider à résoudre des problèmes  </vt:lpstr>
      <vt:lpstr>Une série de tâches mathématiques pratiques</vt:lpstr>
      <vt:lpstr>Tâche de mathématique pratique n ° 1: Estimer</vt:lpstr>
      <vt:lpstr>Tâche de mathématique pratique n ° 2: logique et raisonnement</vt:lpstr>
      <vt:lpstr>Tâche de mathématique pratique n ° 3: distribution </vt:lpstr>
      <vt:lpstr>Module 2: Évaluation</vt:lpstr>
      <vt:lpstr>  Module 3:  Les mathématiques au travail </vt:lpstr>
      <vt:lpstr> QUE NOUS apprend les MATHs SUR notre MONDE?</vt:lpstr>
      <vt:lpstr>L’interview</vt:lpstr>
      <vt:lpstr>Exemples de Questions </vt:lpstr>
      <vt:lpstr>GUIDE D'INTERVIEW VIDÉO: CONSEILS POUR UNE interview RÉUSSIE</vt:lpstr>
      <vt:lpstr>PowerPoint Presentation</vt:lpstr>
      <vt:lpstr>PowerPoint Presentation</vt:lpstr>
      <vt:lpstr>Module 3: Évaluation</vt:lpstr>
      <vt:lpstr>Module 4: Exercices de conversion en mathématiques </vt:lpstr>
      <vt:lpstr>IDENTIFIER les conversions par secteur</vt:lpstr>
      <vt:lpstr>PowerPoint Presentation</vt:lpstr>
      <vt:lpstr>Exemple de Conversion  #1</vt:lpstr>
      <vt:lpstr>Exemple de Conversion #2</vt:lpstr>
      <vt:lpstr>Résolution de problèmes par Secteur</vt:lpstr>
      <vt:lpstr>Module 4: Évaluation</vt:lpstr>
      <vt:lpstr>Module 5: MHS Partenaires communautaires Relier les mathématiques au milieu de travail</vt:lpstr>
      <vt:lpstr> Centre des petites entreprises</vt:lpstr>
      <vt:lpstr> Des entrepreneurs parlent de littératie en mathématiques</vt:lpstr>
      <vt:lpstr>Des entrepreneurs parlent de littératie en mathématiques</vt:lpstr>
      <vt:lpstr> Programme d'entreprise d'été</vt:lpstr>
      <vt:lpstr>Vie ton rêve!</vt:lpstr>
      <vt:lpstr>Module 5: Évaluation première partie</vt:lpstr>
      <vt:lpstr>Module 5: Évaluation deuxième partie</vt:lpstr>
      <vt:lpstr>Module 6: Pratique réflective</vt:lpstr>
      <vt:lpstr>Lisez cet article sur les mathématiques dans les lieux du travail et ensuite, répondez aux questions suivantes:</vt:lpstr>
      <vt:lpstr>Questions reflective</vt:lpstr>
      <vt:lpstr>Module 6: Évaluation</vt:lpstr>
      <vt:lpstr>Félicitations!   </vt:lpstr>
    </vt:vector>
  </TitlesOfParts>
  <Company>HWDSB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OCTE Math Literacy SPCE</dc:title>
  <dc:creator>Julie Johnston [Staff]</dc:creator>
  <cp:lastModifiedBy>Mario Blouin</cp:lastModifiedBy>
  <cp:revision>80</cp:revision>
  <dcterms:created xsi:type="dcterms:W3CDTF">2020-06-02T02:10:47Z</dcterms:created>
  <dcterms:modified xsi:type="dcterms:W3CDTF">2020-07-06T20:25:12Z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0x0101009CDBAA85B87C6A48AF9997B007969610</vt:lpwstr>
  </property>
</Properties>
</file>