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embeddedFontLst>
    <p:embeddedFont>
      <p:font typeface="Arial Black" panose="020B0A04020102020204" pitchFamily="34" charset="0"/>
      <p:regular r:id="rId13"/>
      <p:bold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298B7C-8916-4008-A5B0-A3EFE0C14EF1}" v="3" dt="2020-07-03T10:48:04.1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17"/>
    <p:restoredTop sz="94697"/>
  </p:normalViewPr>
  <p:slideViewPr>
    <p:cSldViewPr snapToGrid="0">
      <p:cViewPr varScale="1">
        <p:scale>
          <a:sx n="68" d="100"/>
          <a:sy n="68" d="100"/>
        </p:scale>
        <p:origin x="96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 Blouin" userId="c9e8c2cd067712e5" providerId="LiveId" clId="{0D298B7C-8916-4008-A5B0-A3EFE0C14EF1}"/>
    <pc:docChg chg="modSld">
      <pc:chgData name="Mario Blouin" userId="c9e8c2cd067712e5" providerId="LiveId" clId="{0D298B7C-8916-4008-A5B0-A3EFE0C14EF1}" dt="2020-07-03T10:45:18.771" v="1" actId="1076"/>
      <pc:docMkLst>
        <pc:docMk/>
      </pc:docMkLst>
      <pc:sldChg chg="modSp mod">
        <pc:chgData name="Mario Blouin" userId="c9e8c2cd067712e5" providerId="LiveId" clId="{0D298B7C-8916-4008-A5B0-A3EFE0C14EF1}" dt="2020-07-03T10:45:18.771" v="1" actId="1076"/>
        <pc:sldMkLst>
          <pc:docMk/>
          <pc:sldMk cId="0" sldId="257"/>
        </pc:sldMkLst>
        <pc:spChg chg="mod">
          <ac:chgData name="Mario Blouin" userId="c9e8c2cd067712e5" providerId="LiveId" clId="{0D298B7C-8916-4008-A5B0-A3EFE0C14EF1}" dt="2020-07-03T10:45:18.771" v="1" actId="1076"/>
          <ac:spMkLst>
            <pc:docMk/>
            <pc:sldMk cId="0" sldId="257"/>
            <ac:spMk id="10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Google Shape;6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0412" cy="34274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" name="Google Shape;7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0413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/>
        </p:nvSpPr>
        <p:spPr>
          <a:xfrm>
            <a:off x="3884612" y="8685212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en-US" sz="24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/>
          </a:p>
        </p:txBody>
      </p:sp>
      <p:sp>
        <p:nvSpPr>
          <p:cNvPr id="102" name="Google Shape;102;p2:notes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20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0413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9569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/>
        </p:nvSpPr>
        <p:spPr>
          <a:xfrm>
            <a:off x="3884612" y="8685212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en-US" sz="24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/>
          </a:p>
        </p:txBody>
      </p:sp>
      <p:sp>
        <p:nvSpPr>
          <p:cNvPr id="102" name="Google Shape;102;p2:notes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20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0413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/>
        </p:nvSpPr>
        <p:spPr>
          <a:xfrm>
            <a:off x="3884612" y="8685212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en-US" sz="24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/>
          </a:p>
        </p:txBody>
      </p:sp>
      <p:sp>
        <p:nvSpPr>
          <p:cNvPr id="102" name="Google Shape;102;p2:notes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20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0413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8366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/>
        </p:nvSpPr>
        <p:spPr>
          <a:xfrm>
            <a:off x="3884612" y="8685212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en-US" sz="24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/>
          </a:p>
        </p:txBody>
      </p:sp>
      <p:sp>
        <p:nvSpPr>
          <p:cNvPr id="102" name="Google Shape;102;p2:notes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20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0413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4511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/>
        </p:nvSpPr>
        <p:spPr>
          <a:xfrm>
            <a:off x="3884612" y="8685212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en-US" sz="24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/>
          </a:p>
        </p:txBody>
      </p:sp>
      <p:sp>
        <p:nvSpPr>
          <p:cNvPr id="102" name="Google Shape;102;p2:notes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20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0413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9345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/>
        </p:nvSpPr>
        <p:spPr>
          <a:xfrm>
            <a:off x="3884612" y="8685212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en-US" sz="24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/>
          </a:p>
        </p:txBody>
      </p:sp>
      <p:sp>
        <p:nvSpPr>
          <p:cNvPr id="102" name="Google Shape;102;p2:notes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20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0413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2668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/>
        </p:nvSpPr>
        <p:spPr>
          <a:xfrm>
            <a:off x="3884612" y="8685212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en-US" sz="24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/>
          </a:p>
        </p:txBody>
      </p:sp>
      <p:sp>
        <p:nvSpPr>
          <p:cNvPr id="102" name="Google Shape;102;p2:notes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20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0413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973412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/>
        </p:nvSpPr>
        <p:spPr>
          <a:xfrm>
            <a:off x="3884612" y="8685212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en-US" sz="24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/>
          </a:p>
        </p:txBody>
      </p:sp>
      <p:sp>
        <p:nvSpPr>
          <p:cNvPr id="102" name="Google Shape;102;p2:notes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20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0413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04001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/>
        </p:nvSpPr>
        <p:spPr>
          <a:xfrm>
            <a:off x="3884612" y="8685212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en-US" sz="24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/>
          </a:p>
        </p:txBody>
      </p:sp>
      <p:sp>
        <p:nvSpPr>
          <p:cNvPr id="102" name="Google Shape;102;p2:notes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20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0413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3572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>
            <a:spLocks noGrp="1"/>
          </p:cNvSpPr>
          <p:nvPr>
            <p:ph type="title"/>
          </p:nvPr>
        </p:nvSpPr>
        <p:spPr>
          <a:xfrm>
            <a:off x="685800" y="463550"/>
            <a:ext cx="7770813" cy="143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>
            <a:off x="685800" y="463550"/>
            <a:ext cx="7770812" cy="143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0812" cy="4113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ctr">
              <a:spcBef>
                <a:spcPts val="800"/>
              </a:spcBef>
              <a:spcAft>
                <a:spcPts val="0"/>
              </a:spcAft>
              <a:buSzPts val="3200"/>
              <a:buNone/>
              <a:defRPr/>
            </a:lvl1pPr>
            <a:lvl2pPr lvl="1" algn="ctr">
              <a:spcBef>
                <a:spcPts val="70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600"/>
              </a:spcBef>
              <a:spcAft>
                <a:spcPts val="0"/>
              </a:spcAft>
              <a:buSzPts val="2400"/>
              <a:buNone/>
              <a:defRPr/>
            </a:lvl3pPr>
            <a:lvl4pPr lvl="3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4pPr>
            <a:lvl5pPr lvl="4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5pPr>
            <a:lvl6pPr lvl="5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6pPr>
            <a:lvl7pPr lvl="6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7pPr>
            <a:lvl8pPr lvl="7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8pPr>
            <a:lvl9pPr lvl="8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 rot="5400000">
            <a:off x="4670425" y="2308225"/>
            <a:ext cx="5630863" cy="194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 rot="5400000">
            <a:off x="708819" y="440531"/>
            <a:ext cx="5630863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685800" y="463550"/>
            <a:ext cx="7770812" cy="143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3212" cy="7770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1400"/>
              <a:buNone/>
              <a:defRPr sz="3200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400"/>
              <a:buNone/>
              <a:defRPr sz="28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2400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>
            <a:spLocks noGrp="1"/>
          </p:cNvSpPr>
          <p:nvPr>
            <p:ph type="title"/>
          </p:nvPr>
        </p:nvSpPr>
        <p:spPr>
          <a:xfrm>
            <a:off x="685800" y="463550"/>
            <a:ext cx="7770812" cy="143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400"/>
              <a:buNone/>
              <a:defRPr sz="20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400"/>
              <a:buNone/>
              <a:defRPr sz="20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85800" y="463550"/>
            <a:ext cx="7770812" cy="143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08413" cy="4113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1400"/>
              <a:buNone/>
              <a:defRPr sz="2800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400"/>
              <a:buNone/>
              <a:defRPr sz="24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2000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2"/>
          </p:nvPr>
        </p:nvSpPr>
        <p:spPr>
          <a:xfrm>
            <a:off x="4646613" y="1981200"/>
            <a:ext cx="3810000" cy="4113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1400"/>
              <a:buNone/>
              <a:defRPr sz="2800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400"/>
              <a:buNone/>
              <a:defRPr sz="24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2000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85800" y="463550"/>
            <a:ext cx="7770812" cy="143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0812" cy="4113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marR="0" lvl="0" indent="-228600" algn="l" rtl="0">
              <a:spcBef>
                <a:spcPts val="80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70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6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873" y="331540"/>
            <a:ext cx="9139237" cy="6859587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4"/>
          <p:cNvSpPr txBox="1"/>
          <p:nvPr/>
        </p:nvSpPr>
        <p:spPr>
          <a:xfrm>
            <a:off x="2363519" y="2030412"/>
            <a:ext cx="4340761" cy="51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4C4C"/>
              </a:buClr>
              <a:buSzPts val="2800"/>
              <a:buFont typeface="Times New Roman"/>
              <a:buNone/>
            </a:pPr>
            <a:r>
              <a:rPr lang="fr-CA" sz="2800" b="1" i="0" u="none" dirty="0">
                <a:solidFill>
                  <a:srgbClr val="4C4C4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 éléments d’une recette</a:t>
            </a:r>
            <a:endParaRPr lang="fr-CA" dirty="0"/>
          </a:p>
        </p:txBody>
      </p:sp>
      <p:sp>
        <p:nvSpPr>
          <p:cNvPr id="96" name="Google Shape;96;p14"/>
          <p:cNvSpPr txBox="1"/>
          <p:nvPr/>
        </p:nvSpPr>
        <p:spPr>
          <a:xfrm>
            <a:off x="721518" y="2719388"/>
            <a:ext cx="7696200" cy="709612"/>
          </a:xfrm>
          <a:prstGeom prst="rect">
            <a:avLst/>
          </a:prstGeom>
          <a:solidFill>
            <a:srgbClr val="BBE0E3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CA" sz="2000" b="0" i="0" u="none" dirty="0">
                <a:solidFill>
                  <a:schemeClr val="dk1"/>
                </a:solidFill>
                <a:sym typeface="Arial"/>
              </a:rPr>
              <a:t>LES AVANTAGES DE L’UTILISATION D’UNE RECETTE STANDARDISÉE</a:t>
            </a:r>
            <a:r>
              <a:rPr lang="fr-CA" sz="2000" b="0" i="0" u="none" dirty="0">
                <a:solidFill>
                  <a:schemeClr val="lt1"/>
                </a:solidFill>
                <a:sym typeface="Arial"/>
              </a:rPr>
              <a:t>:</a:t>
            </a:r>
            <a:endParaRPr lang="fr-CA" sz="2000" dirty="0"/>
          </a:p>
        </p:txBody>
      </p:sp>
      <p:sp>
        <p:nvSpPr>
          <p:cNvPr id="97" name="Google Shape;97;p14"/>
          <p:cNvSpPr txBox="1"/>
          <p:nvPr/>
        </p:nvSpPr>
        <p:spPr>
          <a:xfrm>
            <a:off x="4800600" y="2971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CA" sz="24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4"/>
          <p:cNvSpPr txBox="1"/>
          <p:nvPr/>
        </p:nvSpPr>
        <p:spPr>
          <a:xfrm>
            <a:off x="1033698" y="898525"/>
            <a:ext cx="7103589" cy="709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4C4C"/>
              </a:buClr>
              <a:buSzPts val="4000"/>
              <a:buFont typeface="Times New Roman"/>
              <a:buNone/>
            </a:pPr>
            <a:r>
              <a:rPr lang="fr-CA" sz="3200" b="1" i="0" u="none" dirty="0">
                <a:solidFill>
                  <a:srgbClr val="4C4C4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Rédaction de recettes en format cuisine</a:t>
            </a:r>
            <a:endParaRPr lang="fr-CA" sz="32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685800" y="3598864"/>
            <a:ext cx="7696200" cy="2920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r-CA" sz="2000" dirty="0">
                <a:solidFill>
                  <a:schemeClr val="dk1"/>
                </a:solidFill>
              </a:rPr>
              <a:t>La régularité de la qualité et de la quantité des produits</a:t>
            </a:r>
            <a:endParaRPr lang="fr-CA" dirty="0"/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r-CA" sz="2000" b="0" i="0" u="none" strike="noStrike" cap="none" dirty="0">
                <a:solidFill>
                  <a:schemeClr val="dk1"/>
                </a:solidFill>
                <a:sym typeface="Arial"/>
              </a:rPr>
              <a:t>Le contrôle de la taille et du coût des portions</a:t>
            </a:r>
            <a:endParaRPr lang="fr-CA" dirty="0"/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r-CA" sz="2000" b="0" i="0" u="none" strike="noStrike" cap="none" dirty="0">
                <a:solidFill>
                  <a:schemeClr val="dk1"/>
                </a:solidFill>
                <a:sym typeface="Arial"/>
              </a:rPr>
              <a:t>Une efficacité accrue grâce à des instructions claires</a:t>
            </a:r>
            <a:endParaRPr lang="fr-CA" dirty="0"/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r-CA" sz="2000" b="0" i="0" u="none" strike="noStrike" cap="none" dirty="0">
                <a:solidFill>
                  <a:schemeClr val="dk1"/>
                </a:solidFill>
                <a:sym typeface="Arial"/>
              </a:rPr>
              <a:t>L’élimination des erreurs dans les commandes de produits alimentaires	</a:t>
            </a:r>
            <a:endParaRPr lang="fr-CA" dirty="0"/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r-CA" sz="2000" dirty="0">
                <a:solidFill>
                  <a:schemeClr val="dk1"/>
                </a:solidFill>
              </a:rPr>
              <a:t>L’élimination des déchets grâce à la non-surproduction de produits alimentaires</a:t>
            </a:r>
            <a:r>
              <a:rPr lang="fr-CA" sz="2000" b="0" i="0" u="none" strike="noStrike" cap="none" dirty="0">
                <a:solidFill>
                  <a:schemeClr val="dk1"/>
                </a:solidFill>
                <a:sym typeface="Arial"/>
              </a:rPr>
              <a:t>	</a:t>
            </a:r>
            <a:endParaRPr lang="fr-CA" dirty="0"/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r-CA" sz="2000" b="0" i="0" u="none" strike="noStrike" cap="none" dirty="0">
                <a:solidFill>
                  <a:schemeClr val="dk1"/>
                </a:solidFill>
                <a:sym typeface="Arial"/>
              </a:rPr>
              <a:t>Répondre aux attentes des clients, chaque fois que les aliments sont préparés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-233917"/>
            <a:ext cx="9139237" cy="6128632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5"/>
          <p:cNvSpPr txBox="1"/>
          <p:nvPr/>
        </p:nvSpPr>
        <p:spPr>
          <a:xfrm>
            <a:off x="4800600" y="2971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1090849" y="816769"/>
            <a:ext cx="6887688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4C4C"/>
              </a:buClr>
              <a:buSzPts val="3600"/>
              <a:buFont typeface="Times New Roman"/>
              <a:buNone/>
            </a:pPr>
            <a:r>
              <a:rPr lang="fr-CA" sz="2800" b="1" i="0" u="none">
                <a:solidFill>
                  <a:srgbClr val="4C4C4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Rédaction de recettes en format cuisine</a:t>
            </a:r>
            <a:endParaRPr lang="fr-CA" sz="2800"/>
          </a:p>
        </p:txBody>
      </p:sp>
      <p:pic>
        <p:nvPicPr>
          <p:cNvPr id="9" name="Google Shape;200;p23" descr="ANd9GcQjvMejncSWHqfb4R1szcFWhcbHcjr9RrlAABELpnMtXoxxX8tR9tK9A2MM">
            <a:extLst>
              <a:ext uri="{FF2B5EF4-FFF2-40B4-BE49-F238E27FC236}">
                <a16:creationId xmlns:a16="http://schemas.microsoft.com/office/drawing/2014/main" id="{2325D60E-AE9B-3B4E-8A9E-EB77C3B396B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257802" y="2278856"/>
            <a:ext cx="3186112" cy="318611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99;p23">
            <a:extLst>
              <a:ext uri="{FF2B5EF4-FFF2-40B4-BE49-F238E27FC236}">
                <a16:creationId xmlns:a16="http://schemas.microsoft.com/office/drawing/2014/main" id="{CD309017-2A1E-FD4F-A9D5-D613ADDF779F}"/>
              </a:ext>
            </a:extLst>
          </p:cNvPr>
          <p:cNvSpPr txBox="1"/>
          <p:nvPr/>
        </p:nvSpPr>
        <p:spPr>
          <a:xfrm>
            <a:off x="571500" y="2126882"/>
            <a:ext cx="3352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Black"/>
              <a:buNone/>
            </a:pPr>
            <a:r>
              <a:rPr lang="en-US" sz="2400" b="1" dirty="0" err="1">
                <a:solidFill>
                  <a:schemeClr val="dk1"/>
                </a:solidFill>
                <a:latin typeface="Arial Black"/>
                <a:cs typeface="Arial Black"/>
                <a:sym typeface="Arial Black"/>
              </a:rPr>
              <a:t>Révision</a:t>
            </a:r>
            <a:endParaRPr dirty="0"/>
          </a:p>
        </p:txBody>
      </p:sp>
      <p:sp>
        <p:nvSpPr>
          <p:cNvPr id="11" name="Google Shape;201;p23">
            <a:extLst>
              <a:ext uri="{FF2B5EF4-FFF2-40B4-BE49-F238E27FC236}">
                <a16:creationId xmlns:a16="http://schemas.microsoft.com/office/drawing/2014/main" id="{2EABED63-EC9F-144D-8AEC-4E3510979329}"/>
              </a:ext>
            </a:extLst>
          </p:cNvPr>
          <p:cNvSpPr txBox="1"/>
          <p:nvPr/>
        </p:nvSpPr>
        <p:spPr>
          <a:xfrm>
            <a:off x="571500" y="2788443"/>
            <a:ext cx="45720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Black"/>
              <a:buNone/>
            </a:pPr>
            <a:r>
              <a:rPr lang="en-US" sz="1800" b="1" i="0" u="none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Les sept parties </a:t>
            </a:r>
            <a:r>
              <a:rPr lang="en-US" sz="1800" b="1" i="0" u="none" dirty="0" err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d’une</a:t>
            </a:r>
            <a:r>
              <a:rPr lang="en-US" sz="1800" b="1" i="0" u="none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 </a:t>
            </a:r>
            <a:r>
              <a:rPr lang="en-US" sz="1800" b="1" i="0" u="none" dirty="0" err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recette</a:t>
            </a:r>
            <a:endParaRPr dirty="0"/>
          </a:p>
        </p:txBody>
      </p:sp>
      <p:sp>
        <p:nvSpPr>
          <p:cNvPr id="12" name="Google Shape;202;p23">
            <a:extLst>
              <a:ext uri="{FF2B5EF4-FFF2-40B4-BE49-F238E27FC236}">
                <a16:creationId xmlns:a16="http://schemas.microsoft.com/office/drawing/2014/main" id="{6967D12D-EE8E-1E47-9253-C67706ED9046}"/>
              </a:ext>
            </a:extLst>
          </p:cNvPr>
          <p:cNvSpPr txBox="1"/>
          <p:nvPr/>
        </p:nvSpPr>
        <p:spPr>
          <a:xfrm>
            <a:off x="152400" y="3476703"/>
            <a:ext cx="4991100" cy="2418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 Black"/>
              <a:buChar char="•"/>
            </a:pPr>
            <a:r>
              <a:rPr lang="fr-CA" sz="1400" b="1" i="0" u="none" strike="noStrike" cap="none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Nom de la recette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 Black"/>
              <a:buChar char="•"/>
            </a:pPr>
            <a:r>
              <a:rPr lang="fr-CA" sz="1400" b="1" i="0" u="none" strike="noStrike" cap="none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Outils et équipement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 Black"/>
              <a:buChar char="•"/>
            </a:pPr>
            <a:r>
              <a:rPr lang="en-US" b="1" dirty="0" err="1">
                <a:solidFill>
                  <a:schemeClr val="dk1"/>
                </a:solidFill>
                <a:latin typeface="Arial Black"/>
                <a:cs typeface="Arial Black"/>
                <a:sym typeface="Arial Black"/>
              </a:rPr>
              <a:t>Température</a:t>
            </a:r>
            <a:r>
              <a:rPr lang="en-US" b="1" dirty="0">
                <a:solidFill>
                  <a:schemeClr val="dk1"/>
                </a:solidFill>
                <a:latin typeface="Arial Black"/>
                <a:cs typeface="Arial Black"/>
                <a:sym typeface="Arial Black"/>
              </a:rPr>
              <a:t> du four et temps de </a:t>
            </a:r>
            <a:r>
              <a:rPr lang="en-US" b="1" dirty="0" err="1">
                <a:solidFill>
                  <a:schemeClr val="dk1"/>
                </a:solidFill>
                <a:latin typeface="Arial Black"/>
                <a:cs typeface="Arial Black"/>
                <a:sym typeface="Arial Black"/>
              </a:rPr>
              <a:t>cuisson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 Black"/>
              <a:buChar char="•"/>
            </a:pPr>
            <a:r>
              <a:rPr lang="en-US" b="1" dirty="0" err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Rendement</a:t>
            </a:r>
            <a:r>
              <a:rPr lang="en-US" b="1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 et</a:t>
            </a:r>
            <a:r>
              <a:rPr lang="en-US" sz="1400" b="1" i="0" u="none" strike="noStrike" cap="none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 </a:t>
            </a:r>
            <a:r>
              <a:rPr lang="en-US" sz="1400" b="1" i="0" u="none" strike="noStrike" cap="none" dirty="0" err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nombre</a:t>
            </a:r>
            <a:r>
              <a:rPr lang="en-US" sz="1400" b="1" i="0" u="none" strike="noStrike" cap="none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 de portions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 Black"/>
              <a:buChar char="•"/>
            </a:pPr>
            <a:r>
              <a:rPr lang="en-US" sz="1400" b="1" i="0" u="none" strike="noStrike" cap="none" dirty="0" err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Ingrédients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 Black"/>
              <a:buChar char="•"/>
            </a:pPr>
            <a:r>
              <a:rPr lang="en-US" sz="1400" b="1" i="0" u="none" strike="noStrike" cap="none" dirty="0" err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Quantité</a:t>
            </a:r>
            <a:r>
              <a:rPr lang="en-US" sz="1400" b="1" i="0" u="none" strike="noStrike" cap="none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 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 Black"/>
              <a:buChar char="•"/>
            </a:pPr>
            <a:r>
              <a:rPr lang="en-US" sz="1400" b="1" i="0" u="none" strike="noStrike" cap="none" dirty="0" err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Méthode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92335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118758"/>
            <a:ext cx="9139237" cy="6073153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5"/>
          <p:cNvSpPr txBox="1"/>
          <p:nvPr/>
        </p:nvSpPr>
        <p:spPr>
          <a:xfrm>
            <a:off x="4800600" y="2971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1090849" y="816769"/>
            <a:ext cx="6887688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4C4C"/>
              </a:buClr>
              <a:buSzPts val="3600"/>
              <a:buFont typeface="Times New Roman"/>
              <a:buNone/>
            </a:pPr>
            <a:r>
              <a:rPr lang="fr-CA" sz="2800" b="1" i="0" u="none">
                <a:solidFill>
                  <a:srgbClr val="4C4C4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Rédaction de recettes en format cuisine</a:t>
            </a:r>
            <a:endParaRPr lang="fr-CA" sz="2800"/>
          </a:p>
        </p:txBody>
      </p:sp>
      <p:sp>
        <p:nvSpPr>
          <p:cNvPr id="109" name="Google Shape;109;p15"/>
          <p:cNvSpPr txBox="1"/>
          <p:nvPr/>
        </p:nvSpPr>
        <p:spPr>
          <a:xfrm>
            <a:off x="1440868" y="5992776"/>
            <a:ext cx="67194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CA" sz="2400" b="0" i="0" u="none" dirty="0">
                <a:solidFill>
                  <a:schemeClr val="dk1"/>
                </a:solidFill>
                <a:sym typeface="Arial"/>
              </a:rPr>
              <a:t>Votre recette finale devrait ressembler à ceci</a:t>
            </a:r>
            <a:r>
              <a:rPr lang="fr-CA" sz="2400" dirty="0">
                <a:solidFill>
                  <a:schemeClr val="dk1"/>
                </a:solidFill>
              </a:rPr>
              <a:t> !</a:t>
            </a:r>
            <a:r>
              <a:rPr lang="fr-CA" sz="2400" b="0" i="0" u="none" dirty="0">
                <a:solidFill>
                  <a:schemeClr val="dk1"/>
                </a:solidFill>
                <a:sym typeface="Arial"/>
              </a:rPr>
              <a:t>☺</a:t>
            </a:r>
            <a:endParaRPr lang="fr-CA" dirty="0"/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8437FEFA-0BE3-6E40-9E4C-FE305799B6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2851" y="2165868"/>
            <a:ext cx="5975498" cy="38006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3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-84452"/>
            <a:ext cx="9139237" cy="6029667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5"/>
          <p:cNvSpPr txBox="1"/>
          <p:nvPr/>
        </p:nvSpPr>
        <p:spPr>
          <a:xfrm>
            <a:off x="4800600" y="2971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1090849" y="816769"/>
            <a:ext cx="6887688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4C4C"/>
              </a:buClr>
              <a:buSzPts val="3600"/>
              <a:buFont typeface="Times New Roman"/>
              <a:buNone/>
            </a:pPr>
            <a:r>
              <a:rPr lang="fr-CA" sz="2800" b="1" i="0" u="none">
                <a:solidFill>
                  <a:srgbClr val="4C4C4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Rédaction de recettes en format cuisine</a:t>
            </a:r>
            <a:endParaRPr lang="fr-CA" sz="2800"/>
          </a:p>
        </p:txBody>
      </p:sp>
      <p:sp>
        <p:nvSpPr>
          <p:cNvPr id="109" name="Google Shape;109;p15"/>
          <p:cNvSpPr txBox="1"/>
          <p:nvPr/>
        </p:nvSpPr>
        <p:spPr>
          <a:xfrm>
            <a:off x="808074" y="6199471"/>
            <a:ext cx="7784265" cy="559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CA" sz="1200" b="1" i="0" u="none" dirty="0">
                <a:solidFill>
                  <a:schemeClr val="dk1"/>
                </a:solidFill>
                <a:sym typeface="Arial"/>
              </a:rPr>
              <a:t>Le nom d’un produit sur une recette doit correspondre au nom qui lui est donné sur le menu. La</a:t>
            </a:r>
            <a:r>
              <a:rPr lang="fr-CA" sz="1200" b="1" dirty="0">
                <a:solidFill>
                  <a:schemeClr val="dk1"/>
                </a:solidFill>
              </a:rPr>
              <a:t> c</a:t>
            </a:r>
            <a:r>
              <a:rPr lang="fr-CA" sz="1200" b="1" i="0" u="none" dirty="0">
                <a:solidFill>
                  <a:schemeClr val="dk1"/>
                </a:solidFill>
                <a:sym typeface="Arial"/>
              </a:rPr>
              <a:t>oncordance avec le nom du produit permet d’éviter tout confusion lors de la préparation et du service.</a:t>
            </a:r>
            <a:endParaRPr lang="fr-CA" sz="1200" b="1" dirty="0"/>
          </a:p>
        </p:txBody>
      </p:sp>
      <p:pic>
        <p:nvPicPr>
          <p:cNvPr id="8" name="Google Shape;118;p16" descr="ANd9GcQrEg3sR4GSPa4Qb1xmf5dyTCtdFA4tvfPvROzQ1zIVt87nDmBNsTYgh34K">
            <a:extLst>
              <a:ext uri="{FF2B5EF4-FFF2-40B4-BE49-F238E27FC236}">
                <a16:creationId xmlns:a16="http://schemas.microsoft.com/office/drawing/2014/main" id="{0D1399E1-C41D-6346-8F38-734C52B9204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6792" y="1998585"/>
            <a:ext cx="98329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8718C3-9D4B-594D-AE15-DF359D568C8E}"/>
              </a:ext>
            </a:extLst>
          </p:cNvPr>
          <p:cNvSpPr txBox="1"/>
          <p:nvPr/>
        </p:nvSpPr>
        <p:spPr>
          <a:xfrm>
            <a:off x="681798" y="2474595"/>
            <a:ext cx="1190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/>
              <a:t>Nom de la recette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0D42464C-7B28-5140-9028-5DB925F167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72644" y="1962353"/>
            <a:ext cx="6455195" cy="410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27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3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98965"/>
            <a:ext cx="9139237" cy="6128632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5"/>
          <p:cNvSpPr txBox="1"/>
          <p:nvPr/>
        </p:nvSpPr>
        <p:spPr>
          <a:xfrm>
            <a:off x="4800600" y="2971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1090849" y="816769"/>
            <a:ext cx="6887688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4C4C"/>
              </a:buClr>
              <a:buSzPts val="3600"/>
              <a:buFont typeface="Times New Roman"/>
              <a:buNone/>
            </a:pPr>
            <a:r>
              <a:rPr lang="fr-CA" sz="2800" b="1" i="0" u="none">
                <a:solidFill>
                  <a:srgbClr val="4C4C4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Rédaction de recettes en format cuisine</a:t>
            </a:r>
            <a:endParaRPr lang="fr-CA" sz="2800"/>
          </a:p>
        </p:txBody>
      </p:sp>
      <p:sp>
        <p:nvSpPr>
          <p:cNvPr id="109" name="Google Shape;109;p15"/>
          <p:cNvSpPr txBox="1"/>
          <p:nvPr/>
        </p:nvSpPr>
        <p:spPr>
          <a:xfrm>
            <a:off x="808074" y="6301835"/>
            <a:ext cx="778426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CA" sz="1200" b="1" i="0" u="none" dirty="0">
                <a:solidFill>
                  <a:schemeClr val="dk1"/>
                </a:solidFill>
                <a:sym typeface="Arial"/>
              </a:rPr>
              <a:t>Tous les outils et équipements </a:t>
            </a:r>
            <a:r>
              <a:rPr lang="fr-CA" sz="1200" b="1" dirty="0">
                <a:solidFill>
                  <a:schemeClr val="dk1"/>
                </a:solidFill>
              </a:rPr>
              <a:t>utilisés dans la préparation du produit. Les résultats d’un produit varient considérablement en fonction de l’équipement </a:t>
            </a:r>
            <a:r>
              <a:rPr lang="fr-CA" sz="1200" b="1" dirty="0" err="1">
                <a:solidFill>
                  <a:schemeClr val="dk1"/>
                </a:solidFill>
              </a:rPr>
              <a:t>utiisé</a:t>
            </a:r>
            <a:r>
              <a:rPr lang="fr-CA" sz="1200" b="1" dirty="0">
                <a:solidFill>
                  <a:schemeClr val="dk1"/>
                </a:solidFill>
              </a:rPr>
              <a:t>.</a:t>
            </a:r>
            <a:endParaRPr lang="fr-CA" sz="1200" b="1" dirty="0"/>
          </a:p>
        </p:txBody>
      </p:sp>
      <p:pic>
        <p:nvPicPr>
          <p:cNvPr id="8" name="Google Shape;118;p16" descr="ANd9GcQrEg3sR4GSPa4Qb1xmf5dyTCtdFA4tvfPvROzQ1zIVt87nDmBNsTYgh34K">
            <a:extLst>
              <a:ext uri="{FF2B5EF4-FFF2-40B4-BE49-F238E27FC236}">
                <a16:creationId xmlns:a16="http://schemas.microsoft.com/office/drawing/2014/main" id="{0D1399E1-C41D-6346-8F38-734C52B9204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3137" y="2423617"/>
            <a:ext cx="98329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8718C3-9D4B-594D-AE15-DF359D568C8E}"/>
              </a:ext>
            </a:extLst>
          </p:cNvPr>
          <p:cNvSpPr txBox="1"/>
          <p:nvPr/>
        </p:nvSpPr>
        <p:spPr>
          <a:xfrm>
            <a:off x="654692" y="2915936"/>
            <a:ext cx="1333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/>
              <a:t>Outils et équipements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F241982E-A278-A646-AA9C-59DE45E536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8287" y="2085397"/>
            <a:ext cx="6505784" cy="414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13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3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98965"/>
            <a:ext cx="9139237" cy="6128632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5"/>
          <p:cNvSpPr txBox="1"/>
          <p:nvPr/>
        </p:nvSpPr>
        <p:spPr>
          <a:xfrm>
            <a:off x="4800600" y="2971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1090849" y="816769"/>
            <a:ext cx="6887688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4C4C"/>
              </a:buClr>
              <a:buSzPts val="3600"/>
              <a:buFont typeface="Times New Roman"/>
              <a:buNone/>
            </a:pPr>
            <a:r>
              <a:rPr lang="fr-CA" sz="2800" b="1" i="0" u="none">
                <a:solidFill>
                  <a:srgbClr val="4C4C4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Rédaction de recettes en format cuisine</a:t>
            </a:r>
            <a:endParaRPr lang="fr-CA" sz="2800"/>
          </a:p>
        </p:txBody>
      </p:sp>
      <p:sp>
        <p:nvSpPr>
          <p:cNvPr id="109" name="Google Shape;109;p15"/>
          <p:cNvSpPr txBox="1"/>
          <p:nvPr/>
        </p:nvSpPr>
        <p:spPr>
          <a:xfrm>
            <a:off x="808074" y="6350006"/>
            <a:ext cx="7784265" cy="332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dk1"/>
              </a:buClr>
              <a:buSzPts val="2400"/>
            </a:pPr>
            <a:r>
              <a:rPr lang="fr-CA" sz="1200" b="1" dirty="0">
                <a:solidFill>
                  <a:schemeClr val="dk1"/>
                </a:solidFill>
              </a:rPr>
              <a:t>Indications concernant la température et la durée de cuisson avec l'équipement de cuisson spécifié.</a:t>
            </a:r>
            <a:endParaRPr lang="fr-CA" sz="1200" b="1" dirty="0"/>
          </a:p>
        </p:txBody>
      </p:sp>
      <p:pic>
        <p:nvPicPr>
          <p:cNvPr id="8" name="Google Shape;118;p16" descr="ANd9GcQrEg3sR4GSPa4Qb1xmf5dyTCtdFA4tvfPvROzQ1zIVt87nDmBNsTYgh34K">
            <a:extLst>
              <a:ext uri="{FF2B5EF4-FFF2-40B4-BE49-F238E27FC236}">
                <a16:creationId xmlns:a16="http://schemas.microsoft.com/office/drawing/2014/main" id="{0D1399E1-C41D-6346-8F38-734C52B9204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63257" y="2619481"/>
            <a:ext cx="98329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8718C3-9D4B-594D-AE15-DF359D568C8E}"/>
              </a:ext>
            </a:extLst>
          </p:cNvPr>
          <p:cNvSpPr txBox="1"/>
          <p:nvPr/>
        </p:nvSpPr>
        <p:spPr>
          <a:xfrm>
            <a:off x="788104" y="3163281"/>
            <a:ext cx="13335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/>
              <a:t>Température du four et temps de cuisson.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B2AEC837-BDDA-164A-9CC4-06EA484C0A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1699" y="2132051"/>
            <a:ext cx="6139799" cy="3909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410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3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136084"/>
            <a:ext cx="9139237" cy="6128632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5"/>
          <p:cNvSpPr txBox="1"/>
          <p:nvPr/>
        </p:nvSpPr>
        <p:spPr>
          <a:xfrm>
            <a:off x="4800600" y="2971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1090849" y="816769"/>
            <a:ext cx="6887688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4C4C"/>
              </a:buClr>
              <a:buSzPts val="3600"/>
              <a:buFont typeface="Times New Roman"/>
              <a:buNone/>
            </a:pPr>
            <a:r>
              <a:rPr lang="fr-CA" sz="2800" b="1" i="0" u="none">
                <a:solidFill>
                  <a:srgbClr val="4C4C4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Rédaction de recettes en format cuisine</a:t>
            </a:r>
            <a:endParaRPr lang="fr-CA" sz="2800"/>
          </a:p>
        </p:txBody>
      </p:sp>
      <p:sp>
        <p:nvSpPr>
          <p:cNvPr id="109" name="Google Shape;109;p15"/>
          <p:cNvSpPr txBox="1"/>
          <p:nvPr/>
        </p:nvSpPr>
        <p:spPr>
          <a:xfrm>
            <a:off x="265814" y="6225688"/>
            <a:ext cx="8644270" cy="63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dk1"/>
              </a:buClr>
              <a:buSzPts val="2400"/>
            </a:pPr>
            <a:r>
              <a:rPr lang="fr-CA" sz="1200" b="1" dirty="0"/>
              <a:t>Le rendement est la quantité totale produite par une recette et celle-ci sera divisée en portions. Ces éléments sont très importants pour en déterminer le coût. </a:t>
            </a:r>
          </a:p>
        </p:txBody>
      </p:sp>
      <p:pic>
        <p:nvPicPr>
          <p:cNvPr id="8" name="Google Shape;118;p16" descr="ANd9GcQrEg3sR4GSPa4Qb1xmf5dyTCtdFA4tvfPvROzQ1zIVt87nDmBNsTYgh34K">
            <a:extLst>
              <a:ext uri="{FF2B5EF4-FFF2-40B4-BE49-F238E27FC236}">
                <a16:creationId xmlns:a16="http://schemas.microsoft.com/office/drawing/2014/main" id="{0D1399E1-C41D-6346-8F38-734C52B9204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flipH="1">
            <a:off x="7254109" y="2590800"/>
            <a:ext cx="963257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8718C3-9D4B-594D-AE15-DF359D568C8E}"/>
              </a:ext>
            </a:extLst>
          </p:cNvPr>
          <p:cNvSpPr txBox="1"/>
          <p:nvPr/>
        </p:nvSpPr>
        <p:spPr>
          <a:xfrm>
            <a:off x="7173685" y="3091175"/>
            <a:ext cx="13335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/>
              <a:t>Rendement et nombre de portions.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CC4B12BA-7B9F-7544-AF9D-E9E78B6B80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647" y="2146742"/>
            <a:ext cx="6440038" cy="4100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89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3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0"/>
            <a:ext cx="9139237" cy="6128632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5"/>
          <p:cNvSpPr txBox="1"/>
          <p:nvPr/>
        </p:nvSpPr>
        <p:spPr>
          <a:xfrm>
            <a:off x="4800600" y="2971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1090849" y="816769"/>
            <a:ext cx="6887688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4C4C"/>
              </a:buClr>
              <a:buSzPts val="3600"/>
              <a:buFont typeface="Times New Roman"/>
              <a:buNone/>
            </a:pPr>
            <a:r>
              <a:rPr lang="fr-CA" sz="2800" b="1" i="0" u="none">
                <a:solidFill>
                  <a:srgbClr val="4C4C4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Rédaction de recettes en format cuisine</a:t>
            </a:r>
            <a:endParaRPr lang="fr-CA" sz="2800"/>
          </a:p>
        </p:txBody>
      </p:sp>
      <p:sp>
        <p:nvSpPr>
          <p:cNvPr id="109" name="Google Shape;109;p15"/>
          <p:cNvSpPr txBox="1"/>
          <p:nvPr/>
        </p:nvSpPr>
        <p:spPr>
          <a:xfrm>
            <a:off x="489098" y="6375118"/>
            <a:ext cx="8420986" cy="394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dk1"/>
              </a:buClr>
              <a:buSzPts val="2400"/>
            </a:pPr>
            <a:r>
              <a:rPr lang="fr-CA" sz="1200" b="1" dirty="0"/>
              <a:t>Souvent énumérés dans l'ordre utilisé, il est important d'énumérer les détails spécifiques de chaque ingrédient.</a:t>
            </a:r>
          </a:p>
        </p:txBody>
      </p:sp>
      <p:pic>
        <p:nvPicPr>
          <p:cNvPr id="8" name="Google Shape;118;p16" descr="ANd9GcQrEg3sR4GSPa4Qb1xmf5dyTCtdFA4tvfPvROzQ1zIVt87nDmBNsTYgh34K">
            <a:extLst>
              <a:ext uri="{FF2B5EF4-FFF2-40B4-BE49-F238E27FC236}">
                <a16:creationId xmlns:a16="http://schemas.microsoft.com/office/drawing/2014/main" id="{0D1399E1-C41D-6346-8F38-734C52B9204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90849" y="2959930"/>
            <a:ext cx="874574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8718C3-9D4B-594D-AE15-DF359D568C8E}"/>
              </a:ext>
            </a:extLst>
          </p:cNvPr>
          <p:cNvSpPr txBox="1"/>
          <p:nvPr/>
        </p:nvSpPr>
        <p:spPr>
          <a:xfrm>
            <a:off x="631828" y="3429000"/>
            <a:ext cx="13335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/>
              <a:t>Ingrédients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729D06B-B695-534C-827D-0A17360D0D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4656" y="2080560"/>
            <a:ext cx="6551512" cy="4171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68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3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88070"/>
            <a:ext cx="9139237" cy="6128632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5"/>
          <p:cNvSpPr txBox="1"/>
          <p:nvPr/>
        </p:nvSpPr>
        <p:spPr>
          <a:xfrm>
            <a:off x="4800600" y="2971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1090849" y="816769"/>
            <a:ext cx="6887688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4C4C"/>
              </a:buClr>
              <a:buSzPts val="3600"/>
              <a:buFont typeface="Times New Roman"/>
              <a:buNone/>
            </a:pPr>
            <a:r>
              <a:rPr lang="fr-CA" sz="2800" b="1" i="0" u="none">
                <a:solidFill>
                  <a:srgbClr val="4C4C4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Rédaction de recettes en format cuisine</a:t>
            </a:r>
            <a:endParaRPr lang="fr-CA" sz="2800"/>
          </a:p>
        </p:txBody>
      </p:sp>
      <p:sp>
        <p:nvSpPr>
          <p:cNvPr id="109" name="Google Shape;109;p15"/>
          <p:cNvSpPr txBox="1"/>
          <p:nvPr/>
        </p:nvSpPr>
        <p:spPr>
          <a:xfrm>
            <a:off x="1010092" y="6375118"/>
            <a:ext cx="7899991" cy="394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dk1"/>
              </a:buClr>
              <a:buSzPts val="2400"/>
            </a:pPr>
            <a:r>
              <a:rPr lang="fr-CA" sz="1200" b="1" dirty="0"/>
              <a:t>La quantité est importante pour une mesure précise afin que votre recette soit correcte à chaque fois.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8718C3-9D4B-594D-AE15-DF359D568C8E}"/>
              </a:ext>
            </a:extLst>
          </p:cNvPr>
          <p:cNvSpPr txBox="1"/>
          <p:nvPr/>
        </p:nvSpPr>
        <p:spPr>
          <a:xfrm>
            <a:off x="3168929" y="1687227"/>
            <a:ext cx="11589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/>
              <a:t>Quantité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F0FDACF3-8327-2B4B-AB00-F136967537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0612" y="2131508"/>
            <a:ext cx="6277925" cy="3997124"/>
          </a:xfrm>
          <a:prstGeom prst="rect">
            <a:avLst/>
          </a:prstGeom>
        </p:spPr>
      </p:pic>
      <p:pic>
        <p:nvPicPr>
          <p:cNvPr id="8" name="Google Shape;118;p16" descr="ANd9GcQrEg3sR4GSPa4Qb1xmf5dyTCtdFA4tvfPvROzQ1zIVt87nDmBNsTYgh34K">
            <a:extLst>
              <a:ext uri="{FF2B5EF4-FFF2-40B4-BE49-F238E27FC236}">
                <a16:creationId xmlns:a16="http://schemas.microsoft.com/office/drawing/2014/main" id="{0D1399E1-C41D-6346-8F38-734C52B92042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5400000">
            <a:off x="3201370" y="2241791"/>
            <a:ext cx="874574" cy="381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051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3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" y="-212652"/>
            <a:ext cx="9139237" cy="6128632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5"/>
          <p:cNvSpPr txBox="1"/>
          <p:nvPr/>
        </p:nvSpPr>
        <p:spPr>
          <a:xfrm>
            <a:off x="4800600" y="2971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1090849" y="816769"/>
            <a:ext cx="6887688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4C4C"/>
              </a:buClr>
              <a:buSzPts val="3600"/>
              <a:buFont typeface="Times New Roman"/>
              <a:buNone/>
            </a:pPr>
            <a:r>
              <a:rPr lang="fr-CA" sz="2800" b="1" i="0" u="none">
                <a:solidFill>
                  <a:srgbClr val="4C4C4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Rédaction de recettes en format cuisine</a:t>
            </a:r>
            <a:endParaRPr lang="fr-CA" sz="2800"/>
          </a:p>
        </p:txBody>
      </p:sp>
      <p:sp>
        <p:nvSpPr>
          <p:cNvPr id="109" name="Google Shape;109;p15"/>
          <p:cNvSpPr txBox="1"/>
          <p:nvPr/>
        </p:nvSpPr>
        <p:spPr>
          <a:xfrm>
            <a:off x="1090849" y="6287048"/>
            <a:ext cx="7544020" cy="394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dk1"/>
              </a:buClr>
              <a:buSzPts val="2400"/>
            </a:pPr>
            <a:r>
              <a:rPr lang="fr-CA" sz="1200" b="1" dirty="0"/>
              <a:t>La méthode est le mode d'emploi pour la fabrication du produit.  Très important pour préparer un produit de haute qualité de façon constante.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8718C3-9D4B-594D-AE15-DF359D568C8E}"/>
              </a:ext>
            </a:extLst>
          </p:cNvPr>
          <p:cNvSpPr txBox="1"/>
          <p:nvPr/>
        </p:nvSpPr>
        <p:spPr>
          <a:xfrm>
            <a:off x="4534693" y="1743644"/>
            <a:ext cx="11589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/>
              <a:t>Méthode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8AA775A5-79C4-5649-9F76-798464FB64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0948" y="2083066"/>
            <a:ext cx="6602819" cy="4203982"/>
          </a:xfrm>
          <a:prstGeom prst="rect">
            <a:avLst/>
          </a:prstGeom>
        </p:spPr>
      </p:pic>
      <p:pic>
        <p:nvPicPr>
          <p:cNvPr id="8" name="Google Shape;118;p16" descr="ANd9GcQrEg3sR4GSPa4Qb1xmf5dyTCtdFA4tvfPvROzQ1zIVt87nDmBNsTYgh34K">
            <a:extLst>
              <a:ext uri="{FF2B5EF4-FFF2-40B4-BE49-F238E27FC236}">
                <a16:creationId xmlns:a16="http://schemas.microsoft.com/office/drawing/2014/main" id="{0D1399E1-C41D-6346-8F38-734C52B92042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5400000">
            <a:off x="4553813" y="2467157"/>
            <a:ext cx="874574" cy="381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144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3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370</Words>
  <Application>Microsoft Office PowerPoint</Application>
  <PresentationFormat>On-screen Show (4:3)</PresentationFormat>
  <Paragraphs>51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 Black</vt:lpstr>
      <vt:lpstr>Times New Roman</vt:lpstr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Mario Blouin</dc:creator>
  <cp:lastModifiedBy>Mario Blouin</cp:lastModifiedBy>
  <cp:revision>10</cp:revision>
  <dcterms:modified xsi:type="dcterms:W3CDTF">2020-07-03T10:48:12Z</dcterms:modified>
</cp:coreProperties>
</file>