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KPs+m1wN3stizgn2r0Fxtj3iv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43B6A-1DCF-4EF7-908A-5375B85B7E13}" v="4" dt="2020-07-08T13:40:43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B9343B6A-1DCF-4EF7-908A-5375B85B7E13}"/>
    <pc:docChg chg="undo custSel modSld">
      <pc:chgData name="Mario Blouin" userId="c9e8c2cd067712e5" providerId="LiveId" clId="{B9343B6A-1DCF-4EF7-908A-5375B85B7E13}" dt="2020-07-08T15:00:01.492" v="9" actId="313"/>
      <pc:docMkLst>
        <pc:docMk/>
      </pc:docMkLst>
      <pc:sldChg chg="modSp mod">
        <pc:chgData name="Mario Blouin" userId="c9e8c2cd067712e5" providerId="LiveId" clId="{B9343B6A-1DCF-4EF7-908A-5375B85B7E13}" dt="2020-07-08T13:57:17.508" v="0" actId="6549"/>
        <pc:sldMkLst>
          <pc:docMk/>
          <pc:sldMk cId="0" sldId="256"/>
        </pc:sldMkLst>
        <pc:spChg chg="mod">
          <ac:chgData name="Mario Blouin" userId="c9e8c2cd067712e5" providerId="LiveId" clId="{B9343B6A-1DCF-4EF7-908A-5375B85B7E13}" dt="2020-07-08T13:57:17.508" v="0" actId="6549"/>
          <ac:spMkLst>
            <pc:docMk/>
            <pc:sldMk cId="0" sldId="256"/>
            <ac:spMk id="86" creationId="{00000000-0000-0000-0000-000000000000}"/>
          </ac:spMkLst>
        </pc:spChg>
      </pc:sldChg>
      <pc:sldChg chg="modSp mod">
        <pc:chgData name="Mario Blouin" userId="c9e8c2cd067712e5" providerId="LiveId" clId="{B9343B6A-1DCF-4EF7-908A-5375B85B7E13}" dt="2020-07-08T14:59:34.459" v="3" actId="313"/>
        <pc:sldMkLst>
          <pc:docMk/>
          <pc:sldMk cId="0" sldId="257"/>
        </pc:sldMkLst>
        <pc:spChg chg="mod">
          <ac:chgData name="Mario Blouin" userId="c9e8c2cd067712e5" providerId="LiveId" clId="{B9343B6A-1DCF-4EF7-908A-5375B85B7E13}" dt="2020-07-08T14:59:34.459" v="3" actId="313"/>
          <ac:spMkLst>
            <pc:docMk/>
            <pc:sldMk cId="0" sldId="257"/>
            <ac:spMk id="106" creationId="{00000000-0000-0000-0000-000000000000}"/>
          </ac:spMkLst>
        </pc:spChg>
      </pc:sldChg>
      <pc:sldChg chg="modSp mod">
        <pc:chgData name="Mario Blouin" userId="c9e8c2cd067712e5" providerId="LiveId" clId="{B9343B6A-1DCF-4EF7-908A-5375B85B7E13}" dt="2020-07-08T14:59:41.064" v="4" actId="313"/>
        <pc:sldMkLst>
          <pc:docMk/>
          <pc:sldMk cId="0" sldId="258"/>
        </pc:sldMkLst>
        <pc:spChg chg="mod">
          <ac:chgData name="Mario Blouin" userId="c9e8c2cd067712e5" providerId="LiveId" clId="{B9343B6A-1DCF-4EF7-908A-5375B85B7E13}" dt="2020-07-08T14:59:41.064" v="4" actId="313"/>
          <ac:spMkLst>
            <pc:docMk/>
            <pc:sldMk cId="0" sldId="258"/>
            <ac:spMk id="127" creationId="{00000000-0000-0000-0000-000000000000}"/>
          </ac:spMkLst>
        </pc:spChg>
      </pc:sldChg>
      <pc:sldChg chg="modSp mod">
        <pc:chgData name="Mario Blouin" userId="c9e8c2cd067712e5" providerId="LiveId" clId="{B9343B6A-1DCF-4EF7-908A-5375B85B7E13}" dt="2020-07-08T15:00:01.492" v="9" actId="313"/>
        <pc:sldMkLst>
          <pc:docMk/>
          <pc:sldMk cId="0" sldId="259"/>
        </pc:sldMkLst>
        <pc:spChg chg="mod">
          <ac:chgData name="Mario Blouin" userId="c9e8c2cd067712e5" providerId="LiveId" clId="{B9343B6A-1DCF-4EF7-908A-5375B85B7E13}" dt="2020-07-08T15:00:01.492" v="9" actId="313"/>
          <ac:spMkLst>
            <pc:docMk/>
            <pc:sldMk cId="0" sldId="259"/>
            <ac:spMk id="141" creationId="{00000000-0000-0000-0000-000000000000}"/>
          </ac:spMkLst>
        </pc:spChg>
      </pc:sldChg>
      <pc:sldChg chg="modSp mod">
        <pc:chgData name="Mario Blouin" userId="c9e8c2cd067712e5" providerId="LiveId" clId="{B9343B6A-1DCF-4EF7-908A-5375B85B7E13}" dt="2020-07-08T14:59:46.203" v="5" actId="313"/>
        <pc:sldMkLst>
          <pc:docMk/>
          <pc:sldMk cId="0" sldId="260"/>
        </pc:sldMkLst>
        <pc:spChg chg="mod">
          <ac:chgData name="Mario Blouin" userId="c9e8c2cd067712e5" providerId="LiveId" clId="{B9343B6A-1DCF-4EF7-908A-5375B85B7E13}" dt="2020-07-08T14:59:46.203" v="5" actId="313"/>
          <ac:spMkLst>
            <pc:docMk/>
            <pc:sldMk cId="0" sldId="260"/>
            <ac:spMk id="156" creationId="{00000000-0000-0000-0000-000000000000}"/>
          </ac:spMkLst>
        </pc:spChg>
      </pc:sldChg>
      <pc:sldChg chg="modSp mod">
        <pc:chgData name="Mario Blouin" userId="c9e8c2cd067712e5" providerId="LiveId" clId="{B9343B6A-1DCF-4EF7-908A-5375B85B7E13}" dt="2020-07-08T14:59:50.089" v="6" actId="313"/>
        <pc:sldMkLst>
          <pc:docMk/>
          <pc:sldMk cId="0" sldId="261"/>
        </pc:sldMkLst>
        <pc:spChg chg="mod">
          <ac:chgData name="Mario Blouin" userId="c9e8c2cd067712e5" providerId="LiveId" clId="{B9343B6A-1DCF-4EF7-908A-5375B85B7E13}" dt="2020-07-08T14:59:50.089" v="6" actId="313"/>
          <ac:spMkLst>
            <pc:docMk/>
            <pc:sldMk cId="0" sldId="261"/>
            <ac:spMk id="171" creationId="{00000000-0000-0000-0000-000000000000}"/>
          </ac:spMkLst>
        </pc:spChg>
      </pc:sldChg>
      <pc:sldChg chg="modSp mod">
        <pc:chgData name="Mario Blouin" userId="c9e8c2cd067712e5" providerId="LiveId" clId="{B9343B6A-1DCF-4EF7-908A-5375B85B7E13}" dt="2020-07-08T14:59:54.116" v="7" actId="313"/>
        <pc:sldMkLst>
          <pc:docMk/>
          <pc:sldMk cId="0" sldId="262"/>
        </pc:sldMkLst>
        <pc:spChg chg="mod">
          <ac:chgData name="Mario Blouin" userId="c9e8c2cd067712e5" providerId="LiveId" clId="{B9343B6A-1DCF-4EF7-908A-5375B85B7E13}" dt="2020-07-08T14:59:54.116" v="7" actId="313"/>
          <ac:spMkLst>
            <pc:docMk/>
            <pc:sldMk cId="0" sldId="262"/>
            <ac:spMk id="185" creationId="{00000000-0000-0000-0000-000000000000}"/>
          </ac:spMkLst>
        </pc:spChg>
      </pc:sldChg>
      <pc:sldChg chg="modSp mod">
        <pc:chgData name="Mario Blouin" userId="c9e8c2cd067712e5" providerId="LiveId" clId="{B9343B6A-1DCF-4EF7-908A-5375B85B7E13}" dt="2020-07-08T14:59:56.693" v="8" actId="313"/>
        <pc:sldMkLst>
          <pc:docMk/>
          <pc:sldMk cId="0" sldId="263"/>
        </pc:sldMkLst>
        <pc:spChg chg="mod">
          <ac:chgData name="Mario Blouin" userId="c9e8c2cd067712e5" providerId="LiveId" clId="{B9343B6A-1DCF-4EF7-908A-5375B85B7E13}" dt="2020-07-08T14:59:56.693" v="8" actId="313"/>
          <ac:spMkLst>
            <pc:docMk/>
            <pc:sldMk cId="0" sldId="263"/>
            <ac:spMk id="19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9" name="Google Shape;19;p10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10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1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5350" y="365124"/>
            <a:ext cx="6648448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ight">
  <p:cSld name="Title and Content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>
            <a:spLocks noGrp="1"/>
          </p:cNvSpPr>
          <p:nvPr>
            <p:ph type="pic" idx="2"/>
          </p:nvPr>
        </p:nvSpPr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35" name="Google Shape;35;p13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3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0C0C0C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7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>
  <p:cSld name="Title and Content Wide">
    <p:bg>
      <p:bgPr>
        <a:solidFill>
          <a:srgbClr val="0C0C0C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2">
  <p:cSld name="Title and Content - Horizontal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45700" rIns="396000" bIns="45700" anchor="ctr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838200" y="365124"/>
            <a:ext cx="6156323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3">
  <p:cSld name="Title and Content - Horizontal 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4705350" y="611076"/>
            <a:ext cx="6648448" cy="573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9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9"/>
          <p:cNvSpPr/>
          <p:nvPr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6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7.jp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1.xml"/><Relationship Id="rId15" Type="http://schemas.openxmlformats.org/officeDocument/2006/relationships/image" Target="../media/image8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hyperlink" Target="https://www.ic.gc.ca/eic/site/cipointernet-internetopic.nsf/vwapj/peter-comic-eng.pdf/$file/peter-comic-eng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9.jp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28.xml"/><Relationship Id="rId16" Type="http://schemas.openxmlformats.org/officeDocument/2006/relationships/image" Target="../media/image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1.xml"/><Relationship Id="rId15" Type="http://schemas.openxmlformats.org/officeDocument/2006/relationships/hyperlink" Target="https://vimeo.com/70184320" TargetMode="Externa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hyperlink" Target="https://www.youtube.com/watch?v=ljNS5p3cql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hyperlink" Target="https://vimeo.com/13590841" TargetMode="Externa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0.jp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hyperlink" Target="https://www.copibec.ca/en/nouvelle/274/what-is-the-public-domain-" TargetMode="Externa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1.jp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5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12.jpg"/><Relationship Id="rId18" Type="http://schemas.openxmlformats.org/officeDocument/2006/relationships/image" Target="../media/image13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notesSlide" Target="../notesSlides/notesSlide8.xml"/><Relationship Id="rId17" Type="http://schemas.openxmlformats.org/officeDocument/2006/relationships/hyperlink" Target="https://www.youtube.com/watch?v=_rdUXBad_LU&amp;list=PLpjK416fmKwRnRbv72ksHRYEknNSaAFkd&amp;index=9&amp;t=0s" TargetMode="External"/><Relationship Id="rId2" Type="http://schemas.openxmlformats.org/officeDocument/2006/relationships/tags" Target="../tags/tag56.xml"/><Relationship Id="rId16" Type="http://schemas.openxmlformats.org/officeDocument/2006/relationships/hyperlink" Target="https://www.youtube.com/watch?v=6pgMtJHg9gg&amp;list=PLpjK416fmKwRnRbv72ksHRYEknNSaAFkd&amp;index=4&amp;t=0s" TargetMode="Externa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9.xml"/><Relationship Id="rId15" Type="http://schemas.openxmlformats.org/officeDocument/2006/relationships/hyperlink" Target="https://www.youtube.com/watch?v=qe17meaudTI&amp;list=PLpjK416fmKwRnRbv72ksHRYEknNSaAFkd&amp;index=3&amp;t=0s" TargetMode="Externa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hyperlink" Target="https://www.youtube.com/watch?v=1PvjRIkwIl8&amp;list=PLpjK416fmKwRnRbv72ksHRYEknNSaAFkd&amp;index=2&amp;t=181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</a:rPr>
              <a:t>Créer</a:t>
            </a:r>
            <a:r>
              <a:rPr lang="en-US" dirty="0">
                <a:solidFill>
                  <a:srgbClr val="FFFFFF"/>
                </a:solidFill>
              </a:rPr>
              <a:t> des </a:t>
            </a:r>
            <a:r>
              <a:rPr lang="en-US" dirty="0" err="1">
                <a:solidFill>
                  <a:srgbClr val="FFFFFF"/>
                </a:solidFill>
              </a:rPr>
              <a:t>séquences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vidéo</a:t>
            </a:r>
            <a:r>
              <a:rPr lang="en-US" dirty="0">
                <a:solidFill>
                  <a:srgbClr val="FFFFFF"/>
                </a:solidFill>
              </a:rPr>
              <a:t>	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Tâche </a:t>
            </a:r>
            <a:r>
              <a:rPr lang="en-US" dirty="0" err="1">
                <a:solidFill>
                  <a:srgbClr val="FFFFFF"/>
                </a:solidFill>
              </a:rPr>
              <a:t>d’apprentissage</a:t>
            </a:r>
            <a:r>
              <a:rPr lang="en-US" dirty="0">
                <a:solidFill>
                  <a:srgbClr val="FFFFFF"/>
                </a:solidFill>
              </a:rPr>
              <a:t> 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88" name="Google Shape;88;p1" descr="A person holding a camera&#10;&#10;Description automatically generated"/>
          <p:cNvPicPr preferRelativeResize="0">
            <a:picLocks noGrp="1"/>
          </p:cNvPicPr>
          <p:nvPr>
            <p:ph type="pic" idx="2"/>
            <p:custDataLst>
              <p:tags r:id="rId4"/>
            </p:custDataLst>
          </p:nvPr>
        </p:nvPicPr>
        <p:blipFill rotWithShape="1">
          <a:blip r:embed="rId7">
            <a:alphaModFix/>
          </a:blip>
          <a:srcRect l="12783" r="12783"/>
          <a:stretch/>
        </p:blipFill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dirty="0" err="1">
                <a:solidFill>
                  <a:schemeClr val="lt1"/>
                </a:solidFill>
              </a:rPr>
              <a:t>Activit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>
                <a:solidFill>
                  <a:schemeClr val="lt1"/>
                </a:solidFill>
              </a:rPr>
              <a:t> et</a:t>
            </a:r>
            <a:br>
              <a:rPr lang="en-US" dirty="0">
                <a:solidFill>
                  <a:schemeClr val="lt1"/>
                </a:solidFill>
              </a:rPr>
            </a:br>
            <a:r>
              <a:rPr lang="en-US" dirty="0"/>
              <a:t>travail</a:t>
            </a:r>
            <a:endParaRPr dirty="0"/>
          </a:p>
        </p:txBody>
      </p:sp>
      <p:grpSp>
        <p:nvGrpSpPr>
          <p:cNvPr id="94" name="Google Shape;94;p2"/>
          <p:cNvGrpSpPr/>
          <p:nvPr>
            <p:custDataLst>
              <p:tags r:id="rId2"/>
            </p:custDataLst>
          </p:nvPr>
        </p:nvGrpSpPr>
        <p:grpSpPr>
          <a:xfrm>
            <a:off x="4562476" y="369800"/>
            <a:ext cx="6908738" cy="5975523"/>
            <a:chOff x="0" y="4675"/>
            <a:chExt cx="6908738" cy="5975523"/>
          </a:xfrm>
        </p:grpSpPr>
        <p:sp>
          <p:nvSpPr>
            <p:cNvPr id="95" name="Google Shape;95;p2"/>
            <p:cNvSpPr/>
            <p:nvPr/>
          </p:nvSpPr>
          <p:spPr>
            <a:xfrm>
              <a:off x="0" y="4675"/>
              <a:ext cx="6791323" cy="99592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rgbClr val="741D2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01265" y="228757"/>
              <a:ext cx="547756" cy="5477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150288" y="4675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1150288" y="4675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 err="1">
                  <a:solidFill>
                    <a:srgbClr val="FFFFFF"/>
                  </a:solidFill>
                </a:rPr>
                <a:t>Activité</a:t>
              </a:r>
              <a:r>
                <a:rPr lang="en-US" sz="1300" dirty="0">
                  <a:solidFill>
                    <a:srgbClr val="FFFFFF"/>
                  </a:solidFill>
                </a:rPr>
                <a:t> 1 – </a:t>
              </a:r>
              <a:r>
                <a:rPr lang="en-US" sz="1300" dirty="0" err="1">
                  <a:solidFill>
                    <a:srgbClr val="FFFFFF"/>
                  </a:solidFill>
                </a:rPr>
                <a:t>Comprendre</a:t>
              </a:r>
              <a:r>
                <a:rPr lang="en-US" sz="1300" dirty="0">
                  <a:solidFill>
                    <a:srgbClr val="FFFFFF"/>
                  </a:solidFill>
                </a:rPr>
                <a:t> la </a:t>
              </a:r>
              <a:r>
                <a:rPr lang="en-US" sz="1300" dirty="0" err="1">
                  <a:solidFill>
                    <a:srgbClr val="FFFFFF"/>
                  </a:solidFill>
                </a:rPr>
                <a:t>loi</a:t>
              </a:r>
              <a:r>
                <a:rPr lang="en-US" sz="1300" dirty="0">
                  <a:solidFill>
                    <a:srgbClr val="FFFFFF"/>
                  </a:solidFill>
                </a:rPr>
                <a:t> des droits </a:t>
              </a:r>
              <a:r>
                <a:rPr lang="en-US" sz="1300" dirty="0" err="1">
                  <a:solidFill>
                    <a:srgbClr val="FFFFFF"/>
                  </a:solidFill>
                </a:rPr>
                <a:t>d’auteurs</a:t>
              </a:r>
              <a:r>
                <a:rPr lang="en-US" sz="1300" dirty="0">
                  <a:solidFill>
                    <a:srgbClr val="FFFFFF"/>
                  </a:solidFill>
                </a:rPr>
                <a:t> du Canada</a:t>
              </a:r>
              <a:endParaRPr sz="1600" dirty="0">
                <a:solidFill>
                  <a:srgbClr val="FFFFFF"/>
                </a:solidFill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0" y="1249576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01265" y="1473658"/>
              <a:ext cx="547756" cy="54775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50288" y="1249576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1267838" y="1249576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fr-FR" sz="1300" dirty="0">
                  <a:solidFill>
                    <a:srgbClr val="FFFFFF"/>
                  </a:solidFill>
                </a:rPr>
                <a:t>Activité 2 – Comment reconnaître de bonnes séquences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fr-FR" sz="1300" dirty="0">
                  <a:solidFill>
                    <a:srgbClr val="FFFFFF"/>
                  </a:solidFill>
                </a:rPr>
                <a:t>	de vidéo B-Roll et/ou image stock</a:t>
              </a:r>
              <a:endParaRPr lang="fr-FR" sz="1500" dirty="0">
                <a:solidFill>
                  <a:srgbClr val="FFFFFF"/>
                </a:solidFill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0" y="2494477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1265" y="2718559"/>
              <a:ext cx="547756" cy="54775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50288" y="24944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150288" y="24944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 err="1">
                  <a:solidFill>
                    <a:srgbClr val="FFFFFF"/>
                  </a:solidFill>
                </a:rPr>
                <a:t>Activité</a:t>
              </a:r>
              <a:r>
                <a:rPr lang="en-US" dirty="0">
                  <a:solidFill>
                    <a:srgbClr val="FFFFFF"/>
                  </a:solidFill>
                </a:rPr>
                <a:t> 3 – </a:t>
              </a:r>
              <a:r>
                <a:rPr lang="en-US" dirty="0" err="1">
                  <a:solidFill>
                    <a:srgbClr val="FFFFFF"/>
                  </a:solidFill>
                </a:rPr>
                <a:t>Paramètres</a:t>
              </a:r>
              <a:r>
                <a:rPr lang="en-US" dirty="0">
                  <a:solidFill>
                    <a:srgbClr val="FFFFFF"/>
                  </a:solidFill>
                </a:rPr>
                <a:t> pour </a:t>
              </a:r>
              <a:r>
                <a:rPr lang="en-US" dirty="0" err="1">
                  <a:solidFill>
                    <a:srgbClr val="FFFFFF"/>
                  </a:solidFill>
                </a:rPr>
                <a:t>réussir</a:t>
              </a:r>
              <a:endParaRPr sz="1700" dirty="0">
                <a:solidFill>
                  <a:srgbClr val="FFFFFF"/>
                </a:solidFill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0" y="3748898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01265" y="3963460"/>
              <a:ext cx="547756" cy="54775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50288" y="37393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1150288" y="37393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rgbClr val="FFFFFF"/>
                  </a:solidFill>
                </a:rPr>
                <a:t>Activité 4 – Intégration, modification et exportation</a:t>
              </a:r>
              <a:endParaRPr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0" y="4984278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01265" y="5208360"/>
              <a:ext cx="547756" cy="54775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50288" y="4984278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1150288" y="4984278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300" dirty="0">
                <a:highlight>
                  <a:srgbClr val="FFFFFF"/>
                </a:highlight>
              </a:endParaRPr>
            </a:p>
            <a:p>
              <a:pPr marL="139700" lvl="0" indent="0" algn="just" rtl="0">
                <a:spcBef>
                  <a:spcPts val="50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>
                  <a:solidFill>
                    <a:srgbClr val="FFFFFF"/>
                  </a:solidFill>
                </a:rPr>
                <a:t>Travail– </a:t>
              </a:r>
              <a:r>
                <a:rPr lang="en-US" sz="1300" dirty="0" err="1">
                  <a:solidFill>
                    <a:srgbClr val="FFFFFF"/>
                  </a:solidFill>
                </a:rPr>
                <a:t>Créer</a:t>
              </a:r>
              <a:r>
                <a:rPr lang="en-US" sz="1300" dirty="0">
                  <a:solidFill>
                    <a:srgbClr val="FFFFFF"/>
                  </a:solidFill>
                </a:rPr>
                <a:t> des </a:t>
              </a:r>
              <a:r>
                <a:rPr lang="en-US" sz="1300" dirty="0" err="1">
                  <a:solidFill>
                    <a:srgbClr val="FFFFFF"/>
                  </a:solidFill>
                </a:rPr>
                <a:t>séquences</a:t>
              </a:r>
              <a:r>
                <a:rPr lang="en-US" sz="1300" dirty="0">
                  <a:solidFill>
                    <a:srgbClr val="FFFFFF"/>
                  </a:solidFill>
                </a:rPr>
                <a:t> de </a:t>
              </a:r>
              <a:r>
                <a:rPr lang="en-US" sz="1300" dirty="0" err="1">
                  <a:solidFill>
                    <a:srgbClr val="FFFFFF"/>
                  </a:solidFill>
                </a:rPr>
                <a:t>vidéo</a:t>
              </a:r>
              <a:r>
                <a:rPr lang="en-US" sz="1300" dirty="0">
                  <a:solidFill>
                    <a:srgbClr val="FFFFFF"/>
                  </a:solidFill>
                </a:rPr>
                <a:t>	 </a:t>
              </a:r>
              <a:endParaRPr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5" name="Google Shape;115;p2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 descr="A close up of a piece of paper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l="20974" r="20975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41881"/>
            <a:ext cx="4982700" cy="572100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FFFFFF"/>
              </a:solidFill>
            </a:endParaRPr>
          </a:p>
          <a:p>
            <a:pPr marL="13970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Comprendre la loi des droits d’auteurs</a:t>
            </a:r>
            <a:endParaRPr sz="25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endParaRPr sz="2300"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900" dirty="0">
                <a:solidFill>
                  <a:srgbClr val="FFFFFF"/>
                </a:solidFill>
              </a:rPr>
              <a:t>Question: </a:t>
            </a:r>
            <a:r>
              <a:rPr lang="en-US" sz="1900" dirty="0" err="1">
                <a:solidFill>
                  <a:srgbClr val="FFFFFF"/>
                </a:solidFill>
              </a:rPr>
              <a:t>Pourquoi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devrais</a:t>
            </a:r>
            <a:r>
              <a:rPr lang="en-US" sz="1900" dirty="0">
                <a:solidFill>
                  <a:srgbClr val="FFFFFF"/>
                </a:solidFill>
              </a:rPr>
              <a:t>-je me </a:t>
            </a:r>
            <a:r>
              <a:rPr lang="en-US" sz="1900" dirty="0" err="1">
                <a:solidFill>
                  <a:srgbClr val="FFFFFF"/>
                </a:solidFill>
              </a:rPr>
              <a:t>soucier</a:t>
            </a:r>
            <a:r>
              <a:rPr lang="en-US" sz="1900" dirty="0">
                <a:solidFill>
                  <a:srgbClr val="FFFFFF"/>
                </a:solidFill>
              </a:rPr>
              <a:t> des </a:t>
            </a:r>
            <a:r>
              <a:rPr lang="en-US" sz="1900" dirty="0" err="1">
                <a:solidFill>
                  <a:srgbClr val="FFFFFF"/>
                </a:solidFill>
              </a:rPr>
              <a:t>lois</a:t>
            </a:r>
            <a:r>
              <a:rPr lang="en-US" sz="1900" dirty="0">
                <a:solidFill>
                  <a:srgbClr val="FFFFFF"/>
                </a:solidFill>
              </a:rPr>
              <a:t> sur le droit </a:t>
            </a:r>
            <a:r>
              <a:rPr lang="en-US" sz="1900" dirty="0" err="1">
                <a:solidFill>
                  <a:srgbClr val="FFFFFF"/>
                </a:solidFill>
              </a:rPr>
              <a:t>d'auteur</a:t>
            </a:r>
            <a:r>
              <a:rPr lang="en-US" sz="1900" dirty="0">
                <a:solidFill>
                  <a:srgbClr val="FFFFFF"/>
                </a:solidFill>
              </a:rPr>
              <a:t>?</a:t>
            </a:r>
            <a:endParaRPr sz="1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900" dirty="0">
              <a:solidFill>
                <a:srgbClr val="FFFFFF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900" dirty="0" err="1">
                <a:solidFill>
                  <a:srgbClr val="FFFFFF"/>
                </a:solidFill>
              </a:rPr>
              <a:t>Réponse</a:t>
            </a:r>
            <a:r>
              <a:rPr lang="en-US" sz="1900" dirty="0">
                <a:solidFill>
                  <a:srgbClr val="FFFFFF"/>
                </a:solidFill>
              </a:rPr>
              <a:t>: </a:t>
            </a:r>
            <a:r>
              <a:rPr lang="en-US" sz="1900" dirty="0" err="1">
                <a:solidFill>
                  <a:srgbClr val="FFFFFF"/>
                </a:solidFill>
              </a:rPr>
              <a:t>Chaque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fois</a:t>
            </a:r>
            <a:r>
              <a:rPr lang="en-US" sz="1900" dirty="0">
                <a:solidFill>
                  <a:srgbClr val="FFFFFF"/>
                </a:solidFill>
              </a:rPr>
              <a:t> que </a:t>
            </a:r>
            <a:r>
              <a:rPr lang="en-US" sz="1900" dirty="0" err="1">
                <a:solidFill>
                  <a:srgbClr val="FFFFFF"/>
                </a:solidFill>
              </a:rPr>
              <a:t>vous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créez</a:t>
            </a:r>
            <a:r>
              <a:rPr lang="en-US" sz="1900" dirty="0">
                <a:solidFill>
                  <a:srgbClr val="FFFFFF"/>
                </a:solidFill>
              </a:rPr>
              <a:t> un </a:t>
            </a:r>
            <a:r>
              <a:rPr lang="en-US" sz="1900" dirty="0" err="1">
                <a:solidFill>
                  <a:srgbClr val="FFFFFF"/>
                </a:solidFill>
              </a:rPr>
              <a:t>projet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graphique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vidéo</a:t>
            </a:r>
            <a:r>
              <a:rPr lang="en-US" sz="1900" dirty="0">
                <a:solidFill>
                  <a:srgbClr val="FFFFFF"/>
                </a:solidFill>
              </a:rPr>
              <a:t>, audio original,  </a:t>
            </a:r>
            <a:r>
              <a:rPr lang="en-US" sz="1900" dirty="0" err="1">
                <a:solidFill>
                  <a:srgbClr val="FFFFFF"/>
                </a:solidFill>
              </a:rPr>
              <a:t>vous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détenez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automatiquement</a:t>
            </a:r>
            <a:r>
              <a:rPr lang="en-US" sz="1900" dirty="0">
                <a:solidFill>
                  <a:srgbClr val="FFFFFF"/>
                </a:solidFill>
              </a:rPr>
              <a:t> le droit </a:t>
            </a:r>
            <a:r>
              <a:rPr lang="en-US" sz="1900" dirty="0" err="1">
                <a:solidFill>
                  <a:srgbClr val="FFFFFF"/>
                </a:solidFill>
              </a:rPr>
              <a:t>d'auteur</a:t>
            </a:r>
            <a:r>
              <a:rPr lang="en-US" sz="1900" dirty="0">
                <a:solidFill>
                  <a:srgbClr val="FFFFFF"/>
                </a:solidFill>
              </a:rPr>
              <a:t>.  Le droit </a:t>
            </a:r>
            <a:r>
              <a:rPr lang="en-US" sz="1900" dirty="0" err="1">
                <a:solidFill>
                  <a:srgbClr val="FFFFFF"/>
                </a:solidFill>
              </a:rPr>
              <a:t>d'auteur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est</a:t>
            </a:r>
            <a:r>
              <a:rPr lang="en-US" sz="1900" dirty="0">
                <a:solidFill>
                  <a:srgbClr val="FFFFFF"/>
                </a:solidFill>
              </a:rPr>
              <a:t> un </a:t>
            </a:r>
            <a:r>
              <a:rPr lang="en-US" sz="1900" dirty="0" err="1">
                <a:solidFill>
                  <a:srgbClr val="FFFFFF"/>
                </a:solidFill>
              </a:rPr>
              <a:t>moyen</a:t>
            </a:r>
            <a:r>
              <a:rPr lang="en-US" sz="1900" dirty="0">
                <a:solidFill>
                  <a:srgbClr val="FFFFFF"/>
                </a:solidFill>
              </a:rPr>
              <a:t> de </a:t>
            </a:r>
            <a:r>
              <a:rPr lang="en-US" sz="1900" dirty="0" err="1">
                <a:solidFill>
                  <a:srgbClr val="FFFFFF"/>
                </a:solidFill>
              </a:rPr>
              <a:t>protéger</a:t>
            </a:r>
            <a:r>
              <a:rPr lang="en-US" sz="1900" dirty="0">
                <a:solidFill>
                  <a:srgbClr val="FFFFFF"/>
                </a:solidFill>
              </a:rPr>
              <a:t> les </a:t>
            </a:r>
            <a:r>
              <a:rPr lang="en-US" sz="1900" dirty="0" err="1">
                <a:solidFill>
                  <a:srgbClr val="FFFFFF"/>
                </a:solidFill>
              </a:rPr>
              <a:t>créateurs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d'œuvres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originales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vous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êtes</a:t>
            </a:r>
            <a:r>
              <a:rPr lang="en-US" sz="1900" dirty="0">
                <a:solidFill>
                  <a:srgbClr val="FFFFFF"/>
                </a:solidFill>
              </a:rPr>
              <a:t> protégé des </a:t>
            </a:r>
            <a:r>
              <a:rPr lang="en-US" sz="1900" dirty="0" err="1">
                <a:solidFill>
                  <a:srgbClr val="FFFFFF"/>
                </a:solidFill>
              </a:rPr>
              <a:t>autres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copiant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distribuant</a:t>
            </a:r>
            <a:r>
              <a:rPr lang="en-US" sz="1900" dirty="0">
                <a:solidFill>
                  <a:srgbClr val="FFFFFF"/>
                </a:solidFill>
              </a:rPr>
              <a:t> et, </a:t>
            </a:r>
            <a:r>
              <a:rPr lang="en-US" sz="1900" dirty="0" err="1">
                <a:solidFill>
                  <a:srgbClr val="FFFFFF"/>
                </a:solidFill>
              </a:rPr>
              <a:t>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affichant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votre</a:t>
            </a:r>
            <a:r>
              <a:rPr lang="en-US" sz="1900" dirty="0">
                <a:solidFill>
                  <a:srgbClr val="FFFFFF"/>
                </a:solidFill>
              </a:rPr>
              <a:t> travail </a:t>
            </a:r>
            <a:r>
              <a:rPr lang="en-US" sz="1900" dirty="0" err="1">
                <a:solidFill>
                  <a:srgbClr val="FFFFFF"/>
                </a:solidFill>
              </a:rPr>
              <a:t>publiquement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5" name="Google Shape;125;p3"/>
          <p:cNvSpPr/>
          <p:nvPr>
            <p:custDataLst>
              <p:tags r:id="rId5"/>
            </p:custDataLst>
          </p:nvPr>
        </p:nvSpPr>
        <p:spPr>
          <a:xfrm>
            <a:off x="1145309" y="6361476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126" name="Google Shape;126;p3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 sz="1300"/>
          </a:p>
        </p:txBody>
      </p:sp>
      <p:sp>
        <p:nvSpPr>
          <p:cNvPr id="127" name="Google Shape;127;p3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sz="1200" dirty="0"/>
          </a:p>
        </p:txBody>
      </p:sp>
      <p:sp>
        <p:nvSpPr>
          <p:cNvPr id="128" name="Google Shape;128;p3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00" cy="159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 sz="1100"/>
          </a:p>
        </p:txBody>
      </p:sp>
      <p:sp>
        <p:nvSpPr>
          <p:cNvPr id="129" name="Google Shape;129;p3"/>
          <p:cNvSpPr/>
          <p:nvPr>
            <p:custDataLst>
              <p:tags r:id="rId9"/>
            </p:custDataLst>
          </p:nvPr>
        </p:nvSpPr>
        <p:spPr>
          <a:xfrm rot="10800000">
            <a:off x="2421370" y="6176963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 descr="A person wearing glasses and smiling at the camera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l="18729" r="18729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41881"/>
            <a:ext cx="4982736" cy="5720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Comprendre la loi des droits d’auteurs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47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900" dirty="0">
                <a:solidFill>
                  <a:srgbClr val="FFFFFF"/>
                </a:solidFill>
              </a:rPr>
              <a:t>Question: La </a:t>
            </a:r>
            <a:r>
              <a:rPr lang="en-US" sz="1900" dirty="0" err="1">
                <a:solidFill>
                  <a:srgbClr val="FFFFFF"/>
                </a:solidFill>
              </a:rPr>
              <a:t>propriété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intellectuelle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ou</a:t>
            </a:r>
            <a:r>
              <a:rPr lang="en-US" sz="1900" dirty="0">
                <a:solidFill>
                  <a:srgbClr val="FFFFFF"/>
                </a:solidFill>
              </a:rPr>
              <a:t> droits </a:t>
            </a:r>
            <a:r>
              <a:rPr lang="en-US" sz="1900" dirty="0" err="1">
                <a:solidFill>
                  <a:srgbClr val="FFFFFF"/>
                </a:solidFill>
              </a:rPr>
              <a:t>d'auteur</a:t>
            </a:r>
            <a:r>
              <a:rPr lang="en-US" sz="1900" dirty="0">
                <a:solidFill>
                  <a:srgbClr val="FFFFFF"/>
                </a:solidFill>
              </a:rPr>
              <a:t> y a-t-</a:t>
            </a:r>
            <a:r>
              <a:rPr lang="en-US" sz="1900" dirty="0" err="1">
                <a:solidFill>
                  <a:srgbClr val="FFFFFF"/>
                </a:solidFill>
              </a:rPr>
              <a:t>il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une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différence</a:t>
            </a:r>
            <a:r>
              <a:rPr lang="en-US" sz="1900" dirty="0">
                <a:solidFill>
                  <a:srgbClr val="FFFFFF"/>
                </a:solidFill>
              </a:rPr>
              <a:t>?</a:t>
            </a:r>
            <a:endParaRPr sz="1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900" dirty="0" err="1">
                <a:solidFill>
                  <a:srgbClr val="FFFFFF"/>
                </a:solidFill>
              </a:rPr>
              <a:t>Considérez</a:t>
            </a:r>
            <a:r>
              <a:rPr lang="en-US" sz="1900" dirty="0">
                <a:solidFill>
                  <a:srgbClr val="FFFFFF"/>
                </a:solidFill>
              </a:rPr>
              <a:t> les </a:t>
            </a:r>
            <a:r>
              <a:rPr lang="en-US" sz="1900" dirty="0" err="1">
                <a:solidFill>
                  <a:srgbClr val="FFFFFF"/>
                </a:solidFill>
              </a:rPr>
              <a:t>lois</a:t>
            </a:r>
            <a:r>
              <a:rPr lang="en-US" sz="1900" dirty="0">
                <a:solidFill>
                  <a:srgbClr val="FFFFFF"/>
                </a:solidFill>
              </a:rPr>
              <a:t> sur la </a:t>
            </a:r>
            <a:r>
              <a:rPr lang="en-US" sz="1900" dirty="0" err="1">
                <a:solidFill>
                  <a:srgbClr val="FFFFFF"/>
                </a:solidFill>
              </a:rPr>
              <a:t>propriété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intellectuelle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comme</a:t>
            </a:r>
            <a:r>
              <a:rPr lang="en-US" sz="1900" dirty="0">
                <a:solidFill>
                  <a:srgbClr val="FFFFFF"/>
                </a:solidFill>
              </a:rPr>
              <a:t> un </a:t>
            </a:r>
            <a:r>
              <a:rPr lang="en-US" sz="1900" dirty="0" err="1">
                <a:solidFill>
                  <a:srgbClr val="FFFFFF"/>
                </a:solidFill>
              </a:rPr>
              <a:t>parapluie</a:t>
            </a:r>
            <a:r>
              <a:rPr lang="en-US" sz="1900" dirty="0">
                <a:solidFill>
                  <a:srgbClr val="FFFFFF"/>
                </a:solidFill>
              </a:rPr>
              <a:t> qui </a:t>
            </a:r>
            <a:r>
              <a:rPr lang="en-US" sz="1900" dirty="0" err="1">
                <a:solidFill>
                  <a:srgbClr val="FFFFFF"/>
                </a:solidFill>
              </a:rPr>
              <a:t>protège</a:t>
            </a:r>
            <a:r>
              <a:rPr lang="en-US" sz="1900" dirty="0">
                <a:solidFill>
                  <a:srgbClr val="FFFFFF"/>
                </a:solidFill>
              </a:rPr>
              <a:t> le </a:t>
            </a:r>
            <a:r>
              <a:rPr lang="en-US" sz="1900" dirty="0" err="1">
                <a:solidFill>
                  <a:srgbClr val="FFFFFF"/>
                </a:solidFill>
              </a:rPr>
              <a:t>créateur</a:t>
            </a:r>
            <a:r>
              <a:rPr lang="en-US" sz="1900" dirty="0">
                <a:solidFill>
                  <a:srgbClr val="FFFFFF"/>
                </a:solidFill>
              </a:rPr>
              <a:t>. Il y a quatre </a:t>
            </a:r>
            <a:r>
              <a:rPr lang="en-US" sz="1900" dirty="0" err="1">
                <a:solidFill>
                  <a:srgbClr val="FFFFFF"/>
                </a:solidFill>
              </a:rPr>
              <a:t>termes</a:t>
            </a:r>
            <a:r>
              <a:rPr lang="en-US" sz="1900" dirty="0">
                <a:solidFill>
                  <a:srgbClr val="FFFFFF"/>
                </a:solidFill>
              </a:rPr>
              <a:t> qui correspondent à </a:t>
            </a:r>
            <a:r>
              <a:rPr lang="en-US" sz="1900" dirty="0" err="1">
                <a:solidFill>
                  <a:srgbClr val="FFFFFF"/>
                </a:solidFill>
              </a:rPr>
              <a:t>ce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parapluie</a:t>
            </a:r>
            <a:r>
              <a:rPr lang="en-US" sz="1900" dirty="0">
                <a:solidFill>
                  <a:srgbClr val="FFFFFF"/>
                </a:solidFill>
              </a:rPr>
              <a:t>: les brevets, les marques </a:t>
            </a:r>
            <a:r>
              <a:rPr lang="en-US" sz="1900" dirty="0" err="1">
                <a:solidFill>
                  <a:srgbClr val="FFFFFF"/>
                </a:solidFill>
              </a:rPr>
              <a:t>déposées</a:t>
            </a:r>
            <a:r>
              <a:rPr lang="en-US" sz="1900" dirty="0">
                <a:solidFill>
                  <a:srgbClr val="FFFFFF"/>
                </a:solidFill>
              </a:rPr>
              <a:t>, les droits </a:t>
            </a:r>
            <a:r>
              <a:rPr lang="en-US" sz="1900" dirty="0" err="1">
                <a:solidFill>
                  <a:srgbClr val="FFFFFF"/>
                </a:solidFill>
              </a:rPr>
              <a:t>d'auteur</a:t>
            </a:r>
            <a:r>
              <a:rPr lang="en-US" sz="1900" dirty="0">
                <a:solidFill>
                  <a:srgbClr val="FFFFFF"/>
                </a:solidFill>
              </a:rPr>
              <a:t> et les secrets </a:t>
            </a:r>
            <a:r>
              <a:rPr lang="en-US" sz="1900" dirty="0" err="1">
                <a:solidFill>
                  <a:srgbClr val="FFFFFF"/>
                </a:solidFill>
              </a:rPr>
              <a:t>commerciaux</a:t>
            </a:r>
            <a:r>
              <a:rPr lang="en-US" sz="1900" dirty="0">
                <a:solidFill>
                  <a:srgbClr val="FFFFFF"/>
                </a:solidFill>
              </a:rPr>
              <a:t>. Dans </a:t>
            </a:r>
            <a:r>
              <a:rPr lang="en-US" sz="1900" dirty="0" err="1">
                <a:solidFill>
                  <a:srgbClr val="FFFFFF"/>
                </a:solidFill>
              </a:rPr>
              <a:t>cette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activité</a:t>
            </a:r>
            <a:r>
              <a:rPr lang="en-US" sz="1900" dirty="0">
                <a:solidFill>
                  <a:srgbClr val="FFFFFF"/>
                </a:solidFill>
              </a:rPr>
              <a:t>, nous </a:t>
            </a:r>
            <a:r>
              <a:rPr lang="en-US" sz="1900" dirty="0" err="1">
                <a:solidFill>
                  <a:srgbClr val="FFFFFF"/>
                </a:solidFill>
              </a:rPr>
              <a:t>nous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concentrerons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uniquement</a:t>
            </a:r>
            <a:r>
              <a:rPr lang="en-US" sz="1900" dirty="0">
                <a:solidFill>
                  <a:srgbClr val="FFFFFF"/>
                </a:solidFill>
              </a:rPr>
              <a:t> sur le droit </a:t>
            </a:r>
            <a:r>
              <a:rPr lang="en-US" sz="1900" dirty="0" err="1">
                <a:solidFill>
                  <a:srgbClr val="FFFFFF"/>
                </a:solidFill>
              </a:rPr>
              <a:t>d'auteur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mais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il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est</a:t>
            </a:r>
            <a:r>
              <a:rPr lang="en-US" sz="1900" dirty="0">
                <a:solidFill>
                  <a:srgbClr val="FFFFFF"/>
                </a:solidFill>
              </a:rPr>
              <a:t> important que </a:t>
            </a:r>
            <a:r>
              <a:rPr lang="en-US" sz="1900" dirty="0" err="1">
                <a:solidFill>
                  <a:srgbClr val="FFFFFF"/>
                </a:solidFill>
              </a:rPr>
              <a:t>vous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soyez</a:t>
            </a:r>
            <a:r>
              <a:rPr lang="en-US" sz="1900" dirty="0">
                <a:solidFill>
                  <a:srgbClr val="FFFFFF"/>
                </a:solidFill>
              </a:rPr>
              <a:t> conscient que les </a:t>
            </a:r>
            <a:r>
              <a:rPr lang="en-US" sz="1900" dirty="0" err="1">
                <a:solidFill>
                  <a:srgbClr val="FFFFFF"/>
                </a:solidFill>
              </a:rPr>
              <a:t>autres</a:t>
            </a:r>
            <a:r>
              <a:rPr lang="en-US" sz="1900" dirty="0">
                <a:solidFill>
                  <a:srgbClr val="FFFFFF"/>
                </a:solidFill>
              </a:rPr>
              <a:t> existent.</a:t>
            </a:r>
            <a:endParaRPr sz="1900" dirty="0">
              <a:solidFill>
                <a:srgbClr val="FFFFFF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FFFFFF"/>
                </a:solidFill>
              </a:rPr>
              <a:t>Lire @ </a:t>
            </a:r>
            <a:r>
              <a:rPr lang="en-US" sz="1900" dirty="0" err="1">
                <a:solidFill>
                  <a:srgbClr val="FFFFFF"/>
                </a:solidFill>
              </a:rPr>
              <a:t>Apprendre</a:t>
            </a:r>
            <a:r>
              <a:rPr lang="en-US" sz="1900" dirty="0">
                <a:solidFill>
                  <a:srgbClr val="FFFFFF"/>
                </a:solidFill>
              </a:rPr>
              <a:t> - IP Peter’s Path</a:t>
            </a:r>
            <a:endParaRPr sz="1900" dirty="0">
              <a:solidFill>
                <a:srgbClr val="FFFFFF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u="sng" dirty="0" err="1">
                <a:solidFill>
                  <a:schemeClr val="hlink"/>
                </a:solidFill>
                <a:hlinkClick r:id="rId14"/>
              </a:rPr>
              <a:t>Protégeons</a:t>
            </a:r>
            <a:r>
              <a:rPr lang="en-US" u="sng" dirty="0">
                <a:solidFill>
                  <a:schemeClr val="hlink"/>
                </a:solidFill>
                <a:hlinkClick r:id="rId14"/>
              </a:rPr>
              <a:t> </a:t>
            </a:r>
            <a:r>
              <a:rPr lang="en-US" u="sng" dirty="0" err="1">
                <a:solidFill>
                  <a:schemeClr val="hlink"/>
                </a:solidFill>
                <a:hlinkClick r:id="rId14"/>
              </a:rPr>
              <a:t>l'innovation</a:t>
            </a:r>
            <a:r>
              <a:rPr lang="en-US" u="sng" dirty="0">
                <a:solidFill>
                  <a:schemeClr val="hlink"/>
                </a:solidFill>
                <a:hlinkClick r:id="rId14"/>
              </a:rPr>
              <a:t> de  Peter’s Innovation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solidFill>
                  <a:srgbClr val="E59BA3"/>
                </a:solidFill>
              </a:rPr>
              <a:t> </a:t>
            </a:r>
            <a:r>
              <a:rPr lang="en-US" dirty="0" err="1">
                <a:solidFill>
                  <a:srgbClr val="E59BA3"/>
                </a:solidFill>
              </a:rPr>
              <a:t>Penzez</a:t>
            </a:r>
            <a:r>
              <a:rPr lang="en-US" dirty="0">
                <a:solidFill>
                  <a:srgbClr val="E59BA3"/>
                </a:solidFill>
              </a:rPr>
              <a:t>-y: Que </a:t>
            </a:r>
            <a:r>
              <a:rPr lang="en-US" dirty="0" err="1">
                <a:solidFill>
                  <a:srgbClr val="E59BA3"/>
                </a:solidFill>
              </a:rPr>
              <a:t>signifie</a:t>
            </a:r>
            <a:r>
              <a:rPr lang="en-US" dirty="0">
                <a:solidFill>
                  <a:srgbClr val="E59BA3"/>
                </a:solidFill>
              </a:rPr>
              <a:t> le droit </a:t>
            </a:r>
            <a:r>
              <a:rPr lang="en-US" dirty="0" err="1">
                <a:solidFill>
                  <a:srgbClr val="E59BA3"/>
                </a:solidFill>
              </a:rPr>
              <a:t>d’auteur</a:t>
            </a:r>
            <a:r>
              <a:rPr lang="en-US" dirty="0">
                <a:solidFill>
                  <a:srgbClr val="E59BA3"/>
                </a:solidFill>
              </a:rPr>
              <a:t> pour </a:t>
            </a:r>
            <a:r>
              <a:rPr lang="en-US" dirty="0" err="1">
                <a:solidFill>
                  <a:srgbClr val="E59BA3"/>
                </a:solidFill>
              </a:rPr>
              <a:t>vous</a:t>
            </a:r>
            <a:r>
              <a:rPr lang="en-US" dirty="0">
                <a:solidFill>
                  <a:srgbClr val="E59BA3"/>
                </a:solidFill>
              </a:rPr>
              <a:t>? </a:t>
            </a:r>
            <a:r>
              <a:rPr lang="en-US" sz="971" dirty="0"/>
              <a:t>(1.1)</a:t>
            </a:r>
            <a:endParaRPr dirty="0"/>
          </a:p>
        </p:txBody>
      </p:sp>
      <p:sp>
        <p:nvSpPr>
          <p:cNvPr id="138" name="Google Shape;138;p4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9" name="Google Shape;139;p4"/>
          <p:cNvSpPr/>
          <p:nvPr>
            <p:custDataLst>
              <p:tags r:id="rId5"/>
            </p:custDataLst>
          </p:nvPr>
        </p:nvSpPr>
        <p:spPr>
          <a:xfrm>
            <a:off x="1145309" y="6361475"/>
            <a:ext cx="2552123" cy="3600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140" name="Google Shape;140;p4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141" name="Google Shape;141;p4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sz="1200" dirty="0"/>
          </a:p>
        </p:txBody>
      </p:sp>
      <p:sp>
        <p:nvSpPr>
          <p:cNvPr id="142" name="Google Shape;142;p4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143" name="Google Shape;143;p4"/>
          <p:cNvSpPr/>
          <p:nvPr>
            <p:custDataLst>
              <p:tags r:id="rId9"/>
            </p:custDataLst>
          </p:nvPr>
        </p:nvSpPr>
        <p:spPr>
          <a:xfrm rot="10800000">
            <a:off x="2349946" y="62087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" descr="Idea"/>
          <p:cNvPicPr preferRelativeResize="0"/>
          <p:nvPr>
            <p:custDataLst>
              <p:tags r:id="rId10"/>
            </p:custDataLst>
          </p:nvPr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6505416" y="5678014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 descr="A person sitting at a table using a computer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l="17447" r="17446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41881"/>
            <a:ext cx="4982736" cy="5720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Comprendre la loi des droits d’auteurs</a:t>
            </a:r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622076"/>
            <a:ext cx="4899617" cy="49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en-US" sz="1900" dirty="0" err="1">
                <a:solidFill>
                  <a:srgbClr val="FFFFFF"/>
                </a:solidFill>
              </a:rPr>
              <a:t>Comprendre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votre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rôle</a:t>
            </a:r>
            <a:r>
              <a:rPr lang="en-US" sz="1900" dirty="0">
                <a:solidFill>
                  <a:srgbClr val="FFFFFF"/>
                </a:solidFill>
              </a:rPr>
              <a:t> dans la protection du droit </a:t>
            </a:r>
            <a:r>
              <a:rPr lang="en-US" sz="1900" dirty="0" err="1">
                <a:solidFill>
                  <a:srgbClr val="FFFFFF"/>
                </a:solidFill>
              </a:rPr>
              <a:t>d'auteur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  <a:endParaRPr sz="1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en-US" sz="1900" dirty="0">
                <a:solidFill>
                  <a:srgbClr val="FFFFFF"/>
                </a:solidFill>
              </a:rPr>
              <a:t>La </a:t>
            </a:r>
            <a:r>
              <a:rPr lang="en-US" sz="1900" dirty="0" err="1">
                <a:solidFill>
                  <a:srgbClr val="FFFFFF"/>
                </a:solidFill>
              </a:rPr>
              <a:t>technologie</a:t>
            </a:r>
            <a:r>
              <a:rPr lang="en-US" sz="1900" dirty="0">
                <a:solidFill>
                  <a:srgbClr val="FFFFFF"/>
                </a:solidFill>
              </a:rPr>
              <a:t> a </a:t>
            </a:r>
            <a:r>
              <a:rPr lang="en-US" sz="1900" dirty="0" err="1">
                <a:solidFill>
                  <a:srgbClr val="FFFFFF"/>
                </a:solidFill>
              </a:rPr>
              <a:t>facilité</a:t>
            </a:r>
            <a:r>
              <a:rPr lang="en-US" sz="1900" dirty="0">
                <a:solidFill>
                  <a:srgbClr val="FFFFFF"/>
                </a:solidFill>
              </a:rPr>
              <a:t> le </a:t>
            </a:r>
            <a:r>
              <a:rPr lang="en-US" sz="1900" dirty="0" err="1">
                <a:solidFill>
                  <a:srgbClr val="FFFFFF"/>
                </a:solidFill>
              </a:rPr>
              <a:t>téléchargement</a:t>
            </a:r>
            <a:r>
              <a:rPr lang="en-US" sz="1900" dirty="0">
                <a:solidFill>
                  <a:srgbClr val="FFFFFF"/>
                </a:solidFill>
              </a:rPr>
              <a:t> et la </a:t>
            </a:r>
            <a:r>
              <a:rPr lang="en-US" sz="1900" dirty="0" err="1">
                <a:solidFill>
                  <a:srgbClr val="FFFFFF"/>
                </a:solidFill>
              </a:rPr>
              <a:t>copie</a:t>
            </a:r>
            <a:r>
              <a:rPr lang="en-US" sz="1900" dirty="0">
                <a:solidFill>
                  <a:srgbClr val="FFFFFF"/>
                </a:solidFill>
              </a:rPr>
              <a:t> de </a:t>
            </a:r>
            <a:r>
              <a:rPr lang="en-US" sz="1900" dirty="0" err="1">
                <a:solidFill>
                  <a:srgbClr val="FFFFFF"/>
                </a:solidFill>
              </a:rPr>
              <a:t>contenu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créatif</a:t>
            </a:r>
            <a:r>
              <a:rPr lang="en-US" sz="1900" dirty="0">
                <a:solidFill>
                  <a:srgbClr val="FFFFFF"/>
                </a:solidFill>
              </a:rPr>
              <a:t> pour les </a:t>
            </a:r>
            <a:r>
              <a:rPr lang="en-US" sz="1900" dirty="0" err="1">
                <a:solidFill>
                  <a:srgbClr val="FFFFFF"/>
                </a:solidFill>
              </a:rPr>
              <a:t>particuliers</a:t>
            </a:r>
            <a:r>
              <a:rPr lang="en-US" sz="1900" dirty="0">
                <a:solidFill>
                  <a:srgbClr val="FFFFFF"/>
                </a:solidFill>
              </a:rPr>
              <a:t>. Pour beaucoup, </a:t>
            </a:r>
            <a:r>
              <a:rPr lang="en-US" sz="1900" dirty="0" err="1">
                <a:solidFill>
                  <a:srgbClr val="FFFFFF"/>
                </a:solidFill>
              </a:rPr>
              <a:t>ils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ignorent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parfaitement</a:t>
            </a:r>
            <a:r>
              <a:rPr lang="en-US" sz="1900" dirty="0">
                <a:solidFill>
                  <a:srgbClr val="FFFFFF"/>
                </a:solidFill>
              </a:rPr>
              <a:t> que la participation à </a:t>
            </a:r>
            <a:r>
              <a:rPr lang="en-US" sz="1900" dirty="0" err="1">
                <a:solidFill>
                  <a:srgbClr val="FFFFFF"/>
                </a:solidFill>
              </a:rPr>
              <a:t>ces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activités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est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illégale</a:t>
            </a:r>
            <a:r>
              <a:rPr lang="en-US" sz="1900" dirty="0">
                <a:solidFill>
                  <a:srgbClr val="FFFFFF"/>
                </a:solidFill>
              </a:rPr>
              <a:t>. </a:t>
            </a:r>
            <a:r>
              <a:rPr lang="en-US" sz="1900" dirty="0" err="1">
                <a:solidFill>
                  <a:srgbClr val="FFFFFF"/>
                </a:solidFill>
              </a:rPr>
              <a:t>L'objectif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est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qu'à</a:t>
            </a:r>
            <a:r>
              <a:rPr lang="en-US" sz="1900" dirty="0">
                <a:solidFill>
                  <a:srgbClr val="FFFFFF"/>
                </a:solidFill>
              </a:rPr>
              <a:t> la fin de </a:t>
            </a:r>
            <a:r>
              <a:rPr lang="en-US" sz="1900" dirty="0" err="1">
                <a:solidFill>
                  <a:srgbClr val="FFFFFF"/>
                </a:solidFill>
              </a:rPr>
              <a:t>cette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activité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vous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aurez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une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meilleure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compréhension</a:t>
            </a:r>
            <a:r>
              <a:rPr lang="en-US" sz="1900" dirty="0">
                <a:solidFill>
                  <a:srgbClr val="FFFFFF"/>
                </a:solidFill>
              </a:rPr>
              <a:t> sur la </a:t>
            </a:r>
            <a:r>
              <a:rPr lang="en-US" sz="1900" dirty="0" err="1">
                <a:solidFill>
                  <a:srgbClr val="FFFFFF"/>
                </a:solidFill>
              </a:rPr>
              <a:t>façon</a:t>
            </a:r>
            <a:r>
              <a:rPr lang="en-US" sz="1900" dirty="0">
                <a:solidFill>
                  <a:srgbClr val="FFFFFF"/>
                </a:solidFill>
              </a:rPr>
              <a:t> de </a:t>
            </a:r>
            <a:r>
              <a:rPr lang="en-US" sz="1900" dirty="0" err="1">
                <a:solidFill>
                  <a:srgbClr val="FFFFFF"/>
                </a:solidFill>
              </a:rPr>
              <a:t>protéger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votre</a:t>
            </a:r>
            <a:r>
              <a:rPr lang="en-US" sz="1900" dirty="0">
                <a:solidFill>
                  <a:srgbClr val="FFFFFF"/>
                </a:solidFill>
              </a:rPr>
              <a:t> travail et </a:t>
            </a:r>
            <a:r>
              <a:rPr lang="en-US" sz="1900" dirty="0" err="1">
                <a:solidFill>
                  <a:srgbClr val="FFFFFF"/>
                </a:solidFill>
              </a:rPr>
              <a:t>d'éviter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d’enfreindre</a:t>
            </a:r>
            <a:r>
              <a:rPr lang="en-US" sz="1900" dirty="0">
                <a:solidFill>
                  <a:srgbClr val="FFFFFF"/>
                </a:solidFill>
              </a:rPr>
              <a:t> les </a:t>
            </a:r>
            <a:r>
              <a:rPr lang="en-US" sz="1900" dirty="0" err="1">
                <a:solidFill>
                  <a:srgbClr val="FFFFFF"/>
                </a:solidFill>
              </a:rPr>
              <a:t>lois</a:t>
            </a:r>
            <a:r>
              <a:rPr lang="en-US" sz="1900" dirty="0">
                <a:solidFill>
                  <a:srgbClr val="FFFFFF"/>
                </a:solidFill>
              </a:rPr>
              <a:t> sur le droit </a:t>
            </a:r>
            <a:r>
              <a:rPr lang="en-US" sz="1900" dirty="0" err="1">
                <a:solidFill>
                  <a:srgbClr val="FFFFFF"/>
                </a:solidFill>
              </a:rPr>
              <a:t>d'auteur</a:t>
            </a:r>
            <a:r>
              <a:rPr lang="en-US" sz="1900" dirty="0">
                <a:solidFill>
                  <a:srgbClr val="FFFFFF"/>
                </a:solidFill>
              </a:rPr>
              <a:t> à </a:t>
            </a:r>
            <a:r>
              <a:rPr lang="en-US" sz="1900" dirty="0" err="1">
                <a:solidFill>
                  <a:srgbClr val="FFFFFF"/>
                </a:solidFill>
              </a:rPr>
              <a:t>l'avenir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  <a:endParaRPr sz="1900" dirty="0">
              <a:solidFill>
                <a:srgbClr val="FFFFFF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 err="1">
                <a:solidFill>
                  <a:srgbClr val="FFFFFF"/>
                </a:solidFill>
              </a:rPr>
              <a:t>Regarder</a:t>
            </a:r>
            <a:r>
              <a:rPr lang="en-US" sz="1900" dirty="0">
                <a:solidFill>
                  <a:srgbClr val="FFFFFF"/>
                </a:solidFill>
              </a:rPr>
              <a:t> @ </a:t>
            </a:r>
            <a:r>
              <a:rPr lang="en-US" sz="1900" dirty="0" err="1">
                <a:solidFill>
                  <a:srgbClr val="FFFFFF"/>
                </a:solidFill>
              </a:rPr>
              <a:t>apprendre</a:t>
            </a:r>
            <a:r>
              <a:rPr lang="en-US" sz="1900" dirty="0">
                <a:solidFill>
                  <a:srgbClr val="FFFFFF"/>
                </a:solidFill>
              </a:rPr>
              <a:t> - ISEDC</a:t>
            </a:r>
            <a:endParaRPr sz="1900" dirty="0">
              <a:solidFill>
                <a:srgbClr val="FFFFFF"/>
              </a:solidFill>
            </a:endParaRPr>
          </a:p>
          <a:p>
            <a:pPr marL="914400" lvl="2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80"/>
              <a:buNone/>
            </a:pPr>
            <a:r>
              <a:rPr lang="en-US" sz="1480" u="sng" dirty="0" err="1">
                <a:solidFill>
                  <a:schemeClr val="hlink"/>
                </a:solidFill>
                <a:hlinkClick r:id="rId14"/>
              </a:rPr>
              <a:t>Qu’est</a:t>
            </a:r>
            <a:r>
              <a:rPr lang="en-US" sz="1480" u="sng" dirty="0">
                <a:solidFill>
                  <a:schemeClr val="hlink"/>
                </a:solidFill>
                <a:hlinkClick r:id="rId14"/>
              </a:rPr>
              <a:t> </a:t>
            </a:r>
            <a:r>
              <a:rPr lang="en-US" sz="1480" u="sng" dirty="0" err="1">
                <a:solidFill>
                  <a:schemeClr val="hlink"/>
                </a:solidFill>
                <a:hlinkClick r:id="rId14"/>
              </a:rPr>
              <a:t>ce</a:t>
            </a:r>
            <a:r>
              <a:rPr lang="en-US" sz="1480" u="sng" dirty="0">
                <a:solidFill>
                  <a:schemeClr val="hlink"/>
                </a:solidFill>
                <a:hlinkClick r:id="rId14"/>
              </a:rPr>
              <a:t> que les droits </a:t>
            </a:r>
            <a:r>
              <a:rPr lang="en-US" sz="1480" u="sng" dirty="0" err="1">
                <a:solidFill>
                  <a:schemeClr val="hlink"/>
                </a:solidFill>
                <a:hlinkClick r:id="rId14"/>
              </a:rPr>
              <a:t>d’auteurs</a:t>
            </a:r>
            <a:r>
              <a:rPr lang="en-US" sz="1480" u="sng" dirty="0">
                <a:solidFill>
                  <a:schemeClr val="hlink"/>
                </a:solidFill>
                <a:hlinkClick r:id="rId14"/>
              </a:rPr>
              <a:t> au Canada</a:t>
            </a:r>
            <a:endParaRPr sz="148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en-US" sz="1850" dirty="0"/>
              <a:t>	</a:t>
            </a:r>
            <a:r>
              <a:rPr lang="en-US" sz="1850" dirty="0" err="1"/>
              <a:t>Regarder</a:t>
            </a:r>
            <a:r>
              <a:rPr lang="en-US" sz="1850" dirty="0"/>
              <a:t> @ </a:t>
            </a:r>
            <a:r>
              <a:rPr lang="en-US" sz="1850" dirty="0" err="1"/>
              <a:t>Apprendre</a:t>
            </a:r>
            <a:r>
              <a:rPr lang="en-US" sz="1850" dirty="0"/>
              <a:t> – </a:t>
            </a:r>
            <a:r>
              <a:rPr lang="fr-CA" sz="1850" dirty="0"/>
              <a:t>« Copyright »</a:t>
            </a:r>
            <a:endParaRPr lang="fr-CA" dirty="0"/>
          </a:p>
          <a:p>
            <a:pPr marL="914400" lvl="2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80"/>
              <a:buNone/>
            </a:pPr>
            <a:r>
              <a:rPr lang="en-US" sz="1480" u="sng" dirty="0">
                <a:solidFill>
                  <a:schemeClr val="hlink"/>
                </a:solidFill>
                <a:hlinkClick r:id="rId15"/>
              </a:rPr>
              <a:t>Droits </a:t>
            </a:r>
            <a:r>
              <a:rPr lang="en-US" sz="1480" u="sng" dirty="0" err="1">
                <a:solidFill>
                  <a:schemeClr val="hlink"/>
                </a:solidFill>
                <a:hlinkClick r:id="rId15"/>
              </a:rPr>
              <a:t>d’auteur</a:t>
            </a:r>
            <a:r>
              <a:rPr lang="en-US" sz="1480" u="sng" dirty="0">
                <a:solidFill>
                  <a:schemeClr val="hlink"/>
                </a:solidFill>
                <a:hlinkClick r:id="rId15"/>
              </a:rPr>
              <a:t> et </a:t>
            </a:r>
            <a:r>
              <a:rPr lang="en-US" sz="1480" u="sng" dirty="0" err="1">
                <a:solidFill>
                  <a:schemeClr val="hlink"/>
                </a:solidFill>
                <a:hlinkClick r:id="rId15"/>
              </a:rPr>
              <a:t>créativité</a:t>
            </a:r>
            <a:endParaRPr sz="1480" dirty="0"/>
          </a:p>
          <a:p>
            <a:pPr marL="914400" lvl="2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80"/>
              <a:buNone/>
            </a:pPr>
            <a:endParaRPr sz="1480" dirty="0"/>
          </a:p>
          <a:p>
            <a:pPr marL="914400" lvl="2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E59BA3"/>
              </a:buClr>
              <a:buSzPts val="1480"/>
              <a:buNone/>
            </a:pPr>
            <a:r>
              <a:rPr lang="en-US" sz="1779" dirty="0" err="1">
                <a:solidFill>
                  <a:srgbClr val="E59BA3"/>
                </a:solidFill>
              </a:rPr>
              <a:t>Pensez</a:t>
            </a:r>
            <a:r>
              <a:rPr lang="en-US" sz="1779" dirty="0">
                <a:solidFill>
                  <a:srgbClr val="E59BA3"/>
                </a:solidFill>
              </a:rPr>
              <a:t>-y: </a:t>
            </a:r>
            <a:r>
              <a:rPr lang="en-US" dirty="0" err="1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Quels</a:t>
            </a:r>
            <a:r>
              <a:rPr lang="en-US" dirty="0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éléments</a:t>
            </a:r>
            <a:r>
              <a:rPr lang="en-US" dirty="0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devraient</a:t>
            </a:r>
            <a:r>
              <a:rPr lang="en-US" dirty="0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US" dirty="0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 protégés par le droit </a:t>
            </a:r>
            <a:r>
              <a:rPr lang="en-US" dirty="0" err="1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d'auteur</a:t>
            </a:r>
            <a:r>
              <a:rPr lang="en-US" dirty="0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1779" dirty="0">
                <a:solidFill>
                  <a:srgbClr val="E59BA3"/>
                </a:solidFill>
              </a:rPr>
              <a:t> </a:t>
            </a:r>
            <a:r>
              <a:rPr lang="en-US" sz="971" dirty="0"/>
              <a:t>(1.2)</a:t>
            </a:r>
            <a:endParaRPr sz="148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endParaRPr sz="1850" dirty="0"/>
          </a:p>
        </p:txBody>
      </p:sp>
      <p:sp>
        <p:nvSpPr>
          <p:cNvPr id="153" name="Google Shape;153;p5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4" name="Google Shape;154;p5"/>
          <p:cNvSpPr/>
          <p:nvPr>
            <p:custDataLst>
              <p:tags r:id="rId5"/>
            </p:custDataLst>
          </p:nvPr>
        </p:nvSpPr>
        <p:spPr>
          <a:xfrm>
            <a:off x="1145309" y="6361475"/>
            <a:ext cx="2552123" cy="3600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155" name="Google Shape;155;p5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156" name="Google Shape;156;p5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157" name="Google Shape;157;p5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158" name="Google Shape;158;p5"/>
          <p:cNvSpPr/>
          <p:nvPr>
            <p:custDataLst>
              <p:tags r:id="rId9"/>
            </p:custDataLst>
          </p:nvPr>
        </p:nvSpPr>
        <p:spPr>
          <a:xfrm rot="10800000">
            <a:off x="2349946" y="62087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5" descr="Idea"/>
          <p:cNvPicPr preferRelativeResize="0"/>
          <p:nvPr>
            <p:custDataLst>
              <p:tags r:id="rId10"/>
            </p:custDataLst>
          </p:nvPr>
        </p:nvPicPr>
        <p:blipFill rotWithShape="1">
          <a:blip r:embed="rId16">
            <a:alphaModFix/>
          </a:blip>
          <a:srcRect/>
          <a:stretch/>
        </p:blipFill>
        <p:spPr>
          <a:xfrm flipH="1">
            <a:off x="6799316" y="5854339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 descr="A picture containing person, outdoor, man, fire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l="18695" r="18694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41881"/>
            <a:ext cx="4982736" cy="5720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Comprendre la loi des droits d’auteurs</a:t>
            </a:r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846454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fr-CA" sz="1900" dirty="0">
                <a:solidFill>
                  <a:srgbClr val="FFFFFF"/>
                </a:solidFill>
              </a:rPr>
              <a:t>Comprendre « Creative Commons »</a:t>
            </a:r>
          </a:p>
          <a:p>
            <a:pPr marL="0" indent="0">
              <a:buNone/>
            </a:pPr>
            <a:r>
              <a:rPr lang="fr-CA" sz="1900" dirty="0">
                <a:solidFill>
                  <a:srgbClr val="FFFFFF"/>
                </a:solidFill>
              </a:rPr>
              <a:t>Avez-vous déjà entendu parler du terme « Creative Commons »?  Si vous créez une œuvre et souhaitez conserver la licence vous-même mais que vous souhaitez que d'autres personnes l'utilisent et en bénéficient, vous pouvez y afficher un étiquette de licence « Creative Commons ».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lang="fr-CA" sz="1900" dirty="0">
              <a:solidFill>
                <a:srgbClr val="FFFFFF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dirty="0">
                <a:solidFill>
                  <a:srgbClr val="FFFFFF"/>
                </a:solidFill>
              </a:rPr>
              <a:t>Regarder @ Apprendre- Travaillons ensemble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fr-CA" u="sng" dirty="0">
                <a:solidFill>
                  <a:schemeClr val="hlink"/>
                </a:solidFill>
                <a:hlinkClick r:id="rId13"/>
              </a:rPr>
              <a:t>Creative Commons</a:t>
            </a:r>
            <a:endParaRPr lang="fr-CA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68" name="Google Shape;168;p6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9" name="Google Shape;169;p6"/>
          <p:cNvSpPr/>
          <p:nvPr>
            <p:custDataLst>
              <p:tags r:id="rId5"/>
            </p:custDataLst>
          </p:nvPr>
        </p:nvSpPr>
        <p:spPr>
          <a:xfrm>
            <a:off x="1145309" y="6361475"/>
            <a:ext cx="2552123" cy="3600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170" name="Google Shape;170;p6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171" name="Google Shape;171;p6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172" name="Google Shape;172;p6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173" name="Google Shape;173;p6"/>
          <p:cNvSpPr/>
          <p:nvPr>
            <p:custDataLst>
              <p:tags r:id="rId9"/>
            </p:custDataLst>
          </p:nvPr>
        </p:nvSpPr>
        <p:spPr>
          <a:xfrm rot="10800000">
            <a:off x="2349946" y="62087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7" descr="A person standing in front of a computer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l="18729" r="18729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41881"/>
            <a:ext cx="4982736" cy="5720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Comprendre la loi des droits d’auteurs</a:t>
            </a: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900" dirty="0" err="1">
                <a:solidFill>
                  <a:srgbClr val="FFFFFF"/>
                </a:solidFill>
              </a:rPr>
              <a:t>Comprendre</a:t>
            </a:r>
            <a:r>
              <a:rPr lang="en-US" sz="1900" dirty="0">
                <a:solidFill>
                  <a:srgbClr val="FFFFFF"/>
                </a:solidFill>
              </a:rPr>
              <a:t> le </a:t>
            </a:r>
            <a:r>
              <a:rPr lang="en-US" sz="1900" dirty="0" err="1">
                <a:solidFill>
                  <a:srgbClr val="FFFFFF"/>
                </a:solidFill>
              </a:rPr>
              <a:t>domaine</a:t>
            </a:r>
            <a:r>
              <a:rPr lang="en-US" sz="1900" dirty="0">
                <a:solidFill>
                  <a:srgbClr val="FFFFFF"/>
                </a:solidFill>
              </a:rPr>
              <a:t> public</a:t>
            </a:r>
            <a:endParaRPr sz="1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900" dirty="0">
                <a:solidFill>
                  <a:srgbClr val="FFFFFF"/>
                </a:solidFill>
              </a:rPr>
              <a:t>Les </a:t>
            </a:r>
            <a:r>
              <a:rPr lang="en-US" sz="1900" dirty="0" err="1">
                <a:solidFill>
                  <a:srgbClr val="FFFFFF"/>
                </a:solidFill>
              </a:rPr>
              <a:t>œuvres</a:t>
            </a:r>
            <a:r>
              <a:rPr lang="en-US" sz="1900" dirty="0">
                <a:solidFill>
                  <a:srgbClr val="FFFFFF"/>
                </a:solidFill>
              </a:rPr>
              <a:t> qui font </a:t>
            </a:r>
            <a:r>
              <a:rPr lang="en-US" sz="1900" dirty="0" err="1">
                <a:solidFill>
                  <a:srgbClr val="FFFFFF"/>
                </a:solidFill>
              </a:rPr>
              <a:t>partie</a:t>
            </a:r>
            <a:r>
              <a:rPr lang="en-US" sz="1900" dirty="0">
                <a:solidFill>
                  <a:srgbClr val="FFFFFF"/>
                </a:solidFill>
              </a:rPr>
              <a:t> du </a:t>
            </a:r>
            <a:r>
              <a:rPr lang="en-US" sz="1900" dirty="0" err="1">
                <a:solidFill>
                  <a:srgbClr val="FFFFFF"/>
                </a:solidFill>
              </a:rPr>
              <a:t>domaine</a:t>
            </a:r>
            <a:r>
              <a:rPr lang="en-US" sz="1900" dirty="0">
                <a:solidFill>
                  <a:srgbClr val="FFFFFF"/>
                </a:solidFill>
              </a:rPr>
              <a:t> public ne </a:t>
            </a:r>
            <a:r>
              <a:rPr lang="en-US" sz="1900" dirty="0" err="1">
                <a:solidFill>
                  <a:srgbClr val="FFFFFF"/>
                </a:solidFill>
              </a:rPr>
              <a:t>sont</a:t>
            </a:r>
            <a:r>
              <a:rPr lang="en-US" sz="1900" dirty="0">
                <a:solidFill>
                  <a:srgbClr val="FFFFFF"/>
                </a:solidFill>
              </a:rPr>
              <a:t> pas protégées par les </a:t>
            </a:r>
            <a:r>
              <a:rPr lang="en-US" sz="1900" dirty="0" err="1">
                <a:solidFill>
                  <a:srgbClr val="FFFFFF"/>
                </a:solidFill>
              </a:rPr>
              <a:t>lois</a:t>
            </a:r>
            <a:r>
              <a:rPr lang="en-US" sz="1900" dirty="0">
                <a:solidFill>
                  <a:srgbClr val="FFFFFF"/>
                </a:solidFill>
              </a:rPr>
              <a:t> sur le droit </a:t>
            </a:r>
            <a:r>
              <a:rPr lang="en-US" sz="1900" dirty="0" err="1">
                <a:solidFill>
                  <a:srgbClr val="FFFFFF"/>
                </a:solidFill>
              </a:rPr>
              <a:t>d'auteur</a:t>
            </a:r>
            <a:r>
              <a:rPr lang="en-US" sz="1900" dirty="0">
                <a:solidFill>
                  <a:srgbClr val="FFFFFF"/>
                </a:solidFill>
              </a:rPr>
              <a:t>. Le </a:t>
            </a:r>
            <a:r>
              <a:rPr lang="en-US" sz="1900" dirty="0" err="1">
                <a:solidFill>
                  <a:srgbClr val="FFFFFF"/>
                </a:solidFill>
              </a:rPr>
              <a:t>domaine</a:t>
            </a:r>
            <a:r>
              <a:rPr lang="en-US" sz="1900" dirty="0">
                <a:solidFill>
                  <a:srgbClr val="FFFFFF"/>
                </a:solidFill>
              </a:rPr>
              <a:t> public </a:t>
            </a:r>
            <a:r>
              <a:rPr lang="en-US" sz="1900" dirty="0" err="1">
                <a:solidFill>
                  <a:srgbClr val="FFFFFF"/>
                </a:solidFill>
              </a:rPr>
              <a:t>signifie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qu'il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appartient</a:t>
            </a:r>
            <a:r>
              <a:rPr lang="en-US" sz="1900" dirty="0">
                <a:solidFill>
                  <a:srgbClr val="FFFFFF"/>
                </a:solidFill>
              </a:rPr>
              <a:t> au public et </a:t>
            </a:r>
            <a:r>
              <a:rPr lang="en-US" sz="1900" dirty="0" err="1">
                <a:solidFill>
                  <a:srgbClr val="FFFFFF"/>
                </a:solidFill>
              </a:rPr>
              <a:t>n'a</a:t>
            </a:r>
            <a:r>
              <a:rPr lang="en-US" sz="1900" dirty="0">
                <a:solidFill>
                  <a:srgbClr val="FFFFFF"/>
                </a:solidFill>
              </a:rPr>
              <a:t> pas </a:t>
            </a:r>
            <a:r>
              <a:rPr lang="en-US" sz="1900" dirty="0" err="1">
                <a:solidFill>
                  <a:srgbClr val="FFFFFF"/>
                </a:solidFill>
              </a:rPr>
              <a:t>besoin</a:t>
            </a:r>
            <a:r>
              <a:rPr lang="en-US" sz="1900" dirty="0">
                <a:solidFill>
                  <a:srgbClr val="FFFFFF"/>
                </a:solidFill>
              </a:rPr>
              <a:t> de </a:t>
            </a:r>
            <a:r>
              <a:rPr lang="en-US" sz="1900" dirty="0" err="1">
                <a:solidFill>
                  <a:srgbClr val="FFFFFF"/>
                </a:solidFill>
              </a:rPr>
              <a:t>licence</a:t>
            </a:r>
            <a:r>
              <a:rPr lang="en-US" sz="1900" dirty="0">
                <a:solidFill>
                  <a:srgbClr val="FFFFFF"/>
                </a:solidFill>
              </a:rPr>
              <a:t> pour </a:t>
            </a:r>
            <a:r>
              <a:rPr lang="en-US" sz="1900" dirty="0" err="1">
                <a:solidFill>
                  <a:srgbClr val="FFFFFF"/>
                </a:solidFill>
              </a:rPr>
              <a:t>l'utiliser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  <a:endParaRPr sz="1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900" dirty="0">
              <a:solidFill>
                <a:srgbClr val="FFFFFF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FFFFFF"/>
                </a:solidFill>
              </a:rPr>
              <a:t>Lire @ </a:t>
            </a:r>
            <a:r>
              <a:rPr lang="en-US" sz="1900" dirty="0" err="1">
                <a:solidFill>
                  <a:srgbClr val="FFFFFF"/>
                </a:solidFill>
              </a:rPr>
              <a:t>apprendre</a:t>
            </a:r>
            <a:r>
              <a:rPr lang="en-US" sz="1900" dirty="0">
                <a:solidFill>
                  <a:srgbClr val="FFFFFF"/>
                </a:solidFill>
              </a:rPr>
              <a:t> - </a:t>
            </a:r>
            <a:r>
              <a:rPr lang="en-US" sz="1900" dirty="0" err="1">
                <a:solidFill>
                  <a:srgbClr val="FFFFFF"/>
                </a:solidFill>
              </a:rPr>
              <a:t>Qu'est-ce</a:t>
            </a:r>
            <a:r>
              <a:rPr lang="en-US" sz="1900" dirty="0">
                <a:solidFill>
                  <a:srgbClr val="FFFFFF"/>
                </a:solidFill>
              </a:rPr>
              <a:t> que le </a:t>
            </a:r>
            <a:r>
              <a:rPr lang="en-US" sz="1900" dirty="0" err="1">
                <a:solidFill>
                  <a:srgbClr val="FFFFFF"/>
                </a:solidFill>
              </a:rPr>
              <a:t>domaine</a:t>
            </a:r>
            <a:r>
              <a:rPr lang="en-US" sz="1900" dirty="0">
                <a:solidFill>
                  <a:srgbClr val="FFFFFF"/>
                </a:solidFill>
              </a:rPr>
              <a:t> public</a:t>
            </a:r>
            <a:r>
              <a:rPr lang="en-US" dirty="0"/>
              <a:t>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en-US" u="sng" dirty="0" err="1">
                <a:solidFill>
                  <a:schemeClr val="hlink"/>
                </a:solidFill>
                <a:hlinkClick r:id="rId13"/>
              </a:rPr>
              <a:t>Loi</a:t>
            </a:r>
            <a:r>
              <a:rPr lang="en-US" u="sng" dirty="0">
                <a:solidFill>
                  <a:schemeClr val="hlink"/>
                </a:solidFill>
                <a:hlinkClick r:id="rId13"/>
              </a:rPr>
              <a:t> sur les droits </a:t>
            </a:r>
            <a:r>
              <a:rPr lang="en-US" u="sng" dirty="0" err="1">
                <a:solidFill>
                  <a:schemeClr val="hlink"/>
                </a:solidFill>
                <a:hlinkClick r:id="rId13"/>
              </a:rPr>
              <a:t>d’auteurs</a:t>
            </a:r>
            <a:r>
              <a:rPr lang="en-US" u="sng" dirty="0">
                <a:solidFill>
                  <a:schemeClr val="hlink"/>
                </a:solidFill>
                <a:hlinkClick r:id="rId13"/>
              </a:rPr>
              <a:t>  Janvier le 9, 2020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3" name="Google Shape;183;p7"/>
          <p:cNvSpPr/>
          <p:nvPr>
            <p:custDataLst>
              <p:tags r:id="rId5"/>
            </p:custDataLst>
          </p:nvPr>
        </p:nvSpPr>
        <p:spPr>
          <a:xfrm>
            <a:off x="1145309" y="6361475"/>
            <a:ext cx="2552123" cy="3600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184" name="Google Shape;184;p7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185" name="Google Shape;185;p7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186" name="Google Shape;186;p7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187" name="Google Shape;187;p7"/>
          <p:cNvSpPr/>
          <p:nvPr>
            <p:custDataLst>
              <p:tags r:id="rId9"/>
            </p:custDataLst>
          </p:nvPr>
        </p:nvSpPr>
        <p:spPr>
          <a:xfrm rot="10800000">
            <a:off x="2349946" y="62087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 descr="A picture containing person, electronics, man, holding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l="18729" r="18729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41881"/>
            <a:ext cx="4982736" cy="5720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Comprendre la loi des droits d’auteurs</a:t>
            </a:r>
            <a:endParaRPr/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614115"/>
            <a:ext cx="4695826" cy="431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YouTube et droits d’auteurs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Regardez @ Apprendre – Créateur YouTube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14"/>
              </a:rPr>
              <a:t>Utilisation équitable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Regardez @ Apprendre – Créateur YouTube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15"/>
              </a:rPr>
              <a:t>Musiques et droits d’auteur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Regardez @ Apprendre – Créateur YouTube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16"/>
              </a:rPr>
              <a:t>Permissions des droits d’auteur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Regardez @ Apprendre – Créateur YouTube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17"/>
              </a:rPr>
              <a:t>Droits d’auteur questions fréquentes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solidFill>
                <a:srgbClr val="E59BA3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9BA3"/>
              </a:buClr>
              <a:buSzPts val="1800"/>
              <a:buNone/>
            </a:pPr>
            <a:r>
              <a:rPr lang="en-US">
                <a:solidFill>
                  <a:srgbClr val="E59BA3"/>
                </a:solidFill>
              </a:rPr>
              <a:t> Pensez-y: Qu’avez-vous appris que vous ne saviez pas avant? </a:t>
            </a:r>
            <a:r>
              <a:rPr lang="en-US" sz="1400"/>
              <a:t>(Q1.3)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96" name="Google Shape;196;p8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7" name="Google Shape;197;p8"/>
          <p:cNvSpPr/>
          <p:nvPr>
            <p:custDataLst>
              <p:tags r:id="rId5"/>
            </p:custDataLst>
          </p:nvPr>
        </p:nvSpPr>
        <p:spPr>
          <a:xfrm>
            <a:off x="1145309" y="6361475"/>
            <a:ext cx="2552123" cy="3600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198" name="Google Shape;198;p8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199" name="Google Shape;199;p8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00" name="Google Shape;200;p8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01" name="Google Shape;201;p8"/>
          <p:cNvSpPr/>
          <p:nvPr>
            <p:custDataLst>
              <p:tags r:id="rId9"/>
            </p:custDataLst>
          </p:nvPr>
        </p:nvSpPr>
        <p:spPr>
          <a:xfrm rot="10800000">
            <a:off x="2349946" y="62087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8"/>
          <p:cNvPicPr preferRelativeResize="0"/>
          <p:nvPr>
            <p:custDataLst>
              <p:tags r:id="rId10"/>
            </p:custDataLst>
          </p:nvPr>
        </p:nvPicPr>
        <p:blipFill rotWithShape="1">
          <a:blip r:embed="rId18">
            <a:alphaModFix/>
          </a:blip>
          <a:srcRect/>
          <a:stretch/>
        </p:blipFill>
        <p:spPr>
          <a:xfrm>
            <a:off x="6969837" y="5112809"/>
            <a:ext cx="256054" cy="26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706</Words>
  <Application>Microsoft Office PowerPoint</Application>
  <PresentationFormat>Widescreen</PresentationFormat>
  <Paragraphs>95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Noto Sans Symbols</vt:lpstr>
      <vt:lpstr>Office Theme</vt:lpstr>
      <vt:lpstr>Créer des séquences de vidéo </vt:lpstr>
      <vt:lpstr>Activités  et travail</vt:lpstr>
      <vt:lpstr> Comprendre la loi des droits d’auteurs </vt:lpstr>
      <vt:lpstr>Comprendre la loi des droits d’auteurs</vt:lpstr>
      <vt:lpstr>Comprendre la loi des droits d’auteurs</vt:lpstr>
      <vt:lpstr>Comprendre la loi des droits d’auteurs</vt:lpstr>
      <vt:lpstr>Comprendre la loi des droits d’auteurs</vt:lpstr>
      <vt:lpstr>Comprendre la loi des droits d’auteurs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des séquences de vidéo</dc:title>
  <dc:creator>Mario Blouin</dc:creator>
  <cp:lastModifiedBy>Mario Blouin</cp:lastModifiedBy>
  <cp:revision>1</cp:revision>
  <dcterms:created xsi:type="dcterms:W3CDTF">2020-06-06T12:40:55Z</dcterms:created>
  <dcterms:modified xsi:type="dcterms:W3CDTF">2020-07-08T15:00:08Z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