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5" roundtripDataSignature="AMtx7miICM+bU9+HG7dgv/kzghcy6Ozs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1771DB-B933-4C3B-AFBD-8DE8170ECA6A}" v="244" dt="2020-07-08T13:23:56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 Blouin" userId="c9e8c2cd067712e5" providerId="LiveId" clId="{341771DB-B933-4C3B-AFBD-8DE8170ECA6A}"/>
    <pc:docChg chg="custSel modSld">
      <pc:chgData name="Mario Blouin" userId="c9e8c2cd067712e5" providerId="LiveId" clId="{341771DB-B933-4C3B-AFBD-8DE8170ECA6A}" dt="2020-07-08T15:01:49.719" v="15" actId="313"/>
      <pc:docMkLst>
        <pc:docMk/>
      </pc:docMkLst>
      <pc:sldChg chg="modSp mod">
        <pc:chgData name="Mario Blouin" userId="c9e8c2cd067712e5" providerId="LiveId" clId="{341771DB-B933-4C3B-AFBD-8DE8170ECA6A}" dt="2020-07-08T13:56:30.314" v="6" actId="6549"/>
        <pc:sldMkLst>
          <pc:docMk/>
          <pc:sldMk cId="0" sldId="256"/>
        </pc:sldMkLst>
        <pc:spChg chg="mod">
          <ac:chgData name="Mario Blouin" userId="c9e8c2cd067712e5" providerId="LiveId" clId="{341771DB-B933-4C3B-AFBD-8DE8170ECA6A}" dt="2020-07-08T13:56:30.314" v="6" actId="6549"/>
          <ac:spMkLst>
            <pc:docMk/>
            <pc:sldMk cId="0" sldId="256"/>
            <ac:spMk id="157" creationId="{00000000-0000-0000-0000-000000000000}"/>
          </ac:spMkLst>
        </pc:spChg>
      </pc:sldChg>
      <pc:sldChg chg="modSp mod">
        <pc:chgData name="Mario Blouin" userId="c9e8c2cd067712e5" providerId="LiveId" clId="{341771DB-B933-4C3B-AFBD-8DE8170ECA6A}" dt="2020-07-08T15:01:34.980" v="8" actId="6549"/>
        <pc:sldMkLst>
          <pc:docMk/>
          <pc:sldMk cId="0" sldId="257"/>
        </pc:sldMkLst>
        <pc:spChg chg="mod">
          <ac:chgData name="Mario Blouin" userId="c9e8c2cd067712e5" providerId="LiveId" clId="{341771DB-B933-4C3B-AFBD-8DE8170ECA6A}" dt="2020-07-08T13:18:40.651" v="0" actId="6549"/>
          <ac:spMkLst>
            <pc:docMk/>
            <pc:sldMk cId="0" sldId="257"/>
            <ac:spMk id="174" creationId="{00000000-0000-0000-0000-000000000000}"/>
          </ac:spMkLst>
        </pc:spChg>
        <pc:spChg chg="mod">
          <ac:chgData name="Mario Blouin" userId="c9e8c2cd067712e5" providerId="LiveId" clId="{341771DB-B933-4C3B-AFBD-8DE8170ECA6A}" dt="2020-07-08T15:01:34.980" v="8" actId="6549"/>
          <ac:spMkLst>
            <pc:docMk/>
            <pc:sldMk cId="0" sldId="257"/>
            <ac:spMk id="178" creationId="{00000000-0000-0000-0000-000000000000}"/>
          </ac:spMkLst>
        </pc:spChg>
      </pc:sldChg>
      <pc:sldChg chg="modSp mod">
        <pc:chgData name="Mario Blouin" userId="c9e8c2cd067712e5" providerId="LiveId" clId="{341771DB-B933-4C3B-AFBD-8DE8170ECA6A}" dt="2020-07-08T15:01:41.464" v="9" actId="313"/>
        <pc:sldMkLst>
          <pc:docMk/>
          <pc:sldMk cId="0" sldId="258"/>
        </pc:sldMkLst>
        <pc:spChg chg="mod">
          <ac:chgData name="Mario Blouin" userId="c9e8c2cd067712e5" providerId="LiveId" clId="{341771DB-B933-4C3B-AFBD-8DE8170ECA6A}" dt="2020-07-08T13:42:29.236" v="1" actId="20577"/>
          <ac:spMkLst>
            <pc:docMk/>
            <pc:sldMk cId="0" sldId="258"/>
            <ac:spMk id="194" creationId="{00000000-0000-0000-0000-000000000000}"/>
          </ac:spMkLst>
        </pc:spChg>
        <pc:spChg chg="mod">
          <ac:chgData name="Mario Blouin" userId="c9e8c2cd067712e5" providerId="LiveId" clId="{341771DB-B933-4C3B-AFBD-8DE8170ECA6A}" dt="2020-07-08T15:01:41.464" v="9" actId="313"/>
          <ac:spMkLst>
            <pc:docMk/>
            <pc:sldMk cId="0" sldId="258"/>
            <ac:spMk id="198" creationId="{00000000-0000-0000-0000-000000000000}"/>
          </ac:spMkLst>
        </pc:spChg>
      </pc:sldChg>
      <pc:sldChg chg="modSp mod">
        <pc:chgData name="Mario Blouin" userId="c9e8c2cd067712e5" providerId="LiveId" clId="{341771DB-B933-4C3B-AFBD-8DE8170ECA6A}" dt="2020-07-08T15:01:42.948" v="10" actId="313"/>
        <pc:sldMkLst>
          <pc:docMk/>
          <pc:sldMk cId="0" sldId="259"/>
        </pc:sldMkLst>
        <pc:spChg chg="mod">
          <ac:chgData name="Mario Blouin" userId="c9e8c2cd067712e5" providerId="LiveId" clId="{341771DB-B933-4C3B-AFBD-8DE8170ECA6A}" dt="2020-07-08T15:01:42.948" v="10" actId="313"/>
          <ac:spMkLst>
            <pc:docMk/>
            <pc:sldMk cId="0" sldId="259"/>
            <ac:spMk id="213" creationId="{00000000-0000-0000-0000-000000000000}"/>
          </ac:spMkLst>
        </pc:spChg>
      </pc:sldChg>
      <pc:sldChg chg="modSp mod">
        <pc:chgData name="Mario Blouin" userId="c9e8c2cd067712e5" providerId="LiveId" clId="{341771DB-B933-4C3B-AFBD-8DE8170ECA6A}" dt="2020-07-08T15:01:44.285" v="11" actId="313"/>
        <pc:sldMkLst>
          <pc:docMk/>
          <pc:sldMk cId="0" sldId="260"/>
        </pc:sldMkLst>
        <pc:spChg chg="mod">
          <ac:chgData name="Mario Blouin" userId="c9e8c2cd067712e5" providerId="LiveId" clId="{341771DB-B933-4C3B-AFBD-8DE8170ECA6A}" dt="2020-07-08T15:01:44.285" v="11" actId="313"/>
          <ac:spMkLst>
            <pc:docMk/>
            <pc:sldMk cId="0" sldId="260"/>
            <ac:spMk id="228" creationId="{00000000-0000-0000-0000-000000000000}"/>
          </ac:spMkLst>
        </pc:spChg>
      </pc:sldChg>
      <pc:sldChg chg="modSp mod">
        <pc:chgData name="Mario Blouin" userId="c9e8c2cd067712e5" providerId="LiveId" clId="{341771DB-B933-4C3B-AFBD-8DE8170ECA6A}" dt="2020-07-08T15:01:45.217" v="12" actId="313"/>
        <pc:sldMkLst>
          <pc:docMk/>
          <pc:sldMk cId="0" sldId="261"/>
        </pc:sldMkLst>
        <pc:spChg chg="mod">
          <ac:chgData name="Mario Blouin" userId="c9e8c2cd067712e5" providerId="LiveId" clId="{341771DB-B933-4C3B-AFBD-8DE8170ECA6A}" dt="2020-07-08T15:01:45.217" v="12" actId="313"/>
          <ac:spMkLst>
            <pc:docMk/>
            <pc:sldMk cId="0" sldId="261"/>
            <ac:spMk id="242" creationId="{00000000-0000-0000-0000-000000000000}"/>
          </ac:spMkLst>
        </pc:spChg>
      </pc:sldChg>
      <pc:sldChg chg="modSp mod">
        <pc:chgData name="Mario Blouin" userId="c9e8c2cd067712e5" providerId="LiveId" clId="{341771DB-B933-4C3B-AFBD-8DE8170ECA6A}" dt="2020-07-08T15:01:46.432" v="13" actId="313"/>
        <pc:sldMkLst>
          <pc:docMk/>
          <pc:sldMk cId="0" sldId="262"/>
        </pc:sldMkLst>
        <pc:spChg chg="mod">
          <ac:chgData name="Mario Blouin" userId="c9e8c2cd067712e5" providerId="LiveId" clId="{341771DB-B933-4C3B-AFBD-8DE8170ECA6A}" dt="2020-07-08T13:43:25.145" v="3" actId="20577"/>
          <ac:spMkLst>
            <pc:docMk/>
            <pc:sldMk cId="0" sldId="262"/>
            <ac:spMk id="252" creationId="{00000000-0000-0000-0000-000000000000}"/>
          </ac:spMkLst>
        </pc:spChg>
        <pc:spChg chg="mod">
          <ac:chgData name="Mario Blouin" userId="c9e8c2cd067712e5" providerId="LiveId" clId="{341771DB-B933-4C3B-AFBD-8DE8170ECA6A}" dt="2020-07-08T15:01:46.432" v="13" actId="313"/>
          <ac:spMkLst>
            <pc:docMk/>
            <pc:sldMk cId="0" sldId="262"/>
            <ac:spMk id="256" creationId="{00000000-0000-0000-0000-000000000000}"/>
          </ac:spMkLst>
        </pc:spChg>
      </pc:sldChg>
      <pc:sldChg chg="modSp mod">
        <pc:chgData name="Mario Blouin" userId="c9e8c2cd067712e5" providerId="LiveId" clId="{341771DB-B933-4C3B-AFBD-8DE8170ECA6A}" dt="2020-07-08T15:01:48.740" v="14" actId="313"/>
        <pc:sldMkLst>
          <pc:docMk/>
          <pc:sldMk cId="0" sldId="263"/>
        </pc:sldMkLst>
        <pc:spChg chg="mod">
          <ac:chgData name="Mario Blouin" userId="c9e8c2cd067712e5" providerId="LiveId" clId="{341771DB-B933-4C3B-AFBD-8DE8170ECA6A}" dt="2020-07-08T13:44:13.655" v="5" actId="20577"/>
          <ac:spMkLst>
            <pc:docMk/>
            <pc:sldMk cId="0" sldId="263"/>
            <ac:spMk id="268" creationId="{00000000-0000-0000-0000-000000000000}"/>
          </ac:spMkLst>
        </pc:spChg>
        <pc:spChg chg="mod">
          <ac:chgData name="Mario Blouin" userId="c9e8c2cd067712e5" providerId="LiveId" clId="{341771DB-B933-4C3B-AFBD-8DE8170ECA6A}" dt="2020-07-08T15:01:48.740" v="14" actId="313"/>
          <ac:spMkLst>
            <pc:docMk/>
            <pc:sldMk cId="0" sldId="263"/>
            <ac:spMk id="272" creationId="{00000000-0000-0000-0000-000000000000}"/>
          </ac:spMkLst>
        </pc:spChg>
      </pc:sldChg>
      <pc:sldChg chg="modSp mod">
        <pc:chgData name="Mario Blouin" userId="c9e8c2cd067712e5" providerId="LiveId" clId="{341771DB-B933-4C3B-AFBD-8DE8170ECA6A}" dt="2020-07-08T15:01:49.719" v="15" actId="313"/>
        <pc:sldMkLst>
          <pc:docMk/>
          <pc:sldMk cId="0" sldId="264"/>
        </pc:sldMkLst>
        <pc:spChg chg="mod">
          <ac:chgData name="Mario Blouin" userId="c9e8c2cd067712e5" providerId="LiveId" clId="{341771DB-B933-4C3B-AFBD-8DE8170ECA6A}" dt="2020-07-08T15:01:49.719" v="15" actId="313"/>
          <ac:spMkLst>
            <pc:docMk/>
            <pc:sldMk cId="0" sldId="264"/>
            <ac:spMk id="28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bc16d47dc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8bc16d47dc_2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8bc16d47dc_2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bc16d47dc_2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8bc16d47dc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License - https://www.twenty20.com/photos/05abcd6e-025e-4f07-a05c-6734d34a6c74/?utm_t20_channel=bl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19" name="Google Shape;19;p11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11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11"/>
          <p:cNvSpPr>
            <a:spLocks noGrp="1"/>
          </p:cNvSpPr>
          <p:nvPr>
            <p:ph type="pic" idx="2"/>
          </p:nvPr>
        </p:nvSpPr>
        <p:spPr>
          <a:xfrm>
            <a:off x="-1" y="0"/>
            <a:ext cx="7512001" cy="67278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bc16d47dc_2_7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8bc16d47dc_2_7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90" name="Google Shape;90;g8bc16d47dc_2_7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g8bc16d47dc_2_7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8bc16d47dc_2_7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g8bc16d47dc_2_7"/>
          <p:cNvSpPr>
            <a:spLocks noGrp="1"/>
          </p:cNvSpPr>
          <p:nvPr>
            <p:ph type="pic" idx="2"/>
          </p:nvPr>
        </p:nvSpPr>
        <p:spPr>
          <a:xfrm>
            <a:off x="-1" y="0"/>
            <a:ext cx="7512001" cy="6727855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1" type="obj">
  <p:cSld name="OBJEC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bc16d47dc_2_14"/>
          <p:cNvSpPr txBox="1"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0" rIns="396000" bIns="0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8bc16d47dc_2_14"/>
          <p:cNvSpPr txBox="1">
            <a:spLocks noGrp="1"/>
          </p:cNvSpPr>
          <p:nvPr>
            <p:ph type="body" idx="1"/>
          </p:nvPr>
        </p:nvSpPr>
        <p:spPr>
          <a:xfrm>
            <a:off x="4705350" y="365124"/>
            <a:ext cx="6648448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8bc16d47dc_2_1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Right">
  <p:cSld name="Title and Content Righ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bc16d47dc_2_18"/>
          <p:cNvSpPr>
            <a:spLocks noGrp="1"/>
          </p:cNvSpPr>
          <p:nvPr>
            <p:ph type="pic" idx="2"/>
          </p:nvPr>
        </p:nvSpPr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8bc16d47dc_2_18"/>
          <p:cNvSpPr txBox="1">
            <a:spLocks noGrp="1"/>
          </p:cNvSpPr>
          <p:nvPr>
            <p:ph type="title"/>
          </p:nvPr>
        </p:nvSpPr>
        <p:spPr>
          <a:xfrm>
            <a:off x="6657974" y="611077"/>
            <a:ext cx="4695825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8bc16d47dc_2_18"/>
          <p:cNvSpPr txBox="1">
            <a:spLocks noGrp="1"/>
          </p:cNvSpPr>
          <p:nvPr>
            <p:ph type="body" idx="1"/>
          </p:nvPr>
        </p:nvSpPr>
        <p:spPr>
          <a:xfrm>
            <a:off x="6657974" y="1825625"/>
            <a:ext cx="46958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g8bc16d47dc_2_18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bc16d47dc_2_23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8bc16d47dc_2_23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106" name="Google Shape;106;g8bc16d47dc_2_23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7" name="Google Shape;107;g8bc16d47dc_2_23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8bc16d47dc_2_2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0C0C0C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bc16d47dc_2_29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8bc16d47dc_2_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7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8bc16d47dc_2_29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1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0" rIns="396000" bIns="0" anchor="ctr" anchorCtr="0">
            <a:noAutofit/>
          </a:bodyPr>
          <a:lstStyle>
            <a:lvl1pPr lv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4705350" y="365124"/>
            <a:ext cx="6648448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>
  <p:cSld name="Title and Content Wide">
    <p:bg>
      <p:bgPr>
        <a:solidFill>
          <a:srgbClr val="0C0C0C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bc16d47dc_2_33"/>
          <p:cNvSpPr txBox="1"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8bc16d47dc_2_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g8bc16d47dc_2_3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2">
  <p:cSld name="Title and Content - Horizontal 2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bc16d47dc_2_37"/>
          <p:cNvSpPr txBox="1"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45700" rIns="396000" bIns="45700" anchor="ctr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8bc16d47dc_2_37"/>
          <p:cNvSpPr txBox="1">
            <a:spLocks noGrp="1"/>
          </p:cNvSpPr>
          <p:nvPr>
            <p:ph type="body" idx="1"/>
          </p:nvPr>
        </p:nvSpPr>
        <p:spPr>
          <a:xfrm>
            <a:off x="838200" y="365124"/>
            <a:ext cx="6156323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g8bc16d47dc_2_37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3">
  <p:cSld name="Title and Content - Horizontal 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bc16d47dc_2_4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g8bc16d47dc_2_41"/>
          <p:cNvSpPr txBox="1">
            <a:spLocks noGrp="1"/>
          </p:cNvSpPr>
          <p:nvPr>
            <p:ph type="body" idx="1"/>
          </p:nvPr>
        </p:nvSpPr>
        <p:spPr>
          <a:xfrm>
            <a:off x="4705350" y="611076"/>
            <a:ext cx="6648448" cy="573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8bc16d47dc_2_41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bc16d47dc_2_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8bc16d47dc_2_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g8bc16d47dc_2_45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c16d47dc_2_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8bc16d47dc_2_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8bc16d47dc_2_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g8bc16d47dc_2_49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bc16d47dc_2_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g8bc16d47dc_2_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g8bc16d47dc_2_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8bc16d47dc_2_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g8bc16d47dc_2_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8bc16d47dc_2_5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bc16d47dc_2_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g8bc16d47dc_2_61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bc16d47dc_2_6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bc16d47dc_2_6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g8bc16d47dc_2_6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9" name="Google Shape;149;g8bc16d47dc_2_6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0" name="Google Shape;150;g8bc16d47dc_2_66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Right">
  <p:cSld name="Title and Content Righ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>
            <a:spLocks noGrp="1"/>
          </p:cNvSpPr>
          <p:nvPr>
            <p:ph type="pic" idx="2"/>
          </p:nvPr>
        </p:nvSpPr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6657974" y="611077"/>
            <a:ext cx="4695825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6657974" y="1825625"/>
            <a:ext cx="46958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1"/>
          </p:nvPr>
        </p:nvSpPr>
        <p:spPr>
          <a:xfrm>
            <a:off x="7873612" y="4611901"/>
            <a:ext cx="39240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cxnSp>
        <p:nvCxnSpPr>
          <p:cNvPr id="35" name="Google Shape;35;p14"/>
          <p:cNvCxnSpPr/>
          <p:nvPr/>
        </p:nvCxnSpPr>
        <p:spPr>
          <a:xfrm>
            <a:off x="7874732" y="4373775"/>
            <a:ext cx="3924000" cy="0"/>
          </a:xfrm>
          <a:prstGeom prst="straightConnector1">
            <a:avLst/>
          </a:prstGeom>
          <a:noFill/>
          <a:ln w="635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14"/>
          <p:cNvSpPr/>
          <p:nvPr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0C0C0C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7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>
  <p:cSld name="Title and Content Wide">
    <p:bg>
      <p:bgPr>
        <a:solidFill>
          <a:srgbClr val="0C0C0C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▪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2">
  <p:cSld name="Title and Content - Horizontal 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12600000" scaled="0"/>
          </a:gradFill>
          <a:ln>
            <a:noFill/>
          </a:ln>
        </p:spPr>
        <p:txBody>
          <a:bodyPr spcFirstLastPara="1" wrap="square" lIns="396000" tIns="45700" rIns="396000" bIns="45700" anchor="ctr" anchorCtr="0">
            <a:norm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365124"/>
            <a:ext cx="6156323" cy="59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Horizontal 3">
  <p:cSld name="Title and Content - Horizontal 3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4705350" y="611076"/>
            <a:ext cx="6648448" cy="5738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08000" rIns="108000" bIns="1080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0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0"/>
          <p:cNvSpPr/>
          <p:nvPr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g8bc16d47dc_2_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g8bc16d47dc_2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g8bc16d47dc_2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g8bc16d47dc_2_0"/>
          <p:cNvSpPr txBox="1">
            <a:spLocks noGrp="1"/>
          </p:cNvSpPr>
          <p:nvPr>
            <p:ph type="sldNum" idx="12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g8bc16d47dc_2_0"/>
          <p:cNvSpPr/>
          <p:nvPr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8bc16d47dc_2_0"/>
          <p:cNvSpPr/>
          <p:nvPr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9.xml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6.jp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8.jp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24.xml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9.jp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4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image" Target="../media/image10.jp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43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notesSlide" Target="../notesSlides/notesSlide7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image" Target="../media/image12.png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5" Type="http://schemas.openxmlformats.org/officeDocument/2006/relationships/image" Target="../media/image12.png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notesSlide" Target="../notesSlides/notesSlide9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71.xml"/><Relationship Id="rId16" Type="http://schemas.openxmlformats.org/officeDocument/2006/relationships/image" Target="../media/image12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hyperlink" Target="https://www.youtube.com/watch?v=ghlNzMqSbtM" TargetMode="External"/><Relationship Id="rId10" Type="http://schemas.openxmlformats.org/officeDocument/2006/relationships/tags" Target="../tags/tag79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bc16d47dc_2_7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873611" y="1676409"/>
            <a:ext cx="3923999" cy="2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lang="en-US" dirty="0" err="1">
                <a:solidFill>
                  <a:srgbClr val="FFFFFF"/>
                </a:solidFill>
              </a:rPr>
              <a:t>Créer</a:t>
            </a:r>
            <a:r>
              <a:rPr lang="en-US" dirty="0">
                <a:solidFill>
                  <a:srgbClr val="FFFFFF"/>
                </a:solidFill>
              </a:rPr>
              <a:t> des </a:t>
            </a:r>
            <a:r>
              <a:rPr lang="en-US" dirty="0" err="1">
                <a:solidFill>
                  <a:srgbClr val="FFFFFF"/>
                </a:solidFill>
              </a:rPr>
              <a:t>séquences</a:t>
            </a:r>
            <a:r>
              <a:rPr lang="en-US" dirty="0">
                <a:solidFill>
                  <a:srgbClr val="FFFFFF"/>
                </a:solidFill>
              </a:rPr>
              <a:t> de </a:t>
            </a:r>
            <a:r>
              <a:rPr lang="en-US" dirty="0" err="1">
                <a:solidFill>
                  <a:srgbClr val="FFFFFF"/>
                </a:solidFill>
              </a:rPr>
              <a:t>vidéo</a:t>
            </a:r>
            <a:r>
              <a:rPr lang="en-US" dirty="0">
                <a:solidFill>
                  <a:srgbClr val="FFFFFF"/>
                </a:solidFill>
              </a:rPr>
              <a:t>	</a:t>
            </a:r>
            <a:endParaRPr dirty="0"/>
          </a:p>
        </p:txBody>
      </p:sp>
      <p:sp>
        <p:nvSpPr>
          <p:cNvPr id="157" name="Google Shape;157;g8bc16d47dc_2_71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759325" y="4513950"/>
            <a:ext cx="37941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Tâche </a:t>
            </a:r>
            <a:r>
              <a:rPr lang="en-US" dirty="0" err="1">
                <a:solidFill>
                  <a:srgbClr val="FFFFFF"/>
                </a:solidFill>
              </a:rPr>
              <a:t>d’apprentissage</a:t>
            </a:r>
            <a:r>
              <a:rPr lang="en-US" dirty="0">
                <a:solidFill>
                  <a:srgbClr val="FFFFFF"/>
                </a:solidFill>
              </a:rPr>
              <a:t> 2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8" name="Google Shape;158;g8bc16d47dc_2_71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159" name="Google Shape;159;g8bc16d47dc_2_71" descr="A person holding a camera&#10;&#10;Description automatically generated"/>
          <p:cNvPicPr preferRelativeResize="0">
            <a:picLocks noGrp="1"/>
          </p:cNvPicPr>
          <p:nvPr>
            <p:ph type="pic" idx="2"/>
            <p:custDataLst>
              <p:tags r:id="rId4"/>
            </p:custDataLst>
          </p:nvPr>
        </p:nvPicPr>
        <p:blipFill rotWithShape="1">
          <a:blip r:embed="rId7">
            <a:alphaModFix/>
          </a:blip>
          <a:srcRect l="12783" r="12783"/>
          <a:stretch/>
        </p:blipFill>
        <p:spPr>
          <a:xfrm>
            <a:off x="-1" y="0"/>
            <a:ext cx="7512001" cy="6727855"/>
          </a:xfrm>
          <a:prstGeom prst="rect">
            <a:avLst/>
          </a:prstGeom>
          <a:solidFill>
            <a:srgbClr val="262626"/>
          </a:solidFill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bc16d47dc_2_8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"/>
            <a:ext cx="4305300" cy="6721472"/>
          </a:xfrm>
          <a:prstGeom prst="rect">
            <a:avLst/>
          </a:prstGeom>
          <a:gradFill>
            <a:gsLst>
              <a:gs pos="0">
                <a:srgbClr val="262626"/>
              </a:gs>
              <a:gs pos="1000">
                <a:srgbClr val="262626"/>
              </a:gs>
              <a:gs pos="100000">
                <a:srgbClr val="4F141B"/>
              </a:gs>
            </a:gsLst>
            <a:lin ang="0" scaled="0"/>
          </a:gradFill>
          <a:ln>
            <a:noFill/>
          </a:ln>
        </p:spPr>
        <p:txBody>
          <a:bodyPr spcFirstLastPara="1" wrap="square" lIns="396000" tIns="0" rIns="396000" bIns="0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rPr lang="en-US" dirty="0" err="1">
                <a:solidFill>
                  <a:schemeClr val="lt1"/>
                </a:solidFill>
              </a:rPr>
              <a:t>Activit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>
                <a:solidFill>
                  <a:schemeClr val="lt1"/>
                </a:solidFill>
              </a:rPr>
              <a:t> et</a:t>
            </a:r>
            <a:br>
              <a:rPr lang="en-US" dirty="0">
                <a:solidFill>
                  <a:schemeClr val="lt1"/>
                </a:solidFill>
              </a:rPr>
            </a:br>
            <a:r>
              <a:rPr lang="en-US" dirty="0"/>
              <a:t>travail</a:t>
            </a:r>
            <a:endParaRPr dirty="0"/>
          </a:p>
        </p:txBody>
      </p:sp>
      <p:sp>
        <p:nvSpPr>
          <p:cNvPr id="165" name="Google Shape;165;g8bc16d47dc_2_80"/>
          <p:cNvSpPr/>
          <p:nvPr>
            <p:custDataLst>
              <p:tags r:id="rId2"/>
            </p:custDataLst>
          </p:nvPr>
        </p:nvSpPr>
        <p:spPr>
          <a:xfrm>
            <a:off x="4479751" y="369801"/>
            <a:ext cx="6791400" cy="996000"/>
          </a:xfrm>
          <a:prstGeom prst="rect">
            <a:avLst/>
          </a:prstGeom>
          <a:gradFill>
            <a:gsLst>
              <a:gs pos="0">
                <a:srgbClr val="3F3F3F"/>
              </a:gs>
              <a:gs pos="15930">
                <a:srgbClr val="262626"/>
              </a:gs>
              <a:gs pos="97000">
                <a:srgbClr val="262626"/>
              </a:gs>
              <a:gs pos="100000">
                <a:srgbClr val="11859C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8bc16d47dc_2_80"/>
          <p:cNvSpPr txBox="1">
            <a:spLocks noGrp="1"/>
          </p:cNvSpPr>
          <p:nvPr>
            <p:ph type="sldNum" idx="12"/>
            <p:custDataLst>
              <p:tags r:id="rId3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67" name="Google Shape;167;g8bc16d47dc_2_80"/>
          <p:cNvSpPr/>
          <p:nvPr>
            <p:custDataLst>
              <p:tags r:id="rId4"/>
            </p:custDataLst>
          </p:nvPr>
        </p:nvSpPr>
        <p:spPr>
          <a:xfrm>
            <a:off x="4621151" y="1619475"/>
            <a:ext cx="6791400" cy="996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741D2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" name="Google Shape;168;g8bc16d47dc_2_80"/>
          <p:cNvGrpSpPr/>
          <p:nvPr>
            <p:custDataLst>
              <p:tags r:id="rId5"/>
            </p:custDataLst>
          </p:nvPr>
        </p:nvGrpSpPr>
        <p:grpSpPr>
          <a:xfrm>
            <a:off x="4562476" y="369800"/>
            <a:ext cx="6908738" cy="5975603"/>
            <a:chOff x="0" y="4675"/>
            <a:chExt cx="6908738" cy="5975603"/>
          </a:xfrm>
        </p:grpSpPr>
        <p:sp>
          <p:nvSpPr>
            <p:cNvPr id="169" name="Google Shape;169;g8bc16d47dc_2_80"/>
            <p:cNvSpPr/>
            <p:nvPr/>
          </p:nvSpPr>
          <p:spPr>
            <a:xfrm>
              <a:off x="301265" y="228757"/>
              <a:ext cx="547800" cy="5478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g8bc16d47dc_2_80"/>
            <p:cNvSpPr/>
            <p:nvPr/>
          </p:nvSpPr>
          <p:spPr>
            <a:xfrm>
              <a:off x="1150288" y="4675"/>
              <a:ext cx="56409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g8bc16d47dc_2_80"/>
            <p:cNvSpPr txBox="1"/>
            <p:nvPr/>
          </p:nvSpPr>
          <p:spPr>
            <a:xfrm>
              <a:off x="1150288" y="4675"/>
              <a:ext cx="56409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rgbClr val="FFFFFF"/>
                  </a:solidFill>
                </a:rPr>
                <a:t>Activité 1 – Comprendre la loi des droits d’auteurs du Canada</a:t>
              </a:r>
              <a:endParaRPr sz="1600">
                <a:solidFill>
                  <a:srgbClr val="FFFFFF"/>
                </a:solidFill>
              </a:endParaRPr>
            </a:p>
          </p:txBody>
        </p:sp>
        <p:sp>
          <p:nvSpPr>
            <p:cNvPr id="172" name="Google Shape;172;g8bc16d47dc_2_80"/>
            <p:cNvSpPr/>
            <p:nvPr/>
          </p:nvSpPr>
          <p:spPr>
            <a:xfrm>
              <a:off x="301265" y="1473658"/>
              <a:ext cx="547800" cy="5478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g8bc16d47dc_2_80"/>
            <p:cNvSpPr/>
            <p:nvPr/>
          </p:nvSpPr>
          <p:spPr>
            <a:xfrm>
              <a:off x="1150288" y="1249576"/>
              <a:ext cx="56409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g8bc16d47dc_2_80"/>
            <p:cNvSpPr txBox="1"/>
            <p:nvPr/>
          </p:nvSpPr>
          <p:spPr>
            <a:xfrm>
              <a:off x="1267838" y="1249576"/>
              <a:ext cx="56409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300" dirty="0" err="1">
                  <a:solidFill>
                    <a:srgbClr val="FFFFFF"/>
                  </a:solidFill>
                </a:rPr>
                <a:t>Activité</a:t>
              </a:r>
              <a:r>
                <a:rPr lang="en-US" sz="1300" dirty="0">
                  <a:solidFill>
                    <a:srgbClr val="FFFFFF"/>
                  </a:solidFill>
                </a:rPr>
                <a:t> 2 – Comment </a:t>
              </a:r>
              <a:r>
                <a:rPr lang="en-US" sz="1300" dirty="0" err="1">
                  <a:solidFill>
                    <a:srgbClr val="FFFFFF"/>
                  </a:solidFill>
                </a:rPr>
                <a:t>reconnaître</a:t>
              </a:r>
              <a:r>
                <a:rPr lang="en-US" sz="1300" dirty="0">
                  <a:solidFill>
                    <a:srgbClr val="FFFFFF"/>
                  </a:solidFill>
                </a:rPr>
                <a:t> de </a:t>
              </a:r>
              <a:r>
                <a:rPr lang="en-US" sz="1300" dirty="0" err="1">
                  <a:solidFill>
                    <a:srgbClr val="FFFFFF"/>
                  </a:solidFill>
                </a:rPr>
                <a:t>bonnes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err="1">
                  <a:solidFill>
                    <a:srgbClr val="FFFFFF"/>
                  </a:solidFill>
                </a:rPr>
                <a:t>séquences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300" dirty="0">
                  <a:solidFill>
                    <a:srgbClr val="FFFFFF"/>
                  </a:solidFill>
                </a:rPr>
                <a:t>	de </a:t>
              </a:r>
              <a:r>
                <a:rPr lang="en-US" sz="1300" dirty="0" err="1">
                  <a:solidFill>
                    <a:srgbClr val="FFFFFF"/>
                  </a:solidFill>
                </a:rPr>
                <a:t>vidéo</a:t>
              </a:r>
              <a:r>
                <a:rPr lang="en-US" sz="1300" dirty="0">
                  <a:solidFill>
                    <a:srgbClr val="FFFFFF"/>
                  </a:solidFill>
                </a:rPr>
                <a:t> B-Roll et/</a:t>
              </a:r>
              <a:r>
                <a:rPr lang="en-US" sz="1300" dirty="0" err="1">
                  <a:solidFill>
                    <a:srgbClr val="FFFFFF"/>
                  </a:solidFill>
                </a:rPr>
                <a:t>ou</a:t>
              </a:r>
              <a:r>
                <a:rPr lang="en-US" sz="1300" dirty="0">
                  <a:solidFill>
                    <a:srgbClr val="FFFFFF"/>
                  </a:solidFill>
                </a:rPr>
                <a:t> image stock</a:t>
              </a:r>
              <a:endParaRPr sz="1500" dirty="0">
                <a:solidFill>
                  <a:srgbClr val="FFFFFF"/>
                </a:solidFill>
              </a:endParaRPr>
            </a:p>
          </p:txBody>
        </p:sp>
        <p:sp>
          <p:nvSpPr>
            <p:cNvPr id="175" name="Google Shape;175;g8bc16d47dc_2_80"/>
            <p:cNvSpPr/>
            <p:nvPr/>
          </p:nvSpPr>
          <p:spPr>
            <a:xfrm>
              <a:off x="0" y="2494477"/>
              <a:ext cx="6791400" cy="99600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30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g8bc16d47dc_2_80"/>
            <p:cNvSpPr/>
            <p:nvPr/>
          </p:nvSpPr>
          <p:spPr>
            <a:xfrm>
              <a:off x="301265" y="2718559"/>
              <a:ext cx="547800" cy="5478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g8bc16d47dc_2_80"/>
            <p:cNvSpPr/>
            <p:nvPr/>
          </p:nvSpPr>
          <p:spPr>
            <a:xfrm>
              <a:off x="1150288" y="2494477"/>
              <a:ext cx="56409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g8bc16d47dc_2_80"/>
            <p:cNvSpPr txBox="1"/>
            <p:nvPr/>
          </p:nvSpPr>
          <p:spPr>
            <a:xfrm>
              <a:off x="1150288" y="2494477"/>
              <a:ext cx="56409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dirty="0" err="1">
                  <a:solidFill>
                    <a:srgbClr val="FFFFFF"/>
                  </a:solidFill>
                </a:rPr>
                <a:t>Activité</a:t>
              </a:r>
              <a:r>
                <a:rPr lang="en-US" dirty="0">
                  <a:solidFill>
                    <a:srgbClr val="FFFFFF"/>
                  </a:solidFill>
                </a:rPr>
                <a:t> 3 – </a:t>
              </a:r>
              <a:r>
                <a:rPr lang="en-US" dirty="0" err="1">
                  <a:solidFill>
                    <a:srgbClr val="FFFFFF"/>
                  </a:solidFill>
                </a:rPr>
                <a:t>Paramètres</a:t>
              </a:r>
              <a:r>
                <a:rPr lang="en-US" dirty="0">
                  <a:solidFill>
                    <a:srgbClr val="FFFFFF"/>
                  </a:solidFill>
                </a:rPr>
                <a:t> pour </a:t>
              </a:r>
              <a:r>
                <a:rPr lang="en-US" dirty="0" err="1">
                  <a:solidFill>
                    <a:srgbClr val="FFFFFF"/>
                  </a:solidFill>
                </a:rPr>
                <a:t>réussir</a:t>
              </a:r>
              <a:endParaRPr sz="1700" dirty="0">
                <a:solidFill>
                  <a:srgbClr val="FFFFFF"/>
                </a:solidFill>
              </a:endParaRPr>
            </a:p>
          </p:txBody>
        </p:sp>
        <p:sp>
          <p:nvSpPr>
            <p:cNvPr id="179" name="Google Shape;179;g8bc16d47dc_2_80"/>
            <p:cNvSpPr/>
            <p:nvPr/>
          </p:nvSpPr>
          <p:spPr>
            <a:xfrm>
              <a:off x="0" y="3748898"/>
              <a:ext cx="6791400" cy="99600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30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g8bc16d47dc_2_80"/>
            <p:cNvSpPr/>
            <p:nvPr/>
          </p:nvSpPr>
          <p:spPr>
            <a:xfrm>
              <a:off x="301265" y="3963460"/>
              <a:ext cx="547800" cy="5478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g8bc16d47dc_2_80"/>
            <p:cNvSpPr/>
            <p:nvPr/>
          </p:nvSpPr>
          <p:spPr>
            <a:xfrm>
              <a:off x="1150288" y="3739377"/>
              <a:ext cx="56409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g8bc16d47dc_2_80"/>
            <p:cNvSpPr txBox="1"/>
            <p:nvPr/>
          </p:nvSpPr>
          <p:spPr>
            <a:xfrm>
              <a:off x="1150288" y="3739377"/>
              <a:ext cx="56409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>
                  <a:solidFill>
                    <a:srgbClr val="FFFFFF"/>
                  </a:solidFill>
                </a:rPr>
                <a:t>Activité 4 – Intégration, modification et exportation</a:t>
              </a:r>
              <a:endParaRPr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8bc16d47dc_2_80"/>
            <p:cNvSpPr/>
            <p:nvPr/>
          </p:nvSpPr>
          <p:spPr>
            <a:xfrm>
              <a:off x="0" y="4984278"/>
              <a:ext cx="6791400" cy="996000"/>
            </a:xfrm>
            <a:prstGeom prst="rect">
              <a:avLst/>
            </a:prstGeom>
            <a:gradFill>
              <a:gsLst>
                <a:gs pos="0">
                  <a:srgbClr val="3F3F3F"/>
                </a:gs>
                <a:gs pos="15930">
                  <a:srgbClr val="262626"/>
                </a:gs>
                <a:gs pos="97000">
                  <a:srgbClr val="262626"/>
                </a:gs>
                <a:gs pos="100000">
                  <a:srgbClr val="11859C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g8bc16d47dc_2_80"/>
            <p:cNvSpPr/>
            <p:nvPr/>
          </p:nvSpPr>
          <p:spPr>
            <a:xfrm>
              <a:off x="301265" y="5208360"/>
              <a:ext cx="547800" cy="5478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g8bc16d47dc_2_80"/>
            <p:cNvSpPr/>
            <p:nvPr/>
          </p:nvSpPr>
          <p:spPr>
            <a:xfrm>
              <a:off x="1150288" y="4984278"/>
              <a:ext cx="56409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g8bc16d47dc_2_80"/>
            <p:cNvSpPr txBox="1"/>
            <p:nvPr/>
          </p:nvSpPr>
          <p:spPr>
            <a:xfrm>
              <a:off x="1150288" y="4984278"/>
              <a:ext cx="5640900" cy="9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5400" tIns="105400" rIns="105400" bIns="105400" anchor="ctr" anchorCtr="0">
              <a:noAutofit/>
            </a:bodyPr>
            <a:lstStyle/>
            <a:p>
              <a:pPr marL="13970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300" dirty="0">
                <a:highlight>
                  <a:srgbClr val="FFFFFF"/>
                </a:highlight>
              </a:endParaRPr>
            </a:p>
            <a:p>
              <a:pPr marL="139700" lvl="0" indent="0" algn="just" rtl="0">
                <a:spcBef>
                  <a:spcPts val="500"/>
                </a:spcBef>
                <a:spcAft>
                  <a:spcPts val="5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300" dirty="0">
                  <a:solidFill>
                    <a:srgbClr val="FFFFFF"/>
                  </a:solidFill>
                </a:rPr>
                <a:t>Travail– </a:t>
              </a:r>
              <a:r>
                <a:rPr lang="en-US" sz="1300" dirty="0" err="1">
                  <a:solidFill>
                    <a:srgbClr val="FFFFFF"/>
                  </a:solidFill>
                </a:rPr>
                <a:t>Créer</a:t>
              </a:r>
              <a:r>
                <a:rPr lang="en-US" sz="1300" dirty="0">
                  <a:solidFill>
                    <a:srgbClr val="FFFFFF"/>
                  </a:solidFill>
                </a:rPr>
                <a:t> des </a:t>
              </a:r>
              <a:r>
                <a:rPr lang="en-US" sz="1300" dirty="0" err="1">
                  <a:solidFill>
                    <a:srgbClr val="FFFFFF"/>
                  </a:solidFill>
                </a:rPr>
                <a:t>séquences</a:t>
              </a:r>
              <a:r>
                <a:rPr lang="en-US" sz="1300" dirty="0">
                  <a:solidFill>
                    <a:srgbClr val="FFFFFF"/>
                  </a:solidFill>
                </a:rPr>
                <a:t> de </a:t>
              </a:r>
              <a:r>
                <a:rPr lang="en-US" sz="1300" dirty="0" err="1">
                  <a:solidFill>
                    <a:srgbClr val="FFFFFF"/>
                  </a:solidFill>
                </a:rPr>
                <a:t>vidéo</a:t>
              </a:r>
              <a:r>
                <a:rPr lang="en-US" sz="1300" dirty="0">
                  <a:solidFill>
                    <a:srgbClr val="FFFFFF"/>
                  </a:solidFill>
                </a:rPr>
                <a:t>	 </a:t>
              </a:r>
              <a:endParaRPr sz="16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" descr="A long bridge over a body of water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3">
            <a:alphaModFix/>
          </a:blip>
          <a:srcRect l="18729" r="18729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dirty="0" err="1"/>
              <a:t>L’importance</a:t>
            </a:r>
            <a:r>
              <a:rPr lang="en-US" sz="3200" dirty="0"/>
              <a:t> des </a:t>
            </a:r>
            <a:r>
              <a:rPr lang="en-US" sz="3200" dirty="0" err="1"/>
              <a:t>séquences</a:t>
            </a:r>
            <a:r>
              <a:rPr lang="en-US" sz="3200" dirty="0"/>
              <a:t> de </a:t>
            </a:r>
            <a:r>
              <a:rPr lang="en-US" sz="3200" dirty="0" err="1"/>
              <a:t>vidéo</a:t>
            </a:r>
            <a:r>
              <a:rPr lang="en-US" sz="3200" dirty="0"/>
              <a:t> B-roll</a:t>
            </a:r>
            <a:endParaRPr dirty="0"/>
          </a:p>
        </p:txBody>
      </p:sp>
      <p:sp>
        <p:nvSpPr>
          <p:cNvPr id="194" name="Google Shape;194;p3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4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900" dirty="0">
                <a:solidFill>
                  <a:srgbClr val="FFFFFF"/>
                </a:solidFill>
              </a:rPr>
              <a:t>Les </a:t>
            </a:r>
            <a:r>
              <a:rPr lang="en-US" sz="1900" dirty="0" err="1">
                <a:solidFill>
                  <a:srgbClr val="FFFFFF"/>
                </a:solidFill>
              </a:rPr>
              <a:t>séquences</a:t>
            </a:r>
            <a:r>
              <a:rPr lang="en-US" sz="1900" dirty="0">
                <a:solidFill>
                  <a:srgbClr val="FFFFFF"/>
                </a:solidFill>
              </a:rPr>
              <a:t> de </a:t>
            </a:r>
            <a:r>
              <a:rPr lang="en-US" sz="1900" dirty="0" err="1">
                <a:solidFill>
                  <a:srgbClr val="FFFFFF"/>
                </a:solidFill>
              </a:rPr>
              <a:t>vidéo</a:t>
            </a:r>
            <a:r>
              <a:rPr lang="en-US" sz="1900" dirty="0">
                <a:solidFill>
                  <a:srgbClr val="FFFFFF"/>
                </a:solidFill>
              </a:rPr>
              <a:t> (B-roll) </a:t>
            </a:r>
            <a:r>
              <a:rPr lang="en-US" sz="1900" dirty="0" err="1">
                <a:solidFill>
                  <a:srgbClr val="FFFFFF"/>
                </a:solidFill>
              </a:rPr>
              <a:t>permettent</a:t>
            </a:r>
            <a:r>
              <a:rPr lang="en-US" sz="1900" dirty="0">
                <a:solidFill>
                  <a:srgbClr val="FFFFFF"/>
                </a:solidFill>
              </a:rPr>
              <a:t> aux </a:t>
            </a:r>
            <a:r>
              <a:rPr lang="en-US" sz="1900" dirty="0" err="1">
                <a:solidFill>
                  <a:srgbClr val="FFFFFF"/>
                </a:solidFill>
              </a:rPr>
              <a:t>cinéastes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d'utiliser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facilement</a:t>
            </a:r>
            <a:r>
              <a:rPr lang="en-US" sz="1900" dirty="0">
                <a:solidFill>
                  <a:srgbClr val="FFFFFF"/>
                </a:solidFill>
              </a:rPr>
              <a:t> des </a:t>
            </a:r>
            <a:r>
              <a:rPr lang="en-US" sz="1900" dirty="0" err="1">
                <a:solidFill>
                  <a:srgbClr val="FFFFFF"/>
                </a:solidFill>
              </a:rPr>
              <a:t>vidéos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préenregistrées</a:t>
            </a:r>
            <a:r>
              <a:rPr lang="en-US" sz="1900" dirty="0">
                <a:solidFill>
                  <a:srgbClr val="FFFFFF"/>
                </a:solidFill>
              </a:rPr>
              <a:t> pour </a:t>
            </a:r>
            <a:r>
              <a:rPr lang="en-US" sz="1900" dirty="0" err="1">
                <a:solidFill>
                  <a:srgbClr val="FFFFFF"/>
                </a:solidFill>
              </a:rPr>
              <a:t>leurs</a:t>
            </a:r>
            <a:r>
              <a:rPr lang="en-US" sz="1900" dirty="0">
                <a:solidFill>
                  <a:srgbClr val="FFFFFF"/>
                </a:solidFill>
              </a:rPr>
              <a:t> films sans </a:t>
            </a:r>
            <a:r>
              <a:rPr lang="en-US" sz="1900" dirty="0" err="1">
                <a:solidFill>
                  <a:srgbClr val="FFFFFF"/>
                </a:solidFill>
              </a:rPr>
              <a:t>avoir</a:t>
            </a:r>
            <a:r>
              <a:rPr lang="en-US" sz="1900" dirty="0">
                <a:solidFill>
                  <a:srgbClr val="FFFFFF"/>
                </a:solidFill>
              </a:rPr>
              <a:t> à </a:t>
            </a:r>
            <a:r>
              <a:rPr lang="en-US" sz="1900" dirty="0" err="1">
                <a:solidFill>
                  <a:srgbClr val="FFFFFF"/>
                </a:solidFill>
              </a:rPr>
              <a:t>sortir</a:t>
            </a:r>
            <a:r>
              <a:rPr lang="en-US" sz="1900" dirty="0">
                <a:solidFill>
                  <a:srgbClr val="FFFFFF"/>
                </a:solidFill>
              </a:rPr>
              <a:t> pour les </a:t>
            </a:r>
            <a:r>
              <a:rPr lang="en-US" sz="1900" dirty="0" err="1">
                <a:solidFill>
                  <a:srgbClr val="FFFFFF"/>
                </a:solidFill>
              </a:rPr>
              <a:t>filmer</a:t>
            </a:r>
            <a:r>
              <a:rPr lang="en-US" sz="1900" dirty="0">
                <a:solidFill>
                  <a:srgbClr val="FFFFFF"/>
                </a:solidFill>
              </a:rPr>
              <a:t>. </a:t>
            </a:r>
            <a:r>
              <a:rPr lang="en-US" sz="1900" dirty="0" err="1">
                <a:solidFill>
                  <a:srgbClr val="FFFFFF"/>
                </a:solidFill>
              </a:rPr>
              <a:t>Voici</a:t>
            </a:r>
            <a:r>
              <a:rPr lang="en-US" sz="1900" dirty="0">
                <a:solidFill>
                  <a:srgbClr val="FFFFFF"/>
                </a:solidFill>
              </a:rPr>
              <a:t> des </a:t>
            </a:r>
            <a:r>
              <a:rPr lang="en-US" sz="1900" dirty="0" err="1">
                <a:solidFill>
                  <a:srgbClr val="FFFFFF"/>
                </a:solidFill>
              </a:rPr>
              <a:t>exemples</a:t>
            </a:r>
            <a:r>
              <a:rPr lang="en-US" sz="1900" dirty="0">
                <a:solidFill>
                  <a:srgbClr val="FFFFFF"/>
                </a:solidFill>
              </a:rPr>
              <a:t> de </a:t>
            </a:r>
            <a:r>
              <a:rPr lang="en-US" sz="1900" dirty="0" err="1">
                <a:solidFill>
                  <a:srgbClr val="FFFFFF"/>
                </a:solidFill>
              </a:rPr>
              <a:t>séquences</a:t>
            </a:r>
            <a:r>
              <a:rPr lang="en-US" sz="1900" dirty="0">
                <a:solidFill>
                  <a:srgbClr val="FFFFFF"/>
                </a:solidFill>
              </a:rPr>
              <a:t> de </a:t>
            </a:r>
            <a:r>
              <a:rPr lang="en-US" sz="1900" dirty="0" err="1">
                <a:solidFill>
                  <a:srgbClr val="FFFFFF"/>
                </a:solidFill>
              </a:rPr>
              <a:t>vidéo</a:t>
            </a:r>
            <a:r>
              <a:rPr lang="en-US" sz="1900" dirty="0">
                <a:solidFill>
                  <a:srgbClr val="FFFFFF"/>
                </a:solidFill>
              </a:rPr>
              <a:t> B-roll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dirty="0"/>
              <a:t>Un chat qui </a:t>
            </a:r>
            <a:r>
              <a:rPr lang="en-US" dirty="0" err="1"/>
              <a:t>miaule</a:t>
            </a:r>
            <a:r>
              <a:rPr lang="en-US" dirty="0"/>
              <a:t> </a:t>
            </a:r>
            <a:r>
              <a:rPr lang="en-US" dirty="0" err="1"/>
              <a:t>devant</a:t>
            </a:r>
            <a:r>
              <a:rPr lang="en-US" dirty="0"/>
              <a:t> un </a:t>
            </a:r>
            <a:r>
              <a:rPr lang="en-US" dirty="0" err="1"/>
              <a:t>écureuil</a:t>
            </a:r>
            <a:r>
              <a:rPr lang="en-US" dirty="0"/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dirty="0"/>
              <a:t>Un </a:t>
            </a:r>
            <a:r>
              <a:rPr lang="en-US" dirty="0" err="1"/>
              <a:t>snowboardeur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demi-lune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</a:pPr>
            <a:r>
              <a:rPr lang="en-US" dirty="0"/>
              <a:t>Une </a:t>
            </a:r>
            <a:r>
              <a:rPr lang="en-US" dirty="0" err="1"/>
              <a:t>porte</a:t>
            </a:r>
            <a:r>
              <a:rPr lang="en-US" dirty="0"/>
              <a:t> </a:t>
            </a:r>
            <a:r>
              <a:rPr lang="en-US" dirty="0" err="1"/>
              <a:t>ouvrant</a:t>
            </a:r>
            <a:r>
              <a:rPr lang="en-US" dirty="0"/>
              <a:t> sur un couloir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</a:pPr>
            <a:r>
              <a:rPr lang="en-US" dirty="0">
                <a:solidFill>
                  <a:srgbClr val="FFFFFF"/>
                </a:solidFill>
              </a:rPr>
              <a:t>Des </a:t>
            </a:r>
            <a:r>
              <a:rPr lang="en-US" dirty="0" err="1">
                <a:solidFill>
                  <a:srgbClr val="FFFFFF"/>
                </a:solidFill>
              </a:rPr>
              <a:t>nuages</a:t>
            </a:r>
            <a:r>
              <a:rPr lang="en-US" dirty="0">
                <a:solidFill>
                  <a:srgbClr val="FFFFFF"/>
                </a:solidFill>
              </a:rPr>
              <a:t> qui </a:t>
            </a:r>
            <a:r>
              <a:rPr lang="en-US" dirty="0" err="1">
                <a:solidFill>
                  <a:srgbClr val="FFFFFF"/>
                </a:solidFill>
              </a:rPr>
              <a:t>défilent</a:t>
            </a:r>
            <a:r>
              <a:rPr lang="en-US" dirty="0">
                <a:solidFill>
                  <a:srgbClr val="FFFFFF"/>
                </a:solidFill>
              </a:rPr>
              <a:t> dans le </a:t>
            </a:r>
            <a:r>
              <a:rPr lang="en-US" dirty="0" err="1">
                <a:solidFill>
                  <a:srgbClr val="FFFFFF"/>
                </a:solidFill>
              </a:rPr>
              <a:t>ciel</a:t>
            </a:r>
            <a:endParaRPr dirty="0">
              <a:solidFill>
                <a:srgbClr val="FFFFFF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dirty="0">
              <a:solidFill>
                <a:srgbClr val="E59BA3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9BA3"/>
              </a:buClr>
              <a:buSzPts val="1800"/>
              <a:buNone/>
            </a:pPr>
            <a:r>
              <a:rPr lang="en-US" dirty="0" err="1">
                <a:solidFill>
                  <a:srgbClr val="E59BA3"/>
                </a:solidFill>
              </a:rPr>
              <a:t>Pensez</a:t>
            </a:r>
            <a:r>
              <a:rPr lang="en-US" dirty="0">
                <a:solidFill>
                  <a:srgbClr val="E59BA3"/>
                </a:solidFill>
              </a:rPr>
              <a:t>-y: </a:t>
            </a:r>
            <a:r>
              <a:rPr lang="en-US" sz="1900" dirty="0" err="1">
                <a:solidFill>
                  <a:srgbClr val="EA9999"/>
                </a:solidFill>
              </a:rPr>
              <a:t>Pensez</a:t>
            </a:r>
            <a:r>
              <a:rPr lang="en-US" sz="1900" dirty="0">
                <a:solidFill>
                  <a:srgbClr val="EA9999"/>
                </a:solidFill>
              </a:rPr>
              <a:t> à </a:t>
            </a:r>
            <a:r>
              <a:rPr lang="en-US" sz="1900" dirty="0" err="1">
                <a:solidFill>
                  <a:srgbClr val="EA9999"/>
                </a:solidFill>
              </a:rPr>
              <a:t>certains</a:t>
            </a:r>
            <a:r>
              <a:rPr lang="en-US" sz="1900" dirty="0">
                <a:solidFill>
                  <a:srgbClr val="EA9999"/>
                </a:solidFill>
              </a:rPr>
              <a:t> de </a:t>
            </a:r>
            <a:r>
              <a:rPr lang="en-US" sz="1900" dirty="0" err="1">
                <a:solidFill>
                  <a:srgbClr val="EA9999"/>
                </a:solidFill>
              </a:rPr>
              <a:t>vos</a:t>
            </a:r>
            <a:r>
              <a:rPr lang="en-US" sz="1900" dirty="0">
                <a:solidFill>
                  <a:srgbClr val="EA9999"/>
                </a:solidFill>
              </a:rPr>
              <a:t> films </a:t>
            </a:r>
            <a:r>
              <a:rPr lang="en-US" sz="1900" dirty="0" err="1">
                <a:solidFill>
                  <a:srgbClr val="EA9999"/>
                </a:solidFill>
              </a:rPr>
              <a:t>indépendants</a:t>
            </a:r>
            <a:r>
              <a:rPr lang="en-US" sz="1900" dirty="0">
                <a:solidFill>
                  <a:srgbClr val="EA9999"/>
                </a:solidFill>
              </a:rPr>
              <a:t> </a:t>
            </a:r>
            <a:r>
              <a:rPr lang="en-US" sz="1900" dirty="0" err="1">
                <a:solidFill>
                  <a:srgbClr val="EA9999"/>
                </a:solidFill>
              </a:rPr>
              <a:t>préférés</a:t>
            </a:r>
            <a:r>
              <a:rPr lang="en-US" sz="1900" dirty="0">
                <a:solidFill>
                  <a:srgbClr val="EA9999"/>
                </a:solidFill>
              </a:rPr>
              <a:t>.  </a:t>
            </a:r>
            <a:r>
              <a:rPr lang="en-US" sz="1900" dirty="0" err="1">
                <a:solidFill>
                  <a:srgbClr val="EA9999"/>
                </a:solidFill>
              </a:rPr>
              <a:t>Quelles</a:t>
            </a:r>
            <a:r>
              <a:rPr lang="en-US" sz="1900" dirty="0">
                <a:solidFill>
                  <a:srgbClr val="EA9999"/>
                </a:solidFill>
              </a:rPr>
              <a:t> </a:t>
            </a:r>
            <a:r>
              <a:rPr lang="en-US" sz="1900" dirty="0" err="1">
                <a:solidFill>
                  <a:srgbClr val="EA9999"/>
                </a:solidFill>
              </a:rPr>
              <a:t>sont</a:t>
            </a:r>
            <a:r>
              <a:rPr lang="en-US" sz="1900" dirty="0">
                <a:solidFill>
                  <a:srgbClr val="EA9999"/>
                </a:solidFill>
              </a:rPr>
              <a:t> les </a:t>
            </a:r>
            <a:r>
              <a:rPr lang="en-US" sz="1900" dirty="0" err="1">
                <a:solidFill>
                  <a:srgbClr val="EA9999"/>
                </a:solidFill>
              </a:rPr>
              <a:t>scènes</a:t>
            </a:r>
            <a:r>
              <a:rPr lang="en-US" sz="1900" dirty="0">
                <a:solidFill>
                  <a:srgbClr val="EA9999"/>
                </a:solidFill>
              </a:rPr>
              <a:t> qui, </a:t>
            </a:r>
            <a:r>
              <a:rPr lang="en-US" sz="1900" dirty="0" err="1">
                <a:solidFill>
                  <a:srgbClr val="EA9999"/>
                </a:solidFill>
              </a:rPr>
              <a:t>selon</a:t>
            </a:r>
            <a:r>
              <a:rPr lang="en-US" sz="1900" dirty="0">
                <a:solidFill>
                  <a:srgbClr val="EA9999"/>
                </a:solidFill>
              </a:rPr>
              <a:t> </a:t>
            </a:r>
            <a:r>
              <a:rPr lang="en-US" sz="1900" dirty="0" err="1">
                <a:solidFill>
                  <a:srgbClr val="EA9999"/>
                </a:solidFill>
              </a:rPr>
              <a:t>vous</a:t>
            </a:r>
            <a:r>
              <a:rPr lang="en-US" sz="1900" dirty="0">
                <a:solidFill>
                  <a:srgbClr val="EA9999"/>
                </a:solidFill>
              </a:rPr>
              <a:t>, </a:t>
            </a:r>
            <a:r>
              <a:rPr lang="en-US" sz="1900" dirty="0" err="1">
                <a:solidFill>
                  <a:srgbClr val="EA9999"/>
                </a:solidFill>
              </a:rPr>
              <a:t>utilisaient</a:t>
            </a:r>
            <a:r>
              <a:rPr lang="en-US" sz="1900" dirty="0">
                <a:solidFill>
                  <a:srgbClr val="EA9999"/>
                </a:solidFill>
              </a:rPr>
              <a:t> des </a:t>
            </a:r>
            <a:r>
              <a:rPr lang="en-US" sz="1900" dirty="0" err="1">
                <a:solidFill>
                  <a:srgbClr val="EA9999"/>
                </a:solidFill>
              </a:rPr>
              <a:t>séquences</a:t>
            </a:r>
            <a:r>
              <a:rPr lang="en-US" sz="1900" dirty="0">
                <a:solidFill>
                  <a:srgbClr val="EA9999"/>
                </a:solidFill>
              </a:rPr>
              <a:t> de </a:t>
            </a:r>
            <a:r>
              <a:rPr lang="en-US" sz="1900" dirty="0" err="1">
                <a:solidFill>
                  <a:srgbClr val="EA9999"/>
                </a:solidFill>
              </a:rPr>
              <a:t>vidéo</a:t>
            </a:r>
            <a:r>
              <a:rPr lang="en-US" sz="1900" dirty="0">
                <a:solidFill>
                  <a:srgbClr val="EA9999"/>
                </a:solidFill>
              </a:rPr>
              <a:t> B-roll?</a:t>
            </a:r>
            <a:endParaRPr sz="1900" dirty="0">
              <a:solidFill>
                <a:srgbClr val="EA9999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9BA3"/>
              </a:buClr>
              <a:buSzPts val="1800"/>
              <a:buNone/>
            </a:pPr>
            <a:r>
              <a:rPr lang="en-US" dirty="0">
                <a:solidFill>
                  <a:srgbClr val="E59BA3"/>
                </a:solidFill>
              </a:rPr>
              <a:t> </a:t>
            </a:r>
            <a:r>
              <a:rPr lang="en-US" sz="1200" dirty="0"/>
              <a:t>(Q1.1)</a:t>
            </a:r>
            <a:endParaRPr dirty="0"/>
          </a:p>
        </p:txBody>
      </p:sp>
      <p:sp>
        <p:nvSpPr>
          <p:cNvPr id="195" name="Google Shape;195;p3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96" name="Google Shape;196;p3"/>
          <p:cNvSpPr/>
          <p:nvPr>
            <p:custDataLst>
              <p:tags r:id="rId5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 sz="1200"/>
          </a:p>
        </p:txBody>
      </p:sp>
      <p:sp>
        <p:nvSpPr>
          <p:cNvPr id="197" name="Google Shape;197;p3"/>
          <p:cNvSpPr/>
          <p:nvPr>
            <p:custDataLst>
              <p:tags r:id="rId6"/>
            </p:custDataLst>
          </p:nvPr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198" name="Google Shape;198;p3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199" name="Google Shape;199;p3"/>
          <p:cNvSpPr/>
          <p:nvPr>
            <p:custDataLst>
              <p:tags r:id="rId8"/>
            </p:custDataLst>
          </p:nvPr>
        </p:nvSpPr>
        <p:spPr>
          <a:xfrm>
            <a:off x="8801677" y="6555654"/>
            <a:ext cx="2552100" cy="159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00" name="Google Shape;200;p3"/>
          <p:cNvSpPr/>
          <p:nvPr>
            <p:custDataLst>
              <p:tags r:id="rId9"/>
            </p:custDataLst>
          </p:nvPr>
        </p:nvSpPr>
        <p:spPr>
          <a:xfrm rot="10800000">
            <a:off x="4902069" y="6176963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3" descr="Idea"/>
          <p:cNvPicPr preferRelativeResize="0"/>
          <p:nvPr>
            <p:custDataLst>
              <p:tags r:id="rId10"/>
            </p:custDataLst>
          </p:nvPr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909360" y="5259248"/>
            <a:ext cx="254544" cy="26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4" descr="A large body of water with a city in the background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3">
            <a:alphaModFix/>
          </a:blip>
          <a:srcRect l="18726" r="18726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dirty="0" err="1"/>
              <a:t>L’importance</a:t>
            </a:r>
            <a:r>
              <a:rPr lang="en-US" sz="3200" dirty="0"/>
              <a:t> des </a:t>
            </a:r>
            <a:r>
              <a:rPr lang="en-US" sz="3200" dirty="0" err="1"/>
              <a:t>séquences</a:t>
            </a:r>
            <a:r>
              <a:rPr lang="en-US" sz="3200" dirty="0"/>
              <a:t> de </a:t>
            </a:r>
            <a:r>
              <a:rPr lang="en-US" sz="3200" dirty="0" err="1"/>
              <a:t>vidéo</a:t>
            </a:r>
            <a:r>
              <a:rPr lang="en-US" sz="3200" dirty="0"/>
              <a:t> B-roll</a:t>
            </a:r>
            <a:endParaRPr dirty="0"/>
          </a:p>
        </p:txBody>
      </p:sp>
      <p:sp>
        <p:nvSpPr>
          <p:cNvPr id="209" name="Google Shape;209;p4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4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FFFFFF"/>
                </a:solidFill>
              </a:rPr>
              <a:t>D</a:t>
            </a:r>
            <a:r>
              <a:rPr lang="en-US" sz="1600" dirty="0">
                <a:solidFill>
                  <a:srgbClr val="FFFFFF"/>
                </a:solidFill>
              </a:rPr>
              <a:t>es </a:t>
            </a:r>
            <a:r>
              <a:rPr lang="en-US" sz="1600" dirty="0" err="1">
                <a:solidFill>
                  <a:srgbClr val="FFFFFF"/>
                </a:solidFill>
              </a:rPr>
              <a:t>séquences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vidéo</a:t>
            </a:r>
            <a:r>
              <a:rPr lang="en-US" sz="1900" dirty="0" err="1">
                <a:solidFill>
                  <a:srgbClr val="FFFFFF"/>
                </a:solidFill>
              </a:rPr>
              <a:t>s</a:t>
            </a:r>
            <a:r>
              <a:rPr lang="en-US" sz="1600" dirty="0">
                <a:solidFill>
                  <a:srgbClr val="FFFFFF"/>
                </a:solidFill>
              </a:rPr>
              <a:t> (B-roll)</a:t>
            </a:r>
            <a:r>
              <a:rPr lang="en-US" sz="1600" dirty="0" err="1">
                <a:solidFill>
                  <a:srgbClr val="FFFFFF"/>
                </a:solidFill>
              </a:rPr>
              <a:t>sont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généralement</a:t>
            </a:r>
            <a:r>
              <a:rPr lang="en-US" sz="1600" dirty="0">
                <a:solidFill>
                  <a:srgbClr val="FFFFFF"/>
                </a:solidFill>
              </a:rPr>
              <a:t> de courts clips de 5 à 60 </a:t>
            </a:r>
            <a:r>
              <a:rPr lang="en-US" sz="1600" dirty="0" err="1">
                <a:solidFill>
                  <a:srgbClr val="FFFFFF"/>
                </a:solidFill>
              </a:rPr>
              <a:t>secondes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filmés</a:t>
            </a:r>
            <a:r>
              <a:rPr lang="en-US" sz="1600" dirty="0">
                <a:solidFill>
                  <a:srgbClr val="FFFFFF"/>
                </a:solidFill>
              </a:rPr>
              <a:t> pour </a:t>
            </a:r>
            <a:r>
              <a:rPr lang="en-US" sz="1600" dirty="0" err="1">
                <a:solidFill>
                  <a:srgbClr val="FFFFFF"/>
                </a:solidFill>
              </a:rPr>
              <a:t>représenter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une</a:t>
            </a:r>
            <a:r>
              <a:rPr lang="en-US" sz="1600" dirty="0">
                <a:solidFill>
                  <a:srgbClr val="FFFFFF"/>
                </a:solidFill>
              </a:rPr>
              <a:t> idée </a:t>
            </a:r>
            <a:r>
              <a:rPr lang="en-US" sz="1600" dirty="0" err="1">
                <a:solidFill>
                  <a:srgbClr val="FFFFFF"/>
                </a:solidFill>
              </a:rPr>
              <a:t>ou</a:t>
            </a:r>
            <a:r>
              <a:rPr lang="en-US" sz="1600" dirty="0">
                <a:solidFill>
                  <a:srgbClr val="FFFFFF"/>
                </a:solidFill>
              </a:rPr>
              <a:t> un concept </a:t>
            </a:r>
            <a:r>
              <a:rPr lang="en-US" sz="1600" dirty="0" err="1">
                <a:solidFill>
                  <a:srgbClr val="FFFFFF"/>
                </a:solidFill>
              </a:rPr>
              <a:t>spécifique</a:t>
            </a:r>
            <a:r>
              <a:rPr lang="en-US" sz="1600" dirty="0">
                <a:solidFill>
                  <a:srgbClr val="FFFFFF"/>
                </a:solidFill>
              </a:rPr>
              <a:t>. Le </a:t>
            </a:r>
            <a:r>
              <a:rPr lang="en-US" sz="1600" dirty="0" err="1">
                <a:solidFill>
                  <a:srgbClr val="FFFFFF"/>
                </a:solidFill>
              </a:rPr>
              <a:t>résultat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garantit</a:t>
            </a:r>
            <a:r>
              <a:rPr lang="en-US" sz="1600" dirty="0">
                <a:solidFill>
                  <a:srgbClr val="FFFFFF"/>
                </a:solidFill>
              </a:rPr>
              <a:t> que </a:t>
            </a:r>
            <a:r>
              <a:rPr lang="en-US" sz="1600" dirty="0" err="1">
                <a:solidFill>
                  <a:srgbClr val="FFFFFF"/>
                </a:solidFill>
              </a:rPr>
              <a:t>l'œuvre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peut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être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utilisée</a:t>
            </a:r>
            <a:r>
              <a:rPr lang="en-US" sz="1600" dirty="0">
                <a:solidFill>
                  <a:srgbClr val="FFFFFF"/>
                </a:solidFill>
              </a:rPr>
              <a:t> dans de </a:t>
            </a:r>
            <a:r>
              <a:rPr lang="en-US" sz="1600" dirty="0" err="1">
                <a:solidFill>
                  <a:srgbClr val="FFFFFF"/>
                </a:solidFill>
              </a:rPr>
              <a:t>nombreux</a:t>
            </a:r>
            <a:r>
              <a:rPr lang="en-US" sz="1600" dirty="0">
                <a:solidFill>
                  <a:srgbClr val="FFFFFF"/>
                </a:solidFill>
              </a:rPr>
              <a:t> types de productions </a:t>
            </a:r>
            <a:r>
              <a:rPr lang="en-US" sz="1600" dirty="0" err="1">
                <a:solidFill>
                  <a:srgbClr val="FFFFFF"/>
                </a:solidFill>
              </a:rPr>
              <a:t>vidéo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couvrant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une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grande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variété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sujets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450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AutoNum type="arabicPeriod"/>
            </a:pPr>
            <a:r>
              <a:rPr lang="en-US" sz="1900" dirty="0"/>
              <a:t>Un homme </a:t>
            </a:r>
            <a:r>
              <a:rPr lang="en-US" sz="1900" dirty="0" err="1"/>
              <a:t>réparant</a:t>
            </a:r>
            <a:r>
              <a:rPr lang="en-US" sz="1900" dirty="0"/>
              <a:t> un </a:t>
            </a:r>
            <a:r>
              <a:rPr lang="en-US" sz="1900" dirty="0" err="1"/>
              <a:t>ordinateur</a:t>
            </a:r>
            <a:endParaRPr sz="1900" dirty="0"/>
          </a:p>
          <a:p>
            <a:pPr marL="457200" lvl="0" indent="-450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AutoNum type="arabicPeriod"/>
            </a:pPr>
            <a:r>
              <a:rPr lang="en-US" sz="1900" dirty="0"/>
              <a:t>Un </a:t>
            </a:r>
            <a:r>
              <a:rPr lang="en-US" sz="1900" dirty="0" err="1"/>
              <a:t>fermier</a:t>
            </a:r>
            <a:r>
              <a:rPr lang="en-US" sz="1900" dirty="0"/>
              <a:t> qui </a:t>
            </a:r>
            <a:r>
              <a:rPr lang="en-US" sz="1900" dirty="0" err="1"/>
              <a:t>marche</a:t>
            </a:r>
            <a:r>
              <a:rPr lang="en-US" sz="1900" dirty="0"/>
              <a:t> </a:t>
            </a:r>
            <a:r>
              <a:rPr lang="en-US" sz="1900" dirty="0" err="1"/>
              <a:t>autour</a:t>
            </a:r>
            <a:r>
              <a:rPr lang="en-US" sz="1900" dirty="0"/>
              <a:t> de </a:t>
            </a:r>
            <a:r>
              <a:rPr lang="en-US" sz="1900" dirty="0" err="1"/>
              <a:t>sa</a:t>
            </a:r>
            <a:r>
              <a:rPr lang="en-US" sz="1900" dirty="0"/>
              <a:t> </a:t>
            </a:r>
            <a:r>
              <a:rPr lang="en-US" sz="1900" dirty="0" err="1"/>
              <a:t>ferme</a:t>
            </a:r>
            <a:r>
              <a:rPr lang="en-US" sz="1900" dirty="0"/>
              <a:t> </a:t>
            </a:r>
            <a:endParaRPr sz="1900" dirty="0"/>
          </a:p>
          <a:p>
            <a:pPr marL="457200" lvl="0" indent="-4508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Calibri"/>
              <a:buAutoNum type="arabicPeriod"/>
            </a:pPr>
            <a:r>
              <a:rPr lang="en-US" sz="1900" dirty="0"/>
              <a:t>Un </a:t>
            </a:r>
            <a:r>
              <a:rPr lang="en-US" sz="1900" dirty="0" err="1"/>
              <a:t>vidéo</a:t>
            </a:r>
            <a:r>
              <a:rPr lang="en-US" sz="1900" dirty="0"/>
              <a:t> de </a:t>
            </a:r>
            <a:r>
              <a:rPr lang="en-US" sz="1900" dirty="0" err="1"/>
              <a:t>survol</a:t>
            </a:r>
            <a:r>
              <a:rPr lang="en-US" sz="1900" dirty="0"/>
              <a:t> de la </a:t>
            </a:r>
            <a:r>
              <a:rPr lang="en-US" sz="1900" dirty="0" err="1"/>
              <a:t>ville</a:t>
            </a:r>
            <a:r>
              <a:rPr lang="en-US" sz="1900" dirty="0"/>
              <a:t> de Toronto</a:t>
            </a:r>
            <a:endParaRPr sz="1900"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dirty="0">
              <a:solidFill>
                <a:srgbClr val="E59BA3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59BA3"/>
              </a:buClr>
              <a:buSzPts val="1800"/>
              <a:buNone/>
            </a:pPr>
            <a:r>
              <a:rPr lang="en-US" dirty="0" err="1">
                <a:solidFill>
                  <a:srgbClr val="E59BA3"/>
                </a:solidFill>
              </a:rPr>
              <a:t>Pensez</a:t>
            </a:r>
            <a:r>
              <a:rPr lang="en-US" dirty="0">
                <a:solidFill>
                  <a:srgbClr val="E59BA3"/>
                </a:solidFill>
              </a:rPr>
              <a:t>-y: </a:t>
            </a:r>
            <a:r>
              <a:rPr lang="en-US" sz="1700" dirty="0">
                <a:solidFill>
                  <a:srgbClr val="EA9999"/>
                </a:solidFill>
              </a:rPr>
              <a:t>De </a:t>
            </a:r>
            <a:r>
              <a:rPr lang="en-US" sz="1700" dirty="0" err="1">
                <a:solidFill>
                  <a:srgbClr val="EA9999"/>
                </a:solidFill>
              </a:rPr>
              <a:t>quels</a:t>
            </a:r>
            <a:r>
              <a:rPr lang="en-US" sz="1700" dirty="0">
                <a:solidFill>
                  <a:srgbClr val="EA9999"/>
                </a:solidFill>
              </a:rPr>
              <a:t> types </a:t>
            </a:r>
            <a:r>
              <a:rPr lang="en-US" sz="1700" dirty="0" err="1">
                <a:solidFill>
                  <a:srgbClr val="EA9999"/>
                </a:solidFill>
              </a:rPr>
              <a:t>d'équipements</a:t>
            </a:r>
            <a:r>
              <a:rPr lang="en-US" sz="1700" dirty="0">
                <a:solidFill>
                  <a:srgbClr val="EA9999"/>
                </a:solidFill>
              </a:rPr>
              <a:t> </a:t>
            </a:r>
            <a:r>
              <a:rPr lang="en-US" sz="1700" dirty="0" err="1">
                <a:solidFill>
                  <a:srgbClr val="EA9999"/>
                </a:solidFill>
              </a:rPr>
              <a:t>auriez-vous</a:t>
            </a:r>
            <a:r>
              <a:rPr lang="en-US" sz="1700" dirty="0">
                <a:solidFill>
                  <a:srgbClr val="EA9999"/>
                </a:solidFill>
              </a:rPr>
              <a:t> </a:t>
            </a:r>
            <a:r>
              <a:rPr lang="en-US" sz="1700" dirty="0" err="1">
                <a:solidFill>
                  <a:srgbClr val="EA9999"/>
                </a:solidFill>
              </a:rPr>
              <a:t>besoin</a:t>
            </a:r>
            <a:r>
              <a:rPr lang="en-US" sz="1700" dirty="0">
                <a:solidFill>
                  <a:srgbClr val="EA9999"/>
                </a:solidFill>
              </a:rPr>
              <a:t> pour </a:t>
            </a:r>
            <a:r>
              <a:rPr lang="en-US" sz="1700" dirty="0" err="1">
                <a:solidFill>
                  <a:srgbClr val="EA9999"/>
                </a:solidFill>
              </a:rPr>
              <a:t>filmer</a:t>
            </a:r>
            <a:r>
              <a:rPr lang="en-US" sz="1700" dirty="0">
                <a:solidFill>
                  <a:srgbClr val="EA9999"/>
                </a:solidFill>
              </a:rPr>
              <a:t> </a:t>
            </a:r>
            <a:r>
              <a:rPr lang="en-US" sz="1700" dirty="0" err="1">
                <a:solidFill>
                  <a:srgbClr val="EA9999"/>
                </a:solidFill>
              </a:rPr>
              <a:t>ces</a:t>
            </a:r>
            <a:r>
              <a:rPr lang="en-US" sz="1700" dirty="0">
                <a:solidFill>
                  <a:srgbClr val="EA9999"/>
                </a:solidFill>
              </a:rPr>
              <a:t> </a:t>
            </a:r>
            <a:r>
              <a:rPr lang="en-US" sz="1700" dirty="0" err="1">
                <a:solidFill>
                  <a:srgbClr val="EA9999"/>
                </a:solidFill>
              </a:rPr>
              <a:t>séquences</a:t>
            </a:r>
            <a:r>
              <a:rPr lang="en-US" sz="1700" dirty="0">
                <a:solidFill>
                  <a:srgbClr val="EA9999"/>
                </a:solidFill>
              </a:rPr>
              <a:t> </a:t>
            </a:r>
            <a:r>
              <a:rPr lang="en-US" sz="1700" dirty="0" err="1">
                <a:solidFill>
                  <a:srgbClr val="EA9999"/>
                </a:solidFill>
              </a:rPr>
              <a:t>d'archives</a:t>
            </a:r>
            <a:r>
              <a:rPr lang="en-US" sz="1700" dirty="0">
                <a:solidFill>
                  <a:srgbClr val="EA9999"/>
                </a:solidFill>
              </a:rPr>
              <a:t> ?</a:t>
            </a:r>
            <a:r>
              <a:rPr lang="en-US" sz="1500" dirty="0">
                <a:solidFill>
                  <a:srgbClr val="FFFFFF"/>
                </a:solidFill>
              </a:rPr>
              <a:t> </a:t>
            </a:r>
            <a:r>
              <a:rPr lang="en-US" sz="900" dirty="0">
                <a:solidFill>
                  <a:srgbClr val="FFFFFF"/>
                </a:solidFill>
              </a:rPr>
              <a:t>(Q2.2)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210" name="Google Shape;210;p4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11" name="Google Shape;211;p4"/>
          <p:cNvSpPr/>
          <p:nvPr>
            <p:custDataLst>
              <p:tags r:id="rId5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/>
          </a:p>
        </p:txBody>
      </p:sp>
      <p:sp>
        <p:nvSpPr>
          <p:cNvPr id="212" name="Google Shape;212;p4"/>
          <p:cNvSpPr/>
          <p:nvPr>
            <p:custDataLst>
              <p:tags r:id="rId6"/>
            </p:custDataLst>
          </p:nvPr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213" name="Google Shape;213;p4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14" name="Google Shape;214;p4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15" name="Google Shape;215;p4"/>
          <p:cNvSpPr/>
          <p:nvPr>
            <p:custDataLst>
              <p:tags r:id="rId9"/>
            </p:custDataLst>
          </p:nvPr>
        </p:nvSpPr>
        <p:spPr>
          <a:xfrm rot="10800000">
            <a:off x="4902069" y="6176963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4" descr="Idea"/>
          <p:cNvPicPr preferRelativeResize="0"/>
          <p:nvPr>
            <p:custDataLst>
              <p:tags r:id="rId10"/>
            </p:custDataLst>
          </p:nvPr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811384" y="5598894"/>
            <a:ext cx="254544" cy="26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" descr="A picture containing person, cake, table, indoor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l="18695" r="18694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5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00" cy="710700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dirty="0" err="1"/>
              <a:t>L’importance</a:t>
            </a:r>
            <a:r>
              <a:rPr lang="en-US" sz="3200" dirty="0"/>
              <a:t> des </a:t>
            </a:r>
            <a:r>
              <a:rPr lang="en-US" sz="3200" dirty="0" err="1"/>
              <a:t>séquences</a:t>
            </a:r>
            <a:r>
              <a:rPr lang="en-US" sz="3200" dirty="0"/>
              <a:t> de </a:t>
            </a:r>
            <a:r>
              <a:rPr lang="en-US" sz="3200" dirty="0" err="1"/>
              <a:t>vidéo</a:t>
            </a:r>
            <a:r>
              <a:rPr lang="en-US" sz="3200" dirty="0"/>
              <a:t> B-roll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24" name="Google Shape;224;p5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4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800" dirty="0">
                <a:solidFill>
                  <a:srgbClr val="FFFFFF"/>
                </a:solidFill>
              </a:rPr>
              <a:t>Les </a:t>
            </a:r>
            <a:r>
              <a:rPr lang="en-US" sz="1800" dirty="0" err="1">
                <a:solidFill>
                  <a:srgbClr val="FFFFFF"/>
                </a:solidFill>
              </a:rPr>
              <a:t>cinéastes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cherchent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bonnes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séquences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vidéo</a:t>
            </a:r>
            <a:r>
              <a:rPr lang="en-US" sz="1800" dirty="0">
                <a:solidFill>
                  <a:srgbClr val="FFFFFF"/>
                </a:solidFill>
              </a:rPr>
              <a:t> B-roll </a:t>
            </a:r>
            <a:r>
              <a:rPr lang="en-US" sz="1800" dirty="0" err="1">
                <a:solidFill>
                  <a:srgbClr val="FFFFFF"/>
                </a:solidFill>
              </a:rPr>
              <a:t>principalement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parce</a:t>
            </a:r>
            <a:r>
              <a:rPr lang="en-US" sz="1800" dirty="0">
                <a:solidFill>
                  <a:srgbClr val="FFFFFF"/>
                </a:solidFill>
              </a:rPr>
              <a:t> que </a:t>
            </a:r>
            <a:r>
              <a:rPr lang="en-US" sz="1800" dirty="0" err="1">
                <a:solidFill>
                  <a:srgbClr val="FFFFFF"/>
                </a:solidFill>
              </a:rPr>
              <a:t>c'est</a:t>
            </a:r>
            <a:r>
              <a:rPr lang="en-US" sz="1800" dirty="0">
                <a:solidFill>
                  <a:srgbClr val="FFFFFF"/>
                </a:solidFill>
              </a:rPr>
              <a:t> beaucoup </a:t>
            </a:r>
            <a:r>
              <a:rPr lang="en-US" sz="1800" dirty="0" err="1">
                <a:solidFill>
                  <a:srgbClr val="FFFFFF"/>
                </a:solidFill>
              </a:rPr>
              <a:t>moins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cher</a:t>
            </a:r>
            <a:r>
              <a:rPr lang="en-US" sz="1800" dirty="0">
                <a:solidFill>
                  <a:srgbClr val="FFFFFF"/>
                </a:solidFill>
              </a:rPr>
              <a:t> que </a:t>
            </a:r>
            <a:r>
              <a:rPr lang="en-US" sz="1800" dirty="0" err="1">
                <a:solidFill>
                  <a:srgbClr val="FFFFFF"/>
                </a:solidFill>
              </a:rPr>
              <a:t>d'envoyer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quelqu'un</a:t>
            </a:r>
            <a:r>
              <a:rPr lang="en-US" sz="1800" dirty="0">
                <a:solidFill>
                  <a:srgbClr val="FFFFFF"/>
                </a:solidFill>
              </a:rPr>
              <a:t> sur place pour </a:t>
            </a:r>
            <a:r>
              <a:rPr lang="en-US" sz="1800" dirty="0" err="1">
                <a:solidFill>
                  <a:srgbClr val="FFFFFF"/>
                </a:solidFill>
              </a:rPr>
              <a:t>filmer</a:t>
            </a:r>
            <a:r>
              <a:rPr lang="en-US" sz="1800" dirty="0">
                <a:solidFill>
                  <a:srgbClr val="FFFFFF"/>
                </a:solidFill>
              </a:rPr>
              <a:t>. </a:t>
            </a:r>
            <a:r>
              <a:rPr lang="en-US" sz="1800" dirty="0" err="1">
                <a:solidFill>
                  <a:srgbClr val="FFFFFF"/>
                </a:solidFill>
              </a:rPr>
              <a:t>Cela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permet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ainsi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d'économiser</a:t>
            </a:r>
            <a:r>
              <a:rPr lang="en-US" sz="1800" dirty="0">
                <a:solidFill>
                  <a:srgbClr val="FFFFFF"/>
                </a:solidFill>
              </a:rPr>
              <a:t> les </a:t>
            </a:r>
            <a:r>
              <a:rPr lang="en-US" sz="1800" dirty="0" err="1">
                <a:solidFill>
                  <a:srgbClr val="FFFFFF"/>
                </a:solidFill>
              </a:rPr>
              <a:t>coûts</a:t>
            </a:r>
            <a:r>
              <a:rPr lang="en-US" sz="1800" dirty="0">
                <a:solidFill>
                  <a:srgbClr val="FFFFFF"/>
                </a:solidFill>
              </a:rPr>
              <a:t> de production du </a:t>
            </a:r>
            <a:r>
              <a:rPr lang="en-US" sz="1800" dirty="0" err="1">
                <a:solidFill>
                  <a:srgbClr val="FFFFFF"/>
                </a:solidFill>
              </a:rPr>
              <a:t>cinéaste</a:t>
            </a:r>
            <a:r>
              <a:rPr lang="en-US" sz="1800" dirty="0">
                <a:solidFill>
                  <a:srgbClr val="FFFFFF"/>
                </a:solidFill>
              </a:rPr>
              <a:t> sur des choses </a:t>
            </a:r>
            <a:r>
              <a:rPr lang="en-US" sz="1800" dirty="0" err="1">
                <a:solidFill>
                  <a:srgbClr val="FFFFFF"/>
                </a:solidFill>
              </a:rPr>
              <a:t>comme</a:t>
            </a:r>
            <a:r>
              <a:rPr lang="en-US" sz="1800" dirty="0">
                <a:solidFill>
                  <a:srgbClr val="FFFFFF"/>
                </a:solidFill>
              </a:rPr>
              <a:t> le transport, </a:t>
            </a:r>
            <a:r>
              <a:rPr lang="en-US" sz="1800" dirty="0" err="1">
                <a:solidFill>
                  <a:srgbClr val="FFFFFF"/>
                </a:solidFill>
              </a:rPr>
              <a:t>l'hébergement</a:t>
            </a:r>
            <a:r>
              <a:rPr lang="en-US" sz="1800" dirty="0">
                <a:solidFill>
                  <a:srgbClr val="FFFFFF"/>
                </a:solidFill>
              </a:rPr>
              <a:t>, la location de matériel, </a:t>
            </a:r>
            <a:r>
              <a:rPr lang="en-US" sz="1800" dirty="0" err="1">
                <a:solidFill>
                  <a:srgbClr val="FFFFFF"/>
                </a:solidFill>
              </a:rPr>
              <a:t>l'embauche</a:t>
            </a:r>
            <a:r>
              <a:rPr lang="en-US" sz="1800" dirty="0">
                <a:solidFill>
                  <a:srgbClr val="FFFFFF"/>
                </a:solidFill>
              </a:rPr>
              <a:t> de talents, </a:t>
            </a:r>
            <a:r>
              <a:rPr lang="en-US" sz="1800" dirty="0" err="1">
                <a:solidFill>
                  <a:srgbClr val="FFFFFF"/>
                </a:solidFill>
              </a:rPr>
              <a:t>ainsi</a:t>
            </a:r>
            <a:r>
              <a:rPr lang="en-US" sz="1800" dirty="0">
                <a:solidFill>
                  <a:srgbClr val="FFFFFF"/>
                </a:solidFill>
              </a:rPr>
              <a:t> que le gain de temps.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800" dirty="0">
              <a:solidFill>
                <a:srgbClr val="FFFFFF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 err="1">
                <a:solidFill>
                  <a:srgbClr val="FFFFFF"/>
                </a:solidFill>
              </a:rPr>
              <a:t>Aujourd'hui</a:t>
            </a:r>
            <a:r>
              <a:rPr lang="en-US" sz="1800" dirty="0">
                <a:solidFill>
                  <a:srgbClr val="FFFFFF"/>
                </a:solidFill>
              </a:rPr>
              <a:t>, la </a:t>
            </a:r>
            <a:r>
              <a:rPr lang="en-US" sz="1800" dirty="0" err="1">
                <a:solidFill>
                  <a:srgbClr val="FFFFFF"/>
                </a:solidFill>
              </a:rPr>
              <a:t>vitesse</a:t>
            </a:r>
            <a:r>
              <a:rPr lang="en-US" sz="1800" dirty="0">
                <a:solidFill>
                  <a:srgbClr val="FFFFFF"/>
                </a:solidFill>
              </a:rPr>
              <a:t> Internet plus </a:t>
            </a:r>
            <a:r>
              <a:rPr lang="en-US" sz="1800" dirty="0" err="1">
                <a:solidFill>
                  <a:srgbClr val="FFFFFF"/>
                </a:solidFill>
              </a:rPr>
              <a:t>rapide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 err="1">
                <a:solidFill>
                  <a:srgbClr val="FFFFFF"/>
                </a:solidFill>
              </a:rPr>
              <a:t>permet</a:t>
            </a:r>
            <a:r>
              <a:rPr lang="en-US" sz="1800" dirty="0">
                <a:solidFill>
                  <a:srgbClr val="FFFFFF"/>
                </a:solidFill>
              </a:rPr>
              <a:t> des </a:t>
            </a:r>
            <a:r>
              <a:rPr lang="en-US" sz="1800" dirty="0" err="1">
                <a:solidFill>
                  <a:srgbClr val="FFFFFF"/>
                </a:solidFill>
              </a:rPr>
              <a:t>séquences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d'archives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téléchargées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immédiatement</a:t>
            </a:r>
            <a:r>
              <a:rPr lang="en-US" sz="1800" dirty="0">
                <a:solidFill>
                  <a:srgbClr val="FFFFFF"/>
                </a:solidFill>
              </a:rPr>
              <a:t>.    </a:t>
            </a:r>
            <a:r>
              <a:rPr lang="en-US" sz="1800" dirty="0" err="1">
                <a:solidFill>
                  <a:srgbClr val="FFFFFF"/>
                </a:solidFill>
              </a:rPr>
              <a:t>Ceci</a:t>
            </a:r>
            <a:r>
              <a:rPr lang="en-US" sz="1800" dirty="0">
                <a:solidFill>
                  <a:srgbClr val="FFFFFF"/>
                </a:solidFill>
              </a:rPr>
              <a:t> aide beaucoup au travail du </a:t>
            </a:r>
            <a:r>
              <a:rPr lang="en-US" sz="1800" dirty="0" err="1">
                <a:solidFill>
                  <a:srgbClr val="FFFFFF"/>
                </a:solidFill>
              </a:rPr>
              <a:t>cinéaste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700" dirty="0">
              <a:solidFill>
                <a:srgbClr val="FFFFFF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225" name="Google Shape;225;p5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26" name="Google Shape;226;p5"/>
          <p:cNvSpPr/>
          <p:nvPr>
            <p:custDataLst>
              <p:tags r:id="rId5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/>
          </a:p>
        </p:txBody>
      </p:sp>
      <p:sp>
        <p:nvSpPr>
          <p:cNvPr id="227" name="Google Shape;227;p5"/>
          <p:cNvSpPr/>
          <p:nvPr>
            <p:custDataLst>
              <p:tags r:id="rId6"/>
            </p:custDataLst>
          </p:nvPr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228" name="Google Shape;228;p5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29" name="Google Shape;229;p5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30" name="Google Shape;230;p5"/>
          <p:cNvSpPr/>
          <p:nvPr>
            <p:custDataLst>
              <p:tags r:id="rId9"/>
            </p:custDataLst>
          </p:nvPr>
        </p:nvSpPr>
        <p:spPr>
          <a:xfrm rot="10800000">
            <a:off x="4902069" y="6176963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6" descr="A picture containing indoor, table, sitting, bicycle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2">
            <a:alphaModFix/>
          </a:blip>
          <a:srcRect l="18708" r="18708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dirty="0" err="1"/>
              <a:t>L’importance</a:t>
            </a:r>
            <a:r>
              <a:rPr lang="en-US" sz="3200" dirty="0"/>
              <a:t> des </a:t>
            </a:r>
            <a:r>
              <a:rPr lang="en-US" sz="3200" dirty="0" err="1"/>
              <a:t>séquences</a:t>
            </a:r>
            <a:r>
              <a:rPr lang="en-US" sz="3200" dirty="0"/>
              <a:t> de </a:t>
            </a:r>
            <a:r>
              <a:rPr lang="en-US" sz="3200" dirty="0" err="1"/>
              <a:t>vidéo</a:t>
            </a:r>
            <a:r>
              <a:rPr lang="en-US" sz="3200" dirty="0"/>
              <a:t> B-roll</a:t>
            </a:r>
            <a:endParaRPr dirty="0"/>
          </a:p>
        </p:txBody>
      </p:sp>
      <p:sp>
        <p:nvSpPr>
          <p:cNvPr id="238" name="Google Shape;238;p6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4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600" dirty="0">
                <a:solidFill>
                  <a:srgbClr val="FFFFFF"/>
                </a:solidFill>
              </a:rPr>
              <a:t>Les </a:t>
            </a:r>
            <a:r>
              <a:rPr lang="en-US" sz="1600" dirty="0" err="1">
                <a:solidFill>
                  <a:srgbClr val="FFFFFF"/>
                </a:solidFill>
              </a:rPr>
              <a:t>séquences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vidéo</a:t>
            </a:r>
            <a:r>
              <a:rPr lang="en-US" sz="1600" dirty="0">
                <a:solidFill>
                  <a:srgbClr val="FFFFFF"/>
                </a:solidFill>
              </a:rPr>
              <a:t> B-Roll </a:t>
            </a:r>
            <a:r>
              <a:rPr lang="en-US" sz="1600" dirty="0" err="1">
                <a:solidFill>
                  <a:srgbClr val="FFFFFF"/>
                </a:solidFill>
              </a:rPr>
              <a:t>permettent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relier</a:t>
            </a:r>
            <a:r>
              <a:rPr lang="en-US" sz="1600" dirty="0">
                <a:solidFill>
                  <a:srgbClr val="FFFFFF"/>
                </a:solidFill>
              </a:rPr>
              <a:t> les </a:t>
            </a:r>
            <a:r>
              <a:rPr lang="en-US" sz="1600" dirty="0" err="1">
                <a:solidFill>
                  <a:srgbClr val="FFFFFF"/>
                </a:solidFill>
              </a:rPr>
              <a:t>scènes</a:t>
            </a:r>
            <a:r>
              <a:rPr lang="en-US" sz="1600" dirty="0">
                <a:solidFill>
                  <a:srgbClr val="FFFFFF"/>
                </a:solidFill>
              </a:rPr>
              <a:t> entre </a:t>
            </a:r>
            <a:r>
              <a:rPr lang="en-US" sz="1600" dirty="0" err="1">
                <a:solidFill>
                  <a:srgbClr val="FFFFFF"/>
                </a:solidFill>
              </a:rPr>
              <a:t>elles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améliorant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ainsi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l’histoire</a:t>
            </a:r>
            <a:r>
              <a:rPr lang="en-US" sz="1600" dirty="0">
                <a:solidFill>
                  <a:srgbClr val="FFFFFF"/>
                </a:solidFill>
              </a:rPr>
              <a:t>. </a:t>
            </a:r>
            <a:r>
              <a:rPr lang="en-US" sz="1600" dirty="0" err="1">
                <a:solidFill>
                  <a:srgbClr val="FFFFFF"/>
                </a:solidFill>
              </a:rPr>
              <a:t>Voici</a:t>
            </a:r>
            <a:r>
              <a:rPr lang="en-US" sz="1600" dirty="0">
                <a:solidFill>
                  <a:srgbClr val="FFFFFF"/>
                </a:solidFill>
              </a:rPr>
              <a:t> un </a:t>
            </a:r>
            <a:r>
              <a:rPr lang="en-US" sz="1600" dirty="0" err="1">
                <a:solidFill>
                  <a:srgbClr val="FFFFFF"/>
                </a:solidFill>
              </a:rPr>
              <a:t>exemple</a:t>
            </a:r>
            <a:r>
              <a:rPr lang="en-US" sz="1600" dirty="0">
                <a:solidFill>
                  <a:srgbClr val="FFFFFF"/>
                </a:solidFill>
              </a:rPr>
              <a:t>: </a:t>
            </a:r>
            <a:r>
              <a:rPr lang="en-US" sz="1600" dirty="0" err="1">
                <a:solidFill>
                  <a:srgbClr val="FFFFFF"/>
                </a:solidFill>
              </a:rPr>
              <a:t>une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vidéo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nécessite</a:t>
            </a:r>
            <a:r>
              <a:rPr lang="en-US" sz="1600" dirty="0">
                <a:solidFill>
                  <a:srgbClr val="FFFFFF"/>
                </a:solidFill>
              </a:rPr>
              <a:t> de la </a:t>
            </a:r>
            <a:r>
              <a:rPr lang="en-US" sz="1600" dirty="0" err="1">
                <a:solidFill>
                  <a:srgbClr val="FFFFFF"/>
                </a:solidFill>
              </a:rPr>
              <a:t>neige</a:t>
            </a:r>
            <a:r>
              <a:rPr lang="en-US" sz="1600" dirty="0">
                <a:solidFill>
                  <a:srgbClr val="FFFFFF"/>
                </a:solidFill>
              </a:rPr>
              <a:t> entre deux </a:t>
            </a:r>
            <a:r>
              <a:rPr lang="en-US" sz="1600" dirty="0" err="1">
                <a:solidFill>
                  <a:srgbClr val="FFFFFF"/>
                </a:solidFill>
              </a:rPr>
              <a:t>scènes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différentes</a:t>
            </a:r>
            <a:r>
              <a:rPr lang="en-US" sz="1600" dirty="0">
                <a:solidFill>
                  <a:srgbClr val="FFFFFF"/>
                </a:solidFill>
              </a:rPr>
              <a:t>.   Si </a:t>
            </a:r>
            <a:r>
              <a:rPr lang="en-US" sz="1600" dirty="0" err="1">
                <a:solidFill>
                  <a:srgbClr val="FFFFFF"/>
                </a:solidFill>
              </a:rPr>
              <a:t>votre</a:t>
            </a:r>
            <a:r>
              <a:rPr lang="en-US" sz="1600" dirty="0">
                <a:solidFill>
                  <a:srgbClr val="FFFFFF"/>
                </a:solidFill>
              </a:rPr>
              <a:t> premier </a:t>
            </a:r>
            <a:r>
              <a:rPr lang="en-US" sz="1600" dirty="0" err="1">
                <a:solidFill>
                  <a:srgbClr val="FFFFFF"/>
                </a:solidFill>
              </a:rPr>
              <a:t>vidéo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est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filmé</a:t>
            </a:r>
            <a:r>
              <a:rPr lang="en-US" sz="1600" dirty="0">
                <a:solidFill>
                  <a:srgbClr val="FFFFFF"/>
                </a:solidFill>
              </a:rPr>
              <a:t> au </a:t>
            </a:r>
            <a:r>
              <a:rPr lang="en-US" sz="1600" dirty="0" err="1">
                <a:solidFill>
                  <a:srgbClr val="FFFFFF"/>
                </a:solidFill>
              </a:rPr>
              <a:t>mois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mai</a:t>
            </a:r>
            <a:r>
              <a:rPr lang="en-US" sz="1600" dirty="0">
                <a:solidFill>
                  <a:srgbClr val="FFFFFF"/>
                </a:solidFill>
              </a:rPr>
              <a:t> et que la </a:t>
            </a:r>
            <a:r>
              <a:rPr lang="en-US" sz="1600" dirty="0" err="1">
                <a:solidFill>
                  <a:srgbClr val="FFFFFF"/>
                </a:solidFill>
              </a:rPr>
              <a:t>neige</a:t>
            </a:r>
            <a:r>
              <a:rPr lang="en-US" sz="1600" dirty="0">
                <a:solidFill>
                  <a:srgbClr val="FFFFFF"/>
                </a:solidFill>
              </a:rPr>
              <a:t> ne figure pas dans le </a:t>
            </a:r>
            <a:r>
              <a:rPr lang="en-US" sz="1600" dirty="0" err="1">
                <a:solidFill>
                  <a:srgbClr val="FFFFFF"/>
                </a:solidFill>
              </a:rPr>
              <a:t>vidéo</a:t>
            </a:r>
            <a:r>
              <a:rPr lang="en-US" sz="1600" dirty="0">
                <a:solidFill>
                  <a:srgbClr val="FFFFFF"/>
                </a:solidFill>
              </a:rPr>
              <a:t>, </a:t>
            </a:r>
            <a:r>
              <a:rPr lang="en-US" sz="1600" dirty="0" err="1">
                <a:solidFill>
                  <a:srgbClr val="FFFFFF"/>
                </a:solidFill>
              </a:rPr>
              <a:t>vous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pouvez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utiliser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une</a:t>
            </a:r>
            <a:r>
              <a:rPr lang="en-US" sz="1600" dirty="0">
                <a:solidFill>
                  <a:srgbClr val="FFFFFF"/>
                </a:solidFill>
              </a:rPr>
              <a:t> scène </a:t>
            </a:r>
            <a:r>
              <a:rPr lang="en-US" sz="1600" dirty="0" err="1">
                <a:solidFill>
                  <a:srgbClr val="FFFFFF"/>
                </a:solidFill>
              </a:rPr>
              <a:t>enneigée</a:t>
            </a:r>
            <a:r>
              <a:rPr lang="en-US" sz="1600" dirty="0">
                <a:solidFill>
                  <a:srgbClr val="FFFFFF"/>
                </a:solidFill>
              </a:rPr>
              <a:t> entre les deux pour </a:t>
            </a:r>
            <a:r>
              <a:rPr lang="en-US" sz="1600" dirty="0" err="1">
                <a:solidFill>
                  <a:srgbClr val="FFFFFF"/>
                </a:solidFill>
              </a:rPr>
              <a:t>combler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l'écart</a:t>
            </a:r>
            <a:r>
              <a:rPr lang="en-US" sz="1600" dirty="0">
                <a:solidFill>
                  <a:srgbClr val="FFFFFF"/>
                </a:solidFill>
              </a:rPr>
              <a:t>.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600" dirty="0">
              <a:solidFill>
                <a:srgbClr val="FFFFFF"/>
              </a:solidFill>
            </a:endParaRPr>
          </a:p>
          <a:p>
            <a:pPr marL="0" marR="38100" lvl="0" indent="0" algn="l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>
                <a:solidFill>
                  <a:srgbClr val="FFFFFF"/>
                </a:solidFill>
              </a:rPr>
              <a:t>Le B-roll </a:t>
            </a:r>
            <a:r>
              <a:rPr lang="en-US" sz="1600" dirty="0" err="1">
                <a:solidFill>
                  <a:srgbClr val="FFFFFF"/>
                </a:solidFill>
              </a:rPr>
              <a:t>peut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également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être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utilisé</a:t>
            </a:r>
            <a:r>
              <a:rPr lang="en-US" sz="1600" dirty="0">
                <a:solidFill>
                  <a:srgbClr val="FFFFFF"/>
                </a:solidFill>
              </a:rPr>
              <a:t> pour </a:t>
            </a:r>
            <a:r>
              <a:rPr lang="en-US" sz="1600" dirty="0" err="1">
                <a:solidFill>
                  <a:srgbClr val="FFFFFF"/>
                </a:solidFill>
              </a:rPr>
              <a:t>fournir</a:t>
            </a:r>
            <a:r>
              <a:rPr lang="en-US" sz="1600" dirty="0">
                <a:solidFill>
                  <a:srgbClr val="FFFFFF"/>
                </a:solidFill>
              </a:rPr>
              <a:t> un </a:t>
            </a:r>
            <a:r>
              <a:rPr lang="en-US" sz="1600" dirty="0" err="1">
                <a:solidFill>
                  <a:srgbClr val="FFFFFF"/>
                </a:solidFill>
              </a:rPr>
              <a:t>contexte</a:t>
            </a:r>
            <a:r>
              <a:rPr lang="en-US" sz="1600" dirty="0">
                <a:solidFill>
                  <a:srgbClr val="FFFFFF"/>
                </a:solidFill>
              </a:rPr>
              <a:t> aux </a:t>
            </a:r>
            <a:r>
              <a:rPr lang="en-US" sz="1600" dirty="0" err="1">
                <a:solidFill>
                  <a:srgbClr val="FFFFFF"/>
                </a:solidFill>
              </a:rPr>
              <a:t>spectateurs</a:t>
            </a:r>
            <a:r>
              <a:rPr lang="en-US" sz="1600" dirty="0">
                <a:solidFill>
                  <a:srgbClr val="FFFFFF"/>
                </a:solidFill>
              </a:rPr>
              <a:t>. Un </a:t>
            </a:r>
            <a:r>
              <a:rPr lang="en-US" sz="1600" dirty="0" err="1">
                <a:solidFill>
                  <a:srgbClr val="FFFFFF"/>
                </a:solidFill>
              </a:rPr>
              <a:t>exemple</a:t>
            </a:r>
            <a:r>
              <a:rPr lang="en-US" sz="1600" dirty="0">
                <a:solidFill>
                  <a:srgbClr val="FFFFFF"/>
                </a:solidFill>
              </a:rPr>
              <a:t> de </a:t>
            </a:r>
            <a:r>
              <a:rPr lang="en-US" sz="1600" dirty="0" err="1">
                <a:solidFill>
                  <a:srgbClr val="FFFFFF"/>
                </a:solidFill>
              </a:rPr>
              <a:t>ceci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est</a:t>
            </a:r>
            <a:r>
              <a:rPr lang="en-US" sz="1600" dirty="0">
                <a:solidFill>
                  <a:srgbClr val="FFFFFF"/>
                </a:solidFill>
              </a:rPr>
              <a:t> un plan large d'un bateau qui arrive au </a:t>
            </a:r>
            <a:r>
              <a:rPr lang="en-US" sz="1600" dirty="0" err="1">
                <a:solidFill>
                  <a:srgbClr val="FFFFFF"/>
                </a:solidFill>
              </a:rPr>
              <a:t>quai</a:t>
            </a:r>
            <a:r>
              <a:rPr lang="en-US" sz="1600" dirty="0">
                <a:solidFill>
                  <a:srgbClr val="FFFFFF"/>
                </a:solidFill>
              </a:rPr>
              <a:t> à Port Stanley, </a:t>
            </a:r>
            <a:r>
              <a:rPr lang="en-US" sz="1600" dirty="0" err="1">
                <a:solidFill>
                  <a:srgbClr val="FFFFFF"/>
                </a:solidFill>
              </a:rPr>
              <a:t>en</a:t>
            </a:r>
            <a:r>
              <a:rPr lang="en-US" sz="1600" dirty="0">
                <a:solidFill>
                  <a:srgbClr val="FFFFFF"/>
                </a:solidFill>
              </a:rPr>
              <a:t> Ontario.  </a:t>
            </a:r>
            <a:r>
              <a:rPr lang="en-US" sz="1600" dirty="0" err="1">
                <a:solidFill>
                  <a:srgbClr val="FFFFFF"/>
                </a:solidFill>
              </a:rPr>
              <a:t>Cette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séquence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peut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indiquer</a:t>
            </a:r>
            <a:r>
              <a:rPr lang="en-US" sz="1600" dirty="0">
                <a:solidFill>
                  <a:srgbClr val="FFFFFF"/>
                </a:solidFill>
              </a:rPr>
              <a:t> au </a:t>
            </a:r>
            <a:r>
              <a:rPr lang="en-US" sz="1600" dirty="0" err="1">
                <a:solidFill>
                  <a:srgbClr val="FFFFFF"/>
                </a:solidFill>
              </a:rPr>
              <a:t>spectateur</a:t>
            </a:r>
            <a:r>
              <a:rPr lang="en-US" sz="1600" dirty="0">
                <a:solidFill>
                  <a:srgbClr val="FFFFFF"/>
                </a:solidFill>
              </a:rPr>
              <a:t> que la </a:t>
            </a:r>
            <a:r>
              <a:rPr lang="en-US" sz="1600" dirty="0" err="1">
                <a:solidFill>
                  <a:srgbClr val="FFFFFF"/>
                </a:solidFill>
              </a:rPr>
              <a:t>vidéo</a:t>
            </a:r>
            <a:r>
              <a:rPr lang="en-US" sz="1600" dirty="0">
                <a:solidFill>
                  <a:srgbClr val="FFFFFF"/>
                </a:solidFill>
              </a:rPr>
              <a:t> se </a:t>
            </a:r>
            <a:r>
              <a:rPr lang="en-US" sz="1600" dirty="0" err="1">
                <a:solidFill>
                  <a:srgbClr val="FFFFFF"/>
                </a:solidFill>
              </a:rPr>
              <a:t>déroule</a:t>
            </a:r>
            <a:r>
              <a:rPr lang="en-US" sz="1600" dirty="0">
                <a:solidFill>
                  <a:srgbClr val="FFFFFF"/>
                </a:solidFill>
              </a:rPr>
              <a:t> dans </a:t>
            </a:r>
            <a:r>
              <a:rPr lang="en-US" sz="1600" dirty="0" err="1">
                <a:solidFill>
                  <a:srgbClr val="FFFFFF"/>
                </a:solidFill>
              </a:rPr>
              <a:t>une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</a:rPr>
              <a:t>ville</a:t>
            </a:r>
            <a:r>
              <a:rPr lang="en-US" sz="1600" dirty="0">
                <a:solidFill>
                  <a:srgbClr val="FFFFFF"/>
                </a:solidFill>
              </a:rPr>
              <a:t> sur le bord de la mer.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239" name="Google Shape;239;p6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40" name="Google Shape;240;p6"/>
          <p:cNvSpPr/>
          <p:nvPr>
            <p:custDataLst>
              <p:tags r:id="rId5"/>
            </p:custDataLst>
          </p:nvPr>
        </p:nvSpPr>
        <p:spPr>
          <a:xfrm>
            <a:off x="1145334" y="6555641"/>
            <a:ext cx="2552100" cy="1722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/>
          </a:p>
        </p:txBody>
      </p:sp>
      <p:sp>
        <p:nvSpPr>
          <p:cNvPr id="241" name="Google Shape;241;p6"/>
          <p:cNvSpPr/>
          <p:nvPr>
            <p:custDataLst>
              <p:tags r:id="rId6"/>
            </p:custDataLst>
          </p:nvPr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242" name="Google Shape;242;p6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43" name="Google Shape;243;p6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44" name="Google Shape;244;p6"/>
          <p:cNvSpPr/>
          <p:nvPr>
            <p:custDataLst>
              <p:tags r:id="rId9"/>
            </p:custDataLst>
          </p:nvPr>
        </p:nvSpPr>
        <p:spPr>
          <a:xfrm rot="10800000">
            <a:off x="4902069" y="6176963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7" descr="A picture containing outdoor, water, beach, boat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4">
            <a:alphaModFix/>
          </a:blip>
          <a:srcRect l="18714" r="18713"/>
          <a:stretch/>
        </p:blipFill>
        <p:spPr>
          <a:xfrm>
            <a:off x="0" y="0"/>
            <a:ext cx="6305550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dirty="0" err="1"/>
              <a:t>L’importance</a:t>
            </a:r>
            <a:r>
              <a:rPr lang="en-US" sz="3200" dirty="0"/>
              <a:t> des </a:t>
            </a:r>
            <a:r>
              <a:rPr lang="en-US" sz="3200" dirty="0" err="1"/>
              <a:t>séquences</a:t>
            </a:r>
            <a:r>
              <a:rPr lang="en-US" sz="3200" dirty="0"/>
              <a:t> de </a:t>
            </a:r>
            <a:r>
              <a:rPr lang="en-US" sz="3200" dirty="0" err="1"/>
              <a:t>vidéo</a:t>
            </a:r>
            <a:r>
              <a:rPr lang="en-US" sz="3200" dirty="0"/>
              <a:t> B-roll</a:t>
            </a:r>
            <a:endParaRPr dirty="0"/>
          </a:p>
        </p:txBody>
      </p:sp>
      <p:sp>
        <p:nvSpPr>
          <p:cNvPr id="252" name="Google Shape;252;p7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4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800" dirty="0">
                <a:solidFill>
                  <a:srgbClr val="FFFFFF"/>
                </a:solidFill>
              </a:rPr>
              <a:t>Il y a de </a:t>
            </a:r>
            <a:r>
              <a:rPr lang="en-US" sz="1800" dirty="0" err="1">
                <a:solidFill>
                  <a:srgbClr val="FFFFFF"/>
                </a:solidFill>
              </a:rPr>
              <a:t>nombreux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avantages</a:t>
            </a:r>
            <a:r>
              <a:rPr lang="en-US" sz="1800" dirty="0">
                <a:solidFill>
                  <a:srgbClr val="FFFFFF"/>
                </a:solidFill>
              </a:rPr>
              <a:t> à </a:t>
            </a:r>
            <a:r>
              <a:rPr lang="en-US" sz="1800" dirty="0" err="1">
                <a:solidFill>
                  <a:srgbClr val="FFFFFF"/>
                </a:solidFill>
              </a:rPr>
              <a:t>avoir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accès</a:t>
            </a:r>
            <a:r>
              <a:rPr lang="en-US" sz="1800" dirty="0">
                <a:solidFill>
                  <a:srgbClr val="FFFFFF"/>
                </a:solidFill>
              </a:rPr>
              <a:t> à de </a:t>
            </a:r>
            <a:r>
              <a:rPr lang="en-US" sz="1800" dirty="0" err="1">
                <a:solidFill>
                  <a:srgbClr val="FFFFFF"/>
                </a:solidFill>
              </a:rPr>
              <a:t>bonnes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séquences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vidéo</a:t>
            </a:r>
            <a:r>
              <a:rPr lang="en-US" sz="1800" dirty="0">
                <a:solidFill>
                  <a:srgbClr val="FFFFFF"/>
                </a:solidFill>
              </a:rPr>
              <a:t> B-roll. Un </a:t>
            </a:r>
            <a:r>
              <a:rPr lang="en-US" sz="1800" dirty="0" err="1">
                <a:solidFill>
                  <a:srgbClr val="FFFFFF"/>
                </a:solidFill>
              </a:rPr>
              <a:t>exemple</a:t>
            </a:r>
            <a:r>
              <a:rPr lang="en-US" sz="1800" dirty="0">
                <a:solidFill>
                  <a:srgbClr val="FFFFFF"/>
                </a:solidFill>
              </a:rPr>
              <a:t> que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n'avez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peut-être</a:t>
            </a:r>
            <a:r>
              <a:rPr lang="en-US" sz="1800" dirty="0">
                <a:solidFill>
                  <a:srgbClr val="FFFFFF"/>
                </a:solidFill>
              </a:rPr>
              <a:t> pas </a:t>
            </a:r>
            <a:r>
              <a:rPr lang="en-US" sz="1800" dirty="0" err="1">
                <a:solidFill>
                  <a:srgbClr val="FFFFFF"/>
                </a:solidFill>
              </a:rPr>
              <a:t>envisagé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est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l'accès</a:t>
            </a:r>
            <a:r>
              <a:rPr lang="en-US" sz="1800" dirty="0">
                <a:solidFill>
                  <a:srgbClr val="FFFFFF"/>
                </a:solidFill>
              </a:rPr>
              <a:t> aux </a:t>
            </a:r>
            <a:r>
              <a:rPr lang="en-US" sz="1800" dirty="0" err="1">
                <a:solidFill>
                  <a:srgbClr val="FFFFFF"/>
                </a:solidFill>
              </a:rPr>
              <a:t>animaux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ou</a:t>
            </a:r>
            <a:r>
              <a:rPr lang="en-US" sz="1800" dirty="0">
                <a:solidFill>
                  <a:srgbClr val="FFFFFF"/>
                </a:solidFill>
              </a:rPr>
              <a:t> à la </a:t>
            </a:r>
            <a:r>
              <a:rPr lang="en-US" sz="1800" dirty="0" err="1">
                <a:solidFill>
                  <a:srgbClr val="FFFFFF"/>
                </a:solidFill>
              </a:rPr>
              <a:t>faune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</a:rPr>
              <a:t>Comme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pouvez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l'imaginer</a:t>
            </a:r>
            <a:r>
              <a:rPr lang="en-US" sz="1800" dirty="0">
                <a:solidFill>
                  <a:srgbClr val="FFFFFF"/>
                </a:solidFill>
              </a:rPr>
              <a:t>, capturer des images </a:t>
            </a:r>
            <a:r>
              <a:rPr lang="en-US" sz="1800" dirty="0" err="1">
                <a:solidFill>
                  <a:srgbClr val="FFFFFF"/>
                </a:solidFill>
              </a:rPr>
              <a:t>passionnantes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d'animaux</a:t>
            </a:r>
            <a:r>
              <a:rPr lang="en-US" sz="1800" dirty="0">
                <a:solidFill>
                  <a:srgbClr val="FFFFFF"/>
                </a:solidFill>
              </a:rPr>
              <a:t>, de </a:t>
            </a:r>
            <a:r>
              <a:rPr lang="en-US" sz="1800" dirty="0" err="1">
                <a:solidFill>
                  <a:srgbClr val="FFFFFF"/>
                </a:solidFill>
              </a:rPr>
              <a:t>poissons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d'oiseaux</a:t>
            </a:r>
            <a:r>
              <a:rPr lang="en-US" sz="1800" dirty="0">
                <a:solidFill>
                  <a:srgbClr val="FFFFFF"/>
                </a:solidFill>
              </a:rPr>
              <a:t>, etc. </a:t>
            </a:r>
            <a:r>
              <a:rPr lang="en-US" sz="1800" dirty="0" err="1">
                <a:solidFill>
                  <a:srgbClr val="FFFFFF"/>
                </a:solidFill>
              </a:rPr>
              <a:t>est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incroyablement</a:t>
            </a:r>
            <a:r>
              <a:rPr lang="en-US" sz="1800" dirty="0">
                <a:solidFill>
                  <a:srgbClr val="FFFFFF"/>
                </a:solidFill>
              </a:rPr>
              <a:t> difficile et </a:t>
            </a:r>
            <a:r>
              <a:rPr lang="en-US" sz="1800" dirty="0" err="1">
                <a:solidFill>
                  <a:srgbClr val="FFFFFF"/>
                </a:solidFill>
              </a:rPr>
              <a:t>nécessite</a:t>
            </a:r>
            <a:r>
              <a:rPr lang="en-US" sz="1800" dirty="0">
                <a:solidFill>
                  <a:srgbClr val="FFFFFF"/>
                </a:solidFill>
              </a:rPr>
              <a:t> beaucoup de temps, </a:t>
            </a:r>
            <a:r>
              <a:rPr lang="en-US" sz="1800" dirty="0" err="1">
                <a:solidFill>
                  <a:srgbClr val="FFFFFF"/>
                </a:solidFill>
              </a:rPr>
              <a:t>d'expertise</a:t>
            </a:r>
            <a:r>
              <a:rPr lang="en-US" sz="1800" dirty="0">
                <a:solidFill>
                  <a:srgbClr val="FFFFFF"/>
                </a:solidFill>
              </a:rPr>
              <a:t> et de patience. Le </a:t>
            </a:r>
            <a:r>
              <a:rPr lang="en-US" sz="1800" dirty="0" err="1">
                <a:solidFill>
                  <a:srgbClr val="FFFFFF"/>
                </a:solidFill>
              </a:rPr>
              <a:t>vidéo</a:t>
            </a:r>
            <a:r>
              <a:rPr lang="en-US" sz="1800" dirty="0">
                <a:solidFill>
                  <a:srgbClr val="FFFFFF"/>
                </a:solidFill>
              </a:rPr>
              <a:t> stock </a:t>
            </a:r>
            <a:r>
              <a:rPr lang="en-US" sz="1800" dirty="0" err="1">
                <a:solidFill>
                  <a:srgbClr val="FFFFFF"/>
                </a:solidFill>
              </a:rPr>
              <a:t>permet</a:t>
            </a:r>
            <a:r>
              <a:rPr lang="en-US" sz="1800" dirty="0">
                <a:solidFill>
                  <a:srgbClr val="FFFFFF"/>
                </a:solidFill>
              </a:rPr>
              <a:t> au </a:t>
            </a:r>
            <a:r>
              <a:rPr lang="en-US" sz="1800" dirty="0" err="1">
                <a:solidFill>
                  <a:srgbClr val="FFFFFF"/>
                </a:solidFill>
              </a:rPr>
              <a:t>cinéaste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d'accéder</a:t>
            </a:r>
            <a:r>
              <a:rPr lang="en-US" sz="1800" dirty="0">
                <a:solidFill>
                  <a:srgbClr val="FFFFFF"/>
                </a:solidFill>
              </a:rPr>
              <a:t> à de le </a:t>
            </a:r>
            <a:r>
              <a:rPr lang="en-US" sz="1800" dirty="0" err="1">
                <a:solidFill>
                  <a:srgbClr val="FFFFFF"/>
                </a:solidFill>
              </a:rPr>
              <a:t>vidéo</a:t>
            </a:r>
            <a:r>
              <a:rPr lang="en-US" sz="1800" dirty="0">
                <a:solidFill>
                  <a:srgbClr val="FFFFFF"/>
                </a:solidFill>
              </a:rPr>
              <a:t> qui </a:t>
            </a:r>
            <a:r>
              <a:rPr lang="en-US" sz="1800" dirty="0" err="1">
                <a:solidFill>
                  <a:srgbClr val="FFFFFF"/>
                </a:solidFill>
              </a:rPr>
              <a:t>pourrait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autrement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être</a:t>
            </a:r>
            <a:r>
              <a:rPr lang="en-US" sz="1800" dirty="0">
                <a:solidFill>
                  <a:srgbClr val="FFFFFF"/>
                </a:solidFill>
              </a:rPr>
              <a:t> impossible à capturer.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>
              <a:highlight>
                <a:srgbClr val="FF0000"/>
              </a:highlight>
            </a:endParaRPr>
          </a:p>
        </p:txBody>
      </p:sp>
      <p:sp>
        <p:nvSpPr>
          <p:cNvPr id="253" name="Google Shape;253;p7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54" name="Google Shape;254;p7"/>
          <p:cNvSpPr/>
          <p:nvPr>
            <p:custDataLst>
              <p:tags r:id="rId5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/>
          </a:p>
        </p:txBody>
      </p:sp>
      <p:sp>
        <p:nvSpPr>
          <p:cNvPr id="255" name="Google Shape;255;p7"/>
          <p:cNvSpPr/>
          <p:nvPr>
            <p:custDataLst>
              <p:tags r:id="rId6"/>
            </p:custDataLst>
          </p:nvPr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256" name="Google Shape;256;p7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57" name="Google Shape;257;p7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58" name="Google Shape;258;p7"/>
          <p:cNvSpPr/>
          <p:nvPr>
            <p:custDataLst>
              <p:tags r:id="rId9"/>
            </p:custDataLst>
          </p:nvPr>
        </p:nvSpPr>
        <p:spPr>
          <a:xfrm rot="10800000">
            <a:off x="4902069" y="6176963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>
            <p:custDataLst>
              <p:tags r:id="rId10"/>
            </p:custDataLst>
          </p:nvPr>
        </p:nvSpPr>
        <p:spPr>
          <a:xfrm>
            <a:off x="7029726" y="4731893"/>
            <a:ext cx="6096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E59B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Pensez</a:t>
            </a:r>
            <a:r>
              <a:rPr lang="en-US" sz="1800" dirty="0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-y</a:t>
            </a:r>
            <a:r>
              <a:rPr lang="en-US" sz="1800" b="0" i="0" u="none" strike="noStrike" cap="none" dirty="0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100" dirty="0">
              <a:solidFill>
                <a:srgbClr val="EA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EA9999"/>
                </a:solidFill>
              </a:rPr>
              <a:t>Où</a:t>
            </a:r>
            <a:r>
              <a:rPr lang="en-US" dirty="0">
                <a:solidFill>
                  <a:srgbClr val="EA9999"/>
                </a:solidFill>
              </a:rPr>
              <a:t> </a:t>
            </a:r>
            <a:r>
              <a:rPr lang="en-US" dirty="0" err="1">
                <a:solidFill>
                  <a:srgbClr val="EA9999"/>
                </a:solidFill>
              </a:rPr>
              <a:t>pourriez-vous</a:t>
            </a:r>
            <a:r>
              <a:rPr lang="en-US" dirty="0">
                <a:solidFill>
                  <a:srgbClr val="EA9999"/>
                </a:solidFill>
              </a:rPr>
              <a:t> </a:t>
            </a:r>
            <a:r>
              <a:rPr lang="en-US" dirty="0" err="1">
                <a:solidFill>
                  <a:srgbClr val="EA9999"/>
                </a:solidFill>
              </a:rPr>
              <a:t>localiser</a:t>
            </a:r>
            <a:r>
              <a:rPr lang="en-US" dirty="0">
                <a:solidFill>
                  <a:srgbClr val="EA9999"/>
                </a:solidFill>
              </a:rPr>
              <a:t> du </a:t>
            </a:r>
            <a:r>
              <a:rPr lang="en-US" dirty="0" err="1">
                <a:solidFill>
                  <a:srgbClr val="EA9999"/>
                </a:solidFill>
              </a:rPr>
              <a:t>contenu</a:t>
            </a:r>
            <a:r>
              <a:rPr lang="en-US" dirty="0">
                <a:solidFill>
                  <a:srgbClr val="EA9999"/>
                </a:solidFill>
              </a:rPr>
              <a:t> </a:t>
            </a:r>
            <a:r>
              <a:rPr lang="en-US" dirty="0" err="1">
                <a:solidFill>
                  <a:srgbClr val="EA9999"/>
                </a:solidFill>
              </a:rPr>
              <a:t>canadien</a:t>
            </a:r>
            <a:endParaRPr dirty="0">
              <a:solidFill>
                <a:srgbClr val="EA9999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EA9999"/>
                </a:solidFill>
              </a:rPr>
              <a:t>qui a </a:t>
            </a:r>
            <a:r>
              <a:rPr lang="en-US" dirty="0" err="1">
                <a:solidFill>
                  <a:srgbClr val="EA9999"/>
                </a:solidFill>
              </a:rPr>
              <a:t>été</a:t>
            </a:r>
            <a:r>
              <a:rPr lang="en-US" dirty="0">
                <a:solidFill>
                  <a:srgbClr val="EA9999"/>
                </a:solidFill>
              </a:rPr>
              <a:t> </a:t>
            </a:r>
            <a:r>
              <a:rPr lang="en-US" dirty="0" err="1">
                <a:solidFill>
                  <a:srgbClr val="EA9999"/>
                </a:solidFill>
              </a:rPr>
              <a:t>diffusé</a:t>
            </a:r>
            <a:r>
              <a:rPr lang="en-US" dirty="0">
                <a:solidFill>
                  <a:srgbClr val="EA9999"/>
                </a:solidFill>
              </a:rPr>
              <a:t> via le </a:t>
            </a:r>
            <a:r>
              <a:rPr lang="en-US" dirty="0" err="1">
                <a:solidFill>
                  <a:srgbClr val="EA9999"/>
                </a:solidFill>
              </a:rPr>
              <a:t>domaine</a:t>
            </a:r>
            <a:r>
              <a:rPr lang="en-US" dirty="0">
                <a:solidFill>
                  <a:srgbClr val="EA9999"/>
                </a:solidFill>
              </a:rPr>
              <a:t> public?</a:t>
            </a:r>
            <a:endParaRPr dirty="0">
              <a:solidFill>
                <a:srgbClr val="EA9999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(Q2.3)</a:t>
            </a:r>
            <a:endParaRPr dirty="0"/>
          </a:p>
        </p:txBody>
      </p:sp>
      <p:pic>
        <p:nvPicPr>
          <p:cNvPr id="260" name="Google Shape;260;p7" descr="Idea"/>
          <p:cNvPicPr preferRelativeResize="0"/>
          <p:nvPr>
            <p:custDataLst>
              <p:tags r:id="rId11"/>
            </p:custDataLst>
          </p:nvPr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7273296" y="5198570"/>
            <a:ext cx="254544" cy="26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8" descr="A lion lying in the grass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4">
            <a:alphaModFix/>
          </a:blip>
          <a:srcRect l="916" r="915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8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dirty="0" err="1"/>
              <a:t>L’importance</a:t>
            </a:r>
            <a:r>
              <a:rPr lang="en-US" sz="3200" dirty="0"/>
              <a:t> des </a:t>
            </a:r>
            <a:r>
              <a:rPr lang="en-US" sz="3200" dirty="0" err="1"/>
              <a:t>séquences</a:t>
            </a:r>
            <a:r>
              <a:rPr lang="en-US" sz="3200" dirty="0"/>
              <a:t> de </a:t>
            </a:r>
            <a:r>
              <a:rPr lang="en-US" sz="3200" dirty="0" err="1"/>
              <a:t>vidéo</a:t>
            </a:r>
            <a:r>
              <a:rPr lang="en-US" sz="3200" dirty="0"/>
              <a:t> B-roll</a:t>
            </a:r>
            <a:endParaRPr dirty="0"/>
          </a:p>
        </p:txBody>
      </p:sp>
      <p:sp>
        <p:nvSpPr>
          <p:cNvPr id="268" name="Google Shape;268;p8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4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1800" dirty="0">
                <a:solidFill>
                  <a:srgbClr val="FFFFFF"/>
                </a:solidFill>
              </a:rPr>
              <a:t>Il y a de </a:t>
            </a:r>
            <a:r>
              <a:rPr lang="en-US" sz="1800" dirty="0" err="1">
                <a:solidFill>
                  <a:srgbClr val="FFFFFF"/>
                </a:solidFill>
              </a:rPr>
              <a:t>nombreux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avantages</a:t>
            </a:r>
            <a:r>
              <a:rPr lang="en-US" sz="1800" dirty="0">
                <a:solidFill>
                  <a:srgbClr val="FFFFFF"/>
                </a:solidFill>
              </a:rPr>
              <a:t> à </a:t>
            </a:r>
            <a:r>
              <a:rPr lang="en-US" sz="1800" dirty="0" err="1">
                <a:solidFill>
                  <a:srgbClr val="FFFFFF"/>
                </a:solidFill>
              </a:rPr>
              <a:t>avoir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accès</a:t>
            </a:r>
            <a:r>
              <a:rPr lang="en-US" sz="1800" dirty="0">
                <a:solidFill>
                  <a:srgbClr val="FFFFFF"/>
                </a:solidFill>
              </a:rPr>
              <a:t> à de </a:t>
            </a:r>
            <a:r>
              <a:rPr lang="en-US" sz="1800" dirty="0" err="1">
                <a:solidFill>
                  <a:srgbClr val="FFFFFF"/>
                </a:solidFill>
              </a:rPr>
              <a:t>bonnes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séquences</a:t>
            </a:r>
            <a:r>
              <a:rPr lang="en-US" sz="1800" dirty="0">
                <a:solidFill>
                  <a:srgbClr val="FFFFFF"/>
                </a:solidFill>
              </a:rPr>
              <a:t> de </a:t>
            </a:r>
            <a:r>
              <a:rPr lang="en-US" sz="1800" dirty="0" err="1">
                <a:solidFill>
                  <a:srgbClr val="FFFFFF"/>
                </a:solidFill>
              </a:rPr>
              <a:t>vidéos</a:t>
            </a:r>
            <a:r>
              <a:rPr lang="en-US" sz="1800" dirty="0">
                <a:solidFill>
                  <a:srgbClr val="FFFFFF"/>
                </a:solidFill>
              </a:rPr>
              <a:t> B-roll. Un </a:t>
            </a:r>
            <a:r>
              <a:rPr lang="en-US" sz="1800" dirty="0" err="1">
                <a:solidFill>
                  <a:srgbClr val="FFFFFF"/>
                </a:solidFill>
              </a:rPr>
              <a:t>exemple</a:t>
            </a:r>
            <a:r>
              <a:rPr lang="en-US" sz="1800" dirty="0">
                <a:solidFill>
                  <a:srgbClr val="FFFFFF"/>
                </a:solidFill>
              </a:rPr>
              <a:t> que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n'avez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peut-être</a:t>
            </a:r>
            <a:r>
              <a:rPr lang="en-US" sz="1800" dirty="0">
                <a:solidFill>
                  <a:srgbClr val="FFFFFF"/>
                </a:solidFill>
              </a:rPr>
              <a:t> pas </a:t>
            </a:r>
            <a:r>
              <a:rPr lang="en-US" sz="1800" dirty="0" err="1">
                <a:solidFill>
                  <a:srgbClr val="FFFFFF"/>
                </a:solidFill>
              </a:rPr>
              <a:t>envisagé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est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l'accès</a:t>
            </a:r>
            <a:r>
              <a:rPr lang="en-US" sz="1800" dirty="0">
                <a:solidFill>
                  <a:srgbClr val="FFFFFF"/>
                </a:solidFill>
              </a:rPr>
              <a:t> aux </a:t>
            </a:r>
            <a:r>
              <a:rPr lang="en-US" sz="1800" dirty="0" err="1">
                <a:solidFill>
                  <a:srgbClr val="FFFFFF"/>
                </a:solidFill>
              </a:rPr>
              <a:t>animaux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ou</a:t>
            </a:r>
            <a:r>
              <a:rPr lang="en-US" sz="1800" dirty="0">
                <a:solidFill>
                  <a:srgbClr val="FFFFFF"/>
                </a:solidFill>
              </a:rPr>
              <a:t> à la </a:t>
            </a:r>
            <a:r>
              <a:rPr lang="en-US" sz="1800" dirty="0" err="1">
                <a:solidFill>
                  <a:srgbClr val="FFFFFF"/>
                </a:solidFill>
              </a:rPr>
              <a:t>faune</a:t>
            </a:r>
            <a:r>
              <a:rPr lang="en-US" sz="1800" dirty="0">
                <a:solidFill>
                  <a:srgbClr val="FFFFFF"/>
                </a:solidFill>
              </a:rPr>
              <a:t>.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</a:rPr>
              <a:t>Comme </a:t>
            </a:r>
            <a:r>
              <a:rPr lang="en-US" sz="1800" dirty="0" err="1">
                <a:solidFill>
                  <a:srgbClr val="FFFFFF"/>
                </a:solidFill>
              </a:rPr>
              <a:t>vous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pouvez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l'imaginer</a:t>
            </a:r>
            <a:r>
              <a:rPr lang="en-US" sz="1800" dirty="0">
                <a:solidFill>
                  <a:srgbClr val="FFFFFF"/>
                </a:solidFill>
              </a:rPr>
              <a:t>, capturer des images </a:t>
            </a:r>
            <a:r>
              <a:rPr lang="en-US" sz="1800" dirty="0" err="1">
                <a:solidFill>
                  <a:srgbClr val="FFFFFF"/>
                </a:solidFill>
              </a:rPr>
              <a:t>d'animaux</a:t>
            </a:r>
            <a:r>
              <a:rPr lang="en-US" sz="1800" dirty="0">
                <a:solidFill>
                  <a:srgbClr val="FFFFFF"/>
                </a:solidFill>
              </a:rPr>
              <a:t>, de </a:t>
            </a:r>
            <a:r>
              <a:rPr lang="en-US" sz="1800" dirty="0" err="1">
                <a:solidFill>
                  <a:srgbClr val="FFFFFF"/>
                </a:solidFill>
              </a:rPr>
              <a:t>poissons</a:t>
            </a:r>
            <a:r>
              <a:rPr lang="en-US" sz="1800" dirty="0">
                <a:solidFill>
                  <a:srgbClr val="FFFFFF"/>
                </a:solidFill>
              </a:rPr>
              <a:t>, </a:t>
            </a:r>
            <a:r>
              <a:rPr lang="en-US" sz="1800" dirty="0" err="1">
                <a:solidFill>
                  <a:srgbClr val="FFFFFF"/>
                </a:solidFill>
              </a:rPr>
              <a:t>d'oiseaux</a:t>
            </a:r>
            <a:r>
              <a:rPr lang="en-US" sz="1800" dirty="0">
                <a:solidFill>
                  <a:srgbClr val="FFFFFF"/>
                </a:solidFill>
              </a:rPr>
              <a:t>, etc. </a:t>
            </a:r>
            <a:r>
              <a:rPr lang="en-US" sz="1800" dirty="0" err="1">
                <a:solidFill>
                  <a:srgbClr val="FFFFFF"/>
                </a:solidFill>
              </a:rPr>
              <a:t>est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très</a:t>
            </a:r>
            <a:r>
              <a:rPr lang="en-US" sz="1800" dirty="0">
                <a:solidFill>
                  <a:srgbClr val="FFFFFF"/>
                </a:solidFill>
              </a:rPr>
              <a:t> difficile et </a:t>
            </a:r>
            <a:r>
              <a:rPr lang="en-US" sz="1800" dirty="0" err="1">
                <a:solidFill>
                  <a:srgbClr val="FFFFFF"/>
                </a:solidFill>
              </a:rPr>
              <a:t>nécessite</a:t>
            </a:r>
            <a:r>
              <a:rPr lang="en-US" sz="1800" dirty="0">
                <a:solidFill>
                  <a:srgbClr val="FFFFFF"/>
                </a:solidFill>
              </a:rPr>
              <a:t> beaucoup de temps, </a:t>
            </a:r>
            <a:r>
              <a:rPr lang="en-US" sz="1800" dirty="0" err="1">
                <a:solidFill>
                  <a:srgbClr val="FFFFFF"/>
                </a:solidFill>
              </a:rPr>
              <a:t>d'expertise</a:t>
            </a:r>
            <a:r>
              <a:rPr lang="en-US" sz="1800" dirty="0">
                <a:solidFill>
                  <a:srgbClr val="FFFFFF"/>
                </a:solidFill>
              </a:rPr>
              <a:t> et de patience. Le </a:t>
            </a:r>
            <a:r>
              <a:rPr lang="en-US" sz="1800" dirty="0" err="1">
                <a:solidFill>
                  <a:srgbClr val="FFFFFF"/>
                </a:solidFill>
              </a:rPr>
              <a:t>vidéo</a:t>
            </a:r>
            <a:r>
              <a:rPr lang="en-US" sz="1800" dirty="0">
                <a:solidFill>
                  <a:srgbClr val="FFFFFF"/>
                </a:solidFill>
              </a:rPr>
              <a:t> stock/B-roll </a:t>
            </a:r>
            <a:r>
              <a:rPr lang="en-US" sz="1800" dirty="0" err="1">
                <a:solidFill>
                  <a:srgbClr val="FFFFFF"/>
                </a:solidFill>
              </a:rPr>
              <a:t>permet</a:t>
            </a:r>
            <a:r>
              <a:rPr lang="en-US" sz="1800" dirty="0">
                <a:solidFill>
                  <a:srgbClr val="FFFFFF"/>
                </a:solidFill>
              </a:rPr>
              <a:t> au </a:t>
            </a:r>
            <a:r>
              <a:rPr lang="en-US" sz="1800" dirty="0" err="1">
                <a:solidFill>
                  <a:srgbClr val="FFFFFF"/>
                </a:solidFill>
              </a:rPr>
              <a:t>cinéaste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d'accéder</a:t>
            </a:r>
            <a:r>
              <a:rPr lang="en-US" sz="1800" dirty="0">
                <a:solidFill>
                  <a:srgbClr val="FFFFFF"/>
                </a:solidFill>
              </a:rPr>
              <a:t> à de le </a:t>
            </a:r>
            <a:r>
              <a:rPr lang="en-US" sz="1800" dirty="0" err="1">
                <a:solidFill>
                  <a:srgbClr val="FFFFFF"/>
                </a:solidFill>
              </a:rPr>
              <a:t>vidéo</a:t>
            </a:r>
            <a:r>
              <a:rPr lang="en-US" sz="1800" dirty="0">
                <a:solidFill>
                  <a:srgbClr val="FFFFFF"/>
                </a:solidFill>
              </a:rPr>
              <a:t> qui </a:t>
            </a:r>
            <a:r>
              <a:rPr lang="en-US" sz="1800" dirty="0" err="1">
                <a:solidFill>
                  <a:srgbClr val="FFFFFF"/>
                </a:solidFill>
              </a:rPr>
              <a:t>pourrait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autrement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être</a:t>
            </a:r>
            <a:r>
              <a:rPr lang="en-US" sz="1800" dirty="0">
                <a:solidFill>
                  <a:srgbClr val="FFFFFF"/>
                </a:solidFill>
              </a:rPr>
              <a:t> impossible à capturer.</a:t>
            </a:r>
            <a:endParaRPr sz="18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269" name="Google Shape;269;p8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70" name="Google Shape;270;p8"/>
          <p:cNvSpPr/>
          <p:nvPr>
            <p:custDataLst>
              <p:tags r:id="rId5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/>
          </a:p>
        </p:txBody>
      </p:sp>
      <p:sp>
        <p:nvSpPr>
          <p:cNvPr id="271" name="Google Shape;271;p8"/>
          <p:cNvSpPr/>
          <p:nvPr>
            <p:custDataLst>
              <p:tags r:id="rId6"/>
            </p:custDataLst>
          </p:nvPr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272" name="Google Shape;272;p8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73" name="Google Shape;273;p8"/>
          <p:cNvSpPr/>
          <p:nvPr>
            <p:custDataLst>
              <p:tags r:id="rId8"/>
            </p:custDataLst>
          </p:nvPr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74" name="Google Shape;274;p8"/>
          <p:cNvSpPr/>
          <p:nvPr>
            <p:custDataLst>
              <p:tags r:id="rId9"/>
            </p:custDataLst>
          </p:nvPr>
        </p:nvSpPr>
        <p:spPr>
          <a:xfrm rot="10800000">
            <a:off x="4902069" y="6176963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>
            <p:custDataLst>
              <p:tags r:id="rId10"/>
            </p:custDataLst>
          </p:nvPr>
        </p:nvSpPr>
        <p:spPr>
          <a:xfrm>
            <a:off x="6833795" y="4829742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E59BA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Pensez</a:t>
            </a:r>
            <a:r>
              <a:rPr lang="en-US" sz="1800" dirty="0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-y</a:t>
            </a:r>
            <a:r>
              <a:rPr lang="en-US" sz="1800" b="0" i="0" u="none" strike="noStrike" cap="none" dirty="0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300" i="0" u="none" strike="noStrike" cap="none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Comment </a:t>
            </a:r>
            <a:r>
              <a:rPr lang="en-US" sz="16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pourriez-vous</a:t>
            </a:r>
            <a:r>
              <a:rPr lang="en-US" sz="16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capturer</a:t>
            </a:r>
            <a:endParaRPr sz="1600" dirty="0">
              <a:solidFill>
                <a:srgbClr val="EA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des </a:t>
            </a:r>
            <a:r>
              <a:rPr lang="en-US" sz="16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vidéos</a:t>
            </a:r>
            <a:r>
              <a:rPr lang="en-US" sz="16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d'animaux</a:t>
            </a:r>
            <a:r>
              <a:rPr lang="en-US" sz="16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exotiques</a:t>
            </a:r>
            <a:r>
              <a:rPr lang="en-US" sz="16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16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6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poissons</a:t>
            </a:r>
            <a:endParaRPr sz="1600" dirty="0">
              <a:solidFill>
                <a:srgbClr val="EA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600" dirty="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Ontario? </a:t>
            </a:r>
            <a:r>
              <a:rPr lang="en-US" sz="1800" b="0" i="0" u="none" strike="noStrike" cap="none" dirty="0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(Q2.4)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pic>
        <p:nvPicPr>
          <p:cNvPr id="276" name="Google Shape;276;p8" descr="Idea"/>
          <p:cNvPicPr preferRelativeResize="0"/>
          <p:nvPr>
            <p:custDataLst>
              <p:tags r:id="rId11"/>
            </p:custDataLst>
          </p:nvPr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7078291" y="5162915"/>
            <a:ext cx="254544" cy="26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9" descr="A person standing next to a tree&#10;&#10;Description automatically generated"/>
          <p:cNvPicPr preferRelativeResize="0">
            <a:picLocks noGrp="1"/>
          </p:cNvPicPr>
          <p:nvPr>
            <p:ph type="pic" idx="2"/>
            <p:custDataLst>
              <p:tags r:id="rId1"/>
            </p:custDataLst>
          </p:nvPr>
        </p:nvPicPr>
        <p:blipFill rotWithShape="1">
          <a:blip r:embed="rId14">
            <a:alphaModFix/>
          </a:blip>
          <a:srcRect l="18729" r="18729"/>
          <a:stretch/>
        </p:blipFill>
        <p:spPr>
          <a:xfrm>
            <a:off x="0" y="0"/>
            <a:ext cx="6249555" cy="67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9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57974" y="672632"/>
            <a:ext cx="4982736" cy="710552"/>
          </a:xfrm>
          <a:prstGeom prst="rect">
            <a:avLst/>
          </a:prstGeom>
          <a:solidFill>
            <a:srgbClr val="4F141B"/>
          </a:solidFill>
          <a:ln>
            <a:noFill/>
          </a:ln>
        </p:spPr>
        <p:txBody>
          <a:bodyPr spcFirstLastPara="1" wrap="square" lIns="91425" tIns="108000" rIns="91425" bIns="1080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 dirty="0" err="1"/>
              <a:t>L’importance</a:t>
            </a:r>
            <a:r>
              <a:rPr lang="en-US" sz="3200" dirty="0"/>
              <a:t> des </a:t>
            </a:r>
            <a:r>
              <a:rPr lang="en-US" sz="3200" dirty="0" err="1"/>
              <a:t>séquences</a:t>
            </a:r>
            <a:r>
              <a:rPr lang="en-US" sz="3200" dirty="0"/>
              <a:t> de </a:t>
            </a:r>
            <a:r>
              <a:rPr lang="en-US" sz="3200" dirty="0" err="1"/>
              <a:t>vidéo</a:t>
            </a:r>
            <a:r>
              <a:rPr lang="en-US" sz="3200" dirty="0"/>
              <a:t> B-roll</a:t>
            </a:r>
            <a:endParaRPr dirty="0"/>
          </a:p>
        </p:txBody>
      </p:sp>
      <p:sp>
        <p:nvSpPr>
          <p:cNvPr id="284" name="Google Shape;284;p9"/>
          <p:cNvSpPr txBox="1"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57974" y="1825625"/>
            <a:ext cx="4695826" cy="4442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F2936"/>
              </a:buClr>
              <a:buSzPts val="2000"/>
              <a:buNone/>
            </a:pPr>
            <a:r>
              <a:rPr lang="en-US" sz="1850"/>
              <a:t>Regarder @ Apprendre</a:t>
            </a:r>
            <a:r>
              <a:rPr lang="en-US">
                <a:solidFill>
                  <a:srgbClr val="FFFFFF"/>
                </a:solidFill>
              </a:rPr>
              <a:t> – Adobe Creative Cloud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</a:pPr>
            <a:r>
              <a:rPr lang="en-US" u="sng">
                <a:solidFill>
                  <a:schemeClr val="hlink"/>
                </a:solidFill>
                <a:hlinkClick r:id="rId15"/>
              </a:rPr>
              <a:t>Pourquoi considérer Stock?</a:t>
            </a:r>
            <a:endParaRPr>
              <a:solidFill>
                <a:srgbClr val="E59BA3"/>
              </a:solidFill>
            </a:endParaRPr>
          </a:p>
        </p:txBody>
      </p:sp>
      <p:sp>
        <p:nvSpPr>
          <p:cNvPr id="285" name="Google Shape;285;p9"/>
          <p:cNvSpPr txBox="1">
            <a:spLocks noGrp="1"/>
          </p:cNvSpPr>
          <p:nvPr>
            <p:ph type="sldNum" idx="12"/>
            <p:custDataLst>
              <p:tags r:id="rId4"/>
            </p:custDataLst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PAGE </a:t>
            </a: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86" name="Google Shape;286;p9"/>
          <p:cNvSpPr/>
          <p:nvPr>
            <p:custDataLst>
              <p:tags r:id="rId5"/>
            </p:custDataLst>
          </p:nvPr>
        </p:nvSpPr>
        <p:spPr>
          <a:xfrm>
            <a:off x="1145309" y="6549304"/>
            <a:ext cx="2552123" cy="17217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>
                <a:solidFill>
                  <a:srgbClr val="FFFFFF"/>
                </a:solidFill>
              </a:rPr>
              <a:t>Loi des droits d’auteurs </a:t>
            </a:r>
            <a:endParaRPr/>
          </a:p>
        </p:txBody>
      </p:sp>
      <p:sp>
        <p:nvSpPr>
          <p:cNvPr id="287" name="Google Shape;287;p9"/>
          <p:cNvSpPr/>
          <p:nvPr>
            <p:custDataLst>
              <p:tags r:id="rId6"/>
            </p:custDataLst>
          </p:nvPr>
        </p:nvSpPr>
        <p:spPr>
          <a:xfrm>
            <a:off x="3697432" y="6361476"/>
            <a:ext cx="2552123" cy="360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200">
                <a:solidFill>
                  <a:srgbClr val="FFFFFF"/>
                </a:solidFill>
              </a:rPr>
              <a:t>Reconnaître du bon B-Roll</a:t>
            </a:r>
            <a:endParaRPr/>
          </a:p>
        </p:txBody>
      </p:sp>
      <p:sp>
        <p:nvSpPr>
          <p:cNvPr id="288" name="Google Shape;288;p9"/>
          <p:cNvSpPr/>
          <p:nvPr>
            <p:custDataLst>
              <p:tags r:id="rId7"/>
            </p:custDataLst>
          </p:nvPr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 err="1">
                <a:solidFill>
                  <a:srgbClr val="FFFFFF"/>
                </a:solidFill>
              </a:rPr>
              <a:t>Paramètres</a:t>
            </a:r>
            <a:r>
              <a:rPr lang="en-US" sz="1200" dirty="0">
                <a:solidFill>
                  <a:srgbClr val="FFFFFF"/>
                </a:solidFill>
              </a:rPr>
              <a:t> pour </a:t>
            </a:r>
            <a:r>
              <a:rPr lang="en-US" sz="1200" dirty="0" err="1">
                <a:solidFill>
                  <a:srgbClr val="FFFFFF"/>
                </a:solidFill>
              </a:rPr>
              <a:t>réussir</a:t>
            </a:r>
            <a:endParaRPr dirty="0"/>
          </a:p>
        </p:txBody>
      </p:sp>
      <p:sp>
        <p:nvSpPr>
          <p:cNvPr id="289" name="Google Shape;289;p9"/>
          <p:cNvSpPr/>
          <p:nvPr>
            <p:custDataLst>
              <p:tags r:id="rId8"/>
            </p:custDataLst>
          </p:nvPr>
        </p:nvSpPr>
        <p:spPr>
          <a:xfrm>
            <a:off x="8801677" y="6555654"/>
            <a:ext cx="2552100" cy="159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39700" lvl="0" indent="0" algn="just" rtl="0"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rgbClr val="FFFFFF"/>
                </a:solidFill>
              </a:rPr>
              <a:t>Intégration, modification et exportation</a:t>
            </a:r>
            <a:endParaRPr/>
          </a:p>
        </p:txBody>
      </p:sp>
      <p:sp>
        <p:nvSpPr>
          <p:cNvPr id="290" name="Google Shape;290;p9"/>
          <p:cNvSpPr/>
          <p:nvPr>
            <p:custDataLst>
              <p:tags r:id="rId9"/>
            </p:custDataLst>
          </p:nvPr>
        </p:nvSpPr>
        <p:spPr>
          <a:xfrm rot="10800000">
            <a:off x="4902069" y="6176963"/>
            <a:ext cx="142847" cy="91567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9"/>
          <p:cNvSpPr/>
          <p:nvPr>
            <p:custDataLst>
              <p:tags r:id="rId10"/>
            </p:custDataLst>
          </p:nvPr>
        </p:nvSpPr>
        <p:spPr>
          <a:xfrm>
            <a:off x="6833795" y="4829742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Pensez-y</a:t>
            </a:r>
            <a:r>
              <a:rPr lang="en-US" sz="1800" b="0" i="0" u="none" strike="noStrike" cap="none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500" i="0" u="none" strike="noStrike" cap="none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180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Quels types d’images pouvez-vous</a:t>
            </a:r>
            <a:endParaRPr sz="1800">
              <a:solidFill>
                <a:srgbClr val="EA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A9999"/>
                </a:solidFill>
                <a:latin typeface="Calibri"/>
                <a:ea typeface="Calibri"/>
                <a:cs typeface="Calibri"/>
                <a:sym typeface="Calibri"/>
              </a:rPr>
              <a:t>obtenir à partir de B-roll/Stock?</a:t>
            </a:r>
            <a:endParaRPr sz="1800">
              <a:solidFill>
                <a:srgbClr val="EA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59BA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(Q2.5)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id="292" name="Google Shape;292;p9" descr="Idea"/>
          <p:cNvPicPr preferRelativeResize="0"/>
          <p:nvPr>
            <p:custDataLst>
              <p:tags r:id="rId11"/>
            </p:custDataLst>
          </p:nvPr>
        </p:nvPicPr>
        <p:blipFill rotWithShape="1">
          <a:blip r:embed="rId16">
            <a:alphaModFix/>
          </a:blip>
          <a:srcRect/>
          <a:stretch/>
        </p:blipFill>
        <p:spPr>
          <a:xfrm flipH="1">
            <a:off x="7029738" y="4885917"/>
            <a:ext cx="254544" cy="26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Office Them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1018</Words>
  <Application>Microsoft Office PowerPoint</Application>
  <PresentationFormat>Widescreen</PresentationFormat>
  <Paragraphs>108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Office Theme</vt:lpstr>
      <vt:lpstr>Office Theme</vt:lpstr>
      <vt:lpstr>Créer des séquences de vidéo </vt:lpstr>
      <vt:lpstr>Activités  et travail</vt:lpstr>
      <vt:lpstr>L’importance des séquences de vidéo B-roll</vt:lpstr>
      <vt:lpstr>L’importance des séquences de vidéo B-roll</vt:lpstr>
      <vt:lpstr>L’importance des séquences de vidéo B-roll</vt:lpstr>
      <vt:lpstr>L’importance des séquences de vidéo B-roll</vt:lpstr>
      <vt:lpstr>L’importance des séquences de vidéo B-roll</vt:lpstr>
      <vt:lpstr>L’importance des séquences de vidéo B-roll</vt:lpstr>
      <vt:lpstr>L’importance des séquences de vidéo B-roll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Créer des séquences de vidéo</dc:title>
  <dc:creator>Mario Blouin</dc:creator>
  <cp:lastModifiedBy>Mario Blouin</cp:lastModifiedBy>
  <cp:revision>1</cp:revision>
  <dcterms:created xsi:type="dcterms:W3CDTF">2020-06-06T12:40:55Z</dcterms:created>
  <dcterms:modified xsi:type="dcterms:W3CDTF">2020-07-08T15:01:57Z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