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jubzzrT8unmKLiPwl5AfRjHs4S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15972-4ABF-4260-B50E-E9B565FBC4E5}" v="3" dt="2020-07-08T12:43:52.689"/>
    <p1510:client id="{37D93DA5-9F50-4877-A329-77DFF899085F}" v="80" dt="2020-07-08T13:56:0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3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c241f00f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8bc241f00f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8bc241f00f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c241f00f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bc241f00f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" name="Google Shape;19;p11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1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1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c241f00f_2_7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8bc241f00f_2_7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90" name="Google Shape;90;g8bc241f00f_2_7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g8bc241f00f_2_7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8bc241f00f_2_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g8bc241f00f_2_7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c241f00f_2_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bc241f00f_2_14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8bc241f00f_2_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c241f00f_2_18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8bc241f00f_2_18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8bc241f00f_2_18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8bc241f00f_2_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241f00f_2_23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8bc241f00f_2_23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06" name="Google Shape;106;g8bc241f00f_2_23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g8bc241f00f_2_23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8bc241f00f_2_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c241f00f_2_29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bc241f00f_2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8bc241f00f_2_2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c241f00f_2_33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8bc241f00f_2_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8bc241f00f_2_3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c241f00f_2_37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bc241f00f_2_37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8bc241f00f_2_3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c241f00f_2_4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8bc241f00f_2_41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8bc241f00f_2_41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c241f00f_2_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bc241f00f_2_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8bc241f00f_2_4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c241f00f_2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8bc241f00f_2_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8bc241f00f_2_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8bc241f00f_2_4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c241f00f_2_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bc241f00f_2_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8bc241f00f_2_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8bc241f00f_2_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g8bc241f00f_2_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8bc241f00f_2_5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bc241f00f_2_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bc241f00f_2_6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c241f00f_2_6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c241f00f_2_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8bc241f00f_2_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9" name="Google Shape;149;g8bc241f00f_2_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g8bc241f00f_2_6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5" name="Google Shape;35;p14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4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8bc241f00f_2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8bc241f00f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8bc241f00f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8bc241f00f_2_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g8bc241f00f_2_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8bc241f00f_2_0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7.jp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9.jp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0.jp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8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12.jp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8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hyperlink" Target="https://www.youtube.com/watch?v=wAJrCKWG14E" TargetMode="External"/><Relationship Id="rId2" Type="http://schemas.openxmlformats.org/officeDocument/2006/relationships/tags" Target="../tags/tag70.xml"/><Relationship Id="rId16" Type="http://schemas.openxmlformats.org/officeDocument/2006/relationships/hyperlink" Target="https://www.youtube.com/watch?v=DzS-yEn40eA&amp;t=293s" TargetMode="Externa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image" Target="../media/image13.jp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c241f00f_2_7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Créer</a:t>
            </a:r>
            <a:r>
              <a:rPr lang="en-US" dirty="0">
                <a:solidFill>
                  <a:srgbClr val="FFFFFF"/>
                </a:solidFill>
              </a:rPr>
              <a:t> des </a:t>
            </a:r>
            <a:r>
              <a:rPr lang="en-US" dirty="0" err="1">
                <a:solidFill>
                  <a:srgbClr val="FFFFFF"/>
                </a:solidFill>
              </a:rPr>
              <a:t>séquences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	</a:t>
            </a:r>
            <a:endParaRPr dirty="0"/>
          </a:p>
        </p:txBody>
      </p:sp>
      <p:sp>
        <p:nvSpPr>
          <p:cNvPr id="157" name="Google Shape;157;g8bc241f00f_2_7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FFFFFF"/>
                </a:solidFill>
              </a:rPr>
              <a:t>Tâche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d’apprentissage</a:t>
            </a:r>
            <a:r>
              <a:rPr lang="en-US" dirty="0">
                <a:solidFill>
                  <a:srgbClr val="FFFFFF"/>
                </a:solidFill>
              </a:rPr>
              <a:t> 3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8" name="Google Shape;158;g8bc241f00f_2_71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59" name="Google Shape;159;g8bc241f00f_2_71" descr="A person holding a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4"/>
            </p:custDataLst>
          </p:nvPr>
        </p:nvPicPr>
        <p:blipFill rotWithShape="1">
          <a:blip r:embed="rId7">
            <a:alphaModFix/>
          </a:blip>
          <a:srcRect l="12783" r="12783"/>
          <a:stretch/>
        </p:blipFill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c241f00f_2_8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Activit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lt1"/>
                </a:solidFill>
              </a:rPr>
              <a:t> et</a:t>
            </a:r>
            <a:br>
              <a:rPr lang="en-US">
                <a:solidFill>
                  <a:schemeClr val="lt1"/>
                </a:solidFill>
              </a:rPr>
            </a:br>
            <a:r>
              <a:rPr lang="en-US"/>
              <a:t>travail</a:t>
            </a:r>
            <a:endParaRPr dirty="0"/>
          </a:p>
        </p:txBody>
      </p:sp>
      <p:sp>
        <p:nvSpPr>
          <p:cNvPr id="165" name="Google Shape;165;g8bc241f00f_2_80"/>
          <p:cNvSpPr/>
          <p:nvPr>
            <p:custDataLst>
              <p:tags r:id="rId2"/>
            </p:custDataLst>
          </p:nvPr>
        </p:nvSpPr>
        <p:spPr>
          <a:xfrm>
            <a:off x="4621151" y="369802"/>
            <a:ext cx="6791400" cy="996000"/>
          </a:xfrm>
          <a:prstGeom prst="rect">
            <a:avLst/>
          </a:prstGeom>
          <a:gradFill>
            <a:gsLst>
              <a:gs pos="0">
                <a:srgbClr val="3F3F3F"/>
              </a:gs>
              <a:gs pos="15930">
                <a:srgbClr val="262626"/>
              </a:gs>
              <a:gs pos="97000">
                <a:srgbClr val="262626"/>
              </a:gs>
              <a:gs pos="100000">
                <a:srgbClr val="11859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8bc241f00f_2_80"/>
          <p:cNvSpPr/>
          <p:nvPr>
            <p:custDataLst>
              <p:tags r:id="rId3"/>
            </p:custDataLst>
          </p:nvPr>
        </p:nvSpPr>
        <p:spPr>
          <a:xfrm>
            <a:off x="4562476" y="2859563"/>
            <a:ext cx="6791400" cy="996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741D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g8bc241f00f_2_80"/>
          <p:cNvGrpSpPr/>
          <p:nvPr>
            <p:custDataLst>
              <p:tags r:id="rId4"/>
            </p:custDataLst>
          </p:nvPr>
        </p:nvGrpSpPr>
        <p:grpSpPr>
          <a:xfrm>
            <a:off x="4562476" y="369800"/>
            <a:ext cx="6908738" cy="5975523"/>
            <a:chOff x="0" y="4675"/>
            <a:chExt cx="6908738" cy="5975523"/>
          </a:xfrm>
        </p:grpSpPr>
        <p:sp>
          <p:nvSpPr>
            <p:cNvPr id="168" name="Google Shape;168;g8bc241f00f_2_80"/>
            <p:cNvSpPr/>
            <p:nvPr/>
          </p:nvSpPr>
          <p:spPr>
            <a:xfrm>
              <a:off x="301265" y="228757"/>
              <a:ext cx="547756" cy="54775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8bc241f00f_2_80"/>
            <p:cNvSpPr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8bc241f00f_2_80"/>
            <p:cNvSpPr txBox="1"/>
            <p:nvPr/>
          </p:nvSpPr>
          <p:spPr>
            <a:xfrm>
              <a:off x="1150288" y="4675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1 – Comprendre la loi des droits d’auteurs du Canada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71" name="Google Shape;171;g8bc241f00f_2_80"/>
            <p:cNvSpPr/>
            <p:nvPr/>
          </p:nvSpPr>
          <p:spPr>
            <a:xfrm>
              <a:off x="0" y="1249576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8bc241f00f_2_80"/>
            <p:cNvSpPr/>
            <p:nvPr/>
          </p:nvSpPr>
          <p:spPr>
            <a:xfrm>
              <a:off x="301265" y="1473658"/>
              <a:ext cx="547756" cy="54775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8bc241f00f_2_80"/>
            <p:cNvSpPr/>
            <p:nvPr/>
          </p:nvSpPr>
          <p:spPr>
            <a:xfrm>
              <a:off x="1150288" y="1249576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8bc241f00f_2_80"/>
            <p:cNvSpPr txBox="1"/>
            <p:nvPr/>
          </p:nvSpPr>
          <p:spPr>
            <a:xfrm>
              <a:off x="1267838" y="1249576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FR" sz="1300" dirty="0">
                  <a:solidFill>
                    <a:srgbClr val="FFFFFF"/>
                  </a:solidFill>
                </a:rPr>
                <a:t>Activité 2 – Comment reconnaître de bonnes séquences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fr-FR" sz="1300" dirty="0">
                  <a:solidFill>
                    <a:srgbClr val="FFFFFF"/>
                  </a:solidFill>
                </a:rPr>
                <a:t>	de vidéo B-Roll et/ou image stock</a:t>
              </a:r>
              <a:endParaRPr lang="fr-FR" sz="1500" dirty="0">
                <a:solidFill>
                  <a:srgbClr val="FFFFFF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endParaRPr sz="1300" dirty="0">
                <a:solidFill>
                  <a:srgbClr val="FFFFFF"/>
                </a:solidFill>
              </a:endParaRPr>
            </a:p>
          </p:txBody>
        </p:sp>
        <p:sp>
          <p:nvSpPr>
            <p:cNvPr id="175" name="Google Shape;175;g8bc241f00f_2_80"/>
            <p:cNvSpPr/>
            <p:nvPr/>
          </p:nvSpPr>
          <p:spPr>
            <a:xfrm>
              <a:off x="301265" y="2718559"/>
              <a:ext cx="547756" cy="54775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8bc241f00f_2_80"/>
            <p:cNvSpPr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8bc241f00f_2_80"/>
            <p:cNvSpPr txBox="1"/>
            <p:nvPr/>
          </p:nvSpPr>
          <p:spPr>
            <a:xfrm>
              <a:off x="1150288" y="24944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err="1">
                  <a:solidFill>
                    <a:srgbClr val="FFFFFF"/>
                  </a:solidFill>
                </a:rPr>
                <a:t>Activité</a:t>
              </a:r>
              <a:r>
                <a:rPr lang="en-US" dirty="0">
                  <a:solidFill>
                    <a:srgbClr val="FFFFFF"/>
                  </a:solidFill>
                </a:rPr>
                <a:t> 3 – </a:t>
              </a:r>
              <a:r>
                <a:rPr lang="en-US" dirty="0" err="1">
                  <a:solidFill>
                    <a:srgbClr val="FFFFFF"/>
                  </a:solidFill>
                </a:rPr>
                <a:t>Paramètres</a:t>
              </a:r>
              <a:r>
                <a:rPr lang="en-US" dirty="0">
                  <a:solidFill>
                    <a:srgbClr val="FFFFFF"/>
                  </a:solidFill>
                </a:rPr>
                <a:t> pour </a:t>
              </a:r>
              <a:r>
                <a:rPr lang="en-US" dirty="0" err="1">
                  <a:solidFill>
                    <a:srgbClr val="FFFFFF"/>
                  </a:solidFill>
                </a:rPr>
                <a:t>réussir</a:t>
              </a:r>
              <a:endParaRPr sz="1700" dirty="0">
                <a:solidFill>
                  <a:srgbClr val="FFFFFF"/>
                </a:solidFill>
              </a:endParaRPr>
            </a:p>
          </p:txBody>
        </p:sp>
        <p:sp>
          <p:nvSpPr>
            <p:cNvPr id="178" name="Google Shape;178;g8bc241f00f_2_80"/>
            <p:cNvSpPr/>
            <p:nvPr/>
          </p:nvSpPr>
          <p:spPr>
            <a:xfrm>
              <a:off x="0" y="374889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g8bc241f00f_2_80"/>
            <p:cNvSpPr/>
            <p:nvPr/>
          </p:nvSpPr>
          <p:spPr>
            <a:xfrm>
              <a:off x="301265" y="3963460"/>
              <a:ext cx="547756" cy="54775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8bc241f00f_2_80"/>
            <p:cNvSpPr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g8bc241f00f_2_80"/>
            <p:cNvSpPr txBox="1"/>
            <p:nvPr/>
          </p:nvSpPr>
          <p:spPr>
            <a:xfrm>
              <a:off x="1150288" y="3739377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4 – Intégration, modification et exportation</a:t>
              </a:r>
              <a:endParaRPr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8bc241f00f_2_80"/>
            <p:cNvSpPr/>
            <p:nvPr/>
          </p:nvSpPr>
          <p:spPr>
            <a:xfrm>
              <a:off x="0" y="4984278"/>
              <a:ext cx="6791323" cy="99592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29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g8bc241f00f_2_80"/>
            <p:cNvSpPr/>
            <p:nvPr/>
          </p:nvSpPr>
          <p:spPr>
            <a:xfrm>
              <a:off x="301265" y="5208360"/>
              <a:ext cx="547756" cy="547756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g8bc241f00f_2_80"/>
            <p:cNvSpPr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g8bc241f00f_2_80"/>
            <p:cNvSpPr txBox="1"/>
            <p:nvPr/>
          </p:nvSpPr>
          <p:spPr>
            <a:xfrm>
              <a:off x="1150288" y="4984278"/>
              <a:ext cx="5641034" cy="995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dirty="0">
                <a:highlight>
                  <a:srgbClr val="FFFFFF"/>
                </a:highlight>
              </a:endParaRPr>
            </a:p>
            <a:p>
              <a:pPr marL="13970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</a:rPr>
                <a:t>Travail– </a:t>
              </a:r>
              <a:r>
                <a:rPr lang="en-US" sz="1300" dirty="0" err="1">
                  <a:solidFill>
                    <a:srgbClr val="FFFFFF"/>
                  </a:solidFill>
                </a:rPr>
                <a:t>Créer</a:t>
              </a:r>
              <a:r>
                <a:rPr lang="en-US" sz="1300" dirty="0">
                  <a:solidFill>
                    <a:srgbClr val="FFFFFF"/>
                  </a:solidFill>
                </a:rPr>
                <a:t> des </a:t>
              </a:r>
              <a:r>
                <a:rPr lang="en-US" sz="1300" dirty="0" err="1">
                  <a:solidFill>
                    <a:srgbClr val="FFFFFF"/>
                  </a:solidFill>
                </a:rPr>
                <a:t>séquences</a:t>
              </a:r>
              <a:r>
                <a:rPr lang="en-US" sz="1300" dirty="0">
                  <a:solidFill>
                    <a:srgbClr val="FFFFFF"/>
                  </a:solidFill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</a:rPr>
                <a:t>vidéo</a:t>
              </a:r>
              <a:r>
                <a:rPr lang="en-US" sz="1300" dirty="0">
                  <a:solidFill>
                    <a:srgbClr val="FFFFFF"/>
                  </a:solidFill>
                </a:rPr>
                <a:t>	 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86" name="Google Shape;186;g8bc241f00f_2_80"/>
          <p:cNvSpPr txBox="1">
            <a:spLocks noGrp="1"/>
          </p:cNvSpPr>
          <p:nvPr>
            <p:ph type="sldNum" idx="12"/>
            <p:custDataLst>
              <p:tags r:id="rId5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" descr="A bridge over a body of wa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6" r="18726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sz="4700" dirty="0"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39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700" dirty="0">
                <a:solidFill>
                  <a:srgbClr val="FFFFFF"/>
                </a:solidFill>
              </a:rPr>
              <a:t>Il y a beaucoup de choses que </a:t>
            </a:r>
            <a:r>
              <a:rPr lang="en-US" sz="1700" dirty="0" err="1">
                <a:solidFill>
                  <a:srgbClr val="FFFFFF"/>
                </a:solidFill>
              </a:rPr>
              <a:t>vous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pouvez</a:t>
            </a:r>
            <a:r>
              <a:rPr lang="en-US" sz="1700" dirty="0">
                <a:solidFill>
                  <a:srgbClr val="FFFFFF"/>
                </a:solidFill>
              </a:rPr>
              <a:t> faire pour </a:t>
            </a:r>
            <a:r>
              <a:rPr lang="en-US" sz="1700" dirty="0" err="1">
                <a:solidFill>
                  <a:srgbClr val="FFFFFF"/>
                </a:solidFill>
              </a:rPr>
              <a:t>réussir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lorsque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vous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créer</a:t>
            </a:r>
            <a:r>
              <a:rPr lang="en-US" sz="1700" dirty="0">
                <a:solidFill>
                  <a:srgbClr val="FFFFFF"/>
                </a:solidFill>
              </a:rPr>
              <a:t> des </a:t>
            </a:r>
            <a:r>
              <a:rPr lang="en-US" sz="1700" dirty="0" err="1">
                <a:solidFill>
                  <a:srgbClr val="FFFFFF"/>
                </a:solidFill>
              </a:rPr>
              <a:t>séquences</a:t>
            </a:r>
            <a:r>
              <a:rPr lang="en-US" sz="1700" dirty="0">
                <a:solidFill>
                  <a:srgbClr val="FFFFFF"/>
                </a:solidFill>
              </a:rPr>
              <a:t> de </a:t>
            </a:r>
            <a:r>
              <a:rPr lang="en-US" sz="1700" dirty="0" err="1">
                <a:solidFill>
                  <a:srgbClr val="FFFFFF"/>
                </a:solidFill>
              </a:rPr>
              <a:t>vidéo</a:t>
            </a:r>
            <a:r>
              <a:rPr lang="en-US" sz="1700" dirty="0">
                <a:solidFill>
                  <a:srgbClr val="FFFFFF"/>
                </a:solidFill>
              </a:rPr>
              <a:t> B-roll.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rgbClr val="FFFFFF"/>
                </a:solidFill>
              </a:rPr>
              <a:t>Bien que </a:t>
            </a:r>
            <a:r>
              <a:rPr lang="en-US" sz="1700" dirty="0" err="1">
                <a:solidFill>
                  <a:srgbClr val="FFFFFF"/>
                </a:solidFill>
              </a:rPr>
              <a:t>l'équipement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soit</a:t>
            </a:r>
            <a:r>
              <a:rPr lang="en-US" sz="1700" dirty="0">
                <a:solidFill>
                  <a:srgbClr val="FFFFFF"/>
                </a:solidFill>
              </a:rPr>
              <a:t> important, </a:t>
            </a:r>
            <a:r>
              <a:rPr lang="en-US" sz="1700" dirty="0" err="1">
                <a:solidFill>
                  <a:srgbClr val="FFFFFF"/>
                </a:solidFill>
              </a:rPr>
              <a:t>il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n'est</a:t>
            </a:r>
            <a:r>
              <a:rPr lang="en-US" sz="1700" dirty="0">
                <a:solidFill>
                  <a:srgbClr val="FFFFFF"/>
                </a:solidFill>
              </a:rPr>
              <a:t> pas </a:t>
            </a:r>
            <a:r>
              <a:rPr lang="en-US" sz="1700" dirty="0" err="1">
                <a:solidFill>
                  <a:srgbClr val="FFFFFF"/>
                </a:solidFill>
              </a:rPr>
              <a:t>nécessaire</a:t>
            </a:r>
            <a:r>
              <a:rPr lang="en-US" sz="1700" dirty="0">
                <a:solidFill>
                  <a:srgbClr val="FFFFFF"/>
                </a:solidFill>
              </a:rPr>
              <a:t> que </a:t>
            </a:r>
            <a:r>
              <a:rPr lang="en-US" sz="1700" dirty="0" err="1">
                <a:solidFill>
                  <a:srgbClr val="FFFFFF"/>
                </a:solidFill>
              </a:rPr>
              <a:t>vous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sortiez</a:t>
            </a:r>
            <a:r>
              <a:rPr lang="en-US" sz="1700" dirty="0">
                <a:solidFill>
                  <a:srgbClr val="FFFFFF"/>
                </a:solidFill>
              </a:rPr>
              <a:t> et </a:t>
            </a:r>
            <a:r>
              <a:rPr lang="en-US" sz="1700" dirty="0" err="1">
                <a:solidFill>
                  <a:srgbClr val="FFFFFF"/>
                </a:solidFill>
              </a:rPr>
              <a:t>dépensiez</a:t>
            </a:r>
            <a:r>
              <a:rPr lang="en-US" sz="1700" dirty="0">
                <a:solidFill>
                  <a:srgbClr val="FFFFFF"/>
                </a:solidFill>
              </a:rPr>
              <a:t> des </a:t>
            </a:r>
            <a:r>
              <a:rPr lang="en-US" sz="1700" dirty="0" err="1">
                <a:solidFill>
                  <a:srgbClr val="FFFFFF"/>
                </a:solidFill>
              </a:rPr>
              <a:t>milliers</a:t>
            </a:r>
            <a:r>
              <a:rPr lang="en-US" sz="1700" dirty="0">
                <a:solidFill>
                  <a:srgbClr val="FFFFFF"/>
                </a:solidFill>
              </a:rPr>
              <a:t> de dollars </a:t>
            </a:r>
            <a:r>
              <a:rPr lang="en-US" sz="1700" dirty="0" err="1">
                <a:solidFill>
                  <a:srgbClr val="FFFFFF"/>
                </a:solidFill>
              </a:rPr>
              <a:t>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équipement</a:t>
            </a:r>
            <a:r>
              <a:rPr lang="en-US" sz="1700" dirty="0">
                <a:solidFill>
                  <a:srgbClr val="FFFFFF"/>
                </a:solidFill>
              </a:rPr>
              <a:t>. Comme </a:t>
            </a:r>
            <a:r>
              <a:rPr lang="en-US" sz="1700" dirty="0" err="1">
                <a:solidFill>
                  <a:srgbClr val="FFFFFF"/>
                </a:solidFill>
              </a:rPr>
              <a:t>vous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pourrez</a:t>
            </a:r>
            <a:r>
              <a:rPr lang="en-US" sz="1700" dirty="0">
                <a:solidFill>
                  <a:srgbClr val="FFFFFF"/>
                </a:solidFill>
              </a:rPr>
              <a:t> le </a:t>
            </a:r>
            <a:r>
              <a:rPr lang="en-US" sz="1700" dirty="0" err="1">
                <a:solidFill>
                  <a:srgbClr val="FFFFFF"/>
                </a:solidFill>
              </a:rPr>
              <a:t>constater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lors</a:t>
            </a:r>
            <a:r>
              <a:rPr lang="en-US" sz="1700" dirty="0">
                <a:solidFill>
                  <a:srgbClr val="FFFFFF"/>
                </a:solidFill>
              </a:rPr>
              <a:t> de la mission, un </a:t>
            </a:r>
            <a:r>
              <a:rPr lang="en-US" sz="1700" dirty="0" err="1">
                <a:solidFill>
                  <a:srgbClr val="FFFFFF"/>
                </a:solidFill>
              </a:rPr>
              <a:t>appareil</a:t>
            </a:r>
            <a:r>
              <a:rPr lang="en-US" sz="1700" dirty="0">
                <a:solidFill>
                  <a:srgbClr val="FFFFFF"/>
                </a:solidFill>
              </a:rPr>
              <a:t> mobile </a:t>
            </a:r>
            <a:r>
              <a:rPr lang="en-US" sz="1700" dirty="0" err="1">
                <a:solidFill>
                  <a:srgbClr val="FFFFFF"/>
                </a:solidFill>
              </a:rPr>
              <a:t>est</a:t>
            </a:r>
            <a:r>
              <a:rPr lang="en-US" sz="1700" dirty="0">
                <a:solidFill>
                  <a:srgbClr val="FFFFFF"/>
                </a:solidFill>
              </a:rPr>
              <a:t> tout </a:t>
            </a:r>
            <a:r>
              <a:rPr lang="en-US" sz="1700" dirty="0" err="1">
                <a:solidFill>
                  <a:srgbClr val="FFFFFF"/>
                </a:solidFill>
              </a:rPr>
              <a:t>ce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dont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vous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avez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besoin</a:t>
            </a:r>
            <a:r>
              <a:rPr lang="en-US" sz="1700" dirty="0">
                <a:solidFill>
                  <a:srgbClr val="FFFFFF"/>
                </a:solidFill>
              </a:rPr>
              <a:t> pour commencer.</a:t>
            </a:r>
            <a:endParaRPr sz="17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95" name="Google Shape;195;p3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6" name="Google Shape;196;p3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" descr="A picture containing sitting, black, table, compu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9500" r="19500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685677"/>
            <a:ext cx="4695826" cy="436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</a:pPr>
            <a:r>
              <a:rPr lang="en-US" sz="1850" dirty="0" err="1"/>
              <a:t>Résolution</a:t>
            </a:r>
            <a:r>
              <a:rPr lang="en-US" sz="1850" dirty="0"/>
              <a:t> 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en-US" sz="1800" dirty="0">
                <a:solidFill>
                  <a:srgbClr val="FFFFFF"/>
                </a:solidFill>
              </a:rPr>
              <a:t>La configuration de </a:t>
            </a:r>
            <a:r>
              <a:rPr lang="en-US" sz="1800" dirty="0" err="1">
                <a:solidFill>
                  <a:srgbClr val="FFFFFF"/>
                </a:solidFill>
              </a:rPr>
              <a:t>votre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 mobile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appareil</a:t>
            </a:r>
            <a:r>
              <a:rPr lang="en-US" sz="1800" dirty="0">
                <a:solidFill>
                  <a:srgbClr val="FFFFFF"/>
                </a:solidFill>
              </a:rPr>
              <a:t> photo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importante</a:t>
            </a:r>
            <a:r>
              <a:rPr lang="en-US" sz="1800" dirty="0">
                <a:solidFill>
                  <a:srgbClr val="FFFFFF"/>
                </a:solidFill>
              </a:rPr>
              <a:t>.   </a:t>
            </a:r>
            <a:r>
              <a:rPr lang="en-US" sz="1800" dirty="0" err="1">
                <a:solidFill>
                  <a:srgbClr val="FFFFFF"/>
                </a:solidFill>
              </a:rPr>
              <a:t>Tentez</a:t>
            </a:r>
            <a:r>
              <a:rPr lang="en-US" sz="1800" dirty="0">
                <a:solidFill>
                  <a:srgbClr val="FFFFFF"/>
                </a:solidFill>
              </a:rPr>
              <a:t> de prendre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la </a:t>
            </a:r>
            <a:r>
              <a:rPr lang="en-US" sz="1800" dirty="0" err="1">
                <a:solidFill>
                  <a:srgbClr val="FFFFFF"/>
                </a:solidFill>
              </a:rPr>
              <a:t>résolution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la plus </a:t>
            </a:r>
            <a:r>
              <a:rPr lang="en-US" sz="1800" dirty="0" err="1">
                <a:solidFill>
                  <a:srgbClr val="FFFFFF"/>
                </a:solidFill>
              </a:rPr>
              <a:t>élevée</a:t>
            </a:r>
            <a:r>
              <a:rPr lang="en-US" sz="1800" dirty="0">
                <a:solidFill>
                  <a:srgbClr val="FFFFFF"/>
                </a:solidFill>
              </a:rPr>
              <a:t> et au </a:t>
            </a:r>
            <a:r>
              <a:rPr lang="en-US" sz="1800" dirty="0" err="1">
                <a:solidFill>
                  <a:srgbClr val="FFFFFF"/>
                </a:solidFill>
              </a:rPr>
              <a:t>besoin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utiliser</a:t>
            </a:r>
            <a:r>
              <a:rPr lang="en-US" sz="1800" dirty="0">
                <a:solidFill>
                  <a:srgbClr val="FFFFFF"/>
                </a:solidFill>
              </a:rPr>
              <a:t> les </a:t>
            </a:r>
            <a:r>
              <a:rPr lang="en-US" sz="1800" dirty="0" err="1">
                <a:solidFill>
                  <a:srgbClr val="FFFFFF"/>
                </a:solidFill>
              </a:rPr>
              <a:t>autres</a:t>
            </a:r>
            <a:r>
              <a:rPr lang="en-US" sz="1800" dirty="0">
                <a:solidFill>
                  <a:srgbClr val="FFFFFF"/>
                </a:solidFill>
              </a:rPr>
              <a:t>.   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rgbClr val="FFFFFF"/>
                </a:solidFill>
              </a:rPr>
              <a:t>Voici</a:t>
            </a:r>
            <a:r>
              <a:rPr lang="en-US" sz="1800" dirty="0">
                <a:solidFill>
                  <a:srgbClr val="FFFFFF"/>
                </a:solidFill>
              </a:rPr>
              <a:t> des </a:t>
            </a:r>
            <a:r>
              <a:rPr lang="en-US" sz="1800" dirty="0" err="1">
                <a:solidFill>
                  <a:srgbClr val="FFFFFF"/>
                </a:solidFill>
              </a:rPr>
              <a:t>exemples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résolutions</a:t>
            </a:r>
            <a:r>
              <a:rPr lang="en-US" sz="1800" dirty="0">
                <a:solidFill>
                  <a:srgbClr val="FFFFFF"/>
                </a:solidFill>
              </a:rPr>
              <a:t> à </a:t>
            </a:r>
            <a:r>
              <a:rPr lang="en-US" sz="1800" dirty="0" err="1">
                <a:solidFill>
                  <a:srgbClr val="FFFFFF"/>
                </a:solidFill>
              </a:rPr>
              <a:t>considérer</a:t>
            </a:r>
            <a:endParaRPr sz="18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850"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4096x2304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4096x2160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3840x2160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2048x1080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1920x1080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Char char="▪"/>
            </a:pPr>
            <a:r>
              <a:rPr lang="en-US" sz="1665" dirty="0"/>
              <a:t>1280x720</a:t>
            </a:r>
            <a:endParaRPr dirty="0"/>
          </a:p>
          <a:p>
            <a:pPr marL="685800" lvl="1" indent="-122872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65"/>
              <a:buNone/>
            </a:pPr>
            <a:endParaRPr sz="1665" dirty="0"/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665"/>
              <a:buNone/>
            </a:pPr>
            <a:r>
              <a:rPr lang="en-US" sz="1665" dirty="0" err="1">
                <a:solidFill>
                  <a:srgbClr val="E59BA3"/>
                </a:solidFill>
              </a:rPr>
              <a:t>Pensez</a:t>
            </a:r>
            <a:r>
              <a:rPr lang="en-US" sz="1665" dirty="0">
                <a:solidFill>
                  <a:srgbClr val="E59BA3"/>
                </a:solidFill>
              </a:rPr>
              <a:t>-y: </a:t>
            </a:r>
            <a:endParaRPr sz="1665" dirty="0">
              <a:solidFill>
                <a:srgbClr val="E59BA3"/>
              </a:solidFill>
            </a:endParaRPr>
          </a:p>
          <a:p>
            <a:pPr marL="45720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665"/>
              <a:buNone/>
            </a:pPr>
            <a:r>
              <a:rPr lang="en-US" sz="1665" dirty="0" err="1">
                <a:solidFill>
                  <a:srgbClr val="E59BA3"/>
                </a:solidFill>
              </a:rPr>
              <a:t>Tentez</a:t>
            </a:r>
            <a:r>
              <a:rPr lang="en-US" sz="1665" dirty="0">
                <a:solidFill>
                  <a:srgbClr val="E59BA3"/>
                </a:solidFill>
              </a:rPr>
              <a:t> de </a:t>
            </a:r>
            <a:r>
              <a:rPr lang="en-US" sz="1665" dirty="0" err="1">
                <a:solidFill>
                  <a:srgbClr val="E59BA3"/>
                </a:solidFill>
              </a:rPr>
              <a:t>trouver</a:t>
            </a:r>
            <a:r>
              <a:rPr lang="en-US" sz="1665" dirty="0">
                <a:solidFill>
                  <a:srgbClr val="E59BA3"/>
                </a:solidFill>
              </a:rPr>
              <a:t> </a:t>
            </a:r>
            <a:r>
              <a:rPr lang="en-US" sz="1665" dirty="0" err="1">
                <a:solidFill>
                  <a:srgbClr val="E59BA3"/>
                </a:solidFill>
              </a:rPr>
              <a:t>d’autres</a:t>
            </a:r>
            <a:r>
              <a:rPr lang="en-US" sz="1665" dirty="0">
                <a:solidFill>
                  <a:srgbClr val="E59BA3"/>
                </a:solidFill>
              </a:rPr>
              <a:t> </a:t>
            </a:r>
            <a:r>
              <a:rPr lang="en-US" sz="1665" dirty="0" err="1">
                <a:solidFill>
                  <a:srgbClr val="E59BA3"/>
                </a:solidFill>
              </a:rPr>
              <a:t>résolutions</a:t>
            </a:r>
            <a:r>
              <a:rPr lang="en-US" sz="1665" dirty="0">
                <a:solidFill>
                  <a:srgbClr val="E59BA3"/>
                </a:solidFill>
              </a:rPr>
              <a:t> </a:t>
            </a:r>
            <a:r>
              <a:rPr lang="en-US" sz="1665" dirty="0" err="1">
                <a:solidFill>
                  <a:srgbClr val="E59BA3"/>
                </a:solidFill>
              </a:rPr>
              <a:t>possibles</a:t>
            </a:r>
            <a:r>
              <a:rPr lang="en-US" sz="1665" dirty="0">
                <a:solidFill>
                  <a:srgbClr val="E59BA3"/>
                </a:solidFill>
              </a:rPr>
              <a:t>? </a:t>
            </a:r>
            <a:r>
              <a:rPr lang="en-US" sz="1110" dirty="0"/>
              <a:t>(Q3.1)</a:t>
            </a:r>
            <a:endParaRPr dirty="0"/>
          </a:p>
        </p:txBody>
      </p:sp>
      <p:sp>
        <p:nvSpPr>
          <p:cNvPr id="209" name="Google Shape;209;p4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0" name="Google Shape;210;p4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00" cy="15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4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928069" y="5367990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" descr="A person sitting at a desk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23" name="Google Shape;223;p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13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600" dirty="0" err="1">
                <a:solidFill>
                  <a:srgbClr val="FFFFFF"/>
                </a:solidFill>
              </a:rPr>
              <a:t>Vous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avez</a:t>
            </a:r>
            <a:r>
              <a:rPr lang="en-US" sz="1600" dirty="0">
                <a:solidFill>
                  <a:srgbClr val="FFFFFF"/>
                </a:solidFill>
              </a:rPr>
              <a:t> déjà </a:t>
            </a:r>
            <a:r>
              <a:rPr lang="en-US" sz="1600" dirty="0" err="1">
                <a:solidFill>
                  <a:srgbClr val="FFFFFF"/>
                </a:solidFill>
              </a:rPr>
              <a:t>entendu</a:t>
            </a:r>
            <a:r>
              <a:rPr lang="en-US" sz="1600" dirty="0">
                <a:solidFill>
                  <a:srgbClr val="FFFFFF"/>
                </a:solidFill>
              </a:rPr>
              <a:t> le </a:t>
            </a:r>
            <a:r>
              <a:rPr lang="en-US" sz="1600" dirty="0" err="1">
                <a:solidFill>
                  <a:srgbClr val="FFFFFF"/>
                </a:solidFill>
              </a:rPr>
              <a:t>terme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facteur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forme</a:t>
            </a:r>
            <a:r>
              <a:rPr lang="en-US" sz="1600" dirty="0">
                <a:solidFill>
                  <a:srgbClr val="FFFFFF"/>
                </a:solidFill>
              </a:rPr>
              <a:t>?   Comment </a:t>
            </a:r>
            <a:r>
              <a:rPr lang="en-US" sz="1600" dirty="0" err="1">
                <a:solidFill>
                  <a:srgbClr val="FFFFFF"/>
                </a:solidFill>
              </a:rPr>
              <a:t>celui</a:t>
            </a:r>
            <a:r>
              <a:rPr lang="en-US" sz="1600" dirty="0">
                <a:solidFill>
                  <a:srgbClr val="FFFFFF"/>
                </a:solidFill>
              </a:rPr>
              <a:t>-ci </a:t>
            </a:r>
            <a:r>
              <a:rPr lang="en-US" sz="1600" dirty="0" err="1">
                <a:solidFill>
                  <a:srgbClr val="FFFFFF"/>
                </a:solidFill>
              </a:rPr>
              <a:t>affecte</a:t>
            </a:r>
            <a:r>
              <a:rPr lang="en-US" sz="1600" dirty="0">
                <a:solidFill>
                  <a:srgbClr val="FFFFFF"/>
                </a:solidFill>
              </a:rPr>
              <a:t>-t-</a:t>
            </a:r>
            <a:r>
              <a:rPr lang="en-US" sz="1600" dirty="0" err="1">
                <a:solidFill>
                  <a:srgbClr val="FFFFFF"/>
                </a:solidFill>
              </a:rPr>
              <a:t>il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votre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?   Il </a:t>
            </a:r>
            <a:r>
              <a:rPr lang="en-US" sz="1600" dirty="0" err="1">
                <a:solidFill>
                  <a:srgbClr val="FFFFFF"/>
                </a:solidFill>
              </a:rPr>
              <a:t>est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essentiel</a:t>
            </a:r>
            <a:r>
              <a:rPr lang="en-US" sz="1600" dirty="0">
                <a:solidFill>
                  <a:srgbClr val="FFFFFF"/>
                </a:solidFill>
              </a:rPr>
              <a:t> de savoir que le </a:t>
            </a:r>
            <a:r>
              <a:rPr lang="en-US" sz="1600" dirty="0" err="1">
                <a:solidFill>
                  <a:srgbClr val="FFFFFF"/>
                </a:solidFill>
              </a:rPr>
              <a:t>facteur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forme</a:t>
            </a:r>
            <a:r>
              <a:rPr lang="en-US" sz="1600" dirty="0">
                <a:solidFill>
                  <a:srgbClr val="FFFFFF"/>
                </a:solidFill>
              </a:rPr>
              <a:t> et la </a:t>
            </a:r>
            <a:r>
              <a:rPr lang="en-US" sz="1600" dirty="0" err="1">
                <a:solidFill>
                  <a:srgbClr val="FFFFFF"/>
                </a:solidFill>
              </a:rPr>
              <a:t>résolution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sont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liés</a:t>
            </a:r>
            <a:r>
              <a:rPr lang="en-US" sz="1600" dirty="0">
                <a:solidFill>
                  <a:srgbClr val="FFFFFF"/>
                </a:solidFill>
              </a:rPr>
              <a:t> à la </a:t>
            </a:r>
            <a:r>
              <a:rPr lang="en-US" sz="1600" dirty="0" err="1">
                <a:solidFill>
                  <a:srgbClr val="FFFFFF"/>
                </a:solidFill>
              </a:rPr>
              <a:t>largeur</a:t>
            </a:r>
            <a:r>
              <a:rPr lang="en-US" sz="1600" dirty="0">
                <a:solidFill>
                  <a:srgbClr val="FFFFFF"/>
                </a:solidFill>
              </a:rPr>
              <a:t> et la hauteur de </a:t>
            </a:r>
            <a:r>
              <a:rPr lang="en-US" sz="1600" dirty="0" err="1">
                <a:solidFill>
                  <a:srgbClr val="FFFFFF"/>
                </a:solidFill>
              </a:rPr>
              <a:t>l'image</a:t>
            </a:r>
            <a:r>
              <a:rPr lang="en-US" sz="1600" dirty="0">
                <a:solidFill>
                  <a:srgbClr val="FFFFFF"/>
                </a:solidFill>
              </a:rPr>
              <a:t> à </a:t>
            </a:r>
            <a:r>
              <a:rPr lang="en-US" sz="1600" dirty="0" err="1">
                <a:solidFill>
                  <a:srgbClr val="FFFFFF"/>
                </a:solidFill>
              </a:rPr>
              <a:t>l'écran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FFFFFF"/>
                </a:solidFill>
              </a:rPr>
              <a:t>L'utilisation</a:t>
            </a:r>
            <a:r>
              <a:rPr lang="en-US" sz="1600" dirty="0">
                <a:solidFill>
                  <a:srgbClr val="FFFFFF"/>
                </a:solidFill>
              </a:rPr>
              <a:t> d'un </a:t>
            </a:r>
            <a:r>
              <a:rPr lang="en-US" sz="1600" dirty="0" err="1">
                <a:solidFill>
                  <a:srgbClr val="FFFFFF"/>
                </a:solidFill>
              </a:rPr>
              <a:t>mauvais</a:t>
            </a:r>
            <a:r>
              <a:rPr lang="en-US" sz="1600" dirty="0">
                <a:solidFill>
                  <a:srgbClr val="FFFFFF"/>
                </a:solidFill>
              </a:rPr>
              <a:t> rapport hauteur / </a:t>
            </a:r>
            <a:r>
              <a:rPr lang="en-US" sz="1600" dirty="0" err="1">
                <a:solidFill>
                  <a:srgbClr val="FFFFFF"/>
                </a:solidFill>
              </a:rPr>
              <a:t>largeur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peut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avoir</a:t>
            </a:r>
            <a:r>
              <a:rPr lang="en-US" sz="1600" dirty="0">
                <a:solidFill>
                  <a:srgbClr val="FFFFFF"/>
                </a:solidFill>
              </a:rPr>
              <a:t> pour </a:t>
            </a:r>
            <a:r>
              <a:rPr lang="en-US" sz="1600" dirty="0" err="1">
                <a:solidFill>
                  <a:srgbClr val="FFFFFF"/>
                </a:solidFill>
              </a:rPr>
              <a:t>conséquence</a:t>
            </a:r>
            <a:r>
              <a:rPr lang="en-US" sz="1600" dirty="0">
                <a:solidFill>
                  <a:srgbClr val="FFFFFF"/>
                </a:solidFill>
              </a:rPr>
              <a:t> que le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 ne </a:t>
            </a:r>
            <a:r>
              <a:rPr lang="en-US" sz="1600" dirty="0" err="1">
                <a:solidFill>
                  <a:srgbClr val="FFFFFF"/>
                </a:solidFill>
              </a:rPr>
              <a:t>s'adapte</a:t>
            </a:r>
            <a:r>
              <a:rPr lang="en-US" sz="1600" dirty="0">
                <a:solidFill>
                  <a:srgbClr val="FFFFFF"/>
                </a:solidFill>
              </a:rPr>
              <a:t> pas </a:t>
            </a:r>
            <a:r>
              <a:rPr lang="en-US" sz="1600" dirty="0" err="1">
                <a:solidFill>
                  <a:srgbClr val="FFFFFF"/>
                </a:solidFill>
              </a:rPr>
              <a:t>correctement</a:t>
            </a:r>
            <a:r>
              <a:rPr lang="en-US" sz="1600" dirty="0">
                <a:solidFill>
                  <a:srgbClr val="FFFFFF"/>
                </a:solidFill>
              </a:rPr>
              <a:t> à </a:t>
            </a:r>
            <a:r>
              <a:rPr lang="en-US" sz="1600" dirty="0" err="1">
                <a:solidFill>
                  <a:srgbClr val="FFFFFF"/>
                </a:solidFill>
              </a:rPr>
              <a:t>l'écran</a:t>
            </a:r>
            <a:r>
              <a:rPr lang="en-US" sz="1600" dirty="0">
                <a:solidFill>
                  <a:srgbClr val="FFFFFF"/>
                </a:solidFill>
              </a:rPr>
              <a:t> (</a:t>
            </a:r>
            <a:r>
              <a:rPr lang="en-US" sz="1600" dirty="0" err="1">
                <a:solidFill>
                  <a:srgbClr val="FFFFFF"/>
                </a:solidFill>
              </a:rPr>
              <a:t>pensez</a:t>
            </a:r>
            <a:r>
              <a:rPr lang="en-US" sz="1600" dirty="0">
                <a:solidFill>
                  <a:srgbClr val="FFFFFF"/>
                </a:solidFill>
              </a:rPr>
              <a:t> aux barres </a:t>
            </a:r>
            <a:r>
              <a:rPr lang="en-US" sz="1600" dirty="0" err="1">
                <a:solidFill>
                  <a:srgbClr val="FFFFFF"/>
                </a:solidFill>
              </a:rPr>
              <a:t>noires</a:t>
            </a:r>
            <a:r>
              <a:rPr lang="en-US" sz="1600" dirty="0">
                <a:solidFill>
                  <a:srgbClr val="FFFFFF"/>
                </a:solidFill>
              </a:rPr>
              <a:t>).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5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700" dirty="0" err="1"/>
              <a:t>Voici</a:t>
            </a:r>
            <a:r>
              <a:rPr lang="en-US" sz="1700" dirty="0"/>
              <a:t> des </a:t>
            </a:r>
            <a:r>
              <a:rPr lang="en-US" sz="1700" dirty="0" err="1"/>
              <a:t>facteurs</a:t>
            </a:r>
            <a:r>
              <a:rPr lang="en-US" sz="1700" dirty="0"/>
              <a:t> de </a:t>
            </a:r>
            <a:r>
              <a:rPr lang="en-US" sz="1700" dirty="0" err="1"/>
              <a:t>forme</a:t>
            </a:r>
            <a:r>
              <a:rPr lang="en-US" sz="1700" dirty="0"/>
              <a:t> </a:t>
            </a:r>
            <a:r>
              <a:rPr lang="en-US" sz="1700" dirty="0" err="1"/>
              <a:t>typique</a:t>
            </a:r>
            <a:r>
              <a:rPr lang="en-US" sz="1700" dirty="0"/>
              <a:t>:</a:t>
            </a:r>
            <a:endParaRPr sz="17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4:3 (</a:t>
            </a:r>
            <a:r>
              <a:rPr lang="en-US" dirty="0" err="1"/>
              <a:t>Écran</a:t>
            </a:r>
            <a:r>
              <a:rPr lang="en-US" dirty="0"/>
              <a:t> de tv </a:t>
            </a:r>
            <a:r>
              <a:rPr lang="en-US" dirty="0" err="1"/>
              <a:t>traditionnelle</a:t>
            </a:r>
            <a:r>
              <a:rPr lang="en-US" dirty="0"/>
              <a:t>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16:9 (</a:t>
            </a:r>
            <a:r>
              <a:rPr lang="en-US" dirty="0" err="1"/>
              <a:t>Écran</a:t>
            </a:r>
            <a:r>
              <a:rPr lang="en-US" dirty="0"/>
              <a:t> large)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21:9 (CinemaScope)</a:t>
            </a:r>
            <a:endParaRPr dirty="0"/>
          </a:p>
        </p:txBody>
      </p:sp>
      <p:sp>
        <p:nvSpPr>
          <p:cNvPr id="224" name="Google Shape;224;p5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5" name="Google Shape;225;p5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" descr="A person that is standing in the grass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22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solidFill>
                  <a:srgbClr val="FFFFFF"/>
                </a:solidFill>
              </a:rPr>
              <a:t>Les images par </a:t>
            </a:r>
            <a:r>
              <a:rPr lang="en-US" dirty="0" err="1">
                <a:solidFill>
                  <a:srgbClr val="FFFFFF"/>
                </a:solidFill>
              </a:rPr>
              <a:t>seconde</a:t>
            </a:r>
            <a:r>
              <a:rPr lang="en-US" dirty="0">
                <a:solidFill>
                  <a:srgbClr val="FFFFFF"/>
                </a:solidFill>
              </a:rPr>
              <a:t> (IPS) pour ta </a:t>
            </a:r>
            <a:r>
              <a:rPr lang="en-US" dirty="0" err="1">
                <a:solidFill>
                  <a:srgbClr val="FFFFFF"/>
                </a:solidFill>
              </a:rPr>
              <a:t>séquence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 stock/B-roll </a:t>
            </a:r>
            <a:r>
              <a:rPr lang="en-US" dirty="0" err="1">
                <a:solidFill>
                  <a:srgbClr val="FFFFFF"/>
                </a:solidFill>
              </a:rPr>
              <a:t>est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aussi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très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importantes</a:t>
            </a:r>
            <a:r>
              <a:rPr lang="en-US" dirty="0">
                <a:solidFill>
                  <a:srgbClr val="FFFFFF"/>
                </a:solidFill>
              </a:rPr>
              <a:t>.  Les options </a:t>
            </a:r>
            <a:r>
              <a:rPr lang="en-US" dirty="0" err="1">
                <a:solidFill>
                  <a:srgbClr val="FFFFFF"/>
                </a:solidFill>
              </a:rPr>
              <a:t>dépendent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votre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appareil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mais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devrez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considérer</a:t>
            </a:r>
            <a:r>
              <a:rPr lang="en-US" dirty="0">
                <a:solidFill>
                  <a:srgbClr val="FFFFFF"/>
                </a:solidFill>
              </a:rPr>
              <a:t> les </a:t>
            </a:r>
            <a:r>
              <a:rPr lang="en-US" dirty="0" err="1">
                <a:solidFill>
                  <a:srgbClr val="FFFFFF"/>
                </a:solidFill>
              </a:rPr>
              <a:t>choix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suivants</a:t>
            </a:r>
            <a:r>
              <a:rPr lang="en-US" dirty="0">
                <a:solidFill>
                  <a:srgbClr val="FFFFFF"/>
                </a:solidFill>
              </a:rPr>
              <a:t>: 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24 IPS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30 IPS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60 IPS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120 IPS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240 IPS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 err="1">
                <a:solidFill>
                  <a:srgbClr val="E59BA3"/>
                </a:solidFill>
              </a:rPr>
              <a:t>Pensez</a:t>
            </a:r>
            <a:r>
              <a:rPr lang="en-US" dirty="0">
                <a:solidFill>
                  <a:srgbClr val="E59BA3"/>
                </a:solidFill>
              </a:rPr>
              <a:t>-y:  Quelle </a:t>
            </a:r>
            <a:r>
              <a:rPr lang="en-US" dirty="0" err="1">
                <a:solidFill>
                  <a:srgbClr val="E59BA3"/>
                </a:solidFill>
              </a:rPr>
              <a:t>est</a:t>
            </a:r>
            <a:r>
              <a:rPr lang="en-US" dirty="0">
                <a:solidFill>
                  <a:srgbClr val="E59BA3"/>
                </a:solidFill>
              </a:rPr>
              <a:t> </a:t>
            </a:r>
            <a:r>
              <a:rPr lang="en-US" dirty="0" err="1">
                <a:solidFill>
                  <a:srgbClr val="E59BA3"/>
                </a:solidFill>
              </a:rPr>
              <a:t>l’utilité</a:t>
            </a:r>
            <a:r>
              <a:rPr lang="en-US" dirty="0">
                <a:solidFill>
                  <a:srgbClr val="E59BA3"/>
                </a:solidFill>
              </a:rPr>
              <a:t> de changer la </a:t>
            </a:r>
            <a:r>
              <a:rPr lang="en-US" dirty="0" err="1">
                <a:solidFill>
                  <a:srgbClr val="E59BA3"/>
                </a:solidFill>
              </a:rPr>
              <a:t>vitesse</a:t>
            </a:r>
            <a:r>
              <a:rPr lang="en-US" dirty="0">
                <a:solidFill>
                  <a:srgbClr val="E59BA3"/>
                </a:solidFill>
              </a:rPr>
              <a:t> de </a:t>
            </a:r>
            <a:r>
              <a:rPr lang="en-US" dirty="0" err="1">
                <a:solidFill>
                  <a:srgbClr val="E59BA3"/>
                </a:solidFill>
              </a:rPr>
              <a:t>votre</a:t>
            </a:r>
            <a:r>
              <a:rPr lang="en-US" dirty="0">
                <a:solidFill>
                  <a:srgbClr val="E59BA3"/>
                </a:solidFill>
              </a:rPr>
              <a:t> image par </a:t>
            </a:r>
            <a:r>
              <a:rPr lang="en-US" dirty="0" err="1">
                <a:solidFill>
                  <a:srgbClr val="E59BA3"/>
                </a:solidFill>
              </a:rPr>
              <a:t>seconde</a:t>
            </a:r>
            <a:r>
              <a:rPr lang="en-US" dirty="0">
                <a:solidFill>
                  <a:srgbClr val="E59BA3"/>
                </a:solidFill>
              </a:rPr>
              <a:t> sur </a:t>
            </a:r>
            <a:r>
              <a:rPr lang="en-US" dirty="0" err="1">
                <a:solidFill>
                  <a:srgbClr val="E59BA3"/>
                </a:solidFill>
              </a:rPr>
              <a:t>votre</a:t>
            </a:r>
            <a:r>
              <a:rPr lang="en-US" dirty="0">
                <a:solidFill>
                  <a:srgbClr val="E59BA3"/>
                </a:solidFill>
              </a:rPr>
              <a:t> </a:t>
            </a:r>
            <a:r>
              <a:rPr lang="en-US" dirty="0" err="1">
                <a:solidFill>
                  <a:srgbClr val="E59BA3"/>
                </a:solidFill>
              </a:rPr>
              <a:t>appareil</a:t>
            </a:r>
            <a:r>
              <a:rPr lang="en-US" dirty="0">
                <a:solidFill>
                  <a:srgbClr val="E59BA3"/>
                </a:solidFill>
              </a:rPr>
              <a:t>? </a:t>
            </a:r>
            <a:r>
              <a:rPr lang="en-US" sz="1400" dirty="0"/>
              <a:t>(Q3.2)</a:t>
            </a: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39" name="Google Shape;239;p6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00" cy="17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FFFFF"/>
                </a:solidFill>
              </a:rPr>
              <a:t>Loi des droits d’auteurs 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00" cy="16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6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754654" y="4802790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" descr="A person in a red dress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4">
            <a:alphaModFix/>
          </a:blip>
          <a:srcRect t="11930" b="11930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52" name="Google Shape;252;p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22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E59BA3"/>
                </a:solidFill>
              </a:rPr>
              <a:t>		</a:t>
            </a:r>
            <a:endParaRPr/>
          </a:p>
        </p:txBody>
      </p:sp>
      <p:sp>
        <p:nvSpPr>
          <p:cNvPr id="253" name="Google Shape;253;p7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4" name="Google Shape;254;p7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>
            <p:custDataLst>
              <p:tags r:id="rId10"/>
            </p:custDataLst>
          </p:nvPr>
        </p:nvSpPr>
        <p:spPr>
          <a:xfrm>
            <a:off x="6657949" y="1377075"/>
            <a:ext cx="4695900" cy="3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Lors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tournage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d'une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séquence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vidéo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B-Roll,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chaque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élément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doit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planifié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 Le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créateur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doit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soigneusement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délimiter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scène pour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éviter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éléments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distrayants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éléments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peuvent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 couleurs, des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mouvements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des inclusions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indésirables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dans la scène.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Voici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Si un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debout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devant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lumière de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lampadaire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la compression de la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lentille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peut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faire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paraître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lampadaire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pousse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hors de la tête de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l'individu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endParaRPr sz="18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Noto Sans Symbols"/>
              <a:buNone/>
            </a:pPr>
            <a:r>
              <a:rPr lang="en-US" sz="1850" b="0" i="0" u="none" strike="noStrike" cap="none" dirty="0" err="1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Pens</a:t>
            </a:r>
            <a:r>
              <a:rPr lang="en-US" sz="1850" dirty="0" err="1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n-US" sz="1850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-y</a:t>
            </a:r>
            <a:r>
              <a:rPr lang="en-US" sz="185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quelles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manières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pouvez-vous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assurer que le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spectateur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ne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voit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voulez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qu'il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voit</a:t>
            </a:r>
            <a:r>
              <a:rPr lang="en-US" sz="17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185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(Q3.3)</a:t>
            </a:r>
            <a:endParaRPr dirty="0"/>
          </a:p>
        </p:txBody>
      </p:sp>
      <p:pic>
        <p:nvPicPr>
          <p:cNvPr id="260" name="Google Shape;260;p7" descr="Idea"/>
          <p:cNvPicPr preferRelativeResize="0"/>
          <p:nvPr>
            <p:custDataLst>
              <p:tags r:id="rId11"/>
            </p:custDataLst>
          </p:nvPr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6775552" y="5579821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 descr="A picture containing water, outdoor, man, ocean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68" name="Google Shape;268;p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22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E59BA3"/>
                </a:solidFill>
              </a:rPr>
              <a:t>		</a:t>
            </a:r>
            <a:endParaRPr/>
          </a:p>
        </p:txBody>
      </p:sp>
      <p:sp>
        <p:nvSpPr>
          <p:cNvPr id="269" name="Google Shape;269;p8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0" name="Google Shape;270;p8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 txBox="1"/>
          <p:nvPr>
            <p:custDataLst>
              <p:tags r:id="rId10"/>
            </p:custDataLst>
          </p:nvPr>
        </p:nvSpPr>
        <p:spPr>
          <a:xfrm>
            <a:off x="6657974" y="1825625"/>
            <a:ext cx="4695826" cy="389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Nous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savons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l'inclusion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d'un bon son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aussi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que des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séquences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qualité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L'audio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stock,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cependant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différent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Lors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création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d'une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séquence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vidéo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B-roll,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essentiel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souhaitez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inclure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l'audio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gardez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uniquement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les sons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ambiants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1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d'inclusion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audio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réussie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serait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scène de la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avec le bruit des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vagues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s'écrasant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sur la </a:t>
            </a:r>
            <a:r>
              <a:rPr lang="en-US" sz="17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plage</a:t>
            </a:r>
            <a:r>
              <a:rPr lang="en-US" sz="17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9" descr="A picture containing person, indoor, electronics, man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5">
            <a:alphaModFix/>
          </a:blip>
          <a:srcRect l="18305" r="18305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725210"/>
            <a:ext cx="4982736" cy="605395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Paramètres</a:t>
            </a: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100" dirty="0" err="1">
                <a:latin typeface="Arial"/>
                <a:ea typeface="Arial"/>
                <a:cs typeface="Arial"/>
                <a:sym typeface="Arial"/>
              </a:rPr>
              <a:t>réussir</a:t>
            </a:r>
            <a:endParaRPr dirty="0"/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22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E59BA3"/>
                </a:solidFill>
              </a:rPr>
              <a:t>		</a:t>
            </a:r>
            <a:endParaRPr/>
          </a:p>
        </p:txBody>
      </p:sp>
      <p:sp>
        <p:nvSpPr>
          <p:cNvPr id="284" name="Google Shape;284;p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5" name="Google Shape;285;p9"/>
          <p:cNvSpPr/>
          <p:nvPr>
            <p:custDataLst>
              <p:tags r:id="rId5"/>
            </p:custDataLst>
          </p:nvPr>
        </p:nvSpPr>
        <p:spPr>
          <a:xfrm>
            <a:off x="1145309" y="6557255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>
            <p:custDataLst>
              <p:tags r:id="rId6"/>
            </p:custDataLst>
          </p:nvPr>
        </p:nvSpPr>
        <p:spPr>
          <a:xfrm>
            <a:off x="3697432" y="6557846"/>
            <a:ext cx="2552100" cy="16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>
            <p:custDataLst>
              <p:tags r:id="rId7"/>
            </p:custDataLst>
          </p:nvPr>
        </p:nvSpPr>
        <p:spPr>
          <a:xfrm>
            <a:off x="6249555" y="6432605"/>
            <a:ext cx="2552123" cy="2888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>
            <p:custDataLst>
              <p:tags r:id="rId9"/>
            </p:custDataLst>
          </p:nvPr>
        </p:nvSpPr>
        <p:spPr>
          <a:xfrm rot="10800000">
            <a:off x="7454192" y="6148625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 txBox="1"/>
          <p:nvPr>
            <p:custDataLst>
              <p:tags r:id="rId10"/>
            </p:custDataLst>
          </p:nvPr>
        </p:nvSpPr>
        <p:spPr>
          <a:xfrm>
            <a:off x="6657974" y="1825625"/>
            <a:ext cx="4695826" cy="389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nombreuses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composantes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nécessaires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créer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du B-Roll/stock avec </a:t>
            </a:r>
            <a:r>
              <a:rPr lang="en-US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succès</a:t>
            </a: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7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lang="en-US" sz="17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Regarder</a:t>
            </a:r>
            <a:r>
              <a:rPr lang="en-US" sz="17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@ </a:t>
            </a:r>
            <a:r>
              <a:rPr lang="en-US" sz="17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Apprendre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Adobe Creative Cloud</a:t>
            </a:r>
            <a:endParaRPr sz="1300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Comment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créer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votre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propre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séquence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 de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vidéo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 B-roll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r>
              <a:rPr lang="en-US" sz="17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Regarder</a:t>
            </a:r>
            <a:r>
              <a:rPr lang="en-US" sz="17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@ </a:t>
            </a:r>
            <a:r>
              <a:rPr lang="en-US" sz="175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Apprendre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Adobe Creative Cloud</a:t>
            </a:r>
            <a:endParaRPr sz="1300"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US" sz="1800" b="0" i="0" u="sng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Apprendre</a:t>
            </a:r>
            <a:r>
              <a:rPr lang="en-US" sz="18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 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à faire un profit avec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votre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 </a:t>
            </a:r>
            <a:r>
              <a:rPr lang="en-US" sz="1800" u="sng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vidéo</a:t>
            </a:r>
            <a:r>
              <a:rPr lang="en-US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 B-Roll/stock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9" descr="Idea"/>
          <p:cNvPicPr preferRelativeResize="0"/>
          <p:nvPr>
            <p:custDataLst>
              <p:tags r:id="rId11"/>
            </p:custDataLst>
          </p:nvPr>
        </p:nvPicPr>
        <p:blipFill rotWithShape="1">
          <a:blip r:embed="rId18">
            <a:alphaModFix/>
          </a:blip>
          <a:srcRect/>
          <a:stretch/>
        </p:blipFill>
        <p:spPr>
          <a:xfrm flipH="1">
            <a:off x="7342495" y="4627006"/>
            <a:ext cx="254544" cy="266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>
            <p:custDataLst>
              <p:tags r:id="rId12"/>
            </p:custDataLst>
          </p:nvPr>
        </p:nvSpPr>
        <p:spPr>
          <a:xfrm>
            <a:off x="7597039" y="4575835"/>
            <a:ext cx="39093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Pensez</a:t>
            </a:r>
            <a:r>
              <a:rPr lang="en-US" sz="1800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-y</a:t>
            </a:r>
            <a:r>
              <a:rPr lang="en-US" sz="180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 dirty="0">
              <a:solidFill>
                <a:srgbClr val="E59B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Il y a des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centaines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de site de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vidéos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B-roll/stock, y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compris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opportunités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créer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du B-roll pour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vos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projets</a:t>
            </a:r>
            <a:r>
              <a:rPr lang="en-US" sz="15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d’école</a:t>
            </a:r>
            <a:endParaRPr sz="1500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(Q3.4)</a:t>
            </a:r>
            <a:endParaRPr sz="1400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916</Words>
  <Application>Microsoft Office PowerPoint</Application>
  <PresentationFormat>Widescreen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Office Theme</vt:lpstr>
      <vt:lpstr>Office Theme</vt:lpstr>
      <vt:lpstr>Créer des séquences de vidéo </vt:lpstr>
      <vt:lpstr>Activités  et travail</vt:lpstr>
      <vt:lpstr>Paramètres pour réussir</vt:lpstr>
      <vt:lpstr>Paramètres pour réussir</vt:lpstr>
      <vt:lpstr>Paramètres pour réussir</vt:lpstr>
      <vt:lpstr>Paramètres pour réussir</vt:lpstr>
      <vt:lpstr>Paramètres pour réussir</vt:lpstr>
      <vt:lpstr>Paramètres pour réussir</vt:lpstr>
      <vt:lpstr>Paramètres pour réussir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séquences de vidéo</dc:title>
  <dc:creator>Mario Blouin</dc:creator>
  <cp:lastModifiedBy>Mario Blouin</cp:lastModifiedBy>
  <cp:revision>3</cp:revision>
  <dcterms:created xsi:type="dcterms:W3CDTF">2020-06-06T12:40:55Z</dcterms:created>
  <dcterms:modified xsi:type="dcterms:W3CDTF">2020-07-08T14:58:37Z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