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5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comments/comment3.xml" ContentType="application/vnd.openxmlformats-officedocument.presentationml.comment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65" r:id="rId5"/>
    <p:sldId id="260" r:id="rId6"/>
    <p:sldId id="266" r:id="rId7"/>
    <p:sldId id="262" r:id="rId8"/>
    <p:sldId id="267" r:id="rId9"/>
    <p:sldId id="264" r:id="rId10"/>
  </p:sldIdLst>
  <p:sldSz cx="9144000" cy="5143500" type="screen16x9"/>
  <p:notesSz cx="6858000" cy="9144000"/>
  <p:embeddedFontLst>
    <p:embeddedFont>
      <p:font typeface="Gloria Hallelujah" panose="020B0604020202020204" charset="0"/>
      <p:regular r:id="rId12"/>
    </p:embeddedFont>
    <p:embeddedFont>
      <p:font typeface="Overlock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o Blouin" initials="MB" lastIdx="3" clrIdx="0">
    <p:extLst>
      <p:ext uri="{19B8F6BF-5375-455C-9EA6-DF929625EA0E}">
        <p15:presenceInfo xmlns:p15="http://schemas.microsoft.com/office/powerpoint/2012/main" userId="c9e8c2cd067712e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57AB75-EC3A-4E58-9E40-0B3678D09615}" v="1" dt="2020-07-04T15:06:22.2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82" y="3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 Blouin" userId="c9e8c2cd067712e5" providerId="LiveId" clId="{8B57AB75-EC3A-4E58-9E40-0B3678D09615}"/>
    <pc:docChg chg="custSel modSld">
      <pc:chgData name="Mario Blouin" userId="c9e8c2cd067712e5" providerId="LiveId" clId="{8B57AB75-EC3A-4E58-9E40-0B3678D09615}" dt="2020-07-04T15:18:52.576" v="254" actId="20577"/>
      <pc:docMkLst>
        <pc:docMk/>
      </pc:docMkLst>
      <pc:sldChg chg="addCm">
        <pc:chgData name="Mario Blouin" userId="c9e8c2cd067712e5" providerId="LiveId" clId="{8B57AB75-EC3A-4E58-9E40-0B3678D09615}" dt="2020-07-04T15:02:01.349" v="0" actId="1589"/>
        <pc:sldMkLst>
          <pc:docMk/>
          <pc:sldMk cId="0" sldId="258"/>
        </pc:sldMkLst>
      </pc:sldChg>
      <pc:sldChg chg="modSp mod addCm modCm">
        <pc:chgData name="Mario Blouin" userId="c9e8c2cd067712e5" providerId="LiveId" clId="{8B57AB75-EC3A-4E58-9E40-0B3678D09615}" dt="2020-07-04T15:07:18.571" v="67" actId="20577"/>
        <pc:sldMkLst>
          <pc:docMk/>
          <pc:sldMk cId="0" sldId="260"/>
        </pc:sldMkLst>
        <pc:spChg chg="mod">
          <ac:chgData name="Mario Blouin" userId="c9e8c2cd067712e5" providerId="LiveId" clId="{8B57AB75-EC3A-4E58-9E40-0B3678D09615}" dt="2020-07-04T15:07:18.571" v="67" actId="20577"/>
          <ac:spMkLst>
            <pc:docMk/>
            <pc:sldMk cId="0" sldId="260"/>
            <ac:spMk id="107" creationId="{00000000-0000-0000-0000-000000000000}"/>
          </ac:spMkLst>
        </pc:spChg>
      </pc:sldChg>
      <pc:sldChg chg="modSp mod">
        <pc:chgData name="Mario Blouin" userId="c9e8c2cd067712e5" providerId="LiveId" clId="{8B57AB75-EC3A-4E58-9E40-0B3678D09615}" dt="2020-07-04T15:08:16.878" v="102" actId="20577"/>
        <pc:sldMkLst>
          <pc:docMk/>
          <pc:sldMk cId="0" sldId="262"/>
        </pc:sldMkLst>
        <pc:spChg chg="mod">
          <ac:chgData name="Mario Blouin" userId="c9e8c2cd067712e5" providerId="LiveId" clId="{8B57AB75-EC3A-4E58-9E40-0B3678D09615}" dt="2020-07-04T15:08:16.878" v="102" actId="20577"/>
          <ac:spMkLst>
            <pc:docMk/>
            <pc:sldMk cId="0" sldId="262"/>
            <ac:spMk id="125" creationId="{00000000-0000-0000-0000-000000000000}"/>
          </ac:spMkLst>
        </pc:spChg>
      </pc:sldChg>
      <pc:sldChg chg="modSp mod">
        <pc:chgData name="Mario Blouin" userId="c9e8c2cd067712e5" providerId="LiveId" clId="{8B57AB75-EC3A-4E58-9E40-0B3678D09615}" dt="2020-07-04T15:18:52.576" v="254" actId="20577"/>
        <pc:sldMkLst>
          <pc:docMk/>
          <pc:sldMk cId="0" sldId="264"/>
        </pc:sldMkLst>
        <pc:spChg chg="mod">
          <ac:chgData name="Mario Blouin" userId="c9e8c2cd067712e5" providerId="LiveId" clId="{8B57AB75-EC3A-4E58-9E40-0B3678D09615}" dt="2020-07-04T15:18:52.576" v="254" actId="20577"/>
          <ac:spMkLst>
            <pc:docMk/>
            <pc:sldMk cId="0" sldId="264"/>
            <ac:spMk id="141" creationId="{00000000-0000-0000-0000-000000000000}"/>
          </ac:spMkLst>
        </pc:spChg>
      </pc:sldChg>
      <pc:sldChg chg="modSp mod addCm">
        <pc:chgData name="Mario Blouin" userId="c9e8c2cd067712e5" providerId="LiveId" clId="{8B57AB75-EC3A-4E58-9E40-0B3678D09615}" dt="2020-07-04T15:11:31.633" v="136" actId="1589"/>
        <pc:sldMkLst>
          <pc:docMk/>
          <pc:sldMk cId="741736545" sldId="267"/>
        </pc:sldMkLst>
        <pc:spChg chg="mod">
          <ac:chgData name="Mario Blouin" userId="c9e8c2cd067712e5" providerId="LiveId" clId="{8B57AB75-EC3A-4E58-9E40-0B3678D09615}" dt="2020-07-04T15:09:12.819" v="118" actId="20577"/>
          <ac:spMkLst>
            <pc:docMk/>
            <pc:sldMk cId="741736545" sldId="267"/>
            <ac:spMk id="4" creationId="{0D0253FF-671C-4B4A-B3A3-F70FB5410866}"/>
          </ac:spMkLst>
        </pc:spChg>
        <pc:spChg chg="mod">
          <ac:chgData name="Mario Blouin" userId="c9e8c2cd067712e5" providerId="LiveId" clId="{8B57AB75-EC3A-4E58-9E40-0B3678D09615}" dt="2020-07-04T15:09:30.565" v="135" actId="20577"/>
          <ac:spMkLst>
            <pc:docMk/>
            <pc:sldMk cId="741736545" sldId="267"/>
            <ac:spMk id="9" creationId="{C90E6EAE-5A71-4987-924E-0F71A64A983A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04T11:02:01.330" idx="1">
    <p:pos x="3776" y="294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04T11:05:22.706" idx="2">
    <p:pos x="2558" y="1646"/>
    <p:text>en anglais ça dit blowing donc changer exploser à gonfler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04T11:11:31.620" idx="3">
    <p:pos x="5638" y="2889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62f22ee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62f22ee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62f22ee8c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g862f22ee8c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62f22ee8c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62f22ee8c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62f22ee8c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62f22ee8c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62f22ee8c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62f22ee8c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62f22ee8c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62f22ee8c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6.png"/><Relationship Id="rId39" Type="http://schemas.openxmlformats.org/officeDocument/2006/relationships/image" Target="../media/image17.png"/><Relationship Id="rId21" Type="http://schemas.openxmlformats.org/officeDocument/2006/relationships/image" Target="../media/image2.png"/><Relationship Id="rId34" Type="http://schemas.openxmlformats.org/officeDocument/2006/relationships/slide" Target="slide7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notesSlide" Target="../notesSlides/notesSlide2.xml"/><Relationship Id="rId29" Type="http://schemas.openxmlformats.org/officeDocument/2006/relationships/slide" Target="slide5.xml"/><Relationship Id="rId41" Type="http://schemas.openxmlformats.org/officeDocument/2006/relationships/image" Target="../media/image19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" Target="slide3.xml"/><Relationship Id="rId32" Type="http://schemas.openxmlformats.org/officeDocument/2006/relationships/image" Target="../media/image11.png"/><Relationship Id="rId37" Type="http://schemas.openxmlformats.org/officeDocument/2006/relationships/image" Target="../media/image15.png"/><Relationship Id="rId40" Type="http://schemas.openxmlformats.org/officeDocument/2006/relationships/image" Target="../media/image18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4.png"/><Relationship Id="rId28" Type="http://schemas.openxmlformats.org/officeDocument/2006/relationships/image" Target="../media/image8.png"/><Relationship Id="rId36" Type="http://schemas.openxmlformats.org/officeDocument/2006/relationships/image" Target="../media/image14.png"/><Relationship Id="rId10" Type="http://schemas.openxmlformats.org/officeDocument/2006/relationships/tags" Target="../tags/tag11.xml"/><Relationship Id="rId19" Type="http://schemas.openxmlformats.org/officeDocument/2006/relationships/slideLayout" Target="../slideLayouts/slideLayout3.xml"/><Relationship Id="rId31" Type="http://schemas.openxmlformats.org/officeDocument/2006/relationships/image" Target="../media/image10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3.png"/><Relationship Id="rId27" Type="http://schemas.openxmlformats.org/officeDocument/2006/relationships/image" Target="../media/image7.png"/><Relationship Id="rId30" Type="http://schemas.openxmlformats.org/officeDocument/2006/relationships/image" Target="../media/image9.png"/><Relationship Id="rId35" Type="http://schemas.openxmlformats.org/officeDocument/2006/relationships/image" Target="../media/image13.png"/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5.png"/><Relationship Id="rId33" Type="http://schemas.openxmlformats.org/officeDocument/2006/relationships/image" Target="../media/image12.png"/><Relationship Id="rId38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22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4.xml"/><Relationship Id="rId10" Type="http://schemas.openxmlformats.org/officeDocument/2006/relationships/comments" Target="../comments/comment1.xml"/><Relationship Id="rId4" Type="http://schemas.openxmlformats.org/officeDocument/2006/relationships/tags" Target="../tags/tag23.xml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32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comments" Target="../comments/comment2.xml"/><Relationship Id="rId5" Type="http://schemas.openxmlformats.org/officeDocument/2006/relationships/tags" Target="../tags/tag34.xml"/><Relationship Id="rId10" Type="http://schemas.openxmlformats.org/officeDocument/2006/relationships/image" Target="../media/image23.png"/><Relationship Id="rId4" Type="http://schemas.openxmlformats.org/officeDocument/2006/relationships/tags" Target="../tags/tag33.xml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10" Type="http://schemas.openxmlformats.org/officeDocument/2006/relationships/slide" Target="slide2.xml"/><Relationship Id="rId4" Type="http://schemas.openxmlformats.org/officeDocument/2006/relationships/tags" Target="../tags/tag39.xml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24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3.xml"/><Relationship Id="rId3" Type="http://schemas.openxmlformats.org/officeDocument/2006/relationships/tags" Target="../tags/tag5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custDataLst>
              <p:tags r:id="rId1"/>
            </p:custDataLst>
          </p:nvPr>
        </p:nvSpPr>
        <p:spPr>
          <a:xfrm>
            <a:off x="4203711" y="466302"/>
            <a:ext cx="4654150" cy="92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Overlock"/>
                <a:ea typeface="Overlock"/>
                <a:cs typeface="Overlock"/>
                <a:sym typeface="Overlock"/>
              </a:rPr>
              <a:t>Les </a:t>
            </a:r>
            <a:r>
              <a:rPr lang="en-GB" sz="4000" dirty="0" err="1">
                <a:latin typeface="Overlock"/>
                <a:ea typeface="Overlock"/>
                <a:cs typeface="Overlock"/>
                <a:sym typeface="Overlock"/>
              </a:rPr>
              <a:t>propri</a:t>
            </a:r>
            <a:r>
              <a:rPr lang="fr-CA" sz="4000" dirty="0">
                <a:latin typeface="Overlock"/>
                <a:ea typeface="Overlock"/>
                <a:cs typeface="Overlock"/>
                <a:sym typeface="Overlock"/>
              </a:rPr>
              <a:t>étés de l’air</a:t>
            </a:r>
            <a:endParaRPr sz="4000" dirty="0"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>
            <p:custDataLst>
              <p:tags r:id="rId1"/>
            </p:custDataLst>
          </p:nvPr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313698" y="2446476"/>
            <a:ext cx="1471452" cy="154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>
            <p:custDataLst>
              <p:tags r:id="rId2"/>
            </p:custDataLst>
          </p:nvPr>
        </p:nvPicPr>
        <p:blipFill>
          <a:blip r:embed="rId23">
            <a:alphaModFix/>
          </a:blip>
          <a:stretch>
            <a:fillRect/>
          </a:stretch>
        </p:blipFill>
        <p:spPr>
          <a:xfrm flipH="1">
            <a:off x="4694737" y="55984"/>
            <a:ext cx="4044935" cy="435490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>
            <p:custDataLst>
              <p:tags r:id="rId3"/>
            </p:custDataLst>
          </p:nvPr>
        </p:nvSpPr>
        <p:spPr>
          <a:xfrm rot="21214509">
            <a:off x="5384818" y="617647"/>
            <a:ext cx="2612655" cy="23069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Les </a:t>
            </a:r>
            <a:r>
              <a:rPr lang="en-GB" sz="1600" dirty="0" err="1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propriétés</a:t>
            </a:r>
            <a:r>
              <a:rPr lang="en-GB" sz="1600" dirty="0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de </a:t>
            </a:r>
            <a:r>
              <a:rPr lang="en-GB" sz="1600" dirty="0" err="1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l’air</a:t>
            </a:r>
            <a:endParaRPr sz="1600" dirty="0">
              <a:solidFill>
                <a:srgbClr val="FFFFFF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Gloria Hallelujah"/>
              <a:buAutoNum type="arabicPeriod"/>
            </a:pPr>
            <a:r>
              <a:rPr lang="en-GB" sz="1600" dirty="0" err="1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L’air</a:t>
            </a:r>
            <a:r>
              <a:rPr lang="en-GB" sz="1600" dirty="0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GB" sz="1600" dirty="0" err="1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occupe</a:t>
            </a:r>
            <a:r>
              <a:rPr lang="en-GB" sz="1600" dirty="0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de </a:t>
            </a:r>
            <a:r>
              <a:rPr lang="en-GB" sz="1600" dirty="0" err="1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l’espace</a:t>
            </a:r>
            <a:endParaRPr sz="1600" dirty="0">
              <a:solidFill>
                <a:srgbClr val="FFFFFF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Gloria Hallelujah"/>
              <a:buAutoNum type="arabicPeriod"/>
            </a:pPr>
            <a:r>
              <a:rPr lang="en-GB" sz="1600" dirty="0" err="1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L’air</a:t>
            </a:r>
            <a:r>
              <a:rPr lang="en-GB" sz="1600" dirty="0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GB" sz="1600" dirty="0" err="1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exerce</a:t>
            </a:r>
            <a:r>
              <a:rPr lang="en-GB" sz="1600" dirty="0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GB" sz="1600" dirty="0" err="1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une</a:t>
            </a:r>
            <a:r>
              <a:rPr lang="en-GB" sz="1600" dirty="0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force</a:t>
            </a:r>
            <a:endParaRPr sz="1600" dirty="0">
              <a:solidFill>
                <a:srgbClr val="FFFFFF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Gloria Hallelujah"/>
              <a:buAutoNum type="arabicPeriod"/>
            </a:pPr>
            <a:r>
              <a:rPr lang="en-GB" sz="1600" dirty="0" err="1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L’air</a:t>
            </a:r>
            <a:r>
              <a:rPr lang="en-GB" sz="1600" dirty="0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a </a:t>
            </a:r>
            <a:r>
              <a:rPr lang="en-GB" sz="1600" dirty="0" err="1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une</a:t>
            </a:r>
            <a:r>
              <a:rPr lang="en-GB" sz="1600" dirty="0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masse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En</a:t>
            </a:r>
            <a:r>
              <a:rPr lang="en-CA" dirty="0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cliquant</a:t>
            </a:r>
            <a:r>
              <a:rPr lang="en-CA" dirty="0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sur </a:t>
            </a:r>
            <a:r>
              <a:rPr lang="en-CA" dirty="0" err="1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une</a:t>
            </a:r>
            <a:r>
              <a:rPr lang="en-CA" dirty="0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table </a:t>
            </a:r>
            <a:r>
              <a:rPr lang="en-CA" dirty="0" err="1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tu</a:t>
            </a:r>
            <a:r>
              <a:rPr lang="en-CA" dirty="0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vas </a:t>
            </a:r>
            <a:r>
              <a:rPr lang="en-CA" dirty="0" err="1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découvrir</a:t>
            </a:r>
            <a:r>
              <a:rPr lang="en-CA" dirty="0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une</a:t>
            </a:r>
            <a:r>
              <a:rPr lang="en-CA" dirty="0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enquête</a:t>
            </a:r>
            <a:r>
              <a:rPr lang="en-CA" dirty="0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qui </a:t>
            </a:r>
            <a:r>
              <a:rPr lang="en-CA" dirty="0" err="1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te</a:t>
            </a:r>
            <a:r>
              <a:rPr lang="en-CA" dirty="0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guidera</a:t>
            </a:r>
            <a:r>
              <a:rPr lang="en-CA" dirty="0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à </a:t>
            </a:r>
            <a:r>
              <a:rPr lang="en-CA" dirty="0" err="1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une</a:t>
            </a:r>
            <a:r>
              <a:rPr lang="en-CA" dirty="0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expérience</a:t>
            </a:r>
            <a:r>
              <a:rPr lang="en-CA" dirty="0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.</a:t>
            </a:r>
          </a:p>
        </p:txBody>
      </p:sp>
      <p:pic>
        <p:nvPicPr>
          <p:cNvPr id="62" name="Google Shape;62;p14">
            <a:hlinkClick r:id="rId24" action="ppaction://hlinksldjump"/>
          </p:cNvPr>
          <p:cNvPicPr preferRelativeResize="0"/>
          <p:nvPr>
            <p:custDataLst>
              <p:tags r:id="rId4"/>
            </p:custDataLst>
          </p:nvPr>
        </p:nvPicPr>
        <p:blipFill>
          <a:blip r:embed="rId25">
            <a:alphaModFix/>
          </a:blip>
          <a:stretch>
            <a:fillRect/>
          </a:stretch>
        </p:blipFill>
        <p:spPr>
          <a:xfrm>
            <a:off x="137625" y="2194400"/>
            <a:ext cx="2380525" cy="32993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oogle Shape;63;p14"/>
          <p:cNvGrpSpPr/>
          <p:nvPr>
            <p:custDataLst>
              <p:tags r:id="rId5"/>
            </p:custDataLst>
          </p:nvPr>
        </p:nvGrpSpPr>
        <p:grpSpPr>
          <a:xfrm>
            <a:off x="770882" y="3105925"/>
            <a:ext cx="925118" cy="880900"/>
            <a:chOff x="1131332" y="2835700"/>
            <a:chExt cx="925118" cy="880900"/>
          </a:xfrm>
        </p:grpSpPr>
        <p:pic>
          <p:nvPicPr>
            <p:cNvPr id="64" name="Google Shape;64;p14"/>
            <p:cNvPicPr preferRelativeResize="0"/>
            <p:nvPr/>
          </p:nvPicPr>
          <p:blipFill>
            <a:blip r:embed="rId26">
              <a:alphaModFix/>
            </a:blip>
            <a:stretch>
              <a:fillRect/>
            </a:stretch>
          </p:blipFill>
          <p:spPr>
            <a:xfrm flipH="1">
              <a:off x="1131332" y="3025525"/>
              <a:ext cx="399971" cy="596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4"/>
            <p:cNvPicPr preferRelativeResize="0"/>
            <p:nvPr/>
          </p:nvPicPr>
          <p:blipFill>
            <a:blip r:embed="rId27">
              <a:alphaModFix/>
            </a:blip>
            <a:stretch>
              <a:fillRect/>
            </a:stretch>
          </p:blipFill>
          <p:spPr>
            <a:xfrm>
              <a:off x="1308475" y="2835700"/>
              <a:ext cx="596250" cy="751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4"/>
            <p:cNvPicPr preferRelativeResize="0"/>
            <p:nvPr/>
          </p:nvPicPr>
          <p:blipFill>
            <a:blip r:embed="rId28">
              <a:alphaModFix/>
            </a:blip>
            <a:stretch>
              <a:fillRect/>
            </a:stretch>
          </p:blipFill>
          <p:spPr>
            <a:xfrm>
              <a:off x="1460200" y="3120350"/>
              <a:ext cx="596250" cy="5962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7" name="Google Shape;67;p14">
            <a:hlinkClick r:id="rId29" action="ppaction://hlinksldjump"/>
          </p:cNvPr>
          <p:cNvPicPr preferRelativeResize="0"/>
          <p:nvPr>
            <p:custDataLst>
              <p:tags r:id="rId6"/>
            </p:custDataLst>
          </p:nvPr>
        </p:nvPicPr>
        <p:blipFill>
          <a:blip r:embed="rId25">
            <a:alphaModFix/>
          </a:blip>
          <a:stretch>
            <a:fillRect/>
          </a:stretch>
        </p:blipFill>
        <p:spPr>
          <a:xfrm>
            <a:off x="2635425" y="2065490"/>
            <a:ext cx="2116875" cy="26204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Google Shape;68;p14"/>
          <p:cNvGrpSpPr/>
          <p:nvPr>
            <p:custDataLst>
              <p:tags r:id="rId7"/>
            </p:custDataLst>
          </p:nvPr>
        </p:nvGrpSpPr>
        <p:grpSpPr>
          <a:xfrm>
            <a:off x="3344736" y="2446483"/>
            <a:ext cx="698245" cy="993017"/>
            <a:chOff x="3416848" y="2558308"/>
            <a:chExt cx="698245" cy="993017"/>
          </a:xfrm>
        </p:grpSpPr>
        <p:pic>
          <p:nvPicPr>
            <p:cNvPr id="69" name="Google Shape;69;p14"/>
            <p:cNvPicPr preferRelativeResize="0"/>
            <p:nvPr/>
          </p:nvPicPr>
          <p:blipFill>
            <a:blip r:embed="rId30">
              <a:alphaModFix/>
            </a:blip>
            <a:stretch>
              <a:fillRect/>
            </a:stretch>
          </p:blipFill>
          <p:spPr>
            <a:xfrm>
              <a:off x="3598065" y="3180625"/>
              <a:ext cx="517029" cy="370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4"/>
            <p:cNvPicPr preferRelativeResize="0"/>
            <p:nvPr/>
          </p:nvPicPr>
          <p:blipFill rotWithShape="1">
            <a:blip r:embed="rId31">
              <a:alphaModFix/>
            </a:blip>
            <a:srcRect l="52004" r="-11214"/>
            <a:stretch/>
          </p:blipFill>
          <p:spPr>
            <a:xfrm>
              <a:off x="3416848" y="2558308"/>
              <a:ext cx="517025" cy="99301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1" name="Google Shape;71;p14"/>
          <p:cNvPicPr preferRelativeResize="0"/>
          <p:nvPr>
            <p:custDataLst>
              <p:tags r:id="rId8"/>
            </p:custDataLst>
          </p:nvPr>
        </p:nvPicPr>
        <p:blipFill>
          <a:blip r:embed="rId32">
            <a:alphaModFix/>
          </a:blip>
          <a:stretch>
            <a:fillRect/>
          </a:stretch>
        </p:blipFill>
        <p:spPr>
          <a:xfrm>
            <a:off x="1743000" y="1871402"/>
            <a:ext cx="698250" cy="628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>
            <p:custDataLst>
              <p:tags r:id="rId9"/>
            </p:custDataLst>
          </p:nvPr>
        </p:nvPicPr>
        <p:blipFill>
          <a:blip r:embed="rId33">
            <a:alphaModFix/>
          </a:blip>
          <a:stretch>
            <a:fillRect/>
          </a:stretch>
        </p:blipFill>
        <p:spPr>
          <a:xfrm>
            <a:off x="1523650" y="2353925"/>
            <a:ext cx="752751" cy="752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>
            <a:hlinkClick r:id="rId34" action="ppaction://hlinksldjump"/>
          </p:cNvPr>
          <p:cNvPicPr preferRelativeResize="0"/>
          <p:nvPr>
            <p:custDataLst>
              <p:tags r:id="rId10"/>
            </p:custDataLst>
          </p:nvPr>
        </p:nvPicPr>
        <p:blipFill>
          <a:blip r:embed="rId25">
            <a:alphaModFix/>
          </a:blip>
          <a:stretch>
            <a:fillRect/>
          </a:stretch>
        </p:blipFill>
        <p:spPr>
          <a:xfrm>
            <a:off x="4668237" y="2916200"/>
            <a:ext cx="2380525" cy="2497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" name="Google Shape;74;p14"/>
          <p:cNvCxnSpPr>
            <a:stCxn id="75" idx="0"/>
            <a:endCxn id="75" idx="0"/>
          </p:cNvCxnSpPr>
          <p:nvPr>
            <p:custDataLst>
              <p:tags r:id="rId11"/>
            </p:custDataLst>
          </p:nvPr>
        </p:nvCxnSpPr>
        <p:spPr>
          <a:xfrm>
            <a:off x="1123400" y="357816"/>
            <a:ext cx="0" cy="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" name="Google Shape;76;p14"/>
          <p:cNvCxnSpPr>
            <a:stCxn id="75" idx="0"/>
            <a:endCxn id="75" idx="0"/>
          </p:cNvCxnSpPr>
          <p:nvPr>
            <p:custDataLst>
              <p:tags r:id="rId12"/>
            </p:custDataLst>
          </p:nvPr>
        </p:nvCxnSpPr>
        <p:spPr>
          <a:xfrm>
            <a:off x="1123400" y="357816"/>
            <a:ext cx="0" cy="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7" name="Google Shape;77;p14"/>
          <p:cNvGrpSpPr/>
          <p:nvPr>
            <p:custDataLst>
              <p:tags r:id="rId13"/>
            </p:custDataLst>
          </p:nvPr>
        </p:nvGrpSpPr>
        <p:grpSpPr>
          <a:xfrm>
            <a:off x="5076425" y="3711969"/>
            <a:ext cx="1465673" cy="452756"/>
            <a:chOff x="4501725" y="3722169"/>
            <a:chExt cx="1465673" cy="452756"/>
          </a:xfrm>
        </p:grpSpPr>
        <p:pic>
          <p:nvPicPr>
            <p:cNvPr id="78" name="Google Shape;78;p14"/>
            <p:cNvPicPr preferRelativeResize="0"/>
            <p:nvPr/>
          </p:nvPicPr>
          <p:blipFill>
            <a:blip r:embed="rId35">
              <a:alphaModFix/>
            </a:blip>
            <a:stretch>
              <a:fillRect/>
            </a:stretch>
          </p:blipFill>
          <p:spPr>
            <a:xfrm rot="10800000" flipH="1">
              <a:off x="4501725" y="3752600"/>
              <a:ext cx="949901" cy="422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14"/>
            <p:cNvPicPr preferRelativeResize="0"/>
            <p:nvPr/>
          </p:nvPicPr>
          <p:blipFill>
            <a:blip r:embed="rId30">
              <a:alphaModFix/>
            </a:blip>
            <a:stretch>
              <a:fillRect/>
            </a:stretch>
          </p:blipFill>
          <p:spPr>
            <a:xfrm>
              <a:off x="5260900" y="3722169"/>
              <a:ext cx="463975" cy="3326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14"/>
            <p:cNvPicPr preferRelativeResize="0"/>
            <p:nvPr/>
          </p:nvPicPr>
          <p:blipFill>
            <a:blip r:embed="rId36">
              <a:alphaModFix/>
            </a:blip>
            <a:stretch>
              <a:fillRect/>
            </a:stretch>
          </p:blipFill>
          <p:spPr>
            <a:xfrm>
              <a:off x="5588575" y="3753400"/>
              <a:ext cx="378823" cy="4215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1" name="Google Shape;81;p14"/>
          <p:cNvPicPr preferRelativeResize="0"/>
          <p:nvPr>
            <p:custDataLst>
              <p:tags r:id="rId14"/>
            </p:custDataLst>
          </p:nvPr>
        </p:nvPicPr>
        <p:blipFill>
          <a:blip r:embed="rId37">
            <a:alphaModFix/>
          </a:blip>
          <a:stretch>
            <a:fillRect/>
          </a:stretch>
        </p:blipFill>
        <p:spPr>
          <a:xfrm>
            <a:off x="1735214" y="1222723"/>
            <a:ext cx="628425" cy="62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>
            <p:custDataLst>
              <p:tags r:id="rId15"/>
            </p:custDataLst>
          </p:nvPr>
        </p:nvPicPr>
        <p:blipFill>
          <a:blip r:embed="rId38">
            <a:alphaModFix/>
          </a:blip>
          <a:stretch>
            <a:fillRect/>
          </a:stretch>
        </p:blipFill>
        <p:spPr>
          <a:xfrm>
            <a:off x="1430974" y="2976862"/>
            <a:ext cx="1204450" cy="48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>
            <p:custDataLst>
              <p:tags r:id="rId16"/>
            </p:custDataLst>
          </p:nvPr>
        </p:nvPicPr>
        <p:blipFill rotWithShape="1">
          <a:blip r:embed="rId39">
            <a:alphaModFix/>
          </a:blip>
          <a:srcRect l="15165" r="16430"/>
          <a:stretch/>
        </p:blipFill>
        <p:spPr>
          <a:xfrm>
            <a:off x="2785150" y="1222724"/>
            <a:ext cx="803387" cy="1174418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4" name="Google Shape;84;p14"/>
          <p:cNvPicPr preferRelativeResize="0"/>
          <p:nvPr>
            <p:custDataLst>
              <p:tags r:id="rId17"/>
            </p:custDataLst>
          </p:nvPr>
        </p:nvPicPr>
        <p:blipFill>
          <a:blip r:embed="rId40">
            <a:alphaModFix/>
          </a:blip>
          <a:stretch>
            <a:fillRect/>
          </a:stretch>
        </p:blipFill>
        <p:spPr>
          <a:xfrm>
            <a:off x="3827175" y="1222735"/>
            <a:ext cx="925125" cy="462562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5" name="Google Shape;85;p14"/>
          <p:cNvPicPr preferRelativeResize="0"/>
          <p:nvPr>
            <p:custDataLst>
              <p:tags r:id="rId18"/>
            </p:custDataLst>
          </p:nvPr>
        </p:nvPicPr>
        <p:blipFill>
          <a:blip r:embed="rId41">
            <a:alphaModFix/>
          </a:blip>
          <a:stretch>
            <a:fillRect/>
          </a:stretch>
        </p:blipFill>
        <p:spPr>
          <a:xfrm>
            <a:off x="3855513" y="1914800"/>
            <a:ext cx="925125" cy="541625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0025" y="112825"/>
            <a:ext cx="8871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Overlock"/>
              <a:buAutoNum type="arabicPeriod"/>
            </a:pPr>
            <a:r>
              <a:rPr lang="en-GB" dirty="0" err="1">
                <a:latin typeface="Overlock"/>
                <a:ea typeface="Overlock"/>
                <a:cs typeface="Overlock"/>
                <a:sym typeface="Overlock"/>
              </a:rPr>
              <a:t>L’air</a:t>
            </a:r>
            <a:r>
              <a:rPr lang="en-GB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GB" dirty="0" err="1">
                <a:latin typeface="Overlock"/>
                <a:ea typeface="Overlock"/>
                <a:cs typeface="Overlock"/>
                <a:sym typeface="Overlock"/>
              </a:rPr>
              <a:t>occupe</a:t>
            </a:r>
            <a:r>
              <a:rPr lang="en-GB" dirty="0">
                <a:latin typeface="Overlock"/>
                <a:ea typeface="Overlock"/>
                <a:cs typeface="Overlock"/>
                <a:sym typeface="Overlock"/>
              </a:rPr>
              <a:t> de </a:t>
            </a:r>
            <a:r>
              <a:rPr lang="en-GB" dirty="0" err="1">
                <a:latin typeface="Overlock"/>
                <a:ea typeface="Overlock"/>
                <a:cs typeface="Overlock"/>
                <a:sym typeface="Overlock"/>
              </a:rPr>
              <a:t>l’espace</a:t>
            </a:r>
            <a:endParaRPr dirty="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50025" y="685525"/>
            <a:ext cx="8915400" cy="37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Comment sais-tu que l’air est présent autour de toi? On le sent quand le vent souffle ou si tu te tiens devant un ventilateur, mais, savais-tu que l'air est TOUJOURS présent autour de toi?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Essaie cette expérience simple afin de démontrer que l'air occupe de l’espace</a:t>
            </a:r>
            <a:r>
              <a:rPr lang="en-GB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.</a:t>
            </a:r>
            <a:endParaRPr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MATÉRIAUX</a:t>
            </a:r>
          </a:p>
          <a:p>
            <a:pPr marL="285750" indent="-285750">
              <a:lnSpc>
                <a:spcPct val="100000"/>
              </a:lnSpc>
            </a:pPr>
            <a:r>
              <a:rPr lang="fr-FR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un morceau d’essuie-tout </a:t>
            </a:r>
          </a:p>
          <a:p>
            <a:pPr marL="285750" indent="-285750">
              <a:lnSpc>
                <a:spcPct val="100000"/>
              </a:lnSpc>
            </a:pPr>
            <a:r>
              <a:rPr lang="fr-FR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un verre</a:t>
            </a:r>
          </a:p>
          <a:p>
            <a:pPr marL="285750" indent="-285750">
              <a:lnSpc>
                <a:spcPct val="100000"/>
              </a:lnSpc>
            </a:pPr>
            <a:r>
              <a:rPr lang="fr-FR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un petit récipient rempli d’eau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HYPOTHÈSE: Que penses-tu qu’il arrivera à l’essuie-tout?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PROCÉDURE</a:t>
            </a:r>
          </a:p>
          <a:p>
            <a:pPr marL="3429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Froisse l’essuie-tout et place-le au fond  du verre.</a:t>
            </a:r>
          </a:p>
          <a:p>
            <a:pPr marL="3429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Retourne le verre et pousse-le directement dans l'eau.</a:t>
            </a:r>
          </a:p>
          <a:p>
            <a:pPr marL="3429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Retire lentement le verre. Qu'est-il arrivé à l’essuie-tout? </a:t>
            </a:r>
            <a:endParaRPr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92" name="Google Shape;92;p15"/>
          <p:cNvPicPr preferRelativeResize="0"/>
          <p:nvPr>
            <p:custDataLst>
              <p:tags r:id="rId3"/>
            </p:custDataLst>
          </p:nvPr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30346" y="1863224"/>
            <a:ext cx="1746650" cy="153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>
            <p:custDataLst>
              <p:tags r:id="rId4"/>
            </p:custDataLst>
          </p:nvPr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76996" y="1863225"/>
            <a:ext cx="1967004" cy="15370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/>
          <p:nvPr>
            <p:custDataLst>
              <p:tags r:id="rId5"/>
            </p:custDataLst>
          </p:nvPr>
        </p:nvSpPr>
        <p:spPr>
          <a:xfrm>
            <a:off x="4024604" y="4577950"/>
            <a:ext cx="5040821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u="sng" dirty="0">
                <a:solidFill>
                  <a:schemeClr val="hlink"/>
                </a:solidFill>
                <a:hlinkClick r:id="" action="ppaction://hlinkshowjump?jump=nextslide"/>
              </a:rPr>
              <a:t>Clique </a:t>
            </a:r>
            <a:r>
              <a:rPr lang="en-CA" u="sng" dirty="0" err="1">
                <a:solidFill>
                  <a:schemeClr val="hlink"/>
                </a:solidFill>
                <a:hlinkClick r:id="" action="ppaction://hlinkshowjump?jump=nextslide"/>
              </a:rPr>
              <a:t>ici</a:t>
            </a:r>
            <a:r>
              <a:rPr lang="en-CA" u="sng" dirty="0">
                <a:solidFill>
                  <a:schemeClr val="hlink"/>
                </a:solidFill>
                <a:hlinkClick r:id="" action="ppaction://hlinkshowjump?jump=nextslide"/>
              </a:rPr>
              <a:t> pour </a:t>
            </a:r>
            <a:r>
              <a:rPr lang="en-CA" u="sng" dirty="0" err="1">
                <a:solidFill>
                  <a:schemeClr val="hlink"/>
                </a:solidFill>
                <a:hlinkClick r:id="" action="ppaction://hlinkshowjump?jump=nextslide"/>
              </a:rPr>
              <a:t>répondre</a:t>
            </a:r>
            <a:r>
              <a:rPr lang="en-CA" u="sng" dirty="0">
                <a:solidFill>
                  <a:schemeClr val="hlink"/>
                </a:solidFill>
                <a:hlinkClick r:id="" action="ppaction://hlinkshowjump?jump=nextslide"/>
              </a:rPr>
              <a:t> aux questions "What's the Science"</a:t>
            </a:r>
            <a:endParaRPr lang="en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F9EBF-2E29-4199-B394-0E1E37691DD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9299" y="650695"/>
            <a:ext cx="8244472" cy="1729648"/>
          </a:xfrm>
        </p:spPr>
        <p:txBody>
          <a:bodyPr/>
          <a:lstStyle/>
          <a:p>
            <a:pPr algn="l"/>
            <a:r>
              <a:rPr lang="fr-CA" sz="3200" dirty="0">
                <a:latin typeface="Overlock" panose="020B0604020202020204" charset="0"/>
              </a:rPr>
              <a:t>L’air occupe de l’espace</a:t>
            </a:r>
            <a:br>
              <a:rPr lang="fr-CA" sz="3200" dirty="0">
                <a:latin typeface="Overlock" panose="020B0604020202020204" charset="0"/>
              </a:rPr>
            </a:br>
            <a:r>
              <a:rPr lang="fr-CA" sz="1600" dirty="0">
                <a:latin typeface="Overlock" panose="020B0604020202020204" charset="0"/>
              </a:rPr>
              <a:t>(ressources </a:t>
            </a:r>
            <a:r>
              <a:rPr lang="fr-CA" sz="1600" dirty="0" err="1">
                <a:latin typeface="Overlock" panose="020B0604020202020204" charset="0"/>
              </a:rPr>
              <a:t>What’s</a:t>
            </a:r>
            <a:r>
              <a:rPr lang="fr-CA" sz="1600" dirty="0">
                <a:latin typeface="Overlock" panose="020B0604020202020204" charset="0"/>
              </a:rPr>
              <a:t> the Science?)</a:t>
            </a:r>
            <a:br>
              <a:rPr lang="fr-CA" sz="1600" dirty="0">
                <a:latin typeface="Overlock" panose="020B0604020202020204" charset="0"/>
              </a:rPr>
            </a:br>
            <a:br>
              <a:rPr lang="fr-CA" sz="3200" dirty="0">
                <a:latin typeface="Overlock" panose="020B0604020202020204" charset="0"/>
              </a:rPr>
            </a:br>
            <a:r>
              <a:rPr lang="fr-CA" sz="1800" dirty="0">
                <a:latin typeface="Overlock" panose="020B0604020202020204" charset="0"/>
              </a:rPr>
              <a:t>Est-ce que l’essuie-tout est mouillé?</a:t>
            </a:r>
            <a:br>
              <a:rPr lang="fr-CA" sz="3200" dirty="0">
                <a:latin typeface="Overlock" panose="020B0604020202020204" charset="0"/>
              </a:rPr>
            </a:br>
            <a:br>
              <a:rPr lang="fr-CA" sz="3200" dirty="0">
                <a:latin typeface="Overlock" panose="020B0604020202020204" charset="0"/>
              </a:rPr>
            </a:br>
            <a:endParaRPr lang="en-CA" sz="3200" dirty="0">
              <a:latin typeface="Overlock" panose="020B0604020202020204" charset="0"/>
            </a:endParaRPr>
          </a:p>
        </p:txBody>
      </p:sp>
      <p:sp>
        <p:nvSpPr>
          <p:cNvPr id="7" name="Google Shape;99;p16">
            <a:extLst>
              <a:ext uri="{FF2B5EF4-FFF2-40B4-BE49-F238E27FC236}">
                <a16:creationId xmlns:a16="http://schemas.microsoft.com/office/drawing/2014/main" id="{D0F24F32-C74D-4735-85DD-3C32D643984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6189" y="1728836"/>
            <a:ext cx="8865900" cy="933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0;p16">
            <a:extLst>
              <a:ext uri="{FF2B5EF4-FFF2-40B4-BE49-F238E27FC236}">
                <a16:creationId xmlns:a16="http://schemas.microsoft.com/office/drawing/2014/main" id="{BC89D7C4-4D77-45ED-A859-4D9C6A97584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6189" y="3270780"/>
            <a:ext cx="8918512" cy="12220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61E92F-7C04-4724-B89B-D8DB78DCADE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59299" y="298898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latin typeface="Overlock" panose="020B0604020202020204" charset="0"/>
              </a:rPr>
              <a:t>Comment expliques-tu ce qui est arrivé?</a:t>
            </a:r>
            <a:endParaRPr lang="en-CA" sz="1800" dirty="0">
              <a:latin typeface="Overlock" panose="020B0604020202020204" charset="0"/>
            </a:endParaRPr>
          </a:p>
        </p:txBody>
      </p:sp>
      <p:sp>
        <p:nvSpPr>
          <p:cNvPr id="11" name="Google Shape;101;p16">
            <a:extLst>
              <a:ext uri="{FF2B5EF4-FFF2-40B4-BE49-F238E27FC236}">
                <a16:creationId xmlns:a16="http://schemas.microsoft.com/office/drawing/2014/main" id="{DF569F5E-3321-47CC-8821-255AF207F2D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908550" y="4665637"/>
            <a:ext cx="4906837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hlink"/>
                </a:solidFill>
              </a:rPr>
              <a:t>Clique </a:t>
            </a:r>
            <a:r>
              <a:rPr lang="en-GB" u="sng" dirty="0" err="1">
                <a:solidFill>
                  <a:schemeClr val="hlink"/>
                </a:solidFill>
              </a:rPr>
              <a:t>ici</a:t>
            </a:r>
            <a:r>
              <a:rPr lang="en-GB" u="sng" dirty="0">
                <a:solidFill>
                  <a:schemeClr val="hlink"/>
                </a:solidFill>
              </a:rPr>
              <a:t> pour </a:t>
            </a:r>
            <a:r>
              <a:rPr lang="en-GB" u="sng" dirty="0" err="1">
                <a:solidFill>
                  <a:schemeClr val="hlink"/>
                </a:solidFill>
              </a:rPr>
              <a:t>retourner</a:t>
            </a:r>
            <a:r>
              <a:rPr lang="en-GB" u="sng" dirty="0">
                <a:solidFill>
                  <a:schemeClr val="hlink"/>
                </a:solidFill>
              </a:rPr>
              <a:t> aux tables </a:t>
            </a:r>
            <a:r>
              <a:rPr lang="en-GB" u="sng" dirty="0" err="1">
                <a:solidFill>
                  <a:schemeClr val="hlink"/>
                </a:solidFill>
              </a:rPr>
              <a:t>d’expériences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8183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0025" y="112825"/>
            <a:ext cx="8871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Overlock"/>
                <a:ea typeface="Overlock"/>
                <a:cs typeface="Overlock"/>
                <a:sym typeface="Overlock"/>
              </a:rPr>
              <a:t>2. </a:t>
            </a:r>
            <a:r>
              <a:rPr lang="en-GB" dirty="0" err="1">
                <a:latin typeface="Overlock"/>
                <a:ea typeface="Overlock"/>
                <a:cs typeface="Overlock"/>
                <a:sym typeface="Overlock"/>
              </a:rPr>
              <a:t>L’air</a:t>
            </a:r>
            <a:r>
              <a:rPr lang="en-GB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GB" dirty="0" err="1">
                <a:latin typeface="Overlock"/>
                <a:ea typeface="Overlock"/>
                <a:cs typeface="Overlock"/>
                <a:sym typeface="Overlock"/>
              </a:rPr>
              <a:t>exerce</a:t>
            </a:r>
            <a:r>
              <a:rPr lang="en-GB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GB" dirty="0" err="1">
                <a:latin typeface="Overlock"/>
                <a:ea typeface="Overlock"/>
                <a:cs typeface="Overlock"/>
                <a:sym typeface="Overlock"/>
              </a:rPr>
              <a:t>une</a:t>
            </a:r>
            <a:r>
              <a:rPr lang="en-GB" dirty="0">
                <a:latin typeface="Overlock"/>
                <a:ea typeface="Overlock"/>
                <a:cs typeface="Overlock"/>
                <a:sym typeface="Overlock"/>
              </a:rPr>
              <a:t> force</a:t>
            </a:r>
            <a:endParaRPr dirty="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4300" y="577500"/>
            <a:ext cx="8915400" cy="42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Nous ne le sentons peut-être pas, mais l'air nous pousse toujours.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Les ingénieurs doivent tenir compte de cette pression atmosphérique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lorsqu'ils conçoivent des machines pour le vol.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Essayez cette expérience simple pour montrer que l'air exerce une force.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MATÉRIAUX</a:t>
            </a:r>
          </a:p>
          <a:p>
            <a:pPr marL="285750" indent="-285750">
              <a:lnSpc>
                <a:spcPct val="100000"/>
              </a:lnSpc>
            </a:pPr>
            <a:r>
              <a:rPr lang="fr-FR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une bouteille en plastique</a:t>
            </a:r>
          </a:p>
          <a:p>
            <a:pPr marL="285750" indent="-285750">
              <a:lnSpc>
                <a:spcPct val="100000"/>
              </a:lnSpc>
            </a:pPr>
            <a:r>
              <a:rPr lang="fr-FR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un ballon</a:t>
            </a:r>
          </a:p>
          <a:p>
            <a:pPr marL="285750" indent="-285750">
              <a:lnSpc>
                <a:spcPct val="100000"/>
              </a:lnSpc>
            </a:pPr>
            <a:r>
              <a:rPr lang="fr-FR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une paire de ciseaux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HYPOTHÈSE: Penses-tu que tu peux faire gonfler le ballon alors qu'il est à l'intérieur de la bouteille?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PROCÉDURE</a:t>
            </a:r>
          </a:p>
          <a:p>
            <a:pPr marL="342900">
              <a:lnSpc>
                <a:spcPct val="100000"/>
              </a:lnSpc>
              <a:buFont typeface="+mj-lt"/>
              <a:buAutoNum type="arabicPeriod"/>
            </a:pPr>
            <a:r>
              <a:rPr lang="fr-FR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Place le ballon à l'intérieur de la bouteille et étire-le sur l'ouverture de la bouteille.</a:t>
            </a:r>
          </a:p>
          <a:p>
            <a:pPr marL="342900">
              <a:lnSpc>
                <a:spcPct val="100000"/>
              </a:lnSpc>
              <a:buFont typeface="+mj-lt"/>
              <a:buAutoNum type="arabicPeriod"/>
            </a:pPr>
            <a:r>
              <a:rPr lang="fr-FR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Essaie de faire gonfler le ballon. Que remarques-tu?</a:t>
            </a:r>
          </a:p>
          <a:p>
            <a:pPr marL="342900">
              <a:lnSpc>
                <a:spcPct val="100000"/>
              </a:lnSpc>
              <a:buFont typeface="+mj-lt"/>
              <a:buAutoNum type="arabicPeriod"/>
            </a:pPr>
            <a:r>
              <a:rPr lang="fr-FR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Perce soigneusement un petit trou au fond de la bouteille.</a:t>
            </a:r>
          </a:p>
          <a:p>
            <a:pPr marL="342900">
              <a:lnSpc>
                <a:spcPct val="100000"/>
              </a:lnSpc>
              <a:buFont typeface="+mj-lt"/>
              <a:buAutoNum type="arabicPeriod"/>
            </a:pPr>
            <a:r>
              <a:rPr lang="fr-FR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Essaie de faire gonfler le ballon à nouveau, qu’as-tu remarqué cette fois?</a:t>
            </a:r>
          </a:p>
          <a:p>
            <a:pPr marL="342900">
              <a:lnSpc>
                <a:spcPct val="100000"/>
              </a:lnSpc>
              <a:buFont typeface="+mj-lt"/>
              <a:buAutoNum type="arabicPeriod"/>
            </a:pPr>
            <a:r>
              <a:rPr lang="fr-FR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Bouche le trou avec le ballon gonflé et tiens la bouteille loin de toi. Que se passe-t-il maintenant?</a:t>
            </a: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08" name="Google Shape;108;p17"/>
          <p:cNvSpPr txBox="1"/>
          <p:nvPr>
            <p:custDataLst>
              <p:tags r:id="rId3"/>
            </p:custDataLst>
          </p:nvPr>
        </p:nvSpPr>
        <p:spPr>
          <a:xfrm>
            <a:off x="4304522" y="4631175"/>
            <a:ext cx="4988768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hlink"/>
                </a:solidFill>
                <a:hlinkClick r:id="" action="ppaction://hlinkshowjump?jump=nextslide"/>
              </a:rPr>
              <a:t>Clique </a:t>
            </a:r>
            <a:r>
              <a:rPr lang="en-GB" u="sng" dirty="0" err="1">
                <a:solidFill>
                  <a:schemeClr val="hlink"/>
                </a:solidFill>
                <a:hlinkClick r:id="" action="ppaction://hlinkshowjump?jump=nextslide"/>
              </a:rPr>
              <a:t>ici</a:t>
            </a:r>
            <a:r>
              <a:rPr lang="en-GB" u="sng" dirty="0">
                <a:solidFill>
                  <a:schemeClr val="hlink"/>
                </a:solidFill>
                <a:hlinkClick r:id="" action="ppaction://hlinkshowjump?jump=nextslide"/>
              </a:rPr>
              <a:t> pour </a:t>
            </a:r>
            <a:r>
              <a:rPr lang="en-GB" u="sng" dirty="0" err="1">
                <a:solidFill>
                  <a:schemeClr val="hlink"/>
                </a:solidFill>
                <a:hlinkClick r:id="" action="ppaction://hlinkshowjump?jump=nextslide"/>
              </a:rPr>
              <a:t>répondre</a:t>
            </a:r>
            <a:r>
              <a:rPr lang="en-GB" u="sng" dirty="0">
                <a:solidFill>
                  <a:schemeClr val="hlink"/>
                </a:solidFill>
                <a:hlinkClick r:id="" action="ppaction://hlinkshowjump?jump=nextslide"/>
              </a:rPr>
              <a:t> aux </a:t>
            </a:r>
            <a:r>
              <a:rPr lang="en-GB" u="sng" dirty="0" err="1">
                <a:solidFill>
                  <a:schemeClr val="hlink"/>
                </a:solidFill>
                <a:hlinkClick r:id="" action="ppaction://hlinkshowjump?jump=nextslide"/>
              </a:rPr>
              <a:t>questions"What's</a:t>
            </a:r>
            <a:r>
              <a:rPr lang="en-GB" u="sng" dirty="0">
                <a:solidFill>
                  <a:schemeClr val="hlink"/>
                </a:solidFill>
                <a:hlinkClick r:id="" action="ppaction://hlinkshowjump?jump=nextslide"/>
              </a:rPr>
              <a:t> the Science"</a:t>
            </a:r>
            <a:endParaRPr dirty="0"/>
          </a:p>
        </p:txBody>
      </p:sp>
      <p:pic>
        <p:nvPicPr>
          <p:cNvPr id="109" name="Google Shape;109;p17"/>
          <p:cNvPicPr preferRelativeResize="0"/>
          <p:nvPr>
            <p:custDataLst>
              <p:tags r:id="rId4"/>
            </p:custDataLst>
          </p:nvPr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04437" y="150537"/>
            <a:ext cx="1666875" cy="20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>
            <p:custDataLst>
              <p:tags r:id="rId5"/>
            </p:custDataLst>
          </p:nvPr>
        </p:nvSpPr>
        <p:spPr>
          <a:xfrm>
            <a:off x="6265574" y="2042299"/>
            <a:ext cx="1344600" cy="2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/>
              <a:t>@TeachEngineering</a:t>
            </a:r>
            <a:endParaRPr sz="700" dirty="0"/>
          </a:p>
        </p:txBody>
      </p:sp>
      <p:pic>
        <p:nvPicPr>
          <p:cNvPr id="111" name="Google Shape;111;p17"/>
          <p:cNvPicPr preferRelativeResize="0"/>
          <p:nvPr>
            <p:custDataLst>
              <p:tags r:id="rId6"/>
            </p:custDataLst>
          </p:nvPr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21049" y="2926038"/>
            <a:ext cx="990202" cy="113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5C4386-E399-4A1B-8753-92428C0A8DB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0150" y="11150"/>
            <a:ext cx="8465296" cy="1855093"/>
          </a:xfrm>
        </p:spPr>
        <p:txBody>
          <a:bodyPr/>
          <a:lstStyle/>
          <a:p>
            <a:pPr algn="l"/>
            <a:r>
              <a:rPr lang="fr-CA" sz="3200" dirty="0">
                <a:latin typeface="Overlock" panose="020B0604020202020204" charset="0"/>
              </a:rPr>
              <a:t>L’air exerce une force       </a:t>
            </a:r>
            <a:r>
              <a:rPr lang="fr-CA" sz="2000" dirty="0">
                <a:latin typeface="Overlock" panose="020B0604020202020204" charset="0"/>
              </a:rPr>
              <a:t>(ressources </a:t>
            </a:r>
            <a:r>
              <a:rPr lang="fr-CA" sz="2000" dirty="0" err="1">
                <a:latin typeface="Overlock" panose="020B0604020202020204" charset="0"/>
              </a:rPr>
              <a:t>What’s</a:t>
            </a:r>
            <a:r>
              <a:rPr lang="fr-CA" sz="2000" dirty="0">
                <a:latin typeface="Overlock" panose="020B0604020202020204" charset="0"/>
              </a:rPr>
              <a:t> the Science)</a:t>
            </a:r>
            <a:br>
              <a:rPr lang="fr-CA" sz="2000" dirty="0">
                <a:latin typeface="Overlock" panose="020B0604020202020204" charset="0"/>
              </a:rPr>
            </a:br>
            <a:br>
              <a:rPr lang="fr-CA" sz="2000" dirty="0">
                <a:latin typeface="Overlock" panose="020B0604020202020204" charset="0"/>
              </a:rPr>
            </a:br>
            <a:r>
              <a:rPr lang="fr-FR" sz="1600" dirty="0">
                <a:latin typeface="Overlock" panose="020B0604020202020204" charset="0"/>
              </a:rPr>
              <a:t>Pourquoi penses-tu que le ballon n'a pas pu gonfler dans la première partie de l'expérience? </a:t>
            </a:r>
            <a:br>
              <a:rPr lang="fr-CA" sz="2000" dirty="0">
                <a:latin typeface="Overlock" panose="020B0604020202020204" charset="0"/>
              </a:rPr>
            </a:br>
            <a:endParaRPr lang="en-CA" sz="3200" dirty="0">
              <a:latin typeface="Overlock" panose="020B0604020202020204" charset="0"/>
            </a:endParaRPr>
          </a:p>
        </p:txBody>
      </p:sp>
      <p:sp>
        <p:nvSpPr>
          <p:cNvPr id="5" name="Google Shape;116;p18">
            <a:extLst>
              <a:ext uri="{FF2B5EF4-FFF2-40B4-BE49-F238E27FC236}">
                <a16:creationId xmlns:a16="http://schemas.microsoft.com/office/drawing/2014/main" id="{0891833A-84B5-4AA7-89D7-082DE70604B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225" y="1219260"/>
            <a:ext cx="9008516" cy="72300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17;p18">
            <a:extLst>
              <a:ext uri="{FF2B5EF4-FFF2-40B4-BE49-F238E27FC236}">
                <a16:creationId xmlns:a16="http://schemas.microsoft.com/office/drawing/2014/main" id="{A66A3D95-0F05-4D32-805E-9DE74B33C04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2558" y="2377102"/>
            <a:ext cx="8985000" cy="928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18;p18">
            <a:extLst>
              <a:ext uri="{FF2B5EF4-FFF2-40B4-BE49-F238E27FC236}">
                <a16:creationId xmlns:a16="http://schemas.microsoft.com/office/drawing/2014/main" id="{6FF7CF54-695A-413B-99BD-CCF60DD4A76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0149" y="3740439"/>
            <a:ext cx="8972985" cy="786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7DA5FA-98A2-4834-A4D3-1B932986518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0150" y="1998385"/>
            <a:ext cx="89045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222222"/>
                </a:solidFill>
                <a:latin typeface="Overlock" panose="020B0604020202020204" charset="0"/>
              </a:rPr>
              <a:t>C</a:t>
            </a:r>
            <a:r>
              <a:rPr lang="fr-FR" sz="1600" b="0" i="0" dirty="0">
                <a:solidFill>
                  <a:srgbClr val="222222"/>
                </a:solidFill>
                <a:effectLst/>
                <a:latin typeface="Overlock" panose="020B0604020202020204" charset="0"/>
              </a:rPr>
              <a:t>omment est-ce que le trou au fond de la bouteille a-t-il permis au ballon de se gonfler?</a:t>
            </a:r>
            <a:endParaRPr lang="en-CA" dirty="0">
              <a:latin typeface="Overlock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8E7289-FFB2-4B67-AF43-BD25AFD2A04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0150" y="3150375"/>
            <a:ext cx="90986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fr-FR" dirty="0"/>
            </a:br>
            <a:r>
              <a:rPr lang="fr-FR" sz="1600" dirty="0">
                <a:solidFill>
                  <a:srgbClr val="222222"/>
                </a:solidFill>
                <a:latin typeface="Overlock" panose="020B0604020202020204" charset="0"/>
              </a:rPr>
              <a:t>L</a:t>
            </a:r>
            <a:r>
              <a:rPr lang="fr-FR" sz="1600" b="0" i="0" dirty="0">
                <a:solidFill>
                  <a:srgbClr val="222222"/>
                </a:solidFill>
                <a:effectLst/>
                <a:latin typeface="Overlock" panose="020B0604020202020204" charset="0"/>
              </a:rPr>
              <a:t>orsque tu as bouché le trou, explique ce qu’</a:t>
            </a:r>
            <a:r>
              <a:rPr lang="fr-FR" sz="1600" dirty="0">
                <a:solidFill>
                  <a:srgbClr val="222222"/>
                </a:solidFill>
                <a:latin typeface="Overlock" panose="020B0604020202020204" charset="0"/>
              </a:rPr>
              <a:t>il </a:t>
            </a:r>
            <a:r>
              <a:rPr lang="fr-FR" sz="1600" b="0" i="0" dirty="0">
                <a:solidFill>
                  <a:srgbClr val="222222"/>
                </a:solidFill>
                <a:effectLst/>
                <a:latin typeface="Overlock" panose="020B0604020202020204" charset="0"/>
              </a:rPr>
              <a:t>est arrivé.</a:t>
            </a:r>
            <a:endParaRPr lang="en-CA" dirty="0">
              <a:latin typeface="Overlock" panose="020B060402020202020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12E75C-1FEA-40C0-84F4-6BFECFD13E7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892870" y="4709102"/>
            <a:ext cx="46248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Clique </a:t>
            </a:r>
            <a:r>
              <a:rPr lang="en-CA" dirty="0" err="1"/>
              <a:t>ici</a:t>
            </a:r>
            <a:r>
              <a:rPr lang="en-CA" dirty="0"/>
              <a:t> pour </a:t>
            </a:r>
            <a:r>
              <a:rPr lang="en-CA" dirty="0" err="1"/>
              <a:t>retourner</a:t>
            </a:r>
            <a:r>
              <a:rPr lang="en-CA" dirty="0"/>
              <a:t> aux tables </a:t>
            </a:r>
            <a:r>
              <a:rPr lang="en-CA" dirty="0" err="1"/>
              <a:t>d’expériences</a:t>
            </a:r>
            <a:endParaRPr lang="en-CA" dirty="0"/>
          </a:p>
        </p:txBody>
      </p:sp>
      <p:sp>
        <p:nvSpPr>
          <p:cNvPr id="14" name="Google Shape;119;p18">
            <a:hlinkClick r:id="rId10" action="ppaction://hlinksldjump"/>
            <a:extLst>
              <a:ext uri="{FF2B5EF4-FFF2-40B4-BE49-F238E27FC236}">
                <a16:creationId xmlns:a16="http://schemas.microsoft.com/office/drawing/2014/main" id="{BF40E9B0-335A-4D9A-A52B-34C4F7C7516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892870" y="4667250"/>
            <a:ext cx="4048655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4734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0025" y="112825"/>
            <a:ext cx="8871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Overlock"/>
              <a:buAutoNum type="arabicPeriod"/>
            </a:pPr>
            <a:r>
              <a:rPr lang="en-GB" dirty="0" err="1">
                <a:latin typeface="Overlock"/>
                <a:ea typeface="Overlock"/>
                <a:cs typeface="Overlock"/>
                <a:sym typeface="Overlock"/>
              </a:rPr>
              <a:t>L’air</a:t>
            </a:r>
            <a:r>
              <a:rPr lang="en-GB" dirty="0">
                <a:latin typeface="Overlock"/>
                <a:ea typeface="Overlock"/>
                <a:cs typeface="Overlock"/>
                <a:sym typeface="Overlock"/>
              </a:rPr>
              <a:t> a...</a:t>
            </a:r>
            <a:endParaRPr dirty="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50025" y="685525"/>
            <a:ext cx="8915400" cy="37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Cette expérience, démontrera une des propriétés de l'air. En tant que scientifique, ton travail consiste à observer quelle propriété est à l’étude.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MATÉRIAUX</a:t>
            </a:r>
          </a:p>
          <a:p>
            <a:pPr marL="285750" indent="-285750">
              <a:lnSpc>
                <a:spcPct val="100000"/>
              </a:lnSpc>
            </a:pPr>
            <a:r>
              <a:rPr lang="fr-FR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2 ballons de taille égale</a:t>
            </a:r>
          </a:p>
          <a:p>
            <a:pPr marL="285750" indent="-285750">
              <a:lnSpc>
                <a:spcPct val="100000"/>
              </a:lnSpc>
            </a:pPr>
            <a:r>
              <a:rPr lang="fr-FR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3 morceaux de ficelle d'au moins 15 cm de long</a:t>
            </a:r>
          </a:p>
          <a:p>
            <a:pPr marL="285750" indent="-285750">
              <a:lnSpc>
                <a:spcPct val="100000"/>
              </a:lnSpc>
            </a:pPr>
            <a:r>
              <a:rPr lang="fr-FR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Une règle en bois</a:t>
            </a:r>
          </a:p>
          <a:p>
            <a:pPr marL="285750" indent="-285750">
              <a:lnSpc>
                <a:spcPct val="100000"/>
              </a:lnSpc>
            </a:pPr>
            <a:r>
              <a:rPr lang="fr-FR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Une petite aiguille ou un autre objet pointu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HYPOTHÈSE: Qu'arrivera-t-il à la règle lorsque l'un des ballons sera dégonflé?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PROCÉDURE:</a:t>
            </a:r>
          </a:p>
          <a:p>
            <a:pPr marL="3429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Gonfle les deux ballons à la même taille et attache-les aux extrémités opposées de la règle à l'aide de 2 morceaux de ficelle.</a:t>
            </a:r>
          </a:p>
          <a:p>
            <a:pPr marL="3429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Attache la troisième morceau de ficelle au milieu de la règle et accroche-la à une table ou à un support. </a:t>
            </a:r>
          </a:p>
          <a:p>
            <a:pPr marL="3429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Trouve le point d'équilibre de sorte que la règle soit de niveau et que les ballons soient équilibrés.</a:t>
            </a:r>
          </a:p>
          <a:p>
            <a:pPr marL="3429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Perce soigneusement l'un des ballons avec l'aiguille ou un objet pointu. Que remarques-tu?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26" name="Google Shape;126;p19"/>
          <p:cNvSpPr txBox="1"/>
          <p:nvPr>
            <p:custDataLst>
              <p:tags r:id="rId3"/>
            </p:custDataLst>
          </p:nvPr>
        </p:nvSpPr>
        <p:spPr>
          <a:xfrm>
            <a:off x="5406325" y="4549350"/>
            <a:ext cx="36150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" action="ppaction://hlinkshowjump?jump=nextslide"/>
              </a:rPr>
              <a:t>Click here to answer "What's the Science"</a:t>
            </a:r>
            <a:endParaRPr/>
          </a:p>
        </p:txBody>
      </p:sp>
      <p:pic>
        <p:nvPicPr>
          <p:cNvPr id="127" name="Google Shape;127;p19"/>
          <p:cNvPicPr preferRelativeResize="0"/>
          <p:nvPr>
            <p:custDataLst>
              <p:tags r:id="rId4"/>
            </p:custDataLst>
          </p:nvPr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92051" y="1101698"/>
            <a:ext cx="1626300" cy="173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375F1-007E-4A1D-A7AF-7E8199EF85E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1545" y="390474"/>
            <a:ext cx="8520600" cy="841800"/>
          </a:xfrm>
        </p:spPr>
        <p:txBody>
          <a:bodyPr/>
          <a:lstStyle/>
          <a:p>
            <a:pPr algn="l"/>
            <a:r>
              <a:rPr lang="fr-CA" sz="3200" dirty="0">
                <a:latin typeface="Overlock" panose="020B0604020202020204" charset="0"/>
              </a:rPr>
              <a:t>L’air a …      </a:t>
            </a:r>
            <a:r>
              <a:rPr lang="fr-CA" sz="1800" dirty="0">
                <a:latin typeface="Overlock" panose="020B0604020202020204" charset="0"/>
              </a:rPr>
              <a:t>(ressources </a:t>
            </a:r>
            <a:r>
              <a:rPr lang="fr-CA" sz="1800" dirty="0" err="1">
                <a:latin typeface="Overlock" panose="020B0604020202020204" charset="0"/>
              </a:rPr>
              <a:t>What’s</a:t>
            </a:r>
            <a:r>
              <a:rPr lang="fr-CA" sz="1800" dirty="0">
                <a:latin typeface="Overlock" panose="020B0604020202020204" charset="0"/>
              </a:rPr>
              <a:t> the Science?)</a:t>
            </a:r>
            <a:br>
              <a:rPr lang="fr-CA" sz="1800" dirty="0">
                <a:latin typeface="Overlock" panose="020B0604020202020204" charset="0"/>
              </a:rPr>
            </a:br>
            <a:endParaRPr lang="en-CA" sz="3200" dirty="0">
              <a:latin typeface="Overlock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253FF-671C-4B4A-B3A3-F70FB541086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0242" y="1277178"/>
            <a:ext cx="90237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0" i="0" dirty="0">
                <a:solidFill>
                  <a:srgbClr val="222222"/>
                </a:solidFill>
                <a:effectLst/>
                <a:latin typeface="Overlock" panose="020B0604020202020204" charset="0"/>
              </a:rPr>
              <a:t>D'après tes observations, quelle propreté de l'air cette expérience te démontre-t-elle?</a:t>
            </a:r>
            <a:endParaRPr lang="en-CA" sz="1600" dirty="0">
              <a:latin typeface="Overlock" panose="020B0604020202020204" charset="0"/>
            </a:endParaRPr>
          </a:p>
        </p:txBody>
      </p:sp>
      <p:sp>
        <p:nvSpPr>
          <p:cNvPr id="5" name="Google Shape;132;p20">
            <a:extLst>
              <a:ext uri="{FF2B5EF4-FFF2-40B4-BE49-F238E27FC236}">
                <a16:creationId xmlns:a16="http://schemas.microsoft.com/office/drawing/2014/main" id="{A3E87CBC-314A-40B8-BE86-7F1EDAD7663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69325" y="1584955"/>
            <a:ext cx="8683012" cy="102763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0E6EAE-5A71-4987-924E-0F71A64A983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69325" y="2584973"/>
            <a:ext cx="834019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fr-FR" dirty="0"/>
            </a:br>
            <a:r>
              <a:rPr lang="fr-FR" sz="1600" dirty="0">
                <a:solidFill>
                  <a:srgbClr val="222222"/>
                </a:solidFill>
                <a:latin typeface="Overlock" panose="020B0604020202020204" charset="0"/>
              </a:rPr>
              <a:t>E</a:t>
            </a:r>
            <a:r>
              <a:rPr lang="fr-FR" sz="1600" b="0" i="0" dirty="0">
                <a:solidFill>
                  <a:srgbClr val="222222"/>
                </a:solidFill>
                <a:effectLst/>
                <a:latin typeface="Overlock" panose="020B0604020202020204" charset="0"/>
              </a:rPr>
              <a:t>xplique ta réflexion à l'aide d'exemples tirés des observations.</a:t>
            </a:r>
            <a:endParaRPr lang="en-CA" dirty="0">
              <a:latin typeface="Overlock" panose="020B0604020202020204" charset="0"/>
            </a:endParaRPr>
          </a:p>
        </p:txBody>
      </p:sp>
      <p:sp>
        <p:nvSpPr>
          <p:cNvPr id="10" name="Google Shape;135;p20">
            <a:extLst>
              <a:ext uri="{FF2B5EF4-FFF2-40B4-BE49-F238E27FC236}">
                <a16:creationId xmlns:a16="http://schemas.microsoft.com/office/drawing/2014/main" id="{DBA394A5-94EC-4004-B798-917619DAB40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20241" y="3132773"/>
            <a:ext cx="8854433" cy="14081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34;p20">
            <a:extLst>
              <a:ext uri="{FF2B5EF4-FFF2-40B4-BE49-F238E27FC236}">
                <a16:creationId xmlns:a16="http://schemas.microsoft.com/office/drawing/2014/main" id="{7EE2E44D-E1DE-48CC-A627-0603C89393C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022174" y="4500575"/>
            <a:ext cx="3190249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 dirty="0">
                <a:solidFill>
                  <a:schemeClr val="hlink"/>
                </a:solidFill>
                <a:latin typeface="Overlock"/>
                <a:ea typeface="Overlock"/>
                <a:cs typeface="Overlock"/>
                <a:sym typeface="Overlock"/>
                <a:hlinkClick r:id="" action="ppaction://hlinkshowjump?jump=nextslide"/>
              </a:rPr>
              <a:t>Conclusion et </a:t>
            </a:r>
            <a:r>
              <a:rPr lang="en-GB" sz="1800" u="sng" dirty="0" err="1">
                <a:solidFill>
                  <a:schemeClr val="hlink"/>
                </a:solidFill>
                <a:latin typeface="Overlock"/>
                <a:ea typeface="Overlock"/>
                <a:cs typeface="Overlock"/>
                <a:sym typeface="Overlock"/>
                <a:hlinkClick r:id="" action="ppaction://hlinkshowjump?jump=nextslide"/>
              </a:rPr>
              <a:t>questionnement</a:t>
            </a:r>
            <a:r>
              <a:rPr lang="en-GB" sz="1800" u="sng" dirty="0">
                <a:solidFill>
                  <a:schemeClr val="hlink"/>
                </a:solidFill>
                <a:latin typeface="Overlock"/>
                <a:ea typeface="Overlock"/>
                <a:cs typeface="Overlock"/>
                <a:sym typeface="Overlock"/>
                <a:hlinkClick r:id="" action="ppaction://hlinkshowjump?jump=nextslide"/>
              </a:rPr>
              <a:t>?</a:t>
            </a:r>
            <a:endParaRPr sz="1800" dirty="0">
              <a:latin typeface="Overlock"/>
              <a:ea typeface="Overlock"/>
              <a:cs typeface="Overlock"/>
              <a:sym typeface="Overlock"/>
            </a:endParaRPr>
          </a:p>
        </p:txBody>
      </p:sp>
    </p:spTree>
    <p:extLst>
      <p:ext uri="{BB962C8B-B14F-4D97-AF65-F5344CB8AC3E}">
        <p14:creationId xmlns:p14="http://schemas.microsoft.com/office/powerpoint/2010/main" val="741736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7375" y="123550"/>
            <a:ext cx="888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Overlock"/>
                <a:ea typeface="Overlock"/>
                <a:cs typeface="Overlock"/>
                <a:sym typeface="Overlock"/>
              </a:rPr>
              <a:t>Comment appliquerais-tu les propriétés de l'air au vol?</a:t>
            </a:r>
            <a:br>
              <a:rPr lang="fr-FR" dirty="0">
                <a:latin typeface="Overlock"/>
                <a:ea typeface="Overlock"/>
                <a:cs typeface="Overlock"/>
                <a:sym typeface="Overlock"/>
              </a:rPr>
            </a:br>
            <a:endParaRPr dirty="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7375" y="696250"/>
            <a:ext cx="8882400" cy="7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dirty="0">
                <a:solidFill>
                  <a:schemeClr val="tx1"/>
                </a:solidFill>
                <a:latin typeface="Overlock"/>
                <a:ea typeface="Overlock"/>
                <a:cs typeface="Overlock"/>
                <a:sym typeface="Overlock"/>
              </a:rPr>
              <a:t>En appliquant ce que tu as appris, quelles conclusions peux-tu tirer du fonctionnement des propriétés de l'air pour rendre le vol possible?</a:t>
            </a:r>
            <a:endParaRPr lang="en-CA" dirty="0">
              <a:solidFill>
                <a:schemeClr val="tx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42" name="Google Shape;142;p21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7375" y="3038475"/>
            <a:ext cx="922701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Overlock"/>
                <a:ea typeface="Overlock"/>
                <a:cs typeface="Overlock"/>
                <a:sym typeface="Overlock"/>
              </a:rPr>
              <a:t>Note toutes les autres questions que tu as sur l'air et le vol</a:t>
            </a:r>
            <a:r>
              <a:rPr lang="fr-FR" sz="3200" dirty="0">
                <a:latin typeface="Overlock"/>
                <a:ea typeface="Overlock"/>
                <a:cs typeface="Overlock"/>
                <a:sym typeface="Overlock"/>
              </a:rPr>
              <a:t>.</a:t>
            </a:r>
            <a:endParaRPr sz="3200" dirty="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43" name="Google Shape;143;p21"/>
          <p:cNvSpPr txBox="1"/>
          <p:nvPr>
            <p:custDataLst>
              <p:tags r:id="rId4"/>
            </p:custDataLst>
          </p:nvPr>
        </p:nvSpPr>
        <p:spPr>
          <a:xfrm>
            <a:off x="97375" y="3611175"/>
            <a:ext cx="8947500" cy="1232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1"/>
          <p:cNvSpPr txBox="1"/>
          <p:nvPr>
            <p:custDataLst>
              <p:tags r:id="rId5"/>
            </p:custDataLst>
          </p:nvPr>
        </p:nvSpPr>
        <p:spPr>
          <a:xfrm>
            <a:off x="97375" y="1440550"/>
            <a:ext cx="8947500" cy="1650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666</Words>
  <Application>Microsoft Office PowerPoint</Application>
  <PresentationFormat>On-screen Show (16:9)</PresentationFormat>
  <Paragraphs>67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Gloria Hallelujah</vt:lpstr>
      <vt:lpstr>Arial</vt:lpstr>
      <vt:lpstr>Overlock</vt:lpstr>
      <vt:lpstr>Simple Light</vt:lpstr>
      <vt:lpstr>PowerPoint Presentation</vt:lpstr>
      <vt:lpstr>PowerPoint Presentation</vt:lpstr>
      <vt:lpstr>L’air occupe de l’espace</vt:lpstr>
      <vt:lpstr>L’air occupe de l’espace (ressources What’s the Science?)  Est-ce que l’essuie-tout est mouillé?  </vt:lpstr>
      <vt:lpstr>2. L’air exerce une force</vt:lpstr>
      <vt:lpstr>L’air exerce une force       (ressources What’s the Science)  Pourquoi penses-tu que le ballon n'a pas pu gonfler dans la première partie de l'expérience?  </vt:lpstr>
      <vt:lpstr>L’air a...</vt:lpstr>
      <vt:lpstr>L’air a …      (ressources What’s the Science?) </vt:lpstr>
      <vt:lpstr>Comment appliquerais-tu les propriétés de l'air au vol?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Isabelle</dc:creator>
  <cp:lastModifiedBy>Mario Blouin</cp:lastModifiedBy>
  <cp:revision>13</cp:revision>
  <dcterms:modified xsi:type="dcterms:W3CDTF">2020-07-04T15:19:15Z</dcterms:modified>
</cp:coreProperties>
</file>