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7.xml" ContentType="application/vnd.openxmlformats-officedocument.presentationml.notesSlide+xml"/>
  <Override PartName="/ppt/tags/tag18.xml" ContentType="application/vnd.openxmlformats-officedocument.presentationml.tags+xml"/>
  <Override PartName="/ppt/notesSlides/notesSlide8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9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0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1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12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3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14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15.xml" ContentType="application/vnd.openxmlformats-officedocument.presentationml.notesSlide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notesSlides/notesSlide16.xml" ContentType="application/vnd.openxmlformats-officedocument.presentationml.notesSlide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17.xml" ContentType="application/vnd.openxmlformats-officedocument.presentationml.notesSlide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embeddedFontLst>
    <p:embeddedFont>
      <p:font typeface="Bree Serif" panose="020B0604020202020204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B9D841-2829-4F98-A116-8BACED1135EA}" v="1246" dt="2020-07-10T01:56:19.176"/>
  </p1510:revLst>
</p1510:revInfo>
</file>

<file path=ppt/tableStyles.xml><?xml version="1.0" encoding="utf-8"?>
<a:tblStyleLst xmlns:a="http://schemas.openxmlformats.org/drawingml/2006/main" def="{FBE42825-CBBC-4DAE-A71B-85C60F0E0F64}">
  <a:tblStyle styleId="{FBE42825-CBBC-4DAE-A71B-85C60F0E0F6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77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Blouin" userId="c9e8c2cd067712e5" providerId="LiveId" clId="{ECB9D841-2829-4F98-A116-8BACED1135EA}"/>
    <pc:docChg chg="custSel modSld">
      <pc:chgData name="Mario Blouin" userId="c9e8c2cd067712e5" providerId="LiveId" clId="{ECB9D841-2829-4F98-A116-8BACED1135EA}" dt="2020-07-10T01:55:50.634" v="187" actId="20577"/>
      <pc:docMkLst>
        <pc:docMk/>
      </pc:docMkLst>
      <pc:sldChg chg="modSp mod">
        <pc:chgData name="Mario Blouin" userId="c9e8c2cd067712e5" providerId="LiveId" clId="{ECB9D841-2829-4F98-A116-8BACED1135EA}" dt="2020-07-10T01:55:50.634" v="187" actId="20577"/>
        <pc:sldMkLst>
          <pc:docMk/>
          <pc:sldMk cId="0" sldId="257"/>
        </pc:sldMkLst>
        <pc:spChg chg="mod">
          <ac:chgData name="Mario Blouin" userId="c9e8c2cd067712e5" providerId="LiveId" clId="{ECB9D841-2829-4F98-A116-8BACED1135EA}" dt="2020-07-10T01:55:50.634" v="187" actId="20577"/>
          <ac:spMkLst>
            <pc:docMk/>
            <pc:sldMk cId="0" sldId="257"/>
            <ac:spMk id="69" creationId="{00000000-0000-0000-0000-000000000000}"/>
          </ac:spMkLst>
        </pc:spChg>
      </pc:sldChg>
      <pc:sldChg chg="modSp mod modNotes">
        <pc:chgData name="Mario Blouin" userId="c9e8c2cd067712e5" providerId="LiveId" clId="{ECB9D841-2829-4F98-A116-8BACED1135EA}" dt="2020-07-10T01:54:00.533" v="171" actId="20577"/>
        <pc:sldMkLst>
          <pc:docMk/>
          <pc:sldMk cId="0" sldId="262"/>
        </pc:sldMkLst>
        <pc:spChg chg="mod">
          <ac:chgData name="Mario Blouin" userId="c9e8c2cd067712e5" providerId="LiveId" clId="{ECB9D841-2829-4F98-A116-8BACED1135EA}" dt="2020-07-10T01:54:00.533" v="171" actId="20577"/>
          <ac:spMkLst>
            <pc:docMk/>
            <pc:sldMk cId="0" sldId="262"/>
            <ac:spMk id="103" creationId="{00000000-0000-0000-0000-000000000000}"/>
          </ac:spMkLst>
        </pc:spChg>
      </pc:sldChg>
      <pc:sldChg chg="modSp mod modNotes">
        <pc:chgData name="Mario Blouin" userId="c9e8c2cd067712e5" providerId="LiveId" clId="{ECB9D841-2829-4F98-A116-8BACED1135EA}" dt="2020-07-10T01:53:24.554" v="168" actId="20577"/>
        <pc:sldMkLst>
          <pc:docMk/>
          <pc:sldMk cId="0" sldId="264"/>
        </pc:sldMkLst>
        <pc:spChg chg="mod">
          <ac:chgData name="Mario Blouin" userId="c9e8c2cd067712e5" providerId="LiveId" clId="{ECB9D841-2829-4F98-A116-8BACED1135EA}" dt="2020-07-10T01:53:24.554" v="168" actId="20577"/>
          <ac:spMkLst>
            <pc:docMk/>
            <pc:sldMk cId="0" sldId="264"/>
            <ac:spMk id="115" creationId="{00000000-0000-0000-0000-000000000000}"/>
          </ac:spMkLst>
        </pc:spChg>
      </pc:sldChg>
      <pc:sldChg chg="modSp mod">
        <pc:chgData name="Mario Blouin" userId="c9e8c2cd067712e5" providerId="LiveId" clId="{ECB9D841-2829-4F98-A116-8BACED1135EA}" dt="2020-07-10T01:51:48.045" v="157" actId="20577"/>
        <pc:sldMkLst>
          <pc:docMk/>
          <pc:sldMk cId="0" sldId="265"/>
        </pc:sldMkLst>
        <pc:spChg chg="mod">
          <ac:chgData name="Mario Blouin" userId="c9e8c2cd067712e5" providerId="LiveId" clId="{ECB9D841-2829-4F98-A116-8BACED1135EA}" dt="2020-07-10T01:51:48.045" v="157" actId="20577"/>
          <ac:spMkLst>
            <pc:docMk/>
            <pc:sldMk cId="0" sldId="265"/>
            <ac:spMk id="120" creationId="{00000000-0000-0000-0000-000000000000}"/>
          </ac:spMkLst>
        </pc:spChg>
        <pc:spChg chg="mod">
          <ac:chgData name="Mario Blouin" userId="c9e8c2cd067712e5" providerId="LiveId" clId="{ECB9D841-2829-4F98-A116-8BACED1135EA}" dt="2020-07-10T01:45:17.043" v="111" actId="20577"/>
          <ac:spMkLst>
            <pc:docMk/>
            <pc:sldMk cId="0" sldId="265"/>
            <ac:spMk id="126" creationId="{00000000-0000-0000-0000-000000000000}"/>
          </ac:spMkLst>
        </pc:spChg>
      </pc:sldChg>
      <pc:sldChg chg="modSp mod">
        <pc:chgData name="Mario Blouin" userId="c9e8c2cd067712e5" providerId="LiveId" clId="{ECB9D841-2829-4F98-A116-8BACED1135EA}" dt="2020-07-10T01:51:26.213" v="155" actId="20577"/>
        <pc:sldMkLst>
          <pc:docMk/>
          <pc:sldMk cId="0" sldId="266"/>
        </pc:sldMkLst>
        <pc:spChg chg="mod">
          <ac:chgData name="Mario Blouin" userId="c9e8c2cd067712e5" providerId="LiveId" clId="{ECB9D841-2829-4F98-A116-8BACED1135EA}" dt="2020-07-10T01:51:26.213" v="155" actId="20577"/>
          <ac:spMkLst>
            <pc:docMk/>
            <pc:sldMk cId="0" sldId="266"/>
            <ac:spMk id="134" creationId="{00000000-0000-0000-0000-000000000000}"/>
          </ac:spMkLst>
        </pc:spChg>
      </pc:sldChg>
      <pc:sldChg chg="modSp mod">
        <pc:chgData name="Mario Blouin" userId="c9e8c2cd067712e5" providerId="LiveId" clId="{ECB9D841-2829-4F98-A116-8BACED1135EA}" dt="2020-07-10T01:46:48.702" v="120" actId="20577"/>
        <pc:sldMkLst>
          <pc:docMk/>
          <pc:sldMk cId="0" sldId="267"/>
        </pc:sldMkLst>
        <pc:spChg chg="mod">
          <ac:chgData name="Mario Blouin" userId="c9e8c2cd067712e5" providerId="LiveId" clId="{ECB9D841-2829-4F98-A116-8BACED1135EA}" dt="2020-07-10T01:46:48.702" v="120" actId="20577"/>
          <ac:spMkLst>
            <pc:docMk/>
            <pc:sldMk cId="0" sldId="267"/>
            <ac:spMk id="140" creationId="{00000000-0000-0000-0000-000000000000}"/>
          </ac:spMkLst>
        </pc:spChg>
      </pc:sldChg>
      <pc:sldChg chg="modSp mod">
        <pc:chgData name="Mario Blouin" userId="c9e8c2cd067712e5" providerId="LiveId" clId="{ECB9D841-2829-4F98-A116-8BACED1135EA}" dt="2020-07-10T01:51:00.990" v="154" actId="20577"/>
        <pc:sldMkLst>
          <pc:docMk/>
          <pc:sldMk cId="0" sldId="268"/>
        </pc:sldMkLst>
        <pc:spChg chg="mod">
          <ac:chgData name="Mario Blouin" userId="c9e8c2cd067712e5" providerId="LiveId" clId="{ECB9D841-2829-4F98-A116-8BACED1135EA}" dt="2020-07-10T01:51:00.990" v="154" actId="20577"/>
          <ac:spMkLst>
            <pc:docMk/>
            <pc:sldMk cId="0" sldId="268"/>
            <ac:spMk id="148" creationId="{00000000-0000-0000-0000-000000000000}"/>
          </ac:spMkLst>
        </pc:spChg>
        <pc:spChg chg="mod">
          <ac:chgData name="Mario Blouin" userId="c9e8c2cd067712e5" providerId="LiveId" clId="{ECB9D841-2829-4F98-A116-8BACED1135EA}" dt="2020-07-10T01:50:03.902" v="147" actId="20577"/>
          <ac:spMkLst>
            <pc:docMk/>
            <pc:sldMk cId="0" sldId="268"/>
            <ac:spMk id="154" creationId="{00000000-0000-0000-0000-000000000000}"/>
          </ac:spMkLst>
        </pc:spChg>
      </pc:sldChg>
      <pc:sldChg chg="modSp mod">
        <pc:chgData name="Mario Blouin" userId="c9e8c2cd067712e5" providerId="LiveId" clId="{ECB9D841-2829-4F98-A116-8BACED1135EA}" dt="2020-07-10T01:49:49.116" v="146" actId="20577"/>
        <pc:sldMkLst>
          <pc:docMk/>
          <pc:sldMk cId="0" sldId="269"/>
        </pc:sldMkLst>
        <pc:spChg chg="mod">
          <ac:chgData name="Mario Blouin" userId="c9e8c2cd067712e5" providerId="LiveId" clId="{ECB9D841-2829-4F98-A116-8BACED1135EA}" dt="2020-07-10T01:49:49.116" v="146" actId="20577"/>
          <ac:spMkLst>
            <pc:docMk/>
            <pc:sldMk cId="0" sldId="269"/>
            <ac:spMk id="162" creationId="{00000000-0000-0000-0000-000000000000}"/>
          </ac:spMkLst>
        </pc:spChg>
      </pc:sldChg>
      <pc:sldChg chg="modSp mod">
        <pc:chgData name="Mario Blouin" userId="c9e8c2cd067712e5" providerId="LiveId" clId="{ECB9D841-2829-4F98-A116-8BACED1135EA}" dt="2020-07-10T01:49:32.899" v="144" actId="20577"/>
        <pc:sldMkLst>
          <pc:docMk/>
          <pc:sldMk cId="0" sldId="270"/>
        </pc:sldMkLst>
        <pc:spChg chg="mod">
          <ac:chgData name="Mario Blouin" userId="c9e8c2cd067712e5" providerId="LiveId" clId="{ECB9D841-2829-4F98-A116-8BACED1135EA}" dt="2020-07-10T01:49:32.899" v="144" actId="20577"/>
          <ac:spMkLst>
            <pc:docMk/>
            <pc:sldMk cId="0" sldId="270"/>
            <ac:spMk id="168" creationId="{00000000-0000-0000-0000-000000000000}"/>
          </ac:spMkLst>
        </pc:spChg>
      </pc:sldChg>
      <pc:sldChg chg="modSp mod">
        <pc:chgData name="Mario Blouin" userId="c9e8c2cd067712e5" providerId="LiveId" clId="{ECB9D841-2829-4F98-A116-8BACED1135EA}" dt="2020-07-10T01:49:08.944" v="140" actId="20577"/>
        <pc:sldMkLst>
          <pc:docMk/>
          <pc:sldMk cId="0" sldId="271"/>
        </pc:sldMkLst>
        <pc:spChg chg="mod">
          <ac:chgData name="Mario Blouin" userId="c9e8c2cd067712e5" providerId="LiveId" clId="{ECB9D841-2829-4F98-A116-8BACED1135EA}" dt="2020-07-10T01:49:08.944" v="140" actId="20577"/>
          <ac:spMkLst>
            <pc:docMk/>
            <pc:sldMk cId="0" sldId="271"/>
            <ac:spMk id="176" creationId="{00000000-0000-0000-0000-000000000000}"/>
          </ac:spMkLst>
        </pc:spChg>
        <pc:spChg chg="mod">
          <ac:chgData name="Mario Blouin" userId="c9e8c2cd067712e5" providerId="LiveId" clId="{ECB9D841-2829-4F98-A116-8BACED1135EA}" dt="2020-07-10T01:48:41.488" v="139" actId="20577"/>
          <ac:spMkLst>
            <pc:docMk/>
            <pc:sldMk cId="0" sldId="271"/>
            <ac:spMk id="182" creationId="{00000000-0000-0000-0000-000000000000}"/>
          </ac:spMkLst>
        </pc:spChg>
      </pc:sldChg>
      <pc:sldChg chg="modSp mod">
        <pc:chgData name="Mario Blouin" userId="c9e8c2cd067712e5" providerId="LiveId" clId="{ECB9D841-2829-4F98-A116-8BACED1135EA}" dt="2020-07-10T01:48:00.914" v="132" actId="20577"/>
        <pc:sldMkLst>
          <pc:docMk/>
          <pc:sldMk cId="0" sldId="272"/>
        </pc:sldMkLst>
        <pc:spChg chg="mod">
          <ac:chgData name="Mario Blouin" userId="c9e8c2cd067712e5" providerId="LiveId" clId="{ECB9D841-2829-4F98-A116-8BACED1135EA}" dt="2020-07-10T01:48:00.914" v="132" actId="20577"/>
          <ac:spMkLst>
            <pc:docMk/>
            <pc:sldMk cId="0" sldId="272"/>
            <ac:spMk id="190" creationId="{00000000-0000-0000-0000-000000000000}"/>
          </ac:spMkLst>
        </pc:spChg>
      </pc:sldChg>
      <pc:sldChg chg="modSp mod">
        <pc:chgData name="Mario Blouin" userId="c9e8c2cd067712e5" providerId="LiveId" clId="{ECB9D841-2829-4F98-A116-8BACED1135EA}" dt="2020-07-10T01:47:36.310" v="130" actId="20577"/>
        <pc:sldMkLst>
          <pc:docMk/>
          <pc:sldMk cId="0" sldId="273"/>
        </pc:sldMkLst>
        <pc:spChg chg="mod">
          <ac:chgData name="Mario Blouin" userId="c9e8c2cd067712e5" providerId="LiveId" clId="{ECB9D841-2829-4F98-A116-8BACED1135EA}" dt="2020-07-10T01:47:36.310" v="130" actId="20577"/>
          <ac:spMkLst>
            <pc:docMk/>
            <pc:sldMk cId="0" sldId="273"/>
            <ac:spMk id="19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8236a0736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88236a0736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88236a0736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88236a0736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88d2e65da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88d2e65da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8b38521856_6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8b38521856_6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8b38521856_6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8b38521856_6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8b38521856_6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8b38521856_6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8b38521856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8b38521856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8b38521856_1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8b38521856_1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8b38521856_1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8b38521856_1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86450e153a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86450e153a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86450e153a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86450e153a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6450e153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6450e153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bbca41a02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bbca41a02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6450e153a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86450e153a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6450e153a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6450e153a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88236a073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88236a073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88236a0736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88236a0736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ise en page personnalisée">
  <p:cSld name="AUTOLAYOU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" name="Google Shape;52;p13"/>
          <p:cNvGrpSpPr/>
          <p:nvPr/>
        </p:nvGrpSpPr>
        <p:grpSpPr>
          <a:xfrm>
            <a:off x="311112" y="4512638"/>
            <a:ext cx="2812694" cy="150575"/>
            <a:chOff x="0" y="3797750"/>
            <a:chExt cx="9144000" cy="150575"/>
          </a:xfrm>
        </p:grpSpPr>
        <p:cxnSp>
          <p:nvCxnSpPr>
            <p:cNvPr id="53" name="Google Shape;53;p13"/>
            <p:cNvCxnSpPr/>
            <p:nvPr/>
          </p:nvCxnSpPr>
          <p:spPr>
            <a:xfrm>
              <a:off x="0" y="379775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rgbClr val="90A4AE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" name="Google Shape;54;p13"/>
            <p:cNvCxnSpPr/>
            <p:nvPr/>
          </p:nvCxnSpPr>
          <p:spPr>
            <a:xfrm>
              <a:off x="0" y="3948325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rgbClr val="90A4AE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5" name="Google Shape;55;p13"/>
            <p:cNvCxnSpPr/>
            <p:nvPr/>
          </p:nvCxnSpPr>
          <p:spPr>
            <a:xfrm>
              <a:off x="0" y="3873038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rgbClr val="90A4AE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2886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Char char="●"/>
              <a:defRPr sz="120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defRPr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Char char="○"/>
              <a:defRPr sz="1200">
                <a:solidFill>
                  <a:srgbClr val="FFFFFF"/>
                </a:solidFill>
              </a:defRPr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Char char="■"/>
              <a:defRPr sz="1200">
                <a:solidFill>
                  <a:srgbClr val="FFFFFF"/>
                </a:solidFill>
              </a:defRPr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Char char="●"/>
              <a:defRPr sz="1200">
                <a:solidFill>
                  <a:srgbClr val="FFFFFF"/>
                </a:solidFill>
              </a:defRPr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Char char="○"/>
              <a:defRPr sz="1200">
                <a:solidFill>
                  <a:srgbClr val="FFFFFF"/>
                </a:solidFill>
              </a:defRPr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Char char="■"/>
              <a:defRPr sz="1200">
                <a:solidFill>
                  <a:srgbClr val="FFFFFF"/>
                </a:solidFill>
              </a:defRPr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Char char="●"/>
              <a:defRPr sz="1200">
                <a:solidFill>
                  <a:srgbClr val="FFFFFF"/>
                </a:solidFill>
              </a:defRPr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Char char="○"/>
              <a:defRPr sz="1200">
                <a:solidFill>
                  <a:srgbClr val="FFFFFF"/>
                </a:solidFill>
              </a:defRPr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200"/>
              <a:buChar char="■"/>
              <a:defRPr sz="1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00725" y="746500"/>
            <a:ext cx="8900400" cy="433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latin typeface="Bree Serif"/>
                <a:ea typeface="Bree Serif"/>
                <a:cs typeface="Bree Serif"/>
                <a:sym typeface="Bree Serif"/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9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image" Target="../media/image7.png"/><Relationship Id="rId5" Type="http://schemas.openxmlformats.org/officeDocument/2006/relationships/tags" Target="../tags/tag26.xml"/><Relationship Id="rId10" Type="http://schemas.openxmlformats.org/officeDocument/2006/relationships/notesSlide" Target="../notesSlides/notesSlide10.xml"/><Relationship Id="rId4" Type="http://schemas.openxmlformats.org/officeDocument/2006/relationships/tags" Target="../tags/tag25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notesSlide" Target="../notesSlides/notesSlide12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45.xml"/><Relationship Id="rId3" Type="http://schemas.openxmlformats.org/officeDocument/2006/relationships/tags" Target="../tags/tag40.xml"/><Relationship Id="rId7" Type="http://schemas.openxmlformats.org/officeDocument/2006/relationships/tags" Target="../tags/tag44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tags" Target="../tags/tag43.xml"/><Relationship Id="rId11" Type="http://schemas.openxmlformats.org/officeDocument/2006/relationships/image" Target="../media/image7.png"/><Relationship Id="rId5" Type="http://schemas.openxmlformats.org/officeDocument/2006/relationships/tags" Target="../tags/tag42.xml"/><Relationship Id="rId10" Type="http://schemas.openxmlformats.org/officeDocument/2006/relationships/notesSlide" Target="../notesSlides/notesSlide13.xml"/><Relationship Id="rId4" Type="http://schemas.openxmlformats.org/officeDocument/2006/relationships/tags" Target="../tags/tag41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7" Type="http://schemas.openxmlformats.org/officeDocument/2006/relationships/notesSlide" Target="../notesSlides/notesSlide15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61.xml"/><Relationship Id="rId3" Type="http://schemas.openxmlformats.org/officeDocument/2006/relationships/tags" Target="../tags/tag56.xml"/><Relationship Id="rId7" Type="http://schemas.openxmlformats.org/officeDocument/2006/relationships/tags" Target="../tags/tag60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tags" Target="../tags/tag59.xml"/><Relationship Id="rId11" Type="http://schemas.openxmlformats.org/officeDocument/2006/relationships/image" Target="../media/image7.png"/><Relationship Id="rId5" Type="http://schemas.openxmlformats.org/officeDocument/2006/relationships/tags" Target="../tags/tag58.xml"/><Relationship Id="rId10" Type="http://schemas.openxmlformats.org/officeDocument/2006/relationships/notesSlide" Target="../notesSlides/notesSlide16.xml"/><Relationship Id="rId4" Type="http://schemas.openxmlformats.org/officeDocument/2006/relationships/tags" Target="../tags/tag57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67.xml"/><Relationship Id="rId7" Type="http://schemas.openxmlformats.org/officeDocument/2006/relationships/notesSlide" Target="../notesSlides/notesSlide18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69.xml"/><Relationship Id="rId4" Type="http://schemas.openxmlformats.org/officeDocument/2006/relationships/tags" Target="../tags/tag6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howthingsfly.si.edu/activities/how-wings-work" TargetMode="External"/><Relationship Id="rId3" Type="http://schemas.openxmlformats.org/officeDocument/2006/relationships/tags" Target="../tags/tag10.xml"/><Relationship Id="rId7" Type="http://schemas.openxmlformats.org/officeDocument/2006/relationships/image" Target="../media/image3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hyperlink" Target="http://howthingsfly.si.edu/activities/forces-flight" TargetMode="Externa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3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5.jpg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6.jp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hyperlink" Target="https://www.octe.ca/application/files/6415/9434/5188/6e_annee_Feuille_denregistrement_des_forces_de_vol.pdf" TargetMode="Externa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hyperlink" Target="https://www.octe.ca/application/files/6415/9434/5188/6e_annee_Feuille_denregistrement_des_forces_de_vol.pdf" TargetMode="Externa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custDataLst>
              <p:tags r:id="rId1"/>
            </p:custDataLst>
          </p:nvPr>
        </p:nvSpPr>
        <p:spPr>
          <a:xfrm>
            <a:off x="4038450" y="773525"/>
            <a:ext cx="4651200" cy="823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300">
                <a:latin typeface="Bree Serif"/>
                <a:ea typeface="Bree Serif"/>
                <a:cs typeface="Bree Serif"/>
                <a:sym typeface="Bree Serif"/>
              </a:rPr>
              <a:t>Les forces du vol</a:t>
            </a:r>
            <a:endParaRPr sz="4300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0725" y="173800"/>
            <a:ext cx="8890500" cy="16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Note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essais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-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Complète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le tableau avec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résultats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. Pour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trouver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le temps et la distance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moyenne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,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additionne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les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nombres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des 3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essais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dans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cette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colonne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et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divise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-les par 3.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Exemple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: Pour le temps  30 s + 15 s + 20 s = 65 s,  65 s ÷ 3 = 21,7 s</a:t>
            </a:r>
            <a:endParaRPr sz="19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* arrondi à la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décimale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la plus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proche</a:t>
            </a:r>
            <a:endParaRPr sz="19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id="121" name="Google Shape;121;p23"/>
          <p:cNvPicPr preferRelativeResize="0"/>
          <p:nvPr>
            <p:custDataLst>
              <p:tags r:id="rId2"/>
            </p:custDataLst>
          </p:nvPr>
        </p:nvPicPr>
        <p:blipFill rotWithShape="1">
          <a:blip r:embed="rId11">
            <a:alphaModFix amt="13000"/>
          </a:blip>
          <a:srcRect l="-38978" t="2788" r="6264" b="26977"/>
          <a:stretch/>
        </p:blipFill>
        <p:spPr>
          <a:xfrm>
            <a:off x="-969625" y="-630200"/>
            <a:ext cx="7372725" cy="532564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3"/>
          <p:cNvSpPr txBox="1"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207550" y="1598500"/>
            <a:ext cx="2934600" cy="4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Essai # 1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graphicFrame>
        <p:nvGraphicFramePr>
          <p:cNvPr id="123" name="Google Shape;123;p23"/>
          <p:cNvGraphicFramePr/>
          <p:nvPr>
            <p:custDataLst>
              <p:tags r:id="rId4"/>
            </p:custDataLst>
          </p:nvPr>
        </p:nvGraphicFramePr>
        <p:xfrm>
          <a:off x="297875" y="2156275"/>
          <a:ext cx="3202125" cy="2194410"/>
        </p:xfrm>
        <a:graphic>
          <a:graphicData uri="http://schemas.openxmlformats.org/drawingml/2006/table">
            <a:tbl>
              <a:tblPr>
                <a:noFill/>
                <a:tableStyleId>{FBE42825-CBBC-4DAE-A71B-85C60F0E0F64}</a:tableStyleId>
              </a:tblPr>
              <a:tblGrid>
                <a:gridCol w="9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# du vol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Temps (secondes)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Distance (mètres)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1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2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Moyenne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4" name="Google Shape;124;p23"/>
          <p:cNvSpPr txBox="1"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5479400" y="1528175"/>
            <a:ext cx="2934600" cy="4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Essai #2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graphicFrame>
        <p:nvGraphicFramePr>
          <p:cNvPr id="125" name="Google Shape;125;p23"/>
          <p:cNvGraphicFramePr/>
          <p:nvPr>
            <p:custDataLst>
              <p:tags r:id="rId6"/>
            </p:custDataLst>
          </p:nvPr>
        </p:nvGraphicFramePr>
        <p:xfrm>
          <a:off x="5468700" y="2156275"/>
          <a:ext cx="3247325" cy="2234840"/>
        </p:xfrm>
        <a:graphic>
          <a:graphicData uri="http://schemas.openxmlformats.org/drawingml/2006/table">
            <a:tbl>
              <a:tblPr>
                <a:noFill/>
                <a:tableStyleId>{FBE42825-CBBC-4DAE-A71B-85C60F0E0F64}</a:tableStyleId>
              </a:tblPr>
              <a:tblGrid>
                <a:gridCol w="93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9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0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# du vol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Temps (secondes)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Distance (mètres)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1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2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4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Moyenne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6" name="Google Shape;126;p23"/>
          <p:cNvSpPr txBox="1"/>
          <p:nvPr>
            <p:custDataLst>
              <p:tags r:id="rId7"/>
            </p:custDataLst>
          </p:nvPr>
        </p:nvSpPr>
        <p:spPr>
          <a:xfrm>
            <a:off x="100725" y="4436625"/>
            <a:ext cx="5082900" cy="6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Laquelle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de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2 conceptions a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été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la plus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réussie</a:t>
            </a:r>
            <a:r>
              <a:rPr lang="en-GB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, </a:t>
            </a:r>
            <a:r>
              <a:rPr lang="en-GB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selon</a:t>
            </a:r>
            <a:r>
              <a:rPr lang="en-GB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 </a:t>
            </a:r>
            <a:r>
              <a:rPr lang="en-GB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données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?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7" name="Google Shape;127;p23"/>
          <p:cNvSpPr txBox="1"/>
          <p:nvPr>
            <p:custDataLst>
              <p:tags r:id="rId8"/>
            </p:custDataLst>
          </p:nvPr>
        </p:nvSpPr>
        <p:spPr>
          <a:xfrm>
            <a:off x="5468750" y="4537800"/>
            <a:ext cx="2955900" cy="456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0725" y="1738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Bree Serif"/>
                <a:ea typeface="Bree Serif"/>
                <a:cs typeface="Bree Serif"/>
                <a:sym typeface="Bree Serif"/>
              </a:rPr>
              <a:t>Suite des essais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id="133" name="Google Shape;133;p24"/>
          <p:cNvPicPr preferRelativeResize="0"/>
          <p:nvPr>
            <p:custDataLst>
              <p:tags r:id="rId2"/>
            </p:custDataLst>
          </p:nvPr>
        </p:nvPicPr>
        <p:blipFill>
          <a:blip r:embed="rId6">
            <a:alphaModFix amt="13000"/>
          </a:blip>
          <a:stretch>
            <a:fillRect/>
          </a:stretch>
        </p:blipFill>
        <p:spPr>
          <a:xfrm>
            <a:off x="1175350" y="76925"/>
            <a:ext cx="72832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4"/>
          <p:cNvSpPr txBox="1"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21800" y="746500"/>
            <a:ext cx="8900400" cy="43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6.	</a:t>
            </a:r>
            <a:r>
              <a:rPr lang="en-GB" dirty="0" err="1"/>
              <a:t>Fais</a:t>
            </a:r>
            <a:r>
              <a:rPr lang="en-GB" dirty="0"/>
              <a:t> </a:t>
            </a:r>
            <a:r>
              <a:rPr lang="en-GB" dirty="0" err="1"/>
              <a:t>d’autres</a:t>
            </a:r>
            <a:r>
              <a:rPr lang="en-GB" dirty="0"/>
              <a:t> </a:t>
            </a:r>
            <a:r>
              <a:rPr lang="en-GB" dirty="0" err="1"/>
              <a:t>essais</a:t>
            </a:r>
            <a:r>
              <a:rPr lang="en-GB" dirty="0"/>
              <a:t> de vol avec </a:t>
            </a:r>
            <a:r>
              <a:rPr lang="en-GB" dirty="0" err="1"/>
              <a:t>cette</a:t>
            </a:r>
            <a:r>
              <a:rPr lang="en-GB" dirty="0"/>
              <a:t> conception après </a:t>
            </a:r>
            <a:r>
              <a:rPr lang="en-GB" dirty="0" err="1"/>
              <a:t>avoir</a:t>
            </a:r>
            <a:r>
              <a:rPr lang="en-GB" dirty="0"/>
              <a:t> </a:t>
            </a:r>
            <a:r>
              <a:rPr lang="en-GB" dirty="0" err="1"/>
              <a:t>ajouté</a:t>
            </a:r>
            <a:r>
              <a:rPr lang="en-GB" dirty="0"/>
              <a:t> du </a:t>
            </a:r>
            <a:r>
              <a:rPr lang="en-GB" dirty="0" err="1"/>
              <a:t>poids</a:t>
            </a:r>
            <a:r>
              <a:rPr lang="en-GB" dirty="0"/>
              <a:t>. Le </a:t>
            </a:r>
            <a:r>
              <a:rPr lang="en-GB" dirty="0" err="1"/>
              <a:t>poids</a:t>
            </a:r>
            <a:r>
              <a:rPr lang="en-GB" dirty="0"/>
              <a:t> </a:t>
            </a:r>
            <a:r>
              <a:rPr lang="en-GB" dirty="0" err="1"/>
              <a:t>peut-être</a:t>
            </a:r>
            <a:r>
              <a:rPr lang="en-GB" dirty="0"/>
              <a:t> </a:t>
            </a:r>
            <a:r>
              <a:rPr lang="en-GB" dirty="0" err="1"/>
              <a:t>ajouté</a:t>
            </a:r>
            <a:r>
              <a:rPr lang="en-GB" dirty="0"/>
              <a:t> </a:t>
            </a:r>
            <a:r>
              <a:rPr lang="en-GB" dirty="0" err="1"/>
              <a:t>en-avant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arrière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sur les </a:t>
            </a:r>
            <a:r>
              <a:rPr lang="en-GB" dirty="0" err="1"/>
              <a:t>côtés</a:t>
            </a:r>
            <a:r>
              <a:rPr lang="en-GB" dirty="0"/>
              <a:t>, à </a:t>
            </a:r>
            <a:r>
              <a:rPr lang="en-GB" dirty="0" err="1"/>
              <a:t>toi</a:t>
            </a:r>
            <a:r>
              <a:rPr lang="en-GB" dirty="0"/>
              <a:t> de </a:t>
            </a:r>
            <a:r>
              <a:rPr lang="en-GB" dirty="0" err="1"/>
              <a:t>décider</a:t>
            </a:r>
            <a:r>
              <a:rPr lang="en-GB" dirty="0"/>
              <a:t>. Que remarques-</a:t>
            </a:r>
            <a:r>
              <a:rPr lang="en-GB" dirty="0" err="1"/>
              <a:t>tu</a:t>
            </a:r>
            <a:r>
              <a:rPr lang="en-GB" dirty="0"/>
              <a:t>? </a:t>
            </a:r>
            <a:r>
              <a:rPr lang="en-GB" dirty="0" err="1"/>
              <a:t>Maintenant</a:t>
            </a:r>
            <a:r>
              <a:rPr lang="en-GB" dirty="0"/>
              <a:t> que </a:t>
            </a:r>
            <a:r>
              <a:rPr lang="en-GB" dirty="0" err="1"/>
              <a:t>tu</a:t>
            </a:r>
            <a:r>
              <a:rPr lang="en-GB" dirty="0"/>
              <a:t> as </a:t>
            </a:r>
            <a:r>
              <a:rPr lang="en-GB" dirty="0" err="1"/>
              <a:t>essayé</a:t>
            </a:r>
            <a:r>
              <a:rPr lang="en-GB" dirty="0"/>
              <a:t> </a:t>
            </a:r>
            <a:r>
              <a:rPr lang="en-GB" dirty="0" err="1"/>
              <a:t>différents</a:t>
            </a:r>
            <a:r>
              <a:rPr lang="en-GB" dirty="0"/>
              <a:t> </a:t>
            </a:r>
            <a:r>
              <a:rPr lang="en-GB" dirty="0" err="1"/>
              <a:t>endroits</a:t>
            </a:r>
            <a:r>
              <a:rPr lang="en-GB" dirty="0"/>
              <a:t> pour </a:t>
            </a:r>
            <a:r>
              <a:rPr lang="en-GB" dirty="0" err="1"/>
              <a:t>ajouter</a:t>
            </a:r>
            <a:r>
              <a:rPr lang="en-GB" dirty="0"/>
              <a:t> du  </a:t>
            </a:r>
            <a:r>
              <a:rPr lang="en-GB" dirty="0" err="1"/>
              <a:t>poids</a:t>
            </a:r>
            <a:r>
              <a:rPr lang="en-GB" dirty="0"/>
              <a:t>  sur </a:t>
            </a:r>
            <a:r>
              <a:rPr lang="en-GB" dirty="0" err="1"/>
              <a:t>l’avion</a:t>
            </a:r>
            <a:r>
              <a:rPr lang="en-GB" dirty="0"/>
              <a:t>, </a:t>
            </a:r>
            <a:r>
              <a:rPr lang="en-GB" dirty="0" err="1"/>
              <a:t>prends</a:t>
            </a:r>
            <a:r>
              <a:rPr lang="en-GB" dirty="0"/>
              <a:t> des notes </a:t>
            </a:r>
            <a:r>
              <a:rPr lang="en-GB" dirty="0" err="1"/>
              <a:t>d’observations</a:t>
            </a:r>
            <a:r>
              <a:rPr lang="en-GB" dirty="0"/>
              <a:t> sur la </a:t>
            </a:r>
            <a:r>
              <a:rPr lang="en-GB" dirty="0" err="1"/>
              <a:t>feuille</a:t>
            </a:r>
            <a:r>
              <a:rPr lang="en-GB" dirty="0"/>
              <a:t> </a:t>
            </a:r>
            <a:r>
              <a:rPr lang="en-GB" dirty="0" err="1"/>
              <a:t>d'enregistrement</a:t>
            </a:r>
            <a:r>
              <a:rPr lang="en-GB" dirty="0"/>
              <a:t>.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550" y="83375"/>
            <a:ext cx="894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Bree Serif"/>
                <a:ea typeface="Bree Serif"/>
                <a:cs typeface="Bree Serif"/>
                <a:sym typeface="Bree Serif"/>
              </a:rPr>
              <a:t>Analyse et conclusion</a:t>
            </a: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0" name="Google Shape;140;p25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0550" y="656075"/>
            <a:ext cx="8940600" cy="448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Bree Serif"/>
              <a:buAutoNum type="arabicPeriod"/>
            </a:pPr>
            <a:r>
              <a:rPr lang="en-GB" sz="1500" dirty="0" err="1"/>
              <a:t>Quelles</a:t>
            </a:r>
            <a:r>
              <a:rPr lang="en-GB" sz="1500" dirty="0"/>
              <a:t> </a:t>
            </a:r>
            <a:r>
              <a:rPr lang="en-GB" sz="1500" dirty="0" err="1"/>
              <a:t>sont</a:t>
            </a:r>
            <a:r>
              <a:rPr lang="en-GB" sz="1500" dirty="0"/>
              <a:t> </a:t>
            </a:r>
            <a:r>
              <a:rPr lang="en-GB" sz="1500" dirty="0" err="1"/>
              <a:t>ses</a:t>
            </a:r>
            <a:r>
              <a:rPr lang="en-GB" sz="1500" dirty="0"/>
              <a:t> </a:t>
            </a:r>
            <a:r>
              <a:rPr lang="en-GB" sz="1500" dirty="0" err="1"/>
              <a:t>caractéristiques</a:t>
            </a:r>
            <a:r>
              <a:rPr lang="en-GB" sz="1500" dirty="0"/>
              <a:t> qui </a:t>
            </a:r>
            <a:r>
              <a:rPr lang="en-GB" sz="1500" dirty="0" err="1"/>
              <a:t>ont</a:t>
            </a:r>
            <a:r>
              <a:rPr lang="en-GB" sz="1500" dirty="0"/>
              <a:t> </a:t>
            </a:r>
            <a:r>
              <a:rPr lang="en-GB" sz="1500" dirty="0" err="1"/>
              <a:t>permis</a:t>
            </a:r>
            <a:r>
              <a:rPr lang="en-GB" sz="1500" dirty="0"/>
              <a:t> à ton </a:t>
            </a:r>
            <a:r>
              <a:rPr lang="en-GB" sz="1500" dirty="0" err="1"/>
              <a:t>modèle</a:t>
            </a:r>
            <a:r>
              <a:rPr lang="en-GB" sz="1500" dirty="0"/>
              <a:t> </a:t>
            </a:r>
            <a:r>
              <a:rPr lang="en-GB" sz="1500" dirty="0" err="1"/>
              <a:t>d’avion</a:t>
            </a:r>
            <a:r>
              <a:rPr lang="en-GB" sz="1500" dirty="0"/>
              <a:t> </a:t>
            </a:r>
            <a:r>
              <a:rPr lang="en-GB" sz="1500" dirty="0" err="1"/>
              <a:t>d’avoir</a:t>
            </a:r>
            <a:r>
              <a:rPr lang="en-GB" sz="1500" dirty="0"/>
              <a:t> du </a:t>
            </a:r>
            <a:r>
              <a:rPr lang="en-GB" sz="1500" dirty="0" err="1"/>
              <a:t>succès</a:t>
            </a:r>
            <a:r>
              <a:rPr lang="en-GB" sz="1500" dirty="0"/>
              <a:t>? Si </a:t>
            </a:r>
            <a:r>
              <a:rPr lang="en-GB" sz="1500" dirty="0" err="1"/>
              <a:t>tu</a:t>
            </a:r>
            <a:r>
              <a:rPr lang="en-GB" sz="1500" dirty="0"/>
              <a:t> </a:t>
            </a:r>
            <a:r>
              <a:rPr lang="en-GB" sz="1500" dirty="0" err="1"/>
              <a:t>n’as</a:t>
            </a:r>
            <a:r>
              <a:rPr lang="en-GB" sz="1500" dirty="0"/>
              <a:t> pas </a:t>
            </a:r>
            <a:r>
              <a:rPr lang="en-GB" sz="1500" dirty="0" err="1"/>
              <a:t>eu</a:t>
            </a:r>
            <a:r>
              <a:rPr lang="en-GB" sz="1500" dirty="0"/>
              <a:t> de </a:t>
            </a:r>
            <a:r>
              <a:rPr lang="en-GB" sz="1500" dirty="0" err="1"/>
              <a:t>succès</a:t>
            </a:r>
            <a:r>
              <a:rPr lang="en-GB" sz="1500" dirty="0"/>
              <a:t>, </a:t>
            </a:r>
            <a:r>
              <a:rPr lang="en-GB" sz="1500" dirty="0" err="1"/>
              <a:t>quel</a:t>
            </a:r>
            <a:r>
              <a:rPr lang="en-GB" sz="1500" dirty="0"/>
              <a:t> a </a:t>
            </a:r>
            <a:r>
              <a:rPr lang="en-GB" sz="1500" dirty="0" err="1"/>
              <a:t>été</a:t>
            </a:r>
            <a:r>
              <a:rPr lang="en-GB" sz="1500" dirty="0"/>
              <a:t> le </a:t>
            </a:r>
            <a:r>
              <a:rPr lang="en-GB" sz="1500" dirty="0" err="1"/>
              <a:t>problème</a:t>
            </a:r>
            <a:r>
              <a:rPr lang="en-GB" sz="1500" dirty="0"/>
              <a:t>?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Font typeface="Bree Serif"/>
              <a:buAutoNum type="arabicPeriod"/>
            </a:pPr>
            <a:r>
              <a:rPr lang="en-GB" sz="1500" dirty="0"/>
              <a:t>Après </a:t>
            </a:r>
            <a:r>
              <a:rPr lang="en-GB" sz="1500" dirty="0" err="1"/>
              <a:t>avoir</a:t>
            </a:r>
            <a:r>
              <a:rPr lang="en-GB" sz="1500" dirty="0"/>
              <a:t> </a:t>
            </a:r>
            <a:r>
              <a:rPr lang="en-GB" sz="1500" dirty="0" err="1"/>
              <a:t>ajouté</a:t>
            </a:r>
            <a:r>
              <a:rPr lang="en-GB" sz="1500" dirty="0"/>
              <a:t> du </a:t>
            </a:r>
            <a:r>
              <a:rPr lang="en-GB" sz="1500" dirty="0" err="1"/>
              <a:t>poids</a:t>
            </a:r>
            <a:r>
              <a:rPr lang="en-GB" sz="1500" dirty="0"/>
              <a:t> à ton </a:t>
            </a:r>
            <a:r>
              <a:rPr lang="en-GB" sz="1500" dirty="0" err="1"/>
              <a:t>avion</a:t>
            </a:r>
            <a:r>
              <a:rPr lang="en-GB" sz="1500" dirty="0"/>
              <a:t>, </a:t>
            </a:r>
            <a:r>
              <a:rPr lang="en-GB" sz="1500" dirty="0" err="1"/>
              <a:t>quels</a:t>
            </a:r>
            <a:r>
              <a:rPr lang="en-GB" sz="1500" dirty="0"/>
              <a:t> </a:t>
            </a:r>
            <a:r>
              <a:rPr lang="en-GB" sz="1500" dirty="0" err="1"/>
              <a:t>changements</a:t>
            </a:r>
            <a:r>
              <a:rPr lang="en-GB" sz="1500" dirty="0"/>
              <a:t> as-</a:t>
            </a:r>
            <a:r>
              <a:rPr lang="en-GB" sz="1500" dirty="0" err="1"/>
              <a:t>tu</a:t>
            </a:r>
            <a:r>
              <a:rPr lang="en-GB" sz="1500" dirty="0"/>
              <a:t> </a:t>
            </a:r>
            <a:r>
              <a:rPr lang="en-GB" sz="1500" dirty="0" err="1"/>
              <a:t>observés</a:t>
            </a:r>
            <a:r>
              <a:rPr lang="en-GB" sz="1500" dirty="0"/>
              <a:t> </a:t>
            </a:r>
            <a:r>
              <a:rPr lang="en-GB" sz="1500" dirty="0" err="1"/>
              <a:t>en</a:t>
            </a:r>
            <a:r>
              <a:rPr lang="en-GB" sz="1500" dirty="0"/>
              <a:t> lien avec le temps et la distance de ton </a:t>
            </a:r>
            <a:r>
              <a:rPr lang="en-GB" sz="1500" dirty="0" err="1"/>
              <a:t>avion</a:t>
            </a:r>
            <a:r>
              <a:rPr lang="en-GB" sz="1500" dirty="0"/>
              <a:t>?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/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Font typeface="Bree Serif"/>
              <a:buAutoNum type="arabicPeriod"/>
            </a:pPr>
            <a:r>
              <a:rPr lang="en-GB" sz="1500" dirty="0" err="1"/>
              <a:t>Penses-tu</a:t>
            </a:r>
            <a:r>
              <a:rPr lang="en-GB" sz="1500" dirty="0"/>
              <a:t> </a:t>
            </a:r>
            <a:r>
              <a:rPr lang="en-GB" sz="1500" dirty="0" err="1"/>
              <a:t>qu’il</a:t>
            </a:r>
            <a:r>
              <a:rPr lang="en-GB" sz="1500" dirty="0"/>
              <a:t> y a </a:t>
            </a:r>
            <a:r>
              <a:rPr lang="en-GB" sz="1500" dirty="0" err="1"/>
              <a:t>d’autres</a:t>
            </a:r>
            <a:r>
              <a:rPr lang="en-GB" sz="1500" dirty="0"/>
              <a:t> </a:t>
            </a:r>
            <a:r>
              <a:rPr lang="en-GB" sz="1500" dirty="0" err="1"/>
              <a:t>facteurs</a:t>
            </a:r>
            <a:r>
              <a:rPr lang="en-GB" sz="1500" dirty="0"/>
              <a:t> qui </a:t>
            </a:r>
            <a:r>
              <a:rPr lang="en-GB" sz="1500" dirty="0" err="1"/>
              <a:t>peuvent</a:t>
            </a:r>
            <a:r>
              <a:rPr lang="en-GB" sz="1500" dirty="0"/>
              <a:t> </a:t>
            </a:r>
            <a:r>
              <a:rPr lang="en-GB" sz="1500" dirty="0" err="1"/>
              <a:t>avoir</a:t>
            </a:r>
            <a:r>
              <a:rPr lang="en-GB" sz="1500" dirty="0"/>
              <a:t> </a:t>
            </a:r>
            <a:r>
              <a:rPr lang="en-GB" sz="1500" dirty="0" err="1"/>
              <a:t>influencé</a:t>
            </a:r>
            <a:r>
              <a:rPr lang="en-GB" sz="1500" dirty="0"/>
              <a:t> le vol de ta conception </a:t>
            </a:r>
            <a:r>
              <a:rPr lang="en-GB" sz="1500" dirty="0" err="1"/>
              <a:t>d’avion</a:t>
            </a:r>
            <a:r>
              <a:rPr lang="en-GB" sz="1500" dirty="0"/>
              <a:t>?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5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1" name="Google Shape;141;p25"/>
          <p:cNvSpPr txBox="1"/>
          <p:nvPr>
            <p:custDataLst>
              <p:tags r:id="rId3"/>
            </p:custDataLst>
          </p:nvPr>
        </p:nvSpPr>
        <p:spPr>
          <a:xfrm>
            <a:off x="381750" y="1316025"/>
            <a:ext cx="8448600" cy="864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5"/>
          <p:cNvSpPr txBox="1"/>
          <p:nvPr>
            <p:custDataLst>
              <p:tags r:id="rId4"/>
            </p:custDataLst>
          </p:nvPr>
        </p:nvSpPr>
        <p:spPr>
          <a:xfrm>
            <a:off x="431975" y="2973575"/>
            <a:ext cx="8448600" cy="1024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5"/>
          <p:cNvSpPr txBox="1"/>
          <p:nvPr>
            <p:custDataLst>
              <p:tags r:id="rId5"/>
            </p:custDataLst>
          </p:nvPr>
        </p:nvSpPr>
        <p:spPr>
          <a:xfrm>
            <a:off x="411875" y="4420200"/>
            <a:ext cx="8518800" cy="642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0725" y="173800"/>
            <a:ext cx="8890500" cy="16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Enregistre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essais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-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Complète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le tableau avec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résultats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. Pour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trouver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le temps et la distance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moyenne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,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additionne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les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nombres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des 3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essais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dans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cette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colonne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et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divise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-les par 3.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Exemple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: Pour le temps - 30 s + 15 s + 20 s = 65 s, 65 s ÷ 3 = 21,7 s</a:t>
            </a:r>
            <a:endParaRPr sz="19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* arrondi à la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décimale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la plus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proche</a:t>
            </a:r>
            <a:endParaRPr sz="19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id="149" name="Google Shape;149;p26"/>
          <p:cNvPicPr preferRelativeResize="0"/>
          <p:nvPr>
            <p:custDataLst>
              <p:tags r:id="rId2"/>
            </p:custDataLst>
          </p:nvPr>
        </p:nvPicPr>
        <p:blipFill rotWithShape="1">
          <a:blip r:embed="rId11">
            <a:alphaModFix amt="13000"/>
          </a:blip>
          <a:srcRect l="-33212" t="2788" r="20128" b="26977"/>
          <a:stretch/>
        </p:blipFill>
        <p:spPr>
          <a:xfrm>
            <a:off x="-969625" y="-630200"/>
            <a:ext cx="7372725" cy="5325649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6"/>
          <p:cNvSpPr txBox="1"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207550" y="1598500"/>
            <a:ext cx="2934600" cy="4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Essai # 1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graphicFrame>
        <p:nvGraphicFramePr>
          <p:cNvPr id="151" name="Google Shape;151;p26"/>
          <p:cNvGraphicFramePr/>
          <p:nvPr>
            <p:custDataLst>
              <p:tags r:id="rId4"/>
            </p:custDataLst>
          </p:nvPr>
        </p:nvGraphicFramePr>
        <p:xfrm>
          <a:off x="297875" y="2156275"/>
          <a:ext cx="3202125" cy="2194410"/>
        </p:xfrm>
        <a:graphic>
          <a:graphicData uri="http://schemas.openxmlformats.org/drawingml/2006/table">
            <a:tbl>
              <a:tblPr>
                <a:noFill/>
                <a:tableStyleId>{FBE42825-CBBC-4DAE-A71B-85C60F0E0F64}</a:tableStyleId>
              </a:tblPr>
              <a:tblGrid>
                <a:gridCol w="9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# du vol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Temps (secondes)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Distance (mètres)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1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2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Moyenne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2" name="Google Shape;152;p26"/>
          <p:cNvSpPr txBox="1"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5479400" y="1528175"/>
            <a:ext cx="2934600" cy="4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Essai #2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graphicFrame>
        <p:nvGraphicFramePr>
          <p:cNvPr id="153" name="Google Shape;153;p26"/>
          <p:cNvGraphicFramePr/>
          <p:nvPr>
            <p:custDataLst>
              <p:tags r:id="rId6"/>
            </p:custDataLst>
          </p:nvPr>
        </p:nvGraphicFramePr>
        <p:xfrm>
          <a:off x="5468700" y="2156275"/>
          <a:ext cx="3247325" cy="2234840"/>
        </p:xfrm>
        <a:graphic>
          <a:graphicData uri="http://schemas.openxmlformats.org/drawingml/2006/table">
            <a:tbl>
              <a:tblPr>
                <a:noFill/>
                <a:tableStyleId>{FBE42825-CBBC-4DAE-A71B-85C60F0E0F64}</a:tableStyleId>
              </a:tblPr>
              <a:tblGrid>
                <a:gridCol w="93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9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0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# du vol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Temps (secondes)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Distance (mètres)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1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2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4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Moyenne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4" name="Google Shape;154;p26"/>
          <p:cNvSpPr txBox="1"/>
          <p:nvPr>
            <p:custDataLst>
              <p:tags r:id="rId7"/>
            </p:custDataLst>
          </p:nvPr>
        </p:nvSpPr>
        <p:spPr>
          <a:xfrm>
            <a:off x="100725" y="4436625"/>
            <a:ext cx="5082900" cy="6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Laquelle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de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2 conceptions a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été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la plus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réussie</a:t>
            </a:r>
            <a:r>
              <a:rPr lang="en-GB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, </a:t>
            </a:r>
            <a:r>
              <a:rPr lang="en-GB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d'après</a:t>
            </a:r>
            <a:r>
              <a:rPr lang="en-GB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 </a:t>
            </a:r>
            <a:r>
              <a:rPr lang="en-GB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données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?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55" name="Google Shape;155;p26"/>
          <p:cNvSpPr txBox="1"/>
          <p:nvPr>
            <p:custDataLst>
              <p:tags r:id="rId8"/>
            </p:custDataLst>
          </p:nvPr>
        </p:nvSpPr>
        <p:spPr>
          <a:xfrm>
            <a:off x="5468750" y="4537800"/>
            <a:ext cx="2955900" cy="456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7"/>
          <p:cNvPicPr preferRelativeResize="0"/>
          <p:nvPr>
            <p:custDataLst>
              <p:tags r:id="rId1"/>
            </p:custDataLst>
          </p:nvPr>
        </p:nvPicPr>
        <p:blipFill rotWithShape="1">
          <a:blip r:embed="rId6">
            <a:alphaModFix/>
          </a:blip>
          <a:srcRect t="5132" b="5132"/>
          <a:stretch/>
        </p:blipFill>
        <p:spPr>
          <a:xfrm>
            <a:off x="3412700" y="0"/>
            <a:ext cx="5731301" cy="5143023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7"/>
          <p:cNvSpPr txBox="1"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Suite des essais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62" name="Google Shape;162;p27"/>
          <p:cNvSpPr txBox="1"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311700" y="1389600"/>
            <a:ext cx="2808000" cy="28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dirty="0">
                <a:solidFill>
                  <a:schemeClr val="dk2"/>
                </a:solidFill>
              </a:rPr>
              <a:t>6.	</a:t>
            </a:r>
            <a:r>
              <a:rPr lang="en-GB" dirty="0" err="1">
                <a:solidFill>
                  <a:schemeClr val="dk2"/>
                </a:solidFill>
              </a:rPr>
              <a:t>Essaie</a:t>
            </a:r>
            <a:r>
              <a:rPr lang="en-GB" dirty="0">
                <a:solidFill>
                  <a:schemeClr val="dk2"/>
                </a:solidFill>
              </a:rPr>
              <a:t> de nouveau avec </a:t>
            </a:r>
            <a:r>
              <a:rPr lang="en-GB" dirty="0" err="1">
                <a:solidFill>
                  <a:schemeClr val="dk2"/>
                </a:solidFill>
              </a:rPr>
              <a:t>cette</a:t>
            </a:r>
            <a:r>
              <a:rPr lang="en-GB" dirty="0">
                <a:solidFill>
                  <a:schemeClr val="dk2"/>
                </a:solidFill>
              </a:rPr>
              <a:t> conception </a:t>
            </a:r>
            <a:r>
              <a:rPr lang="en-GB" dirty="0" err="1">
                <a:solidFill>
                  <a:schemeClr val="dk2"/>
                </a:solidFill>
              </a:rPr>
              <a:t>en</a:t>
            </a:r>
            <a:r>
              <a:rPr lang="en-GB" dirty="0">
                <a:solidFill>
                  <a:schemeClr val="dk2"/>
                </a:solidFill>
              </a:rPr>
              <a:t> </a:t>
            </a:r>
            <a:r>
              <a:rPr lang="en-GB" dirty="0" err="1">
                <a:solidFill>
                  <a:schemeClr val="dk2"/>
                </a:solidFill>
              </a:rPr>
              <a:t>ajoutant</a:t>
            </a:r>
            <a:r>
              <a:rPr lang="en-GB" dirty="0">
                <a:solidFill>
                  <a:schemeClr val="dk2"/>
                </a:solidFill>
              </a:rPr>
              <a:t> du </a:t>
            </a:r>
            <a:r>
              <a:rPr lang="en-GB" dirty="0" err="1">
                <a:solidFill>
                  <a:schemeClr val="dk2"/>
                </a:solidFill>
              </a:rPr>
              <a:t>poids</a:t>
            </a:r>
            <a:r>
              <a:rPr lang="en-GB" dirty="0">
                <a:solidFill>
                  <a:schemeClr val="dk2"/>
                </a:solidFill>
              </a:rPr>
              <a:t>. Le </a:t>
            </a:r>
            <a:r>
              <a:rPr lang="en-GB" dirty="0" err="1">
                <a:solidFill>
                  <a:schemeClr val="dk2"/>
                </a:solidFill>
              </a:rPr>
              <a:t>poids</a:t>
            </a:r>
            <a:r>
              <a:rPr lang="en-GB" dirty="0">
                <a:solidFill>
                  <a:schemeClr val="dk2"/>
                </a:solidFill>
              </a:rPr>
              <a:t> </a:t>
            </a:r>
            <a:r>
              <a:rPr lang="en-GB" dirty="0" err="1">
                <a:solidFill>
                  <a:schemeClr val="dk2"/>
                </a:solidFill>
              </a:rPr>
              <a:t>peut-être</a:t>
            </a:r>
            <a:r>
              <a:rPr lang="en-GB" dirty="0">
                <a:solidFill>
                  <a:schemeClr val="dk2"/>
                </a:solidFill>
              </a:rPr>
              <a:t> </a:t>
            </a:r>
            <a:r>
              <a:rPr lang="en-GB" dirty="0" err="1">
                <a:solidFill>
                  <a:schemeClr val="dk2"/>
                </a:solidFill>
              </a:rPr>
              <a:t>ajouté</a:t>
            </a:r>
            <a:r>
              <a:rPr lang="en-GB" dirty="0">
                <a:solidFill>
                  <a:schemeClr val="dk2"/>
                </a:solidFill>
              </a:rPr>
              <a:t> </a:t>
            </a:r>
            <a:r>
              <a:rPr lang="en-GB" dirty="0" err="1">
                <a:solidFill>
                  <a:schemeClr val="dk2"/>
                </a:solidFill>
              </a:rPr>
              <a:t>en-avant</a:t>
            </a:r>
            <a:r>
              <a:rPr lang="en-GB" dirty="0">
                <a:solidFill>
                  <a:schemeClr val="dk2"/>
                </a:solidFill>
              </a:rPr>
              <a:t>, </a:t>
            </a:r>
            <a:r>
              <a:rPr lang="en-GB" dirty="0" err="1">
                <a:solidFill>
                  <a:schemeClr val="dk2"/>
                </a:solidFill>
              </a:rPr>
              <a:t>en</a:t>
            </a:r>
            <a:r>
              <a:rPr lang="en-GB" dirty="0">
                <a:solidFill>
                  <a:schemeClr val="dk2"/>
                </a:solidFill>
              </a:rPr>
              <a:t> </a:t>
            </a:r>
            <a:r>
              <a:rPr lang="en-GB" dirty="0" err="1">
                <a:solidFill>
                  <a:schemeClr val="dk2"/>
                </a:solidFill>
              </a:rPr>
              <a:t>arrière</a:t>
            </a:r>
            <a:r>
              <a:rPr lang="en-GB" dirty="0">
                <a:solidFill>
                  <a:schemeClr val="dk2"/>
                </a:solidFill>
              </a:rPr>
              <a:t> </a:t>
            </a:r>
            <a:r>
              <a:rPr lang="en-GB" dirty="0" err="1">
                <a:solidFill>
                  <a:schemeClr val="dk2"/>
                </a:solidFill>
              </a:rPr>
              <a:t>ou</a:t>
            </a:r>
            <a:r>
              <a:rPr lang="en-GB" dirty="0">
                <a:solidFill>
                  <a:schemeClr val="dk2"/>
                </a:solidFill>
              </a:rPr>
              <a:t> sur les </a:t>
            </a:r>
            <a:r>
              <a:rPr lang="en-GB" dirty="0" err="1">
                <a:solidFill>
                  <a:schemeClr val="dk2"/>
                </a:solidFill>
              </a:rPr>
              <a:t>côtés</a:t>
            </a:r>
            <a:r>
              <a:rPr lang="en-GB" dirty="0">
                <a:solidFill>
                  <a:schemeClr val="dk2"/>
                </a:solidFill>
              </a:rPr>
              <a:t>, à </a:t>
            </a:r>
            <a:r>
              <a:rPr lang="en-GB" dirty="0" err="1">
                <a:solidFill>
                  <a:schemeClr val="dk2"/>
                </a:solidFill>
              </a:rPr>
              <a:t>toi</a:t>
            </a:r>
            <a:r>
              <a:rPr lang="en-GB" dirty="0">
                <a:solidFill>
                  <a:schemeClr val="dk2"/>
                </a:solidFill>
              </a:rPr>
              <a:t> de </a:t>
            </a:r>
            <a:r>
              <a:rPr lang="en-GB" dirty="0" err="1">
                <a:solidFill>
                  <a:schemeClr val="dk2"/>
                </a:solidFill>
              </a:rPr>
              <a:t>décider</a:t>
            </a:r>
            <a:r>
              <a:rPr lang="en-GB" dirty="0">
                <a:solidFill>
                  <a:schemeClr val="dk2"/>
                </a:solidFill>
              </a:rPr>
              <a:t>. Que remarques-</a:t>
            </a:r>
            <a:r>
              <a:rPr lang="en-GB" dirty="0" err="1">
                <a:solidFill>
                  <a:schemeClr val="dk2"/>
                </a:solidFill>
              </a:rPr>
              <a:t>tu</a:t>
            </a:r>
            <a:r>
              <a:rPr lang="en-GB" dirty="0">
                <a:solidFill>
                  <a:schemeClr val="dk2"/>
                </a:solidFill>
              </a:rPr>
              <a:t>? </a:t>
            </a:r>
            <a:r>
              <a:rPr lang="en-GB" dirty="0" err="1">
                <a:solidFill>
                  <a:schemeClr val="dk2"/>
                </a:solidFill>
              </a:rPr>
              <a:t>Maintenant</a:t>
            </a:r>
            <a:r>
              <a:rPr lang="en-GB" dirty="0">
                <a:solidFill>
                  <a:schemeClr val="dk2"/>
                </a:solidFill>
              </a:rPr>
              <a:t> que </a:t>
            </a:r>
            <a:r>
              <a:rPr lang="en-GB" dirty="0" err="1">
                <a:solidFill>
                  <a:schemeClr val="dk2"/>
                </a:solidFill>
              </a:rPr>
              <a:t>tu</a:t>
            </a:r>
            <a:r>
              <a:rPr lang="en-GB" dirty="0">
                <a:solidFill>
                  <a:schemeClr val="dk2"/>
                </a:solidFill>
              </a:rPr>
              <a:t> as </a:t>
            </a:r>
            <a:r>
              <a:rPr lang="en-GB" dirty="0" err="1">
                <a:solidFill>
                  <a:schemeClr val="dk2"/>
                </a:solidFill>
              </a:rPr>
              <a:t>essayé</a:t>
            </a:r>
            <a:r>
              <a:rPr lang="en-GB" dirty="0">
                <a:solidFill>
                  <a:schemeClr val="dk2"/>
                </a:solidFill>
              </a:rPr>
              <a:t> </a:t>
            </a:r>
            <a:r>
              <a:rPr lang="en-GB" dirty="0" err="1">
                <a:solidFill>
                  <a:schemeClr val="dk2"/>
                </a:solidFill>
              </a:rPr>
              <a:t>différents</a:t>
            </a:r>
            <a:r>
              <a:rPr lang="en-GB" dirty="0">
                <a:solidFill>
                  <a:schemeClr val="dk2"/>
                </a:solidFill>
              </a:rPr>
              <a:t> </a:t>
            </a:r>
            <a:r>
              <a:rPr lang="en-GB" dirty="0" err="1">
                <a:solidFill>
                  <a:schemeClr val="dk2"/>
                </a:solidFill>
              </a:rPr>
              <a:t>endroits</a:t>
            </a:r>
            <a:r>
              <a:rPr lang="en-GB" dirty="0">
                <a:solidFill>
                  <a:schemeClr val="dk2"/>
                </a:solidFill>
              </a:rPr>
              <a:t> pour </a:t>
            </a:r>
            <a:r>
              <a:rPr lang="en-GB" dirty="0" err="1">
                <a:solidFill>
                  <a:schemeClr val="dk2"/>
                </a:solidFill>
              </a:rPr>
              <a:t>ajouter</a:t>
            </a:r>
            <a:r>
              <a:rPr lang="en-GB" dirty="0">
                <a:solidFill>
                  <a:schemeClr val="dk2"/>
                </a:solidFill>
              </a:rPr>
              <a:t> du  </a:t>
            </a:r>
            <a:r>
              <a:rPr lang="en-GB" dirty="0" err="1">
                <a:solidFill>
                  <a:schemeClr val="dk2"/>
                </a:solidFill>
              </a:rPr>
              <a:t>poids</a:t>
            </a:r>
            <a:r>
              <a:rPr lang="en-GB" dirty="0">
                <a:solidFill>
                  <a:schemeClr val="dk2"/>
                </a:solidFill>
              </a:rPr>
              <a:t>  sur </a:t>
            </a:r>
            <a:r>
              <a:rPr lang="en-GB" dirty="0" err="1">
                <a:solidFill>
                  <a:schemeClr val="dk2"/>
                </a:solidFill>
              </a:rPr>
              <a:t>l’avion</a:t>
            </a:r>
            <a:r>
              <a:rPr lang="en-GB" dirty="0">
                <a:solidFill>
                  <a:schemeClr val="dk2"/>
                </a:solidFill>
              </a:rPr>
              <a:t>, </a:t>
            </a:r>
            <a:r>
              <a:rPr lang="en-GB" dirty="0" err="1">
                <a:solidFill>
                  <a:schemeClr val="dk2"/>
                </a:solidFill>
              </a:rPr>
              <a:t>prends</a:t>
            </a:r>
            <a:r>
              <a:rPr lang="en-GB" dirty="0">
                <a:solidFill>
                  <a:schemeClr val="dk2"/>
                </a:solidFill>
              </a:rPr>
              <a:t> des notes </a:t>
            </a:r>
            <a:r>
              <a:rPr lang="en-GB" dirty="0" err="1">
                <a:solidFill>
                  <a:schemeClr val="dk2"/>
                </a:solidFill>
              </a:rPr>
              <a:t>d’observations</a:t>
            </a:r>
            <a:r>
              <a:rPr lang="en-GB" dirty="0">
                <a:solidFill>
                  <a:schemeClr val="dk2"/>
                </a:solidFill>
              </a:rPr>
              <a:t> sur la </a:t>
            </a:r>
            <a:r>
              <a:rPr lang="en-GB" dirty="0" err="1">
                <a:solidFill>
                  <a:schemeClr val="dk2"/>
                </a:solidFill>
              </a:rPr>
              <a:t>feuille</a:t>
            </a:r>
            <a:r>
              <a:rPr lang="en-GB" dirty="0">
                <a:solidFill>
                  <a:schemeClr val="dk2"/>
                </a:solidFill>
              </a:rPr>
              <a:t> </a:t>
            </a:r>
            <a:r>
              <a:rPr lang="en-GB" dirty="0" err="1">
                <a:solidFill>
                  <a:schemeClr val="dk2"/>
                </a:solidFill>
              </a:rPr>
              <a:t>d'enregistrement</a:t>
            </a:r>
            <a:r>
              <a:rPr lang="en-GB" dirty="0">
                <a:solidFill>
                  <a:schemeClr val="dk2"/>
                </a:solidFill>
              </a:rPr>
              <a:t>.</a:t>
            </a:r>
            <a:endParaRPr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8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550" y="83375"/>
            <a:ext cx="894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Bree Serif"/>
                <a:ea typeface="Bree Serif"/>
                <a:cs typeface="Bree Serif"/>
                <a:sym typeface="Bree Serif"/>
              </a:rPr>
              <a:t>Analyse et conclusion</a:t>
            </a: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68" name="Google Shape;168;p28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0550" y="656075"/>
            <a:ext cx="8940600" cy="448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Bree Serif"/>
              <a:buAutoNum type="arabicPeriod"/>
            </a:pPr>
            <a:r>
              <a:rPr lang="en-GB" sz="1500" dirty="0" err="1"/>
              <a:t>Quelles</a:t>
            </a:r>
            <a:r>
              <a:rPr lang="en-GB" sz="1500" dirty="0"/>
              <a:t> </a:t>
            </a:r>
            <a:r>
              <a:rPr lang="en-GB" sz="1500" dirty="0" err="1"/>
              <a:t>sont</a:t>
            </a:r>
            <a:r>
              <a:rPr lang="en-GB" sz="1500" dirty="0"/>
              <a:t> les </a:t>
            </a:r>
            <a:r>
              <a:rPr lang="en-GB" sz="1500" dirty="0" err="1"/>
              <a:t>caractéristiques</a:t>
            </a:r>
            <a:r>
              <a:rPr lang="en-GB" sz="1500" dirty="0"/>
              <a:t> qui </a:t>
            </a:r>
            <a:r>
              <a:rPr lang="en-GB" sz="1500" dirty="0" err="1"/>
              <a:t>ont</a:t>
            </a:r>
            <a:r>
              <a:rPr lang="en-GB" sz="1500" dirty="0"/>
              <a:t> </a:t>
            </a:r>
            <a:r>
              <a:rPr lang="en-GB" sz="1500" dirty="0" err="1"/>
              <a:t>permis</a:t>
            </a:r>
            <a:r>
              <a:rPr lang="en-GB" sz="1500" dirty="0"/>
              <a:t> à ton </a:t>
            </a:r>
            <a:r>
              <a:rPr lang="en-GB" sz="1500" dirty="0" err="1"/>
              <a:t>modèle</a:t>
            </a:r>
            <a:r>
              <a:rPr lang="en-GB" sz="1500" dirty="0"/>
              <a:t> </a:t>
            </a:r>
            <a:r>
              <a:rPr lang="en-GB" sz="1500" dirty="0" err="1"/>
              <a:t>d’avion</a:t>
            </a:r>
            <a:r>
              <a:rPr lang="en-GB" sz="1500" dirty="0"/>
              <a:t> </a:t>
            </a:r>
            <a:r>
              <a:rPr lang="en-GB" sz="1500" dirty="0" err="1"/>
              <a:t>d’avoir</a:t>
            </a:r>
            <a:r>
              <a:rPr lang="en-GB" sz="1500" dirty="0"/>
              <a:t> du </a:t>
            </a:r>
            <a:r>
              <a:rPr lang="en-GB" sz="1500" dirty="0" err="1"/>
              <a:t>succès</a:t>
            </a:r>
            <a:r>
              <a:rPr lang="en-GB" sz="1500" dirty="0"/>
              <a:t>? Si </a:t>
            </a:r>
            <a:r>
              <a:rPr lang="en-GB" sz="1500" dirty="0" err="1"/>
              <a:t>tu</a:t>
            </a:r>
            <a:r>
              <a:rPr lang="en-GB" sz="1500" dirty="0"/>
              <a:t> </a:t>
            </a:r>
            <a:r>
              <a:rPr lang="en-GB" sz="1500" dirty="0" err="1"/>
              <a:t>n’as</a:t>
            </a:r>
            <a:r>
              <a:rPr lang="en-GB" sz="1500" dirty="0"/>
              <a:t> pas </a:t>
            </a:r>
            <a:r>
              <a:rPr lang="en-GB" sz="1500" dirty="0" err="1"/>
              <a:t>eu</a:t>
            </a:r>
            <a:r>
              <a:rPr lang="en-GB" sz="1500" dirty="0"/>
              <a:t> de </a:t>
            </a:r>
            <a:r>
              <a:rPr lang="en-GB" sz="1500" dirty="0" err="1"/>
              <a:t>succès</a:t>
            </a:r>
            <a:r>
              <a:rPr lang="en-GB" sz="1500" dirty="0"/>
              <a:t>, </a:t>
            </a:r>
            <a:r>
              <a:rPr lang="en-GB" sz="1500" dirty="0" err="1"/>
              <a:t>quel</a:t>
            </a:r>
            <a:r>
              <a:rPr lang="en-GB" sz="1500" dirty="0"/>
              <a:t> a </a:t>
            </a:r>
            <a:r>
              <a:rPr lang="en-GB" sz="1500" dirty="0" err="1"/>
              <a:t>été</a:t>
            </a:r>
            <a:r>
              <a:rPr lang="en-GB" sz="1500" dirty="0"/>
              <a:t> le </a:t>
            </a:r>
            <a:r>
              <a:rPr lang="en-GB" sz="1500" dirty="0" err="1"/>
              <a:t>problème</a:t>
            </a:r>
            <a:r>
              <a:rPr lang="en-GB" sz="1500" dirty="0"/>
              <a:t>?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Font typeface="Bree Serif"/>
              <a:buAutoNum type="arabicPeriod"/>
            </a:pPr>
            <a:r>
              <a:rPr lang="en-GB" sz="1500" dirty="0"/>
              <a:t>Après </a:t>
            </a:r>
            <a:r>
              <a:rPr lang="en-GB" sz="1500" dirty="0" err="1"/>
              <a:t>avoir</a:t>
            </a:r>
            <a:r>
              <a:rPr lang="en-GB" sz="1500" dirty="0"/>
              <a:t> </a:t>
            </a:r>
            <a:r>
              <a:rPr lang="en-GB" sz="1500" dirty="0" err="1"/>
              <a:t>ajouté</a:t>
            </a:r>
            <a:r>
              <a:rPr lang="en-GB" sz="1500" dirty="0"/>
              <a:t> du </a:t>
            </a:r>
            <a:r>
              <a:rPr lang="en-GB" sz="1500" dirty="0" err="1"/>
              <a:t>poids</a:t>
            </a:r>
            <a:r>
              <a:rPr lang="en-GB" sz="1500" dirty="0"/>
              <a:t> à ton </a:t>
            </a:r>
            <a:r>
              <a:rPr lang="en-GB" sz="1500" dirty="0" err="1"/>
              <a:t>avion</a:t>
            </a:r>
            <a:r>
              <a:rPr lang="en-GB" sz="1500" dirty="0"/>
              <a:t>, </a:t>
            </a:r>
            <a:r>
              <a:rPr lang="en-GB" sz="1500" dirty="0" err="1"/>
              <a:t>quels</a:t>
            </a:r>
            <a:r>
              <a:rPr lang="en-GB" sz="1500" dirty="0"/>
              <a:t> </a:t>
            </a:r>
            <a:r>
              <a:rPr lang="en-GB" sz="1500" dirty="0" err="1"/>
              <a:t>changements</a:t>
            </a:r>
            <a:r>
              <a:rPr lang="en-GB" sz="1500" dirty="0"/>
              <a:t> as-</a:t>
            </a:r>
            <a:r>
              <a:rPr lang="en-GB" sz="1500" dirty="0" err="1"/>
              <a:t>tu</a:t>
            </a:r>
            <a:r>
              <a:rPr lang="en-GB" sz="1500" dirty="0"/>
              <a:t> </a:t>
            </a:r>
            <a:r>
              <a:rPr lang="en-GB" sz="1500" dirty="0" err="1"/>
              <a:t>observés</a:t>
            </a:r>
            <a:r>
              <a:rPr lang="en-GB" sz="1500" dirty="0"/>
              <a:t> </a:t>
            </a:r>
            <a:r>
              <a:rPr lang="en-GB" sz="1500" dirty="0" err="1"/>
              <a:t>en</a:t>
            </a:r>
            <a:r>
              <a:rPr lang="en-GB" sz="1500" dirty="0"/>
              <a:t> lien avec le temps et la distance de ton </a:t>
            </a:r>
            <a:r>
              <a:rPr lang="en-GB" sz="1500" dirty="0" err="1"/>
              <a:t>avion</a:t>
            </a:r>
            <a:r>
              <a:rPr lang="en-GB" sz="1500" dirty="0"/>
              <a:t>?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/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Font typeface="Bree Serif"/>
              <a:buAutoNum type="arabicPeriod"/>
            </a:pPr>
            <a:r>
              <a:rPr lang="en-GB" sz="1500" dirty="0" err="1"/>
              <a:t>Penses-tu</a:t>
            </a:r>
            <a:r>
              <a:rPr lang="en-GB" sz="1500" dirty="0"/>
              <a:t> </a:t>
            </a:r>
            <a:r>
              <a:rPr lang="en-GB" sz="1500" dirty="0" err="1"/>
              <a:t>qu’il</a:t>
            </a:r>
            <a:r>
              <a:rPr lang="en-GB" sz="1500" dirty="0"/>
              <a:t> y a </a:t>
            </a:r>
            <a:r>
              <a:rPr lang="en-GB" sz="1500" dirty="0" err="1"/>
              <a:t>d’autres</a:t>
            </a:r>
            <a:r>
              <a:rPr lang="en-GB" sz="1500" dirty="0"/>
              <a:t> </a:t>
            </a:r>
            <a:r>
              <a:rPr lang="en-GB" sz="1500" dirty="0" err="1"/>
              <a:t>facteurs</a:t>
            </a:r>
            <a:r>
              <a:rPr lang="en-GB" sz="1500" dirty="0"/>
              <a:t> qui </a:t>
            </a:r>
            <a:r>
              <a:rPr lang="en-GB" sz="1500" dirty="0" err="1"/>
              <a:t>peuvent</a:t>
            </a:r>
            <a:r>
              <a:rPr lang="en-GB" sz="1500" dirty="0"/>
              <a:t> </a:t>
            </a:r>
            <a:r>
              <a:rPr lang="en-GB" sz="1500" dirty="0" err="1"/>
              <a:t>avoir</a:t>
            </a:r>
            <a:r>
              <a:rPr lang="en-GB" sz="1500" dirty="0"/>
              <a:t> </a:t>
            </a:r>
            <a:r>
              <a:rPr lang="en-GB" sz="1500" dirty="0" err="1"/>
              <a:t>influencé</a:t>
            </a:r>
            <a:r>
              <a:rPr lang="en-GB" sz="1500" dirty="0"/>
              <a:t> le vol de ta conception </a:t>
            </a:r>
            <a:r>
              <a:rPr lang="en-GB" sz="1500" dirty="0" err="1"/>
              <a:t>d’avion</a:t>
            </a:r>
            <a:r>
              <a:rPr lang="en-GB" sz="1500" dirty="0"/>
              <a:t>?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5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69" name="Google Shape;169;p28"/>
          <p:cNvSpPr txBox="1"/>
          <p:nvPr>
            <p:custDataLst>
              <p:tags r:id="rId3"/>
            </p:custDataLst>
          </p:nvPr>
        </p:nvSpPr>
        <p:spPr>
          <a:xfrm>
            <a:off x="381750" y="1316025"/>
            <a:ext cx="8448600" cy="864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28"/>
          <p:cNvSpPr txBox="1"/>
          <p:nvPr>
            <p:custDataLst>
              <p:tags r:id="rId4"/>
            </p:custDataLst>
          </p:nvPr>
        </p:nvSpPr>
        <p:spPr>
          <a:xfrm>
            <a:off x="431975" y="2973575"/>
            <a:ext cx="8448600" cy="1024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28"/>
          <p:cNvSpPr txBox="1"/>
          <p:nvPr>
            <p:custDataLst>
              <p:tags r:id="rId5"/>
            </p:custDataLst>
          </p:nvPr>
        </p:nvSpPr>
        <p:spPr>
          <a:xfrm>
            <a:off x="411875" y="4420200"/>
            <a:ext cx="8518800" cy="642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9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0725" y="173800"/>
            <a:ext cx="8890500" cy="16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Enregistre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essais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-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Complète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le tableau avec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résultats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. Pour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trouver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le temps et la distance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moyenne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,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additionne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les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nombres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des 3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essais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dans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cette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colonne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et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divise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-les par 3.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Exemple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: Pour le temps 30 s + 15 s + 20 s = 65 s,  65 s ÷ 3 = 21,7 s</a:t>
            </a:r>
            <a:endParaRPr sz="19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* arrondi à la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décimale</a:t>
            </a:r>
            <a:r>
              <a:rPr lang="en-GB" sz="1900" dirty="0">
                <a:latin typeface="Bree Serif"/>
                <a:ea typeface="Bree Serif"/>
                <a:cs typeface="Bree Serif"/>
                <a:sym typeface="Bree Serif"/>
              </a:rPr>
              <a:t> la plus </a:t>
            </a:r>
            <a:r>
              <a:rPr lang="en-GB" sz="1900" dirty="0" err="1">
                <a:latin typeface="Bree Serif"/>
                <a:ea typeface="Bree Serif"/>
                <a:cs typeface="Bree Serif"/>
                <a:sym typeface="Bree Serif"/>
              </a:rPr>
              <a:t>proche</a:t>
            </a:r>
            <a:endParaRPr sz="19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id="177" name="Google Shape;177;p29"/>
          <p:cNvPicPr preferRelativeResize="0"/>
          <p:nvPr>
            <p:custDataLst>
              <p:tags r:id="rId2"/>
            </p:custDataLst>
          </p:nvPr>
        </p:nvPicPr>
        <p:blipFill rotWithShape="1">
          <a:blip r:embed="rId11">
            <a:alphaModFix amt="13000"/>
          </a:blip>
          <a:srcRect l="-33212" t="2788" r="20128" b="26977"/>
          <a:stretch/>
        </p:blipFill>
        <p:spPr>
          <a:xfrm>
            <a:off x="-969625" y="-630200"/>
            <a:ext cx="7372725" cy="5325649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9"/>
          <p:cNvSpPr txBox="1"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207550" y="1598500"/>
            <a:ext cx="2934600" cy="4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Essai # 1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graphicFrame>
        <p:nvGraphicFramePr>
          <p:cNvPr id="179" name="Google Shape;179;p29"/>
          <p:cNvGraphicFramePr/>
          <p:nvPr>
            <p:custDataLst>
              <p:tags r:id="rId4"/>
            </p:custDataLst>
          </p:nvPr>
        </p:nvGraphicFramePr>
        <p:xfrm>
          <a:off x="297875" y="2156275"/>
          <a:ext cx="3202125" cy="2194410"/>
        </p:xfrm>
        <a:graphic>
          <a:graphicData uri="http://schemas.openxmlformats.org/drawingml/2006/table">
            <a:tbl>
              <a:tblPr>
                <a:noFill/>
                <a:tableStyleId>{FBE42825-CBBC-4DAE-A71B-85C60F0E0F64}</a:tableStyleId>
              </a:tblPr>
              <a:tblGrid>
                <a:gridCol w="9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# du vol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Temps (secondes)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Distance (mètres)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1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2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Moyenne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0" name="Google Shape;180;p29"/>
          <p:cNvSpPr txBox="1"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5479400" y="1528175"/>
            <a:ext cx="2934600" cy="4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Essai #2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graphicFrame>
        <p:nvGraphicFramePr>
          <p:cNvPr id="181" name="Google Shape;181;p29"/>
          <p:cNvGraphicFramePr/>
          <p:nvPr>
            <p:custDataLst>
              <p:tags r:id="rId6"/>
            </p:custDataLst>
          </p:nvPr>
        </p:nvGraphicFramePr>
        <p:xfrm>
          <a:off x="5468700" y="2156275"/>
          <a:ext cx="3247325" cy="2234840"/>
        </p:xfrm>
        <a:graphic>
          <a:graphicData uri="http://schemas.openxmlformats.org/drawingml/2006/table">
            <a:tbl>
              <a:tblPr>
                <a:noFill/>
                <a:tableStyleId>{FBE42825-CBBC-4DAE-A71B-85C60F0E0F64}</a:tableStyleId>
              </a:tblPr>
              <a:tblGrid>
                <a:gridCol w="93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9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0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# du vol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Temps (secondes)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Distance (mètres)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1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2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4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Moyenne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2" name="Google Shape;182;p29"/>
          <p:cNvSpPr txBox="1"/>
          <p:nvPr>
            <p:custDataLst>
              <p:tags r:id="rId7"/>
            </p:custDataLst>
          </p:nvPr>
        </p:nvSpPr>
        <p:spPr>
          <a:xfrm>
            <a:off x="100725" y="4436625"/>
            <a:ext cx="5082900" cy="6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Laquelle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de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2 conceptions a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été</a:t>
            </a:r>
            <a:endParaRPr lang="en-GB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la plus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réussie</a:t>
            </a:r>
            <a:r>
              <a:rPr lang="en-GB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, </a:t>
            </a:r>
            <a:r>
              <a:rPr lang="en-GB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d'après</a:t>
            </a:r>
            <a:r>
              <a:rPr lang="en-GB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tes</a:t>
            </a:r>
            <a:r>
              <a:rPr lang="en-GB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 </a:t>
            </a:r>
            <a:r>
              <a:rPr lang="en-GB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données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?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83" name="Google Shape;183;p29"/>
          <p:cNvSpPr txBox="1"/>
          <p:nvPr>
            <p:custDataLst>
              <p:tags r:id="rId8"/>
            </p:custDataLst>
          </p:nvPr>
        </p:nvSpPr>
        <p:spPr>
          <a:xfrm>
            <a:off x="5468750" y="4537800"/>
            <a:ext cx="2955900" cy="456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0725" y="1738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Bree Serif"/>
                <a:ea typeface="Bree Serif"/>
                <a:cs typeface="Bree Serif"/>
                <a:sym typeface="Bree Serif"/>
              </a:rPr>
              <a:t>Suite des essais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id="189" name="Google Shape;189;p30"/>
          <p:cNvPicPr preferRelativeResize="0"/>
          <p:nvPr>
            <p:custDataLst>
              <p:tags r:id="rId2"/>
            </p:custDataLst>
          </p:nvPr>
        </p:nvPicPr>
        <p:blipFill>
          <a:blip r:embed="rId6">
            <a:alphaModFix amt="13000"/>
          </a:blip>
          <a:stretch>
            <a:fillRect/>
          </a:stretch>
        </p:blipFill>
        <p:spPr>
          <a:xfrm>
            <a:off x="1175350" y="76925"/>
            <a:ext cx="51435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30"/>
          <p:cNvSpPr txBox="1"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0" y="636000"/>
            <a:ext cx="8900400" cy="43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6.	</a:t>
            </a:r>
            <a:r>
              <a:rPr lang="en-GB" dirty="0" err="1"/>
              <a:t>Essaie</a:t>
            </a:r>
            <a:r>
              <a:rPr lang="en-GB" dirty="0"/>
              <a:t> de nouveau avec </a:t>
            </a:r>
            <a:r>
              <a:rPr lang="en-GB" dirty="0" err="1"/>
              <a:t>cette</a:t>
            </a:r>
            <a:r>
              <a:rPr lang="en-GB" dirty="0"/>
              <a:t> conception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ajoutant</a:t>
            </a:r>
            <a:r>
              <a:rPr lang="en-GB" dirty="0"/>
              <a:t> du </a:t>
            </a:r>
            <a:r>
              <a:rPr lang="en-GB" dirty="0" err="1"/>
              <a:t>poids</a:t>
            </a:r>
            <a:r>
              <a:rPr lang="en-GB" dirty="0"/>
              <a:t>. Le </a:t>
            </a:r>
            <a:r>
              <a:rPr lang="en-GB" dirty="0" err="1"/>
              <a:t>poids</a:t>
            </a:r>
            <a:r>
              <a:rPr lang="en-GB" dirty="0"/>
              <a:t> </a:t>
            </a:r>
            <a:r>
              <a:rPr lang="en-GB" dirty="0" err="1"/>
              <a:t>peut-être</a:t>
            </a:r>
            <a:r>
              <a:rPr lang="en-GB" dirty="0"/>
              <a:t> </a:t>
            </a:r>
            <a:r>
              <a:rPr lang="en-GB" dirty="0" err="1"/>
              <a:t>ajouté</a:t>
            </a:r>
            <a:r>
              <a:rPr lang="en-GB" dirty="0"/>
              <a:t> </a:t>
            </a:r>
            <a:r>
              <a:rPr lang="en-GB" dirty="0" err="1"/>
              <a:t>en-avant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arrière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sur les </a:t>
            </a:r>
            <a:r>
              <a:rPr lang="en-GB" dirty="0" err="1"/>
              <a:t>côtés</a:t>
            </a:r>
            <a:r>
              <a:rPr lang="en-GB" dirty="0"/>
              <a:t>, à </a:t>
            </a:r>
            <a:r>
              <a:rPr lang="en-GB" dirty="0" err="1"/>
              <a:t>toi</a:t>
            </a:r>
            <a:r>
              <a:rPr lang="en-GB" dirty="0"/>
              <a:t> de </a:t>
            </a:r>
            <a:r>
              <a:rPr lang="en-GB" dirty="0" err="1"/>
              <a:t>décider</a:t>
            </a:r>
            <a:r>
              <a:rPr lang="en-GB" dirty="0"/>
              <a:t>. Que remarques-</a:t>
            </a:r>
            <a:r>
              <a:rPr lang="en-GB" dirty="0" err="1"/>
              <a:t>tu</a:t>
            </a:r>
            <a:r>
              <a:rPr lang="en-GB" dirty="0"/>
              <a:t>? </a:t>
            </a:r>
            <a:r>
              <a:rPr lang="en-GB" dirty="0" err="1"/>
              <a:t>Maintenant</a:t>
            </a:r>
            <a:r>
              <a:rPr lang="en-GB" dirty="0"/>
              <a:t> que </a:t>
            </a:r>
            <a:r>
              <a:rPr lang="en-GB" dirty="0" err="1"/>
              <a:t>tu</a:t>
            </a:r>
            <a:r>
              <a:rPr lang="en-GB" dirty="0"/>
              <a:t> as </a:t>
            </a:r>
            <a:r>
              <a:rPr lang="en-GB" dirty="0" err="1"/>
              <a:t>essayé</a:t>
            </a:r>
            <a:r>
              <a:rPr lang="en-GB" dirty="0"/>
              <a:t> </a:t>
            </a:r>
            <a:r>
              <a:rPr lang="en-GB" dirty="0" err="1"/>
              <a:t>différents</a:t>
            </a:r>
            <a:r>
              <a:rPr lang="en-GB" dirty="0"/>
              <a:t> </a:t>
            </a:r>
            <a:r>
              <a:rPr lang="en-GB" dirty="0" err="1"/>
              <a:t>endroits</a:t>
            </a:r>
            <a:r>
              <a:rPr lang="en-GB" dirty="0"/>
              <a:t> pour </a:t>
            </a:r>
            <a:r>
              <a:rPr lang="en-GB" dirty="0" err="1"/>
              <a:t>ajouter</a:t>
            </a:r>
            <a:r>
              <a:rPr lang="en-GB" dirty="0"/>
              <a:t> du  </a:t>
            </a:r>
            <a:r>
              <a:rPr lang="en-GB" dirty="0" err="1"/>
              <a:t>poids</a:t>
            </a:r>
            <a:r>
              <a:rPr lang="en-GB" dirty="0"/>
              <a:t>  sur </a:t>
            </a:r>
            <a:r>
              <a:rPr lang="en-GB" dirty="0" err="1"/>
              <a:t>l’avion</a:t>
            </a:r>
            <a:r>
              <a:rPr lang="en-GB" dirty="0"/>
              <a:t>, </a:t>
            </a:r>
            <a:r>
              <a:rPr lang="en-GB" dirty="0" err="1"/>
              <a:t>prends</a:t>
            </a:r>
            <a:r>
              <a:rPr lang="en-GB" dirty="0"/>
              <a:t> des notes </a:t>
            </a:r>
            <a:r>
              <a:rPr lang="en-GB" dirty="0" err="1"/>
              <a:t>d’observations</a:t>
            </a:r>
            <a:r>
              <a:rPr lang="en-GB" dirty="0"/>
              <a:t> sur la </a:t>
            </a:r>
            <a:r>
              <a:rPr lang="en-GB" dirty="0" err="1"/>
              <a:t>feuille</a:t>
            </a:r>
            <a:r>
              <a:rPr lang="en-GB" dirty="0"/>
              <a:t> </a:t>
            </a:r>
            <a:r>
              <a:rPr lang="en-GB" dirty="0" err="1"/>
              <a:t>d'enregistrement</a:t>
            </a:r>
            <a:r>
              <a:rPr lang="en-GB" dirty="0"/>
              <a:t>.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550" y="83375"/>
            <a:ext cx="894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Bree Serif"/>
                <a:ea typeface="Bree Serif"/>
                <a:cs typeface="Bree Serif"/>
                <a:sym typeface="Bree Serif"/>
              </a:rPr>
              <a:t>Analyse et conclusion</a:t>
            </a: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96" name="Google Shape;196;p31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0550" y="656075"/>
            <a:ext cx="8940600" cy="448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Bree Serif"/>
              <a:buAutoNum type="arabicPeriod"/>
            </a:pPr>
            <a:r>
              <a:rPr lang="en-GB" sz="1500" dirty="0" err="1"/>
              <a:t>Quelles</a:t>
            </a:r>
            <a:r>
              <a:rPr lang="en-GB" sz="1500" dirty="0"/>
              <a:t> </a:t>
            </a:r>
            <a:r>
              <a:rPr lang="en-GB" sz="1500" dirty="0" err="1"/>
              <a:t>sont</a:t>
            </a:r>
            <a:r>
              <a:rPr lang="en-GB" sz="1500" dirty="0"/>
              <a:t> les </a:t>
            </a:r>
            <a:r>
              <a:rPr lang="en-GB" sz="1500" dirty="0" err="1"/>
              <a:t>caractéristiques</a:t>
            </a:r>
            <a:r>
              <a:rPr lang="en-GB" sz="1500" dirty="0"/>
              <a:t> </a:t>
            </a:r>
            <a:r>
              <a:rPr lang="en-GB" sz="1500" dirty="0" err="1"/>
              <a:t>ou</a:t>
            </a:r>
            <a:r>
              <a:rPr lang="en-GB" sz="1500" dirty="0"/>
              <a:t> adaptations qui </a:t>
            </a:r>
            <a:r>
              <a:rPr lang="en-GB" sz="1500" dirty="0" err="1"/>
              <a:t>ont</a:t>
            </a:r>
            <a:r>
              <a:rPr lang="en-GB" sz="1500" dirty="0"/>
              <a:t> </a:t>
            </a:r>
            <a:r>
              <a:rPr lang="en-GB" sz="1500" dirty="0" err="1"/>
              <a:t>permis</a:t>
            </a:r>
            <a:r>
              <a:rPr lang="en-GB" sz="1500" dirty="0"/>
              <a:t> à ton </a:t>
            </a:r>
            <a:r>
              <a:rPr lang="en-GB" sz="1500" dirty="0" err="1"/>
              <a:t>modèle</a:t>
            </a:r>
            <a:r>
              <a:rPr lang="en-GB" sz="1500" dirty="0"/>
              <a:t> </a:t>
            </a:r>
            <a:r>
              <a:rPr lang="en-GB" sz="1500" dirty="0" err="1"/>
              <a:t>d’avion</a:t>
            </a:r>
            <a:r>
              <a:rPr lang="en-GB" sz="1500" dirty="0"/>
              <a:t> </a:t>
            </a:r>
            <a:r>
              <a:rPr lang="en-GB" sz="1500" dirty="0" err="1"/>
              <a:t>d’avoir</a:t>
            </a:r>
            <a:r>
              <a:rPr lang="en-GB" sz="1500" dirty="0"/>
              <a:t> du </a:t>
            </a:r>
            <a:r>
              <a:rPr lang="en-GB" sz="1500" dirty="0" err="1"/>
              <a:t>succès</a:t>
            </a:r>
            <a:r>
              <a:rPr lang="en-GB" sz="1500" dirty="0"/>
              <a:t>? Si </a:t>
            </a:r>
            <a:r>
              <a:rPr lang="en-GB" sz="1500" dirty="0" err="1"/>
              <a:t>tu</a:t>
            </a:r>
            <a:r>
              <a:rPr lang="en-GB" sz="1500" dirty="0"/>
              <a:t> </a:t>
            </a:r>
            <a:r>
              <a:rPr lang="en-GB" sz="1500" dirty="0" err="1"/>
              <a:t>n’as</a:t>
            </a:r>
            <a:r>
              <a:rPr lang="en-GB" sz="1500" dirty="0"/>
              <a:t> pas </a:t>
            </a:r>
            <a:r>
              <a:rPr lang="en-GB" sz="1500" dirty="0" err="1"/>
              <a:t>eu</a:t>
            </a:r>
            <a:r>
              <a:rPr lang="en-GB" sz="1500" dirty="0"/>
              <a:t> de </a:t>
            </a:r>
            <a:r>
              <a:rPr lang="en-GB" sz="1500" dirty="0" err="1"/>
              <a:t>succès</a:t>
            </a:r>
            <a:r>
              <a:rPr lang="en-GB" sz="1500" dirty="0"/>
              <a:t>, </a:t>
            </a:r>
            <a:r>
              <a:rPr lang="en-GB" sz="1500" dirty="0" err="1"/>
              <a:t>quel</a:t>
            </a:r>
            <a:r>
              <a:rPr lang="en-GB" sz="1500" dirty="0"/>
              <a:t> a </a:t>
            </a:r>
            <a:r>
              <a:rPr lang="en-GB" sz="1500" dirty="0" err="1"/>
              <a:t>été</a:t>
            </a:r>
            <a:r>
              <a:rPr lang="en-GB" sz="1500" dirty="0"/>
              <a:t> le </a:t>
            </a:r>
            <a:r>
              <a:rPr lang="en-GB" sz="1500" dirty="0" err="1"/>
              <a:t>problème</a:t>
            </a:r>
            <a:r>
              <a:rPr lang="en-GB" sz="1500" dirty="0"/>
              <a:t>?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Font typeface="Bree Serif"/>
              <a:buAutoNum type="arabicPeriod"/>
            </a:pPr>
            <a:r>
              <a:rPr lang="en-GB" sz="1500" dirty="0"/>
              <a:t>Après </a:t>
            </a:r>
            <a:r>
              <a:rPr lang="en-GB" sz="1500" dirty="0" err="1"/>
              <a:t>avoir</a:t>
            </a:r>
            <a:r>
              <a:rPr lang="en-GB" sz="1500" dirty="0"/>
              <a:t> </a:t>
            </a:r>
            <a:r>
              <a:rPr lang="en-GB" sz="1500" dirty="0" err="1"/>
              <a:t>ajouté</a:t>
            </a:r>
            <a:r>
              <a:rPr lang="en-GB" sz="1500" dirty="0"/>
              <a:t> du </a:t>
            </a:r>
            <a:r>
              <a:rPr lang="en-GB" sz="1500" dirty="0" err="1"/>
              <a:t>poids</a:t>
            </a:r>
            <a:r>
              <a:rPr lang="en-GB" sz="1500" dirty="0"/>
              <a:t> à ton </a:t>
            </a:r>
            <a:r>
              <a:rPr lang="en-GB" sz="1500" dirty="0" err="1"/>
              <a:t>avion</a:t>
            </a:r>
            <a:r>
              <a:rPr lang="en-GB" sz="1500" dirty="0"/>
              <a:t>, </a:t>
            </a:r>
            <a:r>
              <a:rPr lang="en-GB" sz="1500" dirty="0" err="1"/>
              <a:t>quels</a:t>
            </a:r>
            <a:r>
              <a:rPr lang="en-GB" sz="1500" dirty="0"/>
              <a:t> </a:t>
            </a:r>
            <a:r>
              <a:rPr lang="en-GB" sz="1500" dirty="0" err="1"/>
              <a:t>changements</a:t>
            </a:r>
            <a:r>
              <a:rPr lang="en-GB" sz="1500" dirty="0"/>
              <a:t> as-</a:t>
            </a:r>
            <a:r>
              <a:rPr lang="en-GB" sz="1500" dirty="0" err="1"/>
              <a:t>tu</a:t>
            </a:r>
            <a:r>
              <a:rPr lang="en-GB" sz="1500" dirty="0"/>
              <a:t> </a:t>
            </a:r>
            <a:r>
              <a:rPr lang="en-GB" sz="1500" dirty="0" err="1"/>
              <a:t>observés</a:t>
            </a:r>
            <a:r>
              <a:rPr lang="en-GB" sz="1500" dirty="0"/>
              <a:t> </a:t>
            </a:r>
            <a:r>
              <a:rPr lang="en-GB" sz="1500" dirty="0" err="1"/>
              <a:t>en</a:t>
            </a:r>
            <a:r>
              <a:rPr lang="en-GB" sz="1500" dirty="0"/>
              <a:t> lien avec le temps et la distance de ton </a:t>
            </a:r>
            <a:r>
              <a:rPr lang="en-GB" sz="1500" dirty="0" err="1"/>
              <a:t>avion</a:t>
            </a:r>
            <a:r>
              <a:rPr lang="en-GB" sz="1500" dirty="0"/>
              <a:t>?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/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Font typeface="Bree Serif"/>
              <a:buAutoNum type="arabicPeriod"/>
            </a:pPr>
            <a:r>
              <a:rPr lang="en-GB" sz="1500" dirty="0" err="1"/>
              <a:t>Penses-tu</a:t>
            </a:r>
            <a:r>
              <a:rPr lang="en-GB" sz="1500" dirty="0"/>
              <a:t> </a:t>
            </a:r>
            <a:r>
              <a:rPr lang="en-GB" sz="1500" dirty="0" err="1"/>
              <a:t>qu’il</a:t>
            </a:r>
            <a:r>
              <a:rPr lang="en-GB" sz="1500" dirty="0"/>
              <a:t> y a </a:t>
            </a:r>
            <a:r>
              <a:rPr lang="en-GB" sz="1500" dirty="0" err="1"/>
              <a:t>d’autres</a:t>
            </a:r>
            <a:r>
              <a:rPr lang="en-GB" sz="1500" dirty="0"/>
              <a:t> </a:t>
            </a:r>
            <a:r>
              <a:rPr lang="en-GB" sz="1500" dirty="0" err="1"/>
              <a:t>facteurs</a:t>
            </a:r>
            <a:r>
              <a:rPr lang="en-GB" sz="1500" dirty="0"/>
              <a:t> qui </a:t>
            </a:r>
            <a:r>
              <a:rPr lang="en-GB" sz="1500" dirty="0" err="1"/>
              <a:t>peuvent</a:t>
            </a:r>
            <a:r>
              <a:rPr lang="en-GB" sz="1500" dirty="0"/>
              <a:t> </a:t>
            </a:r>
            <a:r>
              <a:rPr lang="en-GB" sz="1500" dirty="0" err="1"/>
              <a:t>avoir</a:t>
            </a:r>
            <a:r>
              <a:rPr lang="en-GB" sz="1500" dirty="0"/>
              <a:t> </a:t>
            </a:r>
            <a:r>
              <a:rPr lang="en-GB" sz="1500" dirty="0" err="1"/>
              <a:t>influencé</a:t>
            </a:r>
            <a:r>
              <a:rPr lang="en-GB" sz="1500" dirty="0"/>
              <a:t> le vol de ta conception </a:t>
            </a:r>
            <a:r>
              <a:rPr lang="en-GB" sz="1500" dirty="0" err="1"/>
              <a:t>d’avion</a:t>
            </a:r>
            <a:r>
              <a:rPr lang="en-GB" sz="1500" dirty="0"/>
              <a:t>?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5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endParaRPr sz="15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97" name="Google Shape;197;p31"/>
          <p:cNvSpPr txBox="1"/>
          <p:nvPr>
            <p:custDataLst>
              <p:tags r:id="rId3"/>
            </p:custDataLst>
          </p:nvPr>
        </p:nvSpPr>
        <p:spPr>
          <a:xfrm>
            <a:off x="381750" y="1316025"/>
            <a:ext cx="8448600" cy="864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31"/>
          <p:cNvSpPr txBox="1"/>
          <p:nvPr>
            <p:custDataLst>
              <p:tags r:id="rId4"/>
            </p:custDataLst>
          </p:nvPr>
        </p:nvSpPr>
        <p:spPr>
          <a:xfrm>
            <a:off x="431975" y="2973575"/>
            <a:ext cx="8448600" cy="1024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31"/>
          <p:cNvSpPr txBox="1"/>
          <p:nvPr>
            <p:custDataLst>
              <p:tags r:id="rId5"/>
            </p:custDataLst>
          </p:nvPr>
        </p:nvSpPr>
        <p:spPr>
          <a:xfrm>
            <a:off x="411875" y="4420200"/>
            <a:ext cx="8518800" cy="642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6550" y="130600"/>
            <a:ext cx="8970900" cy="7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Bree Serif"/>
                <a:ea typeface="Bree Serif"/>
                <a:cs typeface="Bree Serif"/>
                <a:sym typeface="Bree Serif"/>
              </a:rPr>
              <a:t>Force</a:t>
            </a:r>
            <a:r>
              <a:rPr lang="en-GB" sz="2000">
                <a:latin typeface="Bree Serif"/>
                <a:ea typeface="Bree Serif"/>
                <a:cs typeface="Bree Serif"/>
                <a:sym typeface="Bree Serif"/>
              </a:rPr>
              <a:t> - Une force est une poussée ou une traction qui cause des mouvements pouvant influencer des changements de direction d’un ou des objets. </a:t>
            </a:r>
            <a:endParaRPr sz="20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86550" y="914175"/>
            <a:ext cx="8874300" cy="40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Il y a</a:t>
            </a:r>
            <a:r>
              <a:rPr lang="en-GB" dirty="0"/>
              <a:t> quatre </a:t>
            </a:r>
            <a:r>
              <a:rPr lang="en-GB" dirty="0" err="1"/>
              <a:t>différentes</a:t>
            </a:r>
            <a:r>
              <a:rPr lang="en-GB" dirty="0"/>
              <a:t> forces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.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/>
              <a:t>P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ortance -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une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portance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est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créée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par des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différences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de pression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d'air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. La portance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est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la force qui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agit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à angle droit      par rapport à la direction du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mouvement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dans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l'air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(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vers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le haut).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Poids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-le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poids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est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la force de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gravité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. Le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poids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agit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dans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une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direction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descendante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vers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le centre de la Terre. 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Poussée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- la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poussée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est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produite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par un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moteur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. La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poussée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est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la force qui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propulse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une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machine volante dans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une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direction de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mouvement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(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vers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l'avant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).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 err="1"/>
              <a:t>T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raînée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>
                <a:latin typeface="Bree Serif"/>
                <a:ea typeface="Bree Serif"/>
                <a:cs typeface="Bree Serif"/>
                <a:sym typeface="Bree Serif"/>
              </a:rPr>
              <a:t>- la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traînée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est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causée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par le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frottement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et les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différentes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pressions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atmosphériques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. La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traînée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est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la force qui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agit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à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l'opposé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de la direction du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mouvement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(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vers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dirty="0" err="1">
                <a:latin typeface="Bree Serif"/>
                <a:ea typeface="Bree Serif"/>
                <a:cs typeface="Bree Serif"/>
                <a:sym typeface="Bree Serif"/>
              </a:rPr>
              <a:t>l'arrière</a:t>
            </a:r>
            <a:r>
              <a:rPr lang="en-GB" dirty="0">
                <a:latin typeface="Bree Serif"/>
                <a:ea typeface="Bree Serif"/>
                <a:cs typeface="Bree Serif"/>
                <a:sym typeface="Bree Serif"/>
              </a:rPr>
              <a:t>).</a:t>
            </a:r>
            <a:endParaRPr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0" name="Google Shape;70;p15"/>
          <p:cNvSpPr/>
          <p:nvPr>
            <p:custDataLst>
              <p:tags r:id="rId3"/>
            </p:custDataLst>
          </p:nvPr>
        </p:nvSpPr>
        <p:spPr>
          <a:xfrm>
            <a:off x="2089600" y="1757975"/>
            <a:ext cx="190800" cy="201000"/>
          </a:xfrm>
          <a:prstGeom prst="rtTriangl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71500" y="1838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Bree Serif"/>
                <a:ea typeface="Bree Serif"/>
                <a:cs typeface="Bree Serif"/>
                <a:sym typeface="Bree Serif"/>
              </a:rPr>
              <a:t>Le principe de Bernoulli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90875" y="1072100"/>
            <a:ext cx="6349200" cy="430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Plus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l'air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circule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rapidement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,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moins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il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a de pression.</a:t>
            </a:r>
            <a:endParaRPr sz="23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Le haut de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l'aile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est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courbé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.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L'air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passe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rapidement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au-dessus de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l’aile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.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Ceci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crée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une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basse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pression.</a:t>
            </a:r>
            <a:endParaRPr sz="23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Le bas de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l'aile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est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droit.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L'air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se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déplace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plus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lentement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créant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une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zone de haute pression.</a:t>
            </a:r>
            <a:endParaRPr sz="23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Une pression plus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élevée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en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dessous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pousse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l'aile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vers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le haut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en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produisant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2300" dirty="0" err="1">
                <a:latin typeface="Bree Serif"/>
                <a:ea typeface="Bree Serif"/>
                <a:cs typeface="Bree Serif"/>
                <a:sym typeface="Bree Serif"/>
              </a:rPr>
              <a:t>une</a:t>
            </a:r>
            <a:r>
              <a:rPr lang="en-GB" sz="2300" dirty="0">
                <a:latin typeface="Bree Serif"/>
                <a:ea typeface="Bree Serif"/>
                <a:cs typeface="Bree Serif"/>
                <a:sym typeface="Bree Serif"/>
              </a:rPr>
              <a:t> portance.</a:t>
            </a:r>
            <a:endParaRPr sz="23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id="77" name="Google Shape;77;p16"/>
          <p:cNvPicPr preferRelativeResize="0"/>
          <p:nvPr>
            <p:custDataLst>
              <p:tags r:id="rId3"/>
            </p:custDataLst>
          </p:nvPr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72625" y="1072098"/>
            <a:ext cx="3443800" cy="245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11700" y="445025"/>
            <a:ext cx="8520600" cy="142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Les forces du vol - Explorez les forces de vol avec ces simulations du Smithsonian National Air and Space Museum</a:t>
            </a:r>
            <a:endParaRPr/>
          </a:p>
        </p:txBody>
      </p:sp>
      <p:pic>
        <p:nvPicPr>
          <p:cNvPr id="83" name="Google Shape;83;p17">
            <a:hlinkClick r:id="rId6"/>
          </p:cNvPr>
          <p:cNvPicPr preferRelativeResize="0"/>
          <p:nvPr>
            <p:custDataLst>
              <p:tags r:id="rId2"/>
            </p:custDataLst>
          </p:nvPr>
        </p:nvPicPr>
        <p:blipFill>
          <a:blip r:embed="rId7">
            <a:alphaModFix/>
          </a:blip>
          <a:stretch>
            <a:fillRect/>
          </a:stretch>
        </p:blipFill>
        <p:spPr>
          <a:xfrm>
            <a:off x="132300" y="2144575"/>
            <a:ext cx="3426101" cy="1713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7">
            <a:hlinkClick r:id="rId8"/>
          </p:cNvPr>
          <p:cNvPicPr preferRelativeResize="0"/>
          <p:nvPr>
            <p:custDataLst>
              <p:tags r:id="rId3"/>
            </p:custDataLst>
          </p:nvPr>
        </p:nvPicPr>
        <p:blipFill>
          <a:blip r:embed="rId9">
            <a:alphaModFix/>
          </a:blip>
          <a:stretch>
            <a:fillRect/>
          </a:stretch>
        </p:blipFill>
        <p:spPr>
          <a:xfrm>
            <a:off x="4184900" y="2020925"/>
            <a:ext cx="4647401" cy="20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700" b="1">
                <a:solidFill>
                  <a:srgbClr val="000000"/>
                </a:solidFill>
              </a:rPr>
              <a:t>Quelle est la science?</a:t>
            </a:r>
            <a:endParaRPr b="1">
              <a:solidFill>
                <a:srgbClr val="000000"/>
              </a:solidFill>
            </a:endParaRPr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11700" y="1074475"/>
            <a:ext cx="8520600" cy="38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000000"/>
                </a:solidFill>
              </a:rPr>
              <a:t>Les </a:t>
            </a:r>
            <a:r>
              <a:rPr lang="en-GB" sz="1800" b="1" dirty="0" err="1">
                <a:solidFill>
                  <a:srgbClr val="000000"/>
                </a:solidFill>
              </a:rPr>
              <a:t>différentes</a:t>
            </a:r>
            <a:r>
              <a:rPr lang="en-GB" sz="1800" b="1" dirty="0">
                <a:solidFill>
                  <a:srgbClr val="000000"/>
                </a:solidFill>
              </a:rPr>
              <a:t> forces (portance, </a:t>
            </a:r>
            <a:r>
              <a:rPr lang="en-GB" sz="1800" b="1" dirty="0" err="1">
                <a:solidFill>
                  <a:srgbClr val="000000"/>
                </a:solidFill>
              </a:rPr>
              <a:t>poids</a:t>
            </a:r>
            <a:r>
              <a:rPr lang="en-GB" sz="1800" b="1" dirty="0">
                <a:solidFill>
                  <a:srgbClr val="000000"/>
                </a:solidFill>
              </a:rPr>
              <a:t>, </a:t>
            </a:r>
            <a:r>
              <a:rPr lang="en-GB" sz="1800" b="1" dirty="0" err="1">
                <a:solidFill>
                  <a:srgbClr val="000000"/>
                </a:solidFill>
              </a:rPr>
              <a:t>traînée</a:t>
            </a:r>
            <a:r>
              <a:rPr lang="en-GB" sz="1800" b="1" dirty="0">
                <a:solidFill>
                  <a:srgbClr val="000000"/>
                </a:solidFill>
              </a:rPr>
              <a:t> et </a:t>
            </a:r>
            <a:r>
              <a:rPr lang="en-GB" sz="1800" b="1" dirty="0" err="1">
                <a:solidFill>
                  <a:srgbClr val="000000"/>
                </a:solidFill>
              </a:rPr>
              <a:t>poussée</a:t>
            </a:r>
            <a:r>
              <a:rPr lang="en-GB" sz="1800" b="1" dirty="0">
                <a:solidFill>
                  <a:srgbClr val="000000"/>
                </a:solidFill>
              </a:rPr>
              <a:t>) </a:t>
            </a:r>
            <a:r>
              <a:rPr lang="en-GB" sz="1800" b="1" dirty="0" err="1">
                <a:solidFill>
                  <a:srgbClr val="000000"/>
                </a:solidFill>
              </a:rPr>
              <a:t>sont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nécessaires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afin</a:t>
            </a:r>
            <a:r>
              <a:rPr lang="en-GB" sz="1800" b="1" dirty="0">
                <a:solidFill>
                  <a:srgbClr val="000000"/>
                </a:solidFill>
              </a:rPr>
              <a:t> que le vol </a:t>
            </a:r>
            <a:r>
              <a:rPr lang="en-GB" sz="1800" b="1" dirty="0" err="1">
                <a:solidFill>
                  <a:srgbClr val="000000"/>
                </a:solidFill>
              </a:rPr>
              <a:t>puisse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avoir</a:t>
            </a:r>
            <a:r>
              <a:rPr lang="en-GB" sz="1800" b="1" dirty="0">
                <a:solidFill>
                  <a:srgbClr val="000000"/>
                </a:solidFill>
              </a:rPr>
              <a:t> lieu. De plus, les </a:t>
            </a:r>
            <a:r>
              <a:rPr lang="en-GB" sz="1800" b="1" dirty="0" err="1">
                <a:solidFill>
                  <a:srgbClr val="000000"/>
                </a:solidFill>
              </a:rPr>
              <a:t>différentes</a:t>
            </a:r>
            <a:r>
              <a:rPr lang="en-GB" sz="1800" b="1" dirty="0">
                <a:solidFill>
                  <a:srgbClr val="000000"/>
                </a:solidFill>
              </a:rPr>
              <a:t> forces </a:t>
            </a:r>
            <a:r>
              <a:rPr lang="en-GB" sz="1800" b="1" dirty="0" err="1">
                <a:solidFill>
                  <a:srgbClr val="000000"/>
                </a:solidFill>
              </a:rPr>
              <a:t>doivent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être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équilibrées</a:t>
            </a:r>
            <a:r>
              <a:rPr lang="en-GB" sz="1800" b="1" dirty="0">
                <a:solidFill>
                  <a:srgbClr val="000000"/>
                </a:solidFill>
              </a:rPr>
              <a:t>.</a:t>
            </a:r>
            <a:endParaRPr sz="1800" b="1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000000"/>
                </a:solidFill>
              </a:rPr>
              <a:t>Pour </a:t>
            </a:r>
            <a:r>
              <a:rPr lang="en-GB" sz="1800" b="1" dirty="0" err="1">
                <a:solidFill>
                  <a:srgbClr val="000000"/>
                </a:solidFill>
              </a:rPr>
              <a:t>qu'un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avion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puisse</a:t>
            </a:r>
            <a:r>
              <a:rPr lang="en-GB" sz="1800" b="1" dirty="0">
                <a:solidFill>
                  <a:srgbClr val="000000"/>
                </a:solidFill>
              </a:rPr>
              <a:t> faire un </a:t>
            </a:r>
            <a:r>
              <a:rPr lang="en-GB" sz="1800" b="1" dirty="0" err="1">
                <a:solidFill>
                  <a:srgbClr val="000000"/>
                </a:solidFill>
              </a:rPr>
              <a:t>décollage</a:t>
            </a:r>
            <a:r>
              <a:rPr lang="en-GB" sz="1800" b="1" dirty="0">
                <a:solidFill>
                  <a:srgbClr val="000000"/>
                </a:solidFill>
              </a:rPr>
              <a:t>, la </a:t>
            </a:r>
            <a:r>
              <a:rPr lang="en-GB" sz="1800" b="1" dirty="0" err="1">
                <a:solidFill>
                  <a:srgbClr val="000000"/>
                </a:solidFill>
              </a:rPr>
              <a:t>poussée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doit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être</a:t>
            </a:r>
            <a:r>
              <a:rPr lang="en-GB" sz="1800" b="1" dirty="0">
                <a:solidFill>
                  <a:srgbClr val="000000"/>
                </a:solidFill>
              </a:rPr>
              <a:t> supérieure à la </a:t>
            </a:r>
            <a:r>
              <a:rPr lang="en-GB" sz="1800" b="1" dirty="0" err="1">
                <a:solidFill>
                  <a:srgbClr val="000000"/>
                </a:solidFill>
              </a:rPr>
              <a:t>traînée</a:t>
            </a:r>
            <a:r>
              <a:rPr lang="en-GB" sz="1800" b="1" dirty="0">
                <a:solidFill>
                  <a:srgbClr val="000000"/>
                </a:solidFill>
              </a:rPr>
              <a:t> et la portance </a:t>
            </a:r>
            <a:r>
              <a:rPr lang="en-GB" sz="1800" b="1" dirty="0" err="1">
                <a:solidFill>
                  <a:srgbClr val="000000"/>
                </a:solidFill>
              </a:rPr>
              <a:t>doit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être</a:t>
            </a:r>
            <a:r>
              <a:rPr lang="en-GB" sz="1800" b="1" dirty="0">
                <a:solidFill>
                  <a:srgbClr val="000000"/>
                </a:solidFill>
              </a:rPr>
              <a:t> supérieure au </a:t>
            </a:r>
            <a:r>
              <a:rPr lang="en-GB" sz="1800" b="1" dirty="0" err="1">
                <a:solidFill>
                  <a:srgbClr val="000000"/>
                </a:solidFill>
              </a:rPr>
              <a:t>poids</a:t>
            </a:r>
            <a:r>
              <a:rPr lang="en-GB" sz="1800" b="1" dirty="0">
                <a:solidFill>
                  <a:srgbClr val="000000"/>
                </a:solidFill>
              </a:rPr>
              <a:t>.</a:t>
            </a:r>
            <a:endParaRPr sz="1800" b="1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800" b="1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000000"/>
                </a:solidFill>
              </a:rPr>
              <a:t>Pour </a:t>
            </a:r>
            <a:r>
              <a:rPr lang="en-GB" sz="1800" b="1" dirty="0" err="1">
                <a:solidFill>
                  <a:srgbClr val="000000"/>
                </a:solidFill>
              </a:rPr>
              <a:t>maintenir</a:t>
            </a:r>
            <a:r>
              <a:rPr lang="en-GB" sz="1800" b="1" dirty="0">
                <a:solidFill>
                  <a:srgbClr val="000000"/>
                </a:solidFill>
              </a:rPr>
              <a:t> le vol au </a:t>
            </a:r>
            <a:r>
              <a:rPr lang="en-GB" sz="1800" b="1" dirty="0" err="1">
                <a:solidFill>
                  <a:srgbClr val="000000"/>
                </a:solidFill>
              </a:rPr>
              <a:t>niveau</a:t>
            </a:r>
            <a:r>
              <a:rPr lang="en-GB" sz="1800" b="1" dirty="0">
                <a:solidFill>
                  <a:srgbClr val="000000"/>
                </a:solidFill>
              </a:rPr>
              <a:t>, la portance </a:t>
            </a:r>
            <a:r>
              <a:rPr lang="en-GB" sz="1800" b="1" dirty="0" err="1">
                <a:solidFill>
                  <a:srgbClr val="000000"/>
                </a:solidFill>
              </a:rPr>
              <a:t>doit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être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égale</a:t>
            </a:r>
            <a:r>
              <a:rPr lang="en-GB" sz="1800" b="1" dirty="0">
                <a:solidFill>
                  <a:srgbClr val="000000"/>
                </a:solidFill>
              </a:rPr>
              <a:t> au </a:t>
            </a:r>
            <a:r>
              <a:rPr lang="en-GB" sz="1800" b="1" dirty="0" err="1">
                <a:solidFill>
                  <a:srgbClr val="000000"/>
                </a:solidFill>
              </a:rPr>
              <a:t>poids</a:t>
            </a:r>
            <a:r>
              <a:rPr lang="en-GB" sz="1800" b="1" dirty="0">
                <a:solidFill>
                  <a:srgbClr val="000000"/>
                </a:solidFill>
              </a:rPr>
              <a:t> et la </a:t>
            </a:r>
            <a:r>
              <a:rPr lang="en-GB" sz="1800" b="1" dirty="0" err="1">
                <a:solidFill>
                  <a:srgbClr val="000000"/>
                </a:solidFill>
              </a:rPr>
              <a:t>poussée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doit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être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égale</a:t>
            </a:r>
            <a:r>
              <a:rPr lang="en-GB" sz="1800" b="1" dirty="0">
                <a:solidFill>
                  <a:srgbClr val="000000"/>
                </a:solidFill>
              </a:rPr>
              <a:t> à la </a:t>
            </a:r>
            <a:r>
              <a:rPr lang="en-GB" sz="1800" b="1" dirty="0" err="1">
                <a:solidFill>
                  <a:srgbClr val="000000"/>
                </a:solidFill>
              </a:rPr>
              <a:t>traînée</a:t>
            </a:r>
            <a:r>
              <a:rPr lang="en-GB" sz="1800" b="1" dirty="0">
                <a:solidFill>
                  <a:srgbClr val="000000"/>
                </a:solidFill>
              </a:rPr>
              <a:t>.</a:t>
            </a:r>
            <a:endParaRPr sz="1800" b="1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800" b="1" dirty="0">
                <a:solidFill>
                  <a:srgbClr val="000000"/>
                </a:solidFill>
              </a:rPr>
              <a:t>Pour </a:t>
            </a:r>
            <a:r>
              <a:rPr lang="en-GB" sz="1800" b="1" dirty="0" err="1">
                <a:solidFill>
                  <a:srgbClr val="000000"/>
                </a:solidFill>
              </a:rPr>
              <a:t>l'atterrissage</a:t>
            </a:r>
            <a:r>
              <a:rPr lang="en-GB" sz="1800" b="1" dirty="0">
                <a:solidFill>
                  <a:srgbClr val="000000"/>
                </a:solidFill>
              </a:rPr>
              <a:t>, la </a:t>
            </a:r>
            <a:r>
              <a:rPr lang="en-GB" sz="1800" b="1" dirty="0" err="1">
                <a:solidFill>
                  <a:srgbClr val="000000"/>
                </a:solidFill>
              </a:rPr>
              <a:t>poussée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doit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être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inférieure</a:t>
            </a:r>
            <a:r>
              <a:rPr lang="en-GB" sz="1800" b="1" dirty="0">
                <a:solidFill>
                  <a:srgbClr val="000000"/>
                </a:solidFill>
              </a:rPr>
              <a:t> à la </a:t>
            </a:r>
            <a:r>
              <a:rPr lang="en-GB" sz="1800" b="1" dirty="0" err="1">
                <a:solidFill>
                  <a:srgbClr val="000000"/>
                </a:solidFill>
              </a:rPr>
              <a:t>traînée</a:t>
            </a:r>
            <a:r>
              <a:rPr lang="en-GB" sz="1800" b="1" dirty="0">
                <a:solidFill>
                  <a:srgbClr val="000000"/>
                </a:solidFill>
              </a:rPr>
              <a:t> et la portance </a:t>
            </a:r>
            <a:r>
              <a:rPr lang="en-GB" sz="1800" b="1" dirty="0" err="1">
                <a:solidFill>
                  <a:srgbClr val="000000"/>
                </a:solidFill>
              </a:rPr>
              <a:t>doit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être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inférieure</a:t>
            </a:r>
            <a:r>
              <a:rPr lang="en-GB" sz="1800" b="1" dirty="0">
                <a:solidFill>
                  <a:srgbClr val="000000"/>
                </a:solidFill>
              </a:rPr>
              <a:t> au </a:t>
            </a:r>
            <a:r>
              <a:rPr lang="en-GB" sz="1800" b="1" dirty="0" err="1">
                <a:solidFill>
                  <a:srgbClr val="000000"/>
                </a:solidFill>
              </a:rPr>
              <a:t>poids</a:t>
            </a:r>
            <a:r>
              <a:rPr lang="en-GB" sz="1800" b="1" dirty="0">
                <a:solidFill>
                  <a:srgbClr val="000000"/>
                </a:solidFill>
              </a:rPr>
              <a:t>.</a:t>
            </a:r>
            <a:endParaRPr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11700" y="445025"/>
            <a:ext cx="3917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Défi d'ingénierie</a:t>
            </a:r>
            <a:endParaRPr>
              <a:solidFill>
                <a:srgbClr val="FFFFFF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11700" y="971650"/>
            <a:ext cx="8520600" cy="3990900"/>
          </a:xfrm>
          <a:prstGeom prst="rect">
            <a:avLst/>
          </a:prstGeom>
          <a:solidFill>
            <a:srgbClr val="408898">
              <a:alpha val="78600"/>
            </a:srgb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Le prochain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défi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te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permettra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de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mettre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en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pratique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ce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que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tu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 as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appris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sur les forces d</a:t>
            </a:r>
            <a:r>
              <a:rPr lang="en-GB" sz="1700" b="1" dirty="0">
                <a:solidFill>
                  <a:srgbClr val="FFFFFF"/>
                </a:solidFill>
              </a:rPr>
              <a:t>u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vol.</a:t>
            </a:r>
            <a:endParaRPr sz="1700" b="1" dirty="0">
              <a:solidFill>
                <a:srgbClr val="FFFFFF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Mise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en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situation:</a:t>
            </a:r>
            <a:endParaRPr sz="1700" b="1" dirty="0">
              <a:solidFill>
                <a:srgbClr val="FFFFFF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Tu es un 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ingénieur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d'études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>
                <a:solidFill>
                  <a:schemeClr val="lt1"/>
                </a:solidFill>
              </a:rPr>
              <a:t>chez Boeing 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(</a:t>
            </a:r>
            <a:r>
              <a:rPr lang="en-GB" sz="1500" b="1" i="1" dirty="0">
                <a:solidFill>
                  <a:srgbClr val="FFFFFF"/>
                </a:solidFill>
              </a:rPr>
              <a:t>l</a:t>
            </a:r>
            <a:r>
              <a:rPr lang="en-GB" sz="1500" b="1" i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es </a:t>
            </a:r>
            <a:r>
              <a:rPr lang="en-GB" sz="1500" b="1" i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ingénieurs</a:t>
            </a:r>
            <a:r>
              <a:rPr lang="en-GB" sz="1500" b="1" i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500" b="1" i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créent</a:t>
            </a:r>
            <a:r>
              <a:rPr lang="en-GB" sz="1500" b="1" i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500" b="1" i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souvent</a:t>
            </a:r>
            <a:r>
              <a:rPr lang="en-GB" sz="1500" b="1" i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de petits </a:t>
            </a:r>
            <a:r>
              <a:rPr lang="en-GB" sz="1500" b="1" i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modèles</a:t>
            </a:r>
            <a:r>
              <a:rPr lang="en-GB" sz="1500" b="1" i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de nouveaux </a:t>
            </a:r>
            <a:r>
              <a:rPr lang="en-GB" sz="1500" b="1" i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produits</a:t>
            </a:r>
            <a:r>
              <a:rPr lang="en-GB" sz="1500" b="1" i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500" b="1" i="1" dirty="0" err="1">
                <a:solidFill>
                  <a:srgbClr val="FFFFFF"/>
                </a:solidFill>
              </a:rPr>
              <a:t>afin</a:t>
            </a:r>
            <a:r>
              <a:rPr lang="en-GB" sz="1500" b="1" i="1" dirty="0">
                <a:solidFill>
                  <a:srgbClr val="FFFFFF"/>
                </a:solidFill>
              </a:rPr>
              <a:t> </a:t>
            </a:r>
            <a:r>
              <a:rPr lang="en-GB" sz="1500" b="1" i="1" dirty="0" err="1">
                <a:solidFill>
                  <a:srgbClr val="FFFFFF"/>
                </a:solidFill>
              </a:rPr>
              <a:t>d’essayer</a:t>
            </a:r>
            <a:r>
              <a:rPr lang="en-GB" sz="1500" b="1" i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les conceptions</a:t>
            </a:r>
            <a:r>
              <a:rPr lang="en-GB" sz="1500" b="1" i="1" dirty="0">
                <a:solidFill>
                  <a:srgbClr val="FFFFFF"/>
                </a:solidFill>
              </a:rPr>
              <a:t>). </a:t>
            </a:r>
            <a:r>
              <a:rPr lang="en-GB" sz="1700" b="1" dirty="0">
                <a:solidFill>
                  <a:srgbClr val="FFFFFF"/>
                </a:solidFill>
              </a:rPr>
              <a:t>La compagnie </a:t>
            </a:r>
            <a:r>
              <a:rPr lang="en-GB" sz="1700" b="1" dirty="0" err="1">
                <a:solidFill>
                  <a:srgbClr val="FFFFFF"/>
                </a:solidFill>
              </a:rPr>
              <a:t>t’a</a:t>
            </a:r>
            <a:r>
              <a:rPr lang="en-GB" sz="1700" b="1" dirty="0">
                <a:solidFill>
                  <a:srgbClr val="FFFFFF"/>
                </a:solidFill>
              </a:rPr>
              <a:t> 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donné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la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tâche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de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trouver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la 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meilleure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conception pour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leur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prochain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avion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. Pour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relever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le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défi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,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tu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dois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concevoir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,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construire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et </a:t>
            </a:r>
            <a:r>
              <a:rPr lang="en-GB" sz="1700" b="1" dirty="0">
                <a:solidFill>
                  <a:srgbClr val="FFFFFF"/>
                </a:solidFill>
              </a:rPr>
              <a:t>faire divers </a:t>
            </a:r>
            <a:r>
              <a:rPr lang="en-GB" sz="1700" b="1" dirty="0" err="1">
                <a:solidFill>
                  <a:srgbClr val="FFFFFF"/>
                </a:solidFill>
              </a:rPr>
              <a:t>essais</a:t>
            </a:r>
            <a:r>
              <a:rPr lang="en-GB" sz="1700" b="1" dirty="0">
                <a:solidFill>
                  <a:srgbClr val="FFFFFF"/>
                </a:solidFill>
              </a:rPr>
              <a:t> de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modèle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d'avion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en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papier.</a:t>
            </a:r>
            <a:endParaRPr sz="1700" b="1" dirty="0">
              <a:solidFill>
                <a:srgbClr val="FFFFFF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La conception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choisie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sera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l'avion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qui vole le plus loin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en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toute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-GB" sz="1700" b="1" dirty="0" err="1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sécurité</a:t>
            </a:r>
            <a:r>
              <a:rPr lang="en-GB" sz="1700" b="1" dirty="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 dans les airs.</a:t>
            </a:r>
            <a:endParaRPr sz="1700" b="1" dirty="0">
              <a:solidFill>
                <a:srgbClr val="FFFFFF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0725" y="1738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Bree Serif"/>
                <a:ea typeface="Bree Serif"/>
                <a:cs typeface="Bree Serif"/>
                <a:sym typeface="Bree Serif"/>
              </a:rPr>
              <a:t>Conception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id="102" name="Google Shape;102;p20"/>
          <p:cNvPicPr preferRelativeResize="0"/>
          <p:nvPr>
            <p:custDataLst>
              <p:tags r:id="rId2"/>
            </p:custDataLst>
          </p:nvPr>
        </p:nvPicPr>
        <p:blipFill>
          <a:blip r:embed="rId6">
            <a:alphaModFix amt="13000"/>
          </a:blip>
          <a:stretch>
            <a:fillRect/>
          </a:stretch>
        </p:blipFill>
        <p:spPr>
          <a:xfrm>
            <a:off x="2320575" y="46800"/>
            <a:ext cx="51435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0"/>
          <p:cNvSpPr txBox="1"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00725" y="746500"/>
            <a:ext cx="8900400" cy="433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Tu utilises ta conception dans deux </a:t>
            </a:r>
            <a:r>
              <a:rPr lang="en-GB" dirty="0" err="1"/>
              <a:t>différentes</a:t>
            </a:r>
            <a:r>
              <a:rPr lang="en-GB" dirty="0"/>
              <a:t> situations. Le premier </a:t>
            </a:r>
            <a:r>
              <a:rPr lang="en-GB" dirty="0" err="1"/>
              <a:t>modèle</a:t>
            </a:r>
            <a:r>
              <a:rPr lang="en-GB" dirty="0"/>
              <a:t> sera pour la distance dans les airs. Le second </a:t>
            </a:r>
            <a:r>
              <a:rPr lang="en-GB" dirty="0" err="1"/>
              <a:t>modèle</a:t>
            </a:r>
            <a:r>
              <a:rPr lang="en-GB" dirty="0"/>
              <a:t> sera </a:t>
            </a:r>
            <a:r>
              <a:rPr lang="en-GB" dirty="0" err="1"/>
              <a:t>d’essayer</a:t>
            </a:r>
            <a:r>
              <a:rPr lang="en-GB" dirty="0"/>
              <a:t> le </a:t>
            </a:r>
            <a:r>
              <a:rPr lang="en-GB" dirty="0" err="1"/>
              <a:t>poids</a:t>
            </a:r>
            <a:r>
              <a:rPr lang="en-GB" dirty="0"/>
              <a:t> sur </a:t>
            </a:r>
            <a:r>
              <a:rPr lang="en-GB" dirty="0" err="1"/>
              <a:t>différentes</a:t>
            </a:r>
            <a:r>
              <a:rPr lang="en-GB" dirty="0"/>
              <a:t> zones de </a:t>
            </a:r>
            <a:r>
              <a:rPr lang="en-GB" dirty="0" err="1"/>
              <a:t>l'avion</a:t>
            </a:r>
            <a:r>
              <a:rPr lang="en-GB" dirty="0"/>
              <a:t>. Avant de </a:t>
            </a:r>
            <a:r>
              <a:rPr lang="en-GB" dirty="0" err="1"/>
              <a:t>pouvoir</a:t>
            </a:r>
            <a:r>
              <a:rPr lang="en-GB" dirty="0"/>
              <a:t> </a:t>
            </a:r>
            <a:r>
              <a:rPr lang="en-GB" dirty="0" err="1"/>
              <a:t>obtenir</a:t>
            </a:r>
            <a:r>
              <a:rPr lang="en-GB" dirty="0"/>
              <a:t> des tests, </a:t>
            </a:r>
            <a:r>
              <a:rPr lang="en-GB" dirty="0" err="1"/>
              <a:t>tu</a:t>
            </a:r>
            <a:r>
              <a:rPr lang="en-GB" dirty="0"/>
              <a:t> </a:t>
            </a:r>
            <a:r>
              <a:rPr lang="en-GB" dirty="0" err="1"/>
              <a:t>dois</a:t>
            </a:r>
            <a:r>
              <a:rPr lang="en-GB" dirty="0"/>
              <a:t> explorer </a:t>
            </a:r>
            <a:r>
              <a:rPr lang="en-GB" dirty="0" err="1"/>
              <a:t>différentes</a:t>
            </a:r>
            <a:r>
              <a:rPr lang="en-GB" dirty="0"/>
              <a:t> options de conception (</a:t>
            </a:r>
            <a:r>
              <a:rPr lang="en-GB" dirty="0" err="1"/>
              <a:t>voir</a:t>
            </a:r>
            <a:r>
              <a:rPr lang="en-GB" dirty="0"/>
              <a:t> la </a:t>
            </a:r>
            <a:r>
              <a:rPr lang="en-GB" dirty="0" err="1"/>
              <a:t>feuille</a:t>
            </a:r>
            <a:r>
              <a:rPr lang="en-GB" dirty="0"/>
              <a:t> </a:t>
            </a:r>
            <a:r>
              <a:rPr lang="en-GB" dirty="0" err="1"/>
              <a:t>d'enregistrement</a:t>
            </a:r>
            <a:r>
              <a:rPr lang="en-GB" dirty="0"/>
              <a:t> des forces de vol, </a:t>
            </a:r>
            <a:r>
              <a:rPr lang="en-GB" dirty="0" err="1"/>
              <a:t>en</a:t>
            </a:r>
            <a:r>
              <a:rPr lang="en-GB" dirty="0"/>
              <a:t> lien ci-dessous pour des instructions </a:t>
            </a:r>
            <a:r>
              <a:rPr lang="en-GB" dirty="0" err="1"/>
              <a:t>détaillées</a:t>
            </a:r>
            <a:r>
              <a:rPr lang="en-GB" dirty="0"/>
              <a:t>).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 err="1"/>
              <a:t>Matériaux</a:t>
            </a:r>
            <a:r>
              <a:rPr lang="en-GB" dirty="0"/>
              <a:t>:  papier </a:t>
            </a:r>
            <a:r>
              <a:rPr lang="en-GB" dirty="0" err="1"/>
              <a:t>d'imprimante</a:t>
            </a:r>
            <a:r>
              <a:rPr lang="en-GB" dirty="0"/>
              <a:t> (au </a:t>
            </a:r>
            <a:r>
              <a:rPr lang="en-GB" dirty="0" err="1"/>
              <a:t>moins</a:t>
            </a:r>
            <a:r>
              <a:rPr lang="en-GB" dirty="0"/>
              <a:t> 2 </a:t>
            </a:r>
            <a:r>
              <a:rPr lang="en-GB" dirty="0" err="1"/>
              <a:t>feuilles</a:t>
            </a:r>
            <a:r>
              <a:rPr lang="en-GB" dirty="0"/>
              <a:t> </a:t>
            </a:r>
            <a:r>
              <a:rPr lang="en-GB" dirty="0" err="1"/>
              <a:t>peut-être</a:t>
            </a:r>
            <a:r>
              <a:rPr lang="en-GB" dirty="0"/>
              <a:t> plus), </a:t>
            </a:r>
            <a:r>
              <a:rPr lang="en-GB" dirty="0" err="1"/>
              <a:t>ruban</a:t>
            </a:r>
            <a:r>
              <a:rPr lang="en-GB" dirty="0"/>
              <a:t> </a:t>
            </a:r>
            <a:r>
              <a:rPr lang="en-GB" dirty="0" err="1"/>
              <a:t>adhésif</a:t>
            </a:r>
            <a:r>
              <a:rPr lang="en-GB" dirty="0"/>
              <a:t>, un </a:t>
            </a:r>
            <a:r>
              <a:rPr lang="en-GB" dirty="0" err="1"/>
              <a:t>ruban</a:t>
            </a:r>
            <a:r>
              <a:rPr lang="en-GB" dirty="0"/>
              <a:t> à </a:t>
            </a:r>
            <a:r>
              <a:rPr lang="en-GB" dirty="0" err="1"/>
              <a:t>mesurer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un </a:t>
            </a:r>
            <a:r>
              <a:rPr lang="en-GB" dirty="0" err="1"/>
              <a:t>mètre</a:t>
            </a:r>
            <a:r>
              <a:rPr lang="en-GB" dirty="0"/>
              <a:t> et des articles pour </a:t>
            </a:r>
            <a:r>
              <a:rPr lang="en-GB" dirty="0" err="1"/>
              <a:t>marquer</a:t>
            </a:r>
            <a:r>
              <a:rPr lang="en-GB" dirty="0"/>
              <a:t> </a:t>
            </a:r>
            <a:r>
              <a:rPr lang="en-GB" dirty="0" err="1"/>
              <a:t>chaque</a:t>
            </a:r>
            <a:r>
              <a:rPr lang="en-GB" dirty="0"/>
              <a:t> </a:t>
            </a:r>
            <a:r>
              <a:rPr lang="en-GB" dirty="0" err="1"/>
              <a:t>mètre</a:t>
            </a:r>
            <a:r>
              <a:rPr lang="en-GB" dirty="0"/>
              <a:t> </a:t>
            </a:r>
            <a:r>
              <a:rPr lang="en-GB" dirty="0" err="1"/>
              <a:t>tel</a:t>
            </a:r>
            <a:r>
              <a:rPr lang="en-GB" dirty="0"/>
              <a:t> que  des </a:t>
            </a:r>
            <a:r>
              <a:rPr lang="en-GB" dirty="0" err="1"/>
              <a:t>cônes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des blocs, </a:t>
            </a:r>
            <a:r>
              <a:rPr lang="en-GB" dirty="0" err="1"/>
              <a:t>minuterie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chronomètre</a:t>
            </a:r>
            <a:r>
              <a:rPr lang="en-GB" dirty="0"/>
              <a:t>, trombones.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/>
              <a:t>Choses à </a:t>
            </a:r>
            <a:r>
              <a:rPr lang="en-GB" dirty="0" err="1"/>
              <a:t>considérer</a:t>
            </a:r>
            <a:r>
              <a:rPr lang="en-GB" dirty="0"/>
              <a:t>: </a:t>
            </a:r>
            <a:r>
              <a:rPr lang="en-GB" dirty="0" err="1"/>
              <a:t>Quelles</a:t>
            </a:r>
            <a:r>
              <a:rPr lang="en-GB" dirty="0"/>
              <a:t> parties de ta conception </a:t>
            </a:r>
            <a:r>
              <a:rPr lang="en-GB" dirty="0" err="1"/>
              <a:t>pourraient</a:t>
            </a:r>
            <a:r>
              <a:rPr lang="en-GB" dirty="0"/>
              <a:t> influencer le vol de </a:t>
            </a:r>
            <a:r>
              <a:rPr lang="en-GB" dirty="0" err="1"/>
              <a:t>votre</a:t>
            </a:r>
            <a:r>
              <a:rPr lang="en-GB" dirty="0"/>
              <a:t> </a:t>
            </a:r>
            <a:r>
              <a:rPr lang="en-GB" dirty="0" err="1"/>
              <a:t>avion</a:t>
            </a:r>
            <a:r>
              <a:rPr lang="en-GB" dirty="0"/>
              <a:t>? (</a:t>
            </a:r>
            <a:r>
              <a:rPr lang="en-GB" dirty="0" err="1"/>
              <a:t>forme</a:t>
            </a:r>
            <a:r>
              <a:rPr lang="en-GB" dirty="0"/>
              <a:t> </a:t>
            </a:r>
            <a:r>
              <a:rPr lang="en-GB" dirty="0" err="1"/>
              <a:t>d'aile</a:t>
            </a:r>
            <a:r>
              <a:rPr lang="en-GB" dirty="0"/>
              <a:t>, </a:t>
            </a:r>
            <a:r>
              <a:rPr lang="en-GB" dirty="0" err="1"/>
              <a:t>forme</a:t>
            </a:r>
            <a:r>
              <a:rPr lang="en-GB" dirty="0"/>
              <a:t> </a:t>
            </a:r>
            <a:r>
              <a:rPr lang="en-GB" dirty="0" err="1"/>
              <a:t>d'avion</a:t>
            </a:r>
            <a:r>
              <a:rPr lang="en-GB" dirty="0"/>
              <a:t>, </a:t>
            </a:r>
            <a:r>
              <a:rPr lang="en-GB" dirty="0" err="1"/>
              <a:t>poids</a:t>
            </a:r>
            <a:r>
              <a:rPr lang="en-GB" dirty="0"/>
              <a:t>, </a:t>
            </a:r>
            <a:r>
              <a:rPr lang="en-GB" dirty="0" err="1"/>
              <a:t>poids</a:t>
            </a:r>
            <a:r>
              <a:rPr lang="en-GB" dirty="0"/>
              <a:t> au </a:t>
            </a:r>
            <a:r>
              <a:rPr lang="en-GB" dirty="0" err="1"/>
              <a:t>nez</a:t>
            </a:r>
            <a:r>
              <a:rPr lang="en-GB" dirty="0"/>
              <a:t>, </a:t>
            </a:r>
            <a:r>
              <a:rPr lang="en-GB" dirty="0" err="1"/>
              <a:t>volets</a:t>
            </a:r>
            <a:r>
              <a:rPr lang="en-GB" dirty="0"/>
              <a:t> de queue, </a:t>
            </a:r>
            <a:r>
              <a:rPr lang="en-GB" dirty="0" err="1"/>
              <a:t>gouvernails</a:t>
            </a:r>
            <a:r>
              <a:rPr lang="en-GB" dirty="0"/>
              <a:t>, etc.)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/>
              <a:t>Utilise la  </a:t>
            </a:r>
            <a:r>
              <a:rPr lang="en-GB" dirty="0" err="1"/>
              <a:t>feuille</a:t>
            </a:r>
            <a:r>
              <a:rPr lang="en-GB" dirty="0"/>
              <a:t> </a:t>
            </a:r>
            <a:r>
              <a:rPr lang="en-GB" dirty="0" err="1"/>
              <a:t>d'enregistrement</a:t>
            </a:r>
            <a:r>
              <a:rPr lang="en-GB" dirty="0"/>
              <a:t> des forces de vol pour </a:t>
            </a:r>
            <a:r>
              <a:rPr lang="en-GB" dirty="0" err="1"/>
              <a:t>inscrire</a:t>
            </a:r>
            <a:r>
              <a:rPr lang="en-GB" dirty="0"/>
              <a:t> </a:t>
            </a:r>
            <a:r>
              <a:rPr lang="en-GB" dirty="0" err="1"/>
              <a:t>vos</a:t>
            </a:r>
            <a:r>
              <a:rPr lang="en-GB" dirty="0"/>
              <a:t> </a:t>
            </a:r>
            <a:r>
              <a:rPr lang="en-GB" dirty="0" err="1"/>
              <a:t>résultats</a:t>
            </a:r>
            <a:r>
              <a:rPr lang="en-GB" dirty="0"/>
              <a:t>. </a:t>
            </a:r>
            <a:r>
              <a:rPr lang="en-GB" dirty="0" err="1"/>
              <a:t>Prends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photo de la conception de </a:t>
            </a:r>
            <a:r>
              <a:rPr lang="en-GB" dirty="0" err="1"/>
              <a:t>l'avion</a:t>
            </a:r>
            <a:r>
              <a:rPr lang="en-GB" dirty="0"/>
              <a:t> la plus </a:t>
            </a:r>
            <a:r>
              <a:rPr lang="en-GB" dirty="0" err="1"/>
              <a:t>réussie</a:t>
            </a:r>
            <a:r>
              <a:rPr lang="en-GB" dirty="0"/>
              <a:t> et </a:t>
            </a:r>
            <a:r>
              <a:rPr lang="en-GB" dirty="0" err="1"/>
              <a:t>téléchargez</a:t>
            </a:r>
            <a:r>
              <a:rPr lang="en-GB" dirty="0"/>
              <a:t>-la sur la diapositive </a:t>
            </a:r>
            <a:r>
              <a:rPr lang="en-GB" dirty="0" err="1"/>
              <a:t>suivante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/>
              <a:t> </a:t>
            </a:r>
            <a:r>
              <a:rPr lang="en-GB" u="sng" dirty="0" err="1">
                <a:solidFill>
                  <a:schemeClr val="accent5"/>
                </a:solidFill>
              </a:rPr>
              <a:t>Feuille</a:t>
            </a:r>
            <a:r>
              <a:rPr lang="en-GB" u="sng" dirty="0">
                <a:solidFill>
                  <a:schemeClr val="accent5"/>
                </a:solidFill>
              </a:rPr>
              <a:t> </a:t>
            </a:r>
            <a:r>
              <a:rPr lang="en-GB" u="sng" dirty="0" err="1">
                <a:solidFill>
                  <a:schemeClr val="accent5"/>
                </a:solidFill>
              </a:rPr>
              <a:t>d</a:t>
            </a:r>
            <a:r>
              <a:rPr lang="en-GB" u="sng" dirty="0" err="1">
                <a:solidFill>
                  <a:schemeClr val="accent5"/>
                </a:solidFill>
                <a:hlinkClick r:id="rId7"/>
              </a:rPr>
              <a:t>’enregistrement</a:t>
            </a:r>
            <a:r>
              <a:rPr lang="en-GB" u="sng" dirty="0">
                <a:solidFill>
                  <a:schemeClr val="accent5"/>
                </a:solidFill>
                <a:hlinkClick r:id="rId7"/>
              </a:rPr>
              <a:t> des forces de v</a:t>
            </a:r>
            <a:r>
              <a:rPr lang="en-GB" u="sng" dirty="0">
                <a:solidFill>
                  <a:schemeClr val="accent5"/>
                </a:solidFill>
              </a:rPr>
              <a:t>ol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Bree Serif"/>
                <a:ea typeface="Bree Serif"/>
                <a:cs typeface="Bree Serif"/>
                <a:sym typeface="Bree Serif"/>
              </a:rPr>
              <a:t>Photo de ta conception d’avion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525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Bree Serif"/>
                <a:ea typeface="Bree Serif"/>
                <a:cs typeface="Bree Serif"/>
                <a:sym typeface="Bree Serif"/>
              </a:rPr>
              <a:t>Essais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id="114" name="Google Shape;114;p22"/>
          <p:cNvPicPr preferRelativeResize="0"/>
          <p:nvPr>
            <p:custDataLst>
              <p:tags r:id="rId2"/>
            </p:custDataLst>
          </p:nvPr>
        </p:nvPicPr>
        <p:blipFill>
          <a:blip r:embed="rId6">
            <a:alphaModFix amt="13000"/>
          </a:blip>
          <a:stretch>
            <a:fillRect/>
          </a:stretch>
        </p:blipFill>
        <p:spPr>
          <a:xfrm>
            <a:off x="2320575" y="46800"/>
            <a:ext cx="51435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2"/>
          <p:cNvSpPr txBox="1"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0525" y="525475"/>
            <a:ext cx="8900400" cy="46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/>
              <a:t>Afin de faire des </a:t>
            </a:r>
            <a:r>
              <a:rPr lang="en-GB" dirty="0" err="1"/>
              <a:t>essais</a:t>
            </a:r>
            <a:r>
              <a:rPr lang="en-GB" dirty="0"/>
              <a:t> de ta conception, </a:t>
            </a:r>
            <a:r>
              <a:rPr lang="en-GB" dirty="0" err="1"/>
              <a:t>choisis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</a:t>
            </a:r>
            <a:r>
              <a:rPr lang="en-GB" dirty="0" err="1"/>
              <a:t>ligne</a:t>
            </a:r>
            <a:r>
              <a:rPr lang="en-GB" dirty="0"/>
              <a:t> de </a:t>
            </a:r>
            <a:r>
              <a:rPr lang="en-GB" dirty="0" err="1"/>
              <a:t>départ</a:t>
            </a:r>
            <a:r>
              <a:rPr lang="en-GB" dirty="0"/>
              <a:t> et </a:t>
            </a:r>
            <a:r>
              <a:rPr lang="en-GB" dirty="0" err="1"/>
              <a:t>mesure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distance de 5 à 10 m à </a:t>
            </a:r>
            <a:r>
              <a:rPr lang="en-GB" dirty="0" err="1"/>
              <a:t>l'aide</a:t>
            </a:r>
            <a:r>
              <a:rPr lang="en-GB" dirty="0"/>
              <a:t> du </a:t>
            </a:r>
            <a:r>
              <a:rPr lang="en-GB" dirty="0" err="1"/>
              <a:t>ruban</a:t>
            </a:r>
            <a:r>
              <a:rPr lang="en-GB" dirty="0"/>
              <a:t> à </a:t>
            </a:r>
            <a:r>
              <a:rPr lang="en-GB" dirty="0" err="1"/>
              <a:t>mesurer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d’un </a:t>
            </a:r>
            <a:r>
              <a:rPr lang="en-GB" dirty="0" err="1"/>
              <a:t>mètre</a:t>
            </a:r>
            <a:r>
              <a:rPr lang="en-GB" dirty="0"/>
              <a:t>. Marque </a:t>
            </a:r>
            <a:r>
              <a:rPr lang="en-GB" dirty="0" err="1"/>
              <a:t>chaque</a:t>
            </a:r>
            <a:r>
              <a:rPr lang="en-GB" dirty="0"/>
              <a:t> </a:t>
            </a:r>
            <a:r>
              <a:rPr lang="en-GB" dirty="0" err="1"/>
              <a:t>mètre</a:t>
            </a:r>
            <a:r>
              <a:rPr lang="en-GB" dirty="0"/>
              <a:t> à </a:t>
            </a:r>
            <a:r>
              <a:rPr lang="en-GB" dirty="0" err="1"/>
              <a:t>l'aide</a:t>
            </a:r>
            <a:r>
              <a:rPr lang="en-GB" dirty="0"/>
              <a:t> d'un </a:t>
            </a:r>
            <a:r>
              <a:rPr lang="en-GB" dirty="0" err="1"/>
              <a:t>cône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d'un </a:t>
            </a:r>
            <a:r>
              <a:rPr lang="en-GB" dirty="0" err="1"/>
              <a:t>autre</a:t>
            </a:r>
            <a:r>
              <a:rPr lang="en-GB" dirty="0"/>
              <a:t> </a:t>
            </a:r>
            <a:r>
              <a:rPr lang="en-GB" dirty="0" err="1"/>
              <a:t>objet</a:t>
            </a:r>
            <a:r>
              <a:rPr lang="en-GB" dirty="0"/>
              <a:t>.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 err="1"/>
              <a:t>Tiens-toi</a:t>
            </a:r>
            <a:r>
              <a:rPr lang="en-GB" dirty="0"/>
              <a:t> au début et lance ton </a:t>
            </a:r>
            <a:r>
              <a:rPr lang="en-GB" dirty="0" err="1"/>
              <a:t>avion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papier.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utilisant</a:t>
            </a:r>
            <a:r>
              <a:rPr lang="en-GB" dirty="0"/>
              <a:t> le temps de la </a:t>
            </a:r>
            <a:r>
              <a:rPr lang="en-GB" dirty="0" err="1"/>
              <a:t>minuterie</a:t>
            </a:r>
            <a:r>
              <a:rPr lang="en-GB" dirty="0"/>
              <a:t>, </a:t>
            </a:r>
            <a:r>
              <a:rPr lang="en-GB" dirty="0" err="1"/>
              <a:t>combien</a:t>
            </a:r>
            <a:r>
              <a:rPr lang="en-GB" dirty="0"/>
              <a:t> de temps ton </a:t>
            </a:r>
            <a:r>
              <a:rPr lang="en-GB" dirty="0" err="1"/>
              <a:t>avion</a:t>
            </a:r>
            <a:r>
              <a:rPr lang="en-GB" dirty="0"/>
              <a:t> </a:t>
            </a:r>
            <a:r>
              <a:rPr lang="en-GB" dirty="0" err="1"/>
              <a:t>reste</a:t>
            </a:r>
            <a:r>
              <a:rPr lang="en-GB" dirty="0"/>
              <a:t>-t-</a:t>
            </a:r>
            <a:r>
              <a:rPr lang="en-GB" dirty="0" err="1"/>
              <a:t>il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l'air</a:t>
            </a:r>
            <a:r>
              <a:rPr lang="en-GB" dirty="0"/>
              <a:t>. (Tu </a:t>
            </a:r>
            <a:r>
              <a:rPr lang="en-GB" dirty="0" err="1"/>
              <a:t>peux</a:t>
            </a:r>
            <a:r>
              <a:rPr lang="en-GB" dirty="0"/>
              <a:t>  </a:t>
            </a:r>
            <a:r>
              <a:rPr lang="en-GB" dirty="0" err="1"/>
              <a:t>avoir</a:t>
            </a:r>
            <a:r>
              <a:rPr lang="en-GB" dirty="0"/>
              <a:t> </a:t>
            </a:r>
            <a:r>
              <a:rPr lang="en-GB" dirty="0" err="1"/>
              <a:t>besoin</a:t>
            </a:r>
            <a:r>
              <a:rPr lang="en-GB" dirty="0"/>
              <a:t> d'un </a:t>
            </a:r>
            <a:r>
              <a:rPr lang="en-GB" dirty="0" err="1"/>
              <a:t>partenaire</a:t>
            </a:r>
            <a:r>
              <a:rPr lang="en-GB" dirty="0"/>
              <a:t> pour  </a:t>
            </a:r>
            <a:r>
              <a:rPr lang="en-GB" dirty="0" err="1"/>
              <a:t>t’aider</a:t>
            </a:r>
            <a:r>
              <a:rPr lang="en-GB" dirty="0"/>
              <a:t> à </a:t>
            </a:r>
            <a:r>
              <a:rPr lang="en-GB" dirty="0" err="1"/>
              <a:t>gagner</a:t>
            </a:r>
            <a:r>
              <a:rPr lang="en-GB" dirty="0"/>
              <a:t> du temps.) Une </a:t>
            </a:r>
            <a:r>
              <a:rPr lang="en-GB" dirty="0" err="1"/>
              <a:t>fois</a:t>
            </a:r>
            <a:r>
              <a:rPr lang="en-GB" dirty="0"/>
              <a:t> </a:t>
            </a:r>
            <a:r>
              <a:rPr lang="en-GB" dirty="0" err="1"/>
              <a:t>qu'il</a:t>
            </a:r>
            <a:r>
              <a:rPr lang="en-GB" dirty="0"/>
              <a:t> a </a:t>
            </a:r>
            <a:r>
              <a:rPr lang="en-GB" dirty="0" err="1"/>
              <a:t>atterri</a:t>
            </a:r>
            <a:r>
              <a:rPr lang="en-GB" dirty="0"/>
              <a:t>, note le temps et la distance </a:t>
            </a:r>
            <a:r>
              <a:rPr lang="en-GB" dirty="0" err="1"/>
              <a:t>parcourue</a:t>
            </a:r>
            <a:r>
              <a:rPr lang="en-GB" dirty="0"/>
              <a:t> sur la </a:t>
            </a:r>
            <a:r>
              <a:rPr lang="en-GB" dirty="0" err="1"/>
              <a:t>feuille</a:t>
            </a:r>
            <a:r>
              <a:rPr lang="en-GB" dirty="0"/>
              <a:t> </a:t>
            </a:r>
            <a:r>
              <a:rPr lang="en-GB" dirty="0" err="1"/>
              <a:t>d'enregistrement</a:t>
            </a:r>
            <a:r>
              <a:rPr lang="en-GB" dirty="0"/>
              <a:t> des forces de vol  </a:t>
            </a:r>
            <a:r>
              <a:rPr lang="en-GB" u="sng" dirty="0" err="1">
                <a:solidFill>
                  <a:schemeClr val="accent5"/>
                </a:solidFill>
              </a:rPr>
              <a:t>Feuille</a:t>
            </a:r>
            <a:r>
              <a:rPr lang="en-GB" u="sng" dirty="0">
                <a:solidFill>
                  <a:schemeClr val="accent5"/>
                </a:solidFill>
              </a:rPr>
              <a:t> </a:t>
            </a:r>
            <a:r>
              <a:rPr lang="en-GB" u="sng" dirty="0" err="1">
                <a:solidFill>
                  <a:schemeClr val="accent5"/>
                </a:solidFill>
              </a:rPr>
              <a:t>d</a:t>
            </a:r>
            <a:r>
              <a:rPr lang="en-GB" u="sng" dirty="0" err="1">
                <a:solidFill>
                  <a:schemeClr val="accent5"/>
                </a:solidFill>
                <a:hlinkClick r:id="rId7"/>
              </a:rPr>
              <a:t>’enregistrement</a:t>
            </a:r>
            <a:r>
              <a:rPr lang="en-GB" u="sng" dirty="0">
                <a:solidFill>
                  <a:schemeClr val="accent5"/>
                </a:solidFill>
                <a:hlinkClick r:id="rId7"/>
              </a:rPr>
              <a:t> des forces de vol</a:t>
            </a:r>
            <a:r>
              <a:rPr lang="en-GB" dirty="0">
                <a:hlinkClick r:id="rId7"/>
              </a:rPr>
              <a:t> 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 err="1"/>
              <a:t>Répéte</a:t>
            </a:r>
            <a:r>
              <a:rPr lang="en-GB" dirty="0"/>
              <a:t> 2 </a:t>
            </a:r>
            <a:r>
              <a:rPr lang="en-GB" dirty="0" err="1"/>
              <a:t>fois</a:t>
            </a:r>
            <a:r>
              <a:rPr lang="en-GB" dirty="0"/>
              <a:t> de plus pour </a:t>
            </a:r>
            <a:r>
              <a:rPr lang="en-GB" dirty="0" err="1"/>
              <a:t>cette</a:t>
            </a:r>
            <a:r>
              <a:rPr lang="en-GB" dirty="0"/>
              <a:t> conception.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 err="1"/>
              <a:t>Prends</a:t>
            </a:r>
            <a:r>
              <a:rPr lang="en-GB" dirty="0"/>
              <a:t> des notes sur la </a:t>
            </a:r>
            <a:r>
              <a:rPr lang="en-GB" dirty="0" err="1"/>
              <a:t>feuille</a:t>
            </a:r>
            <a:r>
              <a:rPr lang="en-GB" dirty="0"/>
              <a:t> </a:t>
            </a:r>
            <a:r>
              <a:rPr lang="en-GB" dirty="0" err="1"/>
              <a:t>d'enregistrement</a:t>
            </a:r>
            <a:r>
              <a:rPr lang="en-GB" dirty="0"/>
              <a:t> de tout </a:t>
            </a:r>
            <a:r>
              <a:rPr lang="en-GB" dirty="0" err="1"/>
              <a:t>ce</a:t>
            </a:r>
            <a:r>
              <a:rPr lang="en-GB" dirty="0"/>
              <a:t> que </a:t>
            </a:r>
            <a:r>
              <a:rPr lang="en-GB" dirty="0" err="1"/>
              <a:t>tu</a:t>
            </a:r>
            <a:r>
              <a:rPr lang="en-GB" dirty="0"/>
              <a:t> as </a:t>
            </a:r>
            <a:r>
              <a:rPr lang="en-GB" dirty="0" err="1"/>
              <a:t>observé</a:t>
            </a:r>
            <a:r>
              <a:rPr lang="en-GB" dirty="0"/>
              <a:t> sur la </a:t>
            </a:r>
            <a:r>
              <a:rPr lang="en-GB" dirty="0" err="1"/>
              <a:t>façon</a:t>
            </a:r>
            <a:r>
              <a:rPr lang="en-GB" dirty="0"/>
              <a:t> </a:t>
            </a:r>
            <a:r>
              <a:rPr lang="en-GB" dirty="0" err="1"/>
              <a:t>dont</a:t>
            </a:r>
            <a:r>
              <a:rPr lang="en-GB" dirty="0"/>
              <a:t> ton </a:t>
            </a:r>
            <a:r>
              <a:rPr lang="en-GB" dirty="0" err="1"/>
              <a:t>avion</a:t>
            </a:r>
            <a:r>
              <a:rPr lang="en-GB" dirty="0"/>
              <a:t> a </a:t>
            </a:r>
            <a:r>
              <a:rPr lang="en-GB" dirty="0" err="1"/>
              <a:t>volé</a:t>
            </a:r>
            <a:r>
              <a:rPr lang="en-GB" dirty="0"/>
              <a:t> (</a:t>
            </a:r>
            <a:r>
              <a:rPr lang="en-GB" dirty="0" err="1"/>
              <a:t>c'est</a:t>
            </a:r>
            <a:r>
              <a:rPr lang="en-GB" dirty="0"/>
              <a:t>-à-dire </a:t>
            </a:r>
            <a:r>
              <a:rPr lang="en-GB" dirty="0" err="1"/>
              <a:t>est-ce</a:t>
            </a:r>
            <a:r>
              <a:rPr lang="en-GB" dirty="0"/>
              <a:t> que ton </a:t>
            </a:r>
            <a:r>
              <a:rPr lang="en-GB" dirty="0" err="1"/>
              <a:t>avion</a:t>
            </a:r>
            <a:r>
              <a:rPr lang="en-GB" dirty="0"/>
              <a:t> a </a:t>
            </a:r>
            <a:r>
              <a:rPr lang="en-GB" dirty="0" err="1"/>
              <a:t>volé</a:t>
            </a:r>
            <a:r>
              <a:rPr lang="en-GB" dirty="0"/>
              <a:t> droit? Est-</a:t>
            </a:r>
            <a:r>
              <a:rPr lang="en-GB" dirty="0" err="1"/>
              <a:t>ce</a:t>
            </a:r>
            <a:r>
              <a:rPr lang="en-GB" dirty="0"/>
              <a:t> que ton </a:t>
            </a:r>
            <a:r>
              <a:rPr lang="en-GB" dirty="0" err="1"/>
              <a:t>avion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 </a:t>
            </a:r>
            <a:r>
              <a:rPr lang="en-GB" dirty="0" err="1"/>
              <a:t>allé</a:t>
            </a:r>
            <a:r>
              <a:rPr lang="en-GB" dirty="0"/>
              <a:t> haut? Est-</a:t>
            </a:r>
            <a:r>
              <a:rPr lang="en-GB" dirty="0" err="1"/>
              <a:t>ce</a:t>
            </a:r>
            <a:r>
              <a:rPr lang="en-GB" dirty="0"/>
              <a:t> que ton </a:t>
            </a:r>
            <a:r>
              <a:rPr lang="en-GB" dirty="0" err="1"/>
              <a:t>avion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tombé</a:t>
            </a:r>
            <a:r>
              <a:rPr lang="en-GB" dirty="0"/>
              <a:t> </a:t>
            </a:r>
            <a:r>
              <a:rPr lang="en-GB" dirty="0" err="1"/>
              <a:t>rapidement</a:t>
            </a:r>
            <a:r>
              <a:rPr lang="en-GB" dirty="0"/>
              <a:t>?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 err="1"/>
              <a:t>Apporte</a:t>
            </a:r>
            <a:r>
              <a:rPr lang="en-GB" dirty="0"/>
              <a:t> les modifications </a:t>
            </a:r>
            <a:r>
              <a:rPr lang="en-GB" dirty="0" err="1"/>
              <a:t>ou</a:t>
            </a:r>
            <a:r>
              <a:rPr lang="en-GB" dirty="0"/>
              <a:t> les adaptations à ta conception qui, </a:t>
            </a:r>
            <a:r>
              <a:rPr lang="en-GB" dirty="0" err="1"/>
              <a:t>selon</a:t>
            </a:r>
            <a:r>
              <a:rPr lang="en-GB" dirty="0"/>
              <a:t> </a:t>
            </a:r>
            <a:r>
              <a:rPr lang="en-GB" dirty="0" err="1"/>
              <a:t>toi</a:t>
            </a:r>
            <a:r>
              <a:rPr lang="en-GB" dirty="0"/>
              <a:t>, </a:t>
            </a:r>
            <a:r>
              <a:rPr lang="en-GB" dirty="0" err="1"/>
              <a:t>améliorera</a:t>
            </a:r>
            <a:r>
              <a:rPr lang="en-GB" dirty="0"/>
              <a:t> les performances de ton </a:t>
            </a:r>
            <a:r>
              <a:rPr lang="en-GB" dirty="0" err="1"/>
              <a:t>avion</a:t>
            </a:r>
            <a:r>
              <a:rPr lang="en-GB" dirty="0"/>
              <a:t>. Note </a:t>
            </a:r>
            <a:r>
              <a:rPr lang="en-GB" dirty="0" err="1"/>
              <a:t>ces</a:t>
            </a:r>
            <a:r>
              <a:rPr lang="en-GB" dirty="0"/>
              <a:t> modifications sur la </a:t>
            </a:r>
            <a:r>
              <a:rPr lang="en-GB" dirty="0" err="1"/>
              <a:t>feuille</a:t>
            </a:r>
            <a:r>
              <a:rPr lang="en-GB" dirty="0"/>
              <a:t> </a:t>
            </a:r>
            <a:r>
              <a:rPr lang="en-GB" dirty="0" err="1"/>
              <a:t>d'enregistrement</a:t>
            </a:r>
            <a:r>
              <a:rPr lang="en-GB" dirty="0"/>
              <a:t>.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 err="1"/>
              <a:t>Essaie</a:t>
            </a:r>
            <a:r>
              <a:rPr lang="en-GB" dirty="0"/>
              <a:t> à nouveau ton </a:t>
            </a:r>
            <a:r>
              <a:rPr lang="en-GB" dirty="0" err="1"/>
              <a:t>avion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répétant</a:t>
            </a:r>
            <a:r>
              <a:rPr lang="en-GB" dirty="0"/>
              <a:t> les </a:t>
            </a:r>
            <a:r>
              <a:rPr lang="en-GB" dirty="0" err="1"/>
              <a:t>étapes</a:t>
            </a:r>
            <a:r>
              <a:rPr lang="en-GB" dirty="0"/>
              <a:t> 2 et 3 et note </a:t>
            </a:r>
            <a:r>
              <a:rPr lang="en-GB" dirty="0" err="1"/>
              <a:t>tes</a:t>
            </a:r>
            <a:r>
              <a:rPr lang="en-GB" dirty="0"/>
              <a:t> </a:t>
            </a:r>
            <a:r>
              <a:rPr lang="en-GB" dirty="0" err="1"/>
              <a:t>informations</a:t>
            </a:r>
            <a:r>
              <a:rPr lang="en-GB" dirty="0"/>
              <a:t> sur la </a:t>
            </a:r>
            <a:r>
              <a:rPr lang="en-GB" dirty="0" err="1"/>
              <a:t>feuille</a:t>
            </a:r>
            <a:r>
              <a:rPr lang="en-GB" dirty="0"/>
              <a:t> </a:t>
            </a:r>
            <a:r>
              <a:rPr lang="en-GB" dirty="0" err="1"/>
              <a:t>d'enregistrement</a:t>
            </a:r>
            <a:r>
              <a:rPr lang="en-GB" dirty="0"/>
              <a:t>.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 err="1"/>
              <a:t>Transfère</a:t>
            </a:r>
            <a:r>
              <a:rPr lang="en-GB" dirty="0"/>
              <a:t> les </a:t>
            </a:r>
            <a:r>
              <a:rPr lang="en-GB" dirty="0" err="1"/>
              <a:t>données</a:t>
            </a:r>
            <a:r>
              <a:rPr lang="en-GB" dirty="0"/>
              <a:t> que </a:t>
            </a:r>
            <a:r>
              <a:rPr lang="en-GB" dirty="0" err="1"/>
              <a:t>tu</a:t>
            </a:r>
            <a:r>
              <a:rPr lang="en-GB" dirty="0"/>
              <a:t> as </a:t>
            </a:r>
            <a:r>
              <a:rPr lang="en-GB" dirty="0" err="1"/>
              <a:t>collectées</a:t>
            </a:r>
            <a:r>
              <a:rPr lang="en-GB" dirty="0"/>
              <a:t> dans le tableau de la diapositive </a:t>
            </a:r>
            <a:r>
              <a:rPr lang="en-GB" dirty="0" err="1"/>
              <a:t>suivante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1646</Words>
  <Application>Microsoft Office PowerPoint</Application>
  <PresentationFormat>On-screen Show (16:9)</PresentationFormat>
  <Paragraphs>142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Bree Serif</vt:lpstr>
      <vt:lpstr>Arial</vt:lpstr>
      <vt:lpstr>Simple Light</vt:lpstr>
      <vt:lpstr>PowerPoint Presentation</vt:lpstr>
      <vt:lpstr>Force - Une force est une poussée ou une traction qui cause des mouvements pouvant influencer des changements de direction d’un ou des objets. </vt:lpstr>
      <vt:lpstr>Le principe de Bernoulli </vt:lpstr>
      <vt:lpstr>Les forces du vol - Explorez les forces de vol avec ces simulations du Smithsonian National Air and Space Museum</vt:lpstr>
      <vt:lpstr>Quelle est la science?</vt:lpstr>
      <vt:lpstr>Défi d'ingénierie</vt:lpstr>
      <vt:lpstr>Conception</vt:lpstr>
      <vt:lpstr>Photo de ta conception d’avion</vt:lpstr>
      <vt:lpstr>Essais </vt:lpstr>
      <vt:lpstr>Note tes essais- Complète le tableau avec tes résultats. Pour trouver le temps et la distance moyenne, additionne les nombres des 3 essais dans cette colonne et divise-les par 3. Exemple: Pour le temps  30 s + 15 s + 20 s = 65 s,  65 s ÷ 3 = 21,7 s * arrondi à la décimale la plus proche</vt:lpstr>
      <vt:lpstr>Suite des essais </vt:lpstr>
      <vt:lpstr>Analyse et conclusion </vt:lpstr>
      <vt:lpstr>Enregistre tes essais- Complète le tableau avec tes résultats. Pour trouver le temps et la distance moyenne, additionne les nombres des 3 essais dans cette colonne et divise-les par 3. Exemple: Pour le temps - 30 s + 15 s + 20 s = 65 s, 65 s ÷ 3 = 21,7 s * arrondi à la décimale la plus proche</vt:lpstr>
      <vt:lpstr>Suite des essais </vt:lpstr>
      <vt:lpstr>Analyse et conclusion </vt:lpstr>
      <vt:lpstr>Enregistre tes essais- Complète le tableau avec tes résultats. Pour trouver le temps et la distance moyenne, additionne les nombres des 3 essais dans cette colonne et divise-les par 3. Exemple: Pour le temps 30 s + 15 s + 20 s = 65 s,  65 s ÷ 3 = 21,7 s * arrondi à la décimale la plus proche</vt:lpstr>
      <vt:lpstr>Suite des essais </vt:lpstr>
      <vt:lpstr>Analyse et 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 Blouin</dc:creator>
  <cp:lastModifiedBy>Mario Blouin</cp:lastModifiedBy>
  <cp:revision>1</cp:revision>
  <dcterms:modified xsi:type="dcterms:W3CDTF">2020-07-10T01:56:32Z</dcterms:modified>
</cp:coreProperties>
</file>