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1 – </a:t>
          </a:r>
          <a:r>
            <a:rPr lang="fr-FR" dirty="0">
              <a:solidFill>
                <a:schemeClr val="bg1"/>
              </a:solidFill>
            </a:rPr>
            <a:t>Explorer le rôle du graphiste</a:t>
          </a:r>
          <a:endParaRPr lang="en-US" dirty="0">
            <a:solidFill>
              <a:schemeClr val="bg1"/>
            </a:solidFill>
          </a:endParaRP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2 – Introduction aux </a:t>
          </a:r>
          <a:r>
            <a:rPr lang="en-US" dirty="0" err="1">
              <a:solidFill>
                <a:schemeClr val="bg1"/>
              </a:solidFill>
            </a:rPr>
            <a:t>éléments</a:t>
          </a:r>
          <a:r>
            <a:rPr lang="en-US" dirty="0">
              <a:solidFill>
                <a:schemeClr val="bg1"/>
              </a:solidFill>
            </a:rPr>
            <a:t> du </a:t>
          </a:r>
          <a:r>
            <a:rPr lang="en-US" dirty="0" err="1">
              <a:solidFill>
                <a:schemeClr val="bg1"/>
              </a:solidFill>
            </a:rPr>
            <a:t>graphisme</a:t>
          </a:r>
          <a:endParaRPr lang="en-US" dirty="0">
            <a:solidFill>
              <a:schemeClr val="bg1"/>
            </a:solidFill>
          </a:endParaRP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3 – Explorer la puissance de la couleur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Activité</a:t>
          </a:r>
          <a:r>
            <a:rPr lang="en-US" dirty="0">
              <a:solidFill>
                <a:schemeClr val="bg1"/>
              </a:solidFill>
            </a:rPr>
            <a:t> 4 – </a:t>
          </a:r>
          <a:r>
            <a:rPr lang="en-US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Créer</a:t>
          </a: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 des images </a:t>
          </a:r>
          <a:r>
            <a:rPr lang="en-US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vectorielles</a:t>
          </a:r>
          <a:endParaRPr lang="en-US" dirty="0">
            <a:solidFill>
              <a:schemeClr val="bg1"/>
            </a:solidFill>
          </a:endParaRP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Travail – </a:t>
          </a:r>
          <a:r>
            <a:rPr lang="en-US" dirty="0" err="1">
              <a:solidFill>
                <a:schemeClr val="bg1"/>
              </a:solidFill>
            </a:rPr>
            <a:t>Créer</a:t>
          </a:r>
          <a:r>
            <a:rPr lang="en-US" dirty="0">
              <a:solidFill>
                <a:schemeClr val="bg1"/>
              </a:solidFill>
            </a:rPr>
            <a:t> un </a:t>
          </a:r>
          <a:r>
            <a:rPr lang="en-US" dirty="0" err="1">
              <a:solidFill>
                <a:schemeClr val="bg1"/>
              </a:solidFill>
            </a:rPr>
            <a:t>autocollant</a:t>
          </a:r>
          <a:endParaRPr lang="en-US" dirty="0">
            <a:solidFill>
              <a:schemeClr val="bg1"/>
            </a:solidFill>
          </a:endParaRP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rect">
          <a:avLst/>
        </a:prstGeom>
        <a:ln/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1 – </a:t>
          </a:r>
          <a:r>
            <a:rPr lang="fr-FR" sz="1900" kern="1200" dirty="0">
              <a:solidFill>
                <a:schemeClr val="bg1"/>
              </a:solidFill>
            </a:rPr>
            <a:t>Explorer le rôle du graphiste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2 – Introduction aux </a:t>
          </a:r>
          <a:r>
            <a:rPr lang="en-US" sz="1900" kern="1200" dirty="0" err="1">
              <a:solidFill>
                <a:schemeClr val="bg1"/>
              </a:solidFill>
            </a:rPr>
            <a:t>éléments</a:t>
          </a:r>
          <a:r>
            <a:rPr lang="en-US" sz="1900" kern="1200" dirty="0">
              <a:solidFill>
                <a:schemeClr val="bg1"/>
              </a:solidFill>
            </a:rPr>
            <a:t> du </a:t>
          </a:r>
          <a:r>
            <a:rPr lang="en-US" sz="1900" kern="1200" dirty="0" err="1">
              <a:solidFill>
                <a:schemeClr val="bg1"/>
              </a:solidFill>
            </a:rPr>
            <a:t>graphisme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3 – Explorer la puissance de la couleur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</a:rPr>
            <a:t>Activité</a:t>
          </a:r>
          <a:r>
            <a:rPr lang="en-US" sz="1900" kern="1200" dirty="0">
              <a:solidFill>
                <a:schemeClr val="bg1"/>
              </a:solidFill>
            </a:rPr>
            <a:t> 4 –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Créer</a:t>
          </a:r>
          <a:r>
            <a:rPr lang="en-US" sz="19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des images </a:t>
          </a:r>
          <a:r>
            <a:rPr lang="en-US" sz="19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vectorielles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Travail – </a:t>
          </a:r>
          <a:r>
            <a:rPr lang="en-US" sz="1900" kern="1200" dirty="0" err="1">
              <a:solidFill>
                <a:schemeClr val="bg1"/>
              </a:solidFill>
            </a:rPr>
            <a:t>Créer</a:t>
          </a:r>
          <a:r>
            <a:rPr lang="en-US" sz="1900" kern="1200" dirty="0">
              <a:solidFill>
                <a:schemeClr val="bg1"/>
              </a:solidFill>
            </a:rPr>
            <a:t> un </a:t>
          </a:r>
          <a:r>
            <a:rPr lang="en-US" sz="1900" kern="1200" dirty="0" err="1">
              <a:solidFill>
                <a:schemeClr val="bg1"/>
              </a:solidFill>
            </a:rPr>
            <a:t>autocollant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 err="1"/>
              <a:t>Unsplash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6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0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21.xml"/><Relationship Id="rId15" Type="http://schemas.openxmlformats.org/officeDocument/2006/relationships/image" Target="../media/image12.sv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6" Type="http://schemas.openxmlformats.org/officeDocument/2006/relationships/image" Target="../media/image15.sv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15" Type="http://schemas.openxmlformats.org/officeDocument/2006/relationships/image" Target="../media/image14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hyperlink" Target="https://www.youtube.com/watch?v=azDfHHY8KT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6.jpg"/><Relationship Id="rId18" Type="http://schemas.openxmlformats.org/officeDocument/2006/relationships/image" Target="../media/image1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notesSlide" Target="../notesSlides/notesSlide4.xml"/><Relationship Id="rId17" Type="http://schemas.openxmlformats.org/officeDocument/2006/relationships/hyperlink" Target="https://www.youtube.com/watch?v=XfrK-n-ek-E" TargetMode="External"/><Relationship Id="rId2" Type="http://schemas.openxmlformats.org/officeDocument/2006/relationships/tags" Target="../tags/tag38.xml"/><Relationship Id="rId16" Type="http://schemas.openxmlformats.org/officeDocument/2006/relationships/hyperlink" Target="https://www.youtube.com/watch?v=BmBK0_vbYnY&amp;list=PLpQQipWcxwt9U7qgyYkvNH3Mp8XHXCMmQ&amp;index=15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.xml"/><Relationship Id="rId15" Type="http://schemas.openxmlformats.org/officeDocument/2006/relationships/hyperlink" Target="https://www.youtube.com/watch?v=Ahy3EvFPJwM&amp;list=PLpQQipWcxwt9U7qgyYkvNH3Mp8XHXCMmQ&amp;index=19" TargetMode="External"/><Relationship Id="rId10" Type="http://schemas.openxmlformats.org/officeDocument/2006/relationships/tags" Target="../tags/tag46.xml"/><Relationship Id="rId19" Type="http://schemas.openxmlformats.org/officeDocument/2006/relationships/image" Target="../media/image15.sv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hyperlink" Target="https://www.youtube.com/watch?v=sTi5SNgxE3U&amp;list=PLpQQipWcxwt9U7qgyYkvNH3Mp8XHXCMmQ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Leçon</a:t>
            </a:r>
            <a:r>
              <a:rPr lang="en-US" dirty="0"/>
              <a:t> et </a:t>
            </a:r>
            <a:r>
              <a:rPr lang="en-US" dirty="0" err="1"/>
              <a:t>activité</a:t>
            </a:r>
            <a:r>
              <a:rPr lang="en-US" dirty="0"/>
              <a:t>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Activit</a:t>
            </a:r>
            <a:r>
              <a:rPr lang="en-US" dirty="0" err="1"/>
              <a:t>és</a:t>
            </a:r>
            <a:r>
              <a:rPr lang="en-US" dirty="0"/>
              <a:t> 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 travail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354403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C99406B-5B08-4E10-96B2-C3DAD0023391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23141"/>
          <a:stretch/>
        </p:blipFill>
        <p:spPr>
          <a:xfrm>
            <a:off x="-1" y="0"/>
            <a:ext cx="6249555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426411"/>
            <a:ext cx="4982736" cy="1202994"/>
          </a:xfrm>
        </p:spPr>
        <p:txBody>
          <a:bodyPr/>
          <a:lstStyle/>
          <a:p>
            <a:r>
              <a:rPr lang="fr-FR" sz="3200" dirty="0"/>
              <a:t>Qu'est-ce que le design graphique 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 </a:t>
            </a:r>
            <a:r>
              <a:rPr lang="fr-FR" dirty="0"/>
              <a:t>Quelle est la définition du design graphique </a:t>
            </a:r>
          </a:p>
          <a:p>
            <a:pPr marL="0" indent="0">
              <a:buNone/>
            </a:pPr>
            <a:r>
              <a:rPr lang="en-US" dirty="0" err="1"/>
              <a:t>Réponse</a:t>
            </a:r>
            <a:r>
              <a:rPr lang="en-US" dirty="0"/>
              <a:t>: </a:t>
            </a:r>
            <a:r>
              <a:rPr lang="fr-FR" dirty="0"/>
              <a:t>L'art ou la profession d'utiliser des éléments de design (tels que la typographie et les images) pour transmettre des informations ou créer un effet</a:t>
            </a:r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on a table&#10;&#10;Description automatically generated">
            <a:extLst>
              <a:ext uri="{FF2B5EF4-FFF2-40B4-BE49-F238E27FC236}">
                <a16:creationId xmlns:a16="http://schemas.microsoft.com/office/drawing/2014/main" id="{2CAD2A26-EB1D-4213-AA95-35B53216F1C8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69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Créer et communiquer des idées visuellement est le travail du graphiste.  Ces idées informent, inspirent et attirent l'attention du spectateur</a:t>
            </a:r>
          </a:p>
          <a:p>
            <a:r>
              <a:rPr lang="fr-FR" noProof="1"/>
              <a:t>Les graphistes combinent leur enthousiasme pour la technologie et leur passion pour l'art pour communiquer visuellement des idées aux gens. </a:t>
            </a:r>
          </a:p>
          <a:p>
            <a:r>
              <a:rPr lang="fr-FR" noProof="1"/>
              <a:t>La création de graphiques n'est généralement pas l’œuvre d'une seule personne, elle implique généralement une collaboration étroite avec d'autres individus.</a:t>
            </a:r>
          </a:p>
          <a:p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Identifiez un logo pour une     entreprise que vous connaissez, par exemple Microsoft, Google, Snapchat. </a:t>
            </a:r>
            <a:r>
              <a:rPr lang="en-US" sz="1400" noProof="1"/>
              <a:t>(Q1.1)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Idea">
            <a:extLst>
              <a:ext uri="{FF2B5EF4-FFF2-40B4-BE49-F238E27FC236}">
                <a16:creationId xmlns:a16="http://schemas.microsoft.com/office/drawing/2014/main" id="{BB874502-81C0-47A4-A061-C2F6D31D7A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flipH="1">
            <a:off x="6657974" y="5530295"/>
            <a:ext cx="254544" cy="266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AE693D-4529-4E49-B1E3-7D9C003F1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959A1-C28D-49B2-AB6E-138DB410E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59751-4C46-4D0D-AB2B-61148C5D1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8CCE98-C4A7-447E-93AC-F3901815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3850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B145BED-AAD9-4B9F-8FFD-AC86D7E299A5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>
          <a:xfrm>
            <a:off x="0" y="0"/>
            <a:ext cx="6305550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825625"/>
            <a:ext cx="4777671" cy="43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Que peut créer un graphiste</a:t>
            </a:r>
            <a:r>
              <a:rPr lang="en-US" dirty="0"/>
              <a:t>?</a:t>
            </a:r>
          </a:p>
          <a:p>
            <a:r>
              <a:rPr lang="fr-FR" dirty="0"/>
              <a:t>Un graphiste peut créer une grande variété de produits visuels</a:t>
            </a:r>
          </a:p>
          <a:p>
            <a:pPr lvl="1"/>
            <a:r>
              <a:rPr lang="fr-FR" noProof="1"/>
              <a:t>Exemples : affiches, habillage de bus, panneaux d'affichage, emballages, logos et matériel de marketing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</a:t>
            </a:r>
            <a:r>
              <a:rPr lang="en-US" dirty="0" err="1"/>
              <a:t>Concepteurs</a:t>
            </a:r>
            <a:r>
              <a:rPr lang="en-US" dirty="0"/>
              <a:t> influents</a:t>
            </a:r>
          </a:p>
          <a:p>
            <a:pPr marL="0" indent="0">
              <a:buNone/>
            </a:pPr>
            <a:r>
              <a:rPr lang="fr-FR" dirty="0">
                <a:hlinkClick r:id="rId14"/>
              </a:rPr>
              <a:t>Certains des meilleurs designers du monde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Quels sont les autres éléments sur lesquels un graphiste pourrait travailler ? </a:t>
            </a:r>
            <a:r>
              <a:rPr lang="en-US" sz="1400" noProof="1"/>
              <a:t>(Q1.2)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6957391" y="4979413"/>
            <a:ext cx="254544" cy="266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7562BC-4FBE-40FC-8C0A-8D4158C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031CCB-1DA4-499E-8679-CA989295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492D1-2BAE-43EC-B8AC-249884DC2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EFA2C-C66C-4CD7-A897-759D1715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9917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person holding a red cup&#10;&#10;Description automatically generated">
            <a:extLst>
              <a:ext uri="{FF2B5EF4-FFF2-40B4-BE49-F238E27FC236}">
                <a16:creationId xmlns:a16="http://schemas.microsoft.com/office/drawing/2014/main" id="{07461735-ACC8-47AB-A670-53A6857AA78E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 err="1"/>
              <a:t>Rôle</a:t>
            </a:r>
            <a:r>
              <a:rPr lang="en-US" sz="3200" dirty="0"/>
              <a:t> d'un </a:t>
            </a:r>
            <a:r>
              <a:rPr lang="en-US" sz="3200" dirty="0" err="1"/>
              <a:t>graphiste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57973" y="1699060"/>
            <a:ext cx="4982736" cy="456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PBS Digital Studios</a:t>
            </a:r>
          </a:p>
          <a:p>
            <a:pPr lvl="1"/>
            <a:r>
              <a:rPr lang="fr-FR" noProof="1">
                <a:hlinkClick r:id="rId14"/>
              </a:rPr>
              <a:t>L</a:t>
            </a:r>
            <a:r>
              <a:rPr lang="fr-CA" noProof="1">
                <a:hlinkClick r:id="rId14"/>
              </a:rPr>
              <a:t>’</a:t>
            </a:r>
            <a:r>
              <a:rPr lang="fr-FR" noProof="1">
                <a:hlinkClick r:id="rId14"/>
              </a:rPr>
              <a:t>art universel du design graphique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Design Careers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15"/>
              </a:rPr>
              <a:t>Lexi </a:t>
            </a:r>
            <a:r>
              <a:rPr lang="en-US" dirty="0" err="1">
                <a:hlinkClick r:id="rId15"/>
              </a:rPr>
              <a:t>Fontein</a:t>
            </a:r>
            <a:r>
              <a:rPr lang="en-US" dirty="0">
                <a:hlinkClick r:id="rId15"/>
              </a:rPr>
              <a:t> </a:t>
            </a:r>
            <a:r>
              <a:rPr lang="en-US" dirty="0">
                <a:hlinkClick r:id="rId15"/>
              </a:rPr>
              <a:t>nous </a:t>
            </a:r>
            <a:r>
              <a:rPr lang="en-US" dirty="0" err="1">
                <a:hlinkClick r:id="rId15"/>
              </a:rPr>
              <a:t>parle</a:t>
            </a:r>
            <a:r>
              <a:rPr lang="en-US" dirty="0">
                <a:hlinkClick r:id="rId15"/>
              </a:rPr>
              <a:t> du </a:t>
            </a:r>
            <a:r>
              <a:rPr lang="en-US" dirty="0" err="1">
                <a:hlinkClick r:id="rId15"/>
              </a:rPr>
              <a:t>graphisme</a:t>
            </a:r>
            <a:r>
              <a:rPr lang="en-US" dirty="0">
                <a:hlinkClick r:id="rId15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Day at Work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16"/>
              </a:rPr>
              <a:t>Maurice Woods </a:t>
            </a:r>
            <a:r>
              <a:rPr lang="en-US" dirty="0">
                <a:hlinkClick r:id="rId15"/>
              </a:rPr>
              <a:t>nous </a:t>
            </a:r>
            <a:r>
              <a:rPr lang="en-US" dirty="0" err="1">
                <a:hlinkClick r:id="rId15"/>
              </a:rPr>
              <a:t>parle</a:t>
            </a:r>
            <a:r>
              <a:rPr lang="en-US" dirty="0">
                <a:hlinkClick r:id="rId15"/>
              </a:rPr>
              <a:t> du </a:t>
            </a:r>
            <a:r>
              <a:rPr lang="en-US" dirty="0" err="1">
                <a:hlinkClick r:id="rId15"/>
              </a:rPr>
              <a:t>graphisme</a:t>
            </a:r>
            <a:r>
              <a:rPr lang="en-US" dirty="0">
                <a:hlinkClick r:id="rId15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Regarde</a:t>
            </a:r>
            <a:r>
              <a:rPr lang="en-US" dirty="0"/>
              <a:t> et </a:t>
            </a:r>
            <a:r>
              <a:rPr lang="en-US" dirty="0" err="1"/>
              <a:t>apprends</a:t>
            </a:r>
            <a:r>
              <a:rPr lang="en-US" dirty="0"/>
              <a:t> – Nike Talent Presents</a:t>
            </a:r>
          </a:p>
          <a:p>
            <a:pPr lvl="1"/>
            <a:r>
              <a:rPr lang="en-US" dirty="0">
                <a:hlinkClick r:id="rId17"/>
              </a:rPr>
              <a:t>Un jour dans la vie d’un </a:t>
            </a:r>
            <a:r>
              <a:rPr lang="en-US" dirty="0" err="1">
                <a:hlinkClick r:id="rId17"/>
              </a:rPr>
              <a:t>graphiste</a:t>
            </a:r>
            <a:r>
              <a:rPr lang="en-US" dirty="0">
                <a:hlinkClick r:id="rId17"/>
              </a:rPr>
              <a:t> chez Nike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Pensez-y : Qu'est-ce qui vous inspire ? Quels sont les dessins qui ont retenu votre attention. </a:t>
            </a:r>
            <a:r>
              <a:rPr lang="en-US" sz="1400" noProof="1"/>
              <a:t>(Q1.3)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flipH="1">
            <a:off x="6965343" y="4796534"/>
            <a:ext cx="254544" cy="266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4BC06-36D7-4EF3-B94C-E8042750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654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200" dirty="0">
                <a:solidFill>
                  <a:schemeClr val="bg1"/>
                </a:solidFill>
              </a:rPr>
              <a:t>Explorer le rôle du graphiste</a:t>
            </a:r>
            <a:endParaRPr lang="fr-C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5F213B-286B-4B2F-8D30-08C22FD45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24778" y="6361476"/>
            <a:ext cx="312477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Introduction aux </a:t>
            </a:r>
            <a:r>
              <a:rPr lang="en-US" sz="1200" dirty="0" err="1">
                <a:solidFill>
                  <a:schemeClr val="bg1"/>
                </a:solidFill>
              </a:rPr>
              <a:t>éléments</a:t>
            </a:r>
            <a:r>
              <a:rPr lang="en-US" sz="1200" dirty="0">
                <a:solidFill>
                  <a:schemeClr val="bg1"/>
                </a:solidFill>
              </a:rPr>
              <a:t> du </a:t>
            </a:r>
            <a:r>
              <a:rPr lang="en-US" sz="1200" dirty="0" err="1">
                <a:solidFill>
                  <a:schemeClr val="bg1"/>
                </a:solidFill>
              </a:rPr>
              <a:t>graphisme</a:t>
            </a:r>
            <a:endParaRPr lang="fr-C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F0E6C-E628-48FC-AFC9-6EEFFC79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>
                <a:solidFill>
                  <a:schemeClr val="bg1"/>
                </a:solidFill>
              </a:rPr>
              <a:t>Explorer la puissance de la couleur</a:t>
            </a:r>
            <a:endParaRPr lang="fr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D3816-1AC7-42F0-AF4F-B193A2164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200" dirty="0" err="1">
                <a:solidFill>
                  <a:schemeClr val="bg1"/>
                </a:solidFill>
              </a:rPr>
              <a:t>Créer</a:t>
            </a:r>
            <a:r>
              <a:rPr lang="en-US" sz="1200" dirty="0">
                <a:solidFill>
                  <a:schemeClr val="bg1"/>
                </a:solidFill>
              </a:rPr>
              <a:t> des images </a:t>
            </a:r>
            <a:r>
              <a:rPr lang="en-US" sz="1200" dirty="0" err="1">
                <a:solidFill>
                  <a:schemeClr val="bg1"/>
                </a:solidFill>
              </a:rPr>
              <a:t>vectorielles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280834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71af3243-3dd4-4a8d-8c0d-dd76da1f02a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494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Design Graphique</vt:lpstr>
      <vt:lpstr>Activités et le travail</vt:lpstr>
      <vt:lpstr>Qu'est-ce que le design graphique ?</vt:lpstr>
      <vt:lpstr>Rôle d'un graphiste</vt:lpstr>
      <vt:lpstr>Rôle d'un graphiste</vt:lpstr>
      <vt:lpstr>Rôle d'un graphiste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2020-07-13T13:01:54Z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