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12" autoAdjust="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0269CC2-8DD6-4402-82F3-18F164A732FF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1 – </a:t>
          </a:r>
          <a:r>
            <a:rPr lang="fr-FR" dirty="0">
              <a:solidFill>
                <a:schemeClr val="bg1"/>
              </a:solidFill>
            </a:rPr>
            <a:t>Explorer le rôle du graphiste</a:t>
          </a:r>
          <a:endParaRPr lang="en-US" dirty="0">
            <a:solidFill>
              <a:schemeClr val="bg1"/>
            </a:solidFill>
          </a:endParaRPr>
        </a:p>
      </dgm:t>
    </dgm:pt>
    <dgm:pt modelId="{4A8A3B18-A3DE-475C-8BF1-FB4B84DDA43B}" type="parTrans" cxnId="{813C1BD6-5A4A-43F4-8BF7-0645F72381AA}">
      <dgm:prSet/>
      <dgm:spPr/>
      <dgm:t>
        <a:bodyPr/>
        <a:lstStyle/>
        <a:p>
          <a:endParaRPr lang="en-US"/>
        </a:p>
      </dgm:t>
    </dgm:pt>
    <dgm:pt modelId="{2DAA2C1D-14F6-4BCA-B047-0B53ADD46F43}" type="sibTrans" cxnId="{813C1BD6-5A4A-43F4-8BF7-0645F72381AA}">
      <dgm:prSet/>
      <dgm:spPr/>
      <dgm:t>
        <a:bodyPr/>
        <a:lstStyle/>
        <a:p>
          <a:endParaRPr lang="en-US"/>
        </a:p>
      </dgm:t>
    </dgm:pt>
    <dgm:pt modelId="{2B87ECDB-C552-42F6-9B52-6548A18B206B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2 – Introduction aux </a:t>
          </a:r>
          <a:r>
            <a:rPr lang="en-US" dirty="0" err="1">
              <a:solidFill>
                <a:schemeClr val="bg1"/>
              </a:solidFill>
            </a:rPr>
            <a:t>éléments</a:t>
          </a:r>
          <a:r>
            <a:rPr lang="en-US" dirty="0">
              <a:solidFill>
                <a:schemeClr val="bg1"/>
              </a:solidFill>
            </a:rPr>
            <a:t> du </a:t>
          </a:r>
          <a:r>
            <a:rPr lang="en-US" dirty="0" err="1">
              <a:solidFill>
                <a:schemeClr val="bg1"/>
              </a:solidFill>
            </a:rPr>
            <a:t>graphisme</a:t>
          </a:r>
          <a:endParaRPr lang="en-US" dirty="0">
            <a:solidFill>
              <a:schemeClr val="bg1"/>
            </a:solidFill>
          </a:endParaRPr>
        </a:p>
      </dgm:t>
    </dgm:pt>
    <dgm:pt modelId="{0DC560D9-C62C-41BA-8D68-CB78933BFF0C}" type="parTrans" cxnId="{91AFA996-5E3B-401C-B400-E70DBD4A4AB6}">
      <dgm:prSet/>
      <dgm:spPr/>
      <dgm:t>
        <a:bodyPr/>
        <a:lstStyle/>
        <a:p>
          <a:endParaRPr lang="en-US"/>
        </a:p>
      </dgm:t>
    </dgm:pt>
    <dgm:pt modelId="{80EFB54F-1AC8-40D9-981D-4C85160A5799}" type="sibTrans" cxnId="{91AFA996-5E3B-401C-B400-E70DBD4A4AB6}">
      <dgm:prSet/>
      <dgm:spPr/>
      <dgm:t>
        <a:bodyPr/>
        <a:lstStyle/>
        <a:p>
          <a:endParaRPr lang="en-US"/>
        </a:p>
      </dgm:t>
    </dgm:pt>
    <dgm:pt modelId="{419DF63C-9792-4EF5-9125-1EEF4D07C33F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3 – Explorer la puissance de la couleur</a:t>
          </a:r>
        </a:p>
      </dgm:t>
    </dgm:pt>
    <dgm:pt modelId="{2B95E8EF-82FE-4F54-970D-D55C9AD8EC00}" type="parTrans" cxnId="{024B121E-3EE5-42C9-97D1-5E0D27C29DC3}">
      <dgm:prSet/>
      <dgm:spPr/>
      <dgm:t>
        <a:bodyPr/>
        <a:lstStyle/>
        <a:p>
          <a:endParaRPr lang="en-US"/>
        </a:p>
      </dgm:t>
    </dgm:pt>
    <dgm:pt modelId="{EA8773AB-BB82-4BF6-944E-80CD2086CE93}" type="sibTrans" cxnId="{024B121E-3EE5-42C9-97D1-5E0D27C29DC3}">
      <dgm:prSet/>
      <dgm:spPr/>
      <dgm:t>
        <a:bodyPr/>
        <a:lstStyle/>
        <a:p>
          <a:endParaRPr lang="en-US"/>
        </a:p>
      </dgm:t>
    </dgm:pt>
    <dgm:pt modelId="{1B1E513F-BEB7-483A-8F12-A8210AEF19E9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4 – </a:t>
          </a:r>
          <a:r>
            <a:rPr lang="en-US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Créer</a:t>
          </a:r>
          <a:r>
            <a:rPr lang="en-US" dirty="0">
              <a:solidFill>
                <a:srgbClr val="FFFFFF"/>
              </a:solidFill>
              <a:latin typeface="Calibri"/>
              <a:ea typeface="+mn-ea"/>
              <a:cs typeface="+mn-cs"/>
            </a:rPr>
            <a:t> des images </a:t>
          </a:r>
          <a:r>
            <a:rPr lang="en-US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vectorielles</a:t>
          </a:r>
          <a:endParaRPr lang="en-US" dirty="0">
            <a:solidFill>
              <a:schemeClr val="bg1"/>
            </a:solidFill>
          </a:endParaRPr>
        </a:p>
      </dgm:t>
    </dgm:pt>
    <dgm:pt modelId="{DB284026-3063-4705-B72C-ADE04469BE6D}" type="parTrans" cxnId="{9CD469EF-CF99-411A-B4B3-5B2C59AF684C}">
      <dgm:prSet/>
      <dgm:spPr/>
      <dgm:t>
        <a:bodyPr/>
        <a:lstStyle/>
        <a:p>
          <a:endParaRPr lang="en-US"/>
        </a:p>
      </dgm:t>
    </dgm:pt>
    <dgm:pt modelId="{D99C9B80-BA48-46B7-8B67-372E2AFD9E86}" type="sibTrans" cxnId="{9CD469EF-CF99-411A-B4B3-5B2C59AF684C}">
      <dgm:prSet/>
      <dgm:spPr/>
      <dgm:t>
        <a:bodyPr/>
        <a:lstStyle/>
        <a:p>
          <a:endParaRPr lang="en-US"/>
        </a:p>
      </dgm:t>
    </dgm:pt>
    <dgm:pt modelId="{F4A56385-3827-49D1-B533-953BA75136B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Travail – </a:t>
          </a:r>
          <a:r>
            <a:rPr lang="en-US" dirty="0" err="1">
              <a:solidFill>
                <a:schemeClr val="bg1"/>
              </a:solidFill>
            </a:rPr>
            <a:t>Créer</a:t>
          </a:r>
          <a:r>
            <a:rPr lang="en-US" dirty="0">
              <a:solidFill>
                <a:schemeClr val="bg1"/>
              </a:solidFill>
            </a:rPr>
            <a:t> un </a:t>
          </a:r>
          <a:r>
            <a:rPr lang="en-US" dirty="0" err="1">
              <a:solidFill>
                <a:schemeClr val="bg1"/>
              </a:solidFill>
            </a:rPr>
            <a:t>autocollant</a:t>
          </a:r>
          <a:endParaRPr lang="en-US" dirty="0">
            <a:solidFill>
              <a:schemeClr val="bg1"/>
            </a:solidFill>
          </a:endParaRPr>
        </a:p>
      </dgm:t>
    </dgm:pt>
    <dgm:pt modelId="{5C6E35C5-B6D6-42D4-9FF2-63E3FEC1E45F}" type="parTrans" cxnId="{D572C096-14C8-487B-ABCD-6354192B80BA}">
      <dgm:prSet/>
      <dgm:spPr/>
      <dgm:t>
        <a:bodyPr/>
        <a:lstStyle/>
        <a:p>
          <a:endParaRPr lang="en-US"/>
        </a:p>
      </dgm:t>
    </dgm:pt>
    <dgm:pt modelId="{E866DA3A-B427-429E-A892-4812B432ED79}" type="sibTrans" cxnId="{D572C096-14C8-487B-ABCD-6354192B80BA}">
      <dgm:prSet/>
      <dgm:spPr/>
      <dgm:t>
        <a:bodyPr/>
        <a:lstStyle/>
        <a:p>
          <a:endParaRPr lang="en-US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prstGeom prst="rect">
          <a:avLst/>
        </a:prstGeom>
        <a:ln/>
      </dgm:spPr>
    </dgm:pt>
    <dgm:pt modelId="{B52E1101-E263-4511-8D8F-5A215C912C41}" type="pres">
      <dgm:prSet presAssocID="{30269CC2-8DD6-4402-82F3-18F164A732FF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rry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5">
        <dgm:presLayoutVars>
          <dgm:chMax val="0"/>
          <dgm:chPref val="0"/>
        </dgm:presLayoutVars>
      </dgm:prSet>
      <dgm:spPr/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5"/>
      <dgm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FADE9C4E-BFE3-4374-BE2C-676ED238ACF2}" type="pres">
      <dgm:prSet presAssocID="{2B87ECDB-C552-42F6-9B52-6548A18B206B}" presName="iconRect" presStyleLbl="node1" presStyleIdx="1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5">
        <dgm:presLayoutVars>
          <dgm:chMax val="0"/>
          <dgm:chPref val="0"/>
        </dgm:presLayoutVars>
      </dgm:prSet>
      <dgm:spPr/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5"/>
      <dgm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D335376E-740A-4A47-BC5B-3381DE731CE0}" type="pres">
      <dgm:prSet presAssocID="{419DF63C-9792-4EF5-9125-1EEF4D07C33F}" presName="iconRect" presStyleLbl="nod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Enrollment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5">
        <dgm:presLayoutVars>
          <dgm:chMax val="0"/>
          <dgm:chPref val="0"/>
        </dgm:presLayoutVars>
      </dgm:prSet>
      <dgm:spPr/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5"/>
      <dgm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1B0B9210-632F-4BB5-B140-1FA20D3CF123}" type="pres">
      <dgm:prSet presAssocID="{1B1E513F-BEB7-483A-8F12-A8210AEF19E9}" presName="iconRect" presStyleLbl="node1" presStyleIdx="3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Outline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5">
        <dgm:presLayoutVars>
          <dgm:chMax val="0"/>
          <dgm:chPref val="0"/>
        </dgm:presLayoutVars>
      </dgm:prSet>
      <dgm:spPr/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5"/>
      <dgm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C21BED67-1F13-4312-815B-B5C34DAA27F9}" type="pres">
      <dgm:prSet presAssocID="{F4A56385-3827-49D1-B533-953BA75136B7}" presName="iconRect" presStyleLbl="nod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4675"/>
          <a:ext cx="6791323" cy="9959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B52E1101-E263-4511-8D8F-5A215C912C41}">
      <dsp:nvSpPr>
        <dsp:cNvPr id="0" name=""/>
        <dsp:cNvSpPr/>
      </dsp:nvSpPr>
      <dsp:spPr>
        <a:xfrm>
          <a:off x="301265" y="228757"/>
          <a:ext cx="547756" cy="54775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1150288" y="4675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1 – </a:t>
          </a:r>
          <a:r>
            <a:rPr lang="fr-FR" sz="1900" kern="1200" dirty="0">
              <a:solidFill>
                <a:schemeClr val="bg1"/>
              </a:solidFill>
            </a:rPr>
            <a:t>Explorer le rôle du graphiste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4675"/>
        <a:ext cx="5641034" cy="995920"/>
      </dsp:txXfrm>
    </dsp:sp>
    <dsp:sp modelId="{FA3369E0-5B38-4FDD-A9F5-22B9810A03F7}">
      <dsp:nvSpPr>
        <dsp:cNvPr id="0" name=""/>
        <dsp:cNvSpPr/>
      </dsp:nvSpPr>
      <dsp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E9C4E-BFE3-4374-BE2C-676ED238ACF2}">
      <dsp:nvSpPr>
        <dsp:cNvPr id="0" name=""/>
        <dsp:cNvSpPr/>
      </dsp:nvSpPr>
      <dsp:spPr>
        <a:xfrm>
          <a:off x="301265" y="1473658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1150288" y="1249576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2 – Introduction aux </a:t>
          </a:r>
          <a:r>
            <a:rPr lang="en-US" sz="1900" kern="1200" dirty="0" err="1">
              <a:solidFill>
                <a:schemeClr val="bg1"/>
              </a:solidFill>
            </a:rPr>
            <a:t>éléments</a:t>
          </a:r>
          <a:r>
            <a:rPr lang="en-US" sz="1900" kern="1200" dirty="0">
              <a:solidFill>
                <a:schemeClr val="bg1"/>
              </a:solidFill>
            </a:rPr>
            <a:t> du </a:t>
          </a:r>
          <a:r>
            <a:rPr lang="en-US" sz="1900" kern="1200" dirty="0" err="1">
              <a:solidFill>
                <a:schemeClr val="bg1"/>
              </a:solidFill>
            </a:rPr>
            <a:t>graphisme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1249576"/>
        <a:ext cx="5641034" cy="995920"/>
      </dsp:txXfrm>
    </dsp:sp>
    <dsp:sp modelId="{DB8ABDAA-976A-4A84-A3C3-277080E19DCA}">
      <dsp:nvSpPr>
        <dsp:cNvPr id="0" name=""/>
        <dsp:cNvSpPr/>
      </dsp:nvSpPr>
      <dsp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5376E-740A-4A47-BC5B-3381DE731CE0}">
      <dsp:nvSpPr>
        <dsp:cNvPr id="0" name=""/>
        <dsp:cNvSpPr/>
      </dsp:nvSpPr>
      <dsp:spPr>
        <a:xfrm>
          <a:off x="301265" y="2718559"/>
          <a:ext cx="547756" cy="547756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1150288" y="24944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3 – Explorer la puissance de la couleur</a:t>
          </a:r>
        </a:p>
      </dsp:txBody>
      <dsp:txXfrm>
        <a:off x="1150288" y="2494477"/>
        <a:ext cx="5641034" cy="995920"/>
      </dsp:txXfrm>
    </dsp:sp>
    <dsp:sp modelId="{C2FCE80A-DCA0-4D7F-8F72-19CB2337E588}">
      <dsp:nvSpPr>
        <dsp:cNvPr id="0" name=""/>
        <dsp:cNvSpPr/>
      </dsp:nvSpPr>
      <dsp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B9210-632F-4BB5-B140-1FA20D3CF123}">
      <dsp:nvSpPr>
        <dsp:cNvPr id="0" name=""/>
        <dsp:cNvSpPr/>
      </dsp:nvSpPr>
      <dsp:spPr>
        <a:xfrm>
          <a:off x="301265" y="39634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1150288" y="37393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4 – </a:t>
          </a:r>
          <a:r>
            <a:rPr lang="en-US" sz="19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Créer</a:t>
          </a:r>
          <a:r>
            <a:rPr lang="en-US" sz="19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des images </a:t>
          </a:r>
          <a:r>
            <a:rPr lang="en-US" sz="19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vectorielles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3739377"/>
        <a:ext cx="5641034" cy="995920"/>
      </dsp:txXfrm>
    </dsp:sp>
    <dsp:sp modelId="{343A76ED-9DD6-4B0A-830E-16ED952B3D06}">
      <dsp:nvSpPr>
        <dsp:cNvPr id="0" name=""/>
        <dsp:cNvSpPr/>
      </dsp:nvSpPr>
      <dsp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BED67-1F13-4312-815B-B5C34DAA27F9}">
      <dsp:nvSpPr>
        <dsp:cNvPr id="0" name=""/>
        <dsp:cNvSpPr/>
      </dsp:nvSpPr>
      <dsp:spPr>
        <a:xfrm>
          <a:off x="301265" y="52083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1150288" y="4984278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Travail – </a:t>
          </a:r>
          <a:r>
            <a:rPr lang="en-US" sz="1900" kern="1200" dirty="0" err="1">
              <a:solidFill>
                <a:schemeClr val="bg1"/>
              </a:solidFill>
            </a:rPr>
            <a:t>Créer</a:t>
          </a:r>
          <a:r>
            <a:rPr lang="en-US" sz="1900" kern="1200" dirty="0">
              <a:solidFill>
                <a:schemeClr val="bg1"/>
              </a:solidFill>
            </a:rPr>
            <a:t> un </a:t>
          </a:r>
          <a:r>
            <a:rPr lang="en-US" sz="1900" kern="1200" dirty="0" err="1">
              <a:solidFill>
                <a:schemeClr val="bg1"/>
              </a:solidFill>
            </a:rPr>
            <a:t>autocollant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4984278"/>
        <a:ext cx="5641034" cy="995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47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37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24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 err="1"/>
              <a:t>Unsplash</a:t>
            </a:r>
            <a:r>
              <a:rPr lang="en-CA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8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tags" Target="../tags/tag7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slideLayout" Target="../slideLayouts/slideLayout6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9.jp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10.jpe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21.xml"/><Relationship Id="rId15" Type="http://schemas.openxmlformats.org/officeDocument/2006/relationships/image" Target="../media/image12.svg"/><Relationship Id="rId10" Type="http://schemas.openxmlformats.org/officeDocument/2006/relationships/tags" Target="../tags/tag26.xml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13.jpe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28.xml"/><Relationship Id="rId16" Type="http://schemas.openxmlformats.org/officeDocument/2006/relationships/image" Target="../media/image15.sv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31.xml"/><Relationship Id="rId15" Type="http://schemas.openxmlformats.org/officeDocument/2006/relationships/image" Target="../media/image14.png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hyperlink" Target="https://www.youtube.com/watch?v=azDfHHY8KTI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image" Target="../media/image16.jpg"/><Relationship Id="rId18" Type="http://schemas.openxmlformats.org/officeDocument/2006/relationships/image" Target="../media/image14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notesSlide" Target="../notesSlides/notesSlide4.xml"/><Relationship Id="rId17" Type="http://schemas.openxmlformats.org/officeDocument/2006/relationships/hyperlink" Target="https://www.youtube.com/watch?v=XfrK-n-ek-E" TargetMode="External"/><Relationship Id="rId2" Type="http://schemas.openxmlformats.org/officeDocument/2006/relationships/tags" Target="../tags/tag38.xml"/><Relationship Id="rId16" Type="http://schemas.openxmlformats.org/officeDocument/2006/relationships/hyperlink" Target="https://www.youtube.com/watch?v=BmBK0_vbYnY&amp;list=PLpQQipWcxwt9U7qgyYkvNH3Mp8XHXCMmQ&amp;index=15" TargetMode="Externa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41.xml"/><Relationship Id="rId15" Type="http://schemas.openxmlformats.org/officeDocument/2006/relationships/hyperlink" Target="https://www.youtube.com/watch?v=Ahy3EvFPJwM&amp;list=PLpQQipWcxwt9U7qgyYkvNH3Mp8XHXCMmQ&amp;index=19" TargetMode="External"/><Relationship Id="rId10" Type="http://schemas.openxmlformats.org/officeDocument/2006/relationships/tags" Target="../tags/tag46.xml"/><Relationship Id="rId19" Type="http://schemas.openxmlformats.org/officeDocument/2006/relationships/image" Target="../media/image15.svg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hyperlink" Target="https://www.youtube.com/watch?v=sTi5SNgxE3U&amp;list=PLpQQipWcxwt9U7qgyYkvNH3Mp8XHXCMmQ&amp;index=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Design </a:t>
            </a:r>
            <a:r>
              <a:rPr lang="en-US" dirty="0" err="1"/>
              <a:t>Graphique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Leçon</a:t>
            </a:r>
            <a:r>
              <a:rPr lang="en-US" dirty="0"/>
              <a:t> et </a:t>
            </a:r>
            <a:r>
              <a:rPr lang="en-US" dirty="0" err="1"/>
              <a:t>activité</a:t>
            </a:r>
            <a:r>
              <a:rPr lang="en-US" dirty="0"/>
              <a:t> 1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Placeholder 6" descr="A large brick building&#10;&#10;Description automatically generated">
            <a:extLst>
              <a:ext uri="{FF2B5EF4-FFF2-40B4-BE49-F238E27FC236}">
                <a16:creationId xmlns:a16="http://schemas.microsoft.com/office/drawing/2014/main" id="{E2B43DF0-1743-487E-B19B-A4DEC228871C}"/>
              </a:ext>
            </a:extLst>
          </p:cNvPr>
          <p:cNvPicPr>
            <a:picLocks noGrp="1" noChangeAspect="1"/>
          </p:cNvPicPr>
          <p:nvPr>
            <p:ph type="pic" idx="1"/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/>
          <a:lstStyle/>
          <a:p>
            <a:pPr algn="r"/>
            <a:r>
              <a:rPr lang="en-US" dirty="0" err="1">
                <a:solidFill>
                  <a:schemeClr val="bg1"/>
                </a:solidFill>
              </a:rPr>
              <a:t>Activit</a:t>
            </a:r>
            <a:r>
              <a:rPr lang="en-US" dirty="0" err="1"/>
              <a:t>és</a:t>
            </a:r>
            <a:r>
              <a:rPr lang="en-US" dirty="0"/>
              <a:t> et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le travail</a:t>
            </a:r>
          </a:p>
        </p:txBody>
      </p:sp>
      <p:graphicFrame>
        <p:nvGraphicFramePr>
          <p:cNvPr id="10" name="Content Placeholder 2" descr="List Content Placeholder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3354403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C99406B-5B08-4E10-96B2-C3DAD0023391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r="23141"/>
          <a:stretch/>
        </p:blipFill>
        <p:spPr>
          <a:xfrm>
            <a:off x="-1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426411"/>
            <a:ext cx="4982736" cy="1202994"/>
          </a:xfrm>
        </p:spPr>
        <p:txBody>
          <a:bodyPr/>
          <a:lstStyle/>
          <a:p>
            <a:r>
              <a:rPr lang="fr-FR" sz="3200" dirty="0"/>
              <a:t>Qu'est-ce que le design graphique ?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Question:  </a:t>
            </a:r>
            <a:r>
              <a:rPr lang="fr-FR" dirty="0"/>
              <a:t>Quelle est la définition du design graphique </a:t>
            </a:r>
          </a:p>
          <a:p>
            <a:pPr marL="0" indent="0">
              <a:buNone/>
            </a:pPr>
            <a:r>
              <a:rPr lang="en-US" dirty="0" err="1"/>
              <a:t>Réponse</a:t>
            </a:r>
            <a:r>
              <a:rPr lang="en-US" dirty="0"/>
              <a:t>: </a:t>
            </a:r>
            <a:r>
              <a:rPr lang="fr-FR" dirty="0"/>
              <a:t>L'art ou la profession d'utiliser des éléments de design (tels que la typographie et les images) pour transmettre des informations ou créer un effet</a:t>
            </a: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4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itting on a table&#10;&#10;Description automatically generated">
            <a:extLst>
              <a:ext uri="{FF2B5EF4-FFF2-40B4-BE49-F238E27FC236}">
                <a16:creationId xmlns:a16="http://schemas.microsoft.com/office/drawing/2014/main" id="{2CAD2A26-EB1D-4213-AA95-35B53216F1C8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5" r="1869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Rôle</a:t>
            </a:r>
            <a:r>
              <a:rPr lang="en-US" sz="3200" dirty="0"/>
              <a:t> d'un </a:t>
            </a:r>
            <a:r>
              <a:rPr lang="en-US" sz="3200" dirty="0" err="1"/>
              <a:t>graphiste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4" y="1825625"/>
            <a:ext cx="4695826" cy="4442905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Créer et communiquer des idées visuellement est le travail du graphiste.  Ces idées informent, inspirent et attirent l'attention du spectateur</a:t>
            </a:r>
          </a:p>
          <a:p>
            <a:r>
              <a:rPr lang="fr-FR" noProof="1"/>
              <a:t>Les graphistes combinent leur enthousiasme pour la technologie et leur passion pour l'art pour communiquer visuellement des idées aux gens. </a:t>
            </a:r>
          </a:p>
          <a:p>
            <a:r>
              <a:rPr lang="fr-FR" noProof="1"/>
              <a:t>La création de graphiques n'est généralement pas l’œuvre d'une seule personne, elle implique généralement une collaboration étroite avec d'autres individus.</a:t>
            </a:r>
          </a:p>
          <a:p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Pensez-y : Identifiez un logo pour une     entreprise que vous connaissez, par exemple Microsoft, Google, Snapchat. </a:t>
            </a:r>
            <a:r>
              <a:rPr lang="en-US" sz="1400" noProof="1"/>
              <a:t>(Q1.1)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Idea">
            <a:extLst>
              <a:ext uri="{FF2B5EF4-FFF2-40B4-BE49-F238E27FC236}">
                <a16:creationId xmlns:a16="http://schemas.microsoft.com/office/drawing/2014/main" id="{BB874502-81C0-47A4-A061-C2F6D31D7A6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 flipH="1">
            <a:off x="6657974" y="5530295"/>
            <a:ext cx="254544" cy="26699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AE693D-4529-4E49-B1E3-7D9C003F1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959A1-C28D-49B2-AB6E-138DB410E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1A59751-4C46-4D0D-AB2B-61148C5D1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8CCE98-C4A7-447E-93AC-F3901815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3385031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0B145BED-AAD9-4B9F-8FFD-AC86D7E299A5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>
            <a:fillRect/>
          </a:stretch>
        </p:blipFill>
        <p:spPr>
          <a:xfrm>
            <a:off x="0" y="0"/>
            <a:ext cx="6305550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Rôle</a:t>
            </a:r>
            <a:r>
              <a:rPr lang="en-US" sz="3200" dirty="0"/>
              <a:t> d'un </a:t>
            </a:r>
            <a:r>
              <a:rPr lang="en-US" sz="3200" dirty="0" err="1"/>
              <a:t>graphiste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3" y="1825625"/>
            <a:ext cx="4777671" cy="4359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Que peut créer un graphiste</a:t>
            </a:r>
            <a:r>
              <a:rPr lang="en-US" dirty="0"/>
              <a:t>?</a:t>
            </a:r>
          </a:p>
          <a:p>
            <a:r>
              <a:rPr lang="fr-FR" dirty="0"/>
              <a:t>Un graphiste peut créer une grande variété de produits visuels</a:t>
            </a:r>
          </a:p>
          <a:p>
            <a:pPr lvl="1"/>
            <a:r>
              <a:rPr lang="fr-FR" noProof="1"/>
              <a:t>Exemples : affiches, habillage de bus, panneaux d'affichage, emballages, logos et matériel de marketing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</a:t>
            </a:r>
            <a:r>
              <a:rPr lang="en-US" dirty="0" err="1"/>
              <a:t>Concepteurs</a:t>
            </a:r>
            <a:r>
              <a:rPr lang="en-US" dirty="0"/>
              <a:t> influents</a:t>
            </a:r>
          </a:p>
          <a:p>
            <a:pPr marL="0" indent="0">
              <a:buNone/>
            </a:pPr>
            <a:r>
              <a:rPr lang="fr-FR" dirty="0">
                <a:hlinkClick r:id="rId14"/>
              </a:rPr>
              <a:t>Certains des meilleurs designers du monde</a:t>
            </a:r>
            <a:endParaRPr lang="en-US" dirty="0"/>
          </a:p>
          <a:p>
            <a:pPr marL="457200" lvl="1" indent="0">
              <a:buNone/>
            </a:pP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Pensez-y : Quels sont les autres éléments sur lesquels un graphiste pourrait travailler ? </a:t>
            </a:r>
            <a:r>
              <a:rPr lang="en-US" sz="1400" noProof="1"/>
              <a:t>(Q1.2)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 descr="Idea">
            <a:extLst>
              <a:ext uri="{FF2B5EF4-FFF2-40B4-BE49-F238E27FC236}">
                <a16:creationId xmlns:a16="http://schemas.microsoft.com/office/drawing/2014/main" id="{9B687DCB-C76F-41E9-8276-5B098A18993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 flipH="1">
            <a:off x="6957391" y="4979413"/>
            <a:ext cx="254544" cy="2669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07562BC-4FBE-40FC-8C0A-8D4158CC7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031CCB-1DA4-499E-8679-CA9892953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5492D1-2BAE-43EC-B8AC-249884DC2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AEFA2C-C66C-4CD7-A897-759D17158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99178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 up of a person holding a red cup&#10;&#10;Description automatically generated">
            <a:extLst>
              <a:ext uri="{FF2B5EF4-FFF2-40B4-BE49-F238E27FC236}">
                <a16:creationId xmlns:a16="http://schemas.microsoft.com/office/drawing/2014/main" id="{07461735-ACC8-47AB-A670-53A6857AA78E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9" r="18729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Rôle</a:t>
            </a:r>
            <a:r>
              <a:rPr lang="en-US" sz="3200" dirty="0"/>
              <a:t> d'un </a:t>
            </a:r>
            <a:r>
              <a:rPr lang="en-US" sz="3200" dirty="0" err="1"/>
              <a:t>graphiste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3" y="1699060"/>
            <a:ext cx="4982736" cy="4569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PBS Digital Studios</a:t>
            </a:r>
          </a:p>
          <a:p>
            <a:pPr lvl="1"/>
            <a:r>
              <a:rPr lang="fr-FR" noProof="1">
                <a:hlinkClick r:id="rId14"/>
              </a:rPr>
              <a:t>L</a:t>
            </a:r>
            <a:r>
              <a:rPr lang="fr-CA" noProof="1">
                <a:hlinkClick r:id="rId14"/>
              </a:rPr>
              <a:t>’</a:t>
            </a:r>
            <a:r>
              <a:rPr lang="fr-FR" noProof="1">
                <a:hlinkClick r:id="rId14"/>
              </a:rPr>
              <a:t>art universel du design graphique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Design Careers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15"/>
              </a:rPr>
              <a:t>Lexi </a:t>
            </a:r>
            <a:r>
              <a:rPr lang="en-US" dirty="0" err="1">
                <a:hlinkClick r:id="rId15"/>
              </a:rPr>
              <a:t>Fontein</a:t>
            </a:r>
            <a:r>
              <a:rPr lang="en-US" dirty="0">
                <a:hlinkClick r:id="rId15"/>
              </a:rPr>
              <a:t> </a:t>
            </a:r>
            <a:r>
              <a:rPr lang="en-US" dirty="0">
                <a:hlinkClick r:id="rId15"/>
              </a:rPr>
              <a:t>nous </a:t>
            </a:r>
            <a:r>
              <a:rPr lang="en-US" dirty="0" err="1">
                <a:hlinkClick r:id="rId15"/>
              </a:rPr>
              <a:t>parle</a:t>
            </a:r>
            <a:r>
              <a:rPr lang="en-US" dirty="0">
                <a:hlinkClick r:id="rId15"/>
              </a:rPr>
              <a:t> du </a:t>
            </a:r>
            <a:r>
              <a:rPr lang="en-US" dirty="0" err="1">
                <a:hlinkClick r:id="rId15"/>
              </a:rPr>
              <a:t>graphisme</a:t>
            </a:r>
            <a:r>
              <a:rPr lang="en-US" dirty="0">
                <a:hlinkClick r:id="rId15"/>
              </a:rPr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Day at Work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16"/>
              </a:rPr>
              <a:t>Maurice Woods </a:t>
            </a:r>
            <a:r>
              <a:rPr lang="en-US" dirty="0">
                <a:hlinkClick r:id="rId15"/>
              </a:rPr>
              <a:t>nous </a:t>
            </a:r>
            <a:r>
              <a:rPr lang="en-US" dirty="0" err="1">
                <a:hlinkClick r:id="rId15"/>
              </a:rPr>
              <a:t>parle</a:t>
            </a:r>
            <a:r>
              <a:rPr lang="en-US" dirty="0">
                <a:hlinkClick r:id="rId15"/>
              </a:rPr>
              <a:t> du </a:t>
            </a:r>
            <a:r>
              <a:rPr lang="en-US" dirty="0" err="1">
                <a:hlinkClick r:id="rId15"/>
              </a:rPr>
              <a:t>graphisme</a:t>
            </a:r>
            <a:r>
              <a:rPr lang="en-US" dirty="0">
                <a:hlinkClick r:id="rId15"/>
              </a:rPr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Nike Talent Presents</a:t>
            </a:r>
          </a:p>
          <a:p>
            <a:pPr lvl="1"/>
            <a:r>
              <a:rPr lang="en-US" dirty="0">
                <a:hlinkClick r:id="rId17"/>
              </a:rPr>
              <a:t>Un jour dans la vie d’un </a:t>
            </a:r>
            <a:r>
              <a:rPr lang="en-US" dirty="0" err="1">
                <a:hlinkClick r:id="rId17"/>
              </a:rPr>
              <a:t>graphiste</a:t>
            </a:r>
            <a:r>
              <a:rPr lang="en-US" dirty="0">
                <a:hlinkClick r:id="rId17"/>
              </a:rPr>
              <a:t> chez Nike</a:t>
            </a:r>
            <a:endParaRPr lang="en-US" dirty="0"/>
          </a:p>
          <a:p>
            <a:pPr marL="457200" lvl="1" indent="0">
              <a:buNone/>
            </a:pP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Pensez-y : Qu'est-ce qui vous inspire ? Quels sont les dessins qui ont retenu votre attention. </a:t>
            </a:r>
            <a:r>
              <a:rPr lang="en-US" sz="1400" noProof="1"/>
              <a:t>(Q1.3)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 descr="Idea">
            <a:extLst>
              <a:ext uri="{FF2B5EF4-FFF2-40B4-BE49-F238E27FC236}">
                <a16:creationId xmlns:a16="http://schemas.microsoft.com/office/drawing/2014/main" id="{9B687DCB-C76F-41E9-8276-5B098A18993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 flipH="1">
            <a:off x="6965343" y="4796534"/>
            <a:ext cx="254544" cy="2669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BA4BC06-36D7-4EF3-B94C-E80427502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72654" y="6361475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5F213B-286B-4B2F-8D30-08C22FD45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24778" y="6361476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CF0E6C-E628-48FC-AFC9-6EEFFC79F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FD3816-1AC7-42F0-AF4F-B193A2164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32808347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Win32_SB - v2" id="{AAA48AC2-5F99-4B13-8624-B64D50F70391}" vid="{7E93EDBA-CDC2-40D2-AD59-7619D791F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6766BD6-F648-49AA-B7EC-13E75CECB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7C387-AFDC-4FE3-A658-984B7F35F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E32C0B-4052-44CB-9341-8AD8B2CC4712}">
  <ds:schemaRefs>
    <ds:schemaRef ds:uri="http://purl.org/dc/elements/1.1/"/>
    <ds:schemaRef ds:uri="http://schemas.openxmlformats.org/package/2006/metadata/core-properties"/>
    <ds:schemaRef ds:uri="16c05727-aa75-4e4a-9b5f-8a80a1165891"/>
    <ds:schemaRef ds:uri="http://schemas.microsoft.com/office/2006/metadata/properties"/>
    <ds:schemaRef ds:uri="71af3243-3dd4-4a8d-8c0d-dd76da1f02a5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0</TotalTime>
  <Words>494</Words>
  <Application>Microsoft Office PowerPoint</Application>
  <PresentationFormat>Widescreen</PresentationFormat>
  <Paragraphs>65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Design Graphique</vt:lpstr>
      <vt:lpstr>Activités et le travail</vt:lpstr>
      <vt:lpstr>Qu'est-ce que le design graphique ?</vt:lpstr>
      <vt:lpstr>Rôle d'un graphiste</vt:lpstr>
      <vt:lpstr>Rôle d'un graphiste</vt:lpstr>
      <vt:lpstr>Rôle d'un graphiste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2020-06-06T12:40:55Z</dcterms:created>
  <dcterms:modified xsi:type="dcterms:W3CDTF">2020-07-13T13:01:54Z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