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6" r:id="rId5"/>
    <p:sldId id="257" r:id="rId6"/>
    <p:sldId id="275" r:id="rId7"/>
    <p:sldId id="266" r:id="rId8"/>
    <p:sldId id="276" r:id="rId9"/>
    <p:sldId id="277" r:id="rId10"/>
    <p:sldId id="278" r:id="rId11"/>
    <p:sldId id="279" r:id="rId12"/>
    <p:sldId id="280" r:id="rId13"/>
    <p:sldId id="281" r:id="rId14"/>
    <p:sldId id="282"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12" autoAdjust="0"/>
  </p:normalViewPr>
  <p:slideViewPr>
    <p:cSldViewPr snapToGrid="0">
      <p:cViewPr varScale="1">
        <p:scale>
          <a:sx n="81" d="100"/>
          <a:sy n="81" d="100"/>
        </p:scale>
        <p:origin x="662" y="72"/>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err="1">
              <a:solidFill>
                <a:schemeClr val="bg1"/>
              </a:solidFill>
            </a:rPr>
            <a:t>Activité</a:t>
          </a:r>
          <a:r>
            <a:rPr lang="en-US" dirty="0">
              <a:solidFill>
                <a:schemeClr val="bg1"/>
              </a:solidFill>
            </a:rPr>
            <a:t> 1 – </a:t>
          </a:r>
          <a:r>
            <a:rPr lang="fr-FR" dirty="0">
              <a:solidFill>
                <a:schemeClr val="bg1"/>
              </a:solidFill>
            </a:rPr>
            <a:t>Explorer le rôle du graphiste</a:t>
          </a:r>
          <a:endParaRPr lang="en-US" dirty="0">
            <a:solidFill>
              <a:schemeClr val="bg1"/>
            </a:solidFill>
          </a:endParaRP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err="1">
              <a:solidFill>
                <a:schemeClr val="bg1"/>
              </a:solidFill>
            </a:rPr>
            <a:t>Activité</a:t>
          </a:r>
          <a:r>
            <a:rPr lang="en-US" dirty="0">
              <a:solidFill>
                <a:schemeClr val="bg1"/>
              </a:solidFill>
            </a:rPr>
            <a:t> 2 – Introduction aux </a:t>
          </a:r>
          <a:r>
            <a:rPr lang="en-US" dirty="0" err="1">
              <a:solidFill>
                <a:schemeClr val="bg1"/>
              </a:solidFill>
            </a:rPr>
            <a:t>éléments</a:t>
          </a:r>
          <a:r>
            <a:rPr lang="en-US" dirty="0">
              <a:solidFill>
                <a:schemeClr val="bg1"/>
              </a:solidFill>
            </a:rPr>
            <a:t> du </a:t>
          </a:r>
          <a:r>
            <a:rPr lang="en-US" dirty="0" err="1">
              <a:solidFill>
                <a:schemeClr val="bg1"/>
              </a:solidFill>
            </a:rPr>
            <a:t>graphisme</a:t>
          </a:r>
          <a:endParaRPr lang="en-US" dirty="0">
            <a:solidFill>
              <a:schemeClr val="bg1"/>
            </a:solidFill>
          </a:endParaRP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err="1">
              <a:solidFill>
                <a:schemeClr val="bg1"/>
              </a:solidFill>
            </a:rPr>
            <a:t>Activité</a:t>
          </a:r>
          <a:r>
            <a:rPr lang="en-US" dirty="0">
              <a:solidFill>
                <a:schemeClr val="bg1"/>
              </a:solidFill>
            </a:rPr>
            <a:t> 3 – Explorer la puissance de la couleur</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err="1">
              <a:solidFill>
                <a:schemeClr val="bg1"/>
              </a:solidFill>
            </a:rPr>
            <a:t>Activité</a:t>
          </a:r>
          <a:r>
            <a:rPr lang="en-US" dirty="0">
              <a:solidFill>
                <a:schemeClr val="bg1"/>
              </a:solidFill>
            </a:rPr>
            <a:t> 4 – </a:t>
          </a:r>
          <a:r>
            <a:rPr lang="en-US" dirty="0" err="1">
              <a:solidFill>
                <a:srgbClr val="FFFFFF"/>
              </a:solidFill>
              <a:latin typeface="Calibri"/>
              <a:ea typeface="+mn-ea"/>
              <a:cs typeface="+mn-cs"/>
            </a:rPr>
            <a:t>Créer</a:t>
          </a:r>
          <a:r>
            <a:rPr lang="en-US" dirty="0">
              <a:solidFill>
                <a:srgbClr val="FFFFFF"/>
              </a:solidFill>
              <a:latin typeface="Calibri"/>
              <a:ea typeface="+mn-ea"/>
              <a:cs typeface="+mn-cs"/>
            </a:rPr>
            <a:t> des images </a:t>
          </a:r>
          <a:r>
            <a:rPr lang="en-US" dirty="0" err="1">
              <a:solidFill>
                <a:srgbClr val="FFFFFF"/>
              </a:solidFill>
              <a:latin typeface="Calibri"/>
              <a:ea typeface="+mn-ea"/>
              <a:cs typeface="+mn-cs"/>
            </a:rPr>
            <a:t>vectorielles</a:t>
          </a:r>
          <a:endParaRPr lang="en-US" dirty="0">
            <a:solidFill>
              <a:schemeClr val="bg1"/>
            </a:solidFill>
          </a:endParaRP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Travail – </a:t>
          </a:r>
          <a:r>
            <a:rPr lang="en-US" dirty="0" err="1">
              <a:solidFill>
                <a:schemeClr val="bg1"/>
              </a:solidFill>
            </a:rPr>
            <a:t>Créer</a:t>
          </a:r>
          <a:r>
            <a:rPr lang="en-US" dirty="0">
              <a:solidFill>
                <a:schemeClr val="bg1"/>
              </a:solidFill>
            </a:rPr>
            <a:t> un </a:t>
          </a:r>
          <a:r>
            <a:rPr lang="en-US" dirty="0" err="1">
              <a:solidFill>
                <a:schemeClr val="bg1"/>
              </a:solidFill>
            </a:rPr>
            <a:t>autocollant</a:t>
          </a:r>
          <a:endParaRPr lang="en-US" dirty="0">
            <a:solidFill>
              <a:schemeClr val="bg1"/>
            </a:solidFill>
          </a:endParaRP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tyle>
          <a:lnRef idx="0">
            <a:scrgbClr r="0" g="0" b="0"/>
          </a:lnRef>
          <a:fillRef idx="0">
            <a:scrgbClr r="0" g="0" b="0"/>
          </a:fillRef>
          <a:effectRef idx="0">
            <a:scrgbClr r="0" g="0" b="0"/>
          </a:effectRef>
          <a:fontRef idx="minor">
            <a:schemeClr val="lt1"/>
          </a:fontRef>
        </dgm:style>
      </dgm:prSet>
      <dgm:spPr>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tyle>
          <a:lnRef idx="0">
            <a:scrgbClr r="0" g="0" b="0"/>
          </a:lnRef>
          <a:fillRef idx="0">
            <a:scrgbClr r="0" g="0" b="0"/>
          </a:fillRef>
          <a:effectRef idx="0">
            <a:scrgbClr r="0" g="0" b="0"/>
          </a:effectRef>
          <a:fontRef idx="minor">
            <a:schemeClr val="lt1"/>
          </a:fontRef>
        </dgm:style>
      </dgm:prSet>
      <dgm: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FADE9C4E-BFE3-4374-BE2C-676ED238ACF2}" type="pres">
      <dgm:prSet presAssocID="{2B87ECDB-C552-42F6-9B52-6548A18B206B}"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tyle>
          <a:lnRef idx="2">
            <a:schemeClr val="accent2">
              <a:shade val="50000"/>
            </a:schemeClr>
          </a:lnRef>
          <a:fillRef idx="1">
            <a:schemeClr val="accent2"/>
          </a:fillRef>
          <a:effectRef idx="0">
            <a:schemeClr val="accent2"/>
          </a:effectRef>
          <a:fontRef idx="minor">
            <a:schemeClr val="lt1"/>
          </a:fontRef>
        </dgm:style>
      </dgm:prSet>
      <dgm:spPr>
        <a:xfrm>
          <a:off x="0" y="2494477"/>
          <a:ext cx="6791323" cy="995920"/>
        </a:xfrm>
        <a:prstGeom prst="rect">
          <a:avLst/>
        </a:prstGeom>
        <a:ln/>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1 – </a:t>
          </a:r>
          <a:r>
            <a:rPr lang="fr-FR" sz="1900" kern="1200" dirty="0">
              <a:solidFill>
                <a:schemeClr val="bg1"/>
              </a:solidFill>
            </a:rPr>
            <a:t>Explorer le rôle du graphiste</a:t>
          </a:r>
          <a:endParaRPr lang="en-US" sz="1900" kern="1200" dirty="0">
            <a:solidFill>
              <a:schemeClr val="bg1"/>
            </a:solidFill>
          </a:endParaRP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FADE9C4E-BFE3-4374-BE2C-676ED238ACF2}">
      <dsp:nvSpPr>
        <dsp:cNvPr id="0" name=""/>
        <dsp:cNvSpPr/>
      </dsp:nvSpPr>
      <dsp:spPr>
        <a:xfrm>
          <a:off x="301265" y="1473658"/>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2 – Introduction aux </a:t>
          </a:r>
          <a:r>
            <a:rPr lang="en-US" sz="1900" kern="1200" dirty="0" err="1">
              <a:solidFill>
                <a:schemeClr val="bg1"/>
              </a:solidFill>
            </a:rPr>
            <a:t>éléments</a:t>
          </a:r>
          <a:r>
            <a:rPr lang="en-US" sz="1900" kern="1200" dirty="0">
              <a:solidFill>
                <a:schemeClr val="bg1"/>
              </a:solidFill>
            </a:rPr>
            <a:t> du </a:t>
          </a:r>
          <a:r>
            <a:rPr lang="en-US" sz="1900" kern="1200" dirty="0" err="1">
              <a:solidFill>
                <a:schemeClr val="bg1"/>
              </a:solidFill>
            </a:rPr>
            <a:t>graphisme</a:t>
          </a:r>
          <a:endParaRPr lang="en-US" sz="1900" kern="1200" dirty="0">
            <a:solidFill>
              <a:schemeClr val="bg1"/>
            </a:solidFill>
          </a:endParaRP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3 – Explorer la puissance de la couleur</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err="1">
              <a:solidFill>
                <a:schemeClr val="bg1"/>
              </a:solidFill>
            </a:rPr>
            <a:t>Activité</a:t>
          </a:r>
          <a:r>
            <a:rPr lang="en-US" sz="1900" kern="1200" dirty="0">
              <a:solidFill>
                <a:schemeClr val="bg1"/>
              </a:solidFill>
            </a:rPr>
            <a:t> 4 – </a:t>
          </a:r>
          <a:r>
            <a:rPr lang="en-US" sz="1900" kern="1200" dirty="0" err="1">
              <a:solidFill>
                <a:srgbClr val="FFFFFF"/>
              </a:solidFill>
              <a:latin typeface="Calibri"/>
              <a:ea typeface="+mn-ea"/>
              <a:cs typeface="+mn-cs"/>
            </a:rPr>
            <a:t>Créer</a:t>
          </a:r>
          <a:r>
            <a:rPr lang="en-US" sz="1900" kern="1200" dirty="0">
              <a:solidFill>
                <a:srgbClr val="FFFFFF"/>
              </a:solidFill>
              <a:latin typeface="Calibri"/>
              <a:ea typeface="+mn-ea"/>
              <a:cs typeface="+mn-cs"/>
            </a:rPr>
            <a:t> des images </a:t>
          </a:r>
          <a:r>
            <a:rPr lang="en-US" sz="1900" kern="1200" dirty="0" err="1">
              <a:solidFill>
                <a:srgbClr val="FFFFFF"/>
              </a:solidFill>
              <a:latin typeface="Calibri"/>
              <a:ea typeface="+mn-ea"/>
              <a:cs typeface="+mn-cs"/>
            </a:rPr>
            <a:t>vectorielles</a:t>
          </a:r>
          <a:endParaRPr lang="en-US" sz="1900" kern="1200" dirty="0">
            <a:solidFill>
              <a:schemeClr val="bg1"/>
            </a:solidFill>
          </a:endParaRP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Travail – </a:t>
          </a:r>
          <a:r>
            <a:rPr lang="en-US" sz="1900" kern="1200" dirty="0" err="1">
              <a:solidFill>
                <a:schemeClr val="bg1"/>
              </a:solidFill>
            </a:rPr>
            <a:t>Créer</a:t>
          </a:r>
          <a:r>
            <a:rPr lang="en-US" sz="1900" kern="1200" dirty="0">
              <a:solidFill>
                <a:schemeClr val="bg1"/>
              </a:solidFill>
            </a:rPr>
            <a:t> un </a:t>
          </a:r>
          <a:r>
            <a:rPr lang="en-US" sz="1900" kern="1200" dirty="0" err="1">
              <a:solidFill>
                <a:schemeClr val="bg1"/>
              </a:solidFill>
            </a:rPr>
            <a:t>autocollant</a:t>
          </a:r>
          <a:endParaRPr lang="en-US" sz="1900" kern="1200" dirty="0">
            <a:solidFill>
              <a:schemeClr val="bg1"/>
            </a:solidFill>
          </a:endParaRP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7/12/2020</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7/12/2020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03539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12788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226594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err="1"/>
              <a:t>Unsplash</a:t>
            </a:r>
            <a:r>
              <a:rPr lang="en-CA"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8746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43944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92738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275671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223825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190618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354487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150094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0.jp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notesSlide" Target="../notesSlides/notesSlide8.xml"/><Relationship Id="rId5" Type="http://schemas.openxmlformats.org/officeDocument/2006/relationships/tags" Target="../tags/tag80.xml"/><Relationship Id="rId10" Type="http://schemas.openxmlformats.org/officeDocument/2006/relationships/slideLayout" Target="../slideLayouts/slideLayout5.xml"/><Relationship Id="rId4" Type="http://schemas.openxmlformats.org/officeDocument/2006/relationships/tags" Target="../tags/tag79.xml"/><Relationship Id="rId9" Type="http://schemas.openxmlformats.org/officeDocument/2006/relationships/tags" Target="../tags/tag84.xml"/></Relationships>
</file>

<file path=ppt/slides/_rels/slide11.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21.jp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notesSlide" Target="../notesSlides/notesSlide9.xml"/><Relationship Id="rId5" Type="http://schemas.openxmlformats.org/officeDocument/2006/relationships/tags" Target="../tags/tag89.xml"/><Relationship Id="rId10" Type="http://schemas.openxmlformats.org/officeDocument/2006/relationships/slideLayout" Target="../slideLayouts/slideLayout5.xml"/><Relationship Id="rId4" Type="http://schemas.openxmlformats.org/officeDocument/2006/relationships/tags" Target="../tags/tag88.xml"/><Relationship Id="rId9" Type="http://schemas.openxmlformats.org/officeDocument/2006/relationships/tags" Target="../tags/tag93.xml"/></Relationships>
</file>

<file path=ppt/slides/_rels/slide12.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22.jp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notesSlide" Target="../notesSlides/notesSlide10.xml"/><Relationship Id="rId5" Type="http://schemas.openxmlformats.org/officeDocument/2006/relationships/tags" Target="../tags/tag98.xml"/><Relationship Id="rId10" Type="http://schemas.openxmlformats.org/officeDocument/2006/relationships/slideLayout" Target="../slideLayouts/slideLayout5.xml"/><Relationship Id="rId4" Type="http://schemas.openxmlformats.org/officeDocument/2006/relationships/tags" Target="../tags/tag97.xml"/><Relationship Id="rId9" Type="http://schemas.openxmlformats.org/officeDocument/2006/relationships/tags" Target="../tags/tag102.xml"/></Relationships>
</file>

<file path=ppt/slides/_rels/slide13.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slideLayout" Target="../slideLayouts/slideLayout5.xml"/><Relationship Id="rId18" Type="http://schemas.openxmlformats.org/officeDocument/2006/relationships/image" Target="../media/image11.sv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image" Target="../media/image10.png"/><Relationship Id="rId2" Type="http://schemas.openxmlformats.org/officeDocument/2006/relationships/tags" Target="../tags/tag104.xml"/><Relationship Id="rId16" Type="http://schemas.openxmlformats.org/officeDocument/2006/relationships/hyperlink" Target="https://www.oberlo.com/blog/color-psychology-color-meanings" TargetMode="External"/><Relationship Id="rId20" Type="http://schemas.openxmlformats.org/officeDocument/2006/relationships/image" Target="../media/image24.sv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image" Target="../media/image23.jpg"/><Relationship Id="rId10" Type="http://schemas.openxmlformats.org/officeDocument/2006/relationships/tags" Target="../tags/tag112.xml"/><Relationship Id="rId19" Type="http://schemas.openxmlformats.org/officeDocument/2006/relationships/image" Target="../media/image13.pn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7.xml"/><Relationship Id="rId7" Type="http://schemas.openxmlformats.org/officeDocument/2006/relationships/diagramQuickStyle" Target="../diagrams/quickStyle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6.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5.xml"/><Relationship Id="rId2" Type="http://schemas.openxmlformats.org/officeDocument/2006/relationships/tags" Target="../tags/tag9.xml"/><Relationship Id="rId16" Type="http://schemas.openxmlformats.org/officeDocument/2006/relationships/image" Target="../media/image11.sv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10.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notesSlide" Target="../notesSlides/notesSlide2.xml"/><Relationship Id="rId18" Type="http://schemas.openxmlformats.org/officeDocument/2006/relationships/image" Target="../media/image10.png"/><Relationship Id="rId3" Type="http://schemas.openxmlformats.org/officeDocument/2006/relationships/tags" Target="../tags/tag21.xml"/><Relationship Id="rId21" Type="http://schemas.openxmlformats.org/officeDocument/2006/relationships/image" Target="../media/image14.svg"/><Relationship Id="rId7" Type="http://schemas.openxmlformats.org/officeDocument/2006/relationships/tags" Target="../tags/tag25.xml"/><Relationship Id="rId12" Type="http://schemas.openxmlformats.org/officeDocument/2006/relationships/slideLayout" Target="../slideLayouts/slideLayout5.xml"/><Relationship Id="rId17" Type="http://schemas.openxmlformats.org/officeDocument/2006/relationships/hyperlink" Target="https://edu.gcfglobal.org/en/beginning-graphic-design/color/1/" TargetMode="External"/><Relationship Id="rId2" Type="http://schemas.openxmlformats.org/officeDocument/2006/relationships/tags" Target="../tags/tag20.xml"/><Relationship Id="rId16" Type="http://schemas.openxmlformats.org/officeDocument/2006/relationships/hyperlink" Target="https://www.youtube.com/watch?v=QkCVrNoqcBU" TargetMode="External"/><Relationship Id="rId20" Type="http://schemas.openxmlformats.org/officeDocument/2006/relationships/image" Target="../media/image13.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hyperlink" Target="https://www.youtube.com/watch?v=_2LLXnUdUIc&amp;list=PLpQQipWcxwt9U7qgyYkvNH3Mp8XHXCMmQ&amp;index=6" TargetMode="External"/><Relationship Id="rId10" Type="http://schemas.openxmlformats.org/officeDocument/2006/relationships/tags" Target="../tags/tag28.xml"/><Relationship Id="rId19" Type="http://schemas.openxmlformats.org/officeDocument/2006/relationships/image" Target="../media/image11.sv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15.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hyperlink" Target="https://www.youtube.com/watch?v=baW9jj0gs0w"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3.xml"/><Relationship Id="rId5" Type="http://schemas.openxmlformats.org/officeDocument/2006/relationships/tags" Target="../tags/tag34.xml"/><Relationship Id="rId10" Type="http://schemas.openxmlformats.org/officeDocument/2006/relationships/slideLayout" Target="../slideLayouts/slideLayout5.xml"/><Relationship Id="rId4" Type="http://schemas.openxmlformats.org/officeDocument/2006/relationships/tags" Target="../tags/tag33.xml"/><Relationship Id="rId9" Type="http://schemas.openxmlformats.org/officeDocument/2006/relationships/tags" Target="../tags/tag38.xml"/></Relationships>
</file>

<file path=ppt/slides/_rels/slide6.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hyperlink" Target="https://www.youtube.com/watch?v=nkYqX1diJlo" TargetMode="Externa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16.jp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notesSlide" Target="../notesSlides/notesSlide4.xml"/><Relationship Id="rId5" Type="http://schemas.openxmlformats.org/officeDocument/2006/relationships/tags" Target="../tags/tag43.xml"/><Relationship Id="rId10" Type="http://schemas.openxmlformats.org/officeDocument/2006/relationships/slideLayout" Target="../slideLayouts/slideLayout5.xml"/><Relationship Id="rId4" Type="http://schemas.openxmlformats.org/officeDocument/2006/relationships/tags" Target="../tags/tag42.xml"/><Relationship Id="rId9" Type="http://schemas.openxmlformats.org/officeDocument/2006/relationships/tags" Target="../tags/tag47.xml"/></Relationships>
</file>

<file path=ppt/slides/_rels/slide7.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hyperlink" Target="https://www.youtube.com/watch?v=x0smq5ljlf4" TargetMode="Externa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notesSlide" Target="../notesSlides/notesSlide5.xml"/><Relationship Id="rId17" Type="http://schemas.openxmlformats.org/officeDocument/2006/relationships/image" Target="../media/image11.svg"/><Relationship Id="rId2" Type="http://schemas.openxmlformats.org/officeDocument/2006/relationships/tags" Target="../tags/tag49.xml"/><Relationship Id="rId16" Type="http://schemas.openxmlformats.org/officeDocument/2006/relationships/image" Target="../media/image10.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Layout" Target="../slideLayouts/slideLayout5.xml"/><Relationship Id="rId5" Type="http://schemas.openxmlformats.org/officeDocument/2006/relationships/tags" Target="../tags/tag52.xml"/><Relationship Id="rId15" Type="http://schemas.openxmlformats.org/officeDocument/2006/relationships/image" Target="../media/image17.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hyperlink" Target="https://www.youtube.com/watch?v=AvgCkHrcj90"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8.jp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6.xml"/><Relationship Id="rId5" Type="http://schemas.openxmlformats.org/officeDocument/2006/relationships/tags" Target="../tags/tag62.xml"/><Relationship Id="rId10" Type="http://schemas.openxmlformats.org/officeDocument/2006/relationships/slideLayout" Target="../slideLayouts/slideLayout5.xml"/><Relationship Id="rId4" Type="http://schemas.openxmlformats.org/officeDocument/2006/relationships/tags" Target="../tags/tag61.xml"/><Relationship Id="rId9" Type="http://schemas.openxmlformats.org/officeDocument/2006/relationships/tags" Target="../tags/tag66.xml"/></Relationships>
</file>

<file path=ppt/slides/_rels/slide9.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19.jp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7.xml"/><Relationship Id="rId5" Type="http://schemas.openxmlformats.org/officeDocument/2006/relationships/tags" Target="../tags/tag71.xml"/><Relationship Id="rId10" Type="http://schemas.openxmlformats.org/officeDocument/2006/relationships/slideLayout" Target="../slideLayouts/slideLayout5.xml"/><Relationship Id="rId4" Type="http://schemas.openxmlformats.org/officeDocument/2006/relationships/tags" Target="../tags/tag70.xml"/><Relationship Id="rId9"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custDataLst>
              <p:tags r:id="rId1"/>
            </p:custDataLst>
          </p:nvPr>
        </p:nvSpPr>
        <p:spPr/>
        <p:txBody>
          <a:bodyPr/>
          <a:lstStyle/>
          <a:p>
            <a:r>
              <a:rPr lang="en-US" dirty="0"/>
              <a:t>Design </a:t>
            </a:r>
            <a:r>
              <a:rPr lang="en-US" dirty="0" err="1"/>
              <a:t>Graphique</a:t>
            </a:r>
            <a:endParaRPr lang="en-US" dirty="0"/>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custDataLst>
              <p:tags r:id="rId2"/>
            </p:custDataLst>
          </p:nvPr>
        </p:nvSpPr>
        <p:spPr/>
        <p:txBody>
          <a:bodyPr/>
          <a:lstStyle/>
          <a:p>
            <a:r>
              <a:rPr lang="en-US" dirty="0" err="1"/>
              <a:t>Leçon</a:t>
            </a:r>
            <a:r>
              <a:rPr lang="en-US" dirty="0"/>
              <a:t> et </a:t>
            </a:r>
            <a:r>
              <a:rPr lang="en-US" dirty="0" err="1"/>
              <a:t>activité</a:t>
            </a:r>
            <a:r>
              <a:rPr lang="en-US" dirty="0"/>
              <a:t> 3</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custDataLst>
              <p:tags r:id="rId3"/>
            </p:custDataLst>
          </p:nvPr>
        </p:nvSpPr>
        <p:spPr/>
        <p:txBody>
          <a:bodyPr/>
          <a:lstStyle/>
          <a:p>
            <a:r>
              <a:rPr lang="en-US" dirty="0"/>
              <a:t>PAGE </a:t>
            </a:r>
            <a:fld id="{4A9B5881-4007-4345-955A-79C2656F0C49}" type="slidenum">
              <a:rPr lang="en-US" smtClean="0"/>
              <a:pPr/>
              <a:t>1</a:t>
            </a:fld>
            <a:endParaRPr lang="en-US" dirty="0"/>
          </a:p>
        </p:txBody>
      </p:sp>
      <p:pic>
        <p:nvPicPr>
          <p:cNvPr id="7" name="Picture Placeholder 6" descr="A large brick building&#10;&#10;Description automatically generated">
            <a:extLst>
              <a:ext uri="{FF2B5EF4-FFF2-40B4-BE49-F238E27FC236}">
                <a16:creationId xmlns:a16="http://schemas.microsoft.com/office/drawing/2014/main" id="{E2B43DF0-1743-487E-B19B-A4DEC228871C}"/>
              </a:ext>
            </a:extLst>
          </p:cNvPr>
          <p:cNvPicPr>
            <a:picLocks noGrp="1" noChangeAspect="1"/>
          </p:cNvPicPr>
          <p:nvPr>
            <p:ph type="pic" idx="1"/>
            <p:custDataLst>
              <p:tags r:id="rId4"/>
            </p:custDataLst>
          </p:nvPr>
        </p:nvPicPr>
        <p:blipFill>
          <a:blip r:embed="rId6">
            <a:extLst>
              <a:ext uri="{28A0092B-C50C-407E-A947-70E740481C1C}">
                <a14:useLocalDpi xmlns:a14="http://schemas.microsoft.com/office/drawing/2010/main" val="0"/>
              </a:ext>
            </a:extLst>
          </a:blip>
          <a:srcRect l="12790" r="12790"/>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water, dark, sun, large&#10;&#10;Description automatically generated">
            <a:extLst>
              <a:ext uri="{FF2B5EF4-FFF2-40B4-BE49-F238E27FC236}">
                <a16:creationId xmlns:a16="http://schemas.microsoft.com/office/drawing/2014/main" id="{1C08A8E7-01E5-4C9E-B2D5-C1B086A825DC}"/>
              </a:ext>
            </a:extLst>
          </p:cNvPr>
          <p:cNvPicPr>
            <a:picLocks noGrp="1" noChangeAspect="1"/>
          </p:cNvPicPr>
          <p:nvPr>
            <p:ph type="pic" idx="11"/>
            <p:custDataLst>
              <p:tags r:id="rId1"/>
            </p:custDataLst>
          </p:nvPr>
        </p:nvPicPr>
        <p:blipFill>
          <a:blip r:embed="rId12">
            <a:extLst>
              <a:ext uri="{28A0092B-C50C-407E-A947-70E740481C1C}">
                <a14:useLocalDpi xmlns:a14="http://schemas.microsoft.com/office/drawing/2010/main" val="0"/>
              </a:ext>
            </a:extLst>
          </a:blip>
          <a:srcRect l="8884" r="8884"/>
          <a:stretch>
            <a:fillRect/>
          </a:stretch>
        </p:blipFill>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fr-FR" sz="3200" dirty="0"/>
              <a:t>La puissance de la couleur</a:t>
            </a:r>
            <a:endParaRPr lang="en-US" sz="3200" dirty="0"/>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a:bodyPr>
          <a:lstStyle/>
          <a:p>
            <a:pPr marL="0" indent="0">
              <a:buNone/>
            </a:pPr>
            <a:r>
              <a:rPr lang="en-US" b="1" dirty="0"/>
              <a:t>La couleur orange</a:t>
            </a:r>
          </a:p>
          <a:p>
            <a:pPr marL="0" indent="0">
              <a:buNone/>
            </a:pPr>
            <a:r>
              <a:rPr lang="fr-FR" sz="1500" b="1" noProof="1">
                <a:solidFill>
                  <a:schemeClr val="accent2">
                    <a:lumMod val="40000"/>
                    <a:lumOff val="60000"/>
                  </a:schemeClr>
                </a:solidFill>
              </a:rPr>
              <a:t>Association positive de la couleur</a:t>
            </a:r>
            <a:endParaRPr lang="en-US" sz="1500" b="1" noProof="1">
              <a:solidFill>
                <a:schemeClr val="accent2">
                  <a:lumMod val="40000"/>
                  <a:lumOff val="60000"/>
                </a:schemeClr>
              </a:solidFill>
            </a:endParaRPr>
          </a:p>
          <a:p>
            <a:pPr marL="457200" lvl="1" indent="0">
              <a:buNone/>
            </a:pPr>
            <a:r>
              <a:rPr lang="en-US" sz="1300" noProof="1">
                <a:solidFill>
                  <a:schemeClr val="accent2">
                    <a:lumMod val="40000"/>
                    <a:lumOff val="60000"/>
                  </a:schemeClr>
                </a:solidFill>
              </a:rPr>
              <a:t>Courage</a:t>
            </a:r>
          </a:p>
          <a:p>
            <a:pPr marL="457200" lvl="1" indent="0">
              <a:buNone/>
            </a:pPr>
            <a:r>
              <a:rPr lang="en-US" sz="1300" noProof="1">
                <a:solidFill>
                  <a:schemeClr val="accent2">
                    <a:lumMod val="40000"/>
                    <a:lumOff val="60000"/>
                  </a:schemeClr>
                </a:solidFill>
              </a:rPr>
              <a:t>Confiance</a:t>
            </a:r>
          </a:p>
          <a:p>
            <a:pPr marL="457200" lvl="1" indent="0">
              <a:buNone/>
            </a:pPr>
            <a:r>
              <a:rPr lang="en-US" sz="1300" noProof="1">
                <a:solidFill>
                  <a:schemeClr val="accent2">
                    <a:lumMod val="40000"/>
                    <a:lumOff val="60000"/>
                  </a:schemeClr>
                </a:solidFill>
              </a:rPr>
              <a:t>Chaleureux</a:t>
            </a:r>
          </a:p>
          <a:p>
            <a:pPr marL="457200" lvl="1" indent="0">
              <a:buNone/>
            </a:pPr>
            <a:r>
              <a:rPr lang="en-US" sz="1300" noProof="1">
                <a:solidFill>
                  <a:schemeClr val="accent2">
                    <a:lumMod val="40000"/>
                    <a:lumOff val="60000"/>
                  </a:schemeClr>
                </a:solidFill>
              </a:rPr>
              <a:t>Innovation</a:t>
            </a:r>
          </a:p>
          <a:p>
            <a:pPr marL="457200" lvl="1" indent="0">
              <a:buNone/>
            </a:pPr>
            <a:r>
              <a:rPr lang="en-US" sz="1300" noProof="1">
                <a:solidFill>
                  <a:schemeClr val="accent2">
                    <a:lumMod val="40000"/>
                    <a:lumOff val="60000"/>
                  </a:schemeClr>
                </a:solidFill>
              </a:rPr>
              <a:t>Gentil</a:t>
            </a:r>
          </a:p>
          <a:p>
            <a:pPr marL="457200" lvl="1" indent="0">
              <a:buNone/>
            </a:pPr>
            <a:r>
              <a:rPr lang="en-US" sz="1300" noProof="1">
                <a:solidFill>
                  <a:schemeClr val="accent2">
                    <a:lumMod val="40000"/>
                    <a:lumOff val="60000"/>
                  </a:schemeClr>
                </a:solidFill>
              </a:rPr>
              <a:t>Énergie</a:t>
            </a:r>
            <a:endParaRPr lang="en-US" sz="1300" b="1" noProof="1">
              <a:solidFill>
                <a:schemeClr val="accent2">
                  <a:lumMod val="40000"/>
                  <a:lumOff val="60000"/>
                </a:schemeClr>
              </a:solidFill>
            </a:endParaRPr>
          </a:p>
          <a:p>
            <a:pPr marL="0" indent="0">
              <a:buNone/>
            </a:pPr>
            <a:r>
              <a:rPr lang="fr-FR" sz="1700" b="1" noProof="1">
                <a:solidFill>
                  <a:schemeClr val="accent2">
                    <a:lumMod val="40000"/>
                    <a:lumOff val="60000"/>
                  </a:schemeClr>
                </a:solidFill>
              </a:rPr>
              <a:t>Association négative de la couleur</a:t>
            </a:r>
            <a:endParaRPr lang="en-US" sz="1700" b="1" noProof="1">
              <a:solidFill>
                <a:schemeClr val="accent2">
                  <a:lumMod val="40000"/>
                  <a:lumOff val="60000"/>
                </a:schemeClr>
              </a:solidFill>
            </a:endParaRPr>
          </a:p>
          <a:p>
            <a:pPr marL="457200" lvl="1" indent="0">
              <a:buNone/>
            </a:pPr>
            <a:r>
              <a:rPr lang="en-US" sz="1300" noProof="1">
                <a:solidFill>
                  <a:schemeClr val="accent2">
                    <a:lumMod val="40000"/>
                    <a:lumOff val="60000"/>
                  </a:schemeClr>
                </a:solidFill>
              </a:rPr>
              <a:t>Renoncement</a:t>
            </a:r>
          </a:p>
          <a:p>
            <a:pPr marL="457200" lvl="1" indent="0">
              <a:buNone/>
            </a:pPr>
            <a:r>
              <a:rPr lang="en-US" sz="1300" noProof="1">
                <a:solidFill>
                  <a:schemeClr val="accent2">
                    <a:lumMod val="40000"/>
                    <a:lumOff val="60000"/>
                  </a:schemeClr>
                </a:solidFill>
              </a:rPr>
              <a:t>Frustration</a:t>
            </a:r>
          </a:p>
          <a:p>
            <a:pPr marL="457200" lvl="1" indent="0">
              <a:buNone/>
            </a:pPr>
            <a:r>
              <a:rPr lang="en-US" sz="1300" noProof="1">
                <a:solidFill>
                  <a:schemeClr val="accent2">
                    <a:lumMod val="40000"/>
                    <a:lumOff val="60000"/>
                  </a:schemeClr>
                </a:solidFill>
              </a:rPr>
              <a:t>Frivolité</a:t>
            </a:r>
          </a:p>
          <a:p>
            <a:pPr marL="457200" lvl="1" indent="0">
              <a:buNone/>
            </a:pPr>
            <a:r>
              <a:rPr lang="en-US" sz="1300" noProof="1">
                <a:solidFill>
                  <a:schemeClr val="accent2">
                    <a:lumMod val="40000"/>
                    <a:lumOff val="60000"/>
                  </a:schemeClr>
                </a:solidFill>
              </a:rPr>
              <a:t>Immaturité</a:t>
            </a:r>
          </a:p>
          <a:p>
            <a:pPr marL="457200" lvl="1" indent="0">
              <a:buNone/>
            </a:pPr>
            <a:r>
              <a:rPr lang="en-US" sz="1300" noProof="1">
                <a:solidFill>
                  <a:schemeClr val="accent2">
                    <a:lumMod val="40000"/>
                    <a:lumOff val="60000"/>
                  </a:schemeClr>
                </a:solidFill>
              </a:rPr>
              <a:t>Ignorance</a:t>
            </a:r>
          </a:p>
          <a:p>
            <a:pPr marL="457200" lvl="1" indent="0">
              <a:buNone/>
            </a:pPr>
            <a:r>
              <a:rPr lang="en-US" sz="1300" noProof="1">
                <a:solidFill>
                  <a:schemeClr val="accent2">
                    <a:lumMod val="40000"/>
                    <a:lumOff val="60000"/>
                  </a:schemeClr>
                </a:solidFill>
              </a:rPr>
              <a:t>Lenteur</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10</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305454"/>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AB4A6F1-1076-4FF3-A0B1-A8A9B0F4E954}"/>
              </a:ext>
              <a:ext uri="{C183D7F6-B498-43B3-948B-1728B52AA6E4}">
                <adec:decorative xmlns:adec="http://schemas.microsoft.com/office/drawing/2017/decorative" val="1"/>
              </a:ext>
            </a:extLst>
          </p:cNvPr>
          <p:cNvSpPr/>
          <p:nvPr>
            <p:custDataLst>
              <p:tags r:id="rId6"/>
            </p:custDataLst>
          </p:nvPr>
        </p:nvSpPr>
        <p:spPr>
          <a:xfrm>
            <a:off x="572654" y="650661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586A4E87-10E4-45AF-9F90-9F97C35858B3}"/>
              </a:ext>
              <a:ext uri="{C183D7F6-B498-43B3-948B-1728B52AA6E4}">
                <adec:decorative xmlns:adec="http://schemas.microsoft.com/office/drawing/2017/decorative" val="1"/>
              </a:ext>
            </a:extLst>
          </p:cNvPr>
          <p:cNvSpPr/>
          <p:nvPr>
            <p:custDataLst>
              <p:tags r:id="rId7"/>
            </p:custDataLst>
          </p:nvPr>
        </p:nvSpPr>
        <p:spPr>
          <a:xfrm>
            <a:off x="3124778" y="6506617"/>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8" name="Rectangle 17">
            <a:extLst>
              <a:ext uri="{FF2B5EF4-FFF2-40B4-BE49-F238E27FC236}">
                <a16:creationId xmlns:a16="http://schemas.microsoft.com/office/drawing/2014/main" id="{B1D171D0-CA81-4BF4-8126-B378265FBD9C}"/>
              </a:ext>
              <a:ext uri="{C183D7F6-B498-43B3-948B-1728B52AA6E4}">
                <adec:decorative xmlns:adec="http://schemas.microsoft.com/office/drawing/2017/decorative" val="1"/>
              </a:ext>
            </a:extLst>
          </p:cNvPr>
          <p:cNvSpPr/>
          <p:nvPr>
            <p:custDataLst>
              <p:tags r:id="rId8"/>
            </p:custDataLst>
          </p:nvPr>
        </p:nvSpPr>
        <p:spPr>
          <a:xfrm>
            <a:off x="6249555" y="6694446"/>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19" name="Rectangle 18">
            <a:extLst>
              <a:ext uri="{FF2B5EF4-FFF2-40B4-BE49-F238E27FC236}">
                <a16:creationId xmlns:a16="http://schemas.microsoft.com/office/drawing/2014/main" id="{6E975867-4FCA-4ECA-86F7-E19D2F884B03}"/>
              </a:ext>
              <a:ext uri="{C183D7F6-B498-43B3-948B-1728B52AA6E4}">
                <adec:decorative xmlns:adec="http://schemas.microsoft.com/office/drawing/2017/decorative" val="1"/>
              </a:ext>
            </a:extLst>
          </p:cNvPr>
          <p:cNvSpPr/>
          <p:nvPr>
            <p:custDataLst>
              <p:tags r:id="rId9"/>
            </p:custDataLst>
          </p:nvPr>
        </p:nvSpPr>
        <p:spPr>
          <a:xfrm>
            <a:off x="8801677" y="6707145"/>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73598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tree&#10;&#10;Description automatically generated">
            <a:extLst>
              <a:ext uri="{FF2B5EF4-FFF2-40B4-BE49-F238E27FC236}">
                <a16:creationId xmlns:a16="http://schemas.microsoft.com/office/drawing/2014/main" id="{C7626622-18EA-48CE-94A6-0173D74C591B}"/>
              </a:ext>
            </a:extLst>
          </p:cNvPr>
          <p:cNvPicPr>
            <a:picLocks noGrp="1" noChangeAspect="1"/>
          </p:cNvPicPr>
          <p:nvPr>
            <p:ph type="pic" idx="11"/>
            <p:custDataLst>
              <p:tags r:id="rId1"/>
            </p:custDataLst>
          </p:nvPr>
        </p:nvPicPr>
        <p:blipFill rotWithShape="1">
          <a:blip r:embed="rId12">
            <a:extLst>
              <a:ext uri="{28A0092B-C50C-407E-A947-70E740481C1C}">
                <a14:useLocalDpi xmlns:a14="http://schemas.microsoft.com/office/drawing/2010/main" val="0"/>
              </a:ext>
            </a:extLst>
          </a:blip>
          <a:srcRect l="37531" r="-47"/>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fr-FR" sz="3200" dirty="0"/>
              <a:t>La puissance de la couleur</a:t>
            </a:r>
            <a:endParaRPr lang="en-US" sz="3200" dirty="0"/>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a:bodyPr>
          <a:lstStyle/>
          <a:p>
            <a:pPr marL="0" indent="0">
              <a:buNone/>
            </a:pPr>
            <a:r>
              <a:rPr lang="en-US" b="1" dirty="0"/>
              <a:t>La couleur </a:t>
            </a:r>
            <a:r>
              <a:rPr lang="en-US" b="1" dirty="0" err="1"/>
              <a:t>verte</a:t>
            </a:r>
            <a:endParaRPr lang="en-US" b="1" dirty="0"/>
          </a:p>
          <a:p>
            <a:pPr marL="0" indent="0">
              <a:buNone/>
            </a:pPr>
            <a:r>
              <a:rPr lang="fr-FR" sz="1500" b="1" noProof="1">
                <a:solidFill>
                  <a:schemeClr val="accent2">
                    <a:lumMod val="40000"/>
                    <a:lumOff val="60000"/>
                  </a:schemeClr>
                </a:solidFill>
              </a:rPr>
              <a:t>Association positive de la couleur</a:t>
            </a:r>
            <a:endParaRPr lang="en-US" sz="1500" b="1" noProof="1">
              <a:solidFill>
                <a:schemeClr val="accent2">
                  <a:lumMod val="40000"/>
                  <a:lumOff val="60000"/>
                </a:schemeClr>
              </a:solidFill>
            </a:endParaRPr>
          </a:p>
          <a:p>
            <a:pPr marL="457200" lvl="1" indent="0">
              <a:buNone/>
            </a:pPr>
            <a:r>
              <a:rPr lang="fr-FR" sz="1300" noProof="1">
                <a:solidFill>
                  <a:schemeClr val="accent2">
                    <a:lumMod val="40000"/>
                    <a:lumOff val="60000"/>
                  </a:schemeClr>
                </a:solidFill>
              </a:rPr>
              <a:t>Santé</a:t>
            </a:r>
          </a:p>
          <a:p>
            <a:pPr marL="457200" lvl="1" indent="0">
              <a:buNone/>
            </a:pPr>
            <a:r>
              <a:rPr lang="fr-FR" sz="1300" noProof="1">
                <a:solidFill>
                  <a:schemeClr val="accent2">
                    <a:lumMod val="40000"/>
                    <a:lumOff val="60000"/>
                  </a:schemeClr>
                </a:solidFill>
              </a:rPr>
              <a:t>Espoir</a:t>
            </a:r>
          </a:p>
          <a:p>
            <a:pPr marL="457200" lvl="1" indent="0">
              <a:buNone/>
            </a:pPr>
            <a:r>
              <a:rPr lang="fr-FR" sz="1300" noProof="1">
                <a:solidFill>
                  <a:schemeClr val="accent2">
                    <a:lumMod val="40000"/>
                    <a:lumOff val="60000"/>
                  </a:schemeClr>
                </a:solidFill>
              </a:rPr>
              <a:t>Fraîcheur</a:t>
            </a:r>
          </a:p>
          <a:p>
            <a:pPr marL="457200" lvl="1" indent="0">
              <a:buNone/>
            </a:pPr>
            <a:r>
              <a:rPr lang="fr-FR" sz="1300" noProof="1">
                <a:solidFill>
                  <a:schemeClr val="accent2">
                    <a:lumMod val="40000"/>
                    <a:lumOff val="60000"/>
                  </a:schemeClr>
                </a:solidFill>
              </a:rPr>
              <a:t>Nature</a:t>
            </a:r>
          </a:p>
          <a:p>
            <a:pPr marL="457200" lvl="1" indent="0">
              <a:buNone/>
            </a:pPr>
            <a:r>
              <a:rPr lang="fr-FR" sz="1300" noProof="1">
                <a:solidFill>
                  <a:schemeClr val="accent2">
                    <a:lumMod val="40000"/>
                    <a:lumOff val="60000"/>
                  </a:schemeClr>
                </a:solidFill>
              </a:rPr>
              <a:t>Croissance</a:t>
            </a:r>
          </a:p>
          <a:p>
            <a:pPr marL="457200" lvl="1" indent="0">
              <a:buNone/>
            </a:pPr>
            <a:r>
              <a:rPr lang="fr-FR" sz="1300" noProof="1">
                <a:solidFill>
                  <a:schemeClr val="accent2">
                    <a:lumMod val="40000"/>
                    <a:lumOff val="60000"/>
                  </a:schemeClr>
                </a:solidFill>
              </a:rPr>
              <a:t>Prospérité</a:t>
            </a:r>
            <a:endParaRPr lang="en-US" sz="1700" b="1" noProof="1">
              <a:solidFill>
                <a:schemeClr val="accent2">
                  <a:lumMod val="40000"/>
                  <a:lumOff val="60000"/>
                </a:schemeClr>
              </a:solidFill>
            </a:endParaRPr>
          </a:p>
          <a:p>
            <a:pPr marL="0" indent="0">
              <a:buNone/>
            </a:pPr>
            <a:r>
              <a:rPr lang="fr-FR" sz="1500" b="1" noProof="1">
                <a:solidFill>
                  <a:schemeClr val="accent2">
                    <a:lumMod val="40000"/>
                    <a:lumOff val="60000"/>
                  </a:schemeClr>
                </a:solidFill>
              </a:rPr>
              <a:t>Association négative de la couleur</a:t>
            </a:r>
            <a:endParaRPr lang="en-US" sz="1700" b="1" noProof="1">
              <a:solidFill>
                <a:schemeClr val="accent2">
                  <a:lumMod val="40000"/>
                  <a:lumOff val="60000"/>
                </a:schemeClr>
              </a:solidFill>
            </a:endParaRPr>
          </a:p>
          <a:p>
            <a:pPr marL="457200" lvl="1" indent="0">
              <a:buNone/>
            </a:pPr>
            <a:r>
              <a:rPr lang="fr-FR" sz="1300" noProof="1">
                <a:solidFill>
                  <a:schemeClr val="accent2">
                    <a:lumMod val="40000"/>
                    <a:lumOff val="60000"/>
                  </a:schemeClr>
                </a:solidFill>
              </a:rPr>
              <a:t>L'ennui</a:t>
            </a:r>
          </a:p>
          <a:p>
            <a:pPr marL="457200" lvl="1" indent="0">
              <a:buNone/>
            </a:pPr>
            <a:r>
              <a:rPr lang="fr-FR" sz="1300" noProof="1">
                <a:solidFill>
                  <a:schemeClr val="accent2">
                    <a:lumMod val="40000"/>
                    <a:lumOff val="60000"/>
                  </a:schemeClr>
                </a:solidFill>
              </a:rPr>
              <a:t>Stagnation</a:t>
            </a:r>
          </a:p>
          <a:p>
            <a:pPr marL="457200" lvl="1" indent="0">
              <a:buNone/>
            </a:pPr>
            <a:r>
              <a:rPr lang="fr-FR" sz="1300" noProof="1">
                <a:solidFill>
                  <a:schemeClr val="accent2">
                    <a:lumMod val="40000"/>
                    <a:lumOff val="60000"/>
                  </a:schemeClr>
                </a:solidFill>
              </a:rPr>
              <a:t>Envie</a:t>
            </a:r>
          </a:p>
          <a:p>
            <a:pPr marL="457200" lvl="1" indent="0">
              <a:buNone/>
            </a:pPr>
            <a:r>
              <a:rPr lang="fr-FR" sz="1300" noProof="1">
                <a:solidFill>
                  <a:schemeClr val="accent2">
                    <a:lumMod val="40000"/>
                    <a:lumOff val="60000"/>
                  </a:schemeClr>
                </a:solidFill>
              </a:rPr>
              <a:t>Fadeur</a:t>
            </a:r>
          </a:p>
          <a:p>
            <a:pPr marL="457200" lvl="1" indent="0">
              <a:buNone/>
            </a:pPr>
            <a:r>
              <a:rPr lang="fr-FR" sz="1300" noProof="1">
                <a:solidFill>
                  <a:schemeClr val="accent2">
                    <a:lumMod val="40000"/>
                    <a:lumOff val="60000"/>
                  </a:schemeClr>
                </a:solidFill>
              </a:rPr>
              <a:t>Mollesse</a:t>
            </a:r>
          </a:p>
          <a:p>
            <a:pPr marL="457200" lvl="1" indent="0">
              <a:buNone/>
            </a:pPr>
            <a:r>
              <a:rPr lang="fr-FR" sz="1300" noProof="1">
                <a:solidFill>
                  <a:schemeClr val="accent2">
                    <a:lumMod val="40000"/>
                    <a:lumOff val="60000"/>
                  </a:schemeClr>
                </a:solidFill>
              </a:rPr>
              <a:t>Maladie</a:t>
            </a:r>
            <a:endParaRPr lang="en-US" sz="13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11</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29578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5463D5E-86C6-4270-BF7D-3A70531691D7}"/>
              </a:ext>
              <a:ext uri="{C183D7F6-B498-43B3-948B-1728B52AA6E4}">
                <adec:decorative xmlns:adec="http://schemas.microsoft.com/office/drawing/2017/decorative" val="1"/>
              </a:ext>
            </a:extLst>
          </p:cNvPr>
          <p:cNvSpPr/>
          <p:nvPr>
            <p:custDataLst>
              <p:tags r:id="rId6"/>
            </p:custDataLst>
          </p:nvPr>
        </p:nvSpPr>
        <p:spPr>
          <a:xfrm>
            <a:off x="572654" y="6496943"/>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16C8D019-0398-47D4-92F7-E1499456C548}"/>
              </a:ext>
              <a:ext uri="{C183D7F6-B498-43B3-948B-1728B52AA6E4}">
                <adec:decorative xmlns:adec="http://schemas.microsoft.com/office/drawing/2017/decorative" val="1"/>
              </a:ext>
            </a:extLst>
          </p:cNvPr>
          <p:cNvSpPr/>
          <p:nvPr>
            <p:custDataLst>
              <p:tags r:id="rId7"/>
            </p:custDataLst>
          </p:nvPr>
        </p:nvSpPr>
        <p:spPr>
          <a:xfrm>
            <a:off x="3124778" y="6496944"/>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8" name="Rectangle 17">
            <a:extLst>
              <a:ext uri="{FF2B5EF4-FFF2-40B4-BE49-F238E27FC236}">
                <a16:creationId xmlns:a16="http://schemas.microsoft.com/office/drawing/2014/main" id="{90989932-BEAA-4133-BD89-DA547D824517}"/>
              </a:ext>
              <a:ext uri="{C183D7F6-B498-43B3-948B-1728B52AA6E4}">
                <adec:decorative xmlns:adec="http://schemas.microsoft.com/office/drawing/2017/decorative" val="1"/>
              </a:ext>
            </a:extLst>
          </p:cNvPr>
          <p:cNvSpPr/>
          <p:nvPr>
            <p:custDataLst>
              <p:tags r:id="rId8"/>
            </p:custDataLst>
          </p:nvPr>
        </p:nvSpPr>
        <p:spPr>
          <a:xfrm>
            <a:off x="6249555" y="6684773"/>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19" name="Rectangle 18">
            <a:extLst>
              <a:ext uri="{FF2B5EF4-FFF2-40B4-BE49-F238E27FC236}">
                <a16:creationId xmlns:a16="http://schemas.microsoft.com/office/drawing/2014/main" id="{6AE460A7-52FD-4CC1-806C-48821B91A75F}"/>
              </a:ext>
              <a:ext uri="{C183D7F6-B498-43B3-948B-1728B52AA6E4}">
                <adec:decorative xmlns:adec="http://schemas.microsoft.com/office/drawing/2017/decorative" val="1"/>
              </a:ext>
            </a:extLst>
          </p:cNvPr>
          <p:cNvSpPr/>
          <p:nvPr>
            <p:custDataLst>
              <p:tags r:id="rId9"/>
            </p:custDataLst>
          </p:nvPr>
        </p:nvSpPr>
        <p:spPr>
          <a:xfrm>
            <a:off x="8801677" y="6697472"/>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83413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indoor, bed, coffee, cup&#10;&#10;Description automatically generated">
            <a:extLst>
              <a:ext uri="{FF2B5EF4-FFF2-40B4-BE49-F238E27FC236}">
                <a16:creationId xmlns:a16="http://schemas.microsoft.com/office/drawing/2014/main" id="{53665E20-7362-4B10-92B1-F5A9345FC66E}"/>
              </a:ext>
            </a:extLst>
          </p:cNvPr>
          <p:cNvPicPr>
            <a:picLocks noGrp="1" noChangeAspect="1"/>
          </p:cNvPicPr>
          <p:nvPr>
            <p:ph type="pic" idx="11"/>
            <p:custDataLst>
              <p:tags r:id="rId1"/>
            </p:custDataLst>
          </p:nvPr>
        </p:nvPicPr>
        <p:blipFill>
          <a:blip r:embed="rId12">
            <a:extLst>
              <a:ext uri="{28A0092B-C50C-407E-A947-70E740481C1C}">
                <a14:useLocalDpi xmlns:a14="http://schemas.microsoft.com/office/drawing/2010/main" val="0"/>
              </a:ext>
            </a:extLst>
          </a:blip>
          <a:srcRect l="18742" r="18742"/>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fr-FR" sz="3200" dirty="0"/>
              <a:t>La puissance de la couleur</a:t>
            </a:r>
            <a:endParaRPr lang="en-US" sz="3200" dirty="0"/>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lnSpcReduction="10000"/>
          </a:bodyPr>
          <a:lstStyle/>
          <a:p>
            <a:pPr marL="0" indent="0">
              <a:buNone/>
            </a:pPr>
            <a:r>
              <a:rPr lang="fr-FR" b="1" dirty="0"/>
              <a:t>La couleur blanche (Oui, je sais, certaines personnes ne considèrent pas blanc comme étant une couleur)</a:t>
            </a:r>
          </a:p>
          <a:p>
            <a:pPr marL="0" indent="0">
              <a:buNone/>
            </a:pPr>
            <a:r>
              <a:rPr lang="fr-FR" sz="1500" b="1" noProof="1">
                <a:solidFill>
                  <a:schemeClr val="accent2">
                    <a:lumMod val="40000"/>
                    <a:lumOff val="60000"/>
                  </a:schemeClr>
                </a:solidFill>
              </a:rPr>
              <a:t>Association positive de la couleur</a:t>
            </a:r>
            <a:endParaRPr lang="en-US" sz="1500" b="1" noProof="1">
              <a:solidFill>
                <a:schemeClr val="accent2">
                  <a:lumMod val="40000"/>
                  <a:lumOff val="60000"/>
                </a:schemeClr>
              </a:solidFill>
            </a:endParaRPr>
          </a:p>
          <a:p>
            <a:pPr marL="457200" lvl="1" indent="0">
              <a:buNone/>
            </a:pPr>
            <a:r>
              <a:rPr lang="fr-FR" sz="1300" noProof="1">
                <a:solidFill>
                  <a:schemeClr val="accent2">
                    <a:lumMod val="40000"/>
                    <a:lumOff val="60000"/>
                  </a:schemeClr>
                </a:solidFill>
              </a:rPr>
              <a:t>Propreté</a:t>
            </a:r>
          </a:p>
          <a:p>
            <a:pPr marL="457200" lvl="1" indent="0">
              <a:buNone/>
            </a:pPr>
            <a:r>
              <a:rPr lang="fr-FR" sz="1300" noProof="1">
                <a:solidFill>
                  <a:schemeClr val="accent2">
                    <a:lumMod val="40000"/>
                    <a:lumOff val="60000"/>
                  </a:schemeClr>
                </a:solidFill>
              </a:rPr>
              <a:t>Clarté</a:t>
            </a:r>
          </a:p>
          <a:p>
            <a:pPr marL="457200" lvl="1" indent="0">
              <a:buNone/>
            </a:pPr>
            <a:r>
              <a:rPr lang="fr-FR" sz="1300" noProof="1">
                <a:solidFill>
                  <a:schemeClr val="accent2">
                    <a:lumMod val="40000"/>
                    <a:lumOff val="60000"/>
                  </a:schemeClr>
                </a:solidFill>
              </a:rPr>
              <a:t>Pureté</a:t>
            </a:r>
          </a:p>
          <a:p>
            <a:pPr marL="457200" lvl="1" indent="0">
              <a:buNone/>
            </a:pPr>
            <a:r>
              <a:rPr lang="fr-FR" sz="1300" noProof="1">
                <a:solidFill>
                  <a:schemeClr val="accent2">
                    <a:lumMod val="40000"/>
                    <a:lumOff val="60000"/>
                  </a:schemeClr>
                </a:solidFill>
              </a:rPr>
              <a:t>Simplicité</a:t>
            </a:r>
          </a:p>
          <a:p>
            <a:pPr marL="457200" lvl="1" indent="0">
              <a:buNone/>
            </a:pPr>
            <a:r>
              <a:rPr lang="fr-FR" sz="1300" noProof="1">
                <a:solidFill>
                  <a:schemeClr val="accent2">
                    <a:lumMod val="40000"/>
                    <a:lumOff val="60000"/>
                  </a:schemeClr>
                </a:solidFill>
              </a:rPr>
              <a:t>Sophistication</a:t>
            </a:r>
          </a:p>
          <a:p>
            <a:pPr marL="457200" lvl="1" indent="0">
              <a:buNone/>
            </a:pPr>
            <a:r>
              <a:rPr lang="fr-FR" sz="1300" noProof="1">
                <a:solidFill>
                  <a:schemeClr val="accent2">
                    <a:lumMod val="40000"/>
                    <a:lumOff val="60000"/>
                  </a:schemeClr>
                </a:solidFill>
              </a:rPr>
              <a:t>Fraîcheur</a:t>
            </a:r>
            <a:endParaRPr lang="en-US" sz="1300" noProof="1">
              <a:solidFill>
                <a:schemeClr val="accent2">
                  <a:lumMod val="40000"/>
                  <a:lumOff val="60000"/>
                </a:schemeClr>
              </a:solidFill>
            </a:endParaRPr>
          </a:p>
          <a:p>
            <a:pPr marL="0" indent="0">
              <a:buNone/>
            </a:pPr>
            <a:r>
              <a:rPr lang="fr-FR" sz="1500" b="1" noProof="1">
                <a:solidFill>
                  <a:schemeClr val="accent2">
                    <a:lumMod val="40000"/>
                    <a:lumOff val="60000"/>
                  </a:schemeClr>
                </a:solidFill>
              </a:rPr>
              <a:t>Association négative de la couleur</a:t>
            </a:r>
            <a:endParaRPr lang="en-US" sz="1500" b="1" noProof="1">
              <a:solidFill>
                <a:schemeClr val="accent2">
                  <a:lumMod val="40000"/>
                  <a:lumOff val="60000"/>
                </a:schemeClr>
              </a:solidFill>
            </a:endParaRPr>
          </a:p>
          <a:p>
            <a:pPr marL="457200" lvl="1" indent="0">
              <a:buNone/>
            </a:pPr>
            <a:r>
              <a:rPr lang="fr-FR" sz="1300" noProof="1">
                <a:solidFill>
                  <a:schemeClr val="accent2">
                    <a:lumMod val="40000"/>
                    <a:lumOff val="60000"/>
                  </a:schemeClr>
                </a:solidFill>
              </a:rPr>
              <a:t>Stérilité</a:t>
            </a:r>
          </a:p>
          <a:p>
            <a:pPr marL="457200" lvl="1" indent="0">
              <a:buNone/>
            </a:pPr>
            <a:r>
              <a:rPr lang="fr-FR" sz="1300" noProof="1">
                <a:solidFill>
                  <a:schemeClr val="accent2">
                    <a:lumMod val="40000"/>
                    <a:lumOff val="60000"/>
                  </a:schemeClr>
                </a:solidFill>
              </a:rPr>
              <a:t>Froid</a:t>
            </a:r>
          </a:p>
          <a:p>
            <a:pPr marL="457200" lvl="1" indent="0">
              <a:buNone/>
            </a:pPr>
            <a:r>
              <a:rPr lang="fr-FR" sz="1300" noProof="1">
                <a:solidFill>
                  <a:schemeClr val="accent2">
                    <a:lumMod val="40000"/>
                    <a:lumOff val="60000"/>
                  </a:schemeClr>
                </a:solidFill>
              </a:rPr>
              <a:t>Convivialité</a:t>
            </a:r>
          </a:p>
          <a:p>
            <a:pPr marL="457200" lvl="1" indent="0">
              <a:buNone/>
            </a:pPr>
            <a:r>
              <a:rPr lang="fr-FR" sz="1300" noProof="1">
                <a:solidFill>
                  <a:schemeClr val="accent2">
                    <a:lumMod val="40000"/>
                    <a:lumOff val="60000"/>
                  </a:schemeClr>
                </a:solidFill>
              </a:rPr>
              <a:t>Élitisme</a:t>
            </a:r>
          </a:p>
          <a:p>
            <a:pPr marL="457200" lvl="1" indent="0">
              <a:buNone/>
            </a:pPr>
            <a:r>
              <a:rPr lang="fr-FR" sz="1300" noProof="1">
                <a:solidFill>
                  <a:schemeClr val="accent2">
                    <a:lumMod val="40000"/>
                    <a:lumOff val="60000"/>
                  </a:schemeClr>
                </a:solidFill>
              </a:rPr>
              <a:t>Isolation</a:t>
            </a:r>
          </a:p>
          <a:p>
            <a:pPr marL="457200" lvl="1" indent="0">
              <a:buNone/>
            </a:pPr>
            <a:r>
              <a:rPr lang="fr-FR" sz="1300" noProof="1">
                <a:solidFill>
                  <a:schemeClr val="accent2">
                    <a:lumMod val="40000"/>
                    <a:lumOff val="60000"/>
                  </a:schemeClr>
                </a:solidFill>
              </a:rPr>
              <a:t>Le vide</a:t>
            </a:r>
            <a:endParaRPr lang="en-US" sz="13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12</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307070"/>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89B9E08-74F1-4DF9-930E-12C7FE8FA3D5}"/>
              </a:ext>
              <a:ext uri="{C183D7F6-B498-43B3-948B-1728B52AA6E4}">
                <adec:decorative xmlns:adec="http://schemas.microsoft.com/office/drawing/2017/decorative" val="1"/>
              </a:ext>
            </a:extLst>
          </p:cNvPr>
          <p:cNvSpPr/>
          <p:nvPr>
            <p:custDataLst>
              <p:tags r:id="rId6"/>
            </p:custDataLst>
          </p:nvPr>
        </p:nvSpPr>
        <p:spPr>
          <a:xfrm>
            <a:off x="572654" y="6508232"/>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1BB4FF76-5D2C-447D-8278-32DF5F34DED7}"/>
              </a:ext>
              <a:ext uri="{C183D7F6-B498-43B3-948B-1728B52AA6E4}">
                <adec:decorative xmlns:adec="http://schemas.microsoft.com/office/drawing/2017/decorative" val="1"/>
              </a:ext>
            </a:extLst>
          </p:cNvPr>
          <p:cNvSpPr/>
          <p:nvPr>
            <p:custDataLst>
              <p:tags r:id="rId7"/>
            </p:custDataLst>
          </p:nvPr>
        </p:nvSpPr>
        <p:spPr>
          <a:xfrm>
            <a:off x="3124778" y="6508233"/>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8" name="Rectangle 17">
            <a:extLst>
              <a:ext uri="{FF2B5EF4-FFF2-40B4-BE49-F238E27FC236}">
                <a16:creationId xmlns:a16="http://schemas.microsoft.com/office/drawing/2014/main" id="{FD9980DE-B14A-4138-A0A0-F779FCE1FAB4}"/>
              </a:ext>
              <a:ext uri="{C183D7F6-B498-43B3-948B-1728B52AA6E4}">
                <adec:decorative xmlns:adec="http://schemas.microsoft.com/office/drawing/2017/decorative" val="1"/>
              </a:ext>
            </a:extLst>
          </p:cNvPr>
          <p:cNvSpPr/>
          <p:nvPr>
            <p:custDataLst>
              <p:tags r:id="rId8"/>
            </p:custDataLst>
          </p:nvPr>
        </p:nvSpPr>
        <p:spPr>
          <a:xfrm>
            <a:off x="6249555" y="6696062"/>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19" name="Rectangle 18">
            <a:extLst>
              <a:ext uri="{FF2B5EF4-FFF2-40B4-BE49-F238E27FC236}">
                <a16:creationId xmlns:a16="http://schemas.microsoft.com/office/drawing/2014/main" id="{66B018B6-AA53-4752-BF75-571DBB0B408C}"/>
              </a:ext>
              <a:ext uri="{C183D7F6-B498-43B3-948B-1728B52AA6E4}">
                <adec:decorative xmlns:adec="http://schemas.microsoft.com/office/drawing/2017/decorative" val="1"/>
              </a:ext>
            </a:extLst>
          </p:cNvPr>
          <p:cNvSpPr/>
          <p:nvPr>
            <p:custDataLst>
              <p:tags r:id="rId9"/>
            </p:custDataLst>
          </p:nvPr>
        </p:nvSpPr>
        <p:spPr>
          <a:xfrm>
            <a:off x="8801677" y="6708761"/>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212039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view of a building&#10;&#10;Description automatically generated">
            <a:extLst>
              <a:ext uri="{FF2B5EF4-FFF2-40B4-BE49-F238E27FC236}">
                <a16:creationId xmlns:a16="http://schemas.microsoft.com/office/drawing/2014/main" id="{3B20662E-9D7D-41AB-8C8F-748B3D6513E3}"/>
              </a:ext>
            </a:extLst>
          </p:cNvPr>
          <p:cNvPicPr>
            <a:picLocks noGrp="1" noChangeAspect="1"/>
          </p:cNvPicPr>
          <p:nvPr>
            <p:ph type="pic" idx="11"/>
            <p:custDataLst>
              <p:tags r:id="rId1"/>
            </p:custDataLst>
          </p:nvPr>
        </p:nvPicPr>
        <p:blipFill>
          <a:blip r:embed="rId15">
            <a:extLst>
              <a:ext uri="{28A0092B-C50C-407E-A947-70E740481C1C}">
                <a14:useLocalDpi xmlns:a14="http://schemas.microsoft.com/office/drawing/2010/main" val="0"/>
              </a:ext>
            </a:extLst>
          </a:blip>
          <a:srcRect l="18815" r="18815"/>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fr-FR" sz="3200" dirty="0"/>
              <a:t>La puissance de la couleur</a:t>
            </a:r>
            <a:endParaRPr lang="en-US" sz="3200" dirty="0"/>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a:bodyPr>
          <a:lstStyle/>
          <a:p>
            <a:pPr marL="457200" lvl="1" indent="0">
              <a:buNone/>
            </a:pPr>
            <a:endParaRPr lang="en-US" dirty="0"/>
          </a:p>
          <a:p>
            <a:pPr marL="457200" lvl="1" indent="0">
              <a:buNone/>
            </a:pPr>
            <a:r>
              <a:rPr lang="en-US" dirty="0"/>
              <a:t>Lire et </a:t>
            </a:r>
            <a:r>
              <a:rPr lang="en-US" dirty="0" err="1"/>
              <a:t>apprendre</a:t>
            </a:r>
            <a:r>
              <a:rPr lang="en-US" dirty="0"/>
              <a:t> – </a:t>
            </a:r>
            <a:r>
              <a:rPr lang="en-US" dirty="0" err="1"/>
              <a:t>Psychologie</a:t>
            </a:r>
            <a:r>
              <a:rPr lang="en-US" dirty="0"/>
              <a:t> de la couleur</a:t>
            </a:r>
          </a:p>
          <a:p>
            <a:pPr lvl="1"/>
            <a:r>
              <a:rPr lang="en-US" dirty="0">
                <a:hlinkClick r:id="rId16"/>
              </a:rPr>
              <a:t>How Colour Meaning Affect Your Brand</a:t>
            </a:r>
            <a:endParaRPr lang="en-US" dirty="0"/>
          </a:p>
          <a:p>
            <a:pPr marL="0" indent="0">
              <a:buNone/>
            </a:pPr>
            <a:endParaRPr lang="en-US" b="1"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13</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dea">
            <a:extLst>
              <a:ext uri="{FF2B5EF4-FFF2-40B4-BE49-F238E27FC236}">
                <a16:creationId xmlns:a16="http://schemas.microsoft.com/office/drawing/2014/main" id="{69F74BB4-4A6B-4AE0-8098-D7036AA3EDEF}"/>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flipH="1">
            <a:off x="6889295" y="3273794"/>
            <a:ext cx="295941" cy="310412"/>
          </a:xfrm>
          <a:prstGeom prst="rect">
            <a:avLst/>
          </a:prstGeom>
        </p:spPr>
      </p:pic>
      <p:pic>
        <p:nvPicPr>
          <p:cNvPr id="6" name="Graphic 5" descr="Storytelling">
            <a:extLst>
              <a:ext uri="{FF2B5EF4-FFF2-40B4-BE49-F238E27FC236}">
                <a16:creationId xmlns:a16="http://schemas.microsoft.com/office/drawing/2014/main" id="{D4F45C24-4E8B-41D7-B107-76282030CA5D}"/>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51099" y="2052857"/>
            <a:ext cx="400943" cy="400943"/>
          </a:xfrm>
          <a:prstGeom prst="rect">
            <a:avLst/>
          </a:prstGeom>
        </p:spPr>
      </p:pic>
      <p:sp>
        <p:nvSpPr>
          <p:cNvPr id="7" name="Rectangle 6">
            <a:extLst>
              <a:ext uri="{FF2B5EF4-FFF2-40B4-BE49-F238E27FC236}">
                <a16:creationId xmlns:a16="http://schemas.microsoft.com/office/drawing/2014/main" id="{6774AC7F-15E1-47C1-B56A-7330A20A6C83}"/>
              </a:ext>
            </a:extLst>
          </p:cNvPr>
          <p:cNvSpPr/>
          <p:nvPr>
            <p:custDataLst>
              <p:tags r:id="rId8"/>
            </p:custDataLst>
          </p:nvPr>
        </p:nvSpPr>
        <p:spPr>
          <a:xfrm>
            <a:off x="7152043" y="3273793"/>
            <a:ext cx="4610176" cy="1200329"/>
          </a:xfrm>
          <a:prstGeom prst="rect">
            <a:avLst/>
          </a:prstGeom>
        </p:spPr>
        <p:txBody>
          <a:bodyPr wrap="square">
            <a:spAutoFit/>
          </a:bodyPr>
          <a:lstStyle/>
          <a:p>
            <a:r>
              <a:rPr lang="fr-FR" noProof="1">
                <a:solidFill>
                  <a:schemeClr val="accent2">
                    <a:lumMod val="40000"/>
                    <a:lumOff val="60000"/>
                  </a:schemeClr>
                </a:solidFill>
              </a:rPr>
              <a:t>Pensez-y :  Que font les autres couleurs pour </a:t>
            </a:r>
          </a:p>
          <a:p>
            <a:r>
              <a:rPr lang="fr-FR" noProof="1">
                <a:solidFill>
                  <a:schemeClr val="accent2">
                    <a:lumMod val="40000"/>
                    <a:lumOff val="60000"/>
                  </a:schemeClr>
                </a:solidFill>
              </a:rPr>
              <a:t>communiquer avec le public ?  Comment pouvez-vous utiliser différentes couleurs pour transmettre votre message ?</a:t>
            </a:r>
            <a:r>
              <a:rPr lang="en-US" sz="1400" noProof="1">
                <a:solidFill>
                  <a:schemeClr val="bg1"/>
                </a:solidFill>
              </a:rPr>
              <a:t>(Q3.4</a:t>
            </a:r>
            <a:r>
              <a:rPr lang="en-US" noProof="1">
                <a:solidFill>
                  <a:schemeClr val="bg1"/>
                </a:solidFill>
              </a:rPr>
              <a:t>)</a:t>
            </a:r>
            <a:endParaRPr lang="en-CA" dirty="0">
              <a:solidFill>
                <a:schemeClr val="bg1"/>
              </a:solidFill>
            </a:endParaRPr>
          </a:p>
        </p:txBody>
      </p:sp>
      <p:sp>
        <p:nvSpPr>
          <p:cNvPr id="17" name="Rectangle 16">
            <a:extLst>
              <a:ext uri="{FF2B5EF4-FFF2-40B4-BE49-F238E27FC236}">
                <a16:creationId xmlns:a16="http://schemas.microsoft.com/office/drawing/2014/main" id="{839D2725-A114-4548-BEA3-EC0A001F910D}"/>
              </a:ext>
              <a:ext uri="{C183D7F6-B498-43B3-948B-1728B52AA6E4}">
                <adec:decorative xmlns:adec="http://schemas.microsoft.com/office/drawing/2017/decorative" val="1"/>
              </a:ext>
            </a:extLst>
          </p:cNvPr>
          <p:cNvSpPr/>
          <p:nvPr>
            <p:custDataLst>
              <p:tags r:id="rId9"/>
            </p:custDataLst>
          </p:nvPr>
        </p:nvSpPr>
        <p:spPr>
          <a:xfrm>
            <a:off x="572654"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8" name="Rectangle 17">
            <a:extLst>
              <a:ext uri="{FF2B5EF4-FFF2-40B4-BE49-F238E27FC236}">
                <a16:creationId xmlns:a16="http://schemas.microsoft.com/office/drawing/2014/main" id="{CED850A8-8D88-4021-8A29-E433BB20B31E}"/>
              </a:ext>
              <a:ext uri="{C183D7F6-B498-43B3-948B-1728B52AA6E4}">
                <adec:decorative xmlns:adec="http://schemas.microsoft.com/office/drawing/2017/decorative" val="1"/>
              </a:ext>
            </a:extLst>
          </p:cNvPr>
          <p:cNvSpPr/>
          <p:nvPr>
            <p:custDataLst>
              <p:tags r:id="rId10"/>
            </p:custDataLst>
          </p:nvPr>
        </p:nvSpPr>
        <p:spPr>
          <a:xfrm>
            <a:off x="3124778" y="6361476"/>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9" name="Rectangle 18">
            <a:extLst>
              <a:ext uri="{FF2B5EF4-FFF2-40B4-BE49-F238E27FC236}">
                <a16:creationId xmlns:a16="http://schemas.microsoft.com/office/drawing/2014/main" id="{900B77C5-6E8F-4E6D-A2C3-359DED947FA5}"/>
              </a:ext>
              <a:ext uri="{C183D7F6-B498-43B3-948B-1728B52AA6E4}">
                <adec:decorative xmlns:adec="http://schemas.microsoft.com/office/drawing/2017/decorative" val="1"/>
              </a:ext>
            </a:extLst>
          </p:cNvPr>
          <p:cNvSpPr/>
          <p:nvPr>
            <p:custDataLst>
              <p:tags r:id="rId11"/>
            </p:custDataLst>
          </p:nvPr>
        </p:nvSpPr>
        <p:spPr>
          <a:xfrm>
            <a:off x="6249555" y="6549305"/>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20" name="Rectangle 19">
            <a:extLst>
              <a:ext uri="{FF2B5EF4-FFF2-40B4-BE49-F238E27FC236}">
                <a16:creationId xmlns:a16="http://schemas.microsoft.com/office/drawing/2014/main" id="{D85C2A82-0193-4B9C-A269-613D4E47356C}"/>
              </a:ext>
              <a:ext uri="{C183D7F6-B498-43B3-948B-1728B52AA6E4}">
                <adec:decorative xmlns:adec="http://schemas.microsoft.com/office/drawing/2017/decorative" val="1"/>
              </a:ext>
            </a:extLst>
          </p:cNvPr>
          <p:cNvSpPr/>
          <p:nvPr>
            <p:custDataLst>
              <p:tags r:id="rId12"/>
            </p:custDataLst>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67329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custDataLst>
              <p:tags r:id="rId1"/>
            </p:custDataLst>
          </p:nvPr>
        </p:nvSpPr>
        <p:spPr>
          <a:gradFill>
            <a:gsLst>
              <a:gs pos="1000">
                <a:schemeClr val="tx1">
                  <a:lumMod val="85000"/>
                  <a:lumOff val="15000"/>
                </a:schemeClr>
              </a:gs>
              <a:gs pos="100000">
                <a:schemeClr val="accent2">
                  <a:lumMod val="50000"/>
                </a:schemeClr>
              </a:gs>
            </a:gsLst>
          </a:gradFill>
        </p:spPr>
        <p:txBody>
          <a:bodyPr/>
          <a:lstStyle/>
          <a:p>
            <a:pPr algn="r"/>
            <a:r>
              <a:rPr lang="en-US" dirty="0" err="1">
                <a:solidFill>
                  <a:schemeClr val="bg1"/>
                </a:solidFill>
              </a:rPr>
              <a:t>Activit</a:t>
            </a:r>
            <a:r>
              <a:rPr lang="en-US" dirty="0" err="1"/>
              <a:t>és</a:t>
            </a:r>
            <a:r>
              <a:rPr lang="en-US" dirty="0"/>
              <a:t> et</a:t>
            </a:r>
            <a:br>
              <a:rPr lang="en-US" dirty="0">
                <a:solidFill>
                  <a:schemeClr val="bg1"/>
                </a:solidFill>
              </a:rPr>
            </a:br>
            <a:r>
              <a:rPr lang="en-US" dirty="0">
                <a:solidFill>
                  <a:schemeClr val="bg1"/>
                </a:solidFill>
              </a:rPr>
              <a:t>le travail</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custDataLst>
              <p:tags r:id="rId2"/>
            </p:custDataLst>
            <p:extLst>
              <p:ext uri="{D42A27DB-BD31-4B8C-83A1-F6EECF244321}">
                <p14:modId xmlns:p14="http://schemas.microsoft.com/office/powerpoint/2010/main" val="10088814"/>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custDataLst>
              <p:tags r:id="rId3"/>
            </p:custDataLst>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colorful, colored, outdoor, row&#10;&#10;Description automatically generated">
            <a:extLst>
              <a:ext uri="{FF2B5EF4-FFF2-40B4-BE49-F238E27FC236}">
                <a16:creationId xmlns:a16="http://schemas.microsoft.com/office/drawing/2014/main" id="{8083EC51-40A4-4B36-9852-3999C9251038}"/>
              </a:ext>
            </a:extLst>
          </p:cNvPr>
          <p:cNvPicPr>
            <a:picLocks noGrp="1" noChangeAspect="1"/>
          </p:cNvPicPr>
          <p:nvPr>
            <p:ph type="pic" idx="11"/>
            <p:custDataLst>
              <p:tags r:id="rId1"/>
            </p:custDataLst>
          </p:nvPr>
        </p:nvPicPr>
        <p:blipFill>
          <a:blip r:embed="rId14">
            <a:extLst>
              <a:ext uri="{28A0092B-C50C-407E-A947-70E740481C1C}">
                <a14:useLocalDpi xmlns:a14="http://schemas.microsoft.com/office/drawing/2010/main" val="0"/>
              </a:ext>
            </a:extLst>
          </a:blip>
          <a:srcRect l="16433" r="16433"/>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en-US" sz="3200" dirty="0"/>
              <a:t>La puissance de la couleur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fontScale="92500" lnSpcReduction="10000"/>
          </a:bodyPr>
          <a:lstStyle/>
          <a:p>
            <a:pPr marL="0" indent="0">
              <a:buNone/>
            </a:pPr>
            <a:r>
              <a:rPr lang="fr-FR" b="1" dirty="0"/>
              <a:t>Question :  </a:t>
            </a:r>
            <a:r>
              <a:rPr lang="fr-FR" sz="2100" dirty="0"/>
              <a:t>Comment savoir quelles sont les couleurs qui vont bien ensemble ?</a:t>
            </a:r>
          </a:p>
          <a:p>
            <a:pPr marL="0" indent="0">
              <a:buNone/>
            </a:pPr>
            <a:r>
              <a:rPr lang="en-US" b="1" dirty="0" err="1"/>
              <a:t>Réponse</a:t>
            </a:r>
            <a:r>
              <a:rPr lang="en-US" b="1" dirty="0"/>
              <a:t> :     La </a:t>
            </a:r>
            <a:r>
              <a:rPr lang="en-US" b="1" dirty="0" err="1"/>
              <a:t>théorie</a:t>
            </a:r>
            <a:r>
              <a:rPr lang="en-US" b="1" dirty="0"/>
              <a:t> des couleurs</a:t>
            </a:r>
            <a:endParaRPr lang="en-US" dirty="0"/>
          </a:p>
          <a:p>
            <a:pPr marL="0" indent="0">
              <a:buNone/>
            </a:pPr>
            <a:r>
              <a:rPr lang="fr-FR" dirty="0"/>
              <a:t>Les concepteurs graphiques et les artistes utilisent la théorie des couleurs depuis toujours, et dans cette activité, vous en apprendrez davantage à ce sujet.  La connaissance de la théorie des couleurs peut vous aider à vous sentir plus confiant pour créer un dessin ou même simplement pour assortir vos vêtements </a:t>
            </a:r>
            <a:r>
              <a:rPr lang="en-US" dirty="0">
                <a:sym typeface="Wingdings" panose="05000000000000000000" pitchFamily="2" charset="2"/>
              </a:rPr>
              <a:t></a:t>
            </a:r>
            <a:r>
              <a:rPr lang="en-US" noProof="1">
                <a:solidFill>
                  <a:schemeClr val="accent2">
                    <a:lumMod val="40000"/>
                    <a:lumOff val="60000"/>
                  </a:schemeClr>
                </a:solidFill>
              </a:rPr>
              <a:t>	</a:t>
            </a:r>
          </a:p>
          <a:p>
            <a:pPr marL="0" indent="0">
              <a:buNone/>
            </a:pPr>
            <a:endParaRPr lang="en-US" noProof="1">
              <a:solidFill>
                <a:schemeClr val="accent2">
                  <a:lumMod val="40000"/>
                  <a:lumOff val="60000"/>
                </a:schemeClr>
              </a:solidFill>
            </a:endParaRPr>
          </a:p>
          <a:p>
            <a:pPr marL="0" indent="0">
              <a:buNone/>
            </a:pPr>
            <a:r>
              <a:rPr lang="en-US" noProof="1">
                <a:solidFill>
                  <a:schemeClr val="accent2">
                    <a:lumMod val="40000"/>
                    <a:lumOff val="60000"/>
                  </a:schemeClr>
                </a:solidFill>
              </a:rPr>
              <a:t>    </a:t>
            </a:r>
            <a:r>
              <a:rPr lang="fr-FR" noProof="1">
                <a:solidFill>
                  <a:schemeClr val="accent2">
                    <a:lumMod val="40000"/>
                    <a:lumOff val="60000"/>
                  </a:schemeClr>
                </a:solidFill>
              </a:rPr>
              <a:t>Pensez-y : comment votre école utilise-t-elle la couleur pour vous communiquer des idées ?  Cafétéria, gymnase, magasins de technologie... </a:t>
            </a:r>
            <a:r>
              <a:rPr lang="en-US" sz="1500" noProof="1"/>
              <a:t>(Q3.1)</a:t>
            </a: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29578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Idea">
            <a:extLst>
              <a:ext uri="{FF2B5EF4-FFF2-40B4-BE49-F238E27FC236}">
                <a16:creationId xmlns:a16="http://schemas.microsoft.com/office/drawing/2014/main" id="{05A538DE-3ACF-4ADB-A87F-5C68281842E2}"/>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flipH="1">
            <a:off x="6657974" y="5056376"/>
            <a:ext cx="254544" cy="266991"/>
          </a:xfrm>
          <a:prstGeom prst="rect">
            <a:avLst/>
          </a:prstGeom>
        </p:spPr>
      </p:pic>
      <p:sp>
        <p:nvSpPr>
          <p:cNvPr id="33" name="Rectangle 32">
            <a:extLst>
              <a:ext uri="{FF2B5EF4-FFF2-40B4-BE49-F238E27FC236}">
                <a16:creationId xmlns:a16="http://schemas.microsoft.com/office/drawing/2014/main" id="{E37B1623-FA4C-46F3-9978-12E0C27ADF9E}"/>
              </a:ext>
              <a:ext uri="{C183D7F6-B498-43B3-948B-1728B52AA6E4}">
                <adec:decorative xmlns:adec="http://schemas.microsoft.com/office/drawing/2017/decorative" val="1"/>
              </a:ext>
            </a:extLst>
          </p:cNvPr>
          <p:cNvSpPr/>
          <p:nvPr>
            <p:custDataLst>
              <p:tags r:id="rId7"/>
            </p:custDataLst>
          </p:nvPr>
        </p:nvSpPr>
        <p:spPr>
          <a:xfrm>
            <a:off x="572654" y="6508232"/>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34" name="Rectangle 33">
            <a:extLst>
              <a:ext uri="{FF2B5EF4-FFF2-40B4-BE49-F238E27FC236}">
                <a16:creationId xmlns:a16="http://schemas.microsoft.com/office/drawing/2014/main" id="{3A885188-F791-4D94-A5DB-777397E5040C}"/>
              </a:ext>
              <a:ext uri="{C183D7F6-B498-43B3-948B-1728B52AA6E4}">
                <adec:decorative xmlns:adec="http://schemas.microsoft.com/office/drawing/2017/decorative" val="1"/>
              </a:ext>
            </a:extLst>
          </p:cNvPr>
          <p:cNvSpPr/>
          <p:nvPr>
            <p:custDataLst>
              <p:tags r:id="rId8"/>
            </p:custDataLst>
          </p:nvPr>
        </p:nvSpPr>
        <p:spPr>
          <a:xfrm>
            <a:off x="3124778" y="6508233"/>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35" name="Rectangle 34">
            <a:extLst>
              <a:ext uri="{FF2B5EF4-FFF2-40B4-BE49-F238E27FC236}">
                <a16:creationId xmlns:a16="http://schemas.microsoft.com/office/drawing/2014/main" id="{F4483418-87B0-4D83-97FF-3DAB2C419CD9}"/>
              </a:ext>
              <a:ext uri="{C183D7F6-B498-43B3-948B-1728B52AA6E4}">
                <adec:decorative xmlns:adec="http://schemas.microsoft.com/office/drawing/2017/decorative" val="1"/>
              </a:ext>
            </a:extLst>
          </p:cNvPr>
          <p:cNvSpPr/>
          <p:nvPr>
            <p:custDataLst>
              <p:tags r:id="rId9"/>
            </p:custDataLst>
          </p:nvPr>
        </p:nvSpPr>
        <p:spPr>
          <a:xfrm>
            <a:off x="6249555" y="6696062"/>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36" name="Rectangle 35">
            <a:extLst>
              <a:ext uri="{FF2B5EF4-FFF2-40B4-BE49-F238E27FC236}">
                <a16:creationId xmlns:a16="http://schemas.microsoft.com/office/drawing/2014/main" id="{A3406324-C664-427F-B2C9-AD2B34680DC6}"/>
              </a:ext>
              <a:ext uri="{C183D7F6-B498-43B3-948B-1728B52AA6E4}">
                <adec:decorative xmlns:adec="http://schemas.microsoft.com/office/drawing/2017/decorative" val="1"/>
              </a:ext>
            </a:extLst>
          </p:cNvPr>
          <p:cNvSpPr/>
          <p:nvPr>
            <p:custDataLst>
              <p:tags r:id="rId10"/>
            </p:custDataLst>
          </p:nvPr>
        </p:nvSpPr>
        <p:spPr>
          <a:xfrm>
            <a:off x="8801677" y="6708761"/>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
        <p:nvSpPr>
          <p:cNvPr id="37" name="Isosceles Triangle 36">
            <a:extLst>
              <a:ext uri="{FF2B5EF4-FFF2-40B4-BE49-F238E27FC236}">
                <a16:creationId xmlns:a16="http://schemas.microsoft.com/office/drawing/2014/main" id="{F4FF78C2-0B45-4D12-AB15-DE642A6554CB}"/>
              </a:ext>
              <a:ext uri="{C183D7F6-B498-43B3-948B-1728B52AA6E4}">
                <adec:decorative xmlns:adec="http://schemas.microsoft.com/office/drawing/2017/decorative" val="1"/>
              </a:ext>
            </a:extLst>
          </p:cNvPr>
          <p:cNvSpPr/>
          <p:nvPr>
            <p:custDataLst>
              <p:tags r:id="rId11"/>
            </p:custDataLst>
          </p:nvPr>
        </p:nvSpPr>
        <p:spPr>
          <a:xfrm rot="10800000">
            <a:off x="2421370" y="6323720"/>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0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at in the water&#10;&#10;Description automatically generated">
            <a:extLst>
              <a:ext uri="{FF2B5EF4-FFF2-40B4-BE49-F238E27FC236}">
                <a16:creationId xmlns:a16="http://schemas.microsoft.com/office/drawing/2014/main" id="{77CD8EBD-A0F9-443E-BB9D-C905A767AC5B}"/>
              </a:ext>
            </a:extLst>
          </p:cNvPr>
          <p:cNvPicPr>
            <a:picLocks noGrp="1" noChangeAspect="1"/>
          </p:cNvPicPr>
          <p:nvPr>
            <p:ph type="pic" idx="11"/>
            <p:custDataLst>
              <p:tags r:id="rId1"/>
            </p:custDataLst>
          </p:nvPr>
        </p:nvPicPr>
        <p:blipFill>
          <a:blip r:embed="rId14">
            <a:extLst>
              <a:ext uri="{28A0092B-C50C-407E-A947-70E740481C1C}">
                <a14:useLocalDpi xmlns:a14="http://schemas.microsoft.com/office/drawing/2010/main" val="0"/>
              </a:ext>
            </a:extLst>
          </a:blip>
          <a:srcRect l="19043" r="19043"/>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en-US" sz="3200" dirty="0"/>
              <a:t>La puissance de la couleur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59743"/>
          </a:xfrm>
        </p:spPr>
        <p:txBody>
          <a:bodyPr>
            <a:normAutofit lnSpcReduction="10000"/>
          </a:bodyPr>
          <a:lstStyle/>
          <a:p>
            <a:pPr marL="0" indent="0">
              <a:buNone/>
            </a:pPr>
            <a:r>
              <a:rPr lang="en-US" dirty="0" err="1"/>
              <a:t>Regarde</a:t>
            </a:r>
            <a:r>
              <a:rPr lang="en-US" dirty="0"/>
              <a:t> et </a:t>
            </a:r>
            <a:r>
              <a:rPr lang="en-US" dirty="0" err="1"/>
              <a:t>apprends</a:t>
            </a:r>
            <a:r>
              <a:rPr lang="en-US" dirty="0"/>
              <a:t> – </a:t>
            </a:r>
            <a:r>
              <a:rPr lang="en-US" dirty="0" err="1"/>
              <a:t>Débutant</a:t>
            </a:r>
            <a:r>
              <a:rPr lang="en-US" dirty="0"/>
              <a:t> </a:t>
            </a:r>
            <a:r>
              <a:rPr lang="en-US" dirty="0" err="1"/>
              <a:t>en</a:t>
            </a:r>
            <a:r>
              <a:rPr lang="en-US" dirty="0"/>
              <a:t> </a:t>
            </a:r>
            <a:r>
              <a:rPr lang="en-US" dirty="0" err="1"/>
              <a:t>graphisme</a:t>
            </a:r>
            <a:r>
              <a:rPr lang="en-US" dirty="0"/>
              <a:t> </a:t>
            </a:r>
          </a:p>
          <a:p>
            <a:pPr lvl="1"/>
            <a:r>
              <a:rPr lang="en-US" noProof="1">
                <a:hlinkClick r:id="rId15"/>
              </a:rPr>
              <a:t>Colour</a:t>
            </a:r>
            <a:endParaRPr lang="en-US" dirty="0"/>
          </a:p>
          <a:p>
            <a:pPr marL="0" indent="0">
              <a:buNone/>
            </a:pPr>
            <a:r>
              <a:rPr lang="en-US" dirty="0" err="1"/>
              <a:t>Regarde</a:t>
            </a:r>
            <a:r>
              <a:rPr lang="en-US" dirty="0"/>
              <a:t> et </a:t>
            </a:r>
            <a:r>
              <a:rPr lang="en-US" dirty="0" err="1"/>
              <a:t>apprends</a:t>
            </a:r>
            <a:r>
              <a:rPr lang="en-US" dirty="0"/>
              <a:t> – Comment </a:t>
            </a:r>
            <a:r>
              <a:rPr lang="en-US" dirty="0" err="1"/>
              <a:t>utiliser</a:t>
            </a:r>
            <a:r>
              <a:rPr lang="en-US" dirty="0"/>
              <a:t> la couleur</a:t>
            </a:r>
          </a:p>
          <a:p>
            <a:pPr lvl="1"/>
            <a:r>
              <a:rPr lang="en-US" dirty="0"/>
              <a:t> </a:t>
            </a:r>
            <a:r>
              <a:rPr lang="en-US" dirty="0" err="1">
                <a:hlinkClick r:id="rId16"/>
              </a:rPr>
              <a:t>Colour</a:t>
            </a:r>
            <a:r>
              <a:rPr lang="en-US" dirty="0">
                <a:hlinkClick r:id="rId16"/>
              </a:rPr>
              <a:t> Basics</a:t>
            </a:r>
            <a:endParaRPr lang="en-US" dirty="0"/>
          </a:p>
          <a:p>
            <a:pPr marL="457200" lvl="1" indent="0">
              <a:buNone/>
            </a:pPr>
            <a:endParaRPr lang="en-US" noProof="1">
              <a:solidFill>
                <a:schemeClr val="accent2">
                  <a:lumMod val="40000"/>
                  <a:lumOff val="60000"/>
                </a:schemeClr>
              </a:solidFill>
            </a:endParaRPr>
          </a:p>
          <a:p>
            <a:pPr marL="457200" lvl="1" indent="0">
              <a:buNone/>
            </a:pPr>
            <a:r>
              <a:rPr lang="en-US" dirty="0"/>
              <a:t>Lire  et </a:t>
            </a:r>
            <a:r>
              <a:rPr lang="en-US" dirty="0" err="1"/>
              <a:t>apprendre</a:t>
            </a:r>
            <a:r>
              <a:rPr lang="en-US" dirty="0"/>
              <a:t> – </a:t>
            </a:r>
            <a:r>
              <a:rPr lang="fr-CA" sz="2000" dirty="0"/>
              <a:t>Design graphique pour débutant</a:t>
            </a:r>
            <a:endParaRPr lang="en-US" sz="2000" dirty="0"/>
          </a:p>
          <a:p>
            <a:pPr marL="457200" lvl="1" indent="0">
              <a:buNone/>
            </a:pPr>
            <a:endParaRPr lang="en-US" dirty="0"/>
          </a:p>
          <a:p>
            <a:pPr lvl="1"/>
            <a:r>
              <a:rPr lang="en-US" dirty="0" err="1">
                <a:hlinkClick r:id="rId17"/>
              </a:rPr>
              <a:t>Colour</a:t>
            </a:r>
            <a:r>
              <a:rPr lang="en-US" dirty="0">
                <a:hlinkClick r:id="rId17"/>
              </a:rPr>
              <a:t> A Closer Look</a:t>
            </a:r>
            <a:endParaRPr lang="en-US" dirty="0"/>
          </a:p>
          <a:p>
            <a:pPr marL="457200" lvl="1" indent="0">
              <a:buNone/>
            </a:pPr>
            <a:endParaRPr lang="en-US" noProof="1">
              <a:solidFill>
                <a:schemeClr val="accent2">
                  <a:lumMod val="40000"/>
                  <a:lumOff val="60000"/>
                </a:schemeClr>
              </a:solidFill>
            </a:endParaRPr>
          </a:p>
          <a:p>
            <a:pPr marL="457200" lvl="1" indent="0">
              <a:buNone/>
            </a:pPr>
            <a:endParaRPr lang="en-US" noProof="1">
              <a:solidFill>
                <a:schemeClr val="accent2">
                  <a:lumMod val="40000"/>
                  <a:lumOff val="60000"/>
                </a:schemeClr>
              </a:solidFill>
            </a:endParaRPr>
          </a:p>
          <a:p>
            <a:pPr marL="457200" lvl="1" indent="0">
              <a:buNone/>
            </a:pPr>
            <a:r>
              <a:rPr lang="en-US" noProof="1">
                <a:solidFill>
                  <a:schemeClr val="accent2">
                    <a:lumMod val="40000"/>
                    <a:lumOff val="60000"/>
                  </a:schemeClr>
                </a:solidFill>
              </a:rPr>
              <a:t>	</a:t>
            </a:r>
            <a:r>
              <a:rPr lang="fr-FR" noProof="1">
                <a:solidFill>
                  <a:schemeClr val="accent2">
                    <a:lumMod val="40000"/>
                    <a:lumOff val="60000"/>
                  </a:schemeClr>
                </a:solidFill>
              </a:rPr>
              <a:t> Pensez-y : comment savoir si une image utilise trop de couleurs </a:t>
            </a:r>
            <a:r>
              <a:rPr lang="en-US" sz="1200" noProof="1"/>
              <a:t>(Q3.2)</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38547" y="633212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dea">
            <a:extLst>
              <a:ext uri="{FF2B5EF4-FFF2-40B4-BE49-F238E27FC236}">
                <a16:creationId xmlns:a16="http://schemas.microsoft.com/office/drawing/2014/main" id="{9B687DCB-C76F-41E9-8276-5B098A18993F}"/>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flipH="1">
            <a:off x="7304107" y="5517745"/>
            <a:ext cx="254544" cy="266991"/>
          </a:xfrm>
          <a:prstGeom prst="rect">
            <a:avLst/>
          </a:prstGeom>
        </p:spPr>
      </p:pic>
      <p:pic>
        <p:nvPicPr>
          <p:cNvPr id="17" name="Graphic 16" descr="Storytelling">
            <a:extLst>
              <a:ext uri="{FF2B5EF4-FFF2-40B4-BE49-F238E27FC236}">
                <a16:creationId xmlns:a16="http://schemas.microsoft.com/office/drawing/2014/main" id="{D6927A66-BA40-4918-B47E-6934515B8C21}"/>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57974" y="4044487"/>
            <a:ext cx="400943" cy="400943"/>
          </a:xfrm>
          <a:prstGeom prst="rect">
            <a:avLst/>
          </a:prstGeom>
        </p:spPr>
      </p:pic>
      <p:sp>
        <p:nvSpPr>
          <p:cNvPr id="18" name="Rectangle 17">
            <a:extLst>
              <a:ext uri="{FF2B5EF4-FFF2-40B4-BE49-F238E27FC236}">
                <a16:creationId xmlns:a16="http://schemas.microsoft.com/office/drawing/2014/main" id="{8C3B16E7-E818-4249-A7E2-F3B25E4D4961}"/>
              </a:ext>
              <a:ext uri="{C183D7F6-B498-43B3-948B-1728B52AA6E4}">
                <adec:decorative xmlns:adec="http://schemas.microsoft.com/office/drawing/2017/decorative" val="1"/>
              </a:ext>
            </a:extLst>
          </p:cNvPr>
          <p:cNvSpPr/>
          <p:nvPr>
            <p:custDataLst>
              <p:tags r:id="rId8"/>
            </p:custDataLst>
          </p:nvPr>
        </p:nvSpPr>
        <p:spPr>
          <a:xfrm>
            <a:off x="572654" y="6508232"/>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9" name="Rectangle 18">
            <a:extLst>
              <a:ext uri="{FF2B5EF4-FFF2-40B4-BE49-F238E27FC236}">
                <a16:creationId xmlns:a16="http://schemas.microsoft.com/office/drawing/2014/main" id="{E1DB82E5-DE29-401B-A60D-BFBA4B82AB0E}"/>
              </a:ext>
              <a:ext uri="{C183D7F6-B498-43B3-948B-1728B52AA6E4}">
                <adec:decorative xmlns:adec="http://schemas.microsoft.com/office/drawing/2017/decorative" val="1"/>
              </a:ext>
            </a:extLst>
          </p:cNvPr>
          <p:cNvSpPr/>
          <p:nvPr>
            <p:custDataLst>
              <p:tags r:id="rId9"/>
            </p:custDataLst>
          </p:nvPr>
        </p:nvSpPr>
        <p:spPr>
          <a:xfrm>
            <a:off x="3124778" y="6508233"/>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20" name="Rectangle 19">
            <a:extLst>
              <a:ext uri="{FF2B5EF4-FFF2-40B4-BE49-F238E27FC236}">
                <a16:creationId xmlns:a16="http://schemas.microsoft.com/office/drawing/2014/main" id="{C1A07DE3-F4D8-4FD9-B9D0-4EB5FD927F91}"/>
              </a:ext>
              <a:ext uri="{C183D7F6-B498-43B3-948B-1728B52AA6E4}">
                <adec:decorative xmlns:adec="http://schemas.microsoft.com/office/drawing/2017/decorative" val="1"/>
              </a:ext>
            </a:extLst>
          </p:cNvPr>
          <p:cNvSpPr/>
          <p:nvPr>
            <p:custDataLst>
              <p:tags r:id="rId10"/>
            </p:custDataLst>
          </p:nvPr>
        </p:nvSpPr>
        <p:spPr>
          <a:xfrm>
            <a:off x="6249555" y="6696062"/>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21" name="Rectangle 20">
            <a:extLst>
              <a:ext uri="{FF2B5EF4-FFF2-40B4-BE49-F238E27FC236}">
                <a16:creationId xmlns:a16="http://schemas.microsoft.com/office/drawing/2014/main" id="{D5AFFE7C-89F2-4256-B277-65508D06DBF9}"/>
              </a:ext>
              <a:ext uri="{C183D7F6-B498-43B3-948B-1728B52AA6E4}">
                <adec:decorative xmlns:adec="http://schemas.microsoft.com/office/drawing/2017/decorative" val="1"/>
              </a:ext>
            </a:extLst>
          </p:cNvPr>
          <p:cNvSpPr/>
          <p:nvPr>
            <p:custDataLst>
              <p:tags r:id="rId11"/>
            </p:custDataLst>
          </p:nvPr>
        </p:nvSpPr>
        <p:spPr>
          <a:xfrm>
            <a:off x="8801677" y="6708761"/>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328083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1"/>
            </p:custDataLst>
          </p:nvPr>
        </p:nvSpPr>
        <p:spPr>
          <a:xfrm>
            <a:off x="6657974" y="672632"/>
            <a:ext cx="4982736" cy="710552"/>
          </a:xfrm>
        </p:spPr>
        <p:txBody>
          <a:bodyPr/>
          <a:lstStyle/>
          <a:p>
            <a:r>
              <a:rPr lang="en-US" sz="3200" dirty="0"/>
              <a:t>La puissance de la couleur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2"/>
            </p:custDataLst>
          </p:nvPr>
        </p:nvSpPr>
        <p:spPr>
          <a:xfrm>
            <a:off x="6657974" y="1825625"/>
            <a:ext cx="4695826" cy="4335435"/>
          </a:xfrm>
        </p:spPr>
        <p:txBody>
          <a:bodyPr>
            <a:normAutofit fontScale="85000" lnSpcReduction="10000"/>
          </a:bodyPr>
          <a:lstStyle/>
          <a:p>
            <a:pPr marL="0" indent="0">
              <a:buNone/>
            </a:pPr>
            <a:r>
              <a:rPr lang="fr-FR" b="1" dirty="0"/>
              <a:t>Que dois-je savoir sur la couleur ?</a:t>
            </a:r>
          </a:p>
          <a:p>
            <a:pPr marL="0" indent="0">
              <a:buNone/>
            </a:pPr>
            <a:r>
              <a:rPr lang="en-US" b="1" dirty="0"/>
              <a:t>RGB – Couleurs </a:t>
            </a:r>
            <a:r>
              <a:rPr lang="en-US" b="1" dirty="0" err="1"/>
              <a:t>primaires</a:t>
            </a:r>
            <a:r>
              <a:rPr lang="en-US" b="1" dirty="0"/>
              <a:t> – </a:t>
            </a:r>
            <a:r>
              <a:rPr lang="en-US" b="1" dirty="0" err="1"/>
              <a:t>Additif</a:t>
            </a:r>
            <a:endParaRPr lang="en-US" b="1" dirty="0"/>
          </a:p>
          <a:p>
            <a:pPr lvl="1"/>
            <a:r>
              <a:rPr lang="en-US" dirty="0"/>
              <a:t>Rouge</a:t>
            </a:r>
          </a:p>
          <a:p>
            <a:pPr lvl="1"/>
            <a:r>
              <a:rPr lang="en-US" dirty="0"/>
              <a:t>Vert</a:t>
            </a:r>
          </a:p>
          <a:p>
            <a:pPr lvl="1"/>
            <a:r>
              <a:rPr lang="en-US" dirty="0"/>
              <a:t>Bleu</a:t>
            </a:r>
          </a:p>
          <a:p>
            <a:pPr lvl="1"/>
            <a:endParaRPr lang="en-US" dirty="0"/>
          </a:p>
          <a:p>
            <a:r>
              <a:rPr lang="fr-FR" dirty="0"/>
              <a:t>Comme vous pouvez le voir à gauche, les combinaisons de lumière rouge, verte et bleue nous feront percevoir des couleurs différentes. </a:t>
            </a:r>
          </a:p>
          <a:p>
            <a:r>
              <a:rPr lang="fr-FR" dirty="0"/>
              <a:t>La combinaison des lumières rouge et verte semblera être jaune, tandis que les lumières bleue et verte sembleront être cyan. La lumière rouge et bleue apparaîtra magenta, et la combinaison des trois apparaîtra blanche.</a:t>
            </a:r>
          </a:p>
          <a:p>
            <a:r>
              <a:rPr lang="en-US" dirty="0" err="1"/>
              <a:t>Regarde</a:t>
            </a:r>
            <a:r>
              <a:rPr lang="en-US" dirty="0"/>
              <a:t> et </a:t>
            </a:r>
            <a:r>
              <a:rPr lang="en-US" dirty="0" err="1"/>
              <a:t>apprends</a:t>
            </a:r>
            <a:r>
              <a:rPr lang="en-US" dirty="0"/>
              <a:t> – Photoshop</a:t>
            </a:r>
          </a:p>
          <a:p>
            <a:pPr lvl="1"/>
            <a:r>
              <a:rPr lang="en-US" noProof="1">
                <a:hlinkClick r:id="rId12"/>
              </a:rPr>
              <a:t>How to Change the Colour of Anything</a:t>
            </a:r>
            <a:endParaRPr lang="en-US" dirty="0"/>
          </a:p>
          <a:p>
            <a:pPr marL="0" indent="0">
              <a:buNone/>
            </a:pPr>
            <a:endParaRPr lang="en-US" dirty="0"/>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3"/>
            </p:custDataLst>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4"/>
            </p:custDataLst>
          </p:nvPr>
        </p:nvSpPr>
        <p:spPr>
          <a:xfrm rot="10800000">
            <a:off x="7454192" y="629578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Placeholder 26" descr="A picture containing transport, balloon, aircraft&#10;&#10;Description automatically generated">
            <a:extLst>
              <a:ext uri="{FF2B5EF4-FFF2-40B4-BE49-F238E27FC236}">
                <a16:creationId xmlns:a16="http://schemas.microsoft.com/office/drawing/2014/main" id="{49A91E0C-290C-4EB5-83F8-FEA78466BA4B}"/>
              </a:ext>
            </a:extLst>
          </p:cNvPr>
          <p:cNvPicPr>
            <a:picLocks noGrp="1" noChangeAspect="1"/>
          </p:cNvPicPr>
          <p:nvPr>
            <p:ph type="pic" idx="11"/>
            <p:custDataLst>
              <p:tags r:id="rId5"/>
            </p:custDataLst>
          </p:nvPr>
        </p:nvPicPr>
        <p:blipFill>
          <a:blip r:embed="rId13">
            <a:extLst>
              <a:ext uri="{28A0092B-C50C-407E-A947-70E740481C1C}">
                <a14:useLocalDpi xmlns:a14="http://schemas.microsoft.com/office/drawing/2010/main" val="0"/>
              </a:ext>
            </a:extLst>
          </a:blip>
          <a:srcRect l="2137" r="2137"/>
          <a:stretch>
            <a:fillRect/>
          </a:stretch>
        </p:blipFill>
        <p:spPr/>
      </p:pic>
      <p:sp>
        <p:nvSpPr>
          <p:cNvPr id="15" name="Rectangle 14">
            <a:extLst>
              <a:ext uri="{FF2B5EF4-FFF2-40B4-BE49-F238E27FC236}">
                <a16:creationId xmlns:a16="http://schemas.microsoft.com/office/drawing/2014/main" id="{C94E953D-88CF-45F7-BE3B-1D0C5B08A8DE}"/>
              </a:ext>
              <a:ext uri="{C183D7F6-B498-43B3-948B-1728B52AA6E4}">
                <adec:decorative xmlns:adec="http://schemas.microsoft.com/office/drawing/2017/decorative" val="1"/>
              </a:ext>
            </a:extLst>
          </p:cNvPr>
          <p:cNvSpPr/>
          <p:nvPr>
            <p:custDataLst>
              <p:tags r:id="rId6"/>
            </p:custDataLst>
          </p:nvPr>
        </p:nvSpPr>
        <p:spPr>
          <a:xfrm>
            <a:off x="572654" y="6496943"/>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0A118F2A-186D-49A9-BFAD-CDF3FFD60118}"/>
              </a:ext>
              <a:ext uri="{C183D7F6-B498-43B3-948B-1728B52AA6E4}">
                <adec:decorative xmlns:adec="http://schemas.microsoft.com/office/drawing/2017/decorative" val="1"/>
              </a:ext>
            </a:extLst>
          </p:cNvPr>
          <p:cNvSpPr/>
          <p:nvPr>
            <p:custDataLst>
              <p:tags r:id="rId7"/>
            </p:custDataLst>
          </p:nvPr>
        </p:nvSpPr>
        <p:spPr>
          <a:xfrm>
            <a:off x="3124778" y="6496944"/>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8" name="Rectangle 17">
            <a:extLst>
              <a:ext uri="{FF2B5EF4-FFF2-40B4-BE49-F238E27FC236}">
                <a16:creationId xmlns:a16="http://schemas.microsoft.com/office/drawing/2014/main" id="{EBFFA5C0-F5F2-499C-B9AA-A7FF16BF50D9}"/>
              </a:ext>
              <a:ext uri="{C183D7F6-B498-43B3-948B-1728B52AA6E4}">
                <adec:decorative xmlns:adec="http://schemas.microsoft.com/office/drawing/2017/decorative" val="1"/>
              </a:ext>
            </a:extLst>
          </p:cNvPr>
          <p:cNvSpPr/>
          <p:nvPr>
            <p:custDataLst>
              <p:tags r:id="rId8"/>
            </p:custDataLst>
          </p:nvPr>
        </p:nvSpPr>
        <p:spPr>
          <a:xfrm>
            <a:off x="6249555" y="6684773"/>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19" name="Rectangle 18">
            <a:extLst>
              <a:ext uri="{FF2B5EF4-FFF2-40B4-BE49-F238E27FC236}">
                <a16:creationId xmlns:a16="http://schemas.microsoft.com/office/drawing/2014/main" id="{300D7D01-B7BA-4EAB-8D2E-9D1C9C49C61B}"/>
              </a:ext>
              <a:ext uri="{C183D7F6-B498-43B3-948B-1728B52AA6E4}">
                <adec:decorative xmlns:adec="http://schemas.microsoft.com/office/drawing/2017/decorative" val="1"/>
              </a:ext>
            </a:extLst>
          </p:cNvPr>
          <p:cNvSpPr/>
          <p:nvPr>
            <p:custDataLst>
              <p:tags r:id="rId9"/>
            </p:custDataLst>
          </p:nvPr>
        </p:nvSpPr>
        <p:spPr>
          <a:xfrm>
            <a:off x="8801677" y="6697472"/>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16711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speaker, drawing&#10;&#10;Description automatically generated">
            <a:extLst>
              <a:ext uri="{FF2B5EF4-FFF2-40B4-BE49-F238E27FC236}">
                <a16:creationId xmlns:a16="http://schemas.microsoft.com/office/drawing/2014/main" id="{40E9F81C-EED0-452E-9A92-4F0F32202EC6}"/>
              </a:ext>
            </a:extLst>
          </p:cNvPr>
          <p:cNvPicPr>
            <a:picLocks noGrp="1" noChangeAspect="1"/>
          </p:cNvPicPr>
          <p:nvPr>
            <p:ph type="pic" idx="11"/>
            <p:custDataLst>
              <p:tags r:id="rId1"/>
            </p:custDataLst>
          </p:nvPr>
        </p:nvPicPr>
        <p:blipFill rotWithShape="1">
          <a:blip r:embed="rId12">
            <a:extLst>
              <a:ext uri="{28A0092B-C50C-407E-A947-70E740481C1C}">
                <a14:useLocalDpi xmlns:a14="http://schemas.microsoft.com/office/drawing/2010/main" val="0"/>
              </a:ext>
            </a:extLst>
          </a:blip>
          <a:srcRect l="10034" t="-1016" r="11836" b="1016"/>
          <a:stretch/>
        </p:blipFill>
        <p:spPr>
          <a:xfrm>
            <a:off x="-31804" y="0"/>
            <a:ext cx="6281359"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en-US" sz="3200" dirty="0"/>
              <a:t>La puissance de la couleur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fontScale="85000" lnSpcReduction="20000"/>
          </a:bodyPr>
          <a:lstStyle/>
          <a:p>
            <a:pPr marL="0" indent="0">
              <a:buNone/>
            </a:pPr>
            <a:r>
              <a:rPr lang="fr-FR" b="1" dirty="0"/>
              <a:t>Ce que je dois savoir sur la couleur</a:t>
            </a:r>
            <a:r>
              <a:rPr lang="en-US" b="1" dirty="0"/>
              <a:t>?</a:t>
            </a:r>
          </a:p>
          <a:p>
            <a:r>
              <a:rPr lang="en-US" dirty="0"/>
              <a:t>CMYK – Couleurs </a:t>
            </a:r>
            <a:r>
              <a:rPr lang="en-US" dirty="0" err="1"/>
              <a:t>d'impression</a:t>
            </a:r>
            <a:r>
              <a:rPr lang="en-US" dirty="0"/>
              <a:t> – </a:t>
            </a:r>
            <a:r>
              <a:rPr lang="en-US" dirty="0" err="1"/>
              <a:t>soustractives</a:t>
            </a:r>
            <a:endParaRPr lang="en-US" dirty="0"/>
          </a:p>
          <a:p>
            <a:pPr lvl="1"/>
            <a:r>
              <a:rPr lang="en-US" dirty="0"/>
              <a:t>C = Cyan</a:t>
            </a:r>
          </a:p>
          <a:p>
            <a:pPr lvl="1"/>
            <a:r>
              <a:rPr lang="en-US" dirty="0"/>
              <a:t>M = Magenta</a:t>
            </a:r>
          </a:p>
          <a:p>
            <a:pPr lvl="1"/>
            <a:r>
              <a:rPr lang="en-US" dirty="0"/>
              <a:t>Y = Jaune</a:t>
            </a:r>
          </a:p>
          <a:p>
            <a:pPr lvl="1"/>
            <a:r>
              <a:rPr lang="en-US" dirty="0"/>
              <a:t>K = Noir (le K </a:t>
            </a:r>
            <a:r>
              <a:rPr lang="en-US" dirty="0" err="1"/>
              <a:t>représente</a:t>
            </a:r>
            <a:r>
              <a:rPr lang="en-US" dirty="0"/>
              <a:t> </a:t>
            </a:r>
            <a:r>
              <a:rPr lang="en-US" dirty="0" err="1"/>
              <a:t>clé</a:t>
            </a:r>
            <a:r>
              <a:rPr lang="en-US" dirty="0"/>
              <a:t> </a:t>
            </a:r>
            <a:r>
              <a:rPr lang="fr-CA" dirty="0"/>
              <a:t>« </a:t>
            </a:r>
            <a:r>
              <a:rPr lang="en-US" dirty="0"/>
              <a:t>Key</a:t>
            </a:r>
            <a:r>
              <a:rPr lang="fr-CA" dirty="0"/>
              <a:t> »</a:t>
            </a:r>
            <a:r>
              <a:rPr lang="en-US" dirty="0"/>
              <a:t>)</a:t>
            </a:r>
          </a:p>
          <a:p>
            <a:pPr lvl="1"/>
            <a:endParaRPr lang="en-US" dirty="0"/>
          </a:p>
          <a:p>
            <a:r>
              <a:rPr lang="fr-FR" dirty="0"/>
              <a:t>Contrairement à la couleur RGB, utilisée dans les écrans et affichages numériques, la couleur CMYK est destinée aux travaux qui seront imprimés. La couleur RGB a trois canaux pour le rouge, le vert et le bleu, la couleur CMYK a quatre canaux pour le cyan, le magenta, le jaune et le noir (Key). Chacun de ces canaux est calculé de 0 à 100 % et indique à l'imprimeur la densité relative de chaque encre requise. </a:t>
            </a:r>
          </a:p>
          <a:p>
            <a:r>
              <a:rPr lang="en-US" dirty="0" err="1"/>
              <a:t>Regarde</a:t>
            </a:r>
            <a:r>
              <a:rPr lang="en-US" dirty="0"/>
              <a:t> et </a:t>
            </a:r>
            <a:r>
              <a:rPr lang="en-US" dirty="0" err="1"/>
              <a:t>apprends</a:t>
            </a:r>
            <a:r>
              <a:rPr lang="en-US" dirty="0"/>
              <a:t> – </a:t>
            </a:r>
            <a:r>
              <a:rPr lang="fr-FR" dirty="0"/>
              <a:t>Comprendre les profils de couleur</a:t>
            </a:r>
            <a:endParaRPr lang="en-US" dirty="0"/>
          </a:p>
          <a:p>
            <a:pPr lvl="1"/>
            <a:r>
              <a:rPr lang="en-US" noProof="1">
                <a:hlinkClick r:id="rId13"/>
              </a:rPr>
              <a:t>RGB vs CMYK</a:t>
            </a:r>
            <a:endParaRPr lang="en-US" dirty="0"/>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307070"/>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5E651E-6660-4AC3-A21F-0BD027F885A9}"/>
              </a:ext>
              <a:ext uri="{C183D7F6-B498-43B3-948B-1728B52AA6E4}">
                <adec:decorative xmlns:adec="http://schemas.microsoft.com/office/drawing/2017/decorative" val="1"/>
              </a:ext>
            </a:extLst>
          </p:cNvPr>
          <p:cNvSpPr/>
          <p:nvPr>
            <p:custDataLst>
              <p:tags r:id="rId6"/>
            </p:custDataLst>
          </p:nvPr>
        </p:nvSpPr>
        <p:spPr>
          <a:xfrm>
            <a:off x="572654" y="6508232"/>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DB11A33D-8263-47BA-BB93-67775832D394}"/>
              </a:ext>
              <a:ext uri="{C183D7F6-B498-43B3-948B-1728B52AA6E4}">
                <adec:decorative xmlns:adec="http://schemas.microsoft.com/office/drawing/2017/decorative" val="1"/>
              </a:ext>
            </a:extLst>
          </p:cNvPr>
          <p:cNvSpPr/>
          <p:nvPr>
            <p:custDataLst>
              <p:tags r:id="rId7"/>
            </p:custDataLst>
          </p:nvPr>
        </p:nvSpPr>
        <p:spPr>
          <a:xfrm>
            <a:off x="3124778" y="6508233"/>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8" name="Rectangle 17">
            <a:extLst>
              <a:ext uri="{FF2B5EF4-FFF2-40B4-BE49-F238E27FC236}">
                <a16:creationId xmlns:a16="http://schemas.microsoft.com/office/drawing/2014/main" id="{690B5EA9-6F38-4019-915B-6B3AC2CA40FE}"/>
              </a:ext>
              <a:ext uri="{C183D7F6-B498-43B3-948B-1728B52AA6E4}">
                <adec:decorative xmlns:adec="http://schemas.microsoft.com/office/drawing/2017/decorative" val="1"/>
              </a:ext>
            </a:extLst>
          </p:cNvPr>
          <p:cNvSpPr/>
          <p:nvPr>
            <p:custDataLst>
              <p:tags r:id="rId8"/>
            </p:custDataLst>
          </p:nvPr>
        </p:nvSpPr>
        <p:spPr>
          <a:xfrm>
            <a:off x="6249555" y="6696062"/>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19" name="Rectangle 18">
            <a:extLst>
              <a:ext uri="{FF2B5EF4-FFF2-40B4-BE49-F238E27FC236}">
                <a16:creationId xmlns:a16="http://schemas.microsoft.com/office/drawing/2014/main" id="{A417D890-FC79-4641-8DE8-F20AEA8AA0C3}"/>
              </a:ext>
              <a:ext uri="{C183D7F6-B498-43B3-948B-1728B52AA6E4}">
                <adec:decorative xmlns:adec="http://schemas.microsoft.com/office/drawing/2017/decorative" val="1"/>
              </a:ext>
            </a:extLst>
          </p:cNvPr>
          <p:cNvSpPr/>
          <p:nvPr>
            <p:custDataLst>
              <p:tags r:id="rId9"/>
            </p:custDataLst>
          </p:nvPr>
        </p:nvSpPr>
        <p:spPr>
          <a:xfrm>
            <a:off x="8801677" y="6708761"/>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269462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1"/>
            </p:custDataLst>
          </p:nvPr>
        </p:nvSpPr>
        <p:spPr>
          <a:xfrm>
            <a:off x="6657974" y="672632"/>
            <a:ext cx="4982736" cy="710552"/>
          </a:xfrm>
        </p:spPr>
        <p:txBody>
          <a:bodyPr/>
          <a:lstStyle/>
          <a:p>
            <a:r>
              <a:rPr lang="en-US" sz="3200" dirty="0"/>
              <a:t>La puissance de la couleur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2"/>
            </p:custDataLst>
          </p:nvPr>
        </p:nvSpPr>
        <p:spPr>
          <a:xfrm>
            <a:off x="6657974" y="1825625"/>
            <a:ext cx="4695826" cy="4335435"/>
          </a:xfrm>
        </p:spPr>
        <p:txBody>
          <a:bodyPr>
            <a:normAutofit fontScale="92500" lnSpcReduction="10000"/>
          </a:bodyPr>
          <a:lstStyle/>
          <a:p>
            <a:pPr marL="0" indent="0">
              <a:buNone/>
            </a:pPr>
            <a:r>
              <a:rPr lang="fr-FR" b="1" dirty="0"/>
              <a:t>Quel est l'impact de la couleur sur moi ?</a:t>
            </a:r>
            <a:endParaRPr lang="en-US" b="1" dirty="0"/>
          </a:p>
          <a:p>
            <a:r>
              <a:rPr lang="fr-FR" dirty="0"/>
              <a:t>Des individus ont étudié comment les couleurs influencent le comportement humain ; c'est ce qu'on appelle la psychologie des couleurs.</a:t>
            </a:r>
          </a:p>
          <a:p>
            <a:r>
              <a:rPr lang="en-US" dirty="0" err="1"/>
              <a:t>Regarde</a:t>
            </a:r>
            <a:r>
              <a:rPr lang="en-US" dirty="0"/>
              <a:t> et </a:t>
            </a:r>
            <a:r>
              <a:rPr lang="en-US" dirty="0" err="1"/>
              <a:t>apprends</a:t>
            </a:r>
            <a:r>
              <a:rPr lang="en-US" dirty="0"/>
              <a:t> – Couleur- La </a:t>
            </a:r>
            <a:r>
              <a:rPr lang="en-US" dirty="0" err="1"/>
              <a:t>psychologie</a:t>
            </a:r>
            <a:endParaRPr lang="en-US" dirty="0"/>
          </a:p>
          <a:p>
            <a:pPr lvl="1"/>
            <a:r>
              <a:rPr lang="en-US" noProof="1">
                <a:hlinkClick r:id="rId13"/>
              </a:rPr>
              <a:t>What Do Colors Mean and How Do They Affect Consumers?</a:t>
            </a:r>
            <a:endParaRPr lang="en-US" noProof="1">
              <a:solidFill>
                <a:schemeClr val="accent2">
                  <a:lumMod val="40000"/>
                  <a:lumOff val="60000"/>
                </a:schemeClr>
              </a:solidFill>
            </a:endParaRPr>
          </a:p>
          <a:p>
            <a:r>
              <a:rPr lang="en-US" dirty="0" err="1"/>
              <a:t>Regarde</a:t>
            </a:r>
            <a:r>
              <a:rPr lang="en-US" dirty="0"/>
              <a:t> et </a:t>
            </a:r>
            <a:r>
              <a:rPr lang="en-US" dirty="0" err="1"/>
              <a:t>apprends</a:t>
            </a:r>
            <a:r>
              <a:rPr lang="en-US" dirty="0"/>
              <a:t> – </a:t>
            </a:r>
            <a:r>
              <a:rPr lang="fr-FR" dirty="0"/>
              <a:t>Couleur pour les débutants- un guide</a:t>
            </a:r>
          </a:p>
          <a:p>
            <a:pPr lvl="1"/>
            <a:r>
              <a:rPr lang="en-US" noProof="1">
                <a:hlinkClick r:id="rId14"/>
              </a:rPr>
              <a:t>Colour Theory for Noobs</a:t>
            </a:r>
            <a:endParaRPr lang="en-US" noProof="1"/>
          </a:p>
          <a:p>
            <a:pPr lvl="1"/>
            <a:endParaRPr lang="en-US" noProof="1">
              <a:solidFill>
                <a:schemeClr val="accent2">
                  <a:lumMod val="40000"/>
                  <a:lumOff val="60000"/>
                </a:schemeClr>
              </a:solidFill>
            </a:endParaRPr>
          </a:p>
          <a:p>
            <a:pPr marL="457200" lvl="1" indent="0">
              <a:buNone/>
            </a:pPr>
            <a:r>
              <a:rPr lang="fr-FR" noProof="1">
                <a:solidFill>
                  <a:schemeClr val="accent2">
                    <a:lumMod val="40000"/>
                    <a:lumOff val="60000"/>
                  </a:schemeClr>
                </a:solidFill>
              </a:rPr>
              <a:t>Pensez-y : Quelles marques canadiennes utilisent la couleur pour transmettre leur message</a:t>
            </a:r>
            <a:r>
              <a:rPr lang="en-US" noProof="1">
                <a:solidFill>
                  <a:schemeClr val="accent2">
                    <a:lumMod val="40000"/>
                    <a:lumOff val="60000"/>
                  </a:schemeClr>
                </a:solidFill>
              </a:rPr>
              <a:t>? </a:t>
            </a:r>
            <a:r>
              <a:rPr lang="en-US" sz="1400" noProof="1"/>
              <a:t>(Q3.3)</a:t>
            </a:r>
            <a:endParaRPr lang="en-US" sz="1400"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3"/>
            </p:custDataLst>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4"/>
            </p:custDataLst>
          </p:nvPr>
        </p:nvSpPr>
        <p:spPr>
          <a:xfrm rot="10800000">
            <a:off x="7454192" y="6307070"/>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close up of text on a white background&#10;&#10;Description automatically generated">
            <a:extLst>
              <a:ext uri="{FF2B5EF4-FFF2-40B4-BE49-F238E27FC236}">
                <a16:creationId xmlns:a16="http://schemas.microsoft.com/office/drawing/2014/main" id="{46BD18BE-438B-4574-905B-C8AB037C0970}"/>
              </a:ext>
            </a:extLst>
          </p:cNvPr>
          <p:cNvPicPr>
            <a:picLocks noGrp="1" noChangeAspect="1"/>
          </p:cNvPicPr>
          <p:nvPr>
            <p:ph type="pic" idx="11"/>
            <p:custDataLst>
              <p:tags r:id="rId5"/>
            </p:custDataLst>
          </p:nvPr>
        </p:nvPicPr>
        <p:blipFill rotWithShape="1">
          <a:blip r:embed="rId15">
            <a:extLst>
              <a:ext uri="{28A0092B-C50C-407E-A947-70E740481C1C}">
                <a14:useLocalDpi xmlns:a14="http://schemas.microsoft.com/office/drawing/2010/main" val="0"/>
              </a:ext>
            </a:extLst>
          </a:blip>
          <a:srcRect t="-11666" b="-11666"/>
          <a:stretch/>
        </p:blipFill>
        <p:spPr/>
      </p:pic>
      <p:pic>
        <p:nvPicPr>
          <p:cNvPr id="19" name="Graphic 18" descr="Idea">
            <a:extLst>
              <a:ext uri="{FF2B5EF4-FFF2-40B4-BE49-F238E27FC236}">
                <a16:creationId xmlns:a16="http://schemas.microsoft.com/office/drawing/2014/main" id="{EE4B15AF-8F93-4E19-95FD-89EE01540BA7}"/>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flipH="1">
            <a:off x="6855428" y="5412980"/>
            <a:ext cx="295941" cy="310412"/>
          </a:xfrm>
          <a:prstGeom prst="rect">
            <a:avLst/>
          </a:prstGeom>
        </p:spPr>
      </p:pic>
      <p:sp>
        <p:nvSpPr>
          <p:cNvPr id="15" name="Rectangle 14">
            <a:extLst>
              <a:ext uri="{FF2B5EF4-FFF2-40B4-BE49-F238E27FC236}">
                <a16:creationId xmlns:a16="http://schemas.microsoft.com/office/drawing/2014/main" id="{2F8B7220-FC9D-4107-8455-A136FD76644D}"/>
              </a:ext>
              <a:ext uri="{C183D7F6-B498-43B3-948B-1728B52AA6E4}">
                <adec:decorative xmlns:adec="http://schemas.microsoft.com/office/drawing/2017/decorative" val="1"/>
              </a:ext>
            </a:extLst>
          </p:cNvPr>
          <p:cNvSpPr/>
          <p:nvPr>
            <p:custDataLst>
              <p:tags r:id="rId7"/>
            </p:custDataLst>
          </p:nvPr>
        </p:nvSpPr>
        <p:spPr>
          <a:xfrm>
            <a:off x="572654" y="6508232"/>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6D0D84E2-72E6-4707-B1F8-467F43D506C8}"/>
              </a:ext>
              <a:ext uri="{C183D7F6-B498-43B3-948B-1728B52AA6E4}">
                <adec:decorative xmlns:adec="http://schemas.microsoft.com/office/drawing/2017/decorative" val="1"/>
              </a:ext>
            </a:extLst>
          </p:cNvPr>
          <p:cNvSpPr/>
          <p:nvPr>
            <p:custDataLst>
              <p:tags r:id="rId8"/>
            </p:custDataLst>
          </p:nvPr>
        </p:nvSpPr>
        <p:spPr>
          <a:xfrm>
            <a:off x="3124778" y="6508233"/>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20" name="Rectangle 19">
            <a:extLst>
              <a:ext uri="{FF2B5EF4-FFF2-40B4-BE49-F238E27FC236}">
                <a16:creationId xmlns:a16="http://schemas.microsoft.com/office/drawing/2014/main" id="{E19480AD-47EE-41A5-9D99-FB82B4C2A2DC}"/>
              </a:ext>
              <a:ext uri="{C183D7F6-B498-43B3-948B-1728B52AA6E4}">
                <adec:decorative xmlns:adec="http://schemas.microsoft.com/office/drawing/2017/decorative" val="1"/>
              </a:ext>
            </a:extLst>
          </p:cNvPr>
          <p:cNvSpPr/>
          <p:nvPr>
            <p:custDataLst>
              <p:tags r:id="rId9"/>
            </p:custDataLst>
          </p:nvPr>
        </p:nvSpPr>
        <p:spPr>
          <a:xfrm>
            <a:off x="6249555" y="6696062"/>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21" name="Rectangle 20">
            <a:extLst>
              <a:ext uri="{FF2B5EF4-FFF2-40B4-BE49-F238E27FC236}">
                <a16:creationId xmlns:a16="http://schemas.microsoft.com/office/drawing/2014/main" id="{AD8E8917-6AE4-42DE-88CD-1446CE942FDE}"/>
              </a:ext>
              <a:ext uri="{C183D7F6-B498-43B3-948B-1728B52AA6E4}">
                <adec:decorative xmlns:adec="http://schemas.microsoft.com/office/drawing/2017/decorative" val="1"/>
              </a:ext>
            </a:extLst>
          </p:cNvPr>
          <p:cNvSpPr/>
          <p:nvPr>
            <p:custDataLst>
              <p:tags r:id="rId10"/>
            </p:custDataLst>
          </p:nvPr>
        </p:nvSpPr>
        <p:spPr>
          <a:xfrm>
            <a:off x="8801677" y="6708761"/>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171814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olding a microphone&#10;&#10;Description automatically generated">
            <a:extLst>
              <a:ext uri="{FF2B5EF4-FFF2-40B4-BE49-F238E27FC236}">
                <a16:creationId xmlns:a16="http://schemas.microsoft.com/office/drawing/2014/main" id="{B2ABC77E-7AC3-4835-A072-EAB69A16E560}"/>
              </a:ext>
            </a:extLst>
          </p:cNvPr>
          <p:cNvPicPr>
            <a:picLocks noGrp="1" noChangeAspect="1"/>
          </p:cNvPicPr>
          <p:nvPr>
            <p:ph type="pic" idx="11"/>
            <p:custDataLst>
              <p:tags r:id="rId1"/>
            </p:custDataLst>
          </p:nvPr>
        </p:nvPicPr>
        <p:blipFill rotWithShape="1">
          <a:blip r:embed="rId12">
            <a:extLst>
              <a:ext uri="{28A0092B-C50C-407E-A947-70E740481C1C}">
                <a14:useLocalDpi xmlns:a14="http://schemas.microsoft.com/office/drawing/2010/main" val="0"/>
              </a:ext>
            </a:extLst>
          </a:blip>
          <a:srcRect t="7779" b="21156"/>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fr-FR" sz="3200" dirty="0"/>
              <a:t>La puissance de la couleur</a:t>
            </a:r>
            <a:endParaRPr lang="en-US" sz="3200" dirty="0"/>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a:bodyPr>
          <a:lstStyle/>
          <a:p>
            <a:pPr marL="0" indent="0">
              <a:buNone/>
            </a:pPr>
            <a:r>
              <a:rPr lang="en-US" b="1" dirty="0"/>
              <a:t>La couleur rouge</a:t>
            </a:r>
          </a:p>
          <a:p>
            <a:pPr marL="0" indent="0">
              <a:buNone/>
            </a:pPr>
            <a:r>
              <a:rPr lang="en-US" sz="1500" b="1" noProof="1">
                <a:solidFill>
                  <a:schemeClr val="accent2">
                    <a:lumMod val="40000"/>
                    <a:lumOff val="60000"/>
                  </a:schemeClr>
                </a:solidFill>
              </a:rPr>
              <a:t>Association positive de la couleur </a:t>
            </a:r>
          </a:p>
          <a:p>
            <a:pPr marL="457200" lvl="1" indent="0">
              <a:buNone/>
            </a:pPr>
            <a:r>
              <a:rPr lang="en-US" sz="1300" noProof="1">
                <a:solidFill>
                  <a:schemeClr val="accent2">
                    <a:lumMod val="40000"/>
                    <a:lumOff val="60000"/>
                  </a:schemeClr>
                </a:solidFill>
              </a:rPr>
              <a:t>Pouvoir</a:t>
            </a:r>
          </a:p>
          <a:p>
            <a:pPr marL="457200" lvl="1" indent="0">
              <a:buNone/>
            </a:pPr>
            <a:r>
              <a:rPr lang="en-US" sz="1300" noProof="1">
                <a:solidFill>
                  <a:schemeClr val="accent2">
                    <a:lumMod val="40000"/>
                    <a:lumOff val="60000"/>
                  </a:schemeClr>
                </a:solidFill>
              </a:rPr>
              <a:t>Passion</a:t>
            </a:r>
          </a:p>
          <a:p>
            <a:pPr marL="457200" lvl="1" indent="0">
              <a:buNone/>
            </a:pPr>
            <a:r>
              <a:rPr lang="en-US" sz="1300" noProof="1">
                <a:solidFill>
                  <a:schemeClr val="accent2">
                    <a:lumMod val="40000"/>
                    <a:lumOff val="60000"/>
                  </a:schemeClr>
                </a:solidFill>
              </a:rPr>
              <a:t>Énergie</a:t>
            </a:r>
          </a:p>
          <a:p>
            <a:pPr marL="457200" lvl="1" indent="0">
              <a:buNone/>
            </a:pPr>
            <a:r>
              <a:rPr lang="en-US" sz="1300" noProof="1">
                <a:solidFill>
                  <a:schemeClr val="accent2">
                    <a:lumMod val="40000"/>
                    <a:lumOff val="60000"/>
                  </a:schemeClr>
                </a:solidFill>
              </a:rPr>
              <a:t>L’intrépidité</a:t>
            </a:r>
          </a:p>
          <a:p>
            <a:pPr marL="457200" lvl="1" indent="0">
              <a:buNone/>
            </a:pPr>
            <a:r>
              <a:rPr lang="en-US" sz="1300" noProof="1">
                <a:solidFill>
                  <a:schemeClr val="accent2">
                    <a:lumMod val="40000"/>
                    <a:lumOff val="60000"/>
                  </a:schemeClr>
                </a:solidFill>
              </a:rPr>
              <a:t>Force</a:t>
            </a:r>
          </a:p>
          <a:p>
            <a:pPr marL="457200" lvl="1" indent="0">
              <a:buNone/>
            </a:pPr>
            <a:r>
              <a:rPr lang="en-US" sz="1300" noProof="1">
                <a:solidFill>
                  <a:schemeClr val="accent2">
                    <a:lumMod val="40000"/>
                    <a:lumOff val="60000"/>
                  </a:schemeClr>
                </a:solidFill>
              </a:rPr>
              <a:t>Excitation </a:t>
            </a:r>
          </a:p>
          <a:p>
            <a:pPr marL="0" indent="0">
              <a:buNone/>
            </a:pPr>
            <a:r>
              <a:rPr lang="en-US" sz="1500" b="1" noProof="1">
                <a:solidFill>
                  <a:schemeClr val="accent2">
                    <a:lumMod val="40000"/>
                    <a:lumOff val="60000"/>
                  </a:schemeClr>
                </a:solidFill>
              </a:rPr>
              <a:t>Association négative de la couleur</a:t>
            </a:r>
          </a:p>
          <a:p>
            <a:pPr marL="457200" lvl="1" indent="0">
              <a:buNone/>
            </a:pPr>
            <a:r>
              <a:rPr lang="en-US" sz="1300" noProof="1">
                <a:solidFill>
                  <a:schemeClr val="accent2">
                    <a:lumMod val="40000"/>
                    <a:lumOff val="60000"/>
                  </a:schemeClr>
                </a:solidFill>
              </a:rPr>
              <a:t>La colère</a:t>
            </a:r>
          </a:p>
          <a:p>
            <a:pPr marL="457200" lvl="1" indent="0">
              <a:buNone/>
            </a:pPr>
            <a:r>
              <a:rPr lang="en-US" sz="1300" noProof="1">
                <a:solidFill>
                  <a:schemeClr val="accent2">
                    <a:lumMod val="40000"/>
                    <a:lumOff val="60000"/>
                  </a:schemeClr>
                </a:solidFill>
              </a:rPr>
              <a:t>Danger</a:t>
            </a:r>
          </a:p>
          <a:p>
            <a:pPr marL="457200" lvl="1" indent="0">
              <a:buNone/>
            </a:pPr>
            <a:r>
              <a:rPr lang="en-US" sz="1300" noProof="1">
                <a:solidFill>
                  <a:schemeClr val="accent2">
                    <a:lumMod val="40000"/>
                    <a:lumOff val="60000"/>
                  </a:schemeClr>
                </a:solidFill>
              </a:rPr>
              <a:t>Avertissement</a:t>
            </a:r>
          </a:p>
          <a:p>
            <a:pPr marL="457200" lvl="1" indent="0">
              <a:buNone/>
            </a:pPr>
            <a:r>
              <a:rPr lang="en-US" sz="1300" noProof="1">
                <a:solidFill>
                  <a:schemeClr val="accent2">
                    <a:lumMod val="40000"/>
                    <a:lumOff val="60000"/>
                  </a:schemeClr>
                </a:solidFill>
              </a:rPr>
              <a:t>Défiance</a:t>
            </a:r>
          </a:p>
          <a:p>
            <a:pPr marL="457200" lvl="1" indent="0">
              <a:buNone/>
            </a:pPr>
            <a:r>
              <a:rPr lang="en-US" sz="1300" noProof="1">
                <a:solidFill>
                  <a:schemeClr val="accent2">
                    <a:lumMod val="40000"/>
                    <a:lumOff val="60000"/>
                  </a:schemeClr>
                </a:solidFill>
              </a:rPr>
              <a:t>Agression</a:t>
            </a:r>
          </a:p>
          <a:p>
            <a:pPr marL="457200" lvl="1" indent="0">
              <a:buNone/>
            </a:pPr>
            <a:r>
              <a:rPr lang="en-US" sz="1300" noProof="1">
                <a:solidFill>
                  <a:schemeClr val="accent2">
                    <a:lumMod val="40000"/>
                    <a:lumOff val="60000"/>
                  </a:schemeClr>
                </a:solidFill>
              </a:rPr>
              <a:t>Douleur</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307070"/>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4FE89F-C30D-4077-A147-90F333EF56E1}"/>
              </a:ext>
              <a:ext uri="{C183D7F6-B498-43B3-948B-1728B52AA6E4}">
                <adec:decorative xmlns:adec="http://schemas.microsoft.com/office/drawing/2017/decorative" val="1"/>
              </a:ext>
            </a:extLst>
          </p:cNvPr>
          <p:cNvSpPr/>
          <p:nvPr>
            <p:custDataLst>
              <p:tags r:id="rId6"/>
            </p:custDataLst>
          </p:nvPr>
        </p:nvSpPr>
        <p:spPr>
          <a:xfrm>
            <a:off x="572654" y="6508232"/>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54F68921-6E83-43D1-B03A-4086A74BE15F}"/>
              </a:ext>
              <a:ext uri="{C183D7F6-B498-43B3-948B-1728B52AA6E4}">
                <adec:decorative xmlns:adec="http://schemas.microsoft.com/office/drawing/2017/decorative" val="1"/>
              </a:ext>
            </a:extLst>
          </p:cNvPr>
          <p:cNvSpPr/>
          <p:nvPr>
            <p:custDataLst>
              <p:tags r:id="rId7"/>
            </p:custDataLst>
          </p:nvPr>
        </p:nvSpPr>
        <p:spPr>
          <a:xfrm>
            <a:off x="3124778" y="6508233"/>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8" name="Rectangle 17">
            <a:extLst>
              <a:ext uri="{FF2B5EF4-FFF2-40B4-BE49-F238E27FC236}">
                <a16:creationId xmlns:a16="http://schemas.microsoft.com/office/drawing/2014/main" id="{871722D6-B9D1-47E5-8A7F-FBB6D30BD860}"/>
              </a:ext>
              <a:ext uri="{C183D7F6-B498-43B3-948B-1728B52AA6E4}">
                <adec:decorative xmlns:adec="http://schemas.microsoft.com/office/drawing/2017/decorative" val="1"/>
              </a:ext>
            </a:extLst>
          </p:cNvPr>
          <p:cNvSpPr/>
          <p:nvPr>
            <p:custDataLst>
              <p:tags r:id="rId8"/>
            </p:custDataLst>
          </p:nvPr>
        </p:nvSpPr>
        <p:spPr>
          <a:xfrm>
            <a:off x="6249555" y="6696062"/>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19" name="Rectangle 18">
            <a:extLst>
              <a:ext uri="{FF2B5EF4-FFF2-40B4-BE49-F238E27FC236}">
                <a16:creationId xmlns:a16="http://schemas.microsoft.com/office/drawing/2014/main" id="{D4FC2828-CE0A-4089-96A6-203B6BB673F2}"/>
              </a:ext>
              <a:ext uri="{C183D7F6-B498-43B3-948B-1728B52AA6E4}">
                <adec:decorative xmlns:adec="http://schemas.microsoft.com/office/drawing/2017/decorative" val="1"/>
              </a:ext>
            </a:extLst>
          </p:cNvPr>
          <p:cNvSpPr/>
          <p:nvPr>
            <p:custDataLst>
              <p:tags r:id="rId9"/>
            </p:custDataLst>
          </p:nvPr>
        </p:nvSpPr>
        <p:spPr>
          <a:xfrm>
            <a:off x="8801677" y="6708761"/>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175029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yellow, light, sitting, dark&#10;&#10;Description automatically generated">
            <a:extLst>
              <a:ext uri="{FF2B5EF4-FFF2-40B4-BE49-F238E27FC236}">
                <a16:creationId xmlns:a16="http://schemas.microsoft.com/office/drawing/2014/main" id="{BE1EB54F-76CA-4657-907F-EFC7442D4923}"/>
              </a:ext>
            </a:extLst>
          </p:cNvPr>
          <p:cNvPicPr>
            <a:picLocks noGrp="1" noChangeAspect="1"/>
          </p:cNvPicPr>
          <p:nvPr>
            <p:ph type="pic" idx="11"/>
            <p:custDataLst>
              <p:tags r:id="rId1"/>
            </p:custDataLst>
          </p:nvPr>
        </p:nvPicPr>
        <p:blipFill rotWithShape="1">
          <a:blip r:embed="rId12">
            <a:extLst>
              <a:ext uri="{28A0092B-C50C-407E-A947-70E740481C1C}">
                <a14:useLocalDpi xmlns:a14="http://schemas.microsoft.com/office/drawing/2010/main" val="0"/>
              </a:ext>
            </a:extLst>
          </a:blip>
          <a:srcRect l="-20359" r="-20359"/>
          <a:stretch/>
        </p:blipFill>
        <p:spPr>
          <a:xfrm>
            <a:off x="-1033670" y="0"/>
            <a:ext cx="728322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custDataLst>
              <p:tags r:id="rId2"/>
            </p:custDataLst>
          </p:nvPr>
        </p:nvSpPr>
        <p:spPr>
          <a:xfrm>
            <a:off x="6657974" y="672632"/>
            <a:ext cx="4982736" cy="710552"/>
          </a:xfrm>
        </p:spPr>
        <p:txBody>
          <a:bodyPr/>
          <a:lstStyle/>
          <a:p>
            <a:r>
              <a:rPr lang="fr-FR" sz="3200" dirty="0"/>
              <a:t>La puissance de la couleur</a:t>
            </a:r>
            <a:endParaRPr lang="en-US" sz="3200" dirty="0"/>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custDataLst>
              <p:tags r:id="rId3"/>
            </p:custDataLst>
          </p:nvPr>
        </p:nvSpPr>
        <p:spPr>
          <a:xfrm>
            <a:off x="6657974" y="1825625"/>
            <a:ext cx="4695826" cy="4335435"/>
          </a:xfrm>
        </p:spPr>
        <p:txBody>
          <a:bodyPr>
            <a:normAutofit/>
          </a:bodyPr>
          <a:lstStyle/>
          <a:p>
            <a:pPr marL="0" indent="0">
              <a:buNone/>
            </a:pPr>
            <a:r>
              <a:rPr lang="en-US" b="1" dirty="0"/>
              <a:t>La couleur jaune</a:t>
            </a:r>
          </a:p>
          <a:p>
            <a:pPr marL="0" indent="0">
              <a:buNone/>
            </a:pPr>
            <a:r>
              <a:rPr lang="fr-FR" sz="1500" b="1" noProof="1">
                <a:solidFill>
                  <a:schemeClr val="accent2">
                    <a:lumMod val="40000"/>
                    <a:lumOff val="60000"/>
                  </a:schemeClr>
                </a:solidFill>
              </a:rPr>
              <a:t>Association positive de la couleur</a:t>
            </a:r>
          </a:p>
          <a:p>
            <a:pPr marL="457200" lvl="1" indent="0">
              <a:buNone/>
            </a:pPr>
            <a:r>
              <a:rPr lang="en-US" sz="1300" noProof="1">
                <a:solidFill>
                  <a:schemeClr val="accent2">
                    <a:lumMod val="40000"/>
                    <a:lumOff val="60000"/>
                  </a:schemeClr>
                </a:solidFill>
              </a:rPr>
              <a:t>Optimisme</a:t>
            </a:r>
          </a:p>
          <a:p>
            <a:pPr marL="457200" lvl="1" indent="0">
              <a:buNone/>
            </a:pPr>
            <a:r>
              <a:rPr lang="en-US" sz="1300" noProof="1">
                <a:solidFill>
                  <a:schemeClr val="accent2">
                    <a:lumMod val="40000"/>
                    <a:lumOff val="60000"/>
                  </a:schemeClr>
                </a:solidFill>
              </a:rPr>
              <a:t>Chaleureux</a:t>
            </a:r>
          </a:p>
          <a:p>
            <a:pPr marL="457200" lvl="1" indent="0">
              <a:buNone/>
            </a:pPr>
            <a:r>
              <a:rPr lang="en-US" sz="1300" noProof="1">
                <a:solidFill>
                  <a:schemeClr val="accent2">
                    <a:lumMod val="40000"/>
                    <a:lumOff val="60000"/>
                  </a:schemeClr>
                </a:solidFill>
              </a:rPr>
              <a:t>Le bonheur</a:t>
            </a:r>
          </a:p>
          <a:p>
            <a:pPr marL="457200" lvl="1" indent="0">
              <a:buNone/>
            </a:pPr>
            <a:r>
              <a:rPr lang="en-US" sz="1300" noProof="1">
                <a:solidFill>
                  <a:schemeClr val="accent2">
                    <a:lumMod val="40000"/>
                    <a:lumOff val="60000"/>
                  </a:schemeClr>
                </a:solidFill>
              </a:rPr>
              <a:t>Créativité</a:t>
            </a:r>
          </a:p>
          <a:p>
            <a:pPr marL="457200" lvl="1" indent="0">
              <a:buNone/>
            </a:pPr>
            <a:r>
              <a:rPr lang="en-US" sz="1300" noProof="1">
                <a:solidFill>
                  <a:schemeClr val="accent2">
                    <a:lumMod val="40000"/>
                    <a:lumOff val="60000"/>
                  </a:schemeClr>
                </a:solidFill>
              </a:rPr>
              <a:t>Intellect</a:t>
            </a:r>
          </a:p>
          <a:p>
            <a:pPr marL="457200" lvl="1" indent="0">
              <a:buNone/>
            </a:pPr>
            <a:r>
              <a:rPr lang="en-US" sz="1300" noProof="1">
                <a:solidFill>
                  <a:schemeClr val="accent2">
                    <a:lumMod val="40000"/>
                    <a:lumOff val="60000"/>
                  </a:schemeClr>
                </a:solidFill>
              </a:rPr>
              <a:t>Empathie</a:t>
            </a:r>
          </a:p>
          <a:p>
            <a:pPr marL="457200" lvl="1" indent="0">
              <a:buNone/>
            </a:pPr>
            <a:endParaRPr lang="en-US" sz="1300" b="1" noProof="1">
              <a:solidFill>
                <a:schemeClr val="accent2">
                  <a:lumMod val="40000"/>
                  <a:lumOff val="60000"/>
                </a:schemeClr>
              </a:solidFill>
            </a:endParaRPr>
          </a:p>
          <a:p>
            <a:pPr marL="0" indent="0">
              <a:buNone/>
            </a:pPr>
            <a:r>
              <a:rPr lang="fr-FR" sz="1700" b="1" noProof="1">
                <a:solidFill>
                  <a:schemeClr val="accent2">
                    <a:lumMod val="40000"/>
                    <a:lumOff val="60000"/>
                  </a:schemeClr>
                </a:solidFill>
              </a:rPr>
              <a:t>Association négative de la couleur</a:t>
            </a:r>
            <a:endParaRPr lang="en-US" sz="1700" b="1" noProof="1">
              <a:solidFill>
                <a:schemeClr val="accent2">
                  <a:lumMod val="40000"/>
                  <a:lumOff val="60000"/>
                </a:schemeClr>
              </a:solidFill>
            </a:endParaRPr>
          </a:p>
          <a:p>
            <a:pPr marL="457200" lvl="1" indent="0">
              <a:buNone/>
            </a:pPr>
            <a:r>
              <a:rPr lang="en-US" sz="1300" noProof="1">
                <a:solidFill>
                  <a:schemeClr val="accent2">
                    <a:lumMod val="40000"/>
                    <a:lumOff val="60000"/>
                  </a:schemeClr>
                </a:solidFill>
              </a:rPr>
              <a:t>Irrationalité</a:t>
            </a:r>
          </a:p>
          <a:p>
            <a:pPr marL="457200" lvl="1" indent="0">
              <a:buNone/>
            </a:pPr>
            <a:r>
              <a:rPr lang="en-US" sz="1300" noProof="1">
                <a:solidFill>
                  <a:schemeClr val="accent2">
                    <a:lumMod val="40000"/>
                    <a:lumOff val="60000"/>
                  </a:schemeClr>
                </a:solidFill>
              </a:rPr>
              <a:t>Peur</a:t>
            </a:r>
          </a:p>
          <a:p>
            <a:pPr marL="457200" lvl="1" indent="0">
              <a:buNone/>
            </a:pPr>
            <a:r>
              <a:rPr lang="en-US" sz="1300" noProof="1">
                <a:solidFill>
                  <a:schemeClr val="accent2">
                    <a:lumMod val="40000"/>
                    <a:lumOff val="60000"/>
                  </a:schemeClr>
                </a:solidFill>
              </a:rPr>
              <a:t>Attention</a:t>
            </a:r>
          </a:p>
          <a:p>
            <a:pPr marL="457200" lvl="1" indent="0">
              <a:buNone/>
            </a:pPr>
            <a:r>
              <a:rPr lang="en-US" sz="1300" noProof="1">
                <a:solidFill>
                  <a:schemeClr val="accent2">
                    <a:lumMod val="40000"/>
                    <a:lumOff val="60000"/>
                  </a:schemeClr>
                </a:solidFill>
              </a:rPr>
              <a:t>Anxiété</a:t>
            </a:r>
          </a:p>
          <a:p>
            <a:pPr marL="457200" lvl="1" indent="0">
              <a:buNone/>
            </a:pPr>
            <a:r>
              <a:rPr lang="en-US" sz="1300" noProof="1">
                <a:solidFill>
                  <a:schemeClr val="accent2">
                    <a:lumMod val="40000"/>
                    <a:lumOff val="60000"/>
                  </a:schemeClr>
                </a:solidFill>
              </a:rPr>
              <a:t>Frustration</a:t>
            </a:r>
          </a:p>
          <a:p>
            <a:pPr marL="457200" lvl="1" indent="0">
              <a:buNone/>
            </a:pPr>
            <a:r>
              <a:rPr lang="en-US" sz="1300" noProof="1">
                <a:solidFill>
                  <a:schemeClr val="accent2">
                    <a:lumMod val="40000"/>
                    <a:lumOff val="60000"/>
                  </a:schemeClr>
                </a:solidFill>
              </a:rPr>
              <a:t>Lâcheté</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custDataLst>
              <p:tags r:id="rId4"/>
            </p:custDataLst>
          </p:nvPr>
        </p:nvSpPr>
        <p:spPr>
          <a:xfrm>
            <a:off x="11353800" y="6361475"/>
            <a:ext cx="838200" cy="360000"/>
          </a:xfrm>
        </p:spPr>
        <p:txBody>
          <a:bodyPr/>
          <a:lstStyle/>
          <a:p>
            <a:r>
              <a:rPr lang="en-US" dirty="0"/>
              <a:t>PAGE </a:t>
            </a:r>
            <a:fld id="{4A9B5881-4007-4345-955A-79C2656F0C49}" type="slidenum">
              <a:rPr lang="en-US" smtClean="0"/>
              <a:pPr/>
              <a:t>9</a:t>
            </a:fld>
            <a:endParaRPr lang="en-US" dirty="0"/>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custDataLst>
              <p:tags r:id="rId5"/>
            </p:custDataLst>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E85FD9-DB9B-4E1F-B431-CB27A3D212CF}"/>
              </a:ext>
              <a:ext uri="{C183D7F6-B498-43B3-948B-1728B52AA6E4}">
                <adec:decorative xmlns:adec="http://schemas.microsoft.com/office/drawing/2017/decorative" val="1"/>
              </a:ext>
            </a:extLst>
          </p:cNvPr>
          <p:cNvSpPr/>
          <p:nvPr>
            <p:custDataLst>
              <p:tags r:id="rId6"/>
            </p:custDataLst>
          </p:nvPr>
        </p:nvSpPr>
        <p:spPr>
          <a:xfrm>
            <a:off x="572654" y="6492101"/>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1200" dirty="0">
                <a:solidFill>
                  <a:schemeClr val="bg1"/>
                </a:solidFill>
              </a:rPr>
              <a:t>Explorer le rôle du graphiste</a:t>
            </a:r>
            <a:endParaRPr lang="fr-CA" sz="1200" dirty="0"/>
          </a:p>
        </p:txBody>
      </p:sp>
      <p:sp>
        <p:nvSpPr>
          <p:cNvPr id="17" name="Rectangle 16">
            <a:extLst>
              <a:ext uri="{FF2B5EF4-FFF2-40B4-BE49-F238E27FC236}">
                <a16:creationId xmlns:a16="http://schemas.microsoft.com/office/drawing/2014/main" id="{777076E8-4CFD-4D22-8498-5D651EA668F4}"/>
              </a:ext>
              <a:ext uri="{C183D7F6-B498-43B3-948B-1728B52AA6E4}">
                <adec:decorative xmlns:adec="http://schemas.microsoft.com/office/drawing/2017/decorative" val="1"/>
              </a:ext>
            </a:extLst>
          </p:cNvPr>
          <p:cNvSpPr/>
          <p:nvPr>
            <p:custDataLst>
              <p:tags r:id="rId7"/>
            </p:custDataLst>
          </p:nvPr>
        </p:nvSpPr>
        <p:spPr>
          <a:xfrm>
            <a:off x="3124778" y="6492102"/>
            <a:ext cx="3124778"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Introduction aux </a:t>
            </a:r>
            <a:r>
              <a:rPr lang="en-US" sz="1200" dirty="0" err="1">
                <a:solidFill>
                  <a:schemeClr val="bg1"/>
                </a:solidFill>
              </a:rPr>
              <a:t>éléments</a:t>
            </a:r>
            <a:r>
              <a:rPr lang="en-US" sz="1200" dirty="0">
                <a:solidFill>
                  <a:schemeClr val="bg1"/>
                </a:solidFill>
              </a:rPr>
              <a:t> du </a:t>
            </a:r>
            <a:r>
              <a:rPr lang="en-US" sz="1200" dirty="0" err="1">
                <a:solidFill>
                  <a:schemeClr val="bg1"/>
                </a:solidFill>
              </a:rPr>
              <a:t>graphisme</a:t>
            </a:r>
            <a:endParaRPr lang="fr-CA" sz="1200" dirty="0"/>
          </a:p>
        </p:txBody>
      </p:sp>
      <p:sp>
        <p:nvSpPr>
          <p:cNvPr id="18" name="Rectangle 17">
            <a:extLst>
              <a:ext uri="{FF2B5EF4-FFF2-40B4-BE49-F238E27FC236}">
                <a16:creationId xmlns:a16="http://schemas.microsoft.com/office/drawing/2014/main" id="{87720637-DFD0-4C15-A79E-D926DBF70F64}"/>
              </a:ext>
              <a:ext uri="{C183D7F6-B498-43B3-948B-1728B52AA6E4}">
                <adec:decorative xmlns:adec="http://schemas.microsoft.com/office/drawing/2017/decorative" val="1"/>
              </a:ext>
            </a:extLst>
          </p:cNvPr>
          <p:cNvSpPr/>
          <p:nvPr>
            <p:custDataLst>
              <p:tags r:id="rId8"/>
            </p:custDataLst>
          </p:nvPr>
        </p:nvSpPr>
        <p:spPr>
          <a:xfrm>
            <a:off x="6249555" y="6679931"/>
            <a:ext cx="2552123" cy="17217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a:solidFill>
                  <a:schemeClr val="bg1"/>
                </a:solidFill>
              </a:rPr>
              <a:t>Explorer la puissance de la couleur</a:t>
            </a:r>
            <a:endParaRPr lang="fr-CA" sz="1200" dirty="0"/>
          </a:p>
        </p:txBody>
      </p:sp>
      <p:sp>
        <p:nvSpPr>
          <p:cNvPr id="19" name="Rectangle 18">
            <a:extLst>
              <a:ext uri="{FF2B5EF4-FFF2-40B4-BE49-F238E27FC236}">
                <a16:creationId xmlns:a16="http://schemas.microsoft.com/office/drawing/2014/main" id="{DFAF355C-686F-4363-8250-4B7AECFFD6A9}"/>
              </a:ext>
              <a:ext uri="{C183D7F6-B498-43B3-948B-1728B52AA6E4}">
                <adec:decorative xmlns:adec="http://schemas.microsoft.com/office/drawing/2017/decorative" val="1"/>
              </a:ext>
            </a:extLst>
          </p:cNvPr>
          <p:cNvSpPr/>
          <p:nvPr>
            <p:custDataLst>
              <p:tags r:id="rId9"/>
            </p:custDataLst>
          </p:nvPr>
        </p:nvSpPr>
        <p:spPr>
          <a:xfrm>
            <a:off x="8801677" y="6692630"/>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200" dirty="0" err="1">
                <a:solidFill>
                  <a:schemeClr val="bg1"/>
                </a:solidFill>
              </a:rPr>
              <a:t>Créer</a:t>
            </a:r>
            <a:r>
              <a:rPr lang="en-US" sz="1200" dirty="0">
                <a:solidFill>
                  <a:schemeClr val="bg1"/>
                </a:solidFill>
              </a:rPr>
              <a:t> des images </a:t>
            </a:r>
            <a:r>
              <a:rPr lang="en-US" sz="1200" dirty="0" err="1">
                <a:solidFill>
                  <a:schemeClr val="bg1"/>
                </a:solidFill>
              </a:rPr>
              <a:t>vectorielles</a:t>
            </a:r>
            <a:endParaRPr lang="fr-CA" sz="1200" dirty="0"/>
          </a:p>
        </p:txBody>
      </p:sp>
    </p:spTree>
    <p:extLst>
      <p:ext uri="{BB962C8B-B14F-4D97-AF65-F5344CB8AC3E}">
        <p14:creationId xmlns:p14="http://schemas.microsoft.com/office/powerpoint/2010/main" val="3223647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9"/>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3.xml><?xml version="1.0" encoding="utf-8"?>
<ds:datastoreItem xmlns:ds="http://schemas.openxmlformats.org/officeDocument/2006/customXml" ds:itemID="{F4E32C0B-4052-44CB-9341-8AD8B2CC4712}">
  <ds:schemaRefs>
    <ds:schemaRef ds:uri="16c05727-aa75-4e4a-9b5f-8a80a1165891"/>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71af3243-3dd4-4a8d-8c0d-dd76da1f02a5"/>
    <ds:schemaRef ds:uri="http://www.w3.org/XML/1998/namespace"/>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0</TotalTime>
  <Words>994</Words>
  <Application>Microsoft Office PowerPoint</Application>
  <PresentationFormat>Widescreen</PresentationFormat>
  <Paragraphs>214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Design Graphique</vt:lpstr>
      <vt:lpstr>Activités et le travail</vt:lpstr>
      <vt:lpstr>La puissance de la couleur</vt:lpstr>
      <vt:lpstr>La puissance de la couleur</vt:lpstr>
      <vt:lpstr>La puissance de la couleur</vt:lpstr>
      <vt:lpstr>La puissance de la couleur</vt:lpstr>
      <vt:lpstr>La puissance de la couleur</vt:lpstr>
      <vt:lpstr>La puissance de la couleur</vt:lpstr>
      <vt:lpstr>La puissance de la couleur</vt:lpstr>
      <vt:lpstr>La puissance de la couleur</vt:lpstr>
      <vt:lpstr>La puissance de la couleur</vt:lpstr>
      <vt:lpstr>La puissance de la couleur</vt:lpstr>
      <vt:lpstr>La puissance de la couleur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2020-06-06T12:40:55Z</dcterms:created>
  <dcterms:modified xsi:type="dcterms:W3CDTF">2020-07-13T11:10:00Z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