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1"/>
  </p:notesMasterIdLst>
  <p:handoutMasterIdLst>
    <p:handoutMasterId r:id="rId12"/>
  </p:handoutMasterIdLst>
  <p:sldIdLst>
    <p:sldId id="256" r:id="rId5"/>
    <p:sldId id="257" r:id="rId6"/>
    <p:sldId id="261" r:id="rId7"/>
    <p:sldId id="259"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712" autoAdjust="0"/>
  </p:normalViewPr>
  <p:slideViewPr>
    <p:cSldViewPr snapToGrid="0">
      <p:cViewPr varScale="1">
        <p:scale>
          <a:sx n="85" d="100"/>
          <a:sy n="85" d="100"/>
        </p:scale>
        <p:origin x="678" y="108"/>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err="1">
              <a:solidFill>
                <a:schemeClr val="bg1"/>
              </a:solidFill>
            </a:rPr>
            <a:t>Activité</a:t>
          </a:r>
          <a:r>
            <a:rPr lang="en-US" dirty="0">
              <a:solidFill>
                <a:schemeClr val="bg1"/>
              </a:solidFill>
            </a:rPr>
            <a:t> 1 – </a:t>
          </a:r>
          <a:r>
            <a:rPr lang="fr-FR" dirty="0">
              <a:solidFill>
                <a:schemeClr val="bg1"/>
              </a:solidFill>
            </a:rPr>
            <a:t>Explorer le rôle du graphiste</a:t>
          </a:r>
          <a:endParaRPr lang="en-US" dirty="0">
            <a:solidFill>
              <a:schemeClr val="bg1"/>
            </a:solidFill>
          </a:endParaRP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err="1">
              <a:solidFill>
                <a:schemeClr val="bg1"/>
              </a:solidFill>
            </a:rPr>
            <a:t>Activité</a:t>
          </a:r>
          <a:r>
            <a:rPr lang="en-US" dirty="0">
              <a:solidFill>
                <a:schemeClr val="bg1"/>
              </a:solidFill>
            </a:rPr>
            <a:t> 2 – Introduction aux </a:t>
          </a:r>
          <a:r>
            <a:rPr lang="en-US" dirty="0" err="1">
              <a:solidFill>
                <a:schemeClr val="bg1"/>
              </a:solidFill>
            </a:rPr>
            <a:t>éléments</a:t>
          </a:r>
          <a:r>
            <a:rPr lang="en-US" dirty="0">
              <a:solidFill>
                <a:schemeClr val="bg1"/>
              </a:solidFill>
            </a:rPr>
            <a:t> du </a:t>
          </a:r>
          <a:r>
            <a:rPr lang="en-US" dirty="0" err="1">
              <a:solidFill>
                <a:schemeClr val="bg1"/>
              </a:solidFill>
            </a:rPr>
            <a:t>graphisme</a:t>
          </a:r>
          <a:endParaRPr lang="en-US" dirty="0">
            <a:solidFill>
              <a:schemeClr val="bg1"/>
            </a:solidFill>
          </a:endParaRP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err="1">
              <a:solidFill>
                <a:schemeClr val="bg1"/>
              </a:solidFill>
            </a:rPr>
            <a:t>Activité</a:t>
          </a:r>
          <a:r>
            <a:rPr lang="en-US" dirty="0">
              <a:solidFill>
                <a:schemeClr val="bg1"/>
              </a:solidFill>
            </a:rPr>
            <a:t> 3 – Explorer la puissance de la couleur</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err="1">
              <a:solidFill>
                <a:schemeClr val="bg1"/>
              </a:solidFill>
            </a:rPr>
            <a:t>Activité</a:t>
          </a:r>
          <a:r>
            <a:rPr lang="en-US" dirty="0">
              <a:solidFill>
                <a:schemeClr val="bg1"/>
              </a:solidFill>
            </a:rPr>
            <a:t> 4 – </a:t>
          </a:r>
          <a:r>
            <a:rPr lang="en-US" dirty="0" err="1">
              <a:solidFill>
                <a:srgbClr val="FFFFFF"/>
              </a:solidFill>
              <a:latin typeface="Calibri"/>
              <a:ea typeface="+mn-ea"/>
              <a:cs typeface="+mn-cs"/>
            </a:rPr>
            <a:t>Créer</a:t>
          </a:r>
          <a:r>
            <a:rPr lang="en-US" dirty="0">
              <a:solidFill>
                <a:srgbClr val="FFFFFF"/>
              </a:solidFill>
              <a:latin typeface="Calibri"/>
              <a:ea typeface="+mn-ea"/>
              <a:cs typeface="+mn-cs"/>
            </a:rPr>
            <a:t> des images </a:t>
          </a:r>
          <a:r>
            <a:rPr lang="en-US" dirty="0" err="1">
              <a:solidFill>
                <a:srgbClr val="FFFFFF"/>
              </a:solidFill>
              <a:latin typeface="Calibri"/>
              <a:ea typeface="+mn-ea"/>
              <a:cs typeface="+mn-cs"/>
            </a:rPr>
            <a:t>vectorielles</a:t>
          </a:r>
          <a:endParaRPr lang="en-US" dirty="0">
            <a:solidFill>
              <a:schemeClr val="bg1"/>
            </a:solidFill>
          </a:endParaRP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a:solidFill>
                <a:schemeClr val="bg1"/>
              </a:solidFill>
            </a:rPr>
            <a:t>Travail – </a:t>
          </a:r>
          <a:r>
            <a:rPr lang="en-US" dirty="0" err="1">
              <a:solidFill>
                <a:schemeClr val="bg1"/>
              </a:solidFill>
            </a:rPr>
            <a:t>Créer</a:t>
          </a:r>
          <a:r>
            <a:rPr lang="en-US" dirty="0">
              <a:solidFill>
                <a:schemeClr val="bg1"/>
              </a:solidFill>
            </a:rPr>
            <a:t> un </a:t>
          </a:r>
          <a:r>
            <a:rPr lang="en-US" dirty="0" err="1">
              <a:solidFill>
                <a:schemeClr val="bg1"/>
              </a:solidFill>
            </a:rPr>
            <a:t>autocollant</a:t>
          </a:r>
          <a:endParaRPr lang="en-US" dirty="0">
            <a:solidFill>
              <a:schemeClr val="bg1"/>
            </a:solidFill>
          </a:endParaRP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tyle>
          <a:lnRef idx="0">
            <a:scrgbClr r="0" g="0" b="0"/>
          </a:lnRef>
          <a:fillRef idx="0">
            <a:scrgbClr r="0" g="0" b="0"/>
          </a:fillRef>
          <a:effectRef idx="0">
            <a:scrgbClr r="0" g="0" b="0"/>
          </a:effectRef>
          <a:fontRef idx="minor">
            <a:schemeClr val="lt1"/>
          </a:fontRef>
        </dgm:style>
      </dgm:prSet>
      <dgm:spPr>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tyle>
          <a:lnRef idx="0">
            <a:scrgbClr r="0" g="0" b="0"/>
          </a:lnRef>
          <a:fillRef idx="0">
            <a:scrgbClr r="0" g="0" b="0"/>
          </a:fillRef>
          <a:effectRef idx="0">
            <a:scrgbClr r="0" g="0" b="0"/>
          </a:effectRef>
          <a:fontRef idx="minor">
            <a:schemeClr val="lt1"/>
          </a:fontRef>
        </dgm:style>
      </dgm:prSet>
      <dgm: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FADE9C4E-BFE3-4374-BE2C-676ED238ACF2}" type="pres">
      <dgm:prSet presAssocID="{2B87ECDB-C552-42F6-9B52-6548A18B206B}" presName="iconRect" presStyleLbl="node1" presStyleIdx="1"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tyle>
          <a:lnRef idx="0">
            <a:scrgbClr r="0" g="0" b="0"/>
          </a:lnRef>
          <a:fillRef idx="0">
            <a:scrgbClr r="0" g="0" b="0"/>
          </a:fillRef>
          <a:effectRef idx="0">
            <a:scrgbClr r="0" g="0" b="0"/>
          </a:effectRef>
          <a:fontRef idx="minor">
            <a:schemeClr val="lt1"/>
          </a:fontRef>
        </dgm:style>
      </dgm:prSet>
      <dgm:spPr>
        <a:xfrm>
          <a:off x="0" y="2494477"/>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tyle>
          <a:lnRef idx="0">
            <a:scrgbClr r="0" g="0" b="0"/>
          </a:lnRef>
          <a:fillRef idx="0">
            <a:scrgbClr r="0" g="0" b="0"/>
          </a:fillRef>
          <a:effectRef idx="0">
            <a:scrgbClr r="0" g="0" b="0"/>
          </a:effectRef>
          <a:fontRef idx="minor">
            <a:schemeClr val="lt1"/>
          </a:fontRef>
        </dgm:style>
      </dgm:prSet>
      <dgm:spPr>
        <a:xfrm>
          <a:off x="0" y="3739377"/>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1B0B9210-632F-4BB5-B140-1FA20D3CF123}" type="pres">
      <dgm:prSet presAssocID="{1B1E513F-BEB7-483A-8F12-A8210AEF19E9}" presName="iconRect" presStyleLbl="node1" presStyleIdx="3"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tyle>
          <a:lnRef idx="2">
            <a:schemeClr val="accent2">
              <a:shade val="50000"/>
            </a:schemeClr>
          </a:lnRef>
          <a:fillRef idx="1">
            <a:schemeClr val="accent2"/>
          </a:fillRef>
          <a:effectRef idx="0">
            <a:schemeClr val="accent2"/>
          </a:effectRef>
          <a:fontRef idx="minor">
            <a:schemeClr val="lt1"/>
          </a:fontRef>
        </dgm:style>
      </dgm:prSet>
      <dgm:spPr>
        <a:xfrm>
          <a:off x="0" y="4984278"/>
          <a:ext cx="6791323" cy="995920"/>
        </a:xfrm>
        <a:prstGeom prst="rect">
          <a:avLst/>
        </a:prstGeom>
        <a:ln/>
      </dgm:spPr>
    </dgm:pt>
    <dgm:pt modelId="{C21BED67-1F13-4312-815B-B5C34DAA27F9}" type="pres">
      <dgm:prSet presAssocID="{F4A56385-3827-49D1-B533-953BA75136B7}" presName="iconRect" presStyleLbl="node1" presStyleIdx="4" presStyleCnt="5"/>
      <dgm:spPr>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fr-CA" sz="1900" b="1" dirty="0">
              <a:solidFill>
                <a:schemeClr val="bg1"/>
              </a:solidFill>
            </a:rPr>
            <a:t>Éléments du design graphique</a:t>
          </a:r>
          <a:br>
            <a:rPr lang="en-US" sz="1600" dirty="0">
              <a:solidFill>
                <a:schemeClr val="bg1"/>
              </a:solidFill>
            </a:rPr>
          </a:br>
          <a:endParaRPr lang="en-US" sz="1600" dirty="0">
            <a:solidFill>
              <a:schemeClr val="bg1"/>
            </a:solidFill>
          </a:endParaRPr>
        </a:p>
        <a:p>
          <a:pPr algn="l"/>
          <a:r>
            <a:rPr lang="fr-FR" sz="1600" dirty="0">
              <a:solidFill>
                <a:schemeClr val="bg1"/>
              </a:solidFill>
            </a:rPr>
            <a:t>Dans cette activité, vous avez appris certains principes du design graphique et comment ils peuvent être utilisés pour transmettre un message spécifique au public</a:t>
          </a:r>
          <a:r>
            <a:rPr lang="en-US" sz="1600" dirty="0">
              <a:solidFill>
                <a:schemeClr val="bg1"/>
              </a:solidFill>
            </a:rPr>
            <a:t>.</a:t>
          </a:r>
          <a:endParaRPr lang="en-US" sz="16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r>
            <a:rPr lang="en-US" sz="2000" b="1" kern="1200" dirty="0">
              <a:solidFill>
                <a:srgbClr val="FFFFFF"/>
              </a:solidFill>
              <a:latin typeface="Calibri"/>
              <a:ea typeface="+mn-ea"/>
              <a:cs typeface="+mn-cs"/>
            </a:rPr>
            <a:t>Explorer les couleurs</a:t>
          </a:r>
          <a:br>
            <a:rPr lang="en-US" sz="1600" kern="1200" dirty="0">
              <a:solidFill>
                <a:srgbClr val="FFFFFF"/>
              </a:solidFill>
              <a:latin typeface="Calibri"/>
              <a:ea typeface="+mn-ea"/>
              <a:cs typeface="+mn-cs"/>
            </a:rPr>
          </a:br>
          <a:endParaRPr lang="en-US" sz="1600" kern="1200" dirty="0">
            <a:solidFill>
              <a:srgbClr val="FFFFFF"/>
            </a:solidFill>
            <a:latin typeface="Calibri"/>
            <a:ea typeface="+mn-ea"/>
            <a:cs typeface="+mn-cs"/>
          </a:endParaRPr>
        </a:p>
        <a:p>
          <a:pPr marL="0" lvl="0" indent="0" algn="l" defTabSz="711200">
            <a:lnSpc>
              <a:spcPct val="90000"/>
            </a:lnSpc>
            <a:spcBef>
              <a:spcPct val="0"/>
            </a:spcBef>
            <a:spcAft>
              <a:spcPct val="35000"/>
            </a:spcAft>
            <a:buNone/>
          </a:pPr>
          <a:r>
            <a:rPr lang="fr-FR" sz="1600" kern="1200" dirty="0">
              <a:solidFill>
                <a:srgbClr val="FFFFFF"/>
              </a:solidFill>
              <a:latin typeface="Calibri"/>
              <a:ea typeface="+mn-ea"/>
              <a:cs typeface="+mn-cs"/>
            </a:rPr>
            <a:t>Dans cette activité, vous avez appris comment la couleur peut influencer le public et comment vous pouvez l'utiliser à votre avantage lors de la création de votre œuvre</a:t>
          </a:r>
          <a:r>
            <a:rPr lang="en-US" sz="1600" kern="1200" dirty="0">
              <a:solidFill>
                <a:srgbClr val="FFFFFF"/>
              </a:solidFill>
              <a:latin typeface="Calibri"/>
              <a:ea typeface="+mn-ea"/>
              <a:cs typeface="+mn-cs"/>
            </a:rPr>
            <a:t>.</a:t>
          </a:r>
        </a:p>
        <a:p>
          <a:pPr marL="0" lvl="0" indent="0" algn="l"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r>
            <a:rPr lang="en-US" sz="2000" b="1" kern="1200" dirty="0" err="1">
              <a:solidFill>
                <a:srgbClr val="FFFFFF"/>
              </a:solidFill>
              <a:latin typeface="Calibri"/>
              <a:ea typeface="+mn-ea"/>
              <a:cs typeface="+mn-cs"/>
            </a:rPr>
            <a:t>Créer</a:t>
          </a:r>
          <a:r>
            <a:rPr lang="en-US" sz="2000" b="1" kern="1200" dirty="0">
              <a:solidFill>
                <a:srgbClr val="FFFFFF"/>
              </a:solidFill>
              <a:latin typeface="Calibri"/>
              <a:ea typeface="+mn-ea"/>
              <a:cs typeface="+mn-cs"/>
            </a:rPr>
            <a:t> des images </a:t>
          </a:r>
          <a:r>
            <a:rPr lang="en-US" sz="2000" b="1" kern="1200" dirty="0" err="1">
              <a:solidFill>
                <a:srgbClr val="FFFFFF"/>
              </a:solidFill>
              <a:latin typeface="Calibri"/>
              <a:ea typeface="+mn-ea"/>
              <a:cs typeface="+mn-cs"/>
            </a:rPr>
            <a:t>vectorielles</a:t>
          </a:r>
          <a:br>
            <a:rPr lang="en-US" sz="1600" kern="1200" dirty="0">
              <a:solidFill>
                <a:srgbClr val="FFFFFF"/>
              </a:solidFill>
              <a:latin typeface="Calibri"/>
              <a:ea typeface="+mn-ea"/>
              <a:cs typeface="+mn-cs"/>
            </a:rPr>
          </a:br>
          <a:endParaRPr lang="en-US" sz="1600" kern="1200" dirty="0">
            <a:solidFill>
              <a:srgbClr val="FFFFFF"/>
            </a:solidFill>
            <a:latin typeface="Calibri"/>
            <a:ea typeface="+mn-ea"/>
            <a:cs typeface="+mn-cs"/>
          </a:endParaRPr>
        </a:p>
        <a:p>
          <a:pPr marL="0" lvl="0" indent="0" algn="l" defTabSz="711200">
            <a:lnSpc>
              <a:spcPct val="90000"/>
            </a:lnSpc>
            <a:spcBef>
              <a:spcPct val="0"/>
            </a:spcBef>
            <a:spcAft>
              <a:spcPct val="35000"/>
            </a:spcAft>
            <a:buNone/>
          </a:pPr>
          <a:r>
            <a:rPr lang="fr-FR" sz="1600" kern="1200" dirty="0">
              <a:solidFill>
                <a:srgbClr val="FFFFFF"/>
              </a:solidFill>
              <a:latin typeface="Calibri"/>
              <a:ea typeface="+mn-ea"/>
              <a:cs typeface="+mn-cs"/>
            </a:rPr>
            <a:t>Dans cette activité, vous avez été exposé à différents types de programmes/applications vectoriels et à la manière dont vous pouvez utiliser cet outil pour créer un travail fini</a:t>
          </a:r>
          <a:r>
            <a:rPr lang="en-US" sz="1600" kern="1200" dirty="0">
              <a:solidFill>
                <a:srgbClr val="FFFFFF"/>
              </a:solidFill>
              <a:latin typeface="Calibri"/>
              <a:ea typeface="+mn-ea"/>
              <a:cs typeface="+mn-cs"/>
            </a:rPr>
            <a:t>.</a:t>
          </a:r>
          <a:endParaRPr lang="en-US" sz="1600" kern="1200" noProof="1">
            <a:solidFill>
              <a:srgbClr val="FFFFFF"/>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ScaleX="143413" custScaleY="109861"/>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ScaleX="146098" custScaleY="109861"/>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ScaleX="158009" custScaleY="109822"/>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ZA" sz="2800" b="1" dirty="0" err="1">
              <a:solidFill>
                <a:schemeClr val="tx1"/>
              </a:solidFill>
            </a:rPr>
            <a:t>Créer</a:t>
          </a:r>
          <a:r>
            <a:rPr lang="en-ZA" sz="2800" b="1" dirty="0">
              <a:solidFill>
                <a:schemeClr val="tx1"/>
              </a:solidFill>
            </a:rPr>
            <a:t> un </a:t>
          </a:r>
          <a:r>
            <a:rPr lang="en-ZA" sz="2800" b="1" dirty="0" err="1">
              <a:solidFill>
                <a:schemeClr val="tx1"/>
              </a:solidFill>
            </a:rPr>
            <a:t>autocollant</a:t>
          </a:r>
          <a:endParaRPr lang="en-US" sz="2800" b="1"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None/>
          </a:pPr>
          <a:endParaRPr lang="en-US" sz="2800" dirty="0">
            <a:solidFill>
              <a:schemeClr val="bg1"/>
            </a:solidFill>
          </a:endParaRPr>
        </a:p>
      </dgm:t>
    </dgm:pt>
    <dgm:pt modelId="{169C7AF9-916F-47C4-A9C3-3ACADEA4D272}" type="sibTrans" cxnId="{5982C12B-3881-4E5F-910B-CA265FD5E102}">
      <dgm:prSet/>
      <dgm:spPr/>
      <dgm:t>
        <a:bodyPr/>
        <a:lstStyle/>
        <a:p>
          <a:endParaRPr lang="en-US" sz="2800"/>
        </a:p>
      </dgm:t>
    </dgm:pt>
    <dgm:pt modelId="{9C1152B7-4D34-4CA0-9DDC-F21FD4AEAD28}" type="parTrans" cxnId="{5982C12B-3881-4E5F-910B-CA265FD5E102}">
      <dgm:prSet/>
      <dgm:spPr/>
      <dgm:t>
        <a:bodyPr/>
        <a:lstStyle/>
        <a:p>
          <a:endParaRPr lang="en-US" sz="280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714460" custScaleY="33480" custLinFactNeighborX="-54170" custLinFactNeighborY="-98645">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6325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ZA" sz="2800" b="1" dirty="0" err="1">
              <a:solidFill>
                <a:schemeClr val="tx1"/>
              </a:solidFill>
            </a:rPr>
            <a:t>Créer</a:t>
          </a:r>
          <a:r>
            <a:rPr lang="en-ZA" sz="2800" b="1" dirty="0">
              <a:solidFill>
                <a:schemeClr val="tx1"/>
              </a:solidFill>
            </a:rPr>
            <a:t> un </a:t>
          </a:r>
          <a:r>
            <a:rPr lang="en-ZA" sz="2800" b="1" dirty="0" err="1">
              <a:solidFill>
                <a:schemeClr val="tx1"/>
              </a:solidFill>
            </a:rPr>
            <a:t>autocollant</a:t>
          </a:r>
          <a:r>
            <a:rPr lang="en-ZA" sz="2800" b="1" dirty="0">
              <a:solidFill>
                <a:schemeClr val="tx1"/>
              </a:solidFill>
            </a:rPr>
            <a:t> - suite</a:t>
          </a:r>
          <a:endParaRPr lang="en-US" sz="2800" b="1"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None/>
          </a:pPr>
          <a:endParaRPr lang="en-US" sz="2800" dirty="0">
            <a:solidFill>
              <a:schemeClr val="bg1"/>
            </a:solidFill>
          </a:endParaRPr>
        </a:p>
      </dgm:t>
    </dgm:pt>
    <dgm:pt modelId="{169C7AF9-916F-47C4-A9C3-3ACADEA4D272}" type="sibTrans" cxnId="{5982C12B-3881-4E5F-910B-CA265FD5E102}">
      <dgm:prSet/>
      <dgm:spPr/>
      <dgm:t>
        <a:bodyPr/>
        <a:lstStyle/>
        <a:p>
          <a:endParaRPr lang="en-US" sz="2800"/>
        </a:p>
      </dgm:t>
    </dgm:pt>
    <dgm:pt modelId="{9C1152B7-4D34-4CA0-9DDC-F21FD4AEAD28}" type="parTrans" cxnId="{5982C12B-3881-4E5F-910B-CA265FD5E102}">
      <dgm:prSet/>
      <dgm:spPr/>
      <dgm:t>
        <a:bodyPr/>
        <a:lstStyle/>
        <a:p>
          <a:endParaRPr lang="en-US" sz="280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714460" custScaleY="33480" custLinFactNeighborX="-54170" custLinFactNeighborY="-98645">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6325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ZA" sz="2800" b="1" dirty="0" err="1">
              <a:solidFill>
                <a:schemeClr val="tx1"/>
              </a:solidFill>
            </a:rPr>
            <a:t>Créer</a:t>
          </a:r>
          <a:r>
            <a:rPr lang="en-ZA" sz="2800" b="1" dirty="0">
              <a:solidFill>
                <a:schemeClr val="tx1"/>
              </a:solidFill>
            </a:rPr>
            <a:t> un </a:t>
          </a:r>
          <a:r>
            <a:rPr lang="en-ZA" sz="2800" b="1" dirty="0" err="1">
              <a:solidFill>
                <a:schemeClr val="tx1"/>
              </a:solidFill>
            </a:rPr>
            <a:t>autocollant</a:t>
          </a:r>
          <a:r>
            <a:rPr lang="en-ZA" sz="2800" b="1" dirty="0">
              <a:solidFill>
                <a:schemeClr val="tx1"/>
              </a:solidFill>
            </a:rPr>
            <a:t> - Grille </a:t>
          </a:r>
          <a:r>
            <a:rPr lang="en-ZA" sz="2800" b="1" dirty="0" err="1">
              <a:solidFill>
                <a:schemeClr val="tx1"/>
              </a:solidFill>
            </a:rPr>
            <a:t>d’évaluation</a:t>
          </a:r>
          <a:endParaRPr lang="en-US" sz="2800" b="1"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None/>
          </a:pPr>
          <a:endParaRPr lang="en-US" sz="2800" dirty="0">
            <a:solidFill>
              <a:schemeClr val="bg1"/>
            </a:solidFill>
          </a:endParaRPr>
        </a:p>
      </dgm:t>
    </dgm:pt>
    <dgm:pt modelId="{169C7AF9-916F-47C4-A9C3-3ACADEA4D272}" type="sibTrans" cxnId="{5982C12B-3881-4E5F-910B-CA265FD5E102}">
      <dgm:prSet/>
      <dgm:spPr/>
      <dgm:t>
        <a:bodyPr/>
        <a:lstStyle/>
        <a:p>
          <a:endParaRPr lang="en-US" sz="2800"/>
        </a:p>
      </dgm:t>
    </dgm:pt>
    <dgm:pt modelId="{9C1152B7-4D34-4CA0-9DDC-F21FD4AEAD28}" type="parTrans" cxnId="{5982C12B-3881-4E5F-910B-CA265FD5E102}">
      <dgm:prSet/>
      <dgm:spPr/>
      <dgm:t>
        <a:bodyPr/>
        <a:lstStyle/>
        <a:p>
          <a:endParaRPr lang="en-US" sz="280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736956" custScaleY="33480" custLinFactNeighborX="-54170" custLinFactNeighborY="-98645">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6325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bg1"/>
              </a:solidFill>
            </a:rPr>
            <a:t>Activité</a:t>
          </a:r>
          <a:r>
            <a:rPr lang="en-US" sz="1900" kern="1200" dirty="0">
              <a:solidFill>
                <a:schemeClr val="bg1"/>
              </a:solidFill>
            </a:rPr>
            <a:t> 1 – </a:t>
          </a:r>
          <a:r>
            <a:rPr lang="fr-FR" sz="1900" kern="1200" dirty="0">
              <a:solidFill>
                <a:schemeClr val="bg1"/>
              </a:solidFill>
            </a:rPr>
            <a:t>Explorer le rôle du graphiste</a:t>
          </a:r>
          <a:endParaRPr lang="en-US" sz="1900" kern="1200" dirty="0">
            <a:solidFill>
              <a:schemeClr val="bg1"/>
            </a:solidFill>
          </a:endParaRP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FADE9C4E-BFE3-4374-BE2C-676ED238ACF2}">
      <dsp:nvSpPr>
        <dsp:cNvPr id="0" name=""/>
        <dsp:cNvSpPr/>
      </dsp:nvSpPr>
      <dsp:spPr>
        <a:xfrm>
          <a:off x="301265" y="1473658"/>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bg1"/>
              </a:solidFill>
            </a:rPr>
            <a:t>Activité</a:t>
          </a:r>
          <a:r>
            <a:rPr lang="en-US" sz="1900" kern="1200" dirty="0">
              <a:solidFill>
                <a:schemeClr val="bg1"/>
              </a:solidFill>
            </a:rPr>
            <a:t> 2 – Introduction aux </a:t>
          </a:r>
          <a:r>
            <a:rPr lang="en-US" sz="1900" kern="1200" dirty="0" err="1">
              <a:solidFill>
                <a:schemeClr val="bg1"/>
              </a:solidFill>
            </a:rPr>
            <a:t>éléments</a:t>
          </a:r>
          <a:r>
            <a:rPr lang="en-US" sz="1900" kern="1200" dirty="0">
              <a:solidFill>
                <a:schemeClr val="bg1"/>
              </a:solidFill>
            </a:rPr>
            <a:t> du </a:t>
          </a:r>
          <a:r>
            <a:rPr lang="en-US" sz="1900" kern="1200" dirty="0" err="1">
              <a:solidFill>
                <a:schemeClr val="bg1"/>
              </a:solidFill>
            </a:rPr>
            <a:t>graphisme</a:t>
          </a:r>
          <a:endParaRPr lang="en-US" sz="1900" kern="1200" dirty="0">
            <a:solidFill>
              <a:schemeClr val="bg1"/>
            </a:solidFill>
          </a:endParaRP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bg1"/>
              </a:solidFill>
            </a:rPr>
            <a:t>Activité</a:t>
          </a:r>
          <a:r>
            <a:rPr lang="en-US" sz="1900" kern="1200" dirty="0">
              <a:solidFill>
                <a:schemeClr val="bg1"/>
              </a:solidFill>
            </a:rPr>
            <a:t> 3 – Explorer la puissance de la couleur</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1B0B9210-632F-4BB5-B140-1FA20D3CF123}">
      <dsp:nvSpPr>
        <dsp:cNvPr id="0" name=""/>
        <dsp:cNvSpPr/>
      </dsp:nvSpPr>
      <dsp:spPr>
        <a:xfrm>
          <a:off x="301265" y="3963460"/>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bg1"/>
              </a:solidFill>
            </a:rPr>
            <a:t>Activité</a:t>
          </a:r>
          <a:r>
            <a:rPr lang="en-US" sz="1900" kern="1200" dirty="0">
              <a:solidFill>
                <a:schemeClr val="bg1"/>
              </a:solidFill>
            </a:rPr>
            <a:t> 4 – </a:t>
          </a:r>
          <a:r>
            <a:rPr lang="en-US" sz="1900" kern="1200" dirty="0" err="1">
              <a:solidFill>
                <a:srgbClr val="FFFFFF"/>
              </a:solidFill>
              <a:latin typeface="Calibri"/>
              <a:ea typeface="+mn-ea"/>
              <a:cs typeface="+mn-cs"/>
            </a:rPr>
            <a:t>Créer</a:t>
          </a:r>
          <a:r>
            <a:rPr lang="en-US" sz="1900" kern="1200" dirty="0">
              <a:solidFill>
                <a:srgbClr val="FFFFFF"/>
              </a:solidFill>
              <a:latin typeface="Calibri"/>
              <a:ea typeface="+mn-ea"/>
              <a:cs typeface="+mn-cs"/>
            </a:rPr>
            <a:t> des images </a:t>
          </a:r>
          <a:r>
            <a:rPr lang="en-US" sz="1900" kern="1200" dirty="0" err="1">
              <a:solidFill>
                <a:srgbClr val="FFFFFF"/>
              </a:solidFill>
              <a:latin typeface="Calibri"/>
              <a:ea typeface="+mn-ea"/>
              <a:cs typeface="+mn-cs"/>
            </a:rPr>
            <a:t>vectorielles</a:t>
          </a:r>
          <a:endParaRPr lang="en-US" sz="1900" kern="1200" dirty="0">
            <a:solidFill>
              <a:schemeClr val="bg1"/>
            </a:solidFill>
          </a:endParaRP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sp>
    <dsp:sp modelId="{C21BED67-1F13-4312-815B-B5C34DAA27F9}">
      <dsp:nvSpPr>
        <dsp:cNvPr id="0" name=""/>
        <dsp:cNvSpPr/>
      </dsp:nvSpPr>
      <dsp:spPr>
        <a:xfrm>
          <a:off x="301265" y="5208360"/>
          <a:ext cx="547756" cy="547756"/>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Travail – </a:t>
          </a:r>
          <a:r>
            <a:rPr lang="en-US" sz="1900" kern="1200" dirty="0" err="1">
              <a:solidFill>
                <a:schemeClr val="bg1"/>
              </a:solidFill>
            </a:rPr>
            <a:t>Créer</a:t>
          </a:r>
          <a:r>
            <a:rPr lang="en-US" sz="1900" kern="1200" dirty="0">
              <a:solidFill>
                <a:schemeClr val="bg1"/>
              </a:solidFill>
            </a:rPr>
            <a:t> un </a:t>
          </a:r>
          <a:r>
            <a:rPr lang="en-US" sz="1900" kern="1200" dirty="0" err="1">
              <a:solidFill>
                <a:schemeClr val="bg1"/>
              </a:solidFill>
            </a:rPr>
            <a:t>autocollant</a:t>
          </a:r>
          <a:endParaRPr lang="en-US" sz="1900" kern="1200" dirty="0">
            <a:solidFill>
              <a:schemeClr val="bg1"/>
            </a:solidFill>
          </a:endParaRPr>
        </a:p>
      </dsp:txBody>
      <dsp:txXfrm>
        <a:off x="1150288" y="4984278"/>
        <a:ext cx="5641034" cy="995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718" y="387058"/>
          <a:ext cx="3438216" cy="3687365"/>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912" tIns="330200" rIns="186912" bIns="330200" numCol="1" spcCol="1270" anchor="t" anchorCtr="0">
          <a:noAutofit/>
        </a:bodyPr>
        <a:lstStyle/>
        <a:p>
          <a:pPr marL="0" lvl="0" indent="0" algn="ctr" defTabSz="844550">
            <a:lnSpc>
              <a:spcPct val="90000"/>
            </a:lnSpc>
            <a:spcBef>
              <a:spcPct val="0"/>
            </a:spcBef>
            <a:spcAft>
              <a:spcPct val="35000"/>
            </a:spcAft>
            <a:buNone/>
          </a:pPr>
          <a:r>
            <a:rPr lang="fr-CA" sz="1900" b="1" kern="1200" dirty="0">
              <a:solidFill>
                <a:schemeClr val="bg1"/>
              </a:solidFill>
            </a:rPr>
            <a:t>Éléments du design graphique</a:t>
          </a:r>
          <a:br>
            <a:rPr lang="en-US" sz="1600" kern="1200" dirty="0">
              <a:solidFill>
                <a:schemeClr val="bg1"/>
              </a:solidFill>
            </a:rPr>
          </a:br>
          <a:endParaRPr lang="en-US" sz="1600" kern="1200" dirty="0">
            <a:solidFill>
              <a:schemeClr val="bg1"/>
            </a:solidFill>
          </a:endParaRPr>
        </a:p>
        <a:p>
          <a:pPr marL="0" lvl="0" indent="0" algn="l" defTabSz="844550">
            <a:lnSpc>
              <a:spcPct val="90000"/>
            </a:lnSpc>
            <a:spcBef>
              <a:spcPct val="0"/>
            </a:spcBef>
            <a:spcAft>
              <a:spcPct val="35000"/>
            </a:spcAft>
            <a:buNone/>
          </a:pPr>
          <a:r>
            <a:rPr lang="fr-FR" sz="1600" kern="1200" dirty="0">
              <a:solidFill>
                <a:schemeClr val="bg1"/>
              </a:solidFill>
            </a:rPr>
            <a:t>Dans cette activité, vous avez appris certains principes du design graphique et comment ils peuvent être utilisés pour transmettre un message spécifique au public</a:t>
          </a:r>
          <a:r>
            <a:rPr lang="en-US" sz="1600" kern="1200" dirty="0">
              <a:solidFill>
                <a:schemeClr val="bg1"/>
              </a:solidFill>
            </a:rPr>
            <a:t>.</a:t>
          </a:r>
          <a:endParaRPr lang="en-US" sz="1600" kern="1200" noProof="1">
            <a:solidFill>
              <a:schemeClr val="bg1"/>
            </a:solidFill>
          </a:endParaRPr>
        </a:p>
      </dsp:txBody>
      <dsp:txXfrm>
        <a:off x="718" y="1788257"/>
        <a:ext cx="3438216" cy="2212419"/>
      </dsp:txXfrm>
    </dsp:sp>
    <dsp:sp modelId="{8157E768-0524-44F1-8F00-7DF53576D2D6}">
      <dsp:nvSpPr>
        <dsp:cNvPr id="0" name=""/>
        <dsp:cNvSpPr/>
      </dsp:nvSpPr>
      <dsp:spPr>
        <a:xfrm>
          <a:off x="1216367" y="888184"/>
          <a:ext cx="1006917" cy="100691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503" tIns="12700" rIns="78503"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216367" y="888184"/>
        <a:ext cx="1006917" cy="1006917"/>
      </dsp:txXfrm>
    </dsp:sp>
    <dsp:sp modelId="{676D607A-85D2-4EAF-B264-A9D94B61A4FF}">
      <dsp:nvSpPr>
        <dsp:cNvPr id="0" name=""/>
        <dsp:cNvSpPr/>
      </dsp:nvSpPr>
      <dsp:spPr>
        <a:xfrm>
          <a:off x="521114" y="3908865"/>
          <a:ext cx="239742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78676" y="387058"/>
          <a:ext cx="3502586" cy="3687365"/>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en-US" sz="2000" b="1" kern="1200" dirty="0">
              <a:solidFill>
                <a:srgbClr val="FFFFFF"/>
              </a:solidFill>
              <a:latin typeface="Calibri"/>
              <a:ea typeface="+mn-ea"/>
              <a:cs typeface="+mn-cs"/>
            </a:rPr>
            <a:t>Explorer les couleurs</a:t>
          </a:r>
          <a:br>
            <a:rPr lang="en-US" sz="1600" kern="1200" dirty="0">
              <a:solidFill>
                <a:srgbClr val="FFFFFF"/>
              </a:solidFill>
              <a:latin typeface="Calibri"/>
              <a:ea typeface="+mn-ea"/>
              <a:cs typeface="+mn-cs"/>
            </a:rPr>
          </a:br>
          <a:endParaRPr lang="en-US" sz="1600" kern="1200" dirty="0">
            <a:solidFill>
              <a:srgbClr val="FFFFFF"/>
            </a:solidFill>
            <a:latin typeface="Calibri"/>
            <a:ea typeface="+mn-ea"/>
            <a:cs typeface="+mn-cs"/>
          </a:endParaRPr>
        </a:p>
        <a:p>
          <a:pPr marL="0" lvl="0" indent="0" algn="l" defTabSz="711200">
            <a:lnSpc>
              <a:spcPct val="90000"/>
            </a:lnSpc>
            <a:spcBef>
              <a:spcPct val="0"/>
            </a:spcBef>
            <a:spcAft>
              <a:spcPct val="35000"/>
            </a:spcAft>
            <a:buNone/>
          </a:pPr>
          <a:r>
            <a:rPr lang="fr-FR" sz="1600" kern="1200" dirty="0">
              <a:solidFill>
                <a:srgbClr val="FFFFFF"/>
              </a:solidFill>
              <a:latin typeface="Calibri"/>
              <a:ea typeface="+mn-ea"/>
              <a:cs typeface="+mn-cs"/>
            </a:rPr>
            <a:t>Dans cette activité, vous avez appris comment la couleur peut influencer le public et comment vous pouvez l'utiliser à votre avantage lors de la création de votre œuvre</a:t>
          </a:r>
          <a:r>
            <a:rPr lang="en-US" sz="1600" kern="1200" dirty="0">
              <a:solidFill>
                <a:srgbClr val="FFFFFF"/>
              </a:solidFill>
              <a:latin typeface="Calibri"/>
              <a:ea typeface="+mn-ea"/>
              <a:cs typeface="+mn-cs"/>
            </a:rPr>
            <a:t>.</a:t>
          </a:r>
        </a:p>
        <a:p>
          <a:pPr marL="0" lvl="0" indent="0" algn="l"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3678676" y="1788257"/>
        <a:ext cx="3502586" cy="2212419"/>
      </dsp:txXfrm>
    </dsp:sp>
    <dsp:sp modelId="{AFA09309-0DCE-4477-82D3-AAF980A85A37}">
      <dsp:nvSpPr>
        <dsp:cNvPr id="0" name=""/>
        <dsp:cNvSpPr/>
      </dsp:nvSpPr>
      <dsp:spPr>
        <a:xfrm>
          <a:off x="4926511" y="888184"/>
          <a:ext cx="1006917" cy="100691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503" tIns="12700" rIns="78503"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926511" y="888184"/>
        <a:ext cx="1006917" cy="1006917"/>
      </dsp:txXfrm>
    </dsp:sp>
    <dsp:sp modelId="{70685E0F-5EC9-4D84-80D5-F2F78DC3CFFC}">
      <dsp:nvSpPr>
        <dsp:cNvPr id="0" name=""/>
        <dsp:cNvSpPr/>
      </dsp:nvSpPr>
      <dsp:spPr>
        <a:xfrm>
          <a:off x="4231258" y="3908865"/>
          <a:ext cx="2397422"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421005" y="387058"/>
          <a:ext cx="3788144" cy="3686056"/>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en-US" sz="2000" b="1" kern="1200" dirty="0" err="1">
              <a:solidFill>
                <a:srgbClr val="FFFFFF"/>
              </a:solidFill>
              <a:latin typeface="Calibri"/>
              <a:ea typeface="+mn-ea"/>
              <a:cs typeface="+mn-cs"/>
            </a:rPr>
            <a:t>Créer</a:t>
          </a:r>
          <a:r>
            <a:rPr lang="en-US" sz="2000" b="1" kern="1200" dirty="0">
              <a:solidFill>
                <a:srgbClr val="FFFFFF"/>
              </a:solidFill>
              <a:latin typeface="Calibri"/>
              <a:ea typeface="+mn-ea"/>
              <a:cs typeface="+mn-cs"/>
            </a:rPr>
            <a:t> des images </a:t>
          </a:r>
          <a:r>
            <a:rPr lang="en-US" sz="2000" b="1" kern="1200" dirty="0" err="1">
              <a:solidFill>
                <a:srgbClr val="FFFFFF"/>
              </a:solidFill>
              <a:latin typeface="Calibri"/>
              <a:ea typeface="+mn-ea"/>
              <a:cs typeface="+mn-cs"/>
            </a:rPr>
            <a:t>vectorielles</a:t>
          </a:r>
          <a:br>
            <a:rPr lang="en-US" sz="1600" kern="1200" dirty="0">
              <a:solidFill>
                <a:srgbClr val="FFFFFF"/>
              </a:solidFill>
              <a:latin typeface="Calibri"/>
              <a:ea typeface="+mn-ea"/>
              <a:cs typeface="+mn-cs"/>
            </a:rPr>
          </a:br>
          <a:endParaRPr lang="en-US" sz="1600" kern="1200" dirty="0">
            <a:solidFill>
              <a:srgbClr val="FFFFFF"/>
            </a:solidFill>
            <a:latin typeface="Calibri"/>
            <a:ea typeface="+mn-ea"/>
            <a:cs typeface="+mn-cs"/>
          </a:endParaRPr>
        </a:p>
        <a:p>
          <a:pPr marL="0" lvl="0" indent="0" algn="l" defTabSz="711200">
            <a:lnSpc>
              <a:spcPct val="90000"/>
            </a:lnSpc>
            <a:spcBef>
              <a:spcPct val="0"/>
            </a:spcBef>
            <a:spcAft>
              <a:spcPct val="35000"/>
            </a:spcAft>
            <a:buNone/>
          </a:pPr>
          <a:r>
            <a:rPr lang="fr-FR" sz="1600" kern="1200" dirty="0">
              <a:solidFill>
                <a:srgbClr val="FFFFFF"/>
              </a:solidFill>
              <a:latin typeface="Calibri"/>
              <a:ea typeface="+mn-ea"/>
              <a:cs typeface="+mn-cs"/>
            </a:rPr>
            <a:t>Dans cette activité, vous avez été exposé à différents types de programmes/applications vectoriels et à la manière dont vous pouvez utiliser cet outil pour créer un travail fini</a:t>
          </a:r>
          <a:r>
            <a:rPr lang="en-US" sz="1600" kern="1200" dirty="0">
              <a:solidFill>
                <a:srgbClr val="FFFFFF"/>
              </a:solidFill>
              <a:latin typeface="Calibri"/>
              <a:ea typeface="+mn-ea"/>
              <a:cs typeface="+mn-cs"/>
            </a:rPr>
            <a:t>.</a:t>
          </a:r>
          <a:endParaRPr lang="en-US" sz="1600" kern="1200" noProof="1">
            <a:solidFill>
              <a:srgbClr val="FFFFFF"/>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7421005" y="1787760"/>
        <a:ext cx="3788144" cy="2211634"/>
      </dsp:txXfrm>
    </dsp:sp>
    <dsp:sp modelId="{9718E67E-2C8C-4093-AB5F-E3BEFAAEA31B}">
      <dsp:nvSpPr>
        <dsp:cNvPr id="0" name=""/>
        <dsp:cNvSpPr/>
      </dsp:nvSpPr>
      <dsp:spPr>
        <a:xfrm>
          <a:off x="8811619" y="887530"/>
          <a:ext cx="1006917" cy="100691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503" tIns="12700" rIns="78503"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811619" y="887530"/>
        <a:ext cx="1006917" cy="1006917"/>
      </dsp:txXfrm>
    </dsp:sp>
    <dsp:sp modelId="{13CAC05E-7817-4F00-94BF-9DC0F20DF1D8}">
      <dsp:nvSpPr>
        <dsp:cNvPr id="0" name=""/>
        <dsp:cNvSpPr/>
      </dsp:nvSpPr>
      <dsp:spPr>
        <a:xfrm>
          <a:off x="8116366" y="3908211"/>
          <a:ext cx="2397422"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675981"/>
          <a:ext cx="6156323" cy="26329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332992" rIns="477799"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None/>
          </a:pPr>
          <a:endParaRPr lang="en-US" sz="2800" kern="1200" dirty="0">
            <a:solidFill>
              <a:schemeClr val="bg1"/>
            </a:solidFill>
          </a:endParaRPr>
        </a:p>
      </dsp:txBody>
      <dsp:txXfrm>
        <a:off x="0" y="1675981"/>
        <a:ext cx="6156323" cy="2632912"/>
      </dsp:txXfrm>
    </dsp:sp>
    <dsp:sp modelId="{8EFCDC49-2431-44A7-9E88-01190BAF5B19}">
      <dsp:nvSpPr>
        <dsp:cNvPr id="0" name=""/>
        <dsp:cNvSpPr/>
      </dsp:nvSpPr>
      <dsp:spPr>
        <a:xfrm>
          <a:off x="27897" y="124410"/>
          <a:ext cx="6088669" cy="632530"/>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ZA" sz="2800" b="1" kern="1200" dirty="0" err="1">
              <a:solidFill>
                <a:schemeClr val="tx1"/>
              </a:solidFill>
            </a:rPr>
            <a:t>Créer</a:t>
          </a:r>
          <a:r>
            <a:rPr lang="en-ZA" sz="2800" b="1" kern="1200" dirty="0">
              <a:solidFill>
                <a:schemeClr val="tx1"/>
              </a:solidFill>
            </a:rPr>
            <a:t> un </a:t>
          </a:r>
          <a:r>
            <a:rPr lang="en-ZA" sz="2800" b="1" kern="1200" dirty="0" err="1">
              <a:solidFill>
                <a:schemeClr val="tx1"/>
              </a:solidFill>
            </a:rPr>
            <a:t>autocollant</a:t>
          </a:r>
          <a:endParaRPr lang="en-US" sz="2800" b="1" kern="1200" dirty="0">
            <a:solidFill>
              <a:schemeClr val="tx1"/>
            </a:solidFill>
          </a:endParaRPr>
        </a:p>
      </dsp:txBody>
      <dsp:txXfrm>
        <a:off x="27897" y="124410"/>
        <a:ext cx="6088669" cy="632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675981"/>
          <a:ext cx="6156323" cy="26329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332992" rIns="477799"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None/>
          </a:pPr>
          <a:endParaRPr lang="en-US" sz="2800" kern="1200" dirty="0">
            <a:solidFill>
              <a:schemeClr val="bg1"/>
            </a:solidFill>
          </a:endParaRPr>
        </a:p>
      </dsp:txBody>
      <dsp:txXfrm>
        <a:off x="0" y="1675981"/>
        <a:ext cx="6156323" cy="2632912"/>
      </dsp:txXfrm>
    </dsp:sp>
    <dsp:sp modelId="{8EFCDC49-2431-44A7-9E88-01190BAF5B19}">
      <dsp:nvSpPr>
        <dsp:cNvPr id="0" name=""/>
        <dsp:cNvSpPr/>
      </dsp:nvSpPr>
      <dsp:spPr>
        <a:xfrm>
          <a:off x="27897" y="124410"/>
          <a:ext cx="6088669" cy="632530"/>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ZA" sz="2800" b="1" kern="1200" dirty="0" err="1">
              <a:solidFill>
                <a:schemeClr val="tx1"/>
              </a:solidFill>
            </a:rPr>
            <a:t>Créer</a:t>
          </a:r>
          <a:r>
            <a:rPr lang="en-ZA" sz="2800" b="1" kern="1200" dirty="0">
              <a:solidFill>
                <a:schemeClr val="tx1"/>
              </a:solidFill>
            </a:rPr>
            <a:t> un </a:t>
          </a:r>
          <a:r>
            <a:rPr lang="en-ZA" sz="2800" b="1" kern="1200" dirty="0" err="1">
              <a:solidFill>
                <a:schemeClr val="tx1"/>
              </a:solidFill>
            </a:rPr>
            <a:t>autocollant</a:t>
          </a:r>
          <a:r>
            <a:rPr lang="en-ZA" sz="2800" b="1" kern="1200" dirty="0">
              <a:solidFill>
                <a:schemeClr val="tx1"/>
              </a:solidFill>
            </a:rPr>
            <a:t> - suite</a:t>
          </a:r>
          <a:endParaRPr lang="en-US" sz="2800" b="1" kern="1200" dirty="0">
            <a:solidFill>
              <a:schemeClr val="tx1"/>
            </a:solidFill>
          </a:endParaRPr>
        </a:p>
      </dsp:txBody>
      <dsp:txXfrm>
        <a:off x="27897" y="124410"/>
        <a:ext cx="6088669" cy="632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675981"/>
          <a:ext cx="6426057" cy="263291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8733" tIns="1332992" rIns="498733"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None/>
          </a:pPr>
          <a:endParaRPr lang="en-US" sz="2800" kern="1200" dirty="0">
            <a:solidFill>
              <a:schemeClr val="bg1"/>
            </a:solidFill>
          </a:endParaRPr>
        </a:p>
      </dsp:txBody>
      <dsp:txXfrm>
        <a:off x="0" y="1675981"/>
        <a:ext cx="6426057" cy="2632912"/>
      </dsp:txXfrm>
    </dsp:sp>
    <dsp:sp modelId="{8EFCDC49-2431-44A7-9E88-01190BAF5B19}">
      <dsp:nvSpPr>
        <dsp:cNvPr id="0" name=""/>
        <dsp:cNvSpPr/>
      </dsp:nvSpPr>
      <dsp:spPr>
        <a:xfrm>
          <a:off x="28257" y="124410"/>
          <a:ext cx="6361313" cy="632530"/>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023" tIns="0" rIns="170023" bIns="0" numCol="1" spcCol="1270" anchor="ctr" anchorCtr="0">
          <a:noAutofit/>
        </a:bodyPr>
        <a:lstStyle/>
        <a:p>
          <a:pPr marL="0" lvl="0" indent="0" algn="l" defTabSz="1244600">
            <a:lnSpc>
              <a:spcPct val="90000"/>
            </a:lnSpc>
            <a:spcBef>
              <a:spcPct val="0"/>
            </a:spcBef>
            <a:spcAft>
              <a:spcPct val="35000"/>
            </a:spcAft>
            <a:buNone/>
          </a:pPr>
          <a:r>
            <a:rPr lang="en-ZA" sz="2800" b="1" kern="1200" dirty="0" err="1">
              <a:solidFill>
                <a:schemeClr val="tx1"/>
              </a:solidFill>
            </a:rPr>
            <a:t>Créer</a:t>
          </a:r>
          <a:r>
            <a:rPr lang="en-ZA" sz="2800" b="1" kern="1200" dirty="0">
              <a:solidFill>
                <a:schemeClr val="tx1"/>
              </a:solidFill>
            </a:rPr>
            <a:t> un </a:t>
          </a:r>
          <a:r>
            <a:rPr lang="en-ZA" sz="2800" b="1" kern="1200" dirty="0" err="1">
              <a:solidFill>
                <a:schemeClr val="tx1"/>
              </a:solidFill>
            </a:rPr>
            <a:t>autocollant</a:t>
          </a:r>
          <a:r>
            <a:rPr lang="en-ZA" sz="2800" b="1" kern="1200" dirty="0">
              <a:solidFill>
                <a:schemeClr val="tx1"/>
              </a:solidFill>
            </a:rPr>
            <a:t> - Grille </a:t>
          </a:r>
          <a:r>
            <a:rPr lang="en-ZA" sz="2800" b="1" kern="1200" dirty="0" err="1">
              <a:solidFill>
                <a:schemeClr val="tx1"/>
              </a:solidFill>
            </a:rPr>
            <a:t>d’évaluation</a:t>
          </a:r>
          <a:endParaRPr lang="en-US" sz="2800" b="1" kern="1200" dirty="0">
            <a:solidFill>
              <a:schemeClr val="tx1"/>
            </a:solidFill>
          </a:endParaRPr>
        </a:p>
      </dsp:txBody>
      <dsp:txXfrm>
        <a:off x="28257" y="124410"/>
        <a:ext cx="6361313" cy="6325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7/13/2020</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7/13/2020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7.xml"/><Relationship Id="rId7" Type="http://schemas.openxmlformats.org/officeDocument/2006/relationships/diagramQuickStyle" Target="../diagrams/quickStyle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6.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png"/><Relationship Id="rId18" Type="http://schemas.openxmlformats.org/officeDocument/2006/relationships/image" Target="../media/image14.svg"/><Relationship Id="rId3" Type="http://schemas.openxmlformats.org/officeDocument/2006/relationships/tags" Target="../tags/tag10.xml"/><Relationship Id="rId7" Type="http://schemas.openxmlformats.org/officeDocument/2006/relationships/slideLayout" Target="../slideLayouts/slideLayout4.xml"/><Relationship Id="rId12" Type="http://schemas.microsoft.com/office/2007/relationships/diagramDrawing" Target="../diagrams/drawing2.xml"/><Relationship Id="rId17" Type="http://schemas.openxmlformats.org/officeDocument/2006/relationships/image" Target="../media/image13.png"/><Relationship Id="rId2" Type="http://schemas.openxmlformats.org/officeDocument/2006/relationships/tags" Target="../tags/tag9.xml"/><Relationship Id="rId16" Type="http://schemas.openxmlformats.org/officeDocument/2006/relationships/image" Target="../media/image12.sv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diagramColors" Target="../diagrams/colors2.xml"/><Relationship Id="rId5" Type="http://schemas.openxmlformats.org/officeDocument/2006/relationships/tags" Target="../tags/tag12.xml"/><Relationship Id="rId15" Type="http://schemas.openxmlformats.org/officeDocument/2006/relationships/image" Target="../media/image11.png"/><Relationship Id="rId10" Type="http://schemas.openxmlformats.org/officeDocument/2006/relationships/diagramQuickStyle" Target="../diagrams/quickStyle2.xml"/><Relationship Id="rId4" Type="http://schemas.openxmlformats.org/officeDocument/2006/relationships/tags" Target="../tags/tag11.xml"/><Relationship Id="rId9" Type="http://schemas.openxmlformats.org/officeDocument/2006/relationships/diagramLayout" Target="../diagrams/layout2.xml"/><Relationship Id="rId1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microsoft.com/office/2007/relationships/diagramDrawing" Target="../diagrams/drawing3.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diagramColors" Target="../diagrams/colors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diagramQuickStyle" Target="../diagrams/quickStyle3.xml"/><Relationship Id="rId5" Type="http://schemas.openxmlformats.org/officeDocument/2006/relationships/tags" Target="../tags/tag18.xml"/><Relationship Id="rId15" Type="http://schemas.openxmlformats.org/officeDocument/2006/relationships/image" Target="../media/image16.png"/><Relationship Id="rId10" Type="http://schemas.openxmlformats.org/officeDocument/2006/relationships/diagramLayout" Target="../diagrams/layout3.xml"/><Relationship Id="rId4" Type="http://schemas.openxmlformats.org/officeDocument/2006/relationships/tags" Target="../tags/tag17.xml"/><Relationship Id="rId9" Type="http://schemas.openxmlformats.org/officeDocument/2006/relationships/diagramData" Target="../diagrams/data3.xml"/><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5.png"/><Relationship Id="rId3" Type="http://schemas.openxmlformats.org/officeDocument/2006/relationships/tags" Target="../tags/tag23.xml"/><Relationship Id="rId7" Type="http://schemas.openxmlformats.org/officeDocument/2006/relationships/slideLayout" Target="../slideLayouts/slideLayout7.xml"/><Relationship Id="rId12" Type="http://schemas.microsoft.com/office/2007/relationships/diagramDrawing" Target="../diagrams/drawing4.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diagramColors" Target="../diagrams/colors4.xml"/><Relationship Id="rId5" Type="http://schemas.openxmlformats.org/officeDocument/2006/relationships/tags" Target="../tags/tag25.xml"/><Relationship Id="rId10" Type="http://schemas.openxmlformats.org/officeDocument/2006/relationships/diagramQuickStyle" Target="../diagrams/quickStyle4.xml"/><Relationship Id="rId4" Type="http://schemas.openxmlformats.org/officeDocument/2006/relationships/tags" Target="../tags/tag24.xml"/><Relationship Id="rId9" Type="http://schemas.openxmlformats.org/officeDocument/2006/relationships/diagramLayout" Target="../diagrams/layout4.xml"/><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5.png"/><Relationship Id="rId3" Type="http://schemas.openxmlformats.org/officeDocument/2006/relationships/tags" Target="../tags/tag29.xml"/><Relationship Id="rId7" Type="http://schemas.openxmlformats.org/officeDocument/2006/relationships/slideLayout" Target="../slideLayouts/slideLayout7.xml"/><Relationship Id="rId12" Type="http://schemas.microsoft.com/office/2007/relationships/diagramDrawing" Target="../diagrams/drawing5.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diagramColors" Target="../diagrams/colors5.xml"/><Relationship Id="rId5" Type="http://schemas.openxmlformats.org/officeDocument/2006/relationships/tags" Target="../tags/tag31.xml"/><Relationship Id="rId10" Type="http://schemas.openxmlformats.org/officeDocument/2006/relationships/diagramQuickStyle" Target="../diagrams/quickStyle5.xml"/><Relationship Id="rId4" Type="http://schemas.openxmlformats.org/officeDocument/2006/relationships/tags" Target="../tags/tag30.xml"/><Relationship Id="rId9" Type="http://schemas.openxmlformats.org/officeDocument/2006/relationships/diagramLayout" Target="../diagrams/layout5.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custDataLst>
              <p:tags r:id="rId1"/>
            </p:custDataLst>
          </p:nvPr>
        </p:nvSpPr>
        <p:spPr/>
        <p:txBody>
          <a:bodyPr/>
          <a:lstStyle/>
          <a:p>
            <a:r>
              <a:rPr lang="en-US" dirty="0"/>
              <a:t>Design </a:t>
            </a:r>
            <a:r>
              <a:rPr lang="en-US" dirty="0" err="1"/>
              <a:t>Graphique</a:t>
            </a:r>
            <a:endParaRPr lang="en-US" dirty="0"/>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custDataLst>
              <p:tags r:id="rId2"/>
            </p:custDataLst>
          </p:nvPr>
        </p:nvSpPr>
        <p:spPr/>
        <p:txBody>
          <a:bodyPr/>
          <a:lstStyle/>
          <a:p>
            <a:r>
              <a:rPr lang="en-US" dirty="0"/>
              <a:t>Travail</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custDataLst>
              <p:tags r:id="rId3"/>
            </p:custDataLst>
          </p:nvPr>
        </p:nvSpPr>
        <p:spPr/>
        <p:txBody>
          <a:bodyPr/>
          <a:lstStyle/>
          <a:p>
            <a:r>
              <a:rPr lang="en-US" dirty="0"/>
              <a:t>PAGE </a:t>
            </a:r>
            <a:fld id="{4A9B5881-4007-4345-955A-79C2656F0C49}" type="slidenum">
              <a:rPr lang="en-US" smtClean="0"/>
              <a:pPr/>
              <a:t>1</a:t>
            </a:fld>
            <a:endParaRPr lang="en-US" dirty="0"/>
          </a:p>
        </p:txBody>
      </p:sp>
      <p:pic>
        <p:nvPicPr>
          <p:cNvPr id="7" name="Picture Placeholder 6" descr="A large brick building&#10;&#10;Description automatically generated">
            <a:extLst>
              <a:ext uri="{FF2B5EF4-FFF2-40B4-BE49-F238E27FC236}">
                <a16:creationId xmlns:a16="http://schemas.microsoft.com/office/drawing/2014/main" id="{E2B43DF0-1743-487E-B19B-A4DEC228871C}"/>
              </a:ext>
            </a:extLst>
          </p:cNvPr>
          <p:cNvPicPr>
            <a:picLocks noGrp="1" noChangeAspect="1"/>
          </p:cNvPicPr>
          <p:nvPr>
            <p:ph type="pic" idx="1"/>
            <p:custDataLst>
              <p:tags r:id="rId4"/>
            </p:custDataLst>
          </p:nvPr>
        </p:nvPicPr>
        <p:blipFill>
          <a:blip r:embed="rId6">
            <a:extLst>
              <a:ext uri="{28A0092B-C50C-407E-A947-70E740481C1C}">
                <a14:useLocalDpi xmlns:a14="http://schemas.microsoft.com/office/drawing/2010/main" val="0"/>
              </a:ext>
            </a:extLst>
          </a:blip>
          <a:srcRect l="12790" r="12790"/>
          <a:stretch>
            <a:fillRect/>
          </a:stretch>
        </p:blipFill>
        <p:spPr/>
      </p:pic>
    </p:spTree>
    <p:extLst>
      <p:ext uri="{BB962C8B-B14F-4D97-AF65-F5344CB8AC3E}">
        <p14:creationId xmlns:p14="http://schemas.microsoft.com/office/powerpoint/2010/main" val="113625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custDataLst>
              <p:tags r:id="rId1"/>
            </p:custDataLst>
          </p:nvPr>
        </p:nvSpPr>
        <p:spPr>
          <a:gradFill>
            <a:gsLst>
              <a:gs pos="1000">
                <a:schemeClr val="tx1">
                  <a:lumMod val="85000"/>
                  <a:lumOff val="15000"/>
                </a:schemeClr>
              </a:gs>
              <a:gs pos="100000">
                <a:schemeClr val="accent2">
                  <a:lumMod val="50000"/>
                </a:schemeClr>
              </a:gs>
            </a:gsLst>
          </a:gradFill>
        </p:spPr>
        <p:txBody>
          <a:bodyPr/>
          <a:lstStyle/>
          <a:p>
            <a:pPr algn="r"/>
            <a:r>
              <a:rPr lang="en-US" dirty="0" err="1">
                <a:solidFill>
                  <a:schemeClr val="bg1"/>
                </a:solidFill>
              </a:rPr>
              <a:t>Activit</a:t>
            </a:r>
            <a:r>
              <a:rPr lang="en-US" dirty="0" err="1"/>
              <a:t>és</a:t>
            </a:r>
            <a:r>
              <a:rPr lang="en-US" dirty="0"/>
              <a:t> et</a:t>
            </a:r>
            <a:br>
              <a:rPr lang="en-US" dirty="0">
                <a:solidFill>
                  <a:schemeClr val="bg1"/>
                </a:solidFill>
              </a:rPr>
            </a:br>
            <a:r>
              <a:rPr lang="en-US" dirty="0">
                <a:solidFill>
                  <a:schemeClr val="bg1"/>
                </a:solidFill>
              </a:rPr>
              <a:t>le travail</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custDataLst>
              <p:tags r:id="rId2"/>
            </p:custDataLst>
            <p:extLst>
              <p:ext uri="{D42A27DB-BD31-4B8C-83A1-F6EECF244321}">
                <p14:modId xmlns:p14="http://schemas.microsoft.com/office/powerpoint/2010/main" val="2505166506"/>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custDataLst>
              <p:tags r:id="rId3"/>
            </p:custDataLst>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custDataLst>
              <p:tags r:id="rId1"/>
            </p:custDataLst>
          </p:nvPr>
        </p:nvSpPr>
        <p:spPr>
          <a:xfrm>
            <a:off x="417689" y="426945"/>
            <a:ext cx="7447845" cy="1326105"/>
          </a:xfrm>
        </p:spPr>
        <p:txBody>
          <a:bodyPr/>
          <a:lstStyle/>
          <a:p>
            <a:r>
              <a:rPr lang="en-US" dirty="0" err="1"/>
              <a:t>Compétences</a:t>
            </a:r>
            <a:r>
              <a:rPr lang="en-US" dirty="0"/>
              <a:t> et </a:t>
            </a:r>
            <a:r>
              <a:rPr lang="en-US" dirty="0" err="1"/>
              <a:t>connaissances</a:t>
            </a:r>
            <a:endParaRPr lang="en-US" dirty="0"/>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custDataLst>
              <p:tags r:id="rId2"/>
            </p:custDataLst>
            <p:extLst>
              <p:ext uri="{D42A27DB-BD31-4B8C-83A1-F6EECF244321}">
                <p14:modId xmlns:p14="http://schemas.microsoft.com/office/powerpoint/2010/main" val="268546769"/>
              </p:ext>
            </p:extLst>
          </p:nvPr>
        </p:nvGraphicFramePr>
        <p:xfrm>
          <a:off x="417689" y="1690961"/>
          <a:ext cx="11209868" cy="44614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custDataLst>
              <p:tags r:id="rId3"/>
            </p:custDataLst>
          </p:nvPr>
        </p:nvSpPr>
        <p:spPr/>
        <p:txBody>
          <a:bodyPr/>
          <a:lstStyle/>
          <a:p>
            <a:r>
              <a:rPr lang="en-US" dirty="0"/>
              <a:t>PAGE </a:t>
            </a:r>
            <a:fld id="{4A9B5881-4007-4345-955A-79C2656F0C49}" type="slidenum">
              <a:rPr lang="en-US" smtClean="0"/>
              <a:pPr/>
              <a:t>3</a:t>
            </a:fld>
            <a:endParaRPr lang="en-US" dirty="0"/>
          </a:p>
        </p:txBody>
      </p:sp>
      <p:pic>
        <p:nvPicPr>
          <p:cNvPr id="22" name="Graphic 21" descr="Paint">
            <a:extLst>
              <a:ext uri="{FF2B5EF4-FFF2-40B4-BE49-F238E27FC236}">
                <a16:creationId xmlns:a16="http://schemas.microsoft.com/office/drawing/2014/main" id="{7ECFAE14-91EB-4393-8A0F-40BAB1C07643}"/>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69889" y="2514600"/>
            <a:ext cx="914400" cy="914400"/>
          </a:xfrm>
          <a:prstGeom prst="rect">
            <a:avLst/>
          </a:prstGeom>
        </p:spPr>
      </p:pic>
      <p:pic>
        <p:nvPicPr>
          <p:cNvPr id="24" name="Graphic 23" descr="Illustrator">
            <a:extLst>
              <a:ext uri="{FF2B5EF4-FFF2-40B4-BE49-F238E27FC236}">
                <a16:creationId xmlns:a16="http://schemas.microsoft.com/office/drawing/2014/main" id="{F170DE36-7053-454A-966B-33C9A5D888B1}"/>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242851" y="2514600"/>
            <a:ext cx="914400" cy="914400"/>
          </a:xfrm>
          <a:prstGeom prst="rect">
            <a:avLst/>
          </a:prstGeom>
        </p:spPr>
      </p:pic>
      <p:pic>
        <p:nvPicPr>
          <p:cNvPr id="26" name="Graphic 25" descr="Person with idea">
            <a:extLst>
              <a:ext uri="{FF2B5EF4-FFF2-40B4-BE49-F238E27FC236}">
                <a16:creationId xmlns:a16="http://schemas.microsoft.com/office/drawing/2014/main" id="{A5532A49-B108-44CD-B816-C9D9A4B7E539}"/>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034749" y="2514600"/>
            <a:ext cx="914400" cy="914400"/>
          </a:xfrm>
          <a:prstGeom prst="rect">
            <a:avLst/>
          </a:prstGeom>
        </p:spPr>
      </p:pic>
    </p:spTree>
    <p:extLst>
      <p:ext uri="{BB962C8B-B14F-4D97-AF65-F5344CB8AC3E}">
        <p14:creationId xmlns:p14="http://schemas.microsoft.com/office/powerpoint/2010/main" val="3879804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custDataLst>
              <p:tags r:id="rId1"/>
            </p:custDataLst>
          </p:nvPr>
        </p:nvSpPr>
        <p:spPr>
          <a:xfrm>
            <a:off x="7512000" y="0"/>
            <a:ext cx="4680000" cy="6721473"/>
          </a:xfrm>
        </p:spPr>
        <p:txBody>
          <a:bodyPr/>
          <a:lstStyle/>
          <a:p>
            <a:pPr algn="ctr"/>
            <a:r>
              <a:rPr lang="en-US" dirty="0" err="1"/>
              <a:t>Exemples</a:t>
            </a:r>
            <a:endParaRPr lang="en-US" dirty="0"/>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custDataLst>
              <p:tags r:id="rId2"/>
            </p:custDataLst>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custDataLst>
              <p:tags r:id="rId3"/>
            </p:custDataLst>
            <p:extLst>
              <p:ext uri="{D42A27DB-BD31-4B8C-83A1-F6EECF244321}">
                <p14:modId xmlns:p14="http://schemas.microsoft.com/office/powerpoint/2010/main" val="918136407"/>
              </p:ext>
            </p:extLst>
          </p:nvPr>
        </p:nvGraphicFramePr>
        <p:xfrm>
          <a:off x="838200" y="365124"/>
          <a:ext cx="6156323" cy="59848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extBox 7">
            <a:extLst>
              <a:ext uri="{FF2B5EF4-FFF2-40B4-BE49-F238E27FC236}">
                <a16:creationId xmlns:a16="http://schemas.microsoft.com/office/drawing/2014/main" id="{720403AD-14CB-4E89-AC47-E08BC28F4F45}"/>
              </a:ext>
            </a:extLst>
          </p:cNvPr>
          <p:cNvSpPr txBox="1"/>
          <p:nvPr>
            <p:custDataLst>
              <p:tags r:id="rId4"/>
            </p:custDataLst>
          </p:nvPr>
        </p:nvSpPr>
        <p:spPr>
          <a:xfrm>
            <a:off x="838200" y="1225689"/>
            <a:ext cx="6090700" cy="2708434"/>
          </a:xfrm>
          <a:prstGeom prst="rect">
            <a:avLst/>
          </a:prstGeom>
          <a:noFill/>
        </p:spPr>
        <p:txBody>
          <a:bodyPr wrap="square" rtlCol="0">
            <a:spAutoFit/>
          </a:bodyPr>
          <a:lstStyle/>
          <a:p>
            <a:r>
              <a:rPr lang="en-US" b="1" dirty="0" err="1">
                <a:solidFill>
                  <a:schemeClr val="bg1"/>
                </a:solidFill>
              </a:rPr>
              <a:t>Tâche</a:t>
            </a:r>
            <a:r>
              <a:rPr lang="en-US" b="1" dirty="0">
                <a:solidFill>
                  <a:schemeClr val="bg1"/>
                </a:solidFill>
              </a:rPr>
              <a:t>:</a:t>
            </a:r>
            <a:r>
              <a:rPr lang="fr-FR" b="1" dirty="0">
                <a:solidFill>
                  <a:schemeClr val="bg1"/>
                </a:solidFill>
              </a:rPr>
              <a:t> </a:t>
            </a:r>
            <a:r>
              <a:rPr lang="fr-FR" dirty="0">
                <a:solidFill>
                  <a:schemeClr val="bg1"/>
                </a:solidFill>
              </a:rPr>
              <a:t>Vous allez créer en plusieurs étapes, une conception graphique efficace qui démontre des créations complexes en utilisant une variété d'outils, afin de transmettre un message, un sentiment ou une émotion percutante basée sur votre recherche. Dans le cadre de ce travail, vous appliquerez tout votre apprentissage à la création d'un autocollant pour votre école ou votre communauté</a:t>
            </a:r>
            <a:r>
              <a:rPr lang="en-US" dirty="0">
                <a:solidFill>
                  <a:schemeClr val="bg1"/>
                </a:solidFill>
              </a:rPr>
              <a:t>. </a:t>
            </a:r>
          </a:p>
          <a:p>
            <a:endParaRPr lang="en-US" dirty="0">
              <a:solidFill>
                <a:schemeClr val="bg1"/>
              </a:solidFill>
            </a:endParaRPr>
          </a:p>
          <a:p>
            <a:r>
              <a:rPr lang="fr-FR" sz="1400" dirty="0">
                <a:solidFill>
                  <a:schemeClr val="bg1"/>
                </a:solidFill>
              </a:rPr>
              <a:t>PREUVES DE L'APPRENTISSAGE ET DU DÉVELOPPEMENT DES COMPÉTENCES </a:t>
            </a:r>
            <a:r>
              <a:rPr lang="en-US" sz="1400" dirty="0">
                <a:solidFill>
                  <a:schemeClr val="bg1"/>
                </a:solidFill>
              </a:rPr>
              <a:t>– </a:t>
            </a:r>
            <a:r>
              <a:rPr lang="fr-FR" sz="1200" dirty="0">
                <a:solidFill>
                  <a:schemeClr val="bg1"/>
                </a:solidFill>
              </a:rPr>
              <a:t>Inclure tout lien pertinent ci-dessous</a:t>
            </a:r>
            <a:endParaRPr lang="en-CA" dirty="0">
              <a:solidFill>
                <a:schemeClr val="bg1"/>
              </a:solidFill>
            </a:endParaRPr>
          </a:p>
        </p:txBody>
      </p:sp>
      <p:graphicFrame>
        <p:nvGraphicFramePr>
          <p:cNvPr id="6" name="Table 5">
            <a:extLst>
              <a:ext uri="{FF2B5EF4-FFF2-40B4-BE49-F238E27FC236}">
                <a16:creationId xmlns:a16="http://schemas.microsoft.com/office/drawing/2014/main" id="{2299A6C1-14BE-4495-9078-A6E2819834CD}"/>
              </a:ext>
            </a:extLst>
          </p:cNvPr>
          <p:cNvGraphicFramePr>
            <a:graphicFrameLocks noGrp="1"/>
          </p:cNvGraphicFramePr>
          <p:nvPr>
            <p:custDataLst>
              <p:tags r:id="rId5"/>
            </p:custDataLst>
            <p:extLst>
              <p:ext uri="{D42A27DB-BD31-4B8C-83A1-F6EECF244321}">
                <p14:modId xmlns:p14="http://schemas.microsoft.com/office/powerpoint/2010/main" val="1223482021"/>
              </p:ext>
            </p:extLst>
          </p:nvPr>
        </p:nvGraphicFramePr>
        <p:xfrm>
          <a:off x="935010" y="4218874"/>
          <a:ext cx="6156323" cy="1991435"/>
        </p:xfrm>
        <a:graphic>
          <a:graphicData uri="http://schemas.openxmlformats.org/drawingml/2006/table">
            <a:tbl>
              <a:tblPr firstRow="1" firstCol="1" bandRow="1"/>
              <a:tblGrid>
                <a:gridCol w="2252690">
                  <a:extLst>
                    <a:ext uri="{9D8B030D-6E8A-4147-A177-3AD203B41FA5}">
                      <a16:colId xmlns:a16="http://schemas.microsoft.com/office/drawing/2014/main" val="1650645883"/>
                    </a:ext>
                  </a:extLst>
                </a:gridCol>
                <a:gridCol w="774700">
                  <a:extLst>
                    <a:ext uri="{9D8B030D-6E8A-4147-A177-3AD203B41FA5}">
                      <a16:colId xmlns:a16="http://schemas.microsoft.com/office/drawing/2014/main" val="2637444429"/>
                    </a:ext>
                  </a:extLst>
                </a:gridCol>
                <a:gridCol w="3128933">
                  <a:extLst>
                    <a:ext uri="{9D8B030D-6E8A-4147-A177-3AD203B41FA5}">
                      <a16:colId xmlns:a16="http://schemas.microsoft.com/office/drawing/2014/main" val="1058616238"/>
                    </a:ext>
                  </a:extLst>
                </a:gridCol>
              </a:tblGrid>
              <a:tr h="608235">
                <a:tc>
                  <a:txBody>
                    <a:bodyPr/>
                    <a:lstStyle/>
                    <a:p>
                      <a:pPr>
                        <a:lnSpc>
                          <a:spcPct val="107000"/>
                        </a:lnSpc>
                        <a:spcAft>
                          <a:spcPts val="0"/>
                        </a:spcAft>
                      </a:pPr>
                      <a:r>
                        <a:rPr lang="fr-FR"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Composantes d'un projet de conception vectorielle ou graphique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CA"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Vérification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r-FR"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Lien vers les preuves d'achèvement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20314877"/>
                  </a:ext>
                </a:extLst>
              </a:tr>
              <a:tr h="215380">
                <a:tc>
                  <a:txBody>
                    <a:bodyPr/>
                    <a:lstStyle/>
                    <a:p>
                      <a:pPr>
                        <a:lnSpc>
                          <a:spcPct val="107000"/>
                        </a:lnSpc>
                        <a:spcAft>
                          <a:spcPts val="0"/>
                        </a:spcAft>
                      </a:pPr>
                      <a:r>
                        <a:rPr lang="en-C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Inspiration(s)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10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C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Liens: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3588275"/>
                  </a:ext>
                </a:extLst>
              </a:tr>
              <a:tr h="402010">
                <a:tc>
                  <a:txBody>
                    <a:bodyPr/>
                    <a:lstStyle/>
                    <a:p>
                      <a:pPr>
                        <a:lnSpc>
                          <a:spcPct val="107000"/>
                        </a:lnSpc>
                        <a:spcAft>
                          <a:spcPts val="0"/>
                        </a:spcAft>
                      </a:pPr>
                      <a:r>
                        <a:rPr lang="en-CA"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Tutoriels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10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Liens </a:t>
                      </a:r>
                      <a:r>
                        <a:rPr lang="en-CA"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fonctionnel</a:t>
                      </a:r>
                      <a:r>
                        <a:rPr lang="en-CA"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t>
                      </a:r>
                      <a:r>
                        <a:rPr lang="en-C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aux tutoriels utilisés pour le développement des connaissances et des compétences</a:t>
                      </a:r>
                      <a:r>
                        <a:rPr lang="en-C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5217875"/>
                  </a:ext>
                </a:extLst>
              </a:tr>
              <a:tr h="670551">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Copie du produit final exporté pour un visionnage sur multi-écrans </a:t>
                      </a:r>
                      <a:r>
                        <a:rPr lang="en-CA" sz="1100" dirty="0">
                          <a:effectLst/>
                          <a:latin typeface="Calibri" panose="020F0502020204030204" pitchFamily="34" charset="0"/>
                          <a:ea typeface="Calibri" panose="020F0502020204030204" pitchFamily="34" charset="0"/>
                          <a:cs typeface="Times New Roman" panose="02020603050405020304" pitchFamily="18" charset="0"/>
                        </a:rPr>
                        <a:t>(.pdf </a:t>
                      </a:r>
                      <a:r>
                        <a:rPr lang="en-CA" sz="1100" dirty="0" err="1">
                          <a:effectLst/>
                          <a:latin typeface="Calibri" panose="020F0502020204030204" pitchFamily="34" charset="0"/>
                          <a:ea typeface="Calibri" panose="020F0502020204030204" pitchFamily="34" charset="0"/>
                          <a:cs typeface="Times New Roman" panose="02020603050405020304" pitchFamily="18" charset="0"/>
                        </a:rPr>
                        <a:t>ou</a:t>
                      </a:r>
                      <a:r>
                        <a:rPr lang="en-CA" sz="1100" dirty="0">
                          <a:effectLst/>
                          <a:latin typeface="Calibri" panose="020F0502020204030204" pitchFamily="34" charset="0"/>
                          <a:ea typeface="Calibri" panose="020F0502020204030204" pitchFamily="34" charset="0"/>
                          <a:cs typeface="Times New Roman" panose="02020603050405020304" pitchFamily="18" charset="0"/>
                        </a:rPr>
                        <a:t> .</a:t>
                      </a:r>
                      <a:r>
                        <a:rPr lang="en-CA" sz="1100" dirty="0" err="1">
                          <a:effectLst/>
                          <a:latin typeface="Calibri" panose="020F0502020204030204" pitchFamily="34" charset="0"/>
                          <a:ea typeface="Calibri" panose="020F0502020204030204" pitchFamily="34" charset="0"/>
                          <a:cs typeface="Times New Roman" panose="02020603050405020304" pitchFamily="18" charset="0"/>
                        </a:rPr>
                        <a:t>png</a:t>
                      </a:r>
                      <a:r>
                        <a:rPr lang="en-CA" sz="1100" dirty="0">
                          <a:effectLst/>
                          <a:latin typeface="Calibri" panose="020F0502020204030204" pitchFamily="34" charset="0"/>
                          <a:ea typeface="Calibri" panose="020F0502020204030204" pitchFamily="34" charset="0"/>
                          <a:cs typeface="Times New Roman" panose="02020603050405020304" pitchFamily="18" charset="0"/>
                        </a:rPr>
                        <a:t> </a:t>
                      </a:r>
                      <a:r>
                        <a:rPr lang="en-CA" sz="1100" dirty="0" err="1">
                          <a:effectLst/>
                          <a:latin typeface="Calibri" panose="020F0502020204030204" pitchFamily="34" charset="0"/>
                          <a:ea typeface="Calibri" panose="020F0502020204030204" pitchFamily="34" charset="0"/>
                          <a:cs typeface="Times New Roman" panose="02020603050405020304" pitchFamily="18" charset="0"/>
                        </a:rPr>
                        <a:t>ou</a:t>
                      </a:r>
                      <a:r>
                        <a:rPr lang="en-CA" sz="1100" dirty="0">
                          <a:effectLst/>
                          <a:latin typeface="Calibri" panose="020F0502020204030204" pitchFamily="34" charset="0"/>
                          <a:ea typeface="Calibri" panose="020F0502020204030204" pitchFamily="34" charset="0"/>
                          <a:cs typeface="Times New Roman" panose="02020603050405020304" pitchFamily="18" charset="0"/>
                        </a:rPr>
                        <a:t> .jpg)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10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Lien  vers le produit final</a:t>
                      </a:r>
                      <a:r>
                        <a:rPr lang="en-CA" sz="1100" dirty="0">
                          <a:effectLst/>
                          <a:latin typeface="Calibri" panose="020F0502020204030204" pitchFamily="34" charset="0"/>
                          <a:ea typeface="Calibri" panose="020F0502020204030204" pitchFamily="34" charset="0"/>
                          <a:cs typeface="Times New Roman" panose="02020603050405020304" pitchFamily="18" charset="0"/>
                        </a:rPr>
                        <a:t>! MERCI!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57382931"/>
                  </a:ext>
                </a:extLst>
              </a:tr>
            </a:tbl>
          </a:graphicData>
        </a:graphic>
      </p:graphicFrame>
      <p:pic>
        <p:nvPicPr>
          <p:cNvPr id="14" name="Picture 13" descr="A picture containing drawing&#10;&#10;Description automatically generated">
            <a:extLst>
              <a:ext uri="{FF2B5EF4-FFF2-40B4-BE49-F238E27FC236}">
                <a16:creationId xmlns:a16="http://schemas.microsoft.com/office/drawing/2014/main" id="{6727B1FA-E38C-495C-9DB2-70A8256DF611}"/>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8575702" y="3958674"/>
            <a:ext cx="2519359" cy="2485466"/>
          </a:xfrm>
          <a:prstGeom prst="rect">
            <a:avLst/>
          </a:prstGeom>
        </p:spPr>
      </p:pic>
      <p:pic>
        <p:nvPicPr>
          <p:cNvPr id="16" name="Picture 15" descr="A close up of a logo&#10;&#10;Description automatically generated">
            <a:extLst>
              <a:ext uri="{FF2B5EF4-FFF2-40B4-BE49-F238E27FC236}">
                <a16:creationId xmlns:a16="http://schemas.microsoft.com/office/drawing/2014/main" id="{69F5DCC4-D377-49C9-8625-2E8A0E85F8E7}"/>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7798936" y="-477155"/>
            <a:ext cx="3828620" cy="3834716"/>
          </a:xfrm>
          <a:prstGeom prst="rect">
            <a:avLst/>
          </a:prstGeom>
        </p:spPr>
      </p:pic>
    </p:spTree>
    <p:extLst>
      <p:ext uri="{BB962C8B-B14F-4D97-AF65-F5344CB8AC3E}">
        <p14:creationId xmlns:p14="http://schemas.microsoft.com/office/powerpoint/2010/main" val="308978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custDataLst>
              <p:tags r:id="rId1"/>
            </p:custDataLst>
          </p:nvPr>
        </p:nvSpPr>
        <p:spPr>
          <a:xfrm>
            <a:off x="7512000" y="0"/>
            <a:ext cx="4680000" cy="6721473"/>
          </a:xfrm>
        </p:spPr>
        <p:txBody>
          <a:bodyPr/>
          <a:lstStyle/>
          <a:p>
            <a:pPr algn="ctr"/>
            <a:r>
              <a:rPr lang="en-US" dirty="0" err="1"/>
              <a:t>Exemples</a:t>
            </a:r>
            <a:endParaRPr lang="en-US" dirty="0"/>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custDataLst>
              <p:tags r:id="rId2"/>
            </p:custDataLst>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custDataLst>
              <p:tags r:id="rId3"/>
            </p:custDataLst>
            <p:extLst>
              <p:ext uri="{D42A27DB-BD31-4B8C-83A1-F6EECF244321}">
                <p14:modId xmlns:p14="http://schemas.microsoft.com/office/powerpoint/2010/main" val="1406771648"/>
              </p:ext>
            </p:extLst>
          </p:nvPr>
        </p:nvGraphicFramePr>
        <p:xfrm>
          <a:off x="838200" y="365124"/>
          <a:ext cx="6156323" cy="5984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720403AD-14CB-4E89-AC47-E08BC28F4F45}"/>
              </a:ext>
            </a:extLst>
          </p:cNvPr>
          <p:cNvSpPr txBox="1"/>
          <p:nvPr>
            <p:custDataLst>
              <p:tags r:id="rId4"/>
            </p:custDataLst>
          </p:nvPr>
        </p:nvSpPr>
        <p:spPr>
          <a:xfrm>
            <a:off x="838200" y="1225689"/>
            <a:ext cx="6090700" cy="5232202"/>
          </a:xfrm>
          <a:prstGeom prst="rect">
            <a:avLst/>
          </a:prstGeom>
          <a:noFill/>
        </p:spPr>
        <p:txBody>
          <a:bodyPr wrap="square" rtlCol="0">
            <a:spAutoFit/>
          </a:bodyPr>
          <a:lstStyle/>
          <a:p>
            <a:r>
              <a:rPr lang="en-US" b="1" dirty="0">
                <a:solidFill>
                  <a:schemeClr val="bg1"/>
                </a:solidFill>
              </a:rPr>
              <a:t>Temps: 2 </a:t>
            </a:r>
            <a:r>
              <a:rPr lang="en-US" b="1" dirty="0" err="1">
                <a:solidFill>
                  <a:schemeClr val="bg1"/>
                </a:solidFill>
              </a:rPr>
              <a:t>heures</a:t>
            </a:r>
            <a:endParaRPr lang="en-US" b="1" dirty="0">
              <a:solidFill>
                <a:schemeClr val="bg1"/>
              </a:solidFill>
            </a:endParaRPr>
          </a:p>
          <a:p>
            <a:endParaRPr lang="en-US" b="1" dirty="0">
              <a:solidFill>
                <a:schemeClr val="bg1"/>
              </a:solidFill>
            </a:endParaRPr>
          </a:p>
          <a:p>
            <a:r>
              <a:rPr lang="en-US" b="1" dirty="0" err="1">
                <a:solidFill>
                  <a:schemeClr val="bg1"/>
                </a:solidFill>
              </a:rPr>
              <a:t>Étape</a:t>
            </a:r>
            <a:r>
              <a:rPr lang="en-US" b="1" dirty="0">
                <a:solidFill>
                  <a:schemeClr val="bg1"/>
                </a:solidFill>
              </a:rPr>
              <a:t> 1: </a:t>
            </a:r>
            <a:r>
              <a:rPr lang="fr-FR" b="1" dirty="0">
                <a:solidFill>
                  <a:schemeClr val="bg1"/>
                </a:solidFill>
              </a:rPr>
              <a:t>Recherchez quel type d'autocollant est nécessaire dans votre école ou votre communauté.  Où l’autocollant doit être placé (exemple : plancher, mur, fenêtre, plafond).  Documentez et partagez vos recherches.</a:t>
            </a:r>
            <a:endParaRPr lang="en-US" b="1" dirty="0">
              <a:solidFill>
                <a:schemeClr val="bg1"/>
              </a:solidFill>
            </a:endParaRPr>
          </a:p>
          <a:p>
            <a:endParaRPr lang="en-US" b="1" dirty="0">
              <a:solidFill>
                <a:schemeClr val="bg1"/>
              </a:solidFill>
            </a:endParaRPr>
          </a:p>
          <a:p>
            <a:r>
              <a:rPr lang="en-US" b="1" dirty="0" err="1">
                <a:solidFill>
                  <a:schemeClr val="bg1"/>
                </a:solidFill>
              </a:rPr>
              <a:t>Étape</a:t>
            </a:r>
            <a:r>
              <a:rPr lang="en-US" b="1" dirty="0">
                <a:solidFill>
                  <a:schemeClr val="bg1"/>
                </a:solidFill>
              </a:rPr>
              <a:t> 2: </a:t>
            </a:r>
            <a:r>
              <a:rPr lang="fr-FR" b="1" dirty="0">
                <a:solidFill>
                  <a:schemeClr val="bg1"/>
                </a:solidFill>
              </a:rPr>
              <a:t>Prévoyez d'esquisser le dessin de votre autocollant ou utilisez votre ordinateur pour assembler les éléments à partir de l'internet</a:t>
            </a:r>
            <a:endParaRPr lang="en-US" b="1" dirty="0">
              <a:solidFill>
                <a:schemeClr val="bg1"/>
              </a:solidFill>
            </a:endParaRPr>
          </a:p>
          <a:p>
            <a:endParaRPr lang="en-US" b="1" dirty="0">
              <a:solidFill>
                <a:schemeClr val="bg1"/>
              </a:solidFill>
            </a:endParaRPr>
          </a:p>
          <a:p>
            <a:r>
              <a:rPr lang="en-US" b="1" dirty="0" err="1">
                <a:solidFill>
                  <a:schemeClr val="bg1"/>
                </a:solidFill>
              </a:rPr>
              <a:t>Étape</a:t>
            </a:r>
            <a:r>
              <a:rPr lang="en-US" b="1" dirty="0">
                <a:solidFill>
                  <a:schemeClr val="bg1"/>
                </a:solidFill>
              </a:rPr>
              <a:t> 3: </a:t>
            </a:r>
            <a:r>
              <a:rPr lang="fr-FR" b="1" dirty="0">
                <a:solidFill>
                  <a:schemeClr val="bg1"/>
                </a:solidFill>
              </a:rPr>
              <a:t>Utilisez un programme/application vectoriel pour créer votre autocollant</a:t>
            </a:r>
            <a:endParaRPr lang="en-US" b="1" dirty="0">
              <a:solidFill>
                <a:schemeClr val="bg1"/>
              </a:solidFill>
            </a:endParaRPr>
          </a:p>
          <a:p>
            <a:pPr lvl="1"/>
            <a:r>
              <a:rPr lang="en-US" sz="1400" b="1" dirty="0">
                <a:solidFill>
                  <a:schemeClr val="bg1"/>
                </a:solidFill>
              </a:rPr>
              <a:t>•</a:t>
            </a:r>
            <a:r>
              <a:rPr lang="fr-FR" sz="1400" b="1" dirty="0">
                <a:solidFill>
                  <a:schemeClr val="bg1"/>
                </a:solidFill>
              </a:rPr>
              <a:t>Utilisez n'importe quel tutoriel pour vous aider dans vos créations</a:t>
            </a:r>
          </a:p>
          <a:p>
            <a:pPr lvl="1"/>
            <a:endParaRPr lang="en-US" b="1" dirty="0">
              <a:solidFill>
                <a:schemeClr val="bg1"/>
              </a:solidFill>
            </a:endParaRPr>
          </a:p>
          <a:p>
            <a:r>
              <a:rPr lang="en-US" b="1" dirty="0" err="1">
                <a:solidFill>
                  <a:schemeClr val="bg1"/>
                </a:solidFill>
              </a:rPr>
              <a:t>Étape</a:t>
            </a:r>
            <a:r>
              <a:rPr lang="en-US" b="1" dirty="0">
                <a:solidFill>
                  <a:schemeClr val="bg1"/>
                </a:solidFill>
              </a:rPr>
              <a:t> 4: </a:t>
            </a:r>
            <a:r>
              <a:rPr lang="fr-FR" b="1" dirty="0">
                <a:solidFill>
                  <a:schemeClr val="bg1"/>
                </a:solidFill>
              </a:rPr>
              <a:t>Partagez votre autocollant, ou exportez-le pour ensuite le soumettre </a:t>
            </a:r>
            <a:r>
              <a:rPr lang="en-US" sz="1400" b="1" dirty="0">
                <a:solidFill>
                  <a:schemeClr val="bg1"/>
                </a:solidFill>
              </a:rPr>
              <a:t>(</a:t>
            </a:r>
            <a:r>
              <a:rPr lang="fr-FR" sz="1400" b="1" dirty="0">
                <a:solidFill>
                  <a:schemeClr val="bg1"/>
                </a:solidFill>
              </a:rPr>
              <a:t>le partage ou l'exportation dépend de l'application ou du programme que vous utilisez</a:t>
            </a:r>
            <a:r>
              <a:rPr lang="en-US" sz="1400" b="1" dirty="0">
                <a:solidFill>
                  <a:schemeClr val="bg1"/>
                </a:solidFill>
              </a:rPr>
              <a:t>)</a:t>
            </a:r>
          </a:p>
          <a:p>
            <a:endParaRPr lang="en-CA" dirty="0">
              <a:solidFill>
                <a:schemeClr val="bg1"/>
              </a:solidFill>
            </a:endParaRPr>
          </a:p>
        </p:txBody>
      </p:sp>
      <p:pic>
        <p:nvPicPr>
          <p:cNvPr id="11" name="Picture 10" descr="A picture containing drawing&#10;&#10;Description automatically generated">
            <a:extLst>
              <a:ext uri="{FF2B5EF4-FFF2-40B4-BE49-F238E27FC236}">
                <a16:creationId xmlns:a16="http://schemas.microsoft.com/office/drawing/2014/main" id="{67D4649C-A686-4429-8D94-295D3A1EE612}"/>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8575702" y="3958674"/>
            <a:ext cx="2519359" cy="2485466"/>
          </a:xfrm>
          <a:prstGeom prst="rect">
            <a:avLst/>
          </a:prstGeom>
        </p:spPr>
      </p:pic>
      <p:pic>
        <p:nvPicPr>
          <p:cNvPr id="13" name="Picture 12" descr="A close up of a logo&#10;&#10;Description automatically generated">
            <a:extLst>
              <a:ext uri="{FF2B5EF4-FFF2-40B4-BE49-F238E27FC236}">
                <a16:creationId xmlns:a16="http://schemas.microsoft.com/office/drawing/2014/main" id="{30801156-B736-4B9D-BB5F-0CDCEFE86233}"/>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7798936" y="-477155"/>
            <a:ext cx="3828620" cy="3834716"/>
          </a:xfrm>
          <a:prstGeom prst="rect">
            <a:avLst/>
          </a:prstGeom>
        </p:spPr>
      </p:pic>
    </p:spTree>
    <p:extLst>
      <p:ext uri="{BB962C8B-B14F-4D97-AF65-F5344CB8AC3E}">
        <p14:creationId xmlns:p14="http://schemas.microsoft.com/office/powerpoint/2010/main" val="37800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custDataLst>
              <p:tags r:id="rId1"/>
            </p:custDataLst>
          </p:nvPr>
        </p:nvSpPr>
        <p:spPr>
          <a:xfrm>
            <a:off x="7512000" y="0"/>
            <a:ext cx="4680000" cy="6721473"/>
          </a:xfrm>
        </p:spPr>
        <p:txBody>
          <a:bodyPr/>
          <a:lstStyle/>
          <a:p>
            <a:pPr algn="ctr"/>
            <a:r>
              <a:rPr lang="en-US" dirty="0" err="1"/>
              <a:t>Exemples</a:t>
            </a:r>
            <a:endParaRPr lang="en-US" dirty="0"/>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custDataLst>
              <p:tags r:id="rId2"/>
            </p:custDataLst>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custDataLst>
              <p:tags r:id="rId3"/>
            </p:custDataLst>
            <p:extLst>
              <p:ext uri="{D42A27DB-BD31-4B8C-83A1-F6EECF244321}">
                <p14:modId xmlns:p14="http://schemas.microsoft.com/office/powerpoint/2010/main" val="3162539214"/>
              </p:ext>
            </p:extLst>
          </p:nvPr>
        </p:nvGraphicFramePr>
        <p:xfrm>
          <a:off x="564444" y="427915"/>
          <a:ext cx="6426057" cy="5984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Table 5">
            <a:extLst>
              <a:ext uri="{FF2B5EF4-FFF2-40B4-BE49-F238E27FC236}">
                <a16:creationId xmlns:a16="http://schemas.microsoft.com/office/drawing/2014/main" id="{3DF43A8E-E035-4C52-881C-4CD3D1B6151C}"/>
              </a:ext>
            </a:extLst>
          </p:cNvPr>
          <p:cNvGraphicFramePr>
            <a:graphicFrameLocks noGrp="1"/>
          </p:cNvGraphicFramePr>
          <p:nvPr>
            <p:custDataLst>
              <p:tags r:id="rId4"/>
            </p:custDataLst>
            <p:extLst>
              <p:ext uri="{D42A27DB-BD31-4B8C-83A1-F6EECF244321}">
                <p14:modId xmlns:p14="http://schemas.microsoft.com/office/powerpoint/2010/main" val="3882480328"/>
              </p:ext>
            </p:extLst>
          </p:nvPr>
        </p:nvGraphicFramePr>
        <p:xfrm>
          <a:off x="564445" y="1471918"/>
          <a:ext cx="6383113" cy="4976107"/>
        </p:xfrm>
        <a:graphic>
          <a:graphicData uri="http://schemas.openxmlformats.org/drawingml/2006/table">
            <a:tbl>
              <a:tblPr firstRow="1" firstCol="1" bandRow="1"/>
              <a:tblGrid>
                <a:gridCol w="1093664">
                  <a:extLst>
                    <a:ext uri="{9D8B030D-6E8A-4147-A177-3AD203B41FA5}">
                      <a16:colId xmlns:a16="http://schemas.microsoft.com/office/drawing/2014/main" val="1835901454"/>
                    </a:ext>
                  </a:extLst>
                </a:gridCol>
                <a:gridCol w="1094345">
                  <a:extLst>
                    <a:ext uri="{9D8B030D-6E8A-4147-A177-3AD203B41FA5}">
                      <a16:colId xmlns:a16="http://schemas.microsoft.com/office/drawing/2014/main" val="4066212796"/>
                    </a:ext>
                  </a:extLst>
                </a:gridCol>
                <a:gridCol w="1094345">
                  <a:extLst>
                    <a:ext uri="{9D8B030D-6E8A-4147-A177-3AD203B41FA5}">
                      <a16:colId xmlns:a16="http://schemas.microsoft.com/office/drawing/2014/main" val="2138023475"/>
                    </a:ext>
                  </a:extLst>
                </a:gridCol>
                <a:gridCol w="1094345">
                  <a:extLst>
                    <a:ext uri="{9D8B030D-6E8A-4147-A177-3AD203B41FA5}">
                      <a16:colId xmlns:a16="http://schemas.microsoft.com/office/drawing/2014/main" val="4185937867"/>
                    </a:ext>
                  </a:extLst>
                </a:gridCol>
                <a:gridCol w="1094345">
                  <a:extLst>
                    <a:ext uri="{9D8B030D-6E8A-4147-A177-3AD203B41FA5}">
                      <a16:colId xmlns:a16="http://schemas.microsoft.com/office/drawing/2014/main" val="889062110"/>
                    </a:ext>
                  </a:extLst>
                </a:gridCol>
                <a:gridCol w="912069">
                  <a:extLst>
                    <a:ext uri="{9D8B030D-6E8A-4147-A177-3AD203B41FA5}">
                      <a16:colId xmlns:a16="http://schemas.microsoft.com/office/drawing/2014/main" val="3882131960"/>
                    </a:ext>
                  </a:extLst>
                </a:gridCol>
              </a:tblGrid>
              <a:tr h="0">
                <a:tc>
                  <a:txBody>
                    <a:bodyPr/>
                    <a:lstStyle/>
                    <a:p>
                      <a:pPr marL="0" marR="0" algn="ctr">
                        <a:lnSpc>
                          <a:spcPct val="107000"/>
                        </a:lnSpc>
                        <a:spcBef>
                          <a:spcPts val="0"/>
                        </a:spcBef>
                        <a:spcAft>
                          <a:spcPts val="800"/>
                        </a:spcAft>
                      </a:pPr>
                      <a:r>
                        <a:rPr lang="fr-CA"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Attentes</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fr-CA"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Niveau 4</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fr-CA"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Niveau 3</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fr-CA"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Niveau 2</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fr-CA"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Niveau 1</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t>
                      </a:r>
                      <a:endParaRPr lang="en-C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832000"/>
                  </a:ext>
                </a:extLst>
              </a:tr>
              <a:tr h="1398001">
                <a:tc>
                  <a:txBody>
                    <a:bodyPr/>
                    <a:lstStyle/>
                    <a:p>
                      <a:pPr>
                        <a:lnSpc>
                          <a:spcPct val="107000"/>
                        </a:lnSpc>
                        <a:spcAft>
                          <a:spcPts val="0"/>
                        </a:spcAft>
                      </a:pPr>
                      <a:r>
                        <a:rPr lang="en-CA" sz="800" u="sng"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Recherches</a:t>
                      </a:r>
                      <a:r>
                        <a:rPr lang="en-CA" sz="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CA" sz="800" u="sng"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liées</a:t>
                      </a:r>
                      <a:r>
                        <a:rPr lang="en-CA" sz="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aux </a:t>
                      </a:r>
                      <a:r>
                        <a:rPr lang="en-CA" sz="800" u="sng"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autocollants</a:t>
                      </a:r>
                      <a:endParaRPr lang="en-CA" sz="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CA"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Communication:</a:t>
                      </a: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Définir précisément les objectifs du projet et les critères de performance</a:t>
                      </a:r>
                      <a:r>
                        <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CA" sz="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Attentes</a:t>
                      </a:r>
                      <a:r>
                        <a:rPr lang="en-CA"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C2</a:t>
                      </a:r>
                    </a:p>
                    <a:p>
                      <a:pPr>
                        <a:lnSpc>
                          <a:spcPct val="107000"/>
                        </a:lnSpc>
                        <a:spcAft>
                          <a:spcPts val="0"/>
                        </a:spcAft>
                      </a:pPr>
                      <a:r>
                        <a:rPr lang="en-CA" sz="8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1200"/>
                        </a:spcAft>
                      </a:pPr>
                      <a:r>
                        <a:rPr lang="fr-CA"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Explique le processus et la réflexion des objectifs du projet avec de détails exceptionnels.</a:t>
                      </a:r>
                      <a:endParaRPr lang="en-US"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fr-CA" sz="800" kern="120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Explique le processus et la réflexion des objectifs du projet avec beaucoup de détails</a:t>
                      </a:r>
                      <a:endParaRPr lang="en-US" sz="800" kern="120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fr-CA" sz="800" kern="120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Explique le processus et la réflexion des objectifs du projet avec des détails limités</a:t>
                      </a:r>
                      <a:endParaRPr lang="en-US" sz="800" kern="120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fr-CA"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N’a pas expliqué le processus et la réflexion des objectifs du projet avec beaucoup de détails</a:t>
                      </a:r>
                      <a:endParaRPr lang="en-US"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 pas remis le projet de l’autocollant</a:t>
                      </a: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251011"/>
                  </a:ext>
                </a:extLst>
              </a:tr>
              <a:tr h="2047121">
                <a:tc>
                  <a:txBody>
                    <a:bodyPr/>
                    <a:lstStyle/>
                    <a:p>
                      <a:pPr>
                        <a:lnSpc>
                          <a:spcPct val="107000"/>
                        </a:lnSpc>
                        <a:spcAft>
                          <a:spcPts val="800"/>
                        </a:spcAft>
                      </a:pPr>
                      <a:r>
                        <a:rPr lang="fr-FR" sz="800" b="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Planification préalable d'une esquisse ou d'une conception soumise</a:t>
                      </a:r>
                    </a:p>
                    <a:p>
                      <a:pPr>
                        <a:lnSpc>
                          <a:spcPct val="107000"/>
                        </a:lnSpc>
                        <a:spcAft>
                          <a:spcPts val="800"/>
                        </a:spcAft>
                      </a:pPr>
                      <a:r>
                        <a:rPr lang="en-CA" sz="800" b="1" dirty="0" err="1">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Réflexion</a:t>
                      </a:r>
                      <a:r>
                        <a:rPr lang="en-CA" sz="8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a:t>
                      </a:r>
                      <a:endParaRPr lang="en-CA" sz="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fr-FR"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Utilisez une variété de techniques et d'outils de planification lors de la création de plans pour des projets de technologie des communications</a:t>
                      </a:r>
                      <a:r>
                        <a:rPr lang="en-CA"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a:t>
                      </a:r>
                      <a:endParaRPr lang="en-CA" sz="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spcAft>
                          <a:spcPts val="800"/>
                        </a:spcAft>
                      </a:pPr>
                      <a:r>
                        <a:rPr lang="en-CA" sz="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Attentes</a:t>
                      </a:r>
                      <a:r>
                        <a:rPr lang="en-CA"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A1</a:t>
                      </a:r>
                    </a:p>
                  </a:txBody>
                  <a:tcPr marL="31118" marR="311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fr-FR"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Utilise une variété de techniques et d'outils de planification lors de la création de plans pour des projets de technologie des communications avec une logique très considérable</a:t>
                      </a:r>
                      <a:r>
                        <a:rPr lang="en-CA"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a:t>
                      </a:r>
                      <a:endParaRPr lang="en-CA" sz="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118" marR="31118"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Utilise une variété de techniques et d'outils de planification lors de la création de plans pour des projets de technologie des communications avec une logique considérable</a:t>
                      </a:r>
                      <a:r>
                        <a:rPr lang="en-CA"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en-CA" sz="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Utilise une variété de techniques et d'outils de planification lors de la création de plans pour des projets de technologie des communications avec une logique limitée</a:t>
                      </a:r>
                      <a:r>
                        <a:rPr lang="en-CA"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a:t>
                      </a:r>
                      <a:endParaRPr lang="en-CA" sz="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Utilise une variété de techniques et d'outils de planification lors de la création de plans pour des projets de technologie des communications avec une logique très limitée</a:t>
                      </a:r>
                      <a:r>
                        <a:rPr lang="en-CA"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a:t>
                      </a:r>
                      <a:endParaRPr lang="en-CA" sz="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 pas soumis son plan avant l'exécution de la l’autocollant</a:t>
                      </a:r>
                      <a:endPar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609348"/>
                  </a:ext>
                </a:extLst>
              </a:tr>
              <a:tr h="1290619">
                <a:tc>
                  <a:txBody>
                    <a:bodyPr/>
                    <a:lstStyle/>
                    <a:p>
                      <a:pPr>
                        <a:spcAft>
                          <a:spcPts val="0"/>
                        </a:spcAft>
                      </a:pPr>
                      <a:r>
                        <a:rPr lang="en-CA" sz="800" u="sng" dirty="0" err="1">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Compléter</a:t>
                      </a:r>
                      <a:r>
                        <a:rPr lang="en-CA" sz="800" u="sng"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 </a:t>
                      </a:r>
                      <a:r>
                        <a:rPr lang="en-CA" sz="800" u="sng" dirty="0" err="1">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l’autocollant</a:t>
                      </a:r>
                      <a:r>
                        <a:rPr lang="en-CA" sz="800" u="sng"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a:t>
                      </a:r>
                      <a:r>
                        <a:rPr lang="en-CA" sz="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 </a:t>
                      </a:r>
                    </a:p>
                    <a:p>
                      <a:pPr>
                        <a:spcAft>
                          <a:spcPts val="0"/>
                        </a:spcAft>
                      </a:pPr>
                      <a:endParaRPr lang="en-CA" sz="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CA" sz="8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Application:</a:t>
                      </a:r>
                      <a:endParaRPr lang="en-CA" sz="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CA" sz="800" kern="12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Produce rich media products that conform to evolving </a:t>
                      </a:r>
                    </a:p>
                    <a:p>
                      <a:pPr>
                        <a:spcAft>
                          <a:spcPts val="0"/>
                        </a:spcAft>
                      </a:pPr>
                      <a:r>
                        <a:rPr lang="en-CA" sz="800" kern="12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industry standards and formats.</a:t>
                      </a:r>
                    </a:p>
                    <a:p>
                      <a:pPr>
                        <a:spcAft>
                          <a:spcPts val="0"/>
                        </a:spcAft>
                      </a:pPr>
                      <a:r>
                        <a:rPr lang="en-CA"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CA" sz="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Attentes</a:t>
                      </a:r>
                      <a:r>
                        <a:rPr lang="en-CA"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C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C2</a:t>
                      </a: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Créer des produits multimédias conformes aux normes et formats en évolution de l'industrie avec une maîtrise considérable</a:t>
                      </a:r>
                      <a:r>
                        <a:rPr lang="en-CA"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a:t>
                      </a: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Créer des produits multimédias conformes aux normes et formats en évolution de l'industrie avec une maîtrise qui rencontre les normes.</a:t>
                      </a:r>
                      <a:endParaRPr lang="en-CA"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Créer des produits multimédias conformes aux normes et formats en évolution de l'industrie avec une maîtrise qui rencontre presque les normes. </a:t>
                      </a:r>
                      <a:endParaRPr lang="en-CA"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Créer des produits multimédias conformes aux normes et formats en évolution de l'industrie avec une maîtrise qui ne rencontre pas les normes. </a:t>
                      </a:r>
                      <a:endParaRPr lang="en-CA"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Ne </a:t>
                      </a:r>
                      <a:r>
                        <a:rPr lang="fr-FR" sz="800" kern="1200" dirty="0" err="1">
                          <a:solidFill>
                            <a:schemeClr val="bg1"/>
                          </a:solidFill>
                          <a:effectLst/>
                          <a:latin typeface="Corbel" panose="020B0503020204020204" pitchFamily="34" charset="0"/>
                          <a:ea typeface="Calibri" panose="020F0502020204030204" pitchFamily="34" charset="0"/>
                          <a:cs typeface="Times New Roman" panose="02020603050405020304" pitchFamily="18" charset="0"/>
                        </a:rPr>
                        <a:t>recontre</a:t>
                      </a:r>
                      <a:r>
                        <a:rPr lang="fr-FR"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pas les critères minimums.  Dois être remis. </a:t>
                      </a:r>
                      <a:endParaRPr lang="en-CA" sz="800" kern="12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31118" marR="31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390601"/>
                  </a:ext>
                </a:extLst>
              </a:tr>
            </a:tbl>
          </a:graphicData>
        </a:graphic>
      </p:graphicFrame>
      <p:pic>
        <p:nvPicPr>
          <p:cNvPr id="9" name="Picture 8" descr="A picture containing drawing&#10;&#10;Description automatically generated">
            <a:extLst>
              <a:ext uri="{FF2B5EF4-FFF2-40B4-BE49-F238E27FC236}">
                <a16:creationId xmlns:a16="http://schemas.microsoft.com/office/drawing/2014/main" id="{B8577D63-B2B9-428D-B140-70635C9E95CF}"/>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8575702" y="3958674"/>
            <a:ext cx="2519359" cy="2485466"/>
          </a:xfrm>
          <a:prstGeom prst="rect">
            <a:avLst/>
          </a:prstGeom>
        </p:spPr>
      </p:pic>
      <p:pic>
        <p:nvPicPr>
          <p:cNvPr id="10" name="Picture 9" descr="A close up of a logo&#10;&#10;Description automatically generated">
            <a:extLst>
              <a:ext uri="{FF2B5EF4-FFF2-40B4-BE49-F238E27FC236}">
                <a16:creationId xmlns:a16="http://schemas.microsoft.com/office/drawing/2014/main" id="{3C64DC3F-4B34-40E3-B9DC-FE1E239A676E}"/>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7798936" y="-477155"/>
            <a:ext cx="3828620" cy="3834716"/>
          </a:xfrm>
          <a:prstGeom prst="rect">
            <a:avLst/>
          </a:prstGeom>
        </p:spPr>
      </p:pic>
    </p:spTree>
    <p:extLst>
      <p:ext uri="{BB962C8B-B14F-4D97-AF65-F5344CB8AC3E}">
        <p14:creationId xmlns:p14="http://schemas.microsoft.com/office/powerpoint/2010/main" val="2451157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E32C0B-4052-44CB-9341-8AD8B2CC471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B7C387-AFDC-4FE3-A658-984B7F35F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teach a course</Template>
  <TotalTime>0</TotalTime>
  <Words>813</Words>
  <Application>Microsoft Office PowerPoint</Application>
  <PresentationFormat>Widescreen</PresentationFormat>
  <Paragraphs>92</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Corbel</vt:lpstr>
      <vt:lpstr>Segoe UI Emoji</vt:lpstr>
      <vt:lpstr>Times New Roman</vt:lpstr>
      <vt:lpstr>Wingdings</vt:lpstr>
      <vt:lpstr>Office Theme</vt:lpstr>
      <vt:lpstr>Design Graphique</vt:lpstr>
      <vt:lpstr>Activités et le travail</vt:lpstr>
      <vt:lpstr>Compétences et connaissances</vt:lpstr>
      <vt:lpstr>Exemples</vt:lpstr>
      <vt:lpstr>Exemples</vt:lpstr>
      <vt:lpstr>Exemples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2020-06-06T12:40:55Z</dcterms:created>
  <dcterms:modified xsi:type="dcterms:W3CDTF">2020-07-13T14:01:16Z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