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 Blouin" initials="MB" lastIdx="1" clrIdx="0">
    <p:extLst>
      <p:ext uri="{19B8F6BF-5375-455C-9EA6-DF929625EA0E}">
        <p15:presenceInfo xmlns:p15="http://schemas.microsoft.com/office/powerpoint/2012/main" userId="c9e8c2cd067712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71792-A528-415C-BC64-B63A1EECCFEB}" v="388" dt="2020-11-02T20:38:01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6F771792-A528-415C-BC64-B63A1EECCFEB}"/>
    <pc:docChg chg="undo custSel modSld">
      <pc:chgData name="Mario Blouin" userId="c9e8c2cd067712e5" providerId="LiveId" clId="{6F771792-A528-415C-BC64-B63A1EECCFEB}" dt="2020-11-02T20:45:38.940" v="318" actId="1076"/>
      <pc:docMkLst>
        <pc:docMk/>
      </pc:docMkLst>
      <pc:sldChg chg="modSp mod">
        <pc:chgData name="Mario Blouin" userId="c9e8c2cd067712e5" providerId="LiveId" clId="{6F771792-A528-415C-BC64-B63A1EECCFEB}" dt="2020-10-29T15:33:42.373" v="27" actId="790"/>
        <pc:sldMkLst>
          <pc:docMk/>
          <pc:sldMk cId="109857222" sldId="256"/>
        </pc:sldMkLst>
        <pc:spChg chg="mod">
          <ac:chgData name="Mario Blouin" userId="c9e8c2cd067712e5" providerId="LiveId" clId="{6F771792-A528-415C-BC64-B63A1EECCFEB}" dt="2020-10-29T15:33:42.373" v="27" actId="79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ario Blouin" userId="c9e8c2cd067712e5" providerId="LiveId" clId="{6F771792-A528-415C-BC64-B63A1EECCFEB}" dt="2020-10-29T15:33:26.668" v="25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addCm delCm">
        <pc:chgData name="Mario Blouin" userId="c9e8c2cd067712e5" providerId="LiveId" clId="{6F771792-A528-415C-BC64-B63A1EECCFEB}" dt="2020-11-02T20:45:38.940" v="318" actId="1076"/>
        <pc:sldMkLst>
          <pc:docMk/>
          <pc:sldMk cId="404331376" sldId="257"/>
        </pc:sldMkLst>
        <pc:spChg chg="mod">
          <ac:chgData name="Mario Blouin" userId="c9e8c2cd067712e5" providerId="LiveId" clId="{6F771792-A528-415C-BC64-B63A1EECCFEB}" dt="2020-10-29T18:38:34.750" v="270" actId="790"/>
          <ac:spMkLst>
            <pc:docMk/>
            <pc:sldMk cId="404331376" sldId="257"/>
            <ac:spMk id="2" creationId="{7A026264-9656-4B3E-A474-9F1F4159D719}"/>
          </ac:spMkLst>
        </pc:spChg>
        <pc:spChg chg="mod">
          <ac:chgData name="Mario Blouin" userId="c9e8c2cd067712e5" providerId="LiveId" clId="{6F771792-A528-415C-BC64-B63A1EECCFEB}" dt="2020-11-02T20:45:32.281" v="317" actId="27636"/>
          <ac:spMkLst>
            <pc:docMk/>
            <pc:sldMk cId="404331376" sldId="257"/>
            <ac:spMk id="3" creationId="{ECD89116-3C40-48FF-A2F4-F0D7AE4B7A44}"/>
          </ac:spMkLst>
        </pc:spChg>
        <pc:spChg chg="mod">
          <ac:chgData name="Mario Blouin" userId="c9e8c2cd067712e5" providerId="LiveId" clId="{6F771792-A528-415C-BC64-B63A1EECCFEB}" dt="2020-11-02T20:45:38.940" v="318" actId="1076"/>
          <ac:spMkLst>
            <pc:docMk/>
            <pc:sldMk cId="404331376" sldId="257"/>
            <ac:spMk id="9" creationId="{8BEA953D-07B9-493B-87AA-7652E0E49D7B}"/>
          </ac:spMkLst>
        </pc:spChg>
        <pc:spChg chg="add del">
          <ac:chgData name="Mario Blouin" userId="c9e8c2cd067712e5" providerId="LiveId" clId="{6F771792-A528-415C-BC64-B63A1EECCFEB}" dt="2020-10-29T18:22:04.118" v="32"/>
          <ac:spMkLst>
            <pc:docMk/>
            <pc:sldMk cId="404331376" sldId="257"/>
            <ac:spMk id="10" creationId="{8F36FE90-C7D5-47B5-949F-BA8AC644160E}"/>
          </ac:spMkLst>
        </pc:spChg>
        <pc:spChg chg="add del">
          <ac:chgData name="Mario Blouin" userId="c9e8c2cd067712e5" providerId="LiveId" clId="{6F771792-A528-415C-BC64-B63A1EECCFEB}" dt="2020-10-29T18:22:08.366" v="34"/>
          <ac:spMkLst>
            <pc:docMk/>
            <pc:sldMk cId="404331376" sldId="257"/>
            <ac:spMk id="11" creationId="{3B106C9D-D62E-493E-8D81-D550768311E4}"/>
          </ac:spMkLst>
        </pc:spChg>
      </pc:sldChg>
      <pc:sldChg chg="modSp mod">
        <pc:chgData name="Mario Blouin" userId="c9e8c2cd067712e5" providerId="LiveId" clId="{6F771792-A528-415C-BC64-B63A1EECCFEB}" dt="2020-11-02T20:41:43.660" v="297" actId="20577"/>
        <pc:sldMkLst>
          <pc:docMk/>
          <pc:sldMk cId="2400155843" sldId="258"/>
        </pc:sldMkLst>
        <pc:spChg chg="mod">
          <ac:chgData name="Mario Blouin" userId="c9e8c2cd067712e5" providerId="LiveId" clId="{6F771792-A528-415C-BC64-B63A1EECCFEB}" dt="2020-10-29T18:25:08.322" v="64" actId="14100"/>
          <ac:spMkLst>
            <pc:docMk/>
            <pc:sldMk cId="2400155843" sldId="258"/>
            <ac:spMk id="2" creationId="{530522E7-48EC-4FCC-A4A3-7A55DB3C1F43}"/>
          </ac:spMkLst>
        </pc:spChg>
        <pc:spChg chg="mod">
          <ac:chgData name="Mario Blouin" userId="c9e8c2cd067712e5" providerId="LiveId" clId="{6F771792-A528-415C-BC64-B63A1EECCFEB}" dt="2020-11-02T20:41:43.660" v="297" actId="20577"/>
          <ac:spMkLst>
            <pc:docMk/>
            <pc:sldMk cId="2400155843" sldId="258"/>
            <ac:spMk id="15" creationId="{9730565F-21EC-42EF-B4D6-FDC9919474CD}"/>
          </ac:spMkLst>
        </pc:spChg>
        <pc:spChg chg="mod">
          <ac:chgData name="Mario Blouin" userId="c9e8c2cd067712e5" providerId="LiveId" clId="{6F771792-A528-415C-BC64-B63A1EECCFEB}" dt="2020-10-29T18:26:27.376" v="115" actId="20577"/>
          <ac:spMkLst>
            <pc:docMk/>
            <pc:sldMk cId="2400155843" sldId="258"/>
            <ac:spMk id="17" creationId="{F8B42D89-E5CF-400C-9BC1-14B19DA6049D}"/>
          </ac:spMkLst>
        </pc:spChg>
      </pc:sldChg>
      <pc:sldChg chg="modSp mod">
        <pc:chgData name="Mario Blouin" userId="c9e8c2cd067712e5" providerId="LiveId" clId="{6F771792-A528-415C-BC64-B63A1EECCFEB}" dt="2020-10-29T18:27:21.820" v="125"/>
        <pc:sldMkLst>
          <pc:docMk/>
          <pc:sldMk cId="2352549526" sldId="259"/>
        </pc:sldMkLst>
        <pc:spChg chg="mod">
          <ac:chgData name="Mario Blouin" userId="c9e8c2cd067712e5" providerId="LiveId" clId="{6F771792-A528-415C-BC64-B63A1EECCFEB}" dt="2020-10-29T18:27:21.820" v="125"/>
          <ac:spMkLst>
            <pc:docMk/>
            <pc:sldMk cId="2352549526" sldId="259"/>
            <ac:spMk id="2" creationId="{E923F089-913B-4C58-877F-FDE6AF74C603}"/>
          </ac:spMkLst>
        </pc:spChg>
      </pc:sldChg>
      <pc:sldChg chg="modSp mod">
        <pc:chgData name="Mario Blouin" userId="c9e8c2cd067712e5" providerId="LiveId" clId="{6F771792-A528-415C-BC64-B63A1EECCFEB}" dt="2020-10-30T16:52:23.268" v="295" actId="6549"/>
        <pc:sldMkLst>
          <pc:docMk/>
          <pc:sldMk cId="1315071093" sldId="260"/>
        </pc:sldMkLst>
        <pc:spChg chg="mod">
          <ac:chgData name="Mario Blouin" userId="c9e8c2cd067712e5" providerId="LiveId" clId="{6F771792-A528-415C-BC64-B63A1EECCFEB}" dt="2020-10-30T16:52:23.268" v="295" actId="6549"/>
          <ac:spMkLst>
            <pc:docMk/>
            <pc:sldMk cId="1315071093" sldId="260"/>
            <ac:spMk id="5" creationId="{73A16786-EFCA-4DCD-9210-902B8E696FF3}"/>
          </ac:spMkLst>
        </pc:spChg>
        <pc:spChg chg="mod">
          <ac:chgData name="Mario Blouin" userId="c9e8c2cd067712e5" providerId="LiveId" clId="{6F771792-A528-415C-BC64-B63A1EECCFEB}" dt="2020-10-29T18:30:30.697" v="154" actId="1035"/>
          <ac:spMkLst>
            <pc:docMk/>
            <pc:sldMk cId="1315071093" sldId="260"/>
            <ac:spMk id="9" creationId="{B58A37CA-F1F4-4BC3-8CAE-24C4F0209159}"/>
          </ac:spMkLst>
        </pc:spChg>
        <pc:spChg chg="mod">
          <ac:chgData name="Mario Blouin" userId="c9e8c2cd067712e5" providerId="LiveId" clId="{6F771792-A528-415C-BC64-B63A1EECCFEB}" dt="2020-10-29T18:33:58.826" v="172" actId="14100"/>
          <ac:spMkLst>
            <pc:docMk/>
            <pc:sldMk cId="1315071093" sldId="260"/>
            <ac:spMk id="11" creationId="{08126A2B-7E28-4F11-8FE1-BE83C0E4B932}"/>
          </ac:spMkLst>
        </pc:spChg>
        <pc:spChg chg="mod">
          <ac:chgData name="Mario Blouin" userId="c9e8c2cd067712e5" providerId="LiveId" clId="{6F771792-A528-415C-BC64-B63A1EECCFEB}" dt="2020-10-29T18:41:54.555" v="278" actId="790"/>
          <ac:spMkLst>
            <pc:docMk/>
            <pc:sldMk cId="1315071093" sldId="260"/>
            <ac:spMk id="14" creationId="{24A2922C-35B5-4397-853E-04C98FD4525C}"/>
          </ac:spMkLst>
        </pc:spChg>
        <pc:spChg chg="mod">
          <ac:chgData name="Mario Blouin" userId="c9e8c2cd067712e5" providerId="LiveId" clId="{6F771792-A528-415C-BC64-B63A1EECCFEB}" dt="2020-10-29T18:28:31.641" v="128"/>
          <ac:spMkLst>
            <pc:docMk/>
            <pc:sldMk cId="1315071093" sldId="260"/>
            <ac:spMk id="17" creationId="{83B3C5D6-458C-49EC-9B3D-8BC9F5481E05}"/>
          </ac:spMkLst>
        </pc:spChg>
        <pc:spChg chg="mod">
          <ac:chgData name="Mario Blouin" userId="c9e8c2cd067712e5" providerId="LiveId" clId="{6F771792-A528-415C-BC64-B63A1EECCFEB}" dt="2020-10-29T18:30:30.697" v="154" actId="1035"/>
          <ac:spMkLst>
            <pc:docMk/>
            <pc:sldMk cId="1315071093" sldId="260"/>
            <ac:spMk id="19" creationId="{FBBF38E0-B0BB-4D71-BF05-39B0F00628C9}"/>
          </ac:spMkLst>
        </pc:spChg>
        <pc:spChg chg="mod">
          <ac:chgData name="Mario Blouin" userId="c9e8c2cd067712e5" providerId="LiveId" clId="{6F771792-A528-415C-BC64-B63A1EECCFEB}" dt="2020-10-29T18:29:18.437" v="137" actId="255"/>
          <ac:spMkLst>
            <pc:docMk/>
            <pc:sldMk cId="1315071093" sldId="260"/>
            <ac:spMk id="21" creationId="{72547794-A493-43E8-92B6-D5C7431B44E7}"/>
          </ac:spMkLst>
        </pc:spChg>
        <pc:spChg chg="mod">
          <ac:chgData name="Mario Blouin" userId="c9e8c2cd067712e5" providerId="LiveId" clId="{6F771792-A528-415C-BC64-B63A1EECCFEB}" dt="2020-10-29T18:42:04.072" v="279" actId="790"/>
          <ac:spMkLst>
            <pc:docMk/>
            <pc:sldMk cId="1315071093" sldId="260"/>
            <ac:spMk id="22" creationId="{0EA4C021-B6C6-41DC-8876-2F1C47E4A3CB}"/>
          </ac:spMkLst>
        </pc:spChg>
        <pc:spChg chg="mod">
          <ac:chgData name="Mario Blouin" userId="c9e8c2cd067712e5" providerId="LiveId" clId="{6F771792-A528-415C-BC64-B63A1EECCFEB}" dt="2020-10-29T18:31:57.314" v="166" actId="255"/>
          <ac:spMkLst>
            <pc:docMk/>
            <pc:sldMk cId="1315071093" sldId="260"/>
            <ac:spMk id="25" creationId="{94A80EC9-EFC6-479C-8B51-422745189518}"/>
          </ac:spMkLst>
        </pc:spChg>
        <pc:spChg chg="mod">
          <ac:chgData name="Mario Blouin" userId="c9e8c2cd067712e5" providerId="LiveId" clId="{6F771792-A528-415C-BC64-B63A1EECCFEB}" dt="2020-10-29T18:32:59.034" v="168" actId="255"/>
          <ac:spMkLst>
            <pc:docMk/>
            <pc:sldMk cId="1315071093" sldId="260"/>
            <ac:spMk id="26" creationId="{1E524071-45DB-414A-8BE9-A67BF66F5CF9}"/>
          </ac:spMkLst>
        </pc:spChg>
        <pc:picChg chg="mod">
          <ac:chgData name="Mario Blouin" userId="c9e8c2cd067712e5" providerId="LiveId" clId="{6F771792-A528-415C-BC64-B63A1EECCFEB}" dt="2020-10-29T18:30:19.308" v="150" actId="1036"/>
          <ac:picMkLst>
            <pc:docMk/>
            <pc:sldMk cId="1315071093" sldId="260"/>
            <ac:picMk id="20" creationId="{9A1C4799-3270-4969-A725-681F0B4A3331}"/>
          </ac:picMkLst>
        </pc:picChg>
      </pc:sldChg>
      <pc:sldChg chg="modSp mod">
        <pc:chgData name="Mario Blouin" userId="c9e8c2cd067712e5" providerId="LiveId" clId="{6F771792-A528-415C-BC64-B63A1EECCFEB}" dt="2020-10-29T18:27:03.453" v="124" actId="20577"/>
        <pc:sldMkLst>
          <pc:docMk/>
          <pc:sldMk cId="2280498799" sldId="261"/>
        </pc:sldMkLst>
        <pc:spChg chg="mod">
          <ac:chgData name="Mario Blouin" userId="c9e8c2cd067712e5" providerId="LiveId" clId="{6F771792-A528-415C-BC64-B63A1EECCFEB}" dt="2020-10-29T18:27:03.453" v="124" actId="20577"/>
          <ac:spMkLst>
            <pc:docMk/>
            <pc:sldMk cId="2280498799" sldId="261"/>
            <ac:spMk id="2" creationId="{D9487AE5-0880-4D12-984F-29EB140EAD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4.sv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" Type="http://schemas.openxmlformats.org/officeDocument/2006/relationships/tags" Target="../tags/tag10.xml"/><Relationship Id="rId16" Type="http://schemas.openxmlformats.org/officeDocument/2006/relationships/image" Target="../media/image7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.svg"/><Relationship Id="rId5" Type="http://schemas.openxmlformats.org/officeDocument/2006/relationships/tags" Target="../tags/tag13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1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0.jpeg"/><Relationship Id="rId5" Type="http://schemas.openxmlformats.org/officeDocument/2006/relationships/tags" Target="../tags/tag26.xml"/><Relationship Id="rId10" Type="http://schemas.openxmlformats.org/officeDocument/2006/relationships/image" Target="../media/image9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21" Type="http://schemas.openxmlformats.org/officeDocument/2006/relationships/tags" Target="../tags/tag50.xml"/><Relationship Id="rId34" Type="http://schemas.openxmlformats.org/officeDocument/2006/relationships/image" Target="../media/image19.pn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image" Target="../media/image18.png"/><Relationship Id="rId38" Type="http://schemas.openxmlformats.org/officeDocument/2006/relationships/image" Target="../media/image22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image" Target="../media/image14.pn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17.png"/><Relationship Id="rId37" Type="http://schemas.openxmlformats.org/officeDocument/2006/relationships/image" Target="../media/image13.jpeg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21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16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30" Type="http://schemas.openxmlformats.org/officeDocument/2006/relationships/image" Target="../media/image15.png"/><Relationship Id="rId35" Type="http://schemas.openxmlformats.org/officeDocument/2006/relationships/image" Target="../media/image20.png"/><Relationship Id="rId8" Type="http://schemas.openxmlformats.org/officeDocument/2006/relationships/tags" Target="../tags/tag37.xml"/><Relationship Id="rId3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hyperlink" Target="https://www.britannica.com/technology/wheel" TargetMode="Externa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hyperlink" Target="https://interestingengineering.com/the-history-and-evolution-of-the-wheel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hyperlink" Target="https://www.historyanswers.co.uk/inventions/evolution-of-the-wheel/" TargetMode="External"/><Relationship Id="rId5" Type="http://schemas.openxmlformats.org/officeDocument/2006/relationships/tags" Target="../tags/tag61.xml"/><Relationship Id="rId15" Type="http://schemas.openxmlformats.org/officeDocument/2006/relationships/hyperlink" Target="https://www.ancient.eu/chariot/" TargetMode="External"/><Relationship Id="rId10" Type="http://schemas.openxmlformats.org/officeDocument/2006/relationships/hyperlink" Target="https://www.smithsonianmag.com/science-nature/a-salute-to-the-wheel-31805121/" TargetMode="External"/><Relationship Id="rId4" Type="http://schemas.openxmlformats.org/officeDocument/2006/relationships/tags" Target="../tags/tag60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s://www.timetoast.com/timelines/the-wheel--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3B9DBC-97CC-4A18-B4A6-66E240292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492644-1D84-449E-94E4-5FC5C873D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227"/>
            <a:ext cx="12188952" cy="4551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95342" y="637953"/>
            <a:ext cx="8272458" cy="3189507"/>
          </a:xfrm>
        </p:spPr>
        <p:txBody>
          <a:bodyPr>
            <a:normAutofit/>
          </a:bodyPr>
          <a:lstStyle/>
          <a:p>
            <a:pPr algn="l"/>
            <a:r>
              <a:rPr lang="fr-CA" sz="8000" dirty="0">
                <a:solidFill>
                  <a:srgbClr val="FFFFFF"/>
                </a:solidFill>
                <a:cs typeface="Calibri Light"/>
              </a:rPr>
              <a:t>L’évolution</a:t>
            </a:r>
            <a:r>
              <a:rPr lang="en-US" sz="8000" dirty="0">
                <a:solidFill>
                  <a:srgbClr val="FFFFFF"/>
                </a:solidFill>
                <a:cs typeface="Calibri Light"/>
              </a:rPr>
              <a:t> des machines</a:t>
            </a: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94EE1A74-DEBF-434E-8B5E-7AB296ECB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1938528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8C7C4D4B-92D9-4FA4-A294-749E8574F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1874520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ADA3358-2A3F-41B0-A458-6FD1DB3AF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795342" y="4377268"/>
            <a:ext cx="7970903" cy="1280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fr-CA" sz="3200" dirty="0">
                <a:solidFill>
                  <a:srgbClr val="FEFFFF"/>
                </a:solidFill>
                <a:cs typeface="Calibri"/>
              </a:rPr>
              <a:t>Et comment la technologie affecte la société</a:t>
            </a: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E4737216-37B2-43AD-AB08-05BFCCEFC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8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6873" y="4377267"/>
            <a:ext cx="3122079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264-9656-4B3E-A474-9F1F4159D71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2570" y="139347"/>
            <a:ext cx="10515600" cy="921045"/>
          </a:xfrm>
        </p:spPr>
        <p:txBody>
          <a:bodyPr>
            <a:normAutofit/>
          </a:bodyPr>
          <a:lstStyle/>
          <a:p>
            <a:r>
              <a:rPr lang="fr-CA" sz="4000" b="1" dirty="0">
                <a:cs typeface="Calibri Light"/>
              </a:rPr>
              <a:t>L'évolution</a:t>
            </a:r>
            <a:r>
              <a:rPr lang="en-US" sz="4000" b="1" dirty="0">
                <a:cs typeface="Calibri Light"/>
              </a:rPr>
              <a:t> des machines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9116-3C40-48FF-A2F4-F0D7AE4B7A4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30201" y="907419"/>
            <a:ext cx="11550414" cy="58130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Aperçu</a:t>
            </a:r>
          </a:p>
          <a:p>
            <a:pPr marL="0" indent="0">
              <a:buNone/>
            </a:pPr>
            <a:r>
              <a:rPr lang="fr-CA" sz="2000" noProof="1">
                <a:ea typeface="+mn-lt"/>
                <a:cs typeface="+mn-lt"/>
              </a:rPr>
              <a:t>Utilisez une ligne de temps chronologique pour présenter comment une machine simple, une machine complexe ou un outil a évolué au fil du temps et comment la technologie a affecté la société.</a:t>
            </a:r>
            <a:endParaRPr lang="fr-CA" sz="2000" noProof="1"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fr-CA" sz="20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fr-C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/>
              </a:rPr>
              <a:t>Attentes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20B0604020202020204" pitchFamily="34" charset="0"/>
              <a:buChar char="ü"/>
            </a:pPr>
            <a:r>
              <a:rPr lang="fr-CA" sz="2000" dirty="0">
                <a:ea typeface="+mn-lt"/>
                <a:cs typeface="+mn-lt"/>
              </a:rPr>
              <a:t>Décrivez comment la société influence l'innovation technologique et comment la technologie affecte la société.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fr-CA" sz="2000" dirty="0">
                <a:ea typeface="+mn-lt"/>
                <a:cs typeface="+mn-lt"/>
              </a:rPr>
              <a:t>Développer des compétences en matière de recherche en utilisant l'internet. </a:t>
            </a:r>
          </a:p>
          <a:p>
            <a:pPr marL="342900" indent="-342900">
              <a:buFont typeface="Wingdings" panose="020B0604020202020204" pitchFamily="34" charset="0"/>
              <a:buChar char="ü"/>
            </a:pPr>
            <a:r>
              <a:rPr lang="fr-CA" sz="2000" dirty="0">
                <a:ea typeface="+mn-lt"/>
                <a:cs typeface="+mn-lt"/>
              </a:rPr>
              <a:t>Développer des compétences en matière de communication, de synthèse et de présentation visuelle. 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fr-CA" sz="2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</a:t>
            </a:r>
            <a:r>
              <a:rPr lang="fr-CA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ritères de réussite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cs typeface="Calibri"/>
              </a:rPr>
              <a:t>Communication efficace de votre matériel de recherche.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cs typeface="Calibri"/>
              </a:rPr>
              <a:t>Communiquez clairement l'importance de l'outil/machine, l'évolution de la machine, les changements de matériaux, le processus, la forme, la fonction, l'utilisation d'une machine simple.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cs typeface="Calibri"/>
              </a:rPr>
              <a:t>Incluez au moins 5 dates, des images et un résumé chronologique.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cs typeface="Calibri"/>
              </a:rPr>
              <a:t>Inclure un minimum de 3 ressources pour mener votre recherche</a:t>
            </a:r>
            <a:endParaRPr lang="en-US" sz="2400" b="1" dirty="0"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endParaRPr lang="en-US" sz="24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8CCE95-D6AA-43E8-AF63-606DD85203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7838" y="93134"/>
            <a:ext cx="11994442" cy="66886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5" descr="Tractor">
            <a:extLst>
              <a:ext uri="{FF2B5EF4-FFF2-40B4-BE49-F238E27FC236}">
                <a16:creationId xmlns:a16="http://schemas.microsoft.com/office/drawing/2014/main" id="{85A6CB3F-EEDE-45E4-B22F-D7416BA89D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19245" y="629356"/>
            <a:ext cx="914400" cy="914400"/>
          </a:xfrm>
          <a:prstGeom prst="rect">
            <a:avLst/>
          </a:prstGeom>
        </p:spPr>
      </p:pic>
      <p:pic>
        <p:nvPicPr>
          <p:cNvPr id="6" name="Graphic 6" descr="Prehistoric Tool">
            <a:extLst>
              <a:ext uri="{FF2B5EF4-FFF2-40B4-BE49-F238E27FC236}">
                <a16:creationId xmlns:a16="http://schemas.microsoft.com/office/drawing/2014/main" id="{F9F840A4-961B-4AB7-BE33-DCA5ADDCC50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97319" y="281281"/>
            <a:ext cx="914400" cy="914400"/>
          </a:xfrm>
          <a:prstGeom prst="rect">
            <a:avLst/>
          </a:prstGeom>
        </p:spPr>
      </p:pic>
      <p:pic>
        <p:nvPicPr>
          <p:cNvPr id="7" name="Graphic 7" descr="Labor">
            <a:extLst>
              <a:ext uri="{FF2B5EF4-FFF2-40B4-BE49-F238E27FC236}">
                <a16:creationId xmlns:a16="http://schemas.microsoft.com/office/drawing/2014/main" id="{5269D728-FBB9-4C23-A890-B6F4055B56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244652" y="253059"/>
            <a:ext cx="914400" cy="914400"/>
          </a:xfrm>
          <a:prstGeom prst="rect">
            <a:avLst/>
          </a:prstGeom>
        </p:spPr>
      </p:pic>
      <p:pic>
        <p:nvPicPr>
          <p:cNvPr id="8" name="Graphic 8" descr="Cycling">
            <a:extLst>
              <a:ext uri="{FF2B5EF4-FFF2-40B4-BE49-F238E27FC236}">
                <a16:creationId xmlns:a16="http://schemas.microsoft.com/office/drawing/2014/main" id="{54644124-CAA7-4546-87C6-7B9ED1F6EF2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8800" y="281281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EA953D-07B9-493B-87AA-7652E0E49D7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7763" y="2583851"/>
            <a:ext cx="11674591" cy="15482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522E7-48EC-4FCC-A4A3-7A55DB3C1F4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2696" y="1412488"/>
            <a:ext cx="3194694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Liste des thèmes de recherche possibles </a:t>
            </a:r>
            <a:r>
              <a:rPr lang="en-US" sz="3700" dirty="0">
                <a:solidFill>
                  <a:srgbClr val="FFFFFF"/>
                </a:solidFill>
              </a:rPr>
              <a:t>–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/>
            </a:br>
            <a:r>
              <a:rPr lang="en-US" sz="3700" dirty="0">
                <a:solidFill>
                  <a:srgbClr val="FFFFFF"/>
                </a:solidFill>
              </a:rPr>
              <a:t>Machines-</a:t>
            </a:r>
            <a:r>
              <a:rPr lang="en-US" sz="3700" dirty="0" err="1">
                <a:solidFill>
                  <a:srgbClr val="FFFFFF"/>
                </a:solidFill>
              </a:rPr>
              <a:t>outils</a:t>
            </a:r>
            <a:endParaRPr lang="en-US" sz="37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730565F-21EC-42EF-B4D6-FDC9919474C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A" sz="2400" dirty="0"/>
              <a:t>Marteau</a:t>
            </a:r>
          </a:p>
          <a:p>
            <a:r>
              <a:rPr lang="fr-CA" sz="2400" dirty="0"/>
              <a:t>Roue</a:t>
            </a:r>
          </a:p>
          <a:p>
            <a:r>
              <a:rPr lang="fr-CA" sz="2400" dirty="0"/>
              <a:t>Bar à clous</a:t>
            </a:r>
          </a:p>
          <a:p>
            <a:r>
              <a:rPr lang="fr-CA" sz="2400" dirty="0"/>
              <a:t>Ciseaux</a:t>
            </a:r>
          </a:p>
          <a:p>
            <a:r>
              <a:rPr lang="fr-CA" sz="2400" dirty="0"/>
              <a:t>Pince</a:t>
            </a:r>
          </a:p>
          <a:p>
            <a:r>
              <a:rPr lang="fr-CA" sz="2400" dirty="0"/>
              <a:t>La charrue</a:t>
            </a:r>
          </a:p>
          <a:p>
            <a:r>
              <a:rPr lang="fr-CA" sz="2400" dirty="0"/>
              <a:t>Canne à pêche</a:t>
            </a:r>
          </a:p>
          <a:p>
            <a:r>
              <a:rPr lang="fr-CA" sz="2400" dirty="0"/>
              <a:t>Grue</a:t>
            </a:r>
            <a:endParaRPr lang="en-US" sz="2400" dirty="0">
              <a:cs typeface="Calibri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F8B42D89-E5CF-400C-9BC1-14B19DA6049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Rampe - Égypte ancienne - vers une accessibilité totale</a:t>
            </a:r>
          </a:p>
          <a:p>
            <a:r>
              <a:rPr lang="fr-CA" sz="2400" dirty="0"/>
              <a:t>Bicyclette</a:t>
            </a:r>
          </a:p>
          <a:p>
            <a:r>
              <a:rPr lang="fr-CA" sz="2400" dirty="0"/>
              <a:t>Voiture</a:t>
            </a:r>
          </a:p>
          <a:p>
            <a:r>
              <a:rPr lang="fr-CA" sz="2400" dirty="0"/>
              <a:t>Pagaie</a:t>
            </a:r>
          </a:p>
          <a:p>
            <a:r>
              <a:rPr lang="fr-CA" sz="2400" dirty="0"/>
              <a:t>Rame</a:t>
            </a:r>
          </a:p>
          <a:p>
            <a:r>
              <a:rPr lang="fr-CA" sz="2400" dirty="0"/>
              <a:t>Cric de voiture 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015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87AE5-0880-4D12-984F-29EB140EAD9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Exemple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</a:t>
            </a:r>
            <a:r>
              <a:rPr lang="fr-CA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L'évolution de la roue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2CC78ED-424D-4BC9-B394-554CBD54C1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/>
          <a:srcRect l="6118" r="10075"/>
          <a:stretch/>
        </p:blipFill>
        <p:spPr>
          <a:xfrm>
            <a:off x="218934" y="158676"/>
            <a:ext cx="3406316" cy="3009206"/>
          </a:xfrm>
          <a:prstGeom prst="rect">
            <a:avLst/>
          </a:prstGeom>
        </p:spPr>
      </p:pic>
      <p:pic>
        <p:nvPicPr>
          <p:cNvPr id="14" name="Picture 13" descr="Ferris Wheel During Golden Hour">
            <a:extLst>
              <a:ext uri="{FF2B5EF4-FFF2-40B4-BE49-F238E27FC236}">
                <a16:creationId xmlns:a16="http://schemas.microsoft.com/office/drawing/2014/main" id="{BAE7E527-B849-412C-81A2-6C9E9ADD2615}"/>
              </a:ext>
            </a:extLst>
          </p:cNvPr>
          <p:cNvPicPr/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56" y="158676"/>
            <a:ext cx="1748790" cy="300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erson standing on skateboard during daytime">
            <a:extLst>
              <a:ext uri="{FF2B5EF4-FFF2-40B4-BE49-F238E27FC236}">
                <a16:creationId xmlns:a16="http://schemas.microsoft.com/office/drawing/2014/main" id="{7C23A0BA-505C-4B88-A246-49E4C0418E8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t="23133" r="42401" b="6836"/>
          <a:stretch/>
        </p:blipFill>
        <p:spPr bwMode="auto">
          <a:xfrm>
            <a:off x="5694177" y="158675"/>
            <a:ext cx="3020557" cy="30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's Ordinary bicycle (c. 1880)">
            <a:extLst>
              <a:ext uri="{FF2B5EF4-FFF2-40B4-BE49-F238E27FC236}">
                <a16:creationId xmlns:a16="http://schemas.microsoft.com/office/drawing/2014/main" id="{B8AD57A9-8770-4067-99C0-DCD0366C28A4}"/>
              </a:ext>
            </a:extLst>
          </p:cNvPr>
          <p:cNvPicPr>
            <a:picLocks noGrp="1" noChangeAspect="1" noChangeArrowheads="1"/>
          </p:cNvPicPr>
          <p:nvPr>
            <p:ph idx="1"/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1" y="3314561"/>
            <a:ext cx="3406316" cy="34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own Wooden Wheel on Top of Green Grass">
            <a:extLst>
              <a:ext uri="{FF2B5EF4-FFF2-40B4-BE49-F238E27FC236}">
                <a16:creationId xmlns:a16="http://schemas.microsoft.com/office/drawing/2014/main" id="{2B6F9D28-5A79-4C7B-B08D-A6647525EB8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2" t="11720" r="27503" b="16523"/>
          <a:stretch/>
        </p:blipFill>
        <p:spPr bwMode="auto">
          <a:xfrm>
            <a:off x="8898283" y="158676"/>
            <a:ext cx="3148476" cy="30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9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73A16786-EFCA-4DCD-9210-902B8E696FF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6338" y="3081465"/>
            <a:ext cx="11820187" cy="804989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a typeface="+mn-lt"/>
                <a:cs typeface="+mn-lt"/>
              </a:rPr>
              <a:t>La roue</a:t>
            </a:r>
            <a:endParaRPr lang="en-US" sz="2800" b="1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15C07CF-F159-4CC6-AECB-CBECF176EC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9758" y="2102537"/>
            <a:ext cx="489185" cy="1279407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76B3194-A5E0-4CC9-9C7A-5A0EE968454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119847" y="1790235"/>
            <a:ext cx="507999" cy="14676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E14AF74-3CA0-4CB3-B226-F02D4BC7FD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690038" y="1984290"/>
            <a:ext cx="489185" cy="1273607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58A37CA-F1F4-4BC3-8CAE-24C4F020915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0800000">
            <a:off x="1733237" y="3489931"/>
            <a:ext cx="479778" cy="677333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C56EEA93-182B-4B7A-A929-79C380D2CB4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0800000">
            <a:off x="4957132" y="3667010"/>
            <a:ext cx="462058" cy="1940660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08126A2B-7E28-4F11-8FE1-BE83C0E4B93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1187682" y="2655817"/>
            <a:ext cx="489185" cy="726125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E085D-3365-40B7-9136-3C6891323C7F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7838" y="93134"/>
            <a:ext cx="11994442" cy="668866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2922C-35B5-4397-853E-04C98FD4525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487691" y="160603"/>
            <a:ext cx="3436175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cs typeface="Calibri"/>
              </a:rPr>
              <a:t>À </a:t>
            </a:r>
            <a:r>
              <a:rPr lang="fr-CA" sz="1400" b="1" dirty="0">
                <a:cs typeface="Calibri"/>
              </a:rPr>
              <a:t>présent</a:t>
            </a:r>
          </a:p>
          <a:p>
            <a:pPr algn="just"/>
            <a:r>
              <a:rPr lang="fr-CA" sz="1300" dirty="0">
                <a:cs typeface="Calibri"/>
              </a:rPr>
              <a:t>Aujourd'hui, les roues existent dans toutes les tailles et tous les matériaux.  Des pneus de taille moyenne avec des jantes en aluminium sur les voitures ou des vélos à pneus minces et gras nous aident à nous rendre là où nous devons aller tous les jours. </a:t>
            </a:r>
          </a:p>
          <a:p>
            <a:pPr algn="just"/>
            <a:r>
              <a:rPr lang="fr-CA" sz="1300" dirty="0">
                <a:cs typeface="Calibri"/>
              </a:rPr>
              <a:t>Les grandes roues des moissonneuses-batteuses et chargeuses nous permettent de cultiver et de construire des routes de manière efficace. Les petites roues en caoutchouc dur se retrouvent sur les planches à roulettes et les scooters pour des activités de plein air.</a:t>
            </a:r>
            <a:endParaRPr lang="en-US" sz="1300" dirty="0"/>
          </a:p>
        </p:txBody>
      </p:sp>
      <p:pic>
        <p:nvPicPr>
          <p:cNvPr id="16" name="Picture 16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A5CE67AF-AC3F-4F04-8D39-89098AEA0D16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29"/>
          <a:srcRect l="21956" t="36111" r="-1286" b="1027"/>
          <a:stretch/>
        </p:blipFill>
        <p:spPr>
          <a:xfrm>
            <a:off x="9280723" y="2887098"/>
            <a:ext cx="1965607" cy="10001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B3C5D6-458C-49EC-9B3D-8BC9F5481E0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91122" y="166729"/>
            <a:ext cx="2696163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cs typeface="Calibri"/>
              </a:rPr>
              <a:t>3500 </a:t>
            </a:r>
            <a:r>
              <a:rPr lang="fr-CA" sz="1400" dirty="0"/>
              <a:t>avant J.-C., </a:t>
            </a:r>
            <a:r>
              <a:rPr lang="en-US" sz="1400" b="1" dirty="0">
                <a:cs typeface="Calibri"/>
              </a:rPr>
              <a:t> </a:t>
            </a:r>
          </a:p>
          <a:p>
            <a:pPr algn="just"/>
            <a:r>
              <a:rPr lang="fr-CA" sz="1200" dirty="0"/>
              <a:t>On pense que la première roue a été inventée vers 3500 avant J.-C., en Mésopotamie (aujourd'hui connue sous le nom d'Irak). À cette époque, le tour était fabriqué en bois ou en pierre et servait de tour de potier pour faire de la poterie.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BF38E0-B0BB-4D71-BF05-39B0F00628C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59361" y="4164459"/>
            <a:ext cx="2686756" cy="892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cs typeface="Calibri"/>
              </a:rPr>
              <a:t>3200 </a:t>
            </a:r>
            <a:r>
              <a:rPr lang="fr-CA" sz="1400" dirty="0"/>
              <a:t>avant J.-C., </a:t>
            </a:r>
          </a:p>
          <a:p>
            <a:pPr algn="just"/>
            <a:r>
              <a:rPr lang="fr-CA" sz="1200" dirty="0"/>
              <a:t>En Mésopotamie, une roue en bois a été utilisée pour la première fois pour le transport sur des chars</a:t>
            </a:r>
            <a:r>
              <a:rPr lang="en-US" sz="1200" dirty="0">
                <a:ea typeface="+mn-lt"/>
                <a:cs typeface="+mn-lt"/>
              </a:rPr>
              <a:t>. 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dirty="0"/>
          </a:p>
        </p:txBody>
      </p:sp>
      <p:pic>
        <p:nvPicPr>
          <p:cNvPr id="20" name="Picture 20" descr="A person riding a horse drawn carriage on a beach&#10;&#10;Description automatically generated">
            <a:extLst>
              <a:ext uri="{FF2B5EF4-FFF2-40B4-BE49-F238E27FC236}">
                <a16:creationId xmlns:a16="http://schemas.microsoft.com/office/drawing/2014/main" id="{9A1C4799-3270-4969-A725-681F0B4A3331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30"/>
          <a:srcRect l="6453" t="11644" r="13402" b="9589"/>
          <a:stretch/>
        </p:blipFill>
        <p:spPr>
          <a:xfrm>
            <a:off x="1316827" y="5090659"/>
            <a:ext cx="1699951" cy="16715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547794-A493-43E8-92B6-D5C7431B44E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012144" y="164761"/>
            <a:ext cx="2488107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333333"/>
                </a:solidFill>
                <a:latin typeface="Calibri"/>
                <a:cs typeface="Calibri"/>
              </a:rPr>
              <a:t>2000 </a:t>
            </a:r>
            <a:r>
              <a:rPr lang="fr-CA" sz="1400" dirty="0"/>
              <a:t>avant J.-C., </a:t>
            </a:r>
          </a:p>
          <a:p>
            <a:pPr algn="just"/>
            <a:r>
              <a:rPr lang="fr-CA" sz="1200" dirty="0">
                <a:solidFill>
                  <a:srgbClr val="333333"/>
                </a:solidFill>
                <a:latin typeface="Calibri"/>
                <a:cs typeface="Calibri"/>
              </a:rPr>
              <a:t>Les Égyptiens ont modifié la conception de la roue en bois massif pour en faire une roue à rayons plus légers, recherchant des chars plus rapides et plus mobiles. Ils ont fini par devenir une arme militaire suprême.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4C021-B6C6-41DC-8876-2F1C47E4A3C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371920" y="5607602"/>
            <a:ext cx="225810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333333"/>
                </a:solidFill>
                <a:latin typeface="Calibri"/>
                <a:cs typeface="Calibri"/>
              </a:rPr>
              <a:t>1000 </a:t>
            </a:r>
            <a:r>
              <a:rPr lang="fr-CA" sz="1400" dirty="0"/>
              <a:t>avant J.-C., </a:t>
            </a:r>
          </a:p>
          <a:p>
            <a:r>
              <a:rPr lang="fr-CA" sz="1400" dirty="0">
                <a:solidFill>
                  <a:srgbClr val="333333"/>
                </a:solidFill>
                <a:latin typeface="Calibri"/>
                <a:cs typeface="Calibri"/>
              </a:rPr>
              <a:t>Les </a:t>
            </a:r>
            <a:r>
              <a:rPr lang="fr-CA" sz="1400" noProof="1">
                <a:solidFill>
                  <a:srgbClr val="333333"/>
                </a:solidFill>
                <a:latin typeface="Calibri"/>
                <a:cs typeface="Calibri"/>
              </a:rPr>
              <a:t>Celtics ont ajouté des jantes en fer </a:t>
            </a:r>
            <a:r>
              <a:rPr lang="fr-CA" sz="1400" dirty="0">
                <a:solidFill>
                  <a:srgbClr val="333333"/>
                </a:solidFill>
                <a:latin typeface="Calibri"/>
                <a:cs typeface="Calibri"/>
              </a:rPr>
              <a:t>à l'extérieur des roues du char pour une plus grande résistance.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A80EC9-EFC6-479C-8B51-422745189518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048002" y="4806330"/>
            <a:ext cx="3233587" cy="1969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3F3F42"/>
                </a:solidFill>
                <a:latin typeface="Calibri"/>
                <a:cs typeface="Helvetica"/>
              </a:rPr>
              <a:t>1845</a:t>
            </a:r>
            <a:r>
              <a:rPr lang="en-US" dirty="0">
                <a:solidFill>
                  <a:srgbClr val="3F3F42"/>
                </a:solidFill>
                <a:latin typeface="Calibri"/>
                <a:cs typeface="Helvetica"/>
              </a:rPr>
              <a:t> </a:t>
            </a:r>
            <a:endParaRPr lang="en-US" dirty="0"/>
          </a:p>
          <a:p>
            <a:pPr algn="just"/>
            <a:r>
              <a:rPr lang="fr-CA" sz="1300" dirty="0">
                <a:solidFill>
                  <a:srgbClr val="3F3F42"/>
                </a:solidFill>
                <a:latin typeface="Calibri"/>
                <a:cs typeface="Helvetica"/>
              </a:rPr>
              <a:t>Le pneumatique, un pneu en caoutchouc renforcé et rempli d'air comprimé, a été le premier à être breveté par R.W. Thompson. Cela a ouvert la voie aux pneus automobiles que nous utilisons aujourd'hui sur les voitures, les camions, les vélos et les machines lourdes. Il en résulte un transport efficace. </a:t>
            </a:r>
            <a:endParaRPr lang="en-US" sz="1300" dirty="0">
              <a:solidFill>
                <a:srgbClr val="3F3F42"/>
              </a:solidFill>
              <a:cs typeface="Helvetica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524071-45DB-414A-8BE9-A67BF66F5CF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630028" y="163669"/>
            <a:ext cx="269233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151515"/>
                </a:solidFill>
                <a:latin typeface="Calibri"/>
                <a:cs typeface="Calibri"/>
              </a:rPr>
              <a:t>600- 400 </a:t>
            </a:r>
            <a:r>
              <a:rPr lang="fr-CA" sz="1400" dirty="0"/>
              <a:t>avant J.-C., </a:t>
            </a:r>
            <a:r>
              <a:rPr lang="en-US" sz="1400" dirty="0">
                <a:solidFill>
                  <a:srgbClr val="151515"/>
                </a:solidFill>
                <a:latin typeface="Calibri"/>
                <a:cs typeface="Calibri"/>
              </a:rPr>
              <a:t> 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fr-CA" sz="1200" dirty="0">
                <a:solidFill>
                  <a:srgbClr val="151515"/>
                </a:solidFill>
                <a:latin typeface="Calibri"/>
                <a:cs typeface="Calibri"/>
              </a:rPr>
              <a:t>La roue a été utilisée pour la première fois avec une brouette, dans la Grèce antique, vers 600-400 avant J.-C. Cela permettait à la société de transporter non seulement des personnes mais aussi des objets lourds, rendant ainsi le travail manuel plus efficace.</a:t>
            </a:r>
            <a:endParaRPr lang="en-US" sz="1200" dirty="0">
              <a:solidFill>
                <a:srgbClr val="151515"/>
              </a:solidFill>
              <a:latin typeface="Calibri"/>
              <a:cs typeface="Calibri"/>
            </a:endParaRPr>
          </a:p>
        </p:txBody>
      </p:sp>
      <p:pic>
        <p:nvPicPr>
          <p:cNvPr id="27" name="Picture 27" descr="An empty park bench next to a bicycle&#10;&#10;Description automatically generated">
            <a:extLst>
              <a:ext uri="{FF2B5EF4-FFF2-40B4-BE49-F238E27FC236}">
                <a16:creationId xmlns:a16="http://schemas.microsoft.com/office/drawing/2014/main" id="{41665FE1-369F-4902-B754-91F155068143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 rotWithShape="1">
          <a:blip r:embed="rId31"/>
          <a:srcRect l="14777" t="37018" r="22337" b="26221"/>
          <a:stretch/>
        </p:blipFill>
        <p:spPr>
          <a:xfrm>
            <a:off x="6554369" y="1895722"/>
            <a:ext cx="1651046" cy="1272142"/>
          </a:xfrm>
          <a:prstGeom prst="rect">
            <a:avLst/>
          </a:prstGeom>
        </p:spPr>
      </p:pic>
      <p:sp>
        <p:nvSpPr>
          <p:cNvPr id="28" name="Arrow: Up 27">
            <a:extLst>
              <a:ext uri="{FF2B5EF4-FFF2-40B4-BE49-F238E27FC236}">
                <a16:creationId xmlns:a16="http://schemas.microsoft.com/office/drawing/2014/main" id="{CDE6E66F-D8A1-476B-A6A9-D543A6B7CFD1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rot="10800000">
            <a:off x="6416702" y="3693592"/>
            <a:ext cx="479778" cy="111937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Up 28">
            <a:extLst>
              <a:ext uri="{FF2B5EF4-FFF2-40B4-BE49-F238E27FC236}">
                <a16:creationId xmlns:a16="http://schemas.microsoft.com/office/drawing/2014/main" id="{D666AB9D-9E6C-4B7C-A153-E5C26D66E6C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 rot="10800000">
            <a:off x="11152785" y="3567903"/>
            <a:ext cx="488638" cy="64976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30" descr="A picture containing outdoor, sitting, old, table&#10;&#10;Description automatically generated">
            <a:extLst>
              <a:ext uri="{FF2B5EF4-FFF2-40B4-BE49-F238E27FC236}">
                <a16:creationId xmlns:a16="http://schemas.microsoft.com/office/drawing/2014/main" id="{059B39B6-BE69-4F71-8C92-D8C62CC31522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40481" y="3721850"/>
            <a:ext cx="1915349" cy="1271934"/>
          </a:xfrm>
          <a:prstGeom prst="rect">
            <a:avLst/>
          </a:prstGeom>
        </p:spPr>
      </p:pic>
      <p:pic>
        <p:nvPicPr>
          <p:cNvPr id="15" name="Picture 15" descr="A person flying through the air while riding a skateboard&#10;&#10;Description automatically generated">
            <a:extLst>
              <a:ext uri="{FF2B5EF4-FFF2-40B4-BE49-F238E27FC236}">
                <a16:creationId xmlns:a16="http://schemas.microsoft.com/office/drawing/2014/main" id="{4A180AFB-2BAE-485F-8189-6250A7795F35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33"/>
          <a:srcRect l="23024" t="12632" r="7560" b="4110"/>
          <a:stretch/>
        </p:blipFill>
        <p:spPr>
          <a:xfrm>
            <a:off x="9571949" y="4118524"/>
            <a:ext cx="1161033" cy="1418456"/>
          </a:xfrm>
          <a:prstGeom prst="rect">
            <a:avLst/>
          </a:prstGeom>
        </p:spPr>
      </p:pic>
      <p:pic>
        <p:nvPicPr>
          <p:cNvPr id="3" name="Picture 11" descr="A bicycle parked on a sidewalk&#10;&#10;Description automatically generated">
            <a:extLst>
              <a:ext uri="{FF2B5EF4-FFF2-40B4-BE49-F238E27FC236}">
                <a16:creationId xmlns:a16="http://schemas.microsoft.com/office/drawing/2014/main" id="{7F3933C8-037C-4202-9BD1-6A30D48628F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 rotWithShape="1">
          <a:blip r:embed="rId34"/>
          <a:srcRect t="5155" r="3093" b="10309"/>
          <a:stretch/>
        </p:blipFill>
        <p:spPr>
          <a:xfrm>
            <a:off x="10802679" y="4210492"/>
            <a:ext cx="1183596" cy="10145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CC52B-9029-4EF5-8C67-4C0609E1016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 rotWithShape="1">
          <a:blip r:embed="rId35"/>
          <a:srcRect r="5433" b="10510"/>
          <a:stretch/>
        </p:blipFill>
        <p:spPr>
          <a:xfrm>
            <a:off x="820451" y="1932551"/>
            <a:ext cx="2015109" cy="12628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E45AD3A-7D94-48D0-BA2B-4D8781D8A88D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604342" y="2079846"/>
            <a:ext cx="1877607" cy="1111144"/>
          </a:xfrm>
          <a:prstGeom prst="rect">
            <a:avLst/>
          </a:prstGeom>
        </p:spPr>
      </p:pic>
      <p:pic>
        <p:nvPicPr>
          <p:cNvPr id="33" name="Picture 6" descr="Brown Wooden Wheel on Top of Green Grass">
            <a:extLst>
              <a:ext uri="{FF2B5EF4-FFF2-40B4-BE49-F238E27FC236}">
                <a16:creationId xmlns:a16="http://schemas.microsoft.com/office/drawing/2014/main" id="{3D9E0506-3DC2-427E-9DCA-A1D7B8F1E722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t="12928" r="34677" b="16523"/>
          <a:stretch/>
        </p:blipFill>
        <p:spPr bwMode="auto">
          <a:xfrm>
            <a:off x="3386829" y="3835536"/>
            <a:ext cx="1618974" cy="14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F83722-F6EF-4248-AFEC-85C658C56A80}"/>
              </a:ext>
            </a:extLst>
          </p:cNvPr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0457928" y="5395702"/>
            <a:ext cx="1546615" cy="131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7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3F089-913B-4C58-877F-FDE6AF74C60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  <a:cs typeface="Calibri Light"/>
              </a:rPr>
              <a:t>Sources pour l'histoire de la roue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B6ED6-555B-4533-8FDF-2DD2AE147FBF}"/>
              </a:ext>
            </a:extLst>
          </p:cNvPr>
          <p:cNvSpPr>
            <a:spLocks noGrp="1"/>
          </p:cNvSpPr>
          <p:nvPr>
            <p:ph idx="1"/>
            <p:custDataLst>
              <p:tags r:id="rId8"/>
            </p:custDataLst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0"/>
              </a:rPr>
              <a:t>Smithsonian Magazine - Salute to the wheel</a:t>
            </a: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1"/>
              </a:rPr>
              <a:t>Historyanswers - Evolution-of-the-wheel</a:t>
            </a: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2"/>
              </a:rPr>
              <a:t>Interestingengineering - The-history-and-evolution-of-the-wheel</a:t>
            </a: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3"/>
              </a:rPr>
              <a:t>Britannica - Technology - wheel</a:t>
            </a:r>
            <a:endParaRPr lang="en-US" sz="24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4"/>
              </a:rPr>
              <a:t>Timetoast - Timeline - The wheel</a:t>
            </a:r>
          </a:p>
          <a:p>
            <a:pPr marL="514350" indent="-514350">
              <a:buAutoNum type="arabicPeriod"/>
            </a:pPr>
            <a:r>
              <a:rPr lang="en-US" sz="2400" dirty="0">
                <a:ea typeface="+mn-lt"/>
                <a:cs typeface="+mn-lt"/>
                <a:hlinkClick r:id="rId15"/>
              </a:rPr>
              <a:t>Ancient - chariot</a:t>
            </a: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549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6380</TotalTime>
  <Words>605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L’évolution des machines</vt:lpstr>
      <vt:lpstr>L'évolution des machines</vt:lpstr>
      <vt:lpstr>Liste des thèmes de recherche possibles –  Machines-outils</vt:lpstr>
      <vt:lpstr>Exemple –L'évolution de la roue</vt:lpstr>
      <vt:lpstr>PowerPoint Presentation</vt:lpstr>
      <vt:lpstr>Sources pour l'histoire de la roue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Fetter</dc:creator>
  <cp:lastModifiedBy>Mario Blouin</cp:lastModifiedBy>
  <cp:revision>919</cp:revision>
  <dcterms:created xsi:type="dcterms:W3CDTF">2020-07-16T18:08:43Z</dcterms:created>
  <dcterms:modified xsi:type="dcterms:W3CDTF">2020-11-02T20:46:00Z</dcterms:modified>
</cp:coreProperties>
</file>