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56" r:id="rId5"/>
    <p:sldId id="282" r:id="rId6"/>
    <p:sldId id="258" r:id="rId7"/>
    <p:sldId id="259" r:id="rId8"/>
    <p:sldId id="266" r:id="rId9"/>
    <p:sldId id="260" r:id="rId10"/>
    <p:sldId id="267" r:id="rId11"/>
    <p:sldId id="264"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61" r:id="rId26"/>
    <p:sldId id="285" r:id="rId27"/>
    <p:sldId id="286" r:id="rId28"/>
    <p:sldId id="287" r:id="rId29"/>
    <p:sldId id="288" r:id="rId30"/>
    <p:sldId id="284"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C9A7"/>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A0734-3D5F-4C36-8751-919608002545}" v="1152" dt="2020-11-07T22:12:21.657"/>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291" autoAdjust="0"/>
  </p:normalViewPr>
  <p:slideViewPr>
    <p:cSldViewPr snapToGrid="0" showGuides="1">
      <p:cViewPr varScale="1">
        <p:scale>
          <a:sx n="90" d="100"/>
          <a:sy n="90" d="100"/>
        </p:scale>
        <p:origin x="384" y="78"/>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07.11.2020</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07.11.2020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16.xml"/><Relationship Id="rId5" Type="http://schemas.openxmlformats.org/officeDocument/2006/relationships/tags" Target="../tags/tag51.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9.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16.xml"/><Relationship Id="rId5" Type="http://schemas.openxmlformats.org/officeDocument/2006/relationships/tags" Target="../tags/tag56.xml"/><Relationship Id="rId4"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9.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6.xml"/><Relationship Id="rId5" Type="http://schemas.openxmlformats.org/officeDocument/2006/relationships/tags" Target="../tags/tag61.xml"/><Relationship Id="rId4" Type="http://schemas.openxmlformats.org/officeDocument/2006/relationships/tags" Target="../tags/tag6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4.xml"/><Relationship Id="rId7" Type="http://schemas.openxmlformats.org/officeDocument/2006/relationships/slideLayout" Target="../slideLayouts/slideLayout1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0.xml"/><Relationship Id="rId7" Type="http://schemas.openxmlformats.org/officeDocument/2006/relationships/image" Target="../media/image1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1.xml"/><Relationship Id="rId5" Type="http://schemas.openxmlformats.org/officeDocument/2006/relationships/tags" Target="../tags/tag72.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9.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3.png"/><Relationship Id="rId5" Type="http://schemas.openxmlformats.org/officeDocument/2006/relationships/slideLayout" Target="../slideLayouts/slideLayout16.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9.xml"/><Relationship Id="rId7" Type="http://schemas.openxmlformats.org/officeDocument/2006/relationships/image" Target="../media/image14.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17.xml"/><Relationship Id="rId5" Type="http://schemas.openxmlformats.org/officeDocument/2006/relationships/tags" Target="../tags/tag81.xml"/><Relationship Id="rId4" Type="http://schemas.openxmlformats.org/officeDocument/2006/relationships/tags" Target="../tags/tag80.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4.xml"/><Relationship Id="rId7" Type="http://schemas.openxmlformats.org/officeDocument/2006/relationships/image" Target="../media/image15.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7.xml"/><Relationship Id="rId5" Type="http://schemas.openxmlformats.org/officeDocument/2006/relationships/tags" Target="../tags/tag86.xml"/><Relationship Id="rId4" Type="http://schemas.openxmlformats.org/officeDocument/2006/relationships/tags" Target="../tags/tag85.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9.xml"/><Relationship Id="rId7" Type="http://schemas.openxmlformats.org/officeDocument/2006/relationships/image" Target="../media/image16.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17.xml"/><Relationship Id="rId5" Type="http://schemas.openxmlformats.org/officeDocument/2006/relationships/tags" Target="../tags/tag91.xml"/><Relationship Id="rId4" Type="http://schemas.openxmlformats.org/officeDocument/2006/relationships/tags" Target="../tags/tag90.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4.xml"/><Relationship Id="rId7" Type="http://schemas.openxmlformats.org/officeDocument/2006/relationships/image" Target="../media/image17.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17.xml"/><Relationship Id="rId5" Type="http://schemas.openxmlformats.org/officeDocument/2006/relationships/tags" Target="../tags/tag96.xml"/><Relationship Id="rId4" Type="http://schemas.openxmlformats.org/officeDocument/2006/relationships/tags" Target="../tags/tag95.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9.xml"/><Relationship Id="rId7" Type="http://schemas.openxmlformats.org/officeDocument/2006/relationships/image" Target="../media/image18.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17.xml"/><Relationship Id="rId5" Type="http://schemas.openxmlformats.org/officeDocument/2006/relationships/tags" Target="../tags/tag101.xml"/><Relationship Id="rId4" Type="http://schemas.openxmlformats.org/officeDocument/2006/relationships/tags" Target="../tags/tag100.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4.xml"/><Relationship Id="rId7" Type="http://schemas.openxmlformats.org/officeDocument/2006/relationships/image" Target="../media/image19.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17.xml"/><Relationship Id="rId5" Type="http://schemas.openxmlformats.org/officeDocument/2006/relationships/tags" Target="../tags/tag106.xml"/><Relationship Id="rId4" Type="http://schemas.openxmlformats.org/officeDocument/2006/relationships/tags" Target="../tags/tag105.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9.xml"/><Relationship Id="rId7" Type="http://schemas.openxmlformats.org/officeDocument/2006/relationships/image" Target="../media/image20.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6.xml"/><Relationship Id="rId5" Type="http://schemas.openxmlformats.org/officeDocument/2006/relationships/tags" Target="../tags/tag111.xml"/><Relationship Id="rId4" Type="http://schemas.openxmlformats.org/officeDocument/2006/relationships/tags" Target="../tags/tag110.xml"/></Relationships>
</file>

<file path=ppt/slides/_rels/slide2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1.xml"/><Relationship Id="rId5" Type="http://schemas.openxmlformats.org/officeDocument/2006/relationships/tags" Target="../tags/tag125.xml"/><Relationship Id="rId4" Type="http://schemas.openxmlformats.org/officeDocument/2006/relationships/tags" Target="../tags/tag124.xml"/></Relationships>
</file>

<file path=ppt/slides/_rels/slide27.xml.rels><?xml version="1.0" encoding="UTF-8" standalone="yes"?>
<Relationships xmlns="http://schemas.openxmlformats.org/package/2006/relationships"><Relationship Id="rId8" Type="http://schemas.openxmlformats.org/officeDocument/2006/relationships/hyperlink" Target="https://guide.michelin.com/" TargetMode="External"/><Relationship Id="rId3" Type="http://schemas.openxmlformats.org/officeDocument/2006/relationships/tags" Target="../tags/tag128.xml"/><Relationship Id="rId7" Type="http://schemas.openxmlformats.org/officeDocument/2006/relationships/hyperlink" Target="https://www.forbes.com/" TargetMode="Externa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hyperlink" Target="https://www.escoffier.edu/blog/world-food-drink/a-brief-history-of-the-michelin-guide/" TargetMode="External"/><Relationship Id="rId5" Type="http://schemas.openxmlformats.org/officeDocument/2006/relationships/hyperlink" Target="https://www.aaa.com/diamonds/diamond-awards" TargetMode="External"/><Relationship Id="rId4" Type="http://schemas.openxmlformats.org/officeDocument/2006/relationships/slideLayout" Target="../slideLayouts/slideLayout13.xml"/><Relationship Id="rId9" Type="http://schemas.openxmlformats.org/officeDocument/2006/relationships/hyperlink" Target="https://www.forbestravelguide.com/award-winner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xml"/><Relationship Id="rId7"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video" Target="https://www.youtube.com/embed/28vB_M3Ofdw"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3.png"/><Relationship Id="rId5" Type="http://schemas.openxmlformats.org/officeDocument/2006/relationships/tags" Target="../tags/tag17.xml"/><Relationship Id="rId10" Type="http://schemas.openxmlformats.org/officeDocument/2006/relationships/image" Target="../media/image5.jpeg"/><Relationship Id="rId4" Type="http://schemas.openxmlformats.org/officeDocument/2006/relationships/tags" Target="../tags/tag16.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3.png"/><Relationship Id="rId5" Type="http://schemas.openxmlformats.org/officeDocument/2006/relationships/tags" Target="../tags/tag24.xml"/><Relationship Id="rId10" Type="http://schemas.openxmlformats.org/officeDocument/2006/relationships/image" Target="../media/image6.jpeg"/><Relationship Id="rId4" Type="http://schemas.openxmlformats.org/officeDocument/2006/relationships/tags" Target="../tags/tag23.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video" Target="https://www.youtube.com/embed/iMPcadLxCZw" TargetMode="External"/><Relationship Id="rId12" Type="http://schemas.openxmlformats.org/officeDocument/2006/relationships/image" Target="../media/image8.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1.xml"/><Relationship Id="rId11" Type="http://schemas.openxmlformats.org/officeDocument/2006/relationships/image" Target="../media/image7.jpeg"/><Relationship Id="rId5" Type="http://schemas.openxmlformats.org/officeDocument/2006/relationships/video" Target="https://www.youtube.com/embed/Ndiu385V_wU" TargetMode="External"/><Relationship Id="rId10" Type="http://schemas.openxmlformats.org/officeDocument/2006/relationships/slideLayout" Target="../slideLayouts/slideLayout5.xml"/><Relationship Id="rId4" Type="http://schemas.openxmlformats.org/officeDocument/2006/relationships/tags" Target="../tags/tag30.xml"/><Relationship Id="rId9"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slideLayout" Target="../slideLayouts/slideLayout18.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9.xml"/><Relationship Id="rId7" Type="http://schemas.openxmlformats.org/officeDocument/2006/relationships/image" Target="../media/image10.jpeg"/><Relationship Id="rId2" Type="http://schemas.openxmlformats.org/officeDocument/2006/relationships/video" Target="https://www.youtube.com/embed/EsIPMZWdfoc" TargetMode="External"/><Relationship Id="rId1" Type="http://schemas.openxmlformats.org/officeDocument/2006/relationships/tags" Target="../tags/tag38.xml"/><Relationship Id="rId6" Type="http://schemas.openxmlformats.org/officeDocument/2006/relationships/slideLayout" Target="../slideLayouts/slideLayout9.xml"/><Relationship Id="rId5" Type="http://schemas.openxmlformats.org/officeDocument/2006/relationships/tags" Target="../tags/tag41.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6.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custDataLst>
              <p:tags r:id="rId1"/>
            </p:custDataLst>
          </p:nvPr>
        </p:nvPicPr>
        <p:blipFill rotWithShape="1">
          <a:blip r:embed="rId6"/>
          <a:srcRect l="-48" t="6766" r="19843" b="3091"/>
          <a:stretch/>
        </p:blipFill>
        <p:spPr>
          <a:xfrm>
            <a:off x="366562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custDataLst>
              <p:tags r:id="rId2"/>
            </p:custDataLst>
          </p:nvPr>
        </p:nvSpPr>
        <p:spPr>
          <a:xfrm>
            <a:off x="104276" y="264695"/>
            <a:ext cx="5991724" cy="2687053"/>
          </a:xfrm>
        </p:spPr>
        <p:txBody>
          <a:bodyPr/>
          <a:lstStyle/>
          <a:p>
            <a:pPr algn="ctr"/>
            <a:r>
              <a:rPr lang="en-US" sz="3200" dirty="0"/>
              <a:t>SYMBOLES COMMUNS UTILISÉS POUR LA CLASSIFICATION DANS L'INDUSTRIE DU TOURISME</a:t>
            </a:r>
            <a:endParaRPr lang="ru-RU" sz="32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custDataLst>
              <p:tags r:id="rId3"/>
            </p:custDataLst>
          </p:nvPr>
        </p:nvSpPr>
        <p:spPr>
          <a:xfrm>
            <a:off x="104276" y="3634740"/>
            <a:ext cx="4371471" cy="2221142"/>
          </a:xfrm>
        </p:spPr>
        <p:txBody>
          <a:bodyPr/>
          <a:lstStyle/>
          <a:p>
            <a:pPr algn="ctr"/>
            <a:r>
              <a:rPr lang="fr-CA" dirty="0"/>
              <a:t>Le guide de voyage Forbes</a:t>
            </a:r>
            <a:endParaRPr lang="ru-RU" dirty="0"/>
          </a:p>
          <a:p>
            <a:pPr algn="ctr"/>
            <a:r>
              <a:rPr lang="en-US" dirty="0"/>
              <a:t>Le guide Michelin</a:t>
            </a:r>
          </a:p>
          <a:p>
            <a:pPr algn="ctr"/>
            <a:r>
              <a:rPr lang="en-US" dirty="0"/>
              <a:t>CAA/AAA</a:t>
            </a:r>
          </a:p>
        </p:txBody>
      </p:sp>
      <p:sp>
        <p:nvSpPr>
          <p:cNvPr id="6" name="Text Placeholder 5"/>
          <p:cNvSpPr>
            <a:spLocks noGrp="1"/>
          </p:cNvSpPr>
          <p:nvPr>
            <p:ph type="body" sz="quarter" idx="20"/>
            <p:custDataLst>
              <p:tags r:id="rId4"/>
            </p:custDataLst>
          </p:nvPr>
        </p:nvSpPr>
        <p:spPr>
          <a:xfrm>
            <a:off x="104275" y="6289978"/>
            <a:ext cx="3561345" cy="324417"/>
          </a:xfrm>
        </p:spPr>
        <p:txBody>
          <a:bodyPr/>
          <a:lstStyle/>
          <a:p>
            <a:r>
              <a:rPr lang="en-CA" sz="2000" dirty="0"/>
              <a:t>Les 8 </a:t>
            </a:r>
            <a:r>
              <a:rPr lang="fr-CA" sz="2000" dirty="0"/>
              <a:t>secteurs</a:t>
            </a:r>
            <a:r>
              <a:rPr lang="en-CA" sz="2000" dirty="0"/>
              <a:t> du </a:t>
            </a:r>
            <a:r>
              <a:rPr lang="fr-CA" sz="2000" dirty="0"/>
              <a:t>tourisme</a:t>
            </a:r>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10</a:t>
            </a:fld>
            <a:endParaRPr lang="ru-RU" dirty="0"/>
          </a:p>
        </p:txBody>
      </p:sp>
      <p:sp>
        <p:nvSpPr>
          <p:cNvPr id="3" name="Title 2"/>
          <p:cNvSpPr>
            <a:spLocks noGrp="1"/>
          </p:cNvSpPr>
          <p:nvPr>
            <p:ph type="title"/>
            <p:custDataLst>
              <p:tags r:id="rId2"/>
            </p:custDataLst>
          </p:nvPr>
        </p:nvSpPr>
        <p:spPr>
          <a:xfrm>
            <a:off x="310552" y="1000664"/>
            <a:ext cx="4461474" cy="801632"/>
          </a:xfrm>
        </p:spPr>
        <p:txBody>
          <a:bodyPr>
            <a:normAutofit fontScale="90000"/>
          </a:bodyPr>
          <a:lstStyle/>
          <a:p>
            <a:pPr algn="ctr"/>
            <a:r>
              <a:rPr lang="en-CA" dirty="0"/>
              <a:t>SIGNIFICATION DE 1 ÉTOILE MICHELIN</a:t>
            </a:r>
          </a:p>
        </p:txBody>
      </p:sp>
      <p:sp>
        <p:nvSpPr>
          <p:cNvPr id="4" name="Text Placeholder 3"/>
          <p:cNvSpPr>
            <a:spLocks noGrp="1"/>
          </p:cNvSpPr>
          <p:nvPr>
            <p:ph type="body" sz="half" idx="2"/>
            <p:custDataLst>
              <p:tags r:id="rId3"/>
            </p:custDataLst>
          </p:nvPr>
        </p:nvSpPr>
        <p:spPr>
          <a:xfrm>
            <a:off x="839788" y="2559284"/>
            <a:ext cx="3932237" cy="1408868"/>
          </a:xfrm>
        </p:spPr>
        <p:txBody>
          <a:bodyPr>
            <a:normAutofit/>
          </a:bodyPr>
          <a:lstStyle/>
          <a:p>
            <a:pPr>
              <a:lnSpc>
                <a:spcPct val="150000"/>
              </a:lnSpc>
            </a:pPr>
            <a:r>
              <a:rPr lang="fr-CA" sz="2000"/>
              <a:t>Une cuisine de haute qualité.</a:t>
            </a:r>
          </a:p>
          <a:p>
            <a:pPr>
              <a:lnSpc>
                <a:spcPct val="150000"/>
              </a:lnSpc>
            </a:pPr>
            <a:r>
              <a:rPr lang="fr-CA" sz="2000"/>
              <a:t>Mérite un arrêt !</a:t>
            </a:r>
          </a:p>
        </p:txBody>
      </p:sp>
      <p:pic>
        <p:nvPicPr>
          <p:cNvPr id="5126" name="Picture 6" descr="https://d3h1lg3ksw6i6b.cloudfront.net/media/image/2018/05/23/bd01026a1778478cba866b2035e8baed_1-MICHELIN+STAR.png"/>
          <p:cNvPicPr>
            <a:picLocks noGrp="1" noChangeAspect="1" noChangeArrowheads="1"/>
          </p:cNvPicPr>
          <p:nvPr>
            <p:ph idx="1"/>
            <p:custDataLst>
              <p:tags r:id="rId4"/>
            </p:custDataLst>
          </p:nvPr>
        </p:nvPicPr>
        <p:blipFill rotWithShape="1">
          <a:blip r:embed="rId7">
            <a:extLst>
              <a:ext uri="{28A0092B-C50C-407E-A947-70E740481C1C}">
                <a14:useLocalDpi xmlns:a14="http://schemas.microsoft.com/office/drawing/2010/main" val="0"/>
              </a:ext>
            </a:extLst>
          </a:blip>
          <a:srcRect l="19728" t="58533" r="73802" b="31031"/>
          <a:stretch/>
        </p:blipFill>
        <p:spPr bwMode="auto">
          <a:xfrm>
            <a:off x="7573993" y="1698546"/>
            <a:ext cx="2587924" cy="3130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7">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15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11</a:t>
            </a:fld>
            <a:endParaRPr lang="ru-RU" dirty="0"/>
          </a:p>
        </p:txBody>
      </p:sp>
      <p:sp>
        <p:nvSpPr>
          <p:cNvPr id="3" name="Title 2"/>
          <p:cNvSpPr>
            <a:spLocks noGrp="1"/>
          </p:cNvSpPr>
          <p:nvPr>
            <p:ph type="title"/>
            <p:custDataLst>
              <p:tags r:id="rId2"/>
            </p:custDataLst>
          </p:nvPr>
        </p:nvSpPr>
        <p:spPr>
          <a:xfrm>
            <a:off x="310552" y="393428"/>
            <a:ext cx="4461474" cy="1408868"/>
          </a:xfrm>
        </p:spPr>
        <p:txBody>
          <a:bodyPr>
            <a:normAutofit/>
          </a:bodyPr>
          <a:lstStyle/>
          <a:p>
            <a:pPr algn="ctr"/>
            <a:r>
              <a:rPr lang="en-CA" dirty="0"/>
              <a:t>SIGNIFICATION DE 2 ÉTOILES MICHELIN</a:t>
            </a:r>
          </a:p>
        </p:txBody>
      </p:sp>
      <p:sp>
        <p:nvSpPr>
          <p:cNvPr id="4" name="Text Placeholder 3"/>
          <p:cNvSpPr>
            <a:spLocks noGrp="1"/>
          </p:cNvSpPr>
          <p:nvPr>
            <p:ph type="body" sz="half" idx="2"/>
            <p:custDataLst>
              <p:tags r:id="rId3"/>
            </p:custDataLst>
          </p:nvPr>
        </p:nvSpPr>
        <p:spPr>
          <a:xfrm>
            <a:off x="839788" y="2559284"/>
            <a:ext cx="3932237" cy="1408868"/>
          </a:xfrm>
        </p:spPr>
        <p:txBody>
          <a:bodyPr>
            <a:normAutofit/>
          </a:bodyPr>
          <a:lstStyle/>
          <a:p>
            <a:pPr>
              <a:lnSpc>
                <a:spcPct val="150000"/>
              </a:lnSpc>
            </a:pPr>
            <a:r>
              <a:rPr lang="fr-CA" sz="2000" dirty="0"/>
              <a:t>Excellente cuisine.</a:t>
            </a:r>
          </a:p>
          <a:p>
            <a:pPr>
              <a:lnSpc>
                <a:spcPct val="150000"/>
              </a:lnSpc>
            </a:pPr>
            <a:r>
              <a:rPr lang="fr-CA" sz="2000" dirty="0"/>
              <a:t>Vaux le détour !</a:t>
            </a:r>
          </a:p>
        </p:txBody>
      </p:sp>
      <p:pic>
        <p:nvPicPr>
          <p:cNvPr id="6148" name="Picture 4" descr="https://d3h1lg3ksw6i6b.cloudfront.net/media/image/2018/05/23/bd01026a1778478cba866b2035e8baed_1-MICHELIN+STAR.png"/>
          <p:cNvPicPr>
            <a:picLocks noGrp="1" noChangeAspect="1" noChangeArrowheads="1"/>
          </p:cNvPicPr>
          <p:nvPr>
            <p:ph idx="1"/>
            <p:custDataLst>
              <p:tags r:id="rId4"/>
            </p:custDataLst>
          </p:nvPr>
        </p:nvPicPr>
        <p:blipFill rotWithShape="1">
          <a:blip r:embed="rId7">
            <a:extLst>
              <a:ext uri="{28A0092B-C50C-407E-A947-70E740481C1C}">
                <a14:useLocalDpi xmlns:a14="http://schemas.microsoft.com/office/drawing/2010/main" val="0"/>
              </a:ext>
            </a:extLst>
          </a:blip>
          <a:srcRect l="43247" t="59032" r="44739" b="31585"/>
          <a:stretch/>
        </p:blipFill>
        <p:spPr bwMode="auto">
          <a:xfrm>
            <a:off x="6335741" y="2194042"/>
            <a:ext cx="3652549" cy="2139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7">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5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12</a:t>
            </a:fld>
            <a:endParaRPr lang="ru-RU" dirty="0"/>
          </a:p>
        </p:txBody>
      </p:sp>
      <p:sp>
        <p:nvSpPr>
          <p:cNvPr id="3" name="Title 2"/>
          <p:cNvSpPr>
            <a:spLocks noGrp="1"/>
          </p:cNvSpPr>
          <p:nvPr>
            <p:ph type="title"/>
            <p:custDataLst>
              <p:tags r:id="rId2"/>
            </p:custDataLst>
          </p:nvPr>
        </p:nvSpPr>
        <p:spPr>
          <a:xfrm>
            <a:off x="310552" y="468630"/>
            <a:ext cx="4461474" cy="1333666"/>
          </a:xfrm>
        </p:spPr>
        <p:txBody>
          <a:bodyPr>
            <a:normAutofit fontScale="90000"/>
          </a:bodyPr>
          <a:lstStyle/>
          <a:p>
            <a:pPr algn="ctr"/>
            <a:r>
              <a:rPr lang="en-CA" dirty="0"/>
              <a:t>SIGNIFICATION DE 3 ÉTOILES MICHELIN</a:t>
            </a:r>
          </a:p>
        </p:txBody>
      </p:sp>
      <p:sp>
        <p:nvSpPr>
          <p:cNvPr id="4" name="Text Placeholder 3"/>
          <p:cNvSpPr>
            <a:spLocks noGrp="1"/>
          </p:cNvSpPr>
          <p:nvPr>
            <p:ph type="body" sz="half" idx="2"/>
            <p:custDataLst>
              <p:tags r:id="rId3"/>
            </p:custDataLst>
          </p:nvPr>
        </p:nvSpPr>
        <p:spPr>
          <a:xfrm>
            <a:off x="839788" y="2559284"/>
            <a:ext cx="3932237" cy="1855664"/>
          </a:xfrm>
        </p:spPr>
        <p:txBody>
          <a:bodyPr>
            <a:normAutofit/>
          </a:bodyPr>
          <a:lstStyle/>
          <a:p>
            <a:pPr>
              <a:lnSpc>
                <a:spcPct val="150000"/>
              </a:lnSpc>
            </a:pPr>
            <a:r>
              <a:rPr lang="fr-CA" sz="2000" dirty="0"/>
              <a:t>Une cuisine exceptionnelle, qui est digne d’un voyage particulier.</a:t>
            </a:r>
          </a:p>
        </p:txBody>
      </p:sp>
      <p:pic>
        <p:nvPicPr>
          <p:cNvPr id="7170" name="Picture 2" descr="https://d3h1lg3ksw6i6b.cloudfront.net/media/image/2018/05/23/bd01026a1778478cba866b2035e8baed_1-MICHELIN+STAR.png"/>
          <p:cNvPicPr>
            <a:picLocks noGrp="1" noChangeAspect="1" noChangeArrowheads="1"/>
          </p:cNvPicPr>
          <p:nvPr>
            <p:ph idx="1"/>
            <p:custDataLst>
              <p:tags r:id="rId4"/>
            </p:custDataLst>
          </p:nvPr>
        </p:nvPicPr>
        <p:blipFill rotWithShape="1">
          <a:blip r:embed="rId7">
            <a:extLst>
              <a:ext uri="{28A0092B-C50C-407E-A947-70E740481C1C}">
                <a14:useLocalDpi xmlns:a14="http://schemas.microsoft.com/office/drawing/2010/main" val="0"/>
              </a:ext>
            </a:extLst>
          </a:blip>
          <a:srcRect l="68746" t="58835" r="13803" b="31268"/>
          <a:stretch/>
        </p:blipFill>
        <p:spPr bwMode="auto">
          <a:xfrm>
            <a:off x="5727939" y="2112487"/>
            <a:ext cx="5412805" cy="2302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7">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0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SYMBOLES</a:t>
            </a:r>
            <a:br>
              <a:rPr lang="en-CA" dirty="0"/>
            </a:br>
            <a:r>
              <a:rPr lang="en-CA" dirty="0"/>
              <a:t>MICHELIN</a:t>
            </a:r>
          </a:p>
        </p:txBody>
      </p:sp>
      <p:sp>
        <p:nvSpPr>
          <p:cNvPr id="3" name="Subtitle 2"/>
          <p:cNvSpPr>
            <a:spLocks noGrp="1"/>
          </p:cNvSpPr>
          <p:nvPr>
            <p:ph type="subTitle" idx="1"/>
            <p:custDataLst>
              <p:tags r:id="rId2"/>
            </p:custDataLst>
          </p:nvPr>
        </p:nvSpPr>
        <p:spPr/>
        <p:txBody>
          <a:bodyPr/>
          <a:lstStyle/>
          <a:p>
            <a:pPr algn="ctr"/>
            <a:r>
              <a:rPr lang="en-CA" dirty="0"/>
              <a:t>QUALITÉ ET CONFORT</a:t>
            </a:r>
          </a:p>
          <a:p>
            <a:pPr algn="ctr"/>
            <a:r>
              <a:rPr lang="en-CA" dirty="0"/>
              <a:t>(Restaurants)</a:t>
            </a:r>
          </a:p>
        </p:txBody>
      </p:sp>
      <p:pic>
        <p:nvPicPr>
          <p:cNvPr id="8194" name="Picture 2" descr="https://d3h1lg3ksw6i6b.cloudfront.net/media/image/2018/05/23/696ef32eaa7d4941b39d0f0e8dd38333_3-RESTAU_COMFORT+AND+QUALITY.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l="44837" t="4917" r="45982" b="74608"/>
          <a:stretch/>
        </p:blipFill>
        <p:spPr bwMode="auto">
          <a:xfrm>
            <a:off x="8729932" y="2719989"/>
            <a:ext cx="966159" cy="16045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3h1lg3ksw6i6b.cloudfront.net/media/image/2018/05/23/696ef32eaa7d4941b39d0f0e8dd38333_3-RESTAU_COMFORT+AND+QUALITY.png"/>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t="56649" b="24022"/>
          <a:stretch/>
        </p:blipFill>
        <p:spPr bwMode="auto">
          <a:xfrm>
            <a:off x="770021" y="5180395"/>
            <a:ext cx="10668000" cy="1535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9">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F453C3F-77E0-7547-B462-8E1A80B5EEEF}"/>
              </a:ext>
            </a:extLst>
          </p:cNvPr>
          <p:cNvGrpSpPr/>
          <p:nvPr>
            <p:custDataLst>
              <p:tags r:id="rId6"/>
            </p:custDataLst>
          </p:nvPr>
        </p:nvGrpSpPr>
        <p:grpSpPr>
          <a:xfrm>
            <a:off x="1634490" y="6093371"/>
            <a:ext cx="9041129" cy="601198"/>
            <a:chOff x="1634490" y="6093371"/>
            <a:chExt cx="9041129" cy="601198"/>
          </a:xfrm>
        </p:grpSpPr>
        <p:sp>
          <p:nvSpPr>
            <p:cNvPr id="4" name="TextBox 3">
              <a:extLst>
                <a:ext uri="{FF2B5EF4-FFF2-40B4-BE49-F238E27FC236}">
                  <a16:creationId xmlns:a16="http://schemas.microsoft.com/office/drawing/2014/main" id="{C0546703-EA3F-2740-9752-4B1ABC4A0998}"/>
                </a:ext>
              </a:extLst>
            </p:cNvPr>
            <p:cNvSpPr txBox="1"/>
            <p:nvPr/>
          </p:nvSpPr>
          <p:spPr>
            <a:xfrm>
              <a:off x="1634490" y="6093372"/>
              <a:ext cx="1394460" cy="584775"/>
            </a:xfrm>
            <a:prstGeom prst="rect">
              <a:avLst/>
            </a:prstGeom>
            <a:solidFill>
              <a:srgbClr val="D5C9A7"/>
            </a:solidFill>
          </p:spPr>
          <p:txBody>
            <a:bodyPr wrap="square" rtlCol="0">
              <a:spAutoFit/>
            </a:bodyPr>
            <a:lstStyle/>
            <a:p>
              <a:pPr algn="ctr"/>
              <a:r>
                <a:rPr lang="fr-CA" sz="1600" dirty="0">
                  <a:solidFill>
                    <a:schemeClr val="tx1">
                      <a:lumMod val="65000"/>
                      <a:lumOff val="35000"/>
                    </a:schemeClr>
                  </a:solidFill>
                </a:rPr>
                <a:t>Assez confortable</a:t>
              </a:r>
            </a:p>
          </p:txBody>
        </p:sp>
        <p:sp>
          <p:nvSpPr>
            <p:cNvPr id="8" name="TextBox 7">
              <a:extLst>
                <a:ext uri="{FF2B5EF4-FFF2-40B4-BE49-F238E27FC236}">
                  <a16:creationId xmlns:a16="http://schemas.microsoft.com/office/drawing/2014/main" id="{F528BBE4-6468-754E-9017-E6397FCE12EE}"/>
                </a:ext>
              </a:extLst>
            </p:cNvPr>
            <p:cNvSpPr txBox="1"/>
            <p:nvPr/>
          </p:nvSpPr>
          <p:spPr>
            <a:xfrm>
              <a:off x="3341370" y="6171349"/>
              <a:ext cx="1394460" cy="523220"/>
            </a:xfrm>
            <a:prstGeom prst="rect">
              <a:avLst/>
            </a:prstGeom>
            <a:solidFill>
              <a:srgbClr val="D5C9A7"/>
            </a:solidFill>
          </p:spPr>
          <p:txBody>
            <a:bodyPr wrap="square" rtlCol="0">
              <a:spAutoFit/>
            </a:bodyPr>
            <a:lstStyle/>
            <a:p>
              <a:pPr algn="ctr">
                <a:spcBef>
                  <a:spcPts val="600"/>
                </a:spcBef>
              </a:pPr>
              <a:endParaRPr lang="fr-CA" sz="300" dirty="0">
                <a:solidFill>
                  <a:schemeClr val="tx1">
                    <a:lumMod val="65000"/>
                    <a:lumOff val="35000"/>
                  </a:schemeClr>
                </a:solidFill>
              </a:endParaRPr>
            </a:p>
            <a:p>
              <a:pPr algn="ctr">
                <a:spcBef>
                  <a:spcPts val="600"/>
                </a:spcBef>
              </a:pPr>
              <a:r>
                <a:rPr lang="fr-CA" sz="1600" dirty="0">
                  <a:solidFill>
                    <a:schemeClr val="tx1">
                      <a:lumMod val="65000"/>
                      <a:lumOff val="35000"/>
                    </a:schemeClr>
                  </a:solidFill>
                </a:rPr>
                <a:t>Confortable</a:t>
              </a:r>
            </a:p>
            <a:p>
              <a:pPr algn="ctr"/>
              <a:endParaRPr lang="fr-CA" sz="400" dirty="0">
                <a:solidFill>
                  <a:schemeClr val="tx1">
                    <a:lumMod val="65000"/>
                    <a:lumOff val="35000"/>
                  </a:schemeClr>
                </a:solidFill>
              </a:endParaRPr>
            </a:p>
          </p:txBody>
        </p:sp>
        <p:sp>
          <p:nvSpPr>
            <p:cNvPr id="9" name="TextBox 8">
              <a:extLst>
                <a:ext uri="{FF2B5EF4-FFF2-40B4-BE49-F238E27FC236}">
                  <a16:creationId xmlns:a16="http://schemas.microsoft.com/office/drawing/2014/main" id="{5BC6B0C4-D083-6547-B180-5BEADF3BB288}"/>
                </a:ext>
              </a:extLst>
            </p:cNvPr>
            <p:cNvSpPr txBox="1"/>
            <p:nvPr/>
          </p:nvSpPr>
          <p:spPr>
            <a:xfrm>
              <a:off x="5048250" y="6107315"/>
              <a:ext cx="1706880" cy="584775"/>
            </a:xfrm>
            <a:prstGeom prst="rect">
              <a:avLst/>
            </a:prstGeom>
            <a:solidFill>
              <a:srgbClr val="D5C9A7"/>
            </a:solidFill>
          </p:spPr>
          <p:txBody>
            <a:bodyPr wrap="square" rtlCol="0">
              <a:spAutoFit/>
            </a:bodyPr>
            <a:lstStyle/>
            <a:p>
              <a:pPr algn="ctr"/>
              <a:r>
                <a:rPr lang="fr-CA" sz="1600" dirty="0">
                  <a:solidFill>
                    <a:schemeClr val="tx1">
                      <a:lumMod val="65000"/>
                      <a:lumOff val="35000"/>
                    </a:schemeClr>
                  </a:solidFill>
                </a:rPr>
                <a:t>Très confortable</a:t>
              </a:r>
            </a:p>
          </p:txBody>
        </p:sp>
        <p:sp>
          <p:nvSpPr>
            <p:cNvPr id="10" name="TextBox 9">
              <a:extLst>
                <a:ext uri="{FF2B5EF4-FFF2-40B4-BE49-F238E27FC236}">
                  <a16:creationId xmlns:a16="http://schemas.microsoft.com/office/drawing/2014/main" id="{6E5167E5-2205-2240-8D68-48AA8C922558}"/>
                </a:ext>
              </a:extLst>
            </p:cNvPr>
            <p:cNvSpPr txBox="1"/>
            <p:nvPr/>
          </p:nvSpPr>
          <p:spPr>
            <a:xfrm>
              <a:off x="7067550" y="6093371"/>
              <a:ext cx="1394460" cy="584775"/>
            </a:xfrm>
            <a:prstGeom prst="rect">
              <a:avLst/>
            </a:prstGeom>
            <a:solidFill>
              <a:srgbClr val="D5C9A7"/>
            </a:solidFill>
          </p:spPr>
          <p:txBody>
            <a:bodyPr wrap="square" rtlCol="0">
              <a:spAutoFit/>
            </a:bodyPr>
            <a:lstStyle/>
            <a:p>
              <a:pPr algn="ctr"/>
              <a:r>
                <a:rPr lang="fr-CA" sz="1600" dirty="0">
                  <a:solidFill>
                    <a:schemeClr val="tx1">
                      <a:lumMod val="65000"/>
                      <a:lumOff val="35000"/>
                    </a:schemeClr>
                  </a:solidFill>
                </a:rPr>
                <a:t>Confort de haut niveau</a:t>
              </a:r>
            </a:p>
          </p:txBody>
        </p:sp>
        <p:sp>
          <p:nvSpPr>
            <p:cNvPr id="11" name="TextBox 10">
              <a:extLst>
                <a:ext uri="{FF2B5EF4-FFF2-40B4-BE49-F238E27FC236}">
                  <a16:creationId xmlns:a16="http://schemas.microsoft.com/office/drawing/2014/main" id="{3F477E21-DB4D-8B4B-9F33-6D237ACA7A58}"/>
                </a:ext>
              </a:extLst>
            </p:cNvPr>
            <p:cNvSpPr txBox="1"/>
            <p:nvPr/>
          </p:nvSpPr>
          <p:spPr>
            <a:xfrm>
              <a:off x="8774430" y="6107315"/>
              <a:ext cx="1901189" cy="338554"/>
            </a:xfrm>
            <a:prstGeom prst="rect">
              <a:avLst/>
            </a:prstGeom>
            <a:solidFill>
              <a:srgbClr val="D5C9A7"/>
            </a:solidFill>
          </p:spPr>
          <p:txBody>
            <a:bodyPr wrap="square" rtlCol="0">
              <a:spAutoFit/>
            </a:bodyPr>
            <a:lstStyle/>
            <a:p>
              <a:pPr algn="ctr"/>
              <a:r>
                <a:rPr lang="fr-CA" sz="1600" dirty="0">
                  <a:solidFill>
                    <a:schemeClr val="tx1">
                      <a:lumMod val="65000"/>
                      <a:lumOff val="35000"/>
                    </a:schemeClr>
                  </a:solidFill>
                </a:rPr>
                <a:t>Luxe</a:t>
              </a:r>
            </a:p>
          </p:txBody>
        </p:sp>
      </p:grpSp>
    </p:spTree>
    <p:extLst>
      <p:ext uri="{BB962C8B-B14F-4D97-AF65-F5344CB8AC3E}">
        <p14:creationId xmlns:p14="http://schemas.microsoft.com/office/powerpoint/2010/main" val="325393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sz="6600" dirty="0"/>
              <a:t>SYMBOLES MICHELIN</a:t>
            </a:r>
          </a:p>
        </p:txBody>
      </p:sp>
      <p:sp>
        <p:nvSpPr>
          <p:cNvPr id="3" name="Subtitle 2"/>
          <p:cNvSpPr>
            <a:spLocks noGrp="1"/>
          </p:cNvSpPr>
          <p:nvPr>
            <p:ph type="subTitle" idx="1"/>
            <p:custDataLst>
              <p:tags r:id="rId2"/>
            </p:custDataLst>
          </p:nvPr>
        </p:nvSpPr>
        <p:spPr/>
        <p:txBody>
          <a:bodyPr/>
          <a:lstStyle/>
          <a:p>
            <a:pPr algn="ctr"/>
            <a:r>
              <a:rPr lang="fr-CA"/>
              <a:t>Qualité et confort</a:t>
            </a:r>
          </a:p>
          <a:p>
            <a:pPr algn="ctr"/>
            <a:r>
              <a:rPr lang="fr-CA"/>
              <a:t>(Hôtels ou hébergements)</a:t>
            </a:r>
          </a:p>
        </p:txBody>
      </p:sp>
      <p:pic>
        <p:nvPicPr>
          <p:cNvPr id="10242" name="Picture 2" descr="https://d3h1lg3ksw6i6b.cloudfront.net/media/image/2018/05/23/3638aa2712b141bfa2b2719b22874c6f_Hotels_BKK.pn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39297" t="6754" r="36768" b="61858"/>
          <a:stretch/>
        </p:blipFill>
        <p:spPr bwMode="auto">
          <a:xfrm>
            <a:off x="8919713" y="2833274"/>
            <a:ext cx="2553419" cy="18805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CC61740-655A-7B41-BEEA-ADCCD844DA17}"/>
              </a:ext>
            </a:extLst>
          </p:cNvPr>
          <p:cNvGrpSpPr/>
          <p:nvPr>
            <p:custDataLst>
              <p:tags r:id="rId5"/>
            </p:custDataLst>
          </p:nvPr>
        </p:nvGrpSpPr>
        <p:grpSpPr>
          <a:xfrm>
            <a:off x="1984075" y="5346582"/>
            <a:ext cx="8212347" cy="1106088"/>
            <a:chOff x="1984075" y="5346582"/>
            <a:chExt cx="8212347" cy="1106088"/>
          </a:xfrm>
        </p:grpSpPr>
        <p:pic>
          <p:nvPicPr>
            <p:cNvPr id="10244" name="Picture 4" descr="https://d3h1lg3ksw6i6b.cloudfront.net/media/image/2018/05/23/3638aa2712b141bfa2b2719b22874c6f_Hotels_BKK.png"/>
            <p:cNvPicPr>
              <a:picLocks noChangeAspect="1" noChangeArrowheads="1"/>
            </p:cNvPicPr>
            <p:nvPr/>
          </p:nvPicPr>
          <p:blipFill rotWithShape="1">
            <a:blip r:embed="rId7">
              <a:extLst>
                <a:ext uri="{28A0092B-C50C-407E-A947-70E740481C1C}">
                  <a14:useLocalDpi xmlns:a14="http://schemas.microsoft.com/office/drawing/2010/main" val="0"/>
                </a:ext>
              </a:extLst>
            </a:blip>
            <a:srcRect l="10833" t="61180" r="12186" b="20390"/>
            <a:stretch/>
          </p:blipFill>
          <p:spPr bwMode="auto">
            <a:xfrm>
              <a:off x="1984075" y="5346582"/>
              <a:ext cx="8212347" cy="1104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184558-E16C-A344-9612-E60895175864}"/>
                </a:ext>
              </a:extLst>
            </p:cNvPr>
            <p:cNvSpPr txBox="1"/>
            <p:nvPr/>
          </p:nvSpPr>
          <p:spPr>
            <a:xfrm>
              <a:off x="1995578" y="5898672"/>
              <a:ext cx="1319195" cy="553998"/>
            </a:xfrm>
            <a:prstGeom prst="rect">
              <a:avLst/>
            </a:prstGeom>
            <a:solidFill>
              <a:srgbClr val="FFFFFF"/>
            </a:solidFill>
          </p:spPr>
          <p:txBody>
            <a:bodyPr wrap="square" rtlCol="0">
              <a:spAutoFit/>
            </a:bodyPr>
            <a:lstStyle/>
            <a:p>
              <a:pPr algn="ctr"/>
              <a:r>
                <a:rPr lang="fr-CA" sz="1500" dirty="0">
                  <a:solidFill>
                    <a:schemeClr val="tx1">
                      <a:lumMod val="65000"/>
                      <a:lumOff val="35000"/>
                    </a:schemeClr>
                  </a:solidFill>
                </a:rPr>
                <a:t>Assez confortable</a:t>
              </a:r>
            </a:p>
          </p:txBody>
        </p:sp>
        <p:sp>
          <p:nvSpPr>
            <p:cNvPr id="9" name="TextBox 8">
              <a:extLst>
                <a:ext uri="{FF2B5EF4-FFF2-40B4-BE49-F238E27FC236}">
                  <a16:creationId xmlns:a16="http://schemas.microsoft.com/office/drawing/2014/main" id="{E44A3516-582B-C34E-BE44-DB7E12DD277F}"/>
                </a:ext>
              </a:extLst>
            </p:cNvPr>
            <p:cNvSpPr txBox="1"/>
            <p:nvPr/>
          </p:nvSpPr>
          <p:spPr>
            <a:xfrm>
              <a:off x="5365800" y="5898672"/>
              <a:ext cx="1319195" cy="553998"/>
            </a:xfrm>
            <a:prstGeom prst="rect">
              <a:avLst/>
            </a:prstGeom>
            <a:solidFill>
              <a:srgbClr val="FFFFFF"/>
            </a:solidFill>
          </p:spPr>
          <p:txBody>
            <a:bodyPr wrap="square" rtlCol="0">
              <a:spAutoFit/>
            </a:bodyPr>
            <a:lstStyle/>
            <a:p>
              <a:pPr algn="ctr"/>
              <a:r>
                <a:rPr lang="fr-CA" sz="1500" dirty="0">
                  <a:solidFill>
                    <a:schemeClr val="tx1">
                      <a:lumMod val="65000"/>
                      <a:lumOff val="35000"/>
                    </a:schemeClr>
                  </a:solidFill>
                </a:rPr>
                <a:t>Très confortable</a:t>
              </a:r>
            </a:p>
          </p:txBody>
        </p:sp>
        <p:sp>
          <p:nvSpPr>
            <p:cNvPr id="10" name="TextBox 9">
              <a:extLst>
                <a:ext uri="{FF2B5EF4-FFF2-40B4-BE49-F238E27FC236}">
                  <a16:creationId xmlns:a16="http://schemas.microsoft.com/office/drawing/2014/main" id="{EBDDE760-E277-F843-A335-C00814CB1973}"/>
                </a:ext>
              </a:extLst>
            </p:cNvPr>
            <p:cNvSpPr txBox="1"/>
            <p:nvPr/>
          </p:nvSpPr>
          <p:spPr>
            <a:xfrm>
              <a:off x="6915150" y="5896765"/>
              <a:ext cx="1725929" cy="553998"/>
            </a:xfrm>
            <a:prstGeom prst="rect">
              <a:avLst/>
            </a:prstGeom>
            <a:solidFill>
              <a:srgbClr val="FFFFFF"/>
            </a:solidFill>
          </p:spPr>
          <p:txBody>
            <a:bodyPr wrap="square" rtlCol="0">
              <a:spAutoFit/>
            </a:bodyPr>
            <a:lstStyle/>
            <a:p>
              <a:pPr algn="ctr"/>
              <a:r>
                <a:rPr lang="fr-CA" sz="1500" dirty="0">
                  <a:solidFill>
                    <a:schemeClr val="tx1">
                      <a:lumMod val="65000"/>
                      <a:lumOff val="35000"/>
                    </a:schemeClr>
                  </a:solidFill>
                </a:rPr>
                <a:t>Confort de première classe</a:t>
              </a:r>
            </a:p>
          </p:txBody>
        </p:sp>
        <p:sp>
          <p:nvSpPr>
            <p:cNvPr id="11" name="TextBox 10">
              <a:extLst>
                <a:ext uri="{FF2B5EF4-FFF2-40B4-BE49-F238E27FC236}">
                  <a16:creationId xmlns:a16="http://schemas.microsoft.com/office/drawing/2014/main" id="{4891F6EB-B766-3747-9123-AAD800ABC5D5}"/>
                </a:ext>
              </a:extLst>
            </p:cNvPr>
            <p:cNvSpPr txBox="1"/>
            <p:nvPr/>
          </p:nvSpPr>
          <p:spPr>
            <a:xfrm>
              <a:off x="8759153" y="5896765"/>
              <a:ext cx="1437269" cy="553998"/>
            </a:xfrm>
            <a:prstGeom prst="rect">
              <a:avLst/>
            </a:prstGeom>
            <a:solidFill>
              <a:srgbClr val="FFFFFF"/>
            </a:solidFill>
          </p:spPr>
          <p:txBody>
            <a:bodyPr wrap="square" rtlCol="0">
              <a:spAutoFit/>
            </a:bodyPr>
            <a:lstStyle/>
            <a:p>
              <a:pPr algn="ctr"/>
              <a:r>
                <a:rPr lang="fr-CA" sz="1500" dirty="0">
                  <a:solidFill>
                    <a:schemeClr val="tx1">
                      <a:lumMod val="65000"/>
                      <a:lumOff val="35000"/>
                    </a:schemeClr>
                  </a:solidFill>
                </a:rPr>
                <a:t>Le luxe dans la tradition</a:t>
              </a:r>
            </a:p>
          </p:txBody>
        </p:sp>
      </p:grpSp>
    </p:spTree>
    <p:extLst>
      <p:ext uri="{BB962C8B-B14F-4D97-AF65-F5344CB8AC3E}">
        <p14:creationId xmlns:p14="http://schemas.microsoft.com/office/powerpoint/2010/main" val="249417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15</a:t>
            </a:fld>
            <a:endParaRPr lang="ru-RU" dirty="0"/>
          </a:p>
        </p:txBody>
      </p:sp>
      <p:sp>
        <p:nvSpPr>
          <p:cNvPr id="3" name="Title 2"/>
          <p:cNvSpPr>
            <a:spLocks noGrp="1"/>
          </p:cNvSpPr>
          <p:nvPr>
            <p:ph type="title"/>
            <p:custDataLst>
              <p:tags r:id="rId2"/>
            </p:custDataLst>
          </p:nvPr>
        </p:nvSpPr>
        <p:spPr>
          <a:xfrm>
            <a:off x="333603" y="439947"/>
            <a:ext cx="5221377" cy="1345096"/>
          </a:xfrm>
        </p:spPr>
        <p:txBody>
          <a:bodyPr/>
          <a:lstStyle/>
          <a:p>
            <a:r>
              <a:rPr lang="en-CA" dirty="0"/>
              <a:t>SYMBOLES MICHELIN</a:t>
            </a:r>
          </a:p>
        </p:txBody>
      </p:sp>
      <p:pic>
        <p:nvPicPr>
          <p:cNvPr id="11266" name="Picture 2" descr="https://d3h1lg3ksw6i6b.cloudfront.net/media/image/2018/05/23/3ac651d21fe94a62a8f20b1553861209_2-BIB+GOURMAND.png"/>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l="5747" r="6130" b="40685"/>
          <a:stretch/>
        </p:blipFill>
        <p:spPr bwMode="auto">
          <a:xfrm>
            <a:off x="4544111" y="2342712"/>
            <a:ext cx="6460772" cy="3264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d3h1lg3ksw6i6b.cloudfront.net/media/image/2018/05/23/bd01026a1778478cba866b2035e8baed_1-MICHELIN+STAR.png"/>
          <p:cNvPicPr>
            <a:picLocks noChangeAspect="1" noChangeArrowheads="1"/>
          </p:cNvPicPr>
          <p:nvPr>
            <p:custDataLst>
              <p:tags r:id="rId4"/>
            </p:custDataLst>
          </p:nvPr>
        </p:nvPicPr>
        <p:blipFill rotWithShape="1">
          <a:blip r:embed="rId7">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2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16</a:t>
            </a:fld>
            <a:endParaRPr lang="ru-RU" dirty="0"/>
          </a:p>
        </p:txBody>
      </p:sp>
      <p:sp>
        <p:nvSpPr>
          <p:cNvPr id="3" name="Title 2"/>
          <p:cNvSpPr>
            <a:spLocks noGrp="1"/>
          </p:cNvSpPr>
          <p:nvPr>
            <p:ph type="title"/>
            <p:custDataLst>
              <p:tags r:id="rId2"/>
            </p:custDataLst>
          </p:nvPr>
        </p:nvSpPr>
        <p:spPr>
          <a:xfrm>
            <a:off x="353204" y="1069675"/>
            <a:ext cx="5190346" cy="733764"/>
          </a:xfrm>
        </p:spPr>
        <p:txBody>
          <a:bodyPr>
            <a:noAutofit/>
          </a:bodyPr>
          <a:lstStyle/>
          <a:p>
            <a:r>
              <a:rPr lang="en-CA" dirty="0"/>
              <a:t>SYMBOLES MICHELIN</a:t>
            </a:r>
          </a:p>
        </p:txBody>
      </p:sp>
      <p:sp>
        <p:nvSpPr>
          <p:cNvPr id="4" name="Text Placeholder 3"/>
          <p:cNvSpPr>
            <a:spLocks noGrp="1"/>
          </p:cNvSpPr>
          <p:nvPr>
            <p:ph type="body" sz="half" idx="2"/>
            <p:custDataLst>
              <p:tags r:id="rId3"/>
            </p:custDataLst>
          </p:nvPr>
        </p:nvSpPr>
        <p:spPr>
          <a:xfrm>
            <a:off x="839788" y="2130500"/>
            <a:ext cx="4406582" cy="3738488"/>
          </a:xfrm>
        </p:spPr>
        <p:txBody>
          <a:bodyPr>
            <a:noAutofit/>
          </a:bodyPr>
          <a:lstStyle/>
          <a:p>
            <a:r>
              <a:rPr lang="fr-CA" dirty="0"/>
              <a:t>Les colporteurs</a:t>
            </a:r>
          </a:p>
          <a:p>
            <a:endParaRPr lang="fr-CA" dirty="0"/>
          </a:p>
          <a:p>
            <a:pPr>
              <a:lnSpc>
                <a:spcPct val="150000"/>
              </a:lnSpc>
            </a:pPr>
            <a:r>
              <a:rPr lang="fr-CA" dirty="0">
                <a:solidFill>
                  <a:schemeClr val="bg1"/>
                </a:solidFill>
              </a:rPr>
              <a:t>La meilleure façon de découvrir le cœur des cultures alimentaires thaïlandaises est de savourer les plats des colporteurs.  Pour cela, il existe le symbole d'une charrette à deux roues avec un petit toit.  Cela dénote les caractéristiques physiques de l'établissement plutôt que la qualité de la nourriture.</a:t>
            </a:r>
          </a:p>
          <a:p>
            <a:endParaRPr lang="fr-CA" dirty="0"/>
          </a:p>
        </p:txBody>
      </p:sp>
      <p:pic>
        <p:nvPicPr>
          <p:cNvPr id="12290" name="Picture 2" descr="97d98582bc6644b2b1e7b46e44508a56_Street+Food.jpg"/>
          <p:cNvPicPr>
            <a:picLocks noGrp="1" noChangeAspect="1" noChangeArrowheads="1"/>
          </p:cNvPicPr>
          <p:nvPr>
            <p:ph type="pic" idx="1"/>
            <p:custDataLst>
              <p:tags r:id="rId4"/>
            </p:custDataLst>
          </p:nvPr>
        </p:nvPicPr>
        <p:blipFill>
          <a:blip r:embed="rId7">
            <a:extLst>
              <a:ext uri="{28A0092B-C50C-407E-A947-70E740481C1C}">
                <a14:useLocalDpi xmlns:a14="http://schemas.microsoft.com/office/drawing/2010/main" val="0"/>
              </a:ext>
            </a:extLst>
          </a:blip>
          <a:srcRect l="5498" r="5498"/>
          <a:stretch>
            <a:fillRect/>
          </a:stretch>
        </p:blipFill>
        <p:spPr bwMode="auto">
          <a:xfrm>
            <a:off x="7108166" y="2127644"/>
            <a:ext cx="3329797" cy="3741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0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17</a:t>
            </a:fld>
            <a:endParaRPr lang="ru-RU" dirty="0"/>
          </a:p>
        </p:txBody>
      </p:sp>
      <p:sp>
        <p:nvSpPr>
          <p:cNvPr id="3" name="Title 2"/>
          <p:cNvSpPr>
            <a:spLocks noGrp="1"/>
          </p:cNvSpPr>
          <p:nvPr>
            <p:ph type="title"/>
            <p:custDataLst>
              <p:tags r:id="rId2"/>
            </p:custDataLst>
          </p:nvPr>
        </p:nvSpPr>
        <p:spPr>
          <a:xfrm>
            <a:off x="353204" y="989012"/>
            <a:ext cx="5293216" cy="814427"/>
          </a:xfrm>
        </p:spPr>
        <p:txBody>
          <a:bodyPr>
            <a:noAutofit/>
          </a:bodyPr>
          <a:lstStyle/>
          <a:p>
            <a:r>
              <a:rPr lang="en-CA" dirty="0"/>
              <a:t>SYMBOLES MICHELIN</a:t>
            </a:r>
          </a:p>
        </p:txBody>
      </p:sp>
      <p:sp>
        <p:nvSpPr>
          <p:cNvPr id="4" name="Text Placeholder 3"/>
          <p:cNvSpPr>
            <a:spLocks noGrp="1"/>
          </p:cNvSpPr>
          <p:nvPr>
            <p:ph type="body" sz="half" idx="2"/>
            <p:custDataLst>
              <p:tags r:id="rId3"/>
            </p:custDataLst>
          </p:nvPr>
        </p:nvSpPr>
        <p:spPr/>
        <p:txBody>
          <a:bodyPr>
            <a:normAutofit/>
          </a:bodyPr>
          <a:lstStyle/>
          <a:p>
            <a:r>
              <a:rPr lang="fr-CA" sz="2200" dirty="0"/>
              <a:t>Carte des vins intéressants</a:t>
            </a:r>
            <a:endParaRPr lang="fr-CA" dirty="0"/>
          </a:p>
          <a:p>
            <a:pPr>
              <a:lnSpc>
                <a:spcPct val="150000"/>
              </a:lnSpc>
            </a:pPr>
            <a:br>
              <a:rPr lang="fr-CA" dirty="0">
                <a:solidFill>
                  <a:schemeClr val="bg1"/>
                </a:solidFill>
              </a:rPr>
            </a:br>
            <a:r>
              <a:rPr lang="fr-CA" dirty="0">
                <a:solidFill>
                  <a:schemeClr val="bg1"/>
                </a:solidFill>
              </a:rPr>
              <a:t>Si vous recherchez des établissements avec une excellente carte des vins, gardez un œil sur ce symbole.  Il couvre un spectre allant des listes présentées par des dégustateurs dans des restaurants de luxe à des espaces simples où règne la passion du vin.</a:t>
            </a:r>
          </a:p>
          <a:p>
            <a:endParaRPr lang="fr-CA" dirty="0"/>
          </a:p>
        </p:txBody>
      </p:sp>
      <p:pic>
        <p:nvPicPr>
          <p:cNvPr id="13314" name="Picture 2" descr="05dec75d790b45ccbea45328552b3b42_078.jpg"/>
          <p:cNvPicPr>
            <a:picLocks noChangeAspect="1" noChangeArrowheads="1"/>
          </p:cNvPicPr>
          <p:nvPr>
            <p:custDataLst>
              <p:tags r:id="rId4"/>
            </p:custDataLst>
          </p:nvPr>
        </p:nvPicPr>
        <p:blipFill rotWithShape="1">
          <a:blip r:embed="rId7">
            <a:extLst>
              <a:ext uri="{28A0092B-C50C-407E-A947-70E740481C1C}">
                <a14:useLocalDpi xmlns:a14="http://schemas.microsoft.com/office/drawing/2010/main" val="0"/>
              </a:ext>
            </a:extLst>
          </a:blip>
          <a:srcRect l="5336"/>
          <a:stretch/>
        </p:blipFill>
        <p:spPr bwMode="auto">
          <a:xfrm>
            <a:off x="7132196" y="2199596"/>
            <a:ext cx="3408185" cy="3600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9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18</a:t>
            </a:fld>
            <a:endParaRPr lang="ru-RU" dirty="0"/>
          </a:p>
        </p:txBody>
      </p:sp>
      <p:sp>
        <p:nvSpPr>
          <p:cNvPr id="3" name="Title 2"/>
          <p:cNvSpPr>
            <a:spLocks noGrp="1"/>
          </p:cNvSpPr>
          <p:nvPr>
            <p:ph type="title"/>
            <p:custDataLst>
              <p:tags r:id="rId2"/>
            </p:custDataLst>
          </p:nvPr>
        </p:nvSpPr>
        <p:spPr>
          <a:xfrm>
            <a:off x="353204" y="989012"/>
            <a:ext cx="5742796" cy="814427"/>
          </a:xfrm>
        </p:spPr>
        <p:txBody>
          <a:bodyPr>
            <a:normAutofit/>
          </a:bodyPr>
          <a:lstStyle/>
          <a:p>
            <a:r>
              <a:rPr lang="en-CA" dirty="0"/>
              <a:t>SYMBOLES MICHELIN</a:t>
            </a:r>
          </a:p>
        </p:txBody>
      </p:sp>
      <p:sp>
        <p:nvSpPr>
          <p:cNvPr id="4" name="Text Placeholder 3"/>
          <p:cNvSpPr>
            <a:spLocks noGrp="1"/>
          </p:cNvSpPr>
          <p:nvPr>
            <p:ph type="body" sz="half" idx="2"/>
            <p:custDataLst>
              <p:tags r:id="rId3"/>
            </p:custDataLst>
          </p:nvPr>
        </p:nvSpPr>
        <p:spPr/>
        <p:txBody>
          <a:bodyPr/>
          <a:lstStyle/>
          <a:p>
            <a:r>
              <a:rPr lang="fr-CA" sz="2200" dirty="0"/>
              <a:t>Vue intéressante</a:t>
            </a:r>
          </a:p>
          <a:p>
            <a:endParaRPr lang="fr-CA" dirty="0"/>
          </a:p>
          <a:p>
            <a:pPr>
              <a:lnSpc>
                <a:spcPct val="150000"/>
              </a:lnSpc>
            </a:pPr>
            <a:r>
              <a:rPr lang="fr-CA" dirty="0">
                <a:solidFill>
                  <a:schemeClr val="bg1"/>
                </a:solidFill>
              </a:rPr>
              <a:t>Ces trois rayons rouges indiquent des paysages particuliers à couper le souffle que les clients peuvent apprécier tout en dégustant leur nourriture.</a:t>
            </a:r>
            <a:endParaRPr lang="fr-CA" dirty="0"/>
          </a:p>
        </p:txBody>
      </p:sp>
      <p:pic>
        <p:nvPicPr>
          <p:cNvPr id="14338" name="Picture 2" descr="4fcb6d13eb8e468a967d8b9ad7ee86c7_101e.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7297148" y="2283237"/>
            <a:ext cx="3433014" cy="3433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7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19</a:t>
            </a:fld>
            <a:endParaRPr lang="ru-RU" dirty="0"/>
          </a:p>
        </p:txBody>
      </p:sp>
      <p:sp>
        <p:nvSpPr>
          <p:cNvPr id="3" name="Title 2"/>
          <p:cNvSpPr>
            <a:spLocks noGrp="1"/>
          </p:cNvSpPr>
          <p:nvPr>
            <p:ph type="title"/>
            <p:custDataLst>
              <p:tags r:id="rId2"/>
            </p:custDataLst>
          </p:nvPr>
        </p:nvSpPr>
        <p:spPr>
          <a:xfrm>
            <a:off x="353204" y="1069675"/>
            <a:ext cx="5418946" cy="733764"/>
          </a:xfrm>
        </p:spPr>
        <p:txBody>
          <a:bodyPr/>
          <a:lstStyle/>
          <a:p>
            <a:r>
              <a:rPr lang="en-CA" dirty="0"/>
              <a:t>SYMBOLES MICHELIN</a:t>
            </a:r>
          </a:p>
        </p:txBody>
      </p:sp>
      <p:sp>
        <p:nvSpPr>
          <p:cNvPr id="4" name="Text Placeholder 3"/>
          <p:cNvSpPr>
            <a:spLocks noGrp="1"/>
          </p:cNvSpPr>
          <p:nvPr>
            <p:ph type="body" sz="half" idx="2"/>
            <p:custDataLst>
              <p:tags r:id="rId3"/>
            </p:custDataLst>
          </p:nvPr>
        </p:nvSpPr>
        <p:spPr/>
        <p:txBody>
          <a:bodyPr/>
          <a:lstStyle/>
          <a:p>
            <a:r>
              <a:rPr lang="fr-CA" sz="2200" dirty="0"/>
              <a:t>Dîner sur une terrasse</a:t>
            </a:r>
          </a:p>
          <a:p>
            <a:endParaRPr lang="fr-CA" dirty="0"/>
          </a:p>
          <a:p>
            <a:pPr>
              <a:lnSpc>
                <a:spcPct val="150000"/>
              </a:lnSpc>
            </a:pPr>
            <a:r>
              <a:rPr lang="fr-CA" dirty="0">
                <a:solidFill>
                  <a:schemeClr val="bg1"/>
                </a:solidFill>
              </a:rPr>
              <a:t>Le parasol du patio représente l'option de dîner en terrasse pour les clients, ou un repas relaxant dans un environnement en plein air.</a:t>
            </a:r>
          </a:p>
          <a:p>
            <a:endParaRPr lang="fr-CA" dirty="0"/>
          </a:p>
        </p:txBody>
      </p:sp>
      <p:pic>
        <p:nvPicPr>
          <p:cNvPr id="15362" name="Picture 2" descr="853124851fca4b75ac9a8d37f7807410_114.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7210884" y="2334995"/>
            <a:ext cx="3329497" cy="3329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3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a:t>
            </a:fld>
            <a:endParaRPr lang="ru-RU" dirty="0"/>
          </a:p>
        </p:txBody>
      </p:sp>
      <p:sp>
        <p:nvSpPr>
          <p:cNvPr id="3" name="Title 2"/>
          <p:cNvSpPr>
            <a:spLocks noGrp="1"/>
          </p:cNvSpPr>
          <p:nvPr>
            <p:ph type="title"/>
            <p:custDataLst>
              <p:tags r:id="rId2"/>
            </p:custDataLst>
          </p:nvPr>
        </p:nvSpPr>
        <p:spPr>
          <a:xfrm>
            <a:off x="838200" y="899410"/>
            <a:ext cx="10515600" cy="791278"/>
          </a:xfrm>
        </p:spPr>
        <p:txBody>
          <a:bodyPr>
            <a:normAutofit fontScale="90000"/>
          </a:bodyPr>
          <a:lstStyle/>
          <a:p>
            <a:r>
              <a:rPr lang="en-US" sz="3000" dirty="0"/>
              <a:t>CLASSIFICATIONS DANS L’INDUSTRIE DU TOURISME</a:t>
            </a:r>
            <a:endParaRPr lang="en-CA" sz="3000" dirty="0"/>
          </a:p>
        </p:txBody>
      </p:sp>
      <p:sp>
        <p:nvSpPr>
          <p:cNvPr id="4" name="Content Placeholder 3"/>
          <p:cNvSpPr>
            <a:spLocks noGrp="1"/>
          </p:cNvSpPr>
          <p:nvPr>
            <p:ph idx="1"/>
            <p:custDataLst>
              <p:tags r:id="rId3"/>
            </p:custDataLst>
          </p:nvPr>
        </p:nvSpPr>
        <p:spPr>
          <a:xfrm>
            <a:off x="302301" y="2103165"/>
            <a:ext cx="11587397" cy="3899207"/>
          </a:xfrm>
        </p:spPr>
        <p:txBody>
          <a:bodyPr>
            <a:normAutofit lnSpcReduction="10000"/>
          </a:bodyPr>
          <a:lstStyle/>
          <a:p>
            <a:pPr marL="0" indent="0">
              <a:buNone/>
            </a:pPr>
            <a:r>
              <a:rPr lang="fr-CA" sz="2600" dirty="0"/>
              <a:t>Cette présentation portera sur les symboles communs utilisés à des fins de classification dans le secteur du tourisme.</a:t>
            </a:r>
          </a:p>
          <a:p>
            <a:pPr marL="0" indent="0">
              <a:buNone/>
            </a:pPr>
            <a:endParaRPr lang="fr-CA" sz="2600" dirty="0"/>
          </a:p>
          <a:p>
            <a:pPr marL="0" indent="0">
              <a:buNone/>
            </a:pPr>
            <a:r>
              <a:rPr lang="fr-CA" sz="2600" dirty="0"/>
              <a:t>Les trois systèmes d'attribution qui seront introduits sont les suivants:</a:t>
            </a:r>
          </a:p>
          <a:p>
            <a:pPr marL="0" indent="0">
              <a:buNone/>
            </a:pPr>
            <a:endParaRPr lang="fr-CA" sz="2600" dirty="0"/>
          </a:p>
          <a:p>
            <a:r>
              <a:rPr lang="fr-CA" sz="2600" dirty="0"/>
              <a:t>Système de récompense à cinq diamants (Association canadienne et américaine des automobilistes)</a:t>
            </a:r>
          </a:p>
          <a:p>
            <a:r>
              <a:rPr lang="fr-CA" sz="2600" dirty="0"/>
              <a:t>Système d'attribution de trois étoiles (Guide Michelin)</a:t>
            </a:r>
          </a:p>
          <a:p>
            <a:r>
              <a:rPr lang="fr-CA" sz="2600" dirty="0"/>
              <a:t>Système de récompense cinq étoiles (Guide de voyage Forbes)</a:t>
            </a:r>
            <a:endParaRPr lang="fr-CA" dirty="0"/>
          </a:p>
        </p:txBody>
      </p:sp>
    </p:spTree>
    <p:extLst>
      <p:ext uri="{BB962C8B-B14F-4D97-AF65-F5344CB8AC3E}">
        <p14:creationId xmlns:p14="http://schemas.microsoft.com/office/powerpoint/2010/main" val="385255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20</a:t>
            </a:fld>
            <a:endParaRPr lang="ru-RU" dirty="0"/>
          </a:p>
        </p:txBody>
      </p:sp>
      <p:sp>
        <p:nvSpPr>
          <p:cNvPr id="3" name="Title 2"/>
          <p:cNvSpPr>
            <a:spLocks noGrp="1"/>
          </p:cNvSpPr>
          <p:nvPr>
            <p:ph type="title"/>
            <p:custDataLst>
              <p:tags r:id="rId2"/>
            </p:custDataLst>
          </p:nvPr>
        </p:nvSpPr>
        <p:spPr>
          <a:xfrm>
            <a:off x="353204" y="1069675"/>
            <a:ext cx="5342516" cy="733764"/>
          </a:xfrm>
        </p:spPr>
        <p:txBody>
          <a:bodyPr/>
          <a:lstStyle/>
          <a:p>
            <a:r>
              <a:rPr lang="en-CA" dirty="0"/>
              <a:t>SYMBOLES MICHELIN</a:t>
            </a:r>
          </a:p>
        </p:txBody>
      </p:sp>
      <p:sp>
        <p:nvSpPr>
          <p:cNvPr id="4" name="Text Placeholder 3"/>
          <p:cNvSpPr>
            <a:spLocks noGrp="1"/>
          </p:cNvSpPr>
          <p:nvPr>
            <p:ph type="body" sz="half" idx="2"/>
            <p:custDataLst>
              <p:tags r:id="rId3"/>
            </p:custDataLst>
          </p:nvPr>
        </p:nvSpPr>
        <p:spPr>
          <a:xfrm>
            <a:off x="650007" y="2130499"/>
            <a:ext cx="4042763" cy="4236998"/>
          </a:xfrm>
        </p:spPr>
        <p:txBody>
          <a:bodyPr>
            <a:normAutofit/>
          </a:bodyPr>
          <a:lstStyle/>
          <a:p>
            <a:r>
              <a:rPr lang="fr-CA" sz="2200" dirty="0"/>
              <a:t>Restaurant simple</a:t>
            </a:r>
          </a:p>
          <a:p>
            <a:endParaRPr lang="fr-CA" dirty="0"/>
          </a:p>
          <a:p>
            <a:pPr>
              <a:lnSpc>
                <a:spcPct val="150000"/>
              </a:lnSpc>
            </a:pPr>
            <a:r>
              <a:rPr lang="fr-CA" dirty="0">
                <a:solidFill>
                  <a:schemeClr val="bg1"/>
                </a:solidFill>
              </a:rPr>
              <a:t>On trouve partout des établissements simples qui proposent une bonne cuisine malgré leur environnement décontracté, ce qui n'est pas différent du guide MICHELIN.  À ne pas confondre avec la catégorie "colporteurs" (réservée surtout aux marchands de rues), elle désigne un espace modeste où le service et l'aspect physique sont peu soignés.</a:t>
            </a:r>
          </a:p>
          <a:p>
            <a:endParaRPr lang="fr-CA" dirty="0"/>
          </a:p>
        </p:txBody>
      </p:sp>
      <p:pic>
        <p:nvPicPr>
          <p:cNvPr id="16386" name="Picture 2" descr="06ba0cda3c80458c8491dbfe22276756_Simple+Shop.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7140147" y="2583237"/>
            <a:ext cx="3331522" cy="3331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6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21</a:t>
            </a:fld>
            <a:endParaRPr lang="ru-RU" dirty="0"/>
          </a:p>
        </p:txBody>
      </p:sp>
      <p:sp>
        <p:nvSpPr>
          <p:cNvPr id="3" name="Title 2"/>
          <p:cNvSpPr>
            <a:spLocks noGrp="1"/>
          </p:cNvSpPr>
          <p:nvPr>
            <p:ph type="title"/>
            <p:custDataLst>
              <p:tags r:id="rId2"/>
            </p:custDataLst>
          </p:nvPr>
        </p:nvSpPr>
        <p:spPr>
          <a:xfrm>
            <a:off x="353204" y="1069675"/>
            <a:ext cx="5331500" cy="733764"/>
          </a:xfrm>
        </p:spPr>
        <p:txBody>
          <a:bodyPr/>
          <a:lstStyle/>
          <a:p>
            <a:r>
              <a:rPr lang="en-CA" dirty="0"/>
              <a:t>SYMBOLES MICHELIN</a:t>
            </a:r>
          </a:p>
        </p:txBody>
      </p:sp>
      <p:sp>
        <p:nvSpPr>
          <p:cNvPr id="4" name="Text Placeholder 3"/>
          <p:cNvSpPr>
            <a:spLocks noGrp="1"/>
          </p:cNvSpPr>
          <p:nvPr>
            <p:ph type="body" sz="half" idx="2"/>
            <p:custDataLst>
              <p:tags r:id="rId3"/>
            </p:custDataLst>
          </p:nvPr>
        </p:nvSpPr>
        <p:spPr>
          <a:xfrm>
            <a:off x="650007" y="2130499"/>
            <a:ext cx="4042763" cy="4236998"/>
          </a:xfrm>
        </p:spPr>
        <p:txBody>
          <a:bodyPr>
            <a:normAutofit/>
          </a:bodyPr>
          <a:lstStyle/>
          <a:p>
            <a:r>
              <a:rPr lang="fr-CA" sz="2200" dirty="0"/>
              <a:t>Restauration au comptoir</a:t>
            </a:r>
          </a:p>
          <a:p>
            <a:endParaRPr lang="fr-CA" dirty="0"/>
          </a:p>
          <a:p>
            <a:pPr>
              <a:lnSpc>
                <a:spcPct val="150000"/>
              </a:lnSpc>
            </a:pPr>
            <a:r>
              <a:rPr lang="fr-CA" dirty="0">
                <a:solidFill>
                  <a:schemeClr val="bg1"/>
                </a:solidFill>
              </a:rPr>
              <a:t>Le symbole du comptoir indique l'option de repas dans un concept de cuisine ouverte, où les chefs sont observés de près depuis les comptoirs; une vue complète des chefs en pleine action.</a:t>
            </a:r>
          </a:p>
          <a:p>
            <a:endParaRPr lang="fr-CA" dirty="0"/>
          </a:p>
        </p:txBody>
      </p:sp>
      <p:pic>
        <p:nvPicPr>
          <p:cNvPr id="17410" name="Picture 2" descr="d128008f93cb4d7dba336682129913c2_148.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953191" y="2690128"/>
            <a:ext cx="3312244" cy="3312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4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E3E42-BD20-4379-871F-3E4B83D6838A}"/>
              </a:ext>
            </a:extLst>
          </p:cNvPr>
          <p:cNvSpPr>
            <a:spLocks noGrp="1"/>
          </p:cNvSpPr>
          <p:nvPr>
            <p:ph type="title"/>
            <p:custDataLst>
              <p:tags r:id="rId1"/>
            </p:custDataLst>
          </p:nvPr>
        </p:nvSpPr>
        <p:spPr bwMode="grayWhite">
          <a:xfrm>
            <a:off x="207035" y="267419"/>
            <a:ext cx="4589252" cy="2573939"/>
          </a:xfrm>
        </p:spPr>
        <p:txBody>
          <a:bodyPr>
            <a:normAutofit fontScale="90000"/>
          </a:bodyPr>
          <a:lstStyle/>
          <a:p>
            <a:r>
              <a:rPr lang="en-CA" dirty="0"/>
              <a:t>LES MEILLEURS PAYS POUR LES RESTAURANTS MICHELIN 3 ÉTOILES</a:t>
            </a:r>
            <a:endParaRPr lang="ru-RU" dirty="0"/>
          </a:p>
        </p:txBody>
      </p:sp>
      <p:sp>
        <p:nvSpPr>
          <p:cNvPr id="5" name="Text Placeholder 4">
            <a:extLst>
              <a:ext uri="{FF2B5EF4-FFF2-40B4-BE49-F238E27FC236}">
                <a16:creationId xmlns:a16="http://schemas.microsoft.com/office/drawing/2014/main" id="{342E27BA-7F93-4365-B043-35F6517974F1}"/>
              </a:ext>
            </a:extLst>
          </p:cNvPr>
          <p:cNvSpPr>
            <a:spLocks noGrp="1"/>
          </p:cNvSpPr>
          <p:nvPr>
            <p:ph type="body" sz="quarter" idx="13"/>
            <p:custDataLst>
              <p:tags r:id="rId2"/>
            </p:custDataLst>
          </p:nvPr>
        </p:nvSpPr>
        <p:spPr bwMode="grayWhite">
          <a:xfrm>
            <a:off x="207034" y="3198228"/>
            <a:ext cx="4744527" cy="3392353"/>
          </a:xfrm>
        </p:spPr>
        <p:txBody>
          <a:bodyPr>
            <a:normAutofit lnSpcReduction="10000"/>
          </a:bodyPr>
          <a:lstStyle/>
          <a:p>
            <a:pPr>
              <a:lnSpc>
                <a:spcPct val="150000"/>
              </a:lnSpc>
            </a:pPr>
            <a:r>
              <a:rPr lang="fr-CA" dirty="0"/>
              <a:t>Remarquez que le Canada ne figure pas parmi les premiers pays pour les étoiles Michelin.  En juillet 2020, le Canada n'a plus aucun restaurant avec des étoiles Michelin malgré les chefs incroyablement talentueux du pays.  Il y a de quoi réfléchir !</a:t>
            </a:r>
          </a:p>
        </p:txBody>
      </p:sp>
      <p:sp>
        <p:nvSpPr>
          <p:cNvPr id="2" name="Slide Number Placeholder 1">
            <a:extLst>
              <a:ext uri="{FF2B5EF4-FFF2-40B4-BE49-F238E27FC236}">
                <a16:creationId xmlns:a16="http://schemas.microsoft.com/office/drawing/2014/main" id="{9FE1CCEE-5676-4586-8866-FA5BE5CA59D6}"/>
              </a:ext>
            </a:extLst>
          </p:cNvPr>
          <p:cNvSpPr>
            <a:spLocks noGrp="1"/>
          </p:cNvSpPr>
          <p:nvPr>
            <p:ph type="sldNum" sz="quarter" idx="10"/>
            <p:custDataLst>
              <p:tags r:id="rId3"/>
            </p:custDataLst>
          </p:nvPr>
        </p:nvSpPr>
        <p:spPr bwMode="grayWhite"/>
        <p:txBody>
          <a:bodyPr/>
          <a:lstStyle/>
          <a:p>
            <a:fld id="{D495E168-DA5E-4888-8D8A-92B118324C14}" type="slidenum">
              <a:rPr lang="ru-RU" smtClean="0"/>
              <a:pPr/>
              <a:t>22</a:t>
            </a:fld>
            <a:endParaRPr lang="ru-RU" dirty="0"/>
          </a:p>
        </p:txBody>
      </p:sp>
      <p:pic>
        <p:nvPicPr>
          <p:cNvPr id="3076" name="Picture 4" descr="Countries by number of 3-star restaurants in November 2017"/>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137896" y="1323131"/>
            <a:ext cx="6141708" cy="43759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4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23</a:t>
            </a:fld>
            <a:endParaRPr lang="ru-RU" dirty="0"/>
          </a:p>
        </p:txBody>
      </p:sp>
      <p:sp>
        <p:nvSpPr>
          <p:cNvPr id="3" name="Title 2"/>
          <p:cNvSpPr>
            <a:spLocks noGrp="1"/>
          </p:cNvSpPr>
          <p:nvPr>
            <p:ph type="title"/>
            <p:custDataLst>
              <p:tags r:id="rId2"/>
            </p:custDataLst>
          </p:nvPr>
        </p:nvSpPr>
        <p:spPr>
          <a:xfrm>
            <a:off x="774032" y="649995"/>
            <a:ext cx="9088425" cy="1165915"/>
          </a:xfrm>
        </p:spPr>
        <p:txBody>
          <a:bodyPr>
            <a:normAutofit fontScale="90000"/>
          </a:bodyPr>
          <a:lstStyle/>
          <a:p>
            <a:pPr algn="ctr"/>
            <a:r>
              <a:rPr lang="en-US" dirty="0"/>
              <a:t>SYSTÈME DE PRIX CINQ ÉTOILES</a:t>
            </a:r>
            <a:br>
              <a:rPr lang="en-US" dirty="0"/>
            </a:br>
            <a:r>
              <a:rPr lang="en-US" dirty="0"/>
              <a:t>Guide de voyage Forbes</a:t>
            </a:r>
            <a:endParaRPr lang="en-CA" dirty="0"/>
          </a:p>
        </p:txBody>
      </p:sp>
      <p:sp>
        <p:nvSpPr>
          <p:cNvPr id="4" name="TextBox 3"/>
          <p:cNvSpPr txBox="1"/>
          <p:nvPr>
            <p:custDataLst>
              <p:tags r:id="rId3"/>
            </p:custDataLst>
          </p:nvPr>
        </p:nvSpPr>
        <p:spPr>
          <a:xfrm>
            <a:off x="917694" y="2557043"/>
            <a:ext cx="8801100" cy="2862322"/>
          </a:xfrm>
          <a:prstGeom prst="rect">
            <a:avLst/>
          </a:prstGeom>
          <a:noFill/>
        </p:spPr>
        <p:txBody>
          <a:bodyPr wrap="square" rtlCol="0">
            <a:spAutoFit/>
          </a:bodyPr>
          <a:lstStyle/>
          <a:p>
            <a:pPr>
              <a:lnSpc>
                <a:spcPct val="150000"/>
              </a:lnSpc>
            </a:pPr>
            <a:r>
              <a:rPr lang="fr-CA" sz="2000" dirty="0">
                <a:solidFill>
                  <a:schemeClr val="bg1"/>
                </a:solidFill>
              </a:rPr>
              <a:t>Le guide de voyage Forbes vérifie le luxe.  Ses inspecteurs hautement qualifiés visitent chaque propriété qu'ils évaluent, en analysant jusqu'à 900 ensembles de critères objectifs.  Les inspecteurs restent au minimum deux nuits, sont anonymes et paient leur propre voyage afin d'avoir la même expérience qu'un client typique.  Toutes les évaluations sont obtenues grâce à un processus d'inspection objectif.</a:t>
            </a:r>
          </a:p>
        </p:txBody>
      </p:sp>
    </p:spTree>
    <p:extLst>
      <p:ext uri="{BB962C8B-B14F-4D97-AF65-F5344CB8AC3E}">
        <p14:creationId xmlns:p14="http://schemas.microsoft.com/office/powerpoint/2010/main" val="232582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24</a:t>
            </a:fld>
            <a:endParaRPr lang="ru-RU" dirty="0"/>
          </a:p>
        </p:txBody>
      </p:sp>
      <p:sp>
        <p:nvSpPr>
          <p:cNvPr id="3" name="Title 2"/>
          <p:cNvSpPr>
            <a:spLocks noGrp="1"/>
          </p:cNvSpPr>
          <p:nvPr>
            <p:ph type="title"/>
            <p:custDataLst>
              <p:tags r:id="rId2"/>
            </p:custDataLst>
          </p:nvPr>
        </p:nvSpPr>
        <p:spPr>
          <a:xfrm>
            <a:off x="774032" y="594360"/>
            <a:ext cx="9088425" cy="1221550"/>
          </a:xfrm>
        </p:spPr>
        <p:txBody>
          <a:bodyPr>
            <a:normAutofit fontScale="90000"/>
          </a:bodyPr>
          <a:lstStyle/>
          <a:p>
            <a:pPr algn="ctr"/>
            <a:r>
              <a:rPr lang="en-US" dirty="0"/>
              <a:t>SYSTÈME DE PRIX CINQ ÉTOILES</a:t>
            </a:r>
            <a:br>
              <a:rPr lang="en-US" dirty="0"/>
            </a:br>
            <a:r>
              <a:rPr lang="en-US" dirty="0"/>
              <a:t>Guide de voyage Forbes</a:t>
            </a:r>
            <a:endParaRPr lang="en-CA" dirty="0"/>
          </a:p>
        </p:txBody>
      </p:sp>
      <p:sp>
        <p:nvSpPr>
          <p:cNvPr id="4" name="TextBox 3"/>
          <p:cNvSpPr txBox="1"/>
          <p:nvPr>
            <p:custDataLst>
              <p:tags r:id="rId3"/>
            </p:custDataLst>
          </p:nvPr>
        </p:nvSpPr>
        <p:spPr>
          <a:xfrm>
            <a:off x="917694" y="2557043"/>
            <a:ext cx="8801100" cy="2340321"/>
          </a:xfrm>
          <a:prstGeom prst="rect">
            <a:avLst/>
          </a:prstGeom>
          <a:noFill/>
        </p:spPr>
        <p:txBody>
          <a:bodyPr wrap="square" rtlCol="0">
            <a:spAutoFit/>
          </a:bodyPr>
          <a:lstStyle/>
          <a:p>
            <a:pPr>
              <a:lnSpc>
                <a:spcPct val="150000"/>
              </a:lnSpc>
            </a:pPr>
            <a:r>
              <a:rPr lang="fr-CA" sz="2000" dirty="0">
                <a:solidFill>
                  <a:schemeClr val="bg1"/>
                </a:solidFill>
              </a:rPr>
              <a:t>Les inspecteurs examinent à la fois le service et les installations. Le système de classement par étoiles met l'accent sur le service parce que l'expérience vécue dans un hôtel, un restaurant ou un spa va au-delà des apparences : ce dont les clients se souviendront le plus, c'est ce qu'ils ressentent.</a:t>
            </a:r>
          </a:p>
        </p:txBody>
      </p:sp>
    </p:spTree>
    <p:extLst>
      <p:ext uri="{BB962C8B-B14F-4D97-AF65-F5344CB8AC3E}">
        <p14:creationId xmlns:p14="http://schemas.microsoft.com/office/powerpoint/2010/main" val="82177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25</a:t>
            </a:fld>
            <a:endParaRPr lang="ru-RU" dirty="0"/>
          </a:p>
        </p:txBody>
      </p:sp>
      <p:sp>
        <p:nvSpPr>
          <p:cNvPr id="3" name="Title 2"/>
          <p:cNvSpPr>
            <a:spLocks noGrp="1"/>
          </p:cNvSpPr>
          <p:nvPr>
            <p:ph type="title"/>
            <p:custDataLst>
              <p:tags r:id="rId2"/>
            </p:custDataLst>
          </p:nvPr>
        </p:nvSpPr>
        <p:spPr>
          <a:xfrm>
            <a:off x="774032" y="388620"/>
            <a:ext cx="9088425" cy="1427290"/>
          </a:xfrm>
        </p:spPr>
        <p:txBody>
          <a:bodyPr>
            <a:normAutofit fontScale="90000"/>
          </a:bodyPr>
          <a:lstStyle/>
          <a:p>
            <a:pPr algn="ctr"/>
            <a:r>
              <a:rPr lang="en-US" dirty="0"/>
              <a:t>SYSTÈME DE PRIX CINQ ÉTOILES</a:t>
            </a:r>
            <a:br>
              <a:rPr lang="en-US" dirty="0"/>
            </a:br>
            <a:r>
              <a:rPr lang="en-US" dirty="0"/>
              <a:t>Guide de voyage Forbes</a:t>
            </a:r>
            <a:endParaRPr lang="en-CA" dirty="0"/>
          </a:p>
        </p:txBody>
      </p:sp>
      <p:sp>
        <p:nvSpPr>
          <p:cNvPr id="4" name="TextBox 3"/>
          <p:cNvSpPr txBox="1"/>
          <p:nvPr>
            <p:custDataLst>
              <p:tags r:id="rId3"/>
            </p:custDataLst>
          </p:nvPr>
        </p:nvSpPr>
        <p:spPr>
          <a:xfrm>
            <a:off x="207691" y="1943140"/>
            <a:ext cx="10961369" cy="4647426"/>
          </a:xfrm>
          <a:prstGeom prst="rect">
            <a:avLst/>
          </a:prstGeom>
          <a:noFill/>
        </p:spPr>
        <p:txBody>
          <a:bodyPr wrap="square" rtlCol="0">
            <a:spAutoFit/>
          </a:bodyPr>
          <a:lstStyle/>
          <a:p>
            <a:pPr>
              <a:lnSpc>
                <a:spcPct val="150000"/>
              </a:lnSpc>
            </a:pPr>
            <a:r>
              <a:rPr lang="fr-CA" sz="2000" u="sng" dirty="0">
                <a:solidFill>
                  <a:schemeClr val="bg1"/>
                </a:solidFill>
              </a:rPr>
              <a:t>Cinq étoiles</a:t>
            </a:r>
          </a:p>
          <a:p>
            <a:pPr>
              <a:lnSpc>
                <a:spcPct val="150000"/>
              </a:lnSpc>
            </a:pPr>
            <a:r>
              <a:rPr lang="fr-CA" sz="1600" dirty="0">
                <a:solidFill>
                  <a:schemeClr val="bg1"/>
                </a:solidFill>
              </a:rPr>
              <a:t>Ce sont des propriétés exceptionnelles, souvent représentatives, avec des services pratiquement sans fautes et des installations étonnantes.</a:t>
            </a:r>
          </a:p>
          <a:p>
            <a:pPr>
              <a:lnSpc>
                <a:spcPct val="150000"/>
              </a:lnSpc>
            </a:pPr>
            <a:r>
              <a:rPr lang="fr-CA" sz="2000" u="sng" dirty="0">
                <a:solidFill>
                  <a:schemeClr val="bg1"/>
                </a:solidFill>
              </a:rPr>
              <a:t>Quatre étoiles</a:t>
            </a:r>
          </a:p>
          <a:p>
            <a:pPr>
              <a:lnSpc>
                <a:spcPct val="150000"/>
              </a:lnSpc>
            </a:pPr>
            <a:r>
              <a:rPr lang="fr-CA" sz="1600" dirty="0">
                <a:solidFill>
                  <a:schemeClr val="bg1"/>
                </a:solidFill>
              </a:rPr>
              <a:t>Il s’agit de propriétés exceptionnelles, offrant des niveaux de service et de qualité d’installation à la hauteur.</a:t>
            </a:r>
          </a:p>
          <a:p>
            <a:pPr>
              <a:lnSpc>
                <a:spcPct val="150000"/>
              </a:lnSpc>
            </a:pPr>
            <a:r>
              <a:rPr lang="fr-CA" sz="2000" u="sng" dirty="0">
                <a:solidFill>
                  <a:schemeClr val="bg1"/>
                </a:solidFill>
              </a:rPr>
              <a:t>Recommandé</a:t>
            </a:r>
          </a:p>
          <a:p>
            <a:pPr>
              <a:lnSpc>
                <a:spcPct val="150000"/>
              </a:lnSpc>
            </a:pPr>
            <a:r>
              <a:rPr lang="fr-CA" sz="1600" dirty="0">
                <a:solidFill>
                  <a:schemeClr val="bg1"/>
                </a:solidFill>
              </a:rPr>
              <a:t>Ce sont d’excellentes propriétés avec des services et des installations de qualité constante.</a:t>
            </a:r>
          </a:p>
          <a:p>
            <a:pPr>
              <a:lnSpc>
                <a:spcPct val="150000"/>
              </a:lnSpc>
            </a:pPr>
            <a:r>
              <a:rPr lang="fr-CA" sz="2000" u="sng" dirty="0">
                <a:solidFill>
                  <a:schemeClr val="bg1"/>
                </a:solidFill>
              </a:rPr>
              <a:t>À évaluer bientôt</a:t>
            </a:r>
          </a:p>
          <a:p>
            <a:r>
              <a:rPr lang="fr-CA" sz="1600" dirty="0">
                <a:solidFill>
                  <a:schemeClr val="bg1"/>
                </a:solidFill>
              </a:rPr>
              <a:t>Comme l’inspecteur anonyme hautement qualifié travaille à l’évaluation des propriétés, nos rédacteurs les vérifient à l’avance et donnent un aperçu de ce à quoi ils peuvent s’attendre.</a:t>
            </a:r>
          </a:p>
          <a:p>
            <a:endParaRPr lang="fr-CA" sz="1600" dirty="0">
              <a:solidFill>
                <a:schemeClr val="bg1"/>
              </a:solidFill>
            </a:endParaRPr>
          </a:p>
          <a:p>
            <a:r>
              <a:rPr lang="fr-CA" sz="1600" dirty="0">
                <a:solidFill>
                  <a:schemeClr val="bg1"/>
                </a:solidFill>
              </a:rPr>
              <a:t>Il y a quelques années, Forbes avait également des étoiles 1 et 2, mais a abandonné ces catégories lorsque la société a décidé de concentrer ses efforts. Sur la vérification des propriétés de luxe uniquement.</a:t>
            </a:r>
          </a:p>
        </p:txBody>
      </p:sp>
    </p:spTree>
    <p:extLst>
      <p:ext uri="{BB962C8B-B14F-4D97-AF65-F5344CB8AC3E}">
        <p14:creationId xmlns:p14="http://schemas.microsoft.com/office/powerpoint/2010/main" val="332099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9371-6E05-45E0-803B-4C39AC28CC69}"/>
              </a:ext>
            </a:extLst>
          </p:cNvPr>
          <p:cNvSpPr>
            <a:spLocks noGrp="1"/>
          </p:cNvSpPr>
          <p:nvPr>
            <p:ph type="title"/>
            <p:custDataLst>
              <p:tags r:id="rId1"/>
            </p:custDataLst>
          </p:nvPr>
        </p:nvSpPr>
        <p:spPr>
          <a:xfrm>
            <a:off x="104276" y="264695"/>
            <a:ext cx="5991724" cy="2687053"/>
          </a:xfrm>
        </p:spPr>
        <p:txBody>
          <a:bodyPr/>
          <a:lstStyle/>
          <a:p>
            <a:pPr algn="ctr"/>
            <a:r>
              <a:rPr lang="fr-CA" sz="3200"/>
              <a:t>SYMBOLES COMMUNS UTILISÉS POUR LA CLASSIFICATION DANS L’INDUSTRIE DU TOURISME</a:t>
            </a:r>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custDataLst>
              <p:tags r:id="rId2"/>
            </p:custDataLst>
          </p:nvPr>
        </p:nvSpPr>
        <p:spPr>
          <a:xfrm>
            <a:off x="104276" y="3669030"/>
            <a:ext cx="4764904" cy="2186852"/>
          </a:xfrm>
        </p:spPr>
        <p:txBody>
          <a:bodyPr/>
          <a:lstStyle/>
          <a:p>
            <a:pPr algn="ctr"/>
            <a:r>
              <a:rPr lang="en-US" dirty="0"/>
              <a:t>Guide de voyage Forbes</a:t>
            </a:r>
          </a:p>
          <a:p>
            <a:pPr algn="ctr"/>
            <a:r>
              <a:rPr lang="en-US" dirty="0"/>
              <a:t>Guide Michelin</a:t>
            </a:r>
          </a:p>
          <a:p>
            <a:pPr algn="ctr"/>
            <a:r>
              <a:rPr lang="en-US" dirty="0"/>
              <a:t>CAA/AAA</a:t>
            </a:r>
          </a:p>
        </p:txBody>
      </p:sp>
      <p:sp>
        <p:nvSpPr>
          <p:cNvPr id="6" name="Text Placeholder 5"/>
          <p:cNvSpPr>
            <a:spLocks noGrp="1"/>
          </p:cNvSpPr>
          <p:nvPr>
            <p:ph type="body" sz="quarter" idx="20"/>
            <p:custDataLst>
              <p:tags r:id="rId3"/>
            </p:custDataLst>
          </p:nvPr>
        </p:nvSpPr>
        <p:spPr>
          <a:xfrm>
            <a:off x="104276" y="5977890"/>
            <a:ext cx="2999872" cy="636505"/>
          </a:xfrm>
        </p:spPr>
        <p:txBody>
          <a:bodyPr/>
          <a:lstStyle/>
          <a:p>
            <a:r>
              <a:rPr lang="fr-CA" sz="2000"/>
              <a:t>Les 8 secteurs du tourisme.</a:t>
            </a:r>
          </a:p>
        </p:txBody>
      </p:sp>
      <p:sp>
        <p:nvSpPr>
          <p:cNvPr id="7" name="Text Box 21"/>
          <p:cNvSpPr txBox="1"/>
          <p:nvPr>
            <p:custDataLst>
              <p:tags r:id="rId4"/>
            </p:custDataLst>
          </p:nvPr>
        </p:nvSpPr>
        <p:spPr>
          <a:xfrm>
            <a:off x="6910628" y="790073"/>
            <a:ext cx="3761726" cy="3645341"/>
          </a:xfrm>
          <a:prstGeom prst="octagon">
            <a:avLst/>
          </a:prstGeom>
          <a:solidFill>
            <a:srgbClr val="FF0000"/>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CA" sz="3200" dirty="0">
                <a:effectLst/>
                <a:latin typeface="Arial" panose="020B0604020202020204" pitchFamily="34" charset="0"/>
                <a:ea typeface="Calibri" panose="020F0502020204030204" pitchFamily="34" charset="0"/>
                <a:cs typeface="Times New Roman" panose="02020603050405020304" pitchFamily="18" charset="0"/>
              </a:rPr>
              <a:t>ARRÊT</a:t>
            </a:r>
            <a:endParaRPr lang="en-CA" sz="32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CA" sz="3200" dirty="0">
                <a:latin typeface="Arial" panose="020B0604020202020204" pitchFamily="34" charset="0"/>
                <a:ea typeface="Calibri" panose="020F0502020204030204" pitchFamily="34" charset="0"/>
                <a:cs typeface="Times New Roman" panose="02020603050405020304" pitchFamily="18" charset="0"/>
              </a:rPr>
              <a:t>p</a:t>
            </a:r>
            <a:r>
              <a:rPr lang="en-CA" sz="3200" dirty="0">
                <a:effectLst/>
                <a:latin typeface="Arial" panose="020B0604020202020204" pitchFamily="34" charset="0"/>
                <a:ea typeface="Calibri" panose="020F0502020204030204" pitchFamily="34" charset="0"/>
                <a:cs typeface="Times New Roman" panose="02020603050405020304" pitchFamily="18" charset="0"/>
              </a:rPr>
              <a:t>our</a:t>
            </a:r>
          </a:p>
          <a:p>
            <a:pPr algn="ctr">
              <a:lnSpc>
                <a:spcPct val="107000"/>
              </a:lnSpc>
              <a:spcAft>
                <a:spcPts val="0"/>
              </a:spcAft>
            </a:pPr>
            <a:r>
              <a:rPr lang="fr-CA" sz="3200" dirty="0">
                <a:effectLst/>
                <a:latin typeface="Arial" panose="020B0604020202020204" pitchFamily="34" charset="0"/>
                <a:ea typeface="Calibri" panose="020F0502020204030204" pitchFamily="34" charset="0"/>
                <a:cs typeface="Times New Roman" panose="02020603050405020304" pitchFamily="18" charset="0"/>
              </a:rPr>
              <a:t>l’activité</a:t>
            </a:r>
            <a:endParaRPr lang="fr-CA" sz="3200" dirty="0">
              <a:effectLst/>
              <a:ea typeface="Calibri" panose="020F0502020204030204" pitchFamily="34" charset="0"/>
              <a:cs typeface="Times New Roman" panose="02020603050405020304" pitchFamily="18" charset="0"/>
            </a:endParaRPr>
          </a:p>
        </p:txBody>
      </p:sp>
      <p:sp>
        <p:nvSpPr>
          <p:cNvPr id="5" name="Rectangle 4"/>
          <p:cNvSpPr/>
          <p:nvPr>
            <p:custDataLst>
              <p:tags r:id="rId5"/>
            </p:custDataLst>
          </p:nvPr>
        </p:nvSpPr>
        <p:spPr>
          <a:xfrm>
            <a:off x="5743491" y="4535652"/>
            <a:ext cx="6096000" cy="2115579"/>
          </a:xfrm>
          <a:prstGeom prst="rect">
            <a:avLst/>
          </a:prstGeom>
        </p:spPr>
        <p:txBody>
          <a:bodyPr>
            <a:spAutoFit/>
          </a:bodyPr>
          <a:lstStyle/>
          <a:p>
            <a:pPr>
              <a:lnSpc>
                <a:spcPct val="150000"/>
              </a:lnSpc>
            </a:pPr>
            <a:r>
              <a:rPr lang="fr-CA" dirty="0">
                <a:solidFill>
                  <a:schemeClr val="bg1"/>
                </a:solidFill>
              </a:rPr>
              <a:t>Il est temps d'examiner de plus près les symboles utilisés à des fins de classification dans l'industrie du tourisme par le Guide de voyage Forbes, le Guide Michelin et la CAA/AAA.  Veuillez vous référer à la tâche pour le secteur des services touristiques.</a:t>
            </a:r>
          </a:p>
        </p:txBody>
      </p:sp>
    </p:spTree>
    <p:extLst>
      <p:ext uri="{BB962C8B-B14F-4D97-AF65-F5344CB8AC3E}">
        <p14:creationId xmlns:p14="http://schemas.microsoft.com/office/powerpoint/2010/main" val="235618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27</a:t>
            </a:fld>
            <a:endParaRPr lang="ru-RU" dirty="0"/>
          </a:p>
        </p:txBody>
      </p:sp>
      <p:sp>
        <p:nvSpPr>
          <p:cNvPr id="3" name="Title 2"/>
          <p:cNvSpPr>
            <a:spLocks noGrp="1"/>
          </p:cNvSpPr>
          <p:nvPr>
            <p:ph type="title"/>
            <p:custDataLst>
              <p:tags r:id="rId2"/>
            </p:custDataLst>
          </p:nvPr>
        </p:nvSpPr>
        <p:spPr/>
        <p:txBody>
          <a:bodyPr/>
          <a:lstStyle/>
          <a:p>
            <a:r>
              <a:rPr lang="en-CA" dirty="0"/>
              <a:t>RESOURCES</a:t>
            </a:r>
          </a:p>
        </p:txBody>
      </p:sp>
      <p:sp>
        <p:nvSpPr>
          <p:cNvPr id="4" name="Content Placeholder 3"/>
          <p:cNvSpPr>
            <a:spLocks noGrp="1"/>
          </p:cNvSpPr>
          <p:nvPr>
            <p:ph idx="1"/>
            <p:custDataLst>
              <p:tags r:id="rId3"/>
            </p:custDataLst>
          </p:nvPr>
        </p:nvSpPr>
        <p:spPr>
          <a:xfrm>
            <a:off x="838200" y="2277755"/>
            <a:ext cx="10515600" cy="4364585"/>
          </a:xfrm>
        </p:spPr>
        <p:txBody>
          <a:bodyPr>
            <a:normAutofit fontScale="92500" lnSpcReduction="20000"/>
          </a:bodyPr>
          <a:lstStyle/>
          <a:p>
            <a:pPr marL="0" indent="0">
              <a:buNone/>
            </a:pPr>
            <a:endParaRPr lang="en-CA" u="sng" dirty="0"/>
          </a:p>
          <a:p>
            <a:r>
              <a:rPr lang="en-CA" u="sng" dirty="0">
                <a:hlinkClick r:id="rId5"/>
              </a:rPr>
              <a:t>https://www.aaa.com/diamonds/diamond-awards </a:t>
            </a:r>
            <a:endParaRPr lang="en-CA" u="sng" dirty="0"/>
          </a:p>
          <a:p>
            <a:endParaRPr lang="en-CA" u="sng" dirty="0">
              <a:hlinkClick r:id="rId6"/>
            </a:endParaRPr>
          </a:p>
          <a:p>
            <a:r>
              <a:rPr lang="en-CA" dirty="0">
                <a:hlinkClick r:id="rId6"/>
              </a:rPr>
              <a:t>https://www.escoffier.edu/blog/world-food-drink/a-brief-history-of-the-michelin-guide/</a:t>
            </a:r>
            <a:endParaRPr lang="en-CA" dirty="0"/>
          </a:p>
          <a:p>
            <a:endParaRPr lang="en-CA" dirty="0"/>
          </a:p>
          <a:p>
            <a:r>
              <a:rPr lang="en-CA" dirty="0">
                <a:hlinkClick r:id="rId7"/>
              </a:rPr>
              <a:t>https://www.forbes.com/</a:t>
            </a:r>
            <a:endParaRPr lang="en-CA" dirty="0"/>
          </a:p>
          <a:p>
            <a:endParaRPr lang="en-CA" dirty="0"/>
          </a:p>
          <a:p>
            <a:r>
              <a:rPr lang="en-CA" dirty="0">
                <a:hlinkClick r:id="rId8"/>
              </a:rPr>
              <a:t>https://guide.michelin.com/</a:t>
            </a:r>
            <a:endParaRPr lang="en-CA" dirty="0"/>
          </a:p>
          <a:p>
            <a:pPr marL="0" indent="0">
              <a:buNone/>
            </a:pPr>
            <a:endParaRPr lang="en-CA" dirty="0"/>
          </a:p>
          <a:p>
            <a:r>
              <a:rPr lang="en-CA" dirty="0">
                <a:hlinkClick r:id="rId9"/>
              </a:rPr>
              <a:t>https://www.forbestravelguide.com/award-winners</a:t>
            </a:r>
            <a:endParaRPr lang="en-CA" dirty="0"/>
          </a:p>
        </p:txBody>
      </p:sp>
    </p:spTree>
    <p:extLst>
      <p:ext uri="{BB962C8B-B14F-4D97-AF65-F5344CB8AC3E}">
        <p14:creationId xmlns:p14="http://schemas.microsoft.com/office/powerpoint/2010/main" val="45326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custDataLst>
              <p:tags r:id="rId1"/>
            </p:custDataLst>
          </p:nvPr>
        </p:nvSpPr>
        <p:spPr>
          <a:xfrm>
            <a:off x="64169" y="417095"/>
            <a:ext cx="7106651" cy="1366205"/>
          </a:xfrm>
        </p:spPr>
        <p:txBody>
          <a:bodyPr>
            <a:normAutofit/>
          </a:bodyPr>
          <a:lstStyle/>
          <a:p>
            <a:pPr algn="ctr"/>
            <a:r>
              <a:rPr lang="fr-CA" sz="2800" dirty="0"/>
              <a:t>LE SYSTÈME DES CINQ DIAMANTS</a:t>
            </a:r>
            <a:br>
              <a:rPr lang="fr-CA" sz="2800" dirty="0"/>
            </a:br>
            <a:r>
              <a:rPr lang="fr-CA" sz="1600" dirty="0"/>
              <a:t>par l’Association Canadienne et américaine des automobilistes CAA</a:t>
            </a:r>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custDataLst>
              <p:tags r:id="rId2"/>
            </p:custDataLst>
          </p:nvPr>
        </p:nvSpPr>
        <p:spPr>
          <a:xfrm>
            <a:off x="240634" y="2241202"/>
            <a:ext cx="5924128" cy="3943732"/>
          </a:xfrm>
        </p:spPr>
        <p:txBody>
          <a:bodyPr>
            <a:normAutofit fontScale="92500" lnSpcReduction="10000"/>
          </a:bodyPr>
          <a:lstStyle/>
          <a:p>
            <a:pPr>
              <a:lnSpc>
                <a:spcPct val="150000"/>
              </a:lnSpc>
            </a:pPr>
            <a:r>
              <a:rPr lang="fr-CA" dirty="0"/>
              <a:t>Le système de classification des diamants CAA/AAA est un système utilisé par les clubs automobiles américains et canadiens qui décernent un à cinq diamants aux restaurants et aux hôtels sur la base de certaines directives.  Un établissement doit répondre à des normes élevées pour se voir attribuer ne serait-ce qu'un seul diamant.  Plus il y a de diamants, plus vous trouverez de luxes supplémentaires.</a:t>
            </a: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custDataLst>
              <p:tags r:id="rId3"/>
            </p:custDataLst>
          </p:nvPr>
        </p:nvSpPr>
        <p:spPr/>
        <p:txBody>
          <a:bodyPr/>
          <a:lstStyle/>
          <a:p>
            <a:fld id="{D495E168-DA5E-4888-8D8A-92B118324C14}" type="slidenum">
              <a:rPr lang="ru-RU" smtClean="0"/>
              <a:pPr/>
              <a:t>3</a:t>
            </a:fld>
            <a:endParaRPr lang="ru-RU" dirty="0"/>
          </a:p>
        </p:txBody>
      </p:sp>
      <p:pic>
        <p:nvPicPr>
          <p:cNvPr id="3" name="28vB_M3Ofdw"/>
          <p:cNvPicPr>
            <a:picLocks noRot="1" noChangeAspect="1"/>
          </p:cNvPicPr>
          <p:nvPr>
            <a:videoFile r:link="rId4"/>
            <p:custDataLst>
              <p:tags r:id="rId5"/>
            </p:custDataLst>
          </p:nvPr>
        </p:nvPicPr>
        <p:blipFill>
          <a:blip r:embed="rId8"/>
          <a:stretch>
            <a:fillRect/>
          </a:stretch>
        </p:blipFill>
        <p:spPr>
          <a:xfrm>
            <a:off x="6499349" y="2077173"/>
            <a:ext cx="5309936" cy="3556511"/>
          </a:xfrm>
          <a:prstGeom prst="rect">
            <a:avLst/>
          </a:prstGeom>
        </p:spPr>
      </p:pic>
      <p:pic>
        <p:nvPicPr>
          <p:cNvPr id="1026" name="Picture 2" descr="https://www.aaa.com/AAA/common/images/aaa_services/icons/POI/diamonds/PNG/White_5Diamond_Badge.png"/>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9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custDataLst>
              <p:tags r:id="rId1"/>
            </p:custDataLst>
          </p:nvPr>
        </p:nvPicPr>
        <p:blipFill rotWithShape="1">
          <a:blip r:embed="rId9"/>
          <a:srcRect l="10743" t="17230" r="27972"/>
          <a:stretch/>
        </p:blipFill>
        <p:spPr>
          <a:xfrm>
            <a:off x="0" y="404811"/>
            <a:ext cx="3069771"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custDataLst>
              <p:tags r:id="rId2"/>
            </p:custDataLst>
          </p:nvPr>
        </p:nvSpPr>
        <p:spPr>
          <a:xfrm>
            <a:off x="3069771" y="163286"/>
            <a:ext cx="6296477" cy="1698661"/>
          </a:xfrm>
        </p:spPr>
        <p:txBody>
          <a:bodyPr>
            <a:noAutofit/>
          </a:bodyPr>
          <a:lstStyle/>
          <a:p>
            <a:r>
              <a:rPr lang="en-US" sz="2800" dirty="0"/>
              <a:t>UN SYSTÈME DE RÉCOMPENSE </a:t>
            </a:r>
            <a:r>
              <a:rPr lang="en-US" sz="2800" dirty="0" err="1"/>
              <a:t>À</a:t>
            </a:r>
            <a:r>
              <a:rPr lang="en-US" sz="2800" dirty="0"/>
              <a:t> CINQ DIAMANTS POUR LES HÔTELS</a:t>
            </a:r>
            <a:endParaRPr lang="ru-RU" sz="2800"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custDataLst>
              <p:tags r:id="rId3"/>
            </p:custDataLst>
          </p:nvPr>
        </p:nvSpPr>
        <p:spPr>
          <a:xfrm>
            <a:off x="3213289" y="2192530"/>
            <a:ext cx="8673911" cy="813560"/>
          </a:xfrm>
        </p:spPr>
        <p:txBody>
          <a:bodyPr>
            <a:noAutofit/>
          </a:bodyPr>
          <a:lstStyle/>
          <a:p>
            <a:r>
              <a:rPr lang="fr-CA" sz="2000" dirty="0"/>
              <a:t>Les désignations CAA/AAA Diamant pour les hôtels représentent la qualité générale, la gamme d'installations et le niveau d'hospitalité offert.</a:t>
            </a: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custDataLst>
              <p:tags r:id="rId4"/>
            </p:custDataLst>
          </p:nvPr>
        </p:nvSpPr>
        <p:spPr>
          <a:xfrm>
            <a:off x="3337908" y="3006090"/>
            <a:ext cx="8549292" cy="3688626"/>
          </a:xfrm>
        </p:spPr>
        <p:txBody>
          <a:bodyPr>
            <a:noAutofit/>
          </a:bodyPr>
          <a:lstStyle/>
          <a:p>
            <a:pPr>
              <a:lnSpc>
                <a:spcPct val="200000"/>
              </a:lnSpc>
            </a:pPr>
            <a:r>
              <a:rPr lang="fr-CA" sz="1600" b="1" dirty="0"/>
              <a:t>Approuvé : </a:t>
            </a:r>
            <a:r>
              <a:rPr lang="fr-CA" sz="1600" dirty="0"/>
              <a:t>Fait remarquable, car il répond aux normes les plus strictes du secteur en matière d'inspection des CAA/AAA</a:t>
            </a:r>
          </a:p>
          <a:p>
            <a:pPr>
              <a:lnSpc>
                <a:spcPct val="200000"/>
              </a:lnSpc>
            </a:pPr>
            <a:r>
              <a:rPr lang="fr-CA" sz="1600" b="1" dirty="0"/>
              <a:t>Trois Diamants </a:t>
            </a:r>
            <a:r>
              <a:rPr lang="fr-CA" sz="1600" dirty="0"/>
              <a:t>: Équipement complet, style et niveau de confort</a:t>
            </a:r>
          </a:p>
          <a:p>
            <a:pPr>
              <a:lnSpc>
                <a:spcPct val="200000"/>
              </a:lnSpc>
            </a:pPr>
            <a:r>
              <a:rPr lang="fr-CA" sz="1600" b="1" dirty="0"/>
              <a:t>Quatre diamants : </a:t>
            </a:r>
            <a:r>
              <a:rPr lang="fr-CA" sz="1600" dirty="0"/>
              <a:t>Un style et des équipements haut de gamme avec la bonne touche de service</a:t>
            </a:r>
          </a:p>
          <a:p>
            <a:pPr>
              <a:lnSpc>
                <a:spcPct val="200000"/>
              </a:lnSpc>
            </a:pPr>
            <a:r>
              <a:rPr lang="fr-CA" sz="1600" b="1" dirty="0"/>
              <a:t>Cinq Diamants : </a:t>
            </a:r>
            <a:r>
              <a:rPr lang="fr-CA" sz="1600" dirty="0"/>
              <a:t>Un luxe, des équipements et une indulgence de classe mondiale pour une expérience unique</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custDataLst>
              <p:tags r:id="rId5"/>
            </p:custDataLst>
          </p:nvPr>
        </p:nvSpPr>
        <p:spPr/>
        <p:txBody>
          <a:bodyPr/>
          <a:lstStyle/>
          <a:p>
            <a:fld id="{D495E168-DA5E-4888-8D8A-92B118324C14}" type="slidenum">
              <a:rPr lang="ru-RU" smtClean="0"/>
              <a:pPr/>
              <a:t>4</a:t>
            </a:fld>
            <a:endParaRPr lang="ru-RU" dirty="0"/>
          </a:p>
        </p:txBody>
      </p:sp>
      <p:pic>
        <p:nvPicPr>
          <p:cNvPr id="1026" name="Picture 2" descr="Hotel Room, Bed, Hotel, Interior, Lamp, Travel, Pillow"/>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9526095" y="318659"/>
            <a:ext cx="1753508" cy="1315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aaa.com/AAA/common/images/aaa_services/icons/POI/diamonds/PNG/White_5Diamond_Badge.png"/>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4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custDataLst>
              <p:tags r:id="rId1"/>
            </p:custDataLst>
          </p:nvPr>
        </p:nvPicPr>
        <p:blipFill rotWithShape="1">
          <a:blip r:embed="rId9"/>
          <a:srcRect l="10743" t="17230" r="27972"/>
          <a:stretch/>
        </p:blipFill>
        <p:spPr>
          <a:xfrm>
            <a:off x="0" y="404811"/>
            <a:ext cx="3069771"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custDataLst>
              <p:tags r:id="rId2"/>
            </p:custDataLst>
          </p:nvPr>
        </p:nvSpPr>
        <p:spPr>
          <a:xfrm>
            <a:off x="3229618" y="163286"/>
            <a:ext cx="5874532" cy="1698661"/>
          </a:xfrm>
        </p:spPr>
        <p:txBody>
          <a:bodyPr>
            <a:noAutofit/>
          </a:bodyPr>
          <a:lstStyle/>
          <a:p>
            <a:r>
              <a:rPr lang="en-US" sz="3200" dirty="0"/>
              <a:t>UN SYSTÈME DE RÉCOMPENSE </a:t>
            </a:r>
            <a:r>
              <a:rPr lang="en-US" sz="3200" dirty="0" err="1"/>
              <a:t>À</a:t>
            </a:r>
            <a:r>
              <a:rPr lang="en-US" sz="3200" dirty="0"/>
              <a:t> CINQ DIAMANTS POUR LES RESTAURANTS</a:t>
            </a:r>
            <a:endParaRPr lang="ru-RU" sz="3200"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custDataLst>
              <p:tags r:id="rId3"/>
            </p:custDataLst>
          </p:nvPr>
        </p:nvSpPr>
        <p:spPr>
          <a:xfrm>
            <a:off x="3213289" y="2192530"/>
            <a:ext cx="8753921" cy="1073184"/>
          </a:xfrm>
        </p:spPr>
        <p:txBody>
          <a:bodyPr>
            <a:normAutofit/>
          </a:bodyPr>
          <a:lstStyle/>
          <a:p>
            <a:r>
              <a:rPr lang="fr-CA" dirty="0"/>
              <a:t>Les désignations CAA/AAA Diamants pour les restaurants représentent l'ensemble de la nourriture, du service et de l'ambiance offerts.</a:t>
            </a: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custDataLst>
              <p:tags r:id="rId4"/>
            </p:custDataLst>
          </p:nvPr>
        </p:nvSpPr>
        <p:spPr>
          <a:xfrm>
            <a:off x="3337908" y="3265715"/>
            <a:ext cx="8854092" cy="3278954"/>
          </a:xfrm>
        </p:spPr>
        <p:txBody>
          <a:bodyPr>
            <a:noAutofit/>
          </a:bodyPr>
          <a:lstStyle/>
          <a:p>
            <a:pPr>
              <a:lnSpc>
                <a:spcPct val="150000"/>
              </a:lnSpc>
            </a:pPr>
            <a:r>
              <a:rPr lang="fr-CA" sz="1600" b="1" dirty="0"/>
              <a:t>Approuvé : </a:t>
            </a:r>
            <a:r>
              <a:rPr lang="fr-CA" sz="1600" dirty="0"/>
              <a:t>Fait remarquable, car il répond aux normes les plus strictes du secteur en matière d'inspection des CAA/AAA</a:t>
            </a:r>
          </a:p>
          <a:p>
            <a:pPr>
              <a:lnSpc>
                <a:spcPct val="150000"/>
              </a:lnSpc>
            </a:pPr>
            <a:r>
              <a:rPr lang="fr-CA" sz="1600" b="1" dirty="0"/>
              <a:t>Trois diamants : </a:t>
            </a:r>
            <a:r>
              <a:rPr lang="fr-CA" sz="1600" dirty="0"/>
              <a:t>Une nourriture tendance habilement présentée dans un cadre remarquable</a:t>
            </a:r>
          </a:p>
          <a:p>
            <a:pPr>
              <a:lnSpc>
                <a:spcPct val="150000"/>
              </a:lnSpc>
            </a:pPr>
            <a:r>
              <a:rPr lang="fr-CA" sz="1600" b="1" dirty="0"/>
              <a:t>Quatre diamants: </a:t>
            </a:r>
            <a:r>
              <a:rPr lang="fr-CA" sz="1600" dirty="0"/>
              <a:t>Une cuisine raffinée, bien servie, dans une ambiance haut de gamme</a:t>
            </a:r>
          </a:p>
          <a:p>
            <a:pPr>
              <a:lnSpc>
                <a:spcPct val="150000"/>
              </a:lnSpc>
            </a:pPr>
            <a:r>
              <a:rPr lang="fr-CA" sz="1600" b="1" dirty="0"/>
              <a:t>Cinq diamants : </a:t>
            </a:r>
            <a:r>
              <a:rPr lang="fr-CA" sz="1600" dirty="0"/>
              <a:t>Cuisine de pointe, ingrédients et préparation avec un service et un cadre extraordinaires</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custDataLst>
              <p:tags r:id="rId5"/>
            </p:custDataLst>
          </p:nvPr>
        </p:nvSpPr>
        <p:spPr/>
        <p:txBody>
          <a:bodyPr/>
          <a:lstStyle/>
          <a:p>
            <a:fld id="{D495E168-DA5E-4888-8D8A-92B118324C14}" type="slidenum">
              <a:rPr lang="ru-RU" smtClean="0"/>
              <a:pPr/>
              <a:t>5</a:t>
            </a:fld>
            <a:endParaRPr lang="ru-RU" dirty="0"/>
          </a:p>
        </p:txBody>
      </p:sp>
      <p:pic>
        <p:nvPicPr>
          <p:cNvPr id="2052" name="Picture 4" descr="Table, Hotel, Wine, Glass, Event, Pool"/>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9251118" y="313331"/>
            <a:ext cx="2028485" cy="1352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aaa.com/AAA/common/images/aaa_services/icons/POI/diamonds/PNG/White_5Diamond_Badge.png"/>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9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19E0E7-CFBA-48B5-AA1B-EA5B887F6650}"/>
              </a:ext>
            </a:extLst>
          </p:cNvPr>
          <p:cNvSpPr>
            <a:spLocks noGrp="1"/>
          </p:cNvSpPr>
          <p:nvPr>
            <p:ph type="title"/>
            <p:custDataLst>
              <p:tags r:id="rId1"/>
            </p:custDataLst>
          </p:nvPr>
        </p:nvSpPr>
        <p:spPr bwMode="grayWhite">
          <a:xfrm>
            <a:off x="774032" y="217171"/>
            <a:ext cx="9956130" cy="1598740"/>
          </a:xfrm>
        </p:spPr>
        <p:txBody>
          <a:bodyPr>
            <a:normAutofit fontScale="90000"/>
          </a:bodyPr>
          <a:lstStyle/>
          <a:p>
            <a:r>
              <a:rPr lang="en-US" dirty="0"/>
              <a:t>LA VALEUR DU PROGRAMME DE RÉCOMPENSE DES DIAMANTS CAA/AAA</a:t>
            </a:r>
            <a:endParaRPr lang="ru-RU" dirty="0"/>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custDataLst>
              <p:tags r:id="rId2"/>
            </p:custDataLst>
          </p:nvPr>
        </p:nvSpPr>
        <p:spPr bwMode="grayWhite"/>
        <p:txBody>
          <a:bodyPr/>
          <a:lstStyle/>
          <a:p>
            <a:pPr algn="ctr"/>
            <a:r>
              <a:rPr lang="en-US" sz="2400" dirty="0"/>
              <a:t>Ritz-Carlton, Cancun</a:t>
            </a:r>
            <a:endParaRPr lang="ru-RU" sz="2400" dirty="0"/>
          </a:p>
        </p:txBody>
      </p:sp>
      <p:sp>
        <p:nvSpPr>
          <p:cNvPr id="5" name="Text Placeholder 4">
            <a:extLst>
              <a:ext uri="{FF2B5EF4-FFF2-40B4-BE49-F238E27FC236}">
                <a16:creationId xmlns:a16="http://schemas.microsoft.com/office/drawing/2014/main" id="{A92CB9BD-51FF-4C3D-BDD7-A004B05B152F}"/>
              </a:ext>
            </a:extLst>
          </p:cNvPr>
          <p:cNvSpPr>
            <a:spLocks noGrp="1"/>
          </p:cNvSpPr>
          <p:nvPr>
            <p:ph type="body" idx="18"/>
            <p:custDataLst>
              <p:tags r:id="rId3"/>
            </p:custDataLst>
          </p:nvPr>
        </p:nvSpPr>
        <p:spPr bwMode="grayWhite">
          <a:xfrm>
            <a:off x="6639258" y="2830787"/>
            <a:ext cx="4365625" cy="778859"/>
          </a:xfrm>
        </p:spPr>
        <p:txBody>
          <a:bodyPr/>
          <a:lstStyle/>
          <a:p>
            <a:pPr algn="ctr"/>
            <a:r>
              <a:rPr lang="en-CA" sz="2400" dirty="0"/>
              <a:t>Hyatt Centric South Beach Miami</a:t>
            </a:r>
            <a:endParaRPr lang="ru-RU" sz="2400" dirty="0"/>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custDataLst>
              <p:tags r:id="rId4"/>
            </p:custDataLst>
          </p:nvPr>
        </p:nvSpPr>
        <p:spPr bwMode="grayWhite"/>
        <p:txBody>
          <a:bodyPr/>
          <a:lstStyle/>
          <a:p>
            <a:fld id="{D495E168-DA5E-4888-8D8A-92B118324C14}" type="slidenum">
              <a:rPr lang="ru-RU" smtClean="0"/>
              <a:pPr/>
              <a:t>6</a:t>
            </a:fld>
            <a:endParaRPr lang="ru-RU" dirty="0"/>
          </a:p>
        </p:txBody>
      </p:sp>
      <p:pic>
        <p:nvPicPr>
          <p:cNvPr id="10" name="Ndiu385V_wU"/>
          <p:cNvPicPr>
            <a:picLocks noRot="1" noChangeAspect="1"/>
          </p:cNvPicPr>
          <p:nvPr>
            <a:videoFile r:link="rId5"/>
            <p:custDataLst>
              <p:tags r:id="rId6"/>
            </p:custDataLst>
          </p:nvPr>
        </p:nvPicPr>
        <p:blipFill>
          <a:blip r:embed="rId11"/>
          <a:stretch>
            <a:fillRect/>
          </a:stretch>
        </p:blipFill>
        <p:spPr>
          <a:xfrm>
            <a:off x="1011021" y="3563411"/>
            <a:ext cx="3891643" cy="2189049"/>
          </a:xfrm>
          <a:prstGeom prst="rect">
            <a:avLst/>
          </a:prstGeom>
        </p:spPr>
      </p:pic>
      <p:pic>
        <p:nvPicPr>
          <p:cNvPr id="12" name="iMPcadLxCZw"/>
          <p:cNvPicPr>
            <a:picLocks noRot="1" noChangeAspect="1"/>
          </p:cNvPicPr>
          <p:nvPr>
            <a:videoFile r:link="rId7"/>
            <p:custDataLst>
              <p:tags r:id="rId8"/>
            </p:custDataLst>
          </p:nvPr>
        </p:nvPicPr>
        <p:blipFill>
          <a:blip r:embed="rId12"/>
          <a:stretch>
            <a:fillRect/>
          </a:stretch>
        </p:blipFill>
        <p:spPr>
          <a:xfrm>
            <a:off x="6764221" y="3609646"/>
            <a:ext cx="3809446" cy="2142814"/>
          </a:xfrm>
          <a:prstGeom prst="rect">
            <a:avLst/>
          </a:prstGeom>
        </p:spPr>
      </p:pic>
      <p:pic>
        <p:nvPicPr>
          <p:cNvPr id="9" name="Picture 2" descr="https://www.aaa.com/AAA/common/images/aaa_services/icons/POI/diamonds/PNG/White_5Diamond_Badge.png"/>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11426571" y="77118"/>
            <a:ext cx="765429" cy="6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6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7</a:t>
            </a:fld>
            <a:endParaRPr lang="ru-RU" dirty="0"/>
          </a:p>
        </p:txBody>
      </p:sp>
      <p:sp>
        <p:nvSpPr>
          <p:cNvPr id="3" name="Title 2"/>
          <p:cNvSpPr>
            <a:spLocks noGrp="1"/>
          </p:cNvSpPr>
          <p:nvPr>
            <p:ph type="title"/>
            <p:custDataLst>
              <p:tags r:id="rId2"/>
            </p:custDataLst>
          </p:nvPr>
        </p:nvSpPr>
        <p:spPr>
          <a:xfrm>
            <a:off x="774032" y="538707"/>
            <a:ext cx="9088425" cy="1277203"/>
          </a:xfrm>
        </p:spPr>
        <p:txBody>
          <a:bodyPr>
            <a:normAutofit/>
          </a:bodyPr>
          <a:lstStyle/>
          <a:p>
            <a:r>
              <a:rPr lang="en-US" dirty="0"/>
              <a:t>L'IMPRESSIONNANTE ÉTOILE MICHELIN</a:t>
            </a:r>
            <a:endParaRPr lang="en-CA" dirty="0"/>
          </a:p>
        </p:txBody>
      </p:sp>
      <p:sp>
        <p:nvSpPr>
          <p:cNvPr id="4" name="TextBox 3"/>
          <p:cNvSpPr txBox="1"/>
          <p:nvPr>
            <p:custDataLst>
              <p:tags r:id="rId3"/>
            </p:custDataLst>
          </p:nvPr>
        </p:nvSpPr>
        <p:spPr>
          <a:xfrm>
            <a:off x="917694" y="2557043"/>
            <a:ext cx="8801100" cy="3724096"/>
          </a:xfrm>
          <a:prstGeom prst="rect">
            <a:avLst/>
          </a:prstGeom>
          <a:noFill/>
        </p:spPr>
        <p:txBody>
          <a:bodyPr wrap="square" rtlCol="0">
            <a:spAutoFit/>
          </a:bodyPr>
          <a:lstStyle/>
          <a:p>
            <a:r>
              <a:rPr lang="fr-CA" dirty="0">
                <a:solidFill>
                  <a:schemeClr val="bg1"/>
                </a:solidFill>
              </a:rPr>
              <a:t>Les premières étoiles Michelin ont été attribuées en 1926 - les restaurants en France recevaient une seule étoile s'ils étaient considérés comme des "établissements de restauration fine".</a:t>
            </a:r>
          </a:p>
          <a:p>
            <a:endParaRPr lang="fr-CA" dirty="0">
              <a:solidFill>
                <a:schemeClr val="bg1"/>
              </a:solidFill>
            </a:endParaRPr>
          </a:p>
          <a:p>
            <a:pPr>
              <a:spcAft>
                <a:spcPts val="1200"/>
              </a:spcAft>
            </a:pPr>
            <a:r>
              <a:rPr lang="fr-CA" dirty="0">
                <a:solidFill>
                  <a:schemeClr val="bg1"/>
                </a:solidFill>
              </a:rPr>
              <a:t>En 1931, le système de classement a été élargi pour devenir le classement trois étoiles de Michelin.</a:t>
            </a:r>
          </a:p>
          <a:p>
            <a:pPr>
              <a:spcAft>
                <a:spcPts val="1200"/>
              </a:spcAft>
            </a:pPr>
            <a:endParaRPr lang="fr-CA" dirty="0">
              <a:solidFill>
                <a:schemeClr val="bg1"/>
              </a:solidFill>
            </a:endParaRPr>
          </a:p>
          <a:p>
            <a:r>
              <a:rPr lang="fr-CA" dirty="0">
                <a:solidFill>
                  <a:schemeClr val="bg1"/>
                </a:solidFill>
              </a:rPr>
              <a:t>1 étoile: Un très bon restaurant dans sa catégorie.</a:t>
            </a:r>
          </a:p>
          <a:p>
            <a:endParaRPr lang="fr-CA" dirty="0">
              <a:solidFill>
                <a:schemeClr val="bg1"/>
              </a:solidFill>
            </a:endParaRPr>
          </a:p>
          <a:p>
            <a:r>
              <a:rPr lang="fr-CA" dirty="0">
                <a:solidFill>
                  <a:schemeClr val="bg1"/>
                </a:solidFill>
              </a:rPr>
              <a:t>2 étoiles: Une excellente cuisine, qui vaut le détour.</a:t>
            </a:r>
          </a:p>
          <a:p>
            <a:endParaRPr lang="fr-CA" dirty="0">
              <a:solidFill>
                <a:schemeClr val="bg1"/>
              </a:solidFill>
            </a:endParaRPr>
          </a:p>
          <a:p>
            <a:r>
              <a:rPr lang="fr-CA" dirty="0">
                <a:solidFill>
                  <a:schemeClr val="bg1"/>
                </a:solidFill>
              </a:rPr>
              <a:t>3 étoiles: Une cuisine d’exception, qui est digne d’un voyage particulier.</a:t>
            </a:r>
          </a:p>
        </p:txBody>
      </p:sp>
      <p:pic>
        <p:nvPicPr>
          <p:cNvPr id="5" name="Picture 6" descr="https://d3h1lg3ksw6i6b.cloudfront.net/media/image/2018/05/23/bd01026a1778478cba866b2035e8baed_1-MICHELIN+STAR.png"/>
          <p:cNvPicPr>
            <a:picLocks noChangeAspect="1" noChangeArrowheads="1"/>
          </p:cNvPicPr>
          <p:nvPr>
            <p:custDataLst>
              <p:tags r:id="rId4"/>
            </p:custDataLst>
          </p:nvPr>
        </p:nvPicPr>
        <p:blipFill rotWithShape="1">
          <a:blip r:embed="rId6">
            <a:extLst>
              <a:ext uri="{28A0092B-C50C-407E-A947-70E740481C1C}">
                <a14:useLocalDpi xmlns:a14="http://schemas.microsoft.com/office/drawing/2010/main" val="0"/>
              </a:ext>
            </a:extLst>
          </a:blip>
          <a:srcRect l="19728" t="58533" r="73802" b="31031"/>
          <a:stretch/>
        </p:blipFill>
        <p:spPr bwMode="auto">
          <a:xfrm>
            <a:off x="10096299" y="538707"/>
            <a:ext cx="1464759" cy="177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1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2F0B8-896C-4D84-9FF9-3E3607F9E57C}"/>
              </a:ext>
            </a:extLst>
          </p:cNvPr>
          <p:cNvSpPr>
            <a:spLocks noGrp="1"/>
          </p:cNvSpPr>
          <p:nvPr>
            <p:ph type="title"/>
            <p:custDataLst>
              <p:tags r:id="rId1"/>
            </p:custDataLst>
          </p:nvPr>
        </p:nvSpPr>
        <p:spPr bwMode="grayWhite"/>
        <p:txBody>
          <a:bodyPr/>
          <a:lstStyle/>
          <a:p>
            <a:r>
              <a:rPr lang="en-US" dirty="0"/>
              <a:t>L’IMPRESSIONNANTE ÉTOILE MICHELIN</a:t>
            </a:r>
            <a:endParaRPr lang="ru-RU" dirty="0"/>
          </a:p>
        </p:txBody>
      </p:sp>
      <p:pic>
        <p:nvPicPr>
          <p:cNvPr id="3" name="EsIPMZWdfoc"/>
          <p:cNvPicPr>
            <a:picLocks noGrp="1" noRot="1" noChangeAspect="1"/>
          </p:cNvPicPr>
          <p:nvPr>
            <p:ph type="media" sz="quarter" idx="17"/>
            <a:videoFile r:link="rId2"/>
            <p:custDataLst>
              <p:tags r:id="rId3"/>
            </p:custDataLst>
          </p:nvPr>
        </p:nvPicPr>
        <p:blipFill>
          <a:blip r:embed="rId7"/>
          <a:stretch>
            <a:fillRect/>
          </a:stretch>
        </p:blipFill>
        <p:spPr>
          <a:xfrm>
            <a:off x="2822192" y="1680983"/>
            <a:ext cx="6547616" cy="3683034"/>
          </a:xfrm>
          <a:prstGeom prst="rect">
            <a:avLst/>
          </a:prstGeom>
        </p:spPr>
      </p:pic>
      <p:sp>
        <p:nvSpPr>
          <p:cNvPr id="2" name="Slide Number Placeholder 1">
            <a:extLst>
              <a:ext uri="{FF2B5EF4-FFF2-40B4-BE49-F238E27FC236}">
                <a16:creationId xmlns:a16="http://schemas.microsoft.com/office/drawing/2014/main" id="{E8B55491-80DD-4F1B-890E-E2F7B275B9CA}"/>
              </a:ext>
            </a:extLst>
          </p:cNvPr>
          <p:cNvSpPr>
            <a:spLocks noGrp="1"/>
          </p:cNvSpPr>
          <p:nvPr>
            <p:ph type="sldNum" sz="quarter" idx="10"/>
            <p:custDataLst>
              <p:tags r:id="rId4"/>
            </p:custDataLst>
          </p:nvPr>
        </p:nvSpPr>
        <p:spPr/>
        <p:txBody>
          <a:bodyPr/>
          <a:lstStyle/>
          <a:p>
            <a:fld id="{D495E168-DA5E-4888-8D8A-92B118324C14}" type="slidenum">
              <a:rPr lang="ru-RU" smtClean="0"/>
              <a:pPr/>
              <a:t>8</a:t>
            </a:fld>
            <a:endParaRPr lang="ru-RU" dirty="0"/>
          </a:p>
        </p:txBody>
      </p:sp>
      <p:pic>
        <p:nvPicPr>
          <p:cNvPr id="5"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8">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7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fld id="{D495E168-DA5E-4888-8D8A-92B118324C14}" type="slidenum">
              <a:rPr lang="ru-RU" smtClean="0"/>
              <a:pPr/>
              <a:t>9</a:t>
            </a:fld>
            <a:endParaRPr lang="ru-RU" dirty="0"/>
          </a:p>
        </p:txBody>
      </p:sp>
      <p:sp>
        <p:nvSpPr>
          <p:cNvPr id="3" name="Title 2"/>
          <p:cNvSpPr>
            <a:spLocks noGrp="1"/>
          </p:cNvSpPr>
          <p:nvPr>
            <p:ph type="title"/>
            <p:custDataLst>
              <p:tags r:id="rId2"/>
            </p:custDataLst>
          </p:nvPr>
        </p:nvSpPr>
        <p:spPr/>
        <p:txBody>
          <a:bodyPr/>
          <a:lstStyle/>
          <a:p>
            <a:r>
              <a:rPr lang="en-CA" dirty="0"/>
              <a:t>L’ÉTOILE MICHELIN</a:t>
            </a:r>
          </a:p>
        </p:txBody>
      </p:sp>
      <p:sp>
        <p:nvSpPr>
          <p:cNvPr id="4" name="Text Placeholder 3"/>
          <p:cNvSpPr>
            <a:spLocks noGrp="1"/>
          </p:cNvSpPr>
          <p:nvPr>
            <p:ph type="body" sz="half" idx="2"/>
            <p:custDataLst>
              <p:tags r:id="rId3"/>
            </p:custDataLst>
          </p:nvPr>
        </p:nvSpPr>
        <p:spPr>
          <a:xfrm>
            <a:off x="839788" y="2559283"/>
            <a:ext cx="4475162" cy="2496422"/>
          </a:xfrm>
        </p:spPr>
        <p:txBody>
          <a:bodyPr>
            <a:normAutofit/>
          </a:bodyPr>
          <a:lstStyle/>
          <a:p>
            <a:pPr>
              <a:lnSpc>
                <a:spcPct val="150000"/>
              </a:lnSpc>
            </a:pPr>
            <a:r>
              <a:rPr lang="fr-CA" sz="2000" dirty="0"/>
              <a:t>Convoité par de nombreux chefs, mais accordé seulement à quelques privilégiés.  Obtenir une étoile (ou trois) pourrait changer le destin d'un restaurant.</a:t>
            </a:r>
          </a:p>
        </p:txBody>
      </p:sp>
      <p:pic>
        <p:nvPicPr>
          <p:cNvPr id="4098" name="Picture 2" descr="https://d3h1lg3ksw6i6b.cloudfront.net/media/image/2018/05/23/bd01026a1778478cba866b2035e8baed_1-MICHELIN+STAR.png"/>
          <p:cNvPicPr>
            <a:picLocks noGrp="1" noChangeAspect="1" noChangeArrowheads="1"/>
          </p:cNvPicPr>
          <p:nvPr>
            <p:ph idx="1"/>
            <p:custDataLst>
              <p:tags r:id="rId4"/>
            </p:custDataLst>
          </p:nvPr>
        </p:nvPicPr>
        <p:blipFill rotWithShape="1">
          <a:blip r:embed="rId7">
            <a:extLst>
              <a:ext uri="{28A0092B-C50C-407E-A947-70E740481C1C}">
                <a14:useLocalDpi xmlns:a14="http://schemas.microsoft.com/office/drawing/2010/main" val="0"/>
              </a:ext>
            </a:extLst>
          </a:blip>
          <a:srcRect l="28902" r="31568" b="70630"/>
          <a:stretch/>
        </p:blipFill>
        <p:spPr bwMode="auto">
          <a:xfrm>
            <a:off x="5784393" y="1956947"/>
            <a:ext cx="5789834" cy="32262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d3h1lg3ksw6i6b.cloudfront.net/media/image/2018/05/23/bd01026a1778478cba866b2035e8baed_1-MICHELIN+STAR.png"/>
          <p:cNvPicPr>
            <a:picLocks noChangeAspect="1" noChangeArrowheads="1"/>
          </p:cNvPicPr>
          <p:nvPr>
            <p:custDataLst>
              <p:tags r:id="rId5"/>
            </p:custDataLst>
          </p:nvPr>
        </p:nvPicPr>
        <p:blipFill rotWithShape="1">
          <a:blip r:embed="rId7">
            <a:extLst>
              <a:ext uri="{28A0092B-C50C-407E-A947-70E740481C1C}">
                <a14:useLocalDpi xmlns:a14="http://schemas.microsoft.com/office/drawing/2010/main" val="0"/>
              </a:ext>
            </a:extLst>
          </a:blip>
          <a:srcRect l="20514" t="60179" r="74667" b="32952"/>
          <a:stretch/>
        </p:blipFill>
        <p:spPr bwMode="auto">
          <a:xfrm>
            <a:off x="11574227" y="192323"/>
            <a:ext cx="495758" cy="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2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947A0EF5-23A9-4627-BC46-745B7DD804D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b0879af-3eba-417a-a55a-ffe6dcd6ca77"/>
    <ds:schemaRef ds:uri="http://schemas.microsoft.com/office/2006/metadata/properties"/>
    <ds:schemaRef ds:uri="http://purl.org/dc/elements/1.1/"/>
    <ds:schemaRef ds:uri="http://schemas.microsoft.com/sharepoint/v3"/>
    <ds:schemaRef ds:uri="6dc4bcd6-49db-4c07-9060-8acfc67cef9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1355</Words>
  <Application>Microsoft Office PowerPoint</Application>
  <PresentationFormat>Widescreen</PresentationFormat>
  <Paragraphs>151</Paragraphs>
  <Slides>27</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Grande</vt:lpstr>
      <vt:lpstr>Verdana</vt:lpstr>
      <vt:lpstr>Wingdings</vt:lpstr>
      <vt:lpstr>Office Theme</vt:lpstr>
      <vt:lpstr>SYMBOLES COMMUNS UTILISÉS POUR LA CLASSIFICATION DANS L'INDUSTRIE DU TOURISME</vt:lpstr>
      <vt:lpstr>CLASSIFICATIONS DANS L’INDUSTRIE DU TOURISME</vt:lpstr>
      <vt:lpstr>LE SYSTÈME DES CINQ DIAMANTS par l’Association Canadienne et américaine des automobilistes CAA</vt:lpstr>
      <vt:lpstr>UN SYSTÈME DE RÉCOMPENSE À CINQ DIAMANTS POUR LES HÔTELS</vt:lpstr>
      <vt:lpstr>UN SYSTÈME DE RÉCOMPENSE À CINQ DIAMANTS POUR LES RESTAURANTS</vt:lpstr>
      <vt:lpstr>LA VALEUR DU PROGRAMME DE RÉCOMPENSE DES DIAMANTS CAA/AAA</vt:lpstr>
      <vt:lpstr>L'IMPRESSIONNANTE ÉTOILE MICHELIN</vt:lpstr>
      <vt:lpstr>L’IMPRESSIONNANTE ÉTOILE MICHELIN</vt:lpstr>
      <vt:lpstr>L’ÉTOILE MICHELIN</vt:lpstr>
      <vt:lpstr>SIGNIFICATION DE 1 ÉTOILE MICHELIN</vt:lpstr>
      <vt:lpstr>SIGNIFICATION DE 2 ÉTOILES MICHELIN</vt:lpstr>
      <vt:lpstr>SIGNIFICATION DE 3 ÉTOILES MICHELIN</vt:lpstr>
      <vt:lpstr>SYMBOLES MICHELIN</vt:lpstr>
      <vt:lpstr>SYMBOLES MICHELIN</vt:lpstr>
      <vt:lpstr>SYMBOLES MICHELIN</vt:lpstr>
      <vt:lpstr>SYMBOLES MICHELIN</vt:lpstr>
      <vt:lpstr>SYMBOLES MICHELIN</vt:lpstr>
      <vt:lpstr>SYMBOLES MICHELIN</vt:lpstr>
      <vt:lpstr>SYMBOLES MICHELIN</vt:lpstr>
      <vt:lpstr>SYMBOLES MICHELIN</vt:lpstr>
      <vt:lpstr>SYMBOLES MICHELIN</vt:lpstr>
      <vt:lpstr>LES MEILLEURS PAYS POUR LES RESTAURANTS MICHELIN 3 ÉTOILES</vt:lpstr>
      <vt:lpstr>SYSTÈME DE PRIX CINQ ÉTOILES Guide de voyage Forbes</vt:lpstr>
      <vt:lpstr>SYSTÈME DE PRIX CINQ ÉTOILES Guide de voyage Forbes</vt:lpstr>
      <vt:lpstr>SYSTÈME DE PRIX CINQ ÉTOILES Guide de voyage Forbes</vt:lpstr>
      <vt:lpstr>SYMBOLES COMMUNS UTILISÉS POUR LA CLASSIFICATION DANS L’INDUSTRIE DU TOURISME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2020-07-18T22:14:02Z</dcterms:created>
  <dcterms:modified xsi:type="dcterms:W3CDTF">2020-11-07T22:12:53Z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