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notesMasterIdLst>
    <p:notesMasterId r:id="rId28"/>
  </p:notesMasterIdLst>
  <p:handoutMasterIdLst>
    <p:handoutMasterId r:id="rId29"/>
  </p:handoutMasterIdLst>
  <p:sldIdLst>
    <p:sldId id="260" r:id="rId5"/>
    <p:sldId id="268" r:id="rId6"/>
    <p:sldId id="271" r:id="rId7"/>
    <p:sldId id="273" r:id="rId8"/>
    <p:sldId id="272" r:id="rId9"/>
    <p:sldId id="294" r:id="rId10"/>
    <p:sldId id="292" r:id="rId11"/>
    <p:sldId id="274" r:id="rId12"/>
    <p:sldId id="281" r:id="rId13"/>
    <p:sldId id="275" r:id="rId14"/>
    <p:sldId id="283" r:id="rId15"/>
    <p:sldId id="276" r:id="rId16"/>
    <p:sldId id="277" r:id="rId17"/>
    <p:sldId id="285" r:id="rId18"/>
    <p:sldId id="278" r:id="rId19"/>
    <p:sldId id="287" r:id="rId20"/>
    <p:sldId id="288" r:id="rId21"/>
    <p:sldId id="289" r:id="rId22"/>
    <p:sldId id="290" r:id="rId23"/>
    <p:sldId id="291" r:id="rId24"/>
    <p:sldId id="279" r:id="rId25"/>
    <p:sldId id="280"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52BC"/>
    <a:srgbClr val="CB6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94660"/>
  </p:normalViewPr>
  <p:slideViewPr>
    <p:cSldViewPr snapToGrid="0">
      <p:cViewPr varScale="1">
        <p:scale>
          <a:sx n="90" d="100"/>
          <a:sy n="90" d="100"/>
        </p:scale>
        <p:origin x="636" y="7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529A9-5216-4A70-A168-59EED8F4A2A9}"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CA"/>
        </a:p>
      </dgm:t>
    </dgm:pt>
    <dgm:pt modelId="{D46DF93D-2D70-45AF-B867-0BDC932D806F}">
      <dgm:prSet phldrT="[Text]" custT="1"/>
      <dgm:spPr/>
      <dgm:t>
        <a:bodyPr/>
        <a:lstStyle/>
        <a:p>
          <a:r>
            <a:rPr lang="fr-CA" sz="1400" noProof="0" dirty="0"/>
            <a:t>Chaque million de dollars dépensé par les visiteurs en Ontario génère 13 nouveaux emplois et 604 800 dollars en salaires</a:t>
          </a:r>
        </a:p>
      </dgm:t>
    </dgm:pt>
    <dgm:pt modelId="{6651F9DC-590B-4ED4-A8B6-BB528D5AB0F9}" type="parTrans" cxnId="{F3E0404F-72AD-4468-B9B6-9CC32A5F9910}">
      <dgm:prSet/>
      <dgm:spPr/>
      <dgm:t>
        <a:bodyPr/>
        <a:lstStyle/>
        <a:p>
          <a:endParaRPr lang="en-CA"/>
        </a:p>
      </dgm:t>
    </dgm:pt>
    <dgm:pt modelId="{95B960F1-BDA5-4F1E-90AD-8640E4065D0E}" type="sibTrans" cxnId="{F3E0404F-72AD-4468-B9B6-9CC32A5F9910}">
      <dgm:prSet/>
      <dgm:spPr/>
      <dgm:t>
        <a:bodyPr/>
        <a:lstStyle/>
        <a:p>
          <a:endParaRPr lang="en-CA"/>
        </a:p>
      </dgm:t>
    </dgm:pt>
    <dgm:pt modelId="{52D94D0B-45FE-425A-8247-F3C0B84EA110}">
      <dgm:prSet phldrT="[Text]" custT="1"/>
      <dgm:spPr/>
      <dgm:t>
        <a:bodyPr/>
        <a:lstStyle/>
        <a:p>
          <a:r>
            <a:rPr lang="fr-CA" sz="1400" noProof="0" dirty="0"/>
            <a:t>Le tourisme contribue à l'économie et à la qualité de vie de la province en créant des emplois, en favorisant la fierté d'appartenance et en célébrant les diverses communautés de la province.</a:t>
          </a:r>
        </a:p>
      </dgm:t>
    </dgm:pt>
    <dgm:pt modelId="{1BD4841F-DAC3-4D04-9695-69BAD388EE17}" type="parTrans" cxnId="{22F9DC4C-B460-4BBF-8A94-8C43B9B28024}">
      <dgm:prSet/>
      <dgm:spPr/>
      <dgm:t>
        <a:bodyPr/>
        <a:lstStyle/>
        <a:p>
          <a:endParaRPr lang="en-CA"/>
        </a:p>
      </dgm:t>
    </dgm:pt>
    <dgm:pt modelId="{DC24102B-CF0D-408D-890A-BD4805B3287D}" type="sibTrans" cxnId="{22F9DC4C-B460-4BBF-8A94-8C43B9B28024}">
      <dgm:prSet/>
      <dgm:spPr/>
      <dgm:t>
        <a:bodyPr/>
        <a:lstStyle/>
        <a:p>
          <a:endParaRPr lang="en-CA"/>
        </a:p>
      </dgm:t>
    </dgm:pt>
    <dgm:pt modelId="{3FE2F778-72D0-4279-9CBB-ED3B38D5986B}">
      <dgm:prSet phldrT="[Text]" phldr="1"/>
      <dgm:spPr/>
      <dgm:t>
        <a:bodyPr/>
        <a:lstStyle/>
        <a:p>
          <a:endParaRPr lang="en-CA"/>
        </a:p>
      </dgm:t>
    </dgm:pt>
    <dgm:pt modelId="{3D8D4E54-554E-4C4C-B364-0E3E962CCA65}" type="parTrans" cxnId="{95190593-3C97-4430-9D29-0A6B5A3381EE}">
      <dgm:prSet/>
      <dgm:spPr/>
      <dgm:t>
        <a:bodyPr/>
        <a:lstStyle/>
        <a:p>
          <a:endParaRPr lang="en-CA"/>
        </a:p>
      </dgm:t>
    </dgm:pt>
    <dgm:pt modelId="{E109747A-329E-40A7-8B34-2CFDA37E17BC}" type="sibTrans" cxnId="{95190593-3C97-4430-9D29-0A6B5A3381EE}">
      <dgm:prSet/>
      <dgm:spPr/>
      <dgm:t>
        <a:bodyPr/>
        <a:lstStyle/>
        <a:p>
          <a:endParaRPr lang="en-CA"/>
        </a:p>
      </dgm:t>
    </dgm:pt>
    <dgm:pt modelId="{7F3F5A18-59FB-45FF-806A-C3C37E4C202F}">
      <dgm:prSet phldrT="[Text]" custT="1"/>
      <dgm:spPr/>
      <dgm:t>
        <a:bodyPr/>
        <a:lstStyle/>
        <a:p>
          <a:r>
            <a:rPr lang="fr-CA" sz="1400" noProof="0" dirty="0"/>
            <a:t>Le tourisme génère plus de 5 milliards de dollars de revenus fiscaux par an pour le gouvernement provincial de l'Ontario (déc. 2018)</a:t>
          </a:r>
        </a:p>
      </dgm:t>
    </dgm:pt>
    <dgm:pt modelId="{361ADBAC-1C30-4E05-B8D5-EEC9773A3C81}" type="parTrans" cxnId="{721A1DF8-6D96-4BEB-8BA2-8FA3E84891D6}">
      <dgm:prSet/>
      <dgm:spPr/>
      <dgm:t>
        <a:bodyPr/>
        <a:lstStyle/>
        <a:p>
          <a:endParaRPr lang="en-CA"/>
        </a:p>
      </dgm:t>
    </dgm:pt>
    <dgm:pt modelId="{B36F22D2-AEF7-4F8C-8807-26C1990E293E}" type="sibTrans" cxnId="{721A1DF8-6D96-4BEB-8BA2-8FA3E84891D6}">
      <dgm:prSet/>
      <dgm:spPr/>
      <dgm:t>
        <a:bodyPr/>
        <a:lstStyle/>
        <a:p>
          <a:endParaRPr lang="en-CA"/>
        </a:p>
      </dgm:t>
    </dgm:pt>
    <dgm:pt modelId="{DC482D25-A176-4426-B0A9-D0109B97BD73}">
      <dgm:prSet phldrT="[Text]" phldr="1"/>
      <dgm:spPr/>
      <dgm:t>
        <a:bodyPr/>
        <a:lstStyle/>
        <a:p>
          <a:endParaRPr lang="en-CA"/>
        </a:p>
      </dgm:t>
    </dgm:pt>
    <dgm:pt modelId="{1623EE91-24DE-4EC7-97BB-BFF1E2B43F8F}" type="parTrans" cxnId="{37EDBA5B-59FC-4D4B-A466-910169B6B675}">
      <dgm:prSet/>
      <dgm:spPr/>
      <dgm:t>
        <a:bodyPr/>
        <a:lstStyle/>
        <a:p>
          <a:endParaRPr lang="en-CA"/>
        </a:p>
      </dgm:t>
    </dgm:pt>
    <dgm:pt modelId="{E41E5423-C3DA-4D58-ACAF-63A0FB51255A}" type="sibTrans" cxnId="{37EDBA5B-59FC-4D4B-A466-910169B6B675}">
      <dgm:prSet/>
      <dgm:spPr/>
      <dgm:t>
        <a:bodyPr/>
        <a:lstStyle/>
        <a:p>
          <a:endParaRPr lang="en-CA"/>
        </a:p>
      </dgm:t>
    </dgm:pt>
    <dgm:pt modelId="{4B03BE6B-CF61-40F6-9802-FEBC004EEF17}">
      <dgm:prSet phldrT="[Text]" phldr="1"/>
      <dgm:spPr/>
      <dgm:t>
        <a:bodyPr/>
        <a:lstStyle/>
        <a:p>
          <a:endParaRPr lang="en-CA"/>
        </a:p>
      </dgm:t>
    </dgm:pt>
    <dgm:pt modelId="{23ED99B2-0FB5-4900-A7DC-988E9F371554}" type="parTrans" cxnId="{9703554D-AFD1-44FF-ACC8-97BBB7D64E92}">
      <dgm:prSet/>
      <dgm:spPr/>
      <dgm:t>
        <a:bodyPr/>
        <a:lstStyle/>
        <a:p>
          <a:endParaRPr lang="en-CA"/>
        </a:p>
      </dgm:t>
    </dgm:pt>
    <dgm:pt modelId="{71C40B48-DE24-49A3-ACBB-47CF8E448B23}" type="sibTrans" cxnId="{9703554D-AFD1-44FF-ACC8-97BBB7D64E92}">
      <dgm:prSet/>
      <dgm:spPr/>
      <dgm:t>
        <a:bodyPr/>
        <a:lstStyle/>
        <a:p>
          <a:endParaRPr lang="en-CA"/>
        </a:p>
      </dgm:t>
    </dgm:pt>
    <dgm:pt modelId="{5DE7F99C-AAE0-4BAF-B64C-6D2DF91D0F8D}">
      <dgm:prSet phldrT="[Text]" phldr="1"/>
      <dgm:spPr/>
      <dgm:t>
        <a:bodyPr/>
        <a:lstStyle/>
        <a:p>
          <a:endParaRPr lang="en-CA"/>
        </a:p>
      </dgm:t>
    </dgm:pt>
    <dgm:pt modelId="{C4DE1F77-F46F-4D20-BFEF-18B91EB8CF4D}" type="parTrans" cxnId="{F6BCE717-91CC-4E4B-BA86-C915DDAD3224}">
      <dgm:prSet/>
      <dgm:spPr/>
      <dgm:t>
        <a:bodyPr/>
        <a:lstStyle/>
        <a:p>
          <a:endParaRPr lang="en-CA"/>
        </a:p>
      </dgm:t>
    </dgm:pt>
    <dgm:pt modelId="{163927B7-3497-4C01-8673-00F528F87AFD}" type="sibTrans" cxnId="{F6BCE717-91CC-4E4B-BA86-C915DDAD3224}">
      <dgm:prSet/>
      <dgm:spPr/>
      <dgm:t>
        <a:bodyPr/>
        <a:lstStyle/>
        <a:p>
          <a:endParaRPr lang="en-CA"/>
        </a:p>
      </dgm:t>
    </dgm:pt>
    <dgm:pt modelId="{2B2FD5C9-07C6-4F2C-AB2E-83772972E02E}">
      <dgm:prSet phldrT="[Text]" phldr="1"/>
      <dgm:spPr/>
      <dgm:t>
        <a:bodyPr/>
        <a:lstStyle/>
        <a:p>
          <a:endParaRPr lang="en-CA"/>
        </a:p>
      </dgm:t>
    </dgm:pt>
    <dgm:pt modelId="{8A40FFA8-A535-46B2-9938-443DF3AAB418}" type="parTrans" cxnId="{B2F6569C-B602-4DB4-9852-8B362A47B9C8}">
      <dgm:prSet/>
      <dgm:spPr/>
      <dgm:t>
        <a:bodyPr/>
        <a:lstStyle/>
        <a:p>
          <a:endParaRPr lang="en-CA"/>
        </a:p>
      </dgm:t>
    </dgm:pt>
    <dgm:pt modelId="{8B2CB6F5-64F8-4CBF-8456-C2E84CD46B75}" type="sibTrans" cxnId="{B2F6569C-B602-4DB4-9852-8B362A47B9C8}">
      <dgm:prSet/>
      <dgm:spPr/>
      <dgm:t>
        <a:bodyPr/>
        <a:lstStyle/>
        <a:p>
          <a:endParaRPr lang="en-CA"/>
        </a:p>
      </dgm:t>
    </dgm:pt>
    <dgm:pt modelId="{CF5D3B87-C612-42B3-A4B2-C0A62910B92C}">
      <dgm:prSet phldrT="[Text]" phldr="1"/>
      <dgm:spPr/>
      <dgm:t>
        <a:bodyPr/>
        <a:lstStyle/>
        <a:p>
          <a:endParaRPr lang="en-CA" dirty="0"/>
        </a:p>
      </dgm:t>
    </dgm:pt>
    <dgm:pt modelId="{F5D95072-596B-4B70-87C5-A0CB3521A15E}" type="parTrans" cxnId="{0AA770BB-4D4B-4E29-B7DF-E0DFF9909D27}">
      <dgm:prSet/>
      <dgm:spPr/>
      <dgm:t>
        <a:bodyPr/>
        <a:lstStyle/>
        <a:p>
          <a:endParaRPr lang="en-CA"/>
        </a:p>
      </dgm:t>
    </dgm:pt>
    <dgm:pt modelId="{DD0A6D05-DE44-4C78-992C-B1975D11A281}" type="sibTrans" cxnId="{0AA770BB-4D4B-4E29-B7DF-E0DFF9909D27}">
      <dgm:prSet/>
      <dgm:spPr/>
      <dgm:t>
        <a:bodyPr/>
        <a:lstStyle/>
        <a:p>
          <a:endParaRPr lang="en-CA"/>
        </a:p>
      </dgm:t>
    </dgm:pt>
    <dgm:pt modelId="{BF5B291C-0421-45B4-B22F-FE5DE74FEA53}">
      <dgm:prSet phldrT="[Text]" phldr="1"/>
      <dgm:spPr/>
      <dgm:t>
        <a:bodyPr/>
        <a:lstStyle/>
        <a:p>
          <a:endParaRPr lang="en-CA"/>
        </a:p>
      </dgm:t>
    </dgm:pt>
    <dgm:pt modelId="{1BBEF592-E21D-481A-8566-C764BCD98D1D}" type="parTrans" cxnId="{BD95039D-00EF-43F0-B977-A1112141092C}">
      <dgm:prSet/>
      <dgm:spPr/>
      <dgm:t>
        <a:bodyPr/>
        <a:lstStyle/>
        <a:p>
          <a:endParaRPr lang="en-CA"/>
        </a:p>
      </dgm:t>
    </dgm:pt>
    <dgm:pt modelId="{F07C59C8-AFF8-4661-A8E1-FE575C6572E2}" type="sibTrans" cxnId="{BD95039D-00EF-43F0-B977-A1112141092C}">
      <dgm:prSet/>
      <dgm:spPr/>
      <dgm:t>
        <a:bodyPr/>
        <a:lstStyle/>
        <a:p>
          <a:endParaRPr lang="en-CA"/>
        </a:p>
      </dgm:t>
    </dgm:pt>
    <dgm:pt modelId="{25CDD57F-430D-4098-B220-4E7C31435414}">
      <dgm:prSet phldrT="[Text]"/>
      <dgm:spPr/>
      <dgm:t>
        <a:bodyPr/>
        <a:lstStyle/>
        <a:p>
          <a:endParaRPr lang="en-CA"/>
        </a:p>
      </dgm:t>
    </dgm:pt>
    <dgm:pt modelId="{115DA046-36C4-4EA9-8A4F-7F396551DE15}" type="parTrans" cxnId="{88BA79AE-3680-4D94-A2CE-C49ADE72F792}">
      <dgm:prSet/>
      <dgm:spPr/>
      <dgm:t>
        <a:bodyPr/>
        <a:lstStyle/>
        <a:p>
          <a:endParaRPr lang="en-CA"/>
        </a:p>
      </dgm:t>
    </dgm:pt>
    <dgm:pt modelId="{21A9BF6F-BAA3-4CE3-95E1-D34E71737063}" type="sibTrans" cxnId="{88BA79AE-3680-4D94-A2CE-C49ADE72F792}">
      <dgm:prSet/>
      <dgm:spPr/>
      <dgm:t>
        <a:bodyPr/>
        <a:lstStyle/>
        <a:p>
          <a:endParaRPr lang="en-CA"/>
        </a:p>
      </dgm:t>
    </dgm:pt>
    <dgm:pt modelId="{C8205C3C-22E3-49CE-9825-B47EFBA6DCF5}">
      <dgm:prSet phldrT="[Text]"/>
      <dgm:spPr/>
      <dgm:t>
        <a:bodyPr/>
        <a:lstStyle/>
        <a:p>
          <a:endParaRPr lang="en-CA"/>
        </a:p>
      </dgm:t>
    </dgm:pt>
    <dgm:pt modelId="{534A9C61-E932-4E54-87F5-4BCFF318594B}" type="parTrans" cxnId="{450B1C14-776B-47E4-BD2A-FC27DDB255D3}">
      <dgm:prSet/>
      <dgm:spPr/>
      <dgm:t>
        <a:bodyPr/>
        <a:lstStyle/>
        <a:p>
          <a:endParaRPr lang="en-CA"/>
        </a:p>
      </dgm:t>
    </dgm:pt>
    <dgm:pt modelId="{914CFACE-3912-4B54-86DD-4224B561676F}" type="sibTrans" cxnId="{450B1C14-776B-47E4-BD2A-FC27DDB255D3}">
      <dgm:prSet/>
      <dgm:spPr/>
      <dgm:t>
        <a:bodyPr/>
        <a:lstStyle/>
        <a:p>
          <a:endParaRPr lang="en-CA"/>
        </a:p>
      </dgm:t>
    </dgm:pt>
    <dgm:pt modelId="{236FB8DC-2D5A-4292-885C-38D0332AD44E}">
      <dgm:prSet phldrT="[Text]"/>
      <dgm:spPr/>
      <dgm:t>
        <a:bodyPr/>
        <a:lstStyle/>
        <a:p>
          <a:endParaRPr lang="en-CA"/>
        </a:p>
      </dgm:t>
    </dgm:pt>
    <dgm:pt modelId="{33E7E80C-C057-41FD-A3BC-51027F07C86B}" type="parTrans" cxnId="{8716C49A-5C48-443F-B0B4-BD778396D97D}">
      <dgm:prSet/>
      <dgm:spPr/>
      <dgm:t>
        <a:bodyPr/>
        <a:lstStyle/>
        <a:p>
          <a:endParaRPr lang="en-CA"/>
        </a:p>
      </dgm:t>
    </dgm:pt>
    <dgm:pt modelId="{90282E42-E6EB-400C-881B-5AEF32DC2A16}" type="sibTrans" cxnId="{8716C49A-5C48-443F-B0B4-BD778396D97D}">
      <dgm:prSet/>
      <dgm:spPr/>
      <dgm:t>
        <a:bodyPr/>
        <a:lstStyle/>
        <a:p>
          <a:endParaRPr lang="en-CA"/>
        </a:p>
      </dgm:t>
    </dgm:pt>
    <dgm:pt modelId="{6B4AC51F-FF89-4523-AED6-A8BACA5A1786}">
      <dgm:prSet phldrT="[Text]"/>
      <dgm:spPr/>
      <dgm:t>
        <a:bodyPr/>
        <a:lstStyle/>
        <a:p>
          <a:endParaRPr lang="en-CA"/>
        </a:p>
      </dgm:t>
    </dgm:pt>
    <dgm:pt modelId="{0CC5D7C8-DF49-438D-9CF8-89932D2D69FF}" type="parTrans" cxnId="{113761D5-FC9B-411D-96BE-E7AFCFFD7F49}">
      <dgm:prSet/>
      <dgm:spPr/>
      <dgm:t>
        <a:bodyPr/>
        <a:lstStyle/>
        <a:p>
          <a:endParaRPr lang="en-CA"/>
        </a:p>
      </dgm:t>
    </dgm:pt>
    <dgm:pt modelId="{9A9E6445-D31D-4706-81FC-A2FD4883AB1C}" type="sibTrans" cxnId="{113761D5-FC9B-411D-96BE-E7AFCFFD7F49}">
      <dgm:prSet/>
      <dgm:spPr/>
      <dgm:t>
        <a:bodyPr/>
        <a:lstStyle/>
        <a:p>
          <a:endParaRPr lang="en-CA"/>
        </a:p>
      </dgm:t>
    </dgm:pt>
    <dgm:pt modelId="{E2096C9F-5A3B-4B09-B3FB-FB7446F5BF4E}">
      <dgm:prSet custT="1"/>
      <dgm:spPr/>
      <dgm:t>
        <a:bodyPr/>
        <a:lstStyle/>
        <a:p>
          <a:r>
            <a:rPr lang="fr-CA" sz="1400" noProof="0" dirty="0"/>
            <a:t>Le tourisme est un marché en croissance, qui devrait générer plus de 31 milliards de dollars de dépenses des visiteurs en Ontario en 2019</a:t>
          </a:r>
        </a:p>
      </dgm:t>
    </dgm:pt>
    <dgm:pt modelId="{EEEA6F8F-098C-445D-BF82-DAC1FDE7AF40}" type="parTrans" cxnId="{62B99F34-B73A-4CDC-B637-F61C1544E0E7}">
      <dgm:prSet/>
      <dgm:spPr/>
      <dgm:t>
        <a:bodyPr/>
        <a:lstStyle/>
        <a:p>
          <a:endParaRPr lang="en-CA"/>
        </a:p>
      </dgm:t>
    </dgm:pt>
    <dgm:pt modelId="{B783C201-D586-4E50-B169-2D35ACA0011A}" type="sibTrans" cxnId="{62B99F34-B73A-4CDC-B637-F61C1544E0E7}">
      <dgm:prSet/>
      <dgm:spPr/>
      <dgm:t>
        <a:bodyPr/>
        <a:lstStyle/>
        <a:p>
          <a:endParaRPr lang="en-CA"/>
        </a:p>
      </dgm:t>
    </dgm:pt>
    <dgm:pt modelId="{5EF94759-DBD1-4BF9-B626-35BAD4E4CF53}">
      <dgm:prSet phldrT="[Text]" custT="1"/>
      <dgm:spPr>
        <a:blipFill rotWithShape="0">
          <a:blip xmlns:r="http://schemas.openxmlformats.org/officeDocument/2006/relationships" r:embed="rId1"/>
          <a:stretch>
            <a:fillRect/>
          </a:stretch>
        </a:blipFill>
      </dgm:spPr>
      <dgm:t>
        <a:bodyPr/>
        <a:lstStyle/>
        <a:p>
          <a:endParaRPr lang="en-CA" sz="2800" dirty="0"/>
        </a:p>
      </dgm:t>
    </dgm:pt>
    <dgm:pt modelId="{CE4A1327-F469-4CCA-A96F-12BCA43618A6}" type="sibTrans" cxnId="{68770D32-B469-4E2C-97CD-66F009ABE7D1}">
      <dgm:prSet/>
      <dgm:spPr/>
      <dgm:t>
        <a:bodyPr/>
        <a:lstStyle/>
        <a:p>
          <a:endParaRPr lang="en-CA"/>
        </a:p>
      </dgm:t>
    </dgm:pt>
    <dgm:pt modelId="{1EC9F809-3FC0-4DCD-B600-2EC280A63E14}" type="parTrans" cxnId="{68770D32-B469-4E2C-97CD-66F009ABE7D1}">
      <dgm:prSet/>
      <dgm:spPr/>
      <dgm:t>
        <a:bodyPr/>
        <a:lstStyle/>
        <a:p>
          <a:endParaRPr lang="en-CA"/>
        </a:p>
      </dgm:t>
    </dgm:pt>
    <dgm:pt modelId="{B313BDC8-FDF4-44A7-95ED-E79861D236BD}">
      <dgm:prSet/>
      <dgm:spPr/>
      <dgm:t>
        <a:bodyPr/>
        <a:lstStyle/>
        <a:p>
          <a:endParaRPr lang="en-CA"/>
        </a:p>
      </dgm:t>
    </dgm:pt>
    <dgm:pt modelId="{B3A9ED14-C92A-48A7-8588-A0C27D6E617F}" type="parTrans" cxnId="{22516785-2329-4999-9BAF-773FB9FDA205}">
      <dgm:prSet/>
      <dgm:spPr/>
      <dgm:t>
        <a:bodyPr/>
        <a:lstStyle/>
        <a:p>
          <a:endParaRPr lang="en-CA"/>
        </a:p>
      </dgm:t>
    </dgm:pt>
    <dgm:pt modelId="{8B607C9F-533E-4B27-A05C-3E72321320EE}" type="sibTrans" cxnId="{22516785-2329-4999-9BAF-773FB9FDA205}">
      <dgm:prSet/>
      <dgm:spPr/>
      <dgm:t>
        <a:bodyPr/>
        <a:lstStyle/>
        <a:p>
          <a:endParaRPr lang="en-CA"/>
        </a:p>
      </dgm:t>
    </dgm:pt>
    <dgm:pt modelId="{27B6832D-54E8-4C73-8D40-BD17D023EE92}" type="pres">
      <dgm:prSet presAssocID="{335529A9-5216-4A70-A168-59EED8F4A2A9}" presName="Name0" presStyleCnt="0">
        <dgm:presLayoutVars>
          <dgm:chMax val="1"/>
          <dgm:chPref val="1"/>
        </dgm:presLayoutVars>
      </dgm:prSet>
      <dgm:spPr/>
    </dgm:pt>
    <dgm:pt modelId="{292AA56F-B113-448D-80F2-08DC31F63F8E}" type="pres">
      <dgm:prSet presAssocID="{5EF94759-DBD1-4BF9-B626-35BAD4E4CF53}" presName="Parent" presStyleLbl="node0" presStyleIdx="0" presStyleCnt="1" custLinFactNeighborX="2143" custLinFactNeighborY="4553">
        <dgm:presLayoutVars>
          <dgm:chMax val="5"/>
          <dgm:chPref val="5"/>
        </dgm:presLayoutVars>
      </dgm:prSet>
      <dgm:spPr/>
    </dgm:pt>
    <dgm:pt modelId="{95640ED6-2394-4B3F-9F2B-91A27AA531E4}" type="pres">
      <dgm:prSet presAssocID="{5EF94759-DBD1-4BF9-B626-35BAD4E4CF53}" presName="Accent1" presStyleLbl="node1" presStyleIdx="0" presStyleCnt="17" custLinFactNeighborX="74886" custLinFactNeighborY="52945"/>
      <dgm:spPr>
        <a:solidFill>
          <a:srgbClr val="7552BC"/>
        </a:solidFill>
      </dgm:spPr>
    </dgm:pt>
    <dgm:pt modelId="{86DA5337-8481-4B47-B277-032F1BC4F99A}" type="pres">
      <dgm:prSet presAssocID="{5EF94759-DBD1-4BF9-B626-35BAD4E4CF53}" presName="Accent2" presStyleLbl="node1" presStyleIdx="1" presStyleCnt="17"/>
      <dgm:spPr/>
    </dgm:pt>
    <dgm:pt modelId="{62A6DACB-F5CF-4CB8-B9AE-E5F54366EB77}" type="pres">
      <dgm:prSet presAssocID="{5EF94759-DBD1-4BF9-B626-35BAD4E4CF53}" presName="Accent3" presStyleLbl="node1" presStyleIdx="2" presStyleCnt="17"/>
      <dgm:spPr/>
    </dgm:pt>
    <dgm:pt modelId="{9FF2E43F-2740-44C8-9271-1F9E5C3DB799}" type="pres">
      <dgm:prSet presAssocID="{5EF94759-DBD1-4BF9-B626-35BAD4E4CF53}" presName="Accent4" presStyleLbl="node1" presStyleIdx="3" presStyleCnt="17" custLinFactX="37325" custLinFactNeighborX="100000" custLinFactNeighborY="14440"/>
      <dgm:spPr>
        <a:solidFill>
          <a:srgbClr val="CB69BB"/>
        </a:solidFill>
      </dgm:spPr>
    </dgm:pt>
    <dgm:pt modelId="{BCF23CC2-1E40-4A8E-B8BC-EE5AA9882A41}" type="pres">
      <dgm:prSet presAssocID="{5EF94759-DBD1-4BF9-B626-35BAD4E4CF53}" presName="Accent5" presStyleLbl="node1" presStyleIdx="4" presStyleCnt="17" custLinFactX="-72777" custLinFactNeighborX="-100000" custLinFactNeighborY="-53195"/>
      <dgm:spPr/>
    </dgm:pt>
    <dgm:pt modelId="{06F1307E-9C9D-4E4C-810D-C5B718737EAB}" type="pres">
      <dgm:prSet presAssocID="{5EF94759-DBD1-4BF9-B626-35BAD4E4CF53}" presName="Accent6" presStyleLbl="node1" presStyleIdx="5" presStyleCnt="17" custLinFactNeighborX="16613" custLinFactNeighborY="89767"/>
      <dgm:spPr>
        <a:solidFill>
          <a:srgbClr val="CB69BB"/>
        </a:solidFill>
      </dgm:spPr>
    </dgm:pt>
    <dgm:pt modelId="{88B40BAF-BB2D-491E-AFD1-B728F7F36DA5}" type="pres">
      <dgm:prSet presAssocID="{E2096C9F-5A3B-4B09-B3FB-FB7446F5BF4E}" presName="Child1" presStyleLbl="node1" presStyleIdx="6" presStyleCnt="17" custScaleX="217012" custScaleY="219121" custLinFactNeighborX="-46144" custLinFactNeighborY="3014">
        <dgm:presLayoutVars>
          <dgm:chMax val="0"/>
          <dgm:chPref val="0"/>
        </dgm:presLayoutVars>
      </dgm:prSet>
      <dgm:spPr/>
    </dgm:pt>
    <dgm:pt modelId="{D8C3912F-0D46-4177-A15C-46EDE2622A0A}" type="pres">
      <dgm:prSet presAssocID="{E2096C9F-5A3B-4B09-B3FB-FB7446F5BF4E}" presName="Accent7" presStyleCnt="0"/>
      <dgm:spPr/>
    </dgm:pt>
    <dgm:pt modelId="{B8F4C18A-6141-4168-9679-00BBE5364A47}" type="pres">
      <dgm:prSet presAssocID="{E2096C9F-5A3B-4B09-B3FB-FB7446F5BF4E}" presName="AccentHold1" presStyleLbl="node1" presStyleIdx="7" presStyleCnt="17" custLinFactX="200000" custLinFactY="200000" custLinFactNeighborX="271732" custLinFactNeighborY="293354"/>
      <dgm:spPr/>
    </dgm:pt>
    <dgm:pt modelId="{CFFE19AA-BF4D-42DC-B0AA-2819AE3098FF}" type="pres">
      <dgm:prSet presAssocID="{E2096C9F-5A3B-4B09-B3FB-FB7446F5BF4E}" presName="Accent8" presStyleCnt="0"/>
      <dgm:spPr/>
    </dgm:pt>
    <dgm:pt modelId="{482169C6-2C40-48BF-A438-43607BE371C2}" type="pres">
      <dgm:prSet presAssocID="{E2096C9F-5A3B-4B09-B3FB-FB7446F5BF4E}" presName="AccentHold2" presStyleLbl="node1" presStyleIdx="8" presStyleCnt="17"/>
      <dgm:spPr>
        <a:solidFill>
          <a:srgbClr val="7552BC"/>
        </a:solidFill>
      </dgm:spPr>
    </dgm:pt>
    <dgm:pt modelId="{FADEB117-1518-417B-9FF7-9D9697581641}" type="pres">
      <dgm:prSet presAssocID="{D46DF93D-2D70-45AF-B867-0BDC932D806F}" presName="Child2" presStyleLbl="node1" presStyleIdx="9" presStyleCnt="17" custScaleX="188782" custScaleY="192347" custLinFactNeighborX="13447" custLinFactNeighborY="20696">
        <dgm:presLayoutVars>
          <dgm:chMax val="0"/>
          <dgm:chPref val="0"/>
        </dgm:presLayoutVars>
      </dgm:prSet>
      <dgm:spPr/>
    </dgm:pt>
    <dgm:pt modelId="{15992C6C-D11B-440C-B1A3-E8BE99AC84DE}" type="pres">
      <dgm:prSet presAssocID="{D46DF93D-2D70-45AF-B867-0BDC932D806F}" presName="Accent9" presStyleCnt="0"/>
      <dgm:spPr/>
    </dgm:pt>
    <dgm:pt modelId="{33A88168-E0DB-49B4-B94F-8DD9ED1D41A8}" type="pres">
      <dgm:prSet presAssocID="{D46DF93D-2D70-45AF-B867-0BDC932D806F}" presName="AccentHold1" presStyleLbl="node1" presStyleIdx="10" presStyleCnt="17"/>
      <dgm:spPr>
        <a:solidFill>
          <a:srgbClr val="7552BC"/>
        </a:solidFill>
      </dgm:spPr>
    </dgm:pt>
    <dgm:pt modelId="{21A7FE5C-EF57-4411-AF43-F5539204C650}" type="pres">
      <dgm:prSet presAssocID="{D46DF93D-2D70-45AF-B867-0BDC932D806F}" presName="Accent10" presStyleCnt="0"/>
      <dgm:spPr/>
    </dgm:pt>
    <dgm:pt modelId="{BC682529-24B3-49C3-BCA7-18D95C960565}" type="pres">
      <dgm:prSet presAssocID="{D46DF93D-2D70-45AF-B867-0BDC932D806F}" presName="AccentHold2" presStyleLbl="node1" presStyleIdx="11" presStyleCnt="17" custLinFactNeighborX="-59807" custLinFactNeighborY="-3325"/>
      <dgm:spPr/>
    </dgm:pt>
    <dgm:pt modelId="{C4FF21F5-339A-44CA-B17D-76A66E0C9C0D}" type="pres">
      <dgm:prSet presAssocID="{D46DF93D-2D70-45AF-B867-0BDC932D806F}" presName="Accent11" presStyleCnt="0"/>
      <dgm:spPr/>
    </dgm:pt>
    <dgm:pt modelId="{FE673BFD-AEB2-4FFB-9BF4-7F6350AAA162}" type="pres">
      <dgm:prSet presAssocID="{D46DF93D-2D70-45AF-B867-0BDC932D806F}" presName="AccentHold3" presStyleLbl="node1" presStyleIdx="12" presStyleCnt="17" custLinFactX="165317" custLinFactY="-308159" custLinFactNeighborX="200000" custLinFactNeighborY="-400000"/>
      <dgm:spPr/>
    </dgm:pt>
    <dgm:pt modelId="{BBA40A14-A488-4E8E-976F-3967CE6D657A}" type="pres">
      <dgm:prSet presAssocID="{52D94D0B-45FE-425A-8247-F3C0B84EA110}" presName="Child3" presStyleLbl="node1" presStyleIdx="13" presStyleCnt="17" custScaleX="227758" custScaleY="215828" custLinFactNeighborX="30918" custLinFactNeighborY="53322">
        <dgm:presLayoutVars>
          <dgm:chMax val="0"/>
          <dgm:chPref val="0"/>
        </dgm:presLayoutVars>
      </dgm:prSet>
      <dgm:spPr/>
    </dgm:pt>
    <dgm:pt modelId="{B1F87A41-5339-41FD-9F24-D486624D9535}" type="pres">
      <dgm:prSet presAssocID="{52D94D0B-45FE-425A-8247-F3C0B84EA110}" presName="Accent12" presStyleCnt="0"/>
      <dgm:spPr/>
    </dgm:pt>
    <dgm:pt modelId="{F552417A-6F1C-4C28-91F9-D08E28A96EDC}" type="pres">
      <dgm:prSet presAssocID="{52D94D0B-45FE-425A-8247-F3C0B84EA110}" presName="AccentHold1" presStyleLbl="node1" presStyleIdx="14" presStyleCnt="17" custLinFactX="86067" custLinFactNeighborX="100000" custLinFactNeighborY="-85291"/>
      <dgm:spPr/>
    </dgm:pt>
    <dgm:pt modelId="{F8A85EC7-6F59-4E3D-80F8-56B4FE32B7AB}" type="pres">
      <dgm:prSet presAssocID="{7F3F5A18-59FB-45FF-806A-C3C37E4C202F}" presName="Child4" presStyleLbl="node1" presStyleIdx="15" presStyleCnt="17" custScaleX="180366" custScaleY="171446" custLinFactNeighborX="-48320" custLinFactNeighborY="-27334">
        <dgm:presLayoutVars>
          <dgm:chMax val="0"/>
          <dgm:chPref val="0"/>
        </dgm:presLayoutVars>
      </dgm:prSet>
      <dgm:spPr/>
    </dgm:pt>
    <dgm:pt modelId="{3FD4071F-AA20-42CD-BD60-109A4360C009}" type="pres">
      <dgm:prSet presAssocID="{7F3F5A18-59FB-45FF-806A-C3C37E4C202F}" presName="Accent13" presStyleCnt="0"/>
      <dgm:spPr/>
    </dgm:pt>
    <dgm:pt modelId="{0EC68D4C-31A8-4880-8482-ECFC591D4541}" type="pres">
      <dgm:prSet presAssocID="{7F3F5A18-59FB-45FF-806A-C3C37E4C202F}" presName="AccentHold1" presStyleLbl="node1" presStyleIdx="16" presStyleCnt="17" custLinFactNeighborX="43194" custLinFactNeighborY="79792"/>
      <dgm:spPr/>
    </dgm:pt>
  </dgm:ptLst>
  <dgm:cxnLst>
    <dgm:cxn modelId="{D266AC00-C58E-4290-B407-1BBE58E1B12B}" type="presOf" srcId="{E2096C9F-5A3B-4B09-B3FB-FB7446F5BF4E}" destId="{88B40BAF-BB2D-491E-AFD1-B728F7F36DA5}" srcOrd="0" destOrd="0" presId="urn:microsoft.com/office/officeart/2009/3/layout/CircleRelationship"/>
    <dgm:cxn modelId="{F115AA0F-7359-4CAB-8EF5-96D5FCA43464}" type="presOf" srcId="{5EF94759-DBD1-4BF9-B626-35BAD4E4CF53}" destId="{292AA56F-B113-448D-80F2-08DC31F63F8E}" srcOrd="0" destOrd="0" presId="urn:microsoft.com/office/officeart/2009/3/layout/CircleRelationship"/>
    <dgm:cxn modelId="{450B1C14-776B-47E4-BD2A-FC27DDB255D3}" srcId="{335529A9-5216-4A70-A168-59EED8F4A2A9}" destId="{C8205C3C-22E3-49CE-9825-B47EFBA6DCF5}" srcOrd="9" destOrd="0" parTransId="{534A9C61-E932-4E54-87F5-4BCFF318594B}" sibTransId="{914CFACE-3912-4B54-86DD-4224B561676F}"/>
    <dgm:cxn modelId="{F6BCE717-91CC-4E4B-BA86-C915DDAD3224}" srcId="{335529A9-5216-4A70-A168-59EED8F4A2A9}" destId="{5DE7F99C-AAE0-4BAF-B64C-6D2DF91D0F8D}" srcOrd="4" destOrd="0" parTransId="{C4DE1F77-F46F-4D20-BFEF-18B91EB8CF4D}" sibTransId="{163927B7-3497-4C01-8673-00F528F87AFD}"/>
    <dgm:cxn modelId="{68770D32-B469-4E2C-97CD-66F009ABE7D1}" srcId="{335529A9-5216-4A70-A168-59EED8F4A2A9}" destId="{5EF94759-DBD1-4BF9-B626-35BAD4E4CF53}" srcOrd="0" destOrd="0" parTransId="{1EC9F809-3FC0-4DCD-B600-2EC280A63E14}" sibTransId="{CE4A1327-F469-4CCA-A96F-12BCA43618A6}"/>
    <dgm:cxn modelId="{62B99F34-B73A-4CDC-B637-F61C1544E0E7}" srcId="{5EF94759-DBD1-4BF9-B626-35BAD4E4CF53}" destId="{E2096C9F-5A3B-4B09-B3FB-FB7446F5BF4E}" srcOrd="0" destOrd="0" parTransId="{EEEA6F8F-098C-445D-BF82-DAC1FDE7AF40}" sibTransId="{B783C201-D586-4E50-B169-2D35ACA0011A}"/>
    <dgm:cxn modelId="{37EDBA5B-59FC-4D4B-A466-910169B6B675}" srcId="{335529A9-5216-4A70-A168-59EED8F4A2A9}" destId="{DC482D25-A176-4426-B0A9-D0109B97BD73}" srcOrd="2" destOrd="0" parTransId="{1623EE91-24DE-4EC7-97BB-BFF1E2B43F8F}" sibTransId="{E41E5423-C3DA-4D58-ACAF-63A0FB51255A}"/>
    <dgm:cxn modelId="{66683D42-F6E9-4CF4-9FC1-4F5CC657B026}" type="presOf" srcId="{7F3F5A18-59FB-45FF-806A-C3C37E4C202F}" destId="{F8A85EC7-6F59-4E3D-80F8-56B4FE32B7AB}" srcOrd="0" destOrd="0" presId="urn:microsoft.com/office/officeart/2009/3/layout/CircleRelationship"/>
    <dgm:cxn modelId="{22F9DC4C-B460-4BBF-8A94-8C43B9B28024}" srcId="{5EF94759-DBD1-4BF9-B626-35BAD4E4CF53}" destId="{52D94D0B-45FE-425A-8247-F3C0B84EA110}" srcOrd="2" destOrd="0" parTransId="{1BD4841F-DAC3-4D04-9695-69BAD388EE17}" sibTransId="{DC24102B-CF0D-408D-890A-BD4805B3287D}"/>
    <dgm:cxn modelId="{9703554D-AFD1-44FF-ACC8-97BBB7D64E92}" srcId="{335529A9-5216-4A70-A168-59EED8F4A2A9}" destId="{4B03BE6B-CF61-40F6-9802-FEBC004EEF17}" srcOrd="3" destOrd="0" parTransId="{23ED99B2-0FB5-4900-A7DC-988E9F371554}" sibTransId="{71C40B48-DE24-49A3-ACBB-47CF8E448B23}"/>
    <dgm:cxn modelId="{F3E0404F-72AD-4468-B9B6-9CC32A5F9910}" srcId="{5EF94759-DBD1-4BF9-B626-35BAD4E4CF53}" destId="{D46DF93D-2D70-45AF-B867-0BDC932D806F}" srcOrd="1" destOrd="0" parTransId="{6651F9DC-590B-4ED4-A8B6-BB528D5AB0F9}" sibTransId="{95B960F1-BDA5-4F1E-90AD-8640E4065D0E}"/>
    <dgm:cxn modelId="{22516785-2329-4999-9BAF-773FB9FDA205}" srcId="{335529A9-5216-4A70-A168-59EED8F4A2A9}" destId="{B313BDC8-FDF4-44A7-95ED-E79861D236BD}" srcOrd="12" destOrd="0" parTransId="{B3A9ED14-C92A-48A7-8588-A0C27D6E617F}" sibTransId="{8B607C9F-533E-4B27-A05C-3E72321320EE}"/>
    <dgm:cxn modelId="{95190593-3C97-4430-9D29-0A6B5A3381EE}" srcId="{335529A9-5216-4A70-A168-59EED8F4A2A9}" destId="{3FE2F778-72D0-4279-9CBB-ED3B38D5986B}" srcOrd="1" destOrd="0" parTransId="{3D8D4E54-554E-4C4C-B364-0E3E962CCA65}" sibTransId="{E109747A-329E-40A7-8B34-2CFDA37E17BC}"/>
    <dgm:cxn modelId="{14D52F97-3014-4CD0-B436-079B0F446554}" type="presOf" srcId="{52D94D0B-45FE-425A-8247-F3C0B84EA110}" destId="{BBA40A14-A488-4E8E-976F-3967CE6D657A}" srcOrd="0" destOrd="0" presId="urn:microsoft.com/office/officeart/2009/3/layout/CircleRelationship"/>
    <dgm:cxn modelId="{8716C49A-5C48-443F-B0B4-BD778396D97D}" srcId="{335529A9-5216-4A70-A168-59EED8F4A2A9}" destId="{236FB8DC-2D5A-4292-885C-38D0332AD44E}" srcOrd="10" destOrd="0" parTransId="{33E7E80C-C057-41FD-A3BC-51027F07C86B}" sibTransId="{90282E42-E6EB-400C-881B-5AEF32DC2A16}"/>
    <dgm:cxn modelId="{B2F6569C-B602-4DB4-9852-8B362A47B9C8}" srcId="{335529A9-5216-4A70-A168-59EED8F4A2A9}" destId="{2B2FD5C9-07C6-4F2C-AB2E-83772972E02E}" srcOrd="5" destOrd="0" parTransId="{8A40FFA8-A535-46B2-9938-443DF3AAB418}" sibTransId="{8B2CB6F5-64F8-4CBF-8456-C2E84CD46B75}"/>
    <dgm:cxn modelId="{BD95039D-00EF-43F0-B977-A1112141092C}" srcId="{335529A9-5216-4A70-A168-59EED8F4A2A9}" destId="{BF5B291C-0421-45B4-B22F-FE5DE74FEA53}" srcOrd="7" destOrd="0" parTransId="{1BBEF592-E21D-481A-8566-C764BCD98D1D}" sibTransId="{F07C59C8-AFF8-4661-A8E1-FE575C6572E2}"/>
    <dgm:cxn modelId="{88BA79AE-3680-4D94-A2CE-C49ADE72F792}" srcId="{335529A9-5216-4A70-A168-59EED8F4A2A9}" destId="{25CDD57F-430D-4098-B220-4E7C31435414}" srcOrd="8" destOrd="0" parTransId="{115DA046-36C4-4EA9-8A4F-7F396551DE15}" sibTransId="{21A9BF6F-BAA3-4CE3-95E1-D34E71737063}"/>
    <dgm:cxn modelId="{0AA770BB-4D4B-4E29-B7DF-E0DFF9909D27}" srcId="{335529A9-5216-4A70-A168-59EED8F4A2A9}" destId="{CF5D3B87-C612-42B3-A4B2-C0A62910B92C}" srcOrd="6" destOrd="0" parTransId="{F5D95072-596B-4B70-87C5-A0CB3521A15E}" sibTransId="{DD0A6D05-DE44-4C78-992C-B1975D11A281}"/>
    <dgm:cxn modelId="{113761D5-FC9B-411D-96BE-E7AFCFFD7F49}" srcId="{335529A9-5216-4A70-A168-59EED8F4A2A9}" destId="{6B4AC51F-FF89-4523-AED6-A8BACA5A1786}" srcOrd="11" destOrd="0" parTransId="{0CC5D7C8-DF49-438D-9CF8-89932D2D69FF}" sibTransId="{9A9E6445-D31D-4706-81FC-A2FD4883AB1C}"/>
    <dgm:cxn modelId="{CDE293EF-4FDF-4844-A3BA-8D1A710EE7C3}" type="presOf" srcId="{335529A9-5216-4A70-A168-59EED8F4A2A9}" destId="{27B6832D-54E8-4C73-8D40-BD17D023EE92}" srcOrd="0" destOrd="0" presId="urn:microsoft.com/office/officeart/2009/3/layout/CircleRelationship"/>
    <dgm:cxn modelId="{721A1DF8-6D96-4BEB-8BA2-8FA3E84891D6}" srcId="{5EF94759-DBD1-4BF9-B626-35BAD4E4CF53}" destId="{7F3F5A18-59FB-45FF-806A-C3C37E4C202F}" srcOrd="3" destOrd="0" parTransId="{361ADBAC-1C30-4E05-B8D5-EEC9773A3C81}" sibTransId="{B36F22D2-AEF7-4F8C-8807-26C1990E293E}"/>
    <dgm:cxn modelId="{33C200FB-584A-469C-823B-11664041B8F1}" type="presOf" srcId="{D46DF93D-2D70-45AF-B867-0BDC932D806F}" destId="{FADEB117-1518-417B-9FF7-9D9697581641}" srcOrd="0" destOrd="0" presId="urn:microsoft.com/office/officeart/2009/3/layout/CircleRelationship"/>
    <dgm:cxn modelId="{0FFC1C01-DDBE-4319-B997-AA6D672CC5D9}" type="presParOf" srcId="{27B6832D-54E8-4C73-8D40-BD17D023EE92}" destId="{292AA56F-B113-448D-80F2-08DC31F63F8E}" srcOrd="0" destOrd="0" presId="urn:microsoft.com/office/officeart/2009/3/layout/CircleRelationship"/>
    <dgm:cxn modelId="{BE897DDD-EACE-4897-9D30-EB4D3A64A87B}" type="presParOf" srcId="{27B6832D-54E8-4C73-8D40-BD17D023EE92}" destId="{95640ED6-2394-4B3F-9F2B-91A27AA531E4}" srcOrd="1" destOrd="0" presId="urn:microsoft.com/office/officeart/2009/3/layout/CircleRelationship"/>
    <dgm:cxn modelId="{63A2C271-3978-46A5-A328-602DBD73752B}" type="presParOf" srcId="{27B6832D-54E8-4C73-8D40-BD17D023EE92}" destId="{86DA5337-8481-4B47-B277-032F1BC4F99A}" srcOrd="2" destOrd="0" presId="urn:microsoft.com/office/officeart/2009/3/layout/CircleRelationship"/>
    <dgm:cxn modelId="{8EBF1EF4-26D5-4A1A-923D-33533490B72A}" type="presParOf" srcId="{27B6832D-54E8-4C73-8D40-BD17D023EE92}" destId="{62A6DACB-F5CF-4CB8-B9AE-E5F54366EB77}" srcOrd="3" destOrd="0" presId="urn:microsoft.com/office/officeart/2009/3/layout/CircleRelationship"/>
    <dgm:cxn modelId="{10F1DC76-EAF5-4FD0-B2BC-E0CB7E4EC01B}" type="presParOf" srcId="{27B6832D-54E8-4C73-8D40-BD17D023EE92}" destId="{9FF2E43F-2740-44C8-9271-1F9E5C3DB799}" srcOrd="4" destOrd="0" presId="urn:microsoft.com/office/officeart/2009/3/layout/CircleRelationship"/>
    <dgm:cxn modelId="{A76FF9F4-ED3C-4EB9-9A7E-43F512234AC6}" type="presParOf" srcId="{27B6832D-54E8-4C73-8D40-BD17D023EE92}" destId="{BCF23CC2-1E40-4A8E-B8BC-EE5AA9882A41}" srcOrd="5" destOrd="0" presId="urn:microsoft.com/office/officeart/2009/3/layout/CircleRelationship"/>
    <dgm:cxn modelId="{DBB6700D-BD89-438D-BC0B-0579272CB49C}" type="presParOf" srcId="{27B6832D-54E8-4C73-8D40-BD17D023EE92}" destId="{06F1307E-9C9D-4E4C-810D-C5B718737EAB}" srcOrd="6" destOrd="0" presId="urn:microsoft.com/office/officeart/2009/3/layout/CircleRelationship"/>
    <dgm:cxn modelId="{BEA185EB-6F1D-4852-AA4D-5DBE73863B1C}" type="presParOf" srcId="{27B6832D-54E8-4C73-8D40-BD17D023EE92}" destId="{88B40BAF-BB2D-491E-AFD1-B728F7F36DA5}" srcOrd="7" destOrd="0" presId="urn:microsoft.com/office/officeart/2009/3/layout/CircleRelationship"/>
    <dgm:cxn modelId="{A60BE4CD-6CD8-4DA7-9E96-067FA04B41F3}" type="presParOf" srcId="{27B6832D-54E8-4C73-8D40-BD17D023EE92}" destId="{D8C3912F-0D46-4177-A15C-46EDE2622A0A}" srcOrd="8" destOrd="0" presId="urn:microsoft.com/office/officeart/2009/3/layout/CircleRelationship"/>
    <dgm:cxn modelId="{7DF174E6-5147-4C48-AD42-9C210B3830BE}" type="presParOf" srcId="{D8C3912F-0D46-4177-A15C-46EDE2622A0A}" destId="{B8F4C18A-6141-4168-9679-00BBE5364A47}" srcOrd="0" destOrd="0" presId="urn:microsoft.com/office/officeart/2009/3/layout/CircleRelationship"/>
    <dgm:cxn modelId="{8D78CE4D-479A-4570-9B46-89F674E91F95}" type="presParOf" srcId="{27B6832D-54E8-4C73-8D40-BD17D023EE92}" destId="{CFFE19AA-BF4D-42DC-B0AA-2819AE3098FF}" srcOrd="9" destOrd="0" presId="urn:microsoft.com/office/officeart/2009/3/layout/CircleRelationship"/>
    <dgm:cxn modelId="{674D4704-EE30-4D77-A1F4-EF43CB9184BB}" type="presParOf" srcId="{CFFE19AA-BF4D-42DC-B0AA-2819AE3098FF}" destId="{482169C6-2C40-48BF-A438-43607BE371C2}" srcOrd="0" destOrd="0" presId="urn:microsoft.com/office/officeart/2009/3/layout/CircleRelationship"/>
    <dgm:cxn modelId="{BBA31ACA-693F-49D3-A24E-2444FF322067}" type="presParOf" srcId="{27B6832D-54E8-4C73-8D40-BD17D023EE92}" destId="{FADEB117-1518-417B-9FF7-9D9697581641}" srcOrd="10" destOrd="0" presId="urn:microsoft.com/office/officeart/2009/3/layout/CircleRelationship"/>
    <dgm:cxn modelId="{2D4799E7-F219-49A7-ACBD-05033BDBA690}" type="presParOf" srcId="{27B6832D-54E8-4C73-8D40-BD17D023EE92}" destId="{15992C6C-D11B-440C-B1A3-E8BE99AC84DE}" srcOrd="11" destOrd="0" presId="urn:microsoft.com/office/officeart/2009/3/layout/CircleRelationship"/>
    <dgm:cxn modelId="{0253D0D0-1B17-4025-85ED-6CE4B4B14164}" type="presParOf" srcId="{15992C6C-D11B-440C-B1A3-E8BE99AC84DE}" destId="{33A88168-E0DB-49B4-B94F-8DD9ED1D41A8}" srcOrd="0" destOrd="0" presId="urn:microsoft.com/office/officeart/2009/3/layout/CircleRelationship"/>
    <dgm:cxn modelId="{D276D777-01D3-4BB9-B76B-02E99FB26432}" type="presParOf" srcId="{27B6832D-54E8-4C73-8D40-BD17D023EE92}" destId="{21A7FE5C-EF57-4411-AF43-F5539204C650}" srcOrd="12" destOrd="0" presId="urn:microsoft.com/office/officeart/2009/3/layout/CircleRelationship"/>
    <dgm:cxn modelId="{0EC33EA6-097F-4EA5-AE78-2AC13DAA2E6D}" type="presParOf" srcId="{21A7FE5C-EF57-4411-AF43-F5539204C650}" destId="{BC682529-24B3-49C3-BCA7-18D95C960565}" srcOrd="0" destOrd="0" presId="urn:microsoft.com/office/officeart/2009/3/layout/CircleRelationship"/>
    <dgm:cxn modelId="{6030F71E-B430-4D05-980B-5682E39E5300}" type="presParOf" srcId="{27B6832D-54E8-4C73-8D40-BD17D023EE92}" destId="{C4FF21F5-339A-44CA-B17D-76A66E0C9C0D}" srcOrd="13" destOrd="0" presId="urn:microsoft.com/office/officeart/2009/3/layout/CircleRelationship"/>
    <dgm:cxn modelId="{9B719EF8-EC19-46DB-AAC3-2DD40DF1E2C3}" type="presParOf" srcId="{C4FF21F5-339A-44CA-B17D-76A66E0C9C0D}" destId="{FE673BFD-AEB2-4FFB-9BF4-7F6350AAA162}" srcOrd="0" destOrd="0" presId="urn:microsoft.com/office/officeart/2009/3/layout/CircleRelationship"/>
    <dgm:cxn modelId="{3EA64546-5FA0-445A-8593-8778488E2B10}" type="presParOf" srcId="{27B6832D-54E8-4C73-8D40-BD17D023EE92}" destId="{BBA40A14-A488-4E8E-976F-3967CE6D657A}" srcOrd="14" destOrd="0" presId="urn:microsoft.com/office/officeart/2009/3/layout/CircleRelationship"/>
    <dgm:cxn modelId="{F6BA1B97-787B-44C5-B79E-8781B7227980}" type="presParOf" srcId="{27B6832D-54E8-4C73-8D40-BD17D023EE92}" destId="{B1F87A41-5339-41FD-9F24-D486624D9535}" srcOrd="15" destOrd="0" presId="urn:microsoft.com/office/officeart/2009/3/layout/CircleRelationship"/>
    <dgm:cxn modelId="{878D8E7E-93E7-448D-9011-5E61E2A84E1B}" type="presParOf" srcId="{B1F87A41-5339-41FD-9F24-D486624D9535}" destId="{F552417A-6F1C-4C28-91F9-D08E28A96EDC}" srcOrd="0" destOrd="0" presId="urn:microsoft.com/office/officeart/2009/3/layout/CircleRelationship"/>
    <dgm:cxn modelId="{2A16264B-EB2D-402F-9AA6-F0DA779C35F2}" type="presParOf" srcId="{27B6832D-54E8-4C73-8D40-BD17D023EE92}" destId="{F8A85EC7-6F59-4E3D-80F8-56B4FE32B7AB}" srcOrd="16" destOrd="0" presId="urn:microsoft.com/office/officeart/2009/3/layout/CircleRelationship"/>
    <dgm:cxn modelId="{28497C36-95F3-4E8D-92C8-FB62BD251EB9}" type="presParOf" srcId="{27B6832D-54E8-4C73-8D40-BD17D023EE92}" destId="{3FD4071F-AA20-42CD-BD60-109A4360C009}" srcOrd="17" destOrd="0" presId="urn:microsoft.com/office/officeart/2009/3/layout/CircleRelationship"/>
    <dgm:cxn modelId="{6896004F-F65D-45BA-8A49-F773A0F8F420}" type="presParOf" srcId="{3FD4071F-AA20-42CD-BD60-109A4360C009}" destId="{0EC68D4C-31A8-4880-8482-ECFC591D4541}"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D195D-59F5-4B13-8839-8CE1A542B67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CA"/>
        </a:p>
      </dgm:t>
    </dgm:pt>
    <dgm:pt modelId="{A8CBAA04-4DC3-455B-BD4C-5BB1BB823068}">
      <dgm:prSet phldrT="[Text]"/>
      <dgm:spPr/>
      <dgm:t>
        <a:bodyPr/>
        <a:lstStyle/>
        <a:p>
          <a:r>
            <a:rPr lang="fr-CA" noProof="0" dirty="0"/>
            <a:t>Hébergement</a:t>
          </a:r>
        </a:p>
      </dgm:t>
    </dgm:pt>
    <dgm:pt modelId="{7AB62D53-8BE1-4202-9096-B457D3A1A4FE}" type="parTrans" cxnId="{3F835387-C0C6-4C1C-9D7C-6D492AA155EA}">
      <dgm:prSet/>
      <dgm:spPr/>
      <dgm:t>
        <a:bodyPr/>
        <a:lstStyle/>
        <a:p>
          <a:endParaRPr lang="en-CA"/>
        </a:p>
      </dgm:t>
    </dgm:pt>
    <dgm:pt modelId="{95F1E21F-32C3-477E-81A5-B81C5DBCA88D}" type="sibTrans" cxnId="{3F835387-C0C6-4C1C-9D7C-6D492AA155EA}">
      <dgm:prSet/>
      <dgm:spPr/>
      <dgm:t>
        <a:bodyPr/>
        <a:lstStyle/>
        <a:p>
          <a:endParaRPr lang="en-CA"/>
        </a:p>
      </dgm:t>
    </dgm:pt>
    <dgm:pt modelId="{BFB44503-12A8-4A8F-A675-B532423577BE}">
      <dgm:prSet phldrT="[Text]"/>
      <dgm:spPr/>
      <dgm:t>
        <a:bodyPr/>
        <a:lstStyle/>
        <a:p>
          <a:r>
            <a:rPr lang="fr-CA" noProof="0" dirty="0"/>
            <a:t>Hôtels</a:t>
          </a:r>
        </a:p>
      </dgm:t>
    </dgm:pt>
    <dgm:pt modelId="{F790F685-D386-4FF3-AA8B-02B2E9E61C41}" type="parTrans" cxnId="{63A40218-0B4E-4E56-9500-CD0C517DBAA1}">
      <dgm:prSet/>
      <dgm:spPr/>
      <dgm:t>
        <a:bodyPr/>
        <a:lstStyle/>
        <a:p>
          <a:endParaRPr lang="en-CA"/>
        </a:p>
      </dgm:t>
    </dgm:pt>
    <dgm:pt modelId="{06FFC8EC-2950-4A8F-8E63-7C68464E9217}" type="sibTrans" cxnId="{63A40218-0B4E-4E56-9500-CD0C517DBAA1}">
      <dgm:prSet/>
      <dgm:spPr/>
      <dgm:t>
        <a:bodyPr/>
        <a:lstStyle/>
        <a:p>
          <a:endParaRPr lang="en-CA"/>
        </a:p>
      </dgm:t>
    </dgm:pt>
    <dgm:pt modelId="{D12CFCBE-ACD9-486E-BEDD-BC7017958711}">
      <dgm:prSet phldrT="[Text]"/>
      <dgm:spPr/>
      <dgm:t>
        <a:bodyPr/>
        <a:lstStyle/>
        <a:p>
          <a:r>
            <a:rPr lang="fr-CA" noProof="0" dirty="0"/>
            <a:t>Terrain de camping</a:t>
          </a:r>
        </a:p>
      </dgm:t>
    </dgm:pt>
    <dgm:pt modelId="{53533F1D-AB65-4079-88A2-6A9667003A34}" type="parTrans" cxnId="{3596B30E-556D-4D7C-BB39-97432C15697D}">
      <dgm:prSet/>
      <dgm:spPr/>
      <dgm:t>
        <a:bodyPr/>
        <a:lstStyle/>
        <a:p>
          <a:endParaRPr lang="en-CA"/>
        </a:p>
      </dgm:t>
    </dgm:pt>
    <dgm:pt modelId="{57AAE90A-BD85-48DE-BDED-66A1488FFAB7}" type="sibTrans" cxnId="{3596B30E-556D-4D7C-BB39-97432C15697D}">
      <dgm:prSet/>
      <dgm:spPr/>
      <dgm:t>
        <a:bodyPr/>
        <a:lstStyle/>
        <a:p>
          <a:endParaRPr lang="en-CA"/>
        </a:p>
      </dgm:t>
    </dgm:pt>
    <dgm:pt modelId="{C0AEAF58-B213-4ED3-B46A-AF00044F1DAF}">
      <dgm:prSet phldrT="[Text]"/>
      <dgm:spPr/>
      <dgm:t>
        <a:bodyPr/>
        <a:lstStyle/>
        <a:p>
          <a:r>
            <a:rPr lang="fr-CA" noProof="0" dirty="0"/>
            <a:t>Auberges de jeunesse</a:t>
          </a:r>
        </a:p>
      </dgm:t>
    </dgm:pt>
    <dgm:pt modelId="{70C8E668-51AF-4A31-AEA2-5F5F79CA6528}" type="parTrans" cxnId="{A653CC26-214E-4E83-96D7-093080FAFB2D}">
      <dgm:prSet/>
      <dgm:spPr/>
      <dgm:t>
        <a:bodyPr/>
        <a:lstStyle/>
        <a:p>
          <a:endParaRPr lang="en-CA"/>
        </a:p>
      </dgm:t>
    </dgm:pt>
    <dgm:pt modelId="{A2F3E2AE-03AF-4D72-89B9-93D7FEC7E002}" type="sibTrans" cxnId="{A653CC26-214E-4E83-96D7-093080FAFB2D}">
      <dgm:prSet/>
      <dgm:spPr/>
      <dgm:t>
        <a:bodyPr/>
        <a:lstStyle/>
        <a:p>
          <a:endParaRPr lang="en-CA"/>
        </a:p>
      </dgm:t>
    </dgm:pt>
    <dgm:pt modelId="{B344EAEF-1F16-44C5-B587-7800FCDCDA04}">
      <dgm:prSet/>
      <dgm:spPr/>
      <dgm:t>
        <a:bodyPr/>
        <a:lstStyle/>
        <a:p>
          <a:r>
            <a:rPr lang="fr-CA" noProof="0" dirty="0"/>
            <a:t>Cabines, chalets et maisons-bateaux</a:t>
          </a:r>
        </a:p>
      </dgm:t>
    </dgm:pt>
    <dgm:pt modelId="{834ABD15-C1D6-4B77-936D-75CCDA7A6CD7}" type="parTrans" cxnId="{05E653A6-9AB3-4689-B24A-3EFD6A249355}">
      <dgm:prSet/>
      <dgm:spPr/>
      <dgm:t>
        <a:bodyPr/>
        <a:lstStyle/>
        <a:p>
          <a:endParaRPr lang="en-CA"/>
        </a:p>
      </dgm:t>
    </dgm:pt>
    <dgm:pt modelId="{5F9EEB34-2479-41BC-9EEB-0DE1957EF2E3}" type="sibTrans" cxnId="{05E653A6-9AB3-4689-B24A-3EFD6A249355}">
      <dgm:prSet/>
      <dgm:spPr/>
      <dgm:t>
        <a:bodyPr/>
        <a:lstStyle/>
        <a:p>
          <a:endParaRPr lang="en-CA"/>
        </a:p>
      </dgm:t>
    </dgm:pt>
    <dgm:pt modelId="{8FE2DE85-EF1A-4254-840D-018D2AB1FA7C}" type="pres">
      <dgm:prSet presAssocID="{B15D195D-59F5-4B13-8839-8CE1A542B67A}" presName="hierChild1" presStyleCnt="0">
        <dgm:presLayoutVars>
          <dgm:orgChart val="1"/>
          <dgm:chPref val="1"/>
          <dgm:dir/>
          <dgm:animOne val="branch"/>
          <dgm:animLvl val="lvl"/>
          <dgm:resizeHandles/>
        </dgm:presLayoutVars>
      </dgm:prSet>
      <dgm:spPr/>
    </dgm:pt>
    <dgm:pt modelId="{995B11EA-0DB5-4E69-911B-624721FC37AD}" type="pres">
      <dgm:prSet presAssocID="{A8CBAA04-4DC3-455B-BD4C-5BB1BB823068}" presName="hierRoot1" presStyleCnt="0">
        <dgm:presLayoutVars>
          <dgm:hierBranch val="init"/>
        </dgm:presLayoutVars>
      </dgm:prSet>
      <dgm:spPr/>
    </dgm:pt>
    <dgm:pt modelId="{A297FF9F-86BA-47D7-BCBF-A3611F4F7F46}" type="pres">
      <dgm:prSet presAssocID="{A8CBAA04-4DC3-455B-BD4C-5BB1BB823068}" presName="rootComposite1" presStyleCnt="0"/>
      <dgm:spPr/>
    </dgm:pt>
    <dgm:pt modelId="{43F73E98-6EEB-4D28-8D44-186715F8A8AA}" type="pres">
      <dgm:prSet presAssocID="{A8CBAA04-4DC3-455B-BD4C-5BB1BB823068}" presName="rootText1" presStyleLbl="node0" presStyleIdx="0" presStyleCnt="1">
        <dgm:presLayoutVars>
          <dgm:chPref val="3"/>
        </dgm:presLayoutVars>
      </dgm:prSet>
      <dgm:spPr/>
    </dgm:pt>
    <dgm:pt modelId="{0D0575E0-1C16-4049-9723-923F54D45C00}" type="pres">
      <dgm:prSet presAssocID="{A8CBAA04-4DC3-455B-BD4C-5BB1BB823068}" presName="rootPict1" presStyleLbl="alignImgPlace1" presStyleIdx="0" presStyleCnt="5"/>
      <dgm:spPr>
        <a:blipFill rotWithShape="1">
          <a:blip xmlns:r="http://schemas.openxmlformats.org/officeDocument/2006/relationships" r:embed="rId1"/>
          <a:stretch>
            <a:fillRect/>
          </a:stretch>
        </a:blipFill>
      </dgm:spPr>
    </dgm:pt>
    <dgm:pt modelId="{A154179F-9341-48B5-ABE6-0836FC1F14CF}" type="pres">
      <dgm:prSet presAssocID="{A8CBAA04-4DC3-455B-BD4C-5BB1BB823068}" presName="rootConnector1" presStyleLbl="node1" presStyleIdx="0" presStyleCnt="0"/>
      <dgm:spPr/>
    </dgm:pt>
    <dgm:pt modelId="{3D8DD8B7-50F4-4C88-8ADD-188193ADDFF2}" type="pres">
      <dgm:prSet presAssocID="{A8CBAA04-4DC3-455B-BD4C-5BB1BB823068}" presName="hierChild2" presStyleCnt="0"/>
      <dgm:spPr/>
    </dgm:pt>
    <dgm:pt modelId="{814BCD73-F307-40D6-9E7D-54CC8B675F72}" type="pres">
      <dgm:prSet presAssocID="{F790F685-D386-4FF3-AA8B-02B2E9E61C41}" presName="Name37" presStyleLbl="parChTrans1D2" presStyleIdx="0" presStyleCnt="4"/>
      <dgm:spPr/>
    </dgm:pt>
    <dgm:pt modelId="{5F63B96E-9840-4CBF-BD15-42BB4551FB7F}" type="pres">
      <dgm:prSet presAssocID="{BFB44503-12A8-4A8F-A675-B532423577BE}" presName="hierRoot2" presStyleCnt="0">
        <dgm:presLayoutVars>
          <dgm:hierBranch val="init"/>
        </dgm:presLayoutVars>
      </dgm:prSet>
      <dgm:spPr/>
    </dgm:pt>
    <dgm:pt modelId="{CAF8856D-2CCE-410C-8ED9-89E5A0CD962A}" type="pres">
      <dgm:prSet presAssocID="{BFB44503-12A8-4A8F-A675-B532423577BE}" presName="rootComposite" presStyleCnt="0"/>
      <dgm:spPr/>
    </dgm:pt>
    <dgm:pt modelId="{CB15ADC8-8E36-4935-A80D-2E26280EE613}" type="pres">
      <dgm:prSet presAssocID="{BFB44503-12A8-4A8F-A675-B532423577BE}" presName="rootText" presStyleLbl="node2" presStyleIdx="0" presStyleCnt="4">
        <dgm:presLayoutVars>
          <dgm:chPref val="3"/>
        </dgm:presLayoutVars>
      </dgm:prSet>
      <dgm:spPr/>
    </dgm:pt>
    <dgm:pt modelId="{1CCB7804-34D3-4C4D-A6D2-64F128CECFAF}" type="pres">
      <dgm:prSet presAssocID="{BFB44503-12A8-4A8F-A675-B532423577BE}" presName="rootPict" presStyleLbl="alignImgPlace1" presStyleIdx="1" presStyleCnt="5"/>
      <dgm:spPr>
        <a:blipFill rotWithShape="1">
          <a:blip xmlns:r="http://schemas.openxmlformats.org/officeDocument/2006/relationships" r:embed="rId2"/>
          <a:stretch>
            <a:fillRect/>
          </a:stretch>
        </a:blipFill>
      </dgm:spPr>
    </dgm:pt>
    <dgm:pt modelId="{7D3FAD4D-31D7-4A53-A2D6-3A78E69978B4}" type="pres">
      <dgm:prSet presAssocID="{BFB44503-12A8-4A8F-A675-B532423577BE}" presName="rootConnector" presStyleLbl="node2" presStyleIdx="0" presStyleCnt="4"/>
      <dgm:spPr/>
    </dgm:pt>
    <dgm:pt modelId="{B642B9A6-2765-41DC-A151-1D5BEAA0DF6A}" type="pres">
      <dgm:prSet presAssocID="{BFB44503-12A8-4A8F-A675-B532423577BE}" presName="hierChild4" presStyleCnt="0"/>
      <dgm:spPr/>
    </dgm:pt>
    <dgm:pt modelId="{EB716F16-286D-42FC-A146-BFF726817478}" type="pres">
      <dgm:prSet presAssocID="{BFB44503-12A8-4A8F-A675-B532423577BE}" presName="hierChild5" presStyleCnt="0"/>
      <dgm:spPr/>
    </dgm:pt>
    <dgm:pt modelId="{6FAD87DB-3EF0-4119-BBAE-08C56BFC3999}" type="pres">
      <dgm:prSet presAssocID="{834ABD15-C1D6-4B77-936D-75CCDA7A6CD7}" presName="Name37" presStyleLbl="parChTrans1D2" presStyleIdx="1" presStyleCnt="4"/>
      <dgm:spPr/>
    </dgm:pt>
    <dgm:pt modelId="{A62EA55A-919D-430D-A29A-9A3148145DFE}" type="pres">
      <dgm:prSet presAssocID="{B344EAEF-1F16-44C5-B587-7800FCDCDA04}" presName="hierRoot2" presStyleCnt="0">
        <dgm:presLayoutVars>
          <dgm:hierBranch val="init"/>
        </dgm:presLayoutVars>
      </dgm:prSet>
      <dgm:spPr/>
    </dgm:pt>
    <dgm:pt modelId="{63138B1E-409E-4596-9FEB-8D0EF9073E40}" type="pres">
      <dgm:prSet presAssocID="{B344EAEF-1F16-44C5-B587-7800FCDCDA04}" presName="rootComposite" presStyleCnt="0"/>
      <dgm:spPr/>
    </dgm:pt>
    <dgm:pt modelId="{06D3C926-724D-40EB-91CC-626C28880FE4}" type="pres">
      <dgm:prSet presAssocID="{B344EAEF-1F16-44C5-B587-7800FCDCDA04}" presName="rootText" presStyleLbl="node2" presStyleIdx="1" presStyleCnt="4">
        <dgm:presLayoutVars>
          <dgm:chPref val="3"/>
        </dgm:presLayoutVars>
      </dgm:prSet>
      <dgm:spPr/>
    </dgm:pt>
    <dgm:pt modelId="{AD9A6467-71B5-49E0-8A7A-B44F439B8873}" type="pres">
      <dgm:prSet presAssocID="{B344EAEF-1F16-44C5-B587-7800FCDCDA04}" presName="rootPict" presStyleLbl="alignImgPlace1" presStyleIdx="2" presStyleCnt="5"/>
      <dgm:spPr>
        <a:blipFill rotWithShape="1">
          <a:blip xmlns:r="http://schemas.openxmlformats.org/officeDocument/2006/relationships" r:embed="rId3"/>
          <a:stretch>
            <a:fillRect/>
          </a:stretch>
        </a:blipFill>
      </dgm:spPr>
    </dgm:pt>
    <dgm:pt modelId="{303780F0-00F5-4E7E-9E03-D2976A388747}" type="pres">
      <dgm:prSet presAssocID="{B344EAEF-1F16-44C5-B587-7800FCDCDA04}" presName="rootConnector" presStyleLbl="node2" presStyleIdx="1" presStyleCnt="4"/>
      <dgm:spPr/>
    </dgm:pt>
    <dgm:pt modelId="{4AD1E9E6-836D-4E94-AB1F-20807A4AA196}" type="pres">
      <dgm:prSet presAssocID="{B344EAEF-1F16-44C5-B587-7800FCDCDA04}" presName="hierChild4" presStyleCnt="0"/>
      <dgm:spPr/>
    </dgm:pt>
    <dgm:pt modelId="{F71611A2-3EAA-4397-B0D2-FC1F0561E746}" type="pres">
      <dgm:prSet presAssocID="{B344EAEF-1F16-44C5-B587-7800FCDCDA04}" presName="hierChild5" presStyleCnt="0"/>
      <dgm:spPr/>
    </dgm:pt>
    <dgm:pt modelId="{37E64E70-A573-46C7-8A46-E73E09BA48E4}" type="pres">
      <dgm:prSet presAssocID="{53533F1D-AB65-4079-88A2-6A9667003A34}" presName="Name37" presStyleLbl="parChTrans1D2" presStyleIdx="2" presStyleCnt="4"/>
      <dgm:spPr/>
    </dgm:pt>
    <dgm:pt modelId="{579B941E-7EDC-44B4-8785-A8736B67997B}" type="pres">
      <dgm:prSet presAssocID="{D12CFCBE-ACD9-486E-BEDD-BC7017958711}" presName="hierRoot2" presStyleCnt="0">
        <dgm:presLayoutVars>
          <dgm:hierBranch val="init"/>
        </dgm:presLayoutVars>
      </dgm:prSet>
      <dgm:spPr/>
    </dgm:pt>
    <dgm:pt modelId="{52B11651-13DD-4B57-89EE-B09BB779723E}" type="pres">
      <dgm:prSet presAssocID="{D12CFCBE-ACD9-486E-BEDD-BC7017958711}" presName="rootComposite" presStyleCnt="0"/>
      <dgm:spPr/>
    </dgm:pt>
    <dgm:pt modelId="{03BBAF31-6E1C-47A0-86F5-5DA0D9B2F18B}" type="pres">
      <dgm:prSet presAssocID="{D12CFCBE-ACD9-486E-BEDD-BC7017958711}" presName="rootText" presStyleLbl="node2" presStyleIdx="2" presStyleCnt="4">
        <dgm:presLayoutVars>
          <dgm:chPref val="3"/>
        </dgm:presLayoutVars>
      </dgm:prSet>
      <dgm:spPr/>
    </dgm:pt>
    <dgm:pt modelId="{3C811E36-D2DC-49A5-8EAB-90E4B6E94986}" type="pres">
      <dgm:prSet presAssocID="{D12CFCBE-ACD9-486E-BEDD-BC7017958711}" presName="rootPict" presStyleLbl="alignImgPlace1" presStyleIdx="3" presStyleCnt="5"/>
      <dgm:spPr>
        <a:blipFill rotWithShape="1">
          <a:blip xmlns:r="http://schemas.openxmlformats.org/officeDocument/2006/relationships" r:embed="rId4"/>
          <a:stretch>
            <a:fillRect/>
          </a:stretch>
        </a:blipFill>
      </dgm:spPr>
    </dgm:pt>
    <dgm:pt modelId="{35261025-93C4-47EF-A5D7-5AC2376BB89B}" type="pres">
      <dgm:prSet presAssocID="{D12CFCBE-ACD9-486E-BEDD-BC7017958711}" presName="rootConnector" presStyleLbl="node2" presStyleIdx="2" presStyleCnt="4"/>
      <dgm:spPr/>
    </dgm:pt>
    <dgm:pt modelId="{151228F1-1572-4FCE-95D6-8220B0AAEC9E}" type="pres">
      <dgm:prSet presAssocID="{D12CFCBE-ACD9-486E-BEDD-BC7017958711}" presName="hierChild4" presStyleCnt="0"/>
      <dgm:spPr/>
    </dgm:pt>
    <dgm:pt modelId="{43DE62E6-59D5-45B1-98F2-758C039DDA2F}" type="pres">
      <dgm:prSet presAssocID="{D12CFCBE-ACD9-486E-BEDD-BC7017958711}" presName="hierChild5" presStyleCnt="0"/>
      <dgm:spPr/>
    </dgm:pt>
    <dgm:pt modelId="{0AE506EE-44A3-4774-AE86-AEA86D48B243}" type="pres">
      <dgm:prSet presAssocID="{70C8E668-51AF-4A31-AEA2-5F5F79CA6528}" presName="Name37" presStyleLbl="parChTrans1D2" presStyleIdx="3" presStyleCnt="4"/>
      <dgm:spPr/>
    </dgm:pt>
    <dgm:pt modelId="{3C72E685-6680-4E5C-BFC7-2EBDF3F6BFEB}" type="pres">
      <dgm:prSet presAssocID="{C0AEAF58-B213-4ED3-B46A-AF00044F1DAF}" presName="hierRoot2" presStyleCnt="0">
        <dgm:presLayoutVars>
          <dgm:hierBranch val="init"/>
        </dgm:presLayoutVars>
      </dgm:prSet>
      <dgm:spPr/>
    </dgm:pt>
    <dgm:pt modelId="{9101776F-D63D-4B7B-ACFA-D5439A59D40A}" type="pres">
      <dgm:prSet presAssocID="{C0AEAF58-B213-4ED3-B46A-AF00044F1DAF}" presName="rootComposite" presStyleCnt="0"/>
      <dgm:spPr/>
    </dgm:pt>
    <dgm:pt modelId="{C1D66221-C5A9-4B5D-9EF5-923675A7F34E}" type="pres">
      <dgm:prSet presAssocID="{C0AEAF58-B213-4ED3-B46A-AF00044F1DAF}" presName="rootText" presStyleLbl="node2" presStyleIdx="3" presStyleCnt="4">
        <dgm:presLayoutVars>
          <dgm:chPref val="3"/>
        </dgm:presLayoutVars>
      </dgm:prSet>
      <dgm:spPr/>
    </dgm:pt>
    <dgm:pt modelId="{6C889F8E-BB2A-40DF-94D7-3B0B7316540D}" type="pres">
      <dgm:prSet presAssocID="{C0AEAF58-B213-4ED3-B46A-AF00044F1DAF}" presName="rootPict" presStyleLbl="alignImgPlace1" presStyleIdx="4" presStyleCnt="5"/>
      <dgm:spPr>
        <a:blipFill rotWithShape="1">
          <a:blip xmlns:r="http://schemas.openxmlformats.org/officeDocument/2006/relationships" r:embed="rId5"/>
          <a:stretch>
            <a:fillRect/>
          </a:stretch>
        </a:blipFill>
      </dgm:spPr>
    </dgm:pt>
    <dgm:pt modelId="{65417B1F-2544-44E9-9328-4D0EE22D0ABA}" type="pres">
      <dgm:prSet presAssocID="{C0AEAF58-B213-4ED3-B46A-AF00044F1DAF}" presName="rootConnector" presStyleLbl="node2" presStyleIdx="3" presStyleCnt="4"/>
      <dgm:spPr/>
    </dgm:pt>
    <dgm:pt modelId="{33071B8B-AAC9-44E3-AC07-DEE074F13DE8}" type="pres">
      <dgm:prSet presAssocID="{C0AEAF58-B213-4ED3-B46A-AF00044F1DAF}" presName="hierChild4" presStyleCnt="0"/>
      <dgm:spPr/>
    </dgm:pt>
    <dgm:pt modelId="{F7DC46E1-F974-4B77-9E67-2B3219967E63}" type="pres">
      <dgm:prSet presAssocID="{C0AEAF58-B213-4ED3-B46A-AF00044F1DAF}" presName="hierChild5" presStyleCnt="0"/>
      <dgm:spPr/>
    </dgm:pt>
    <dgm:pt modelId="{837A59E1-C0C6-45C3-8DD4-75EF6D424898}" type="pres">
      <dgm:prSet presAssocID="{A8CBAA04-4DC3-455B-BD4C-5BB1BB823068}" presName="hierChild3" presStyleCnt="0"/>
      <dgm:spPr/>
    </dgm:pt>
  </dgm:ptLst>
  <dgm:cxnLst>
    <dgm:cxn modelId="{FC496206-40D7-4286-91C4-FA2F90306146}" type="presOf" srcId="{C0AEAF58-B213-4ED3-B46A-AF00044F1DAF}" destId="{65417B1F-2544-44E9-9328-4D0EE22D0ABA}" srcOrd="1" destOrd="0" presId="urn:microsoft.com/office/officeart/2005/8/layout/pictureOrgChart+Icon"/>
    <dgm:cxn modelId="{442F070B-9E8E-407C-B524-84C4D5FEED98}" type="presOf" srcId="{F790F685-D386-4FF3-AA8B-02B2E9E61C41}" destId="{814BCD73-F307-40D6-9E7D-54CC8B675F72}" srcOrd="0" destOrd="0" presId="urn:microsoft.com/office/officeart/2005/8/layout/pictureOrgChart+Icon"/>
    <dgm:cxn modelId="{92276B0D-FED6-42F4-9318-2E97955BFE8F}" type="presOf" srcId="{C0AEAF58-B213-4ED3-B46A-AF00044F1DAF}" destId="{C1D66221-C5A9-4B5D-9EF5-923675A7F34E}" srcOrd="0" destOrd="0" presId="urn:microsoft.com/office/officeart/2005/8/layout/pictureOrgChart+Icon"/>
    <dgm:cxn modelId="{3596B30E-556D-4D7C-BB39-97432C15697D}" srcId="{A8CBAA04-4DC3-455B-BD4C-5BB1BB823068}" destId="{D12CFCBE-ACD9-486E-BEDD-BC7017958711}" srcOrd="2" destOrd="0" parTransId="{53533F1D-AB65-4079-88A2-6A9667003A34}" sibTransId="{57AAE90A-BD85-48DE-BDED-66A1488FFAB7}"/>
    <dgm:cxn modelId="{63A40218-0B4E-4E56-9500-CD0C517DBAA1}" srcId="{A8CBAA04-4DC3-455B-BD4C-5BB1BB823068}" destId="{BFB44503-12A8-4A8F-A675-B532423577BE}" srcOrd="0" destOrd="0" parTransId="{F790F685-D386-4FF3-AA8B-02B2E9E61C41}" sibTransId="{06FFC8EC-2950-4A8F-8E63-7C68464E9217}"/>
    <dgm:cxn modelId="{F7876C22-1991-4A74-9CF9-B6D35902CA6A}" type="presOf" srcId="{D12CFCBE-ACD9-486E-BEDD-BC7017958711}" destId="{35261025-93C4-47EF-A5D7-5AC2376BB89B}" srcOrd="1" destOrd="0" presId="urn:microsoft.com/office/officeart/2005/8/layout/pictureOrgChart+Icon"/>
    <dgm:cxn modelId="{A653CC26-214E-4E83-96D7-093080FAFB2D}" srcId="{A8CBAA04-4DC3-455B-BD4C-5BB1BB823068}" destId="{C0AEAF58-B213-4ED3-B46A-AF00044F1DAF}" srcOrd="3" destOrd="0" parTransId="{70C8E668-51AF-4A31-AEA2-5F5F79CA6528}" sibTransId="{A2F3E2AE-03AF-4D72-89B9-93D7FEC7E002}"/>
    <dgm:cxn modelId="{8BE72C63-6E38-4E89-B9F6-69D6E01E8F81}" type="presOf" srcId="{B344EAEF-1F16-44C5-B587-7800FCDCDA04}" destId="{303780F0-00F5-4E7E-9E03-D2976A388747}" srcOrd="1" destOrd="0" presId="urn:microsoft.com/office/officeart/2005/8/layout/pictureOrgChart+Icon"/>
    <dgm:cxn modelId="{EF423A6A-ED93-4ADD-A266-3B72D0E0635E}" type="presOf" srcId="{D12CFCBE-ACD9-486E-BEDD-BC7017958711}" destId="{03BBAF31-6E1C-47A0-86F5-5DA0D9B2F18B}" srcOrd="0" destOrd="0" presId="urn:microsoft.com/office/officeart/2005/8/layout/pictureOrgChart+Icon"/>
    <dgm:cxn modelId="{A91B9E57-4709-4DD6-AE2C-EA2380798725}" type="presOf" srcId="{A8CBAA04-4DC3-455B-BD4C-5BB1BB823068}" destId="{A154179F-9341-48B5-ABE6-0836FC1F14CF}" srcOrd="1" destOrd="0" presId="urn:microsoft.com/office/officeart/2005/8/layout/pictureOrgChart+Icon"/>
    <dgm:cxn modelId="{46526485-10EB-4003-AFCB-5D20A59D11DB}" type="presOf" srcId="{70C8E668-51AF-4A31-AEA2-5F5F79CA6528}" destId="{0AE506EE-44A3-4774-AE86-AEA86D48B243}" srcOrd="0" destOrd="0" presId="urn:microsoft.com/office/officeart/2005/8/layout/pictureOrgChart+Icon"/>
    <dgm:cxn modelId="{3F835387-C0C6-4C1C-9D7C-6D492AA155EA}" srcId="{B15D195D-59F5-4B13-8839-8CE1A542B67A}" destId="{A8CBAA04-4DC3-455B-BD4C-5BB1BB823068}" srcOrd="0" destOrd="0" parTransId="{7AB62D53-8BE1-4202-9096-B457D3A1A4FE}" sibTransId="{95F1E21F-32C3-477E-81A5-B81C5DBCA88D}"/>
    <dgm:cxn modelId="{05E653A6-9AB3-4689-B24A-3EFD6A249355}" srcId="{A8CBAA04-4DC3-455B-BD4C-5BB1BB823068}" destId="{B344EAEF-1F16-44C5-B587-7800FCDCDA04}" srcOrd="1" destOrd="0" parTransId="{834ABD15-C1D6-4B77-936D-75CCDA7A6CD7}" sibTransId="{5F9EEB34-2479-41BC-9EEB-0DE1957EF2E3}"/>
    <dgm:cxn modelId="{900890B2-1ACB-4E7B-8442-E322E4162ED7}" type="presOf" srcId="{53533F1D-AB65-4079-88A2-6A9667003A34}" destId="{37E64E70-A573-46C7-8A46-E73E09BA48E4}" srcOrd="0" destOrd="0" presId="urn:microsoft.com/office/officeart/2005/8/layout/pictureOrgChart+Icon"/>
    <dgm:cxn modelId="{C65F67B7-F51B-4D4B-A847-D5D2D1EBDF1D}" type="presOf" srcId="{BFB44503-12A8-4A8F-A675-B532423577BE}" destId="{7D3FAD4D-31D7-4A53-A2D6-3A78E69978B4}" srcOrd="1" destOrd="0" presId="urn:microsoft.com/office/officeart/2005/8/layout/pictureOrgChart+Icon"/>
    <dgm:cxn modelId="{8C5D41C8-48D1-49A2-8FA3-7340F3AE5FC2}" type="presOf" srcId="{B15D195D-59F5-4B13-8839-8CE1A542B67A}" destId="{8FE2DE85-EF1A-4254-840D-018D2AB1FA7C}" srcOrd="0" destOrd="0" presId="urn:microsoft.com/office/officeart/2005/8/layout/pictureOrgChart+Icon"/>
    <dgm:cxn modelId="{7BA1EADB-3023-498E-BE48-2B7BB339FF6A}" type="presOf" srcId="{B344EAEF-1F16-44C5-B587-7800FCDCDA04}" destId="{06D3C926-724D-40EB-91CC-626C28880FE4}" srcOrd="0" destOrd="0" presId="urn:microsoft.com/office/officeart/2005/8/layout/pictureOrgChart+Icon"/>
    <dgm:cxn modelId="{B8A5B6E1-1BE5-42D9-87A8-EA35821293C1}" type="presOf" srcId="{A8CBAA04-4DC3-455B-BD4C-5BB1BB823068}" destId="{43F73E98-6EEB-4D28-8D44-186715F8A8AA}" srcOrd="0" destOrd="0" presId="urn:microsoft.com/office/officeart/2005/8/layout/pictureOrgChart+Icon"/>
    <dgm:cxn modelId="{74FAC3E1-11F3-4E81-B048-D5A6ED3AB955}" type="presOf" srcId="{834ABD15-C1D6-4B77-936D-75CCDA7A6CD7}" destId="{6FAD87DB-3EF0-4119-BBAE-08C56BFC3999}" srcOrd="0" destOrd="0" presId="urn:microsoft.com/office/officeart/2005/8/layout/pictureOrgChart+Icon"/>
    <dgm:cxn modelId="{F6216DEF-49B2-4232-9666-9B74C825257C}" type="presOf" srcId="{BFB44503-12A8-4A8F-A675-B532423577BE}" destId="{CB15ADC8-8E36-4935-A80D-2E26280EE613}" srcOrd="0" destOrd="0" presId="urn:microsoft.com/office/officeart/2005/8/layout/pictureOrgChart+Icon"/>
    <dgm:cxn modelId="{C33997C0-9B3D-406E-854A-8F1D051F585C}" type="presParOf" srcId="{8FE2DE85-EF1A-4254-840D-018D2AB1FA7C}" destId="{995B11EA-0DB5-4E69-911B-624721FC37AD}" srcOrd="0" destOrd="0" presId="urn:microsoft.com/office/officeart/2005/8/layout/pictureOrgChart+Icon"/>
    <dgm:cxn modelId="{61C57C84-E4EE-4C09-A80B-5CB12AD5B6C2}" type="presParOf" srcId="{995B11EA-0DB5-4E69-911B-624721FC37AD}" destId="{A297FF9F-86BA-47D7-BCBF-A3611F4F7F46}" srcOrd="0" destOrd="0" presId="urn:microsoft.com/office/officeart/2005/8/layout/pictureOrgChart+Icon"/>
    <dgm:cxn modelId="{21DBD3D2-8308-4E43-ABC2-F68AE06775AE}" type="presParOf" srcId="{A297FF9F-86BA-47D7-BCBF-A3611F4F7F46}" destId="{43F73E98-6EEB-4D28-8D44-186715F8A8AA}" srcOrd="0" destOrd="0" presId="urn:microsoft.com/office/officeart/2005/8/layout/pictureOrgChart+Icon"/>
    <dgm:cxn modelId="{CBA45D98-E5E7-4F81-9DC4-A12053A25DE4}" type="presParOf" srcId="{A297FF9F-86BA-47D7-BCBF-A3611F4F7F46}" destId="{0D0575E0-1C16-4049-9723-923F54D45C00}" srcOrd="1" destOrd="0" presId="urn:microsoft.com/office/officeart/2005/8/layout/pictureOrgChart+Icon"/>
    <dgm:cxn modelId="{37A0ADBD-5CB7-4F9D-B1AE-B174D5C99E7B}" type="presParOf" srcId="{A297FF9F-86BA-47D7-BCBF-A3611F4F7F46}" destId="{A154179F-9341-48B5-ABE6-0836FC1F14CF}" srcOrd="2" destOrd="0" presId="urn:microsoft.com/office/officeart/2005/8/layout/pictureOrgChart+Icon"/>
    <dgm:cxn modelId="{C7A44FE9-7D43-4A02-9C12-AD060F07B4D7}" type="presParOf" srcId="{995B11EA-0DB5-4E69-911B-624721FC37AD}" destId="{3D8DD8B7-50F4-4C88-8ADD-188193ADDFF2}" srcOrd="1" destOrd="0" presId="urn:microsoft.com/office/officeart/2005/8/layout/pictureOrgChart+Icon"/>
    <dgm:cxn modelId="{A7451EDC-45D2-4D6F-A4C0-D271D00EDE4B}" type="presParOf" srcId="{3D8DD8B7-50F4-4C88-8ADD-188193ADDFF2}" destId="{814BCD73-F307-40D6-9E7D-54CC8B675F72}" srcOrd="0" destOrd="0" presId="urn:microsoft.com/office/officeart/2005/8/layout/pictureOrgChart+Icon"/>
    <dgm:cxn modelId="{B3AC3E79-3E7D-4248-B273-DA55B9BF4B64}" type="presParOf" srcId="{3D8DD8B7-50F4-4C88-8ADD-188193ADDFF2}" destId="{5F63B96E-9840-4CBF-BD15-42BB4551FB7F}" srcOrd="1" destOrd="0" presId="urn:microsoft.com/office/officeart/2005/8/layout/pictureOrgChart+Icon"/>
    <dgm:cxn modelId="{B6C2A1A1-F19B-4AEF-9990-E1D9A9849E34}" type="presParOf" srcId="{5F63B96E-9840-4CBF-BD15-42BB4551FB7F}" destId="{CAF8856D-2CCE-410C-8ED9-89E5A0CD962A}" srcOrd="0" destOrd="0" presId="urn:microsoft.com/office/officeart/2005/8/layout/pictureOrgChart+Icon"/>
    <dgm:cxn modelId="{603454FF-A8C3-4E1E-B6CA-1DA7AEBB6A41}" type="presParOf" srcId="{CAF8856D-2CCE-410C-8ED9-89E5A0CD962A}" destId="{CB15ADC8-8E36-4935-A80D-2E26280EE613}" srcOrd="0" destOrd="0" presId="urn:microsoft.com/office/officeart/2005/8/layout/pictureOrgChart+Icon"/>
    <dgm:cxn modelId="{A18A72F9-A338-4996-A296-131E42B42267}" type="presParOf" srcId="{CAF8856D-2CCE-410C-8ED9-89E5A0CD962A}" destId="{1CCB7804-34D3-4C4D-A6D2-64F128CECFAF}" srcOrd="1" destOrd="0" presId="urn:microsoft.com/office/officeart/2005/8/layout/pictureOrgChart+Icon"/>
    <dgm:cxn modelId="{4A5D3EE1-F5CC-4F15-AA77-32091C8A7393}" type="presParOf" srcId="{CAF8856D-2CCE-410C-8ED9-89E5A0CD962A}" destId="{7D3FAD4D-31D7-4A53-A2D6-3A78E69978B4}" srcOrd="2" destOrd="0" presId="urn:microsoft.com/office/officeart/2005/8/layout/pictureOrgChart+Icon"/>
    <dgm:cxn modelId="{7CE5A1EA-0E82-46D1-8628-1656C6C81CAA}" type="presParOf" srcId="{5F63B96E-9840-4CBF-BD15-42BB4551FB7F}" destId="{B642B9A6-2765-41DC-A151-1D5BEAA0DF6A}" srcOrd="1" destOrd="0" presId="urn:microsoft.com/office/officeart/2005/8/layout/pictureOrgChart+Icon"/>
    <dgm:cxn modelId="{988952D5-7F37-403D-A188-2191B2E2F9A4}" type="presParOf" srcId="{5F63B96E-9840-4CBF-BD15-42BB4551FB7F}" destId="{EB716F16-286D-42FC-A146-BFF726817478}" srcOrd="2" destOrd="0" presId="urn:microsoft.com/office/officeart/2005/8/layout/pictureOrgChart+Icon"/>
    <dgm:cxn modelId="{FD73D996-0FF9-4199-96A0-0378B12ADC60}" type="presParOf" srcId="{3D8DD8B7-50F4-4C88-8ADD-188193ADDFF2}" destId="{6FAD87DB-3EF0-4119-BBAE-08C56BFC3999}" srcOrd="2" destOrd="0" presId="urn:microsoft.com/office/officeart/2005/8/layout/pictureOrgChart+Icon"/>
    <dgm:cxn modelId="{6F7C449A-CD2C-4AAB-8173-142EB69DAACE}" type="presParOf" srcId="{3D8DD8B7-50F4-4C88-8ADD-188193ADDFF2}" destId="{A62EA55A-919D-430D-A29A-9A3148145DFE}" srcOrd="3" destOrd="0" presId="urn:microsoft.com/office/officeart/2005/8/layout/pictureOrgChart+Icon"/>
    <dgm:cxn modelId="{BD4CC71C-EAF0-43F7-ADC5-63C5AF3DE8F9}" type="presParOf" srcId="{A62EA55A-919D-430D-A29A-9A3148145DFE}" destId="{63138B1E-409E-4596-9FEB-8D0EF9073E40}" srcOrd="0" destOrd="0" presId="urn:microsoft.com/office/officeart/2005/8/layout/pictureOrgChart+Icon"/>
    <dgm:cxn modelId="{C67F08DB-DC85-41D8-AB3D-E139E938F92E}" type="presParOf" srcId="{63138B1E-409E-4596-9FEB-8D0EF9073E40}" destId="{06D3C926-724D-40EB-91CC-626C28880FE4}" srcOrd="0" destOrd="0" presId="urn:microsoft.com/office/officeart/2005/8/layout/pictureOrgChart+Icon"/>
    <dgm:cxn modelId="{24B07F81-0793-47AF-8178-155BC4CBBC33}" type="presParOf" srcId="{63138B1E-409E-4596-9FEB-8D0EF9073E40}" destId="{AD9A6467-71B5-49E0-8A7A-B44F439B8873}" srcOrd="1" destOrd="0" presId="urn:microsoft.com/office/officeart/2005/8/layout/pictureOrgChart+Icon"/>
    <dgm:cxn modelId="{15FAD131-80CD-440D-AAD4-EA5E38079F21}" type="presParOf" srcId="{63138B1E-409E-4596-9FEB-8D0EF9073E40}" destId="{303780F0-00F5-4E7E-9E03-D2976A388747}" srcOrd="2" destOrd="0" presId="urn:microsoft.com/office/officeart/2005/8/layout/pictureOrgChart+Icon"/>
    <dgm:cxn modelId="{3494FE76-9395-49D6-8C06-9FA577D5FCCC}" type="presParOf" srcId="{A62EA55A-919D-430D-A29A-9A3148145DFE}" destId="{4AD1E9E6-836D-4E94-AB1F-20807A4AA196}" srcOrd="1" destOrd="0" presId="urn:microsoft.com/office/officeart/2005/8/layout/pictureOrgChart+Icon"/>
    <dgm:cxn modelId="{6B1FE477-2EA5-41A8-BEB4-C826CBB8B0AD}" type="presParOf" srcId="{A62EA55A-919D-430D-A29A-9A3148145DFE}" destId="{F71611A2-3EAA-4397-B0D2-FC1F0561E746}" srcOrd="2" destOrd="0" presId="urn:microsoft.com/office/officeart/2005/8/layout/pictureOrgChart+Icon"/>
    <dgm:cxn modelId="{B566EA94-6DC6-46C7-BE16-2242C3C9E638}" type="presParOf" srcId="{3D8DD8B7-50F4-4C88-8ADD-188193ADDFF2}" destId="{37E64E70-A573-46C7-8A46-E73E09BA48E4}" srcOrd="4" destOrd="0" presId="urn:microsoft.com/office/officeart/2005/8/layout/pictureOrgChart+Icon"/>
    <dgm:cxn modelId="{61694CA6-249F-402A-979B-57D8AC55E341}" type="presParOf" srcId="{3D8DD8B7-50F4-4C88-8ADD-188193ADDFF2}" destId="{579B941E-7EDC-44B4-8785-A8736B67997B}" srcOrd="5" destOrd="0" presId="urn:microsoft.com/office/officeart/2005/8/layout/pictureOrgChart+Icon"/>
    <dgm:cxn modelId="{3C9D8F79-FF95-4377-9599-5E1088F0D054}" type="presParOf" srcId="{579B941E-7EDC-44B4-8785-A8736B67997B}" destId="{52B11651-13DD-4B57-89EE-B09BB779723E}" srcOrd="0" destOrd="0" presId="urn:microsoft.com/office/officeart/2005/8/layout/pictureOrgChart+Icon"/>
    <dgm:cxn modelId="{64E90D71-01A0-4E40-8B43-9F0D632C74FD}" type="presParOf" srcId="{52B11651-13DD-4B57-89EE-B09BB779723E}" destId="{03BBAF31-6E1C-47A0-86F5-5DA0D9B2F18B}" srcOrd="0" destOrd="0" presId="urn:microsoft.com/office/officeart/2005/8/layout/pictureOrgChart+Icon"/>
    <dgm:cxn modelId="{FAFB3727-5C14-400C-B940-F146BCEA1A73}" type="presParOf" srcId="{52B11651-13DD-4B57-89EE-B09BB779723E}" destId="{3C811E36-D2DC-49A5-8EAB-90E4B6E94986}" srcOrd="1" destOrd="0" presId="urn:microsoft.com/office/officeart/2005/8/layout/pictureOrgChart+Icon"/>
    <dgm:cxn modelId="{13CC0CE3-2444-4425-88F3-36B8A3976932}" type="presParOf" srcId="{52B11651-13DD-4B57-89EE-B09BB779723E}" destId="{35261025-93C4-47EF-A5D7-5AC2376BB89B}" srcOrd="2" destOrd="0" presId="urn:microsoft.com/office/officeart/2005/8/layout/pictureOrgChart+Icon"/>
    <dgm:cxn modelId="{9EB850A4-1FBC-439B-88E1-498429AEBE17}" type="presParOf" srcId="{579B941E-7EDC-44B4-8785-A8736B67997B}" destId="{151228F1-1572-4FCE-95D6-8220B0AAEC9E}" srcOrd="1" destOrd="0" presId="urn:microsoft.com/office/officeart/2005/8/layout/pictureOrgChart+Icon"/>
    <dgm:cxn modelId="{53EB917E-7B63-4BC4-88AF-EA75C937AFD0}" type="presParOf" srcId="{579B941E-7EDC-44B4-8785-A8736B67997B}" destId="{43DE62E6-59D5-45B1-98F2-758C039DDA2F}" srcOrd="2" destOrd="0" presId="urn:microsoft.com/office/officeart/2005/8/layout/pictureOrgChart+Icon"/>
    <dgm:cxn modelId="{945CAA92-2564-4DB0-A461-C6DAD37F2480}" type="presParOf" srcId="{3D8DD8B7-50F4-4C88-8ADD-188193ADDFF2}" destId="{0AE506EE-44A3-4774-AE86-AEA86D48B243}" srcOrd="6" destOrd="0" presId="urn:microsoft.com/office/officeart/2005/8/layout/pictureOrgChart+Icon"/>
    <dgm:cxn modelId="{B8B1BC6D-119D-433B-86BB-32BED10939AA}" type="presParOf" srcId="{3D8DD8B7-50F4-4C88-8ADD-188193ADDFF2}" destId="{3C72E685-6680-4E5C-BFC7-2EBDF3F6BFEB}" srcOrd="7" destOrd="0" presId="urn:microsoft.com/office/officeart/2005/8/layout/pictureOrgChart+Icon"/>
    <dgm:cxn modelId="{DF9A526B-4484-49CE-B564-B299DE360332}" type="presParOf" srcId="{3C72E685-6680-4E5C-BFC7-2EBDF3F6BFEB}" destId="{9101776F-D63D-4B7B-ACFA-D5439A59D40A}" srcOrd="0" destOrd="0" presId="urn:microsoft.com/office/officeart/2005/8/layout/pictureOrgChart+Icon"/>
    <dgm:cxn modelId="{E91985DC-D6C0-4D0A-A742-C6D9976103E2}" type="presParOf" srcId="{9101776F-D63D-4B7B-ACFA-D5439A59D40A}" destId="{C1D66221-C5A9-4B5D-9EF5-923675A7F34E}" srcOrd="0" destOrd="0" presId="urn:microsoft.com/office/officeart/2005/8/layout/pictureOrgChart+Icon"/>
    <dgm:cxn modelId="{78E3F66F-58D1-4798-8AB3-0118B03FBDDB}" type="presParOf" srcId="{9101776F-D63D-4B7B-ACFA-D5439A59D40A}" destId="{6C889F8E-BB2A-40DF-94D7-3B0B7316540D}" srcOrd="1" destOrd="0" presId="urn:microsoft.com/office/officeart/2005/8/layout/pictureOrgChart+Icon"/>
    <dgm:cxn modelId="{D714660E-37EE-41AC-81C4-1248B2F09543}" type="presParOf" srcId="{9101776F-D63D-4B7B-ACFA-D5439A59D40A}" destId="{65417B1F-2544-44E9-9328-4D0EE22D0ABA}" srcOrd="2" destOrd="0" presId="urn:microsoft.com/office/officeart/2005/8/layout/pictureOrgChart+Icon"/>
    <dgm:cxn modelId="{E7DC3AC5-8D07-4817-BCD3-A7AD3602D4EF}" type="presParOf" srcId="{3C72E685-6680-4E5C-BFC7-2EBDF3F6BFEB}" destId="{33071B8B-AAC9-44E3-AC07-DEE074F13DE8}" srcOrd="1" destOrd="0" presId="urn:microsoft.com/office/officeart/2005/8/layout/pictureOrgChart+Icon"/>
    <dgm:cxn modelId="{551458A4-C887-456B-A0C6-5693B8121D26}" type="presParOf" srcId="{3C72E685-6680-4E5C-BFC7-2EBDF3F6BFEB}" destId="{F7DC46E1-F974-4B77-9E67-2B3219967E63}" srcOrd="2" destOrd="0" presId="urn:microsoft.com/office/officeart/2005/8/layout/pictureOrgChart+Icon"/>
    <dgm:cxn modelId="{89A45B83-1E49-4CA8-A50A-5D9F06E29BFF}" type="presParOf" srcId="{995B11EA-0DB5-4E69-911B-624721FC37AD}" destId="{837A59E1-C0C6-45C3-8DD4-75EF6D424898}"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AA56F-B113-448D-80F2-08DC31F63F8E}">
      <dsp:nvSpPr>
        <dsp:cNvPr id="0" name=""/>
        <dsp:cNvSpPr/>
      </dsp:nvSpPr>
      <dsp:spPr>
        <a:xfrm>
          <a:off x="2661165" y="298418"/>
          <a:ext cx="3139649" cy="313981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CA" sz="2800" kern="1200" dirty="0"/>
        </a:p>
      </dsp:txBody>
      <dsp:txXfrm>
        <a:off x="3120956" y="758234"/>
        <a:ext cx="2220067" cy="2220187"/>
      </dsp:txXfrm>
    </dsp:sp>
    <dsp:sp modelId="{95640ED6-2394-4B3F-9F2B-91A27AA531E4}">
      <dsp:nvSpPr>
        <dsp:cNvPr id="0" name=""/>
        <dsp:cNvSpPr/>
      </dsp:nvSpPr>
      <dsp:spPr>
        <a:xfrm>
          <a:off x="4646976" y="197138"/>
          <a:ext cx="349064" cy="349441"/>
        </a:xfrm>
        <a:prstGeom prst="ellipse">
          <a:avLst/>
        </a:prstGeom>
        <a:solidFill>
          <a:srgbClr val="7552B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A5337-8481-4B47-B277-032F1BC4F99A}">
      <dsp:nvSpPr>
        <dsp:cNvPr id="0" name=""/>
        <dsp:cNvSpPr/>
      </dsp:nvSpPr>
      <dsp:spPr>
        <a:xfrm>
          <a:off x="3559284" y="3062009"/>
          <a:ext cx="253104" cy="252946"/>
        </a:xfrm>
        <a:prstGeom prst="ellipse">
          <a:avLst/>
        </a:prstGeom>
        <a:solidFill>
          <a:schemeClr val="accent4">
            <a:hueOff val="-279048"/>
            <a:satOff val="1681"/>
            <a:lumOff val="1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6DACB-F5CF-4CB8-B9AE-E5F54366EB77}">
      <dsp:nvSpPr>
        <dsp:cNvPr id="0" name=""/>
        <dsp:cNvSpPr/>
      </dsp:nvSpPr>
      <dsp:spPr>
        <a:xfrm>
          <a:off x="5935757" y="1429565"/>
          <a:ext cx="253104" cy="252946"/>
        </a:xfrm>
        <a:prstGeom prst="ellipse">
          <a:avLst/>
        </a:prstGeom>
        <a:solidFill>
          <a:schemeClr val="accent4">
            <a:hueOff val="-558096"/>
            <a:satOff val="3362"/>
            <a:lumOff val="2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2E43F-2740-44C8-9271-1F9E5C3DB799}">
      <dsp:nvSpPr>
        <dsp:cNvPr id="0" name=""/>
        <dsp:cNvSpPr/>
      </dsp:nvSpPr>
      <dsp:spPr>
        <a:xfrm>
          <a:off x="5205620" y="3381341"/>
          <a:ext cx="349064" cy="349441"/>
        </a:xfrm>
        <a:prstGeom prst="ellipse">
          <a:avLst/>
        </a:prstGeom>
        <a:solidFill>
          <a:srgbClr val="CB69B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23CC2-1E40-4A8E-B8BC-EE5AA9882A41}">
      <dsp:nvSpPr>
        <dsp:cNvPr id="0" name=""/>
        <dsp:cNvSpPr/>
      </dsp:nvSpPr>
      <dsp:spPr>
        <a:xfrm>
          <a:off x="3192822" y="373628"/>
          <a:ext cx="253104" cy="252946"/>
        </a:xfrm>
        <a:prstGeom prst="ellipse">
          <a:avLst/>
        </a:prstGeom>
        <a:solidFill>
          <a:schemeClr val="accent4">
            <a:hueOff val="-1116192"/>
            <a:satOff val="6725"/>
            <a:lumOff val="5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1307E-9C9D-4E4C-810D-C5B718737EAB}">
      <dsp:nvSpPr>
        <dsp:cNvPr id="0" name=""/>
        <dsp:cNvSpPr/>
      </dsp:nvSpPr>
      <dsp:spPr>
        <a:xfrm>
          <a:off x="2875510" y="2183600"/>
          <a:ext cx="253104" cy="252946"/>
        </a:xfrm>
        <a:prstGeom prst="ellipse">
          <a:avLst/>
        </a:prstGeom>
        <a:solidFill>
          <a:srgbClr val="CB69B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40BAF-BB2D-491E-AFD1-B728F7F36DA5}">
      <dsp:nvSpPr>
        <dsp:cNvPr id="0" name=""/>
        <dsp:cNvSpPr/>
      </dsp:nvSpPr>
      <dsp:spPr>
        <a:xfrm>
          <a:off x="276555" y="-1"/>
          <a:ext cx="2770090" cy="2796957"/>
        </a:xfrm>
        <a:prstGeom prst="ellipse">
          <a:avLst/>
        </a:prstGeom>
        <a:solidFill>
          <a:schemeClr val="accent4">
            <a:hueOff val="-1674289"/>
            <a:satOff val="10087"/>
            <a:lumOff val="8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Le tourisme est un marché en croissance, qui devrait générer plus de 31 milliards de dollars de dépenses des visiteurs en Ontario en 2019</a:t>
          </a:r>
        </a:p>
      </dsp:txBody>
      <dsp:txXfrm>
        <a:off x="682225" y="409604"/>
        <a:ext cx="1958750" cy="1977747"/>
      </dsp:txXfrm>
    </dsp:sp>
    <dsp:sp modelId="{B8F4C18A-6141-4168-9679-00BBE5364A47}">
      <dsp:nvSpPr>
        <dsp:cNvPr id="0" name=""/>
        <dsp:cNvSpPr/>
      </dsp:nvSpPr>
      <dsp:spPr>
        <a:xfrm>
          <a:off x="5679296" y="2243408"/>
          <a:ext cx="349064" cy="349441"/>
        </a:xfrm>
        <a:prstGeom prst="ellipse">
          <a:avLst/>
        </a:prstGeom>
        <a:solidFill>
          <a:schemeClr val="accent4">
            <a:hueOff val="-1953337"/>
            <a:satOff val="11768"/>
            <a:lumOff val="9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169C6-2C40-48BF-A438-43607BE371C2}">
      <dsp:nvSpPr>
        <dsp:cNvPr id="0" name=""/>
        <dsp:cNvSpPr/>
      </dsp:nvSpPr>
      <dsp:spPr>
        <a:xfrm>
          <a:off x="1732813" y="2372026"/>
          <a:ext cx="631150" cy="631430"/>
        </a:xfrm>
        <a:prstGeom prst="ellipse">
          <a:avLst/>
        </a:prstGeom>
        <a:solidFill>
          <a:srgbClr val="7552B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EB117-1518-417B-9FF7-9D9697581641}">
      <dsp:nvSpPr>
        <dsp:cNvPr id="0" name=""/>
        <dsp:cNvSpPr/>
      </dsp:nvSpPr>
      <dsp:spPr>
        <a:xfrm>
          <a:off x="5661200" y="-203937"/>
          <a:ext cx="2409743" cy="2455202"/>
        </a:xfrm>
        <a:prstGeom prst="ellipse">
          <a:avLst/>
        </a:prstGeom>
        <a:solidFill>
          <a:schemeClr val="accent4">
            <a:hueOff val="-2511433"/>
            <a:satOff val="15131"/>
            <a:lumOff val="12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Chaque million de dollars dépensé par les visiteurs en Ontario génère 13 nouveaux emplois et 604 800 dollars en salaires</a:t>
          </a:r>
        </a:p>
      </dsp:txBody>
      <dsp:txXfrm>
        <a:off x="6014099" y="155619"/>
        <a:ext cx="1703945" cy="1736090"/>
      </dsp:txXfrm>
    </dsp:sp>
    <dsp:sp modelId="{33A88168-E0DB-49B4-B94F-8DD9ED1D41A8}">
      <dsp:nvSpPr>
        <dsp:cNvPr id="0" name=""/>
        <dsp:cNvSpPr/>
      </dsp:nvSpPr>
      <dsp:spPr>
        <a:xfrm>
          <a:off x="5486224" y="1002834"/>
          <a:ext cx="349064" cy="349441"/>
        </a:xfrm>
        <a:prstGeom prst="ellipse">
          <a:avLst/>
        </a:prstGeom>
        <a:solidFill>
          <a:srgbClr val="7552B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82529-24B3-49C3-BCA7-18D95C960565}">
      <dsp:nvSpPr>
        <dsp:cNvPr id="0" name=""/>
        <dsp:cNvSpPr/>
      </dsp:nvSpPr>
      <dsp:spPr>
        <a:xfrm>
          <a:off x="1341216" y="3114961"/>
          <a:ext cx="253104" cy="252946"/>
        </a:xfrm>
        <a:prstGeom prst="ellipse">
          <a:avLst/>
        </a:prstGeom>
        <a:solidFill>
          <a:schemeClr val="accent4">
            <a:hueOff val="-3069529"/>
            <a:satOff val="18493"/>
            <a:lumOff val="14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73BFD-AEB2-4FFB-9BF4-7F6350AAA162}">
      <dsp:nvSpPr>
        <dsp:cNvPr id="0" name=""/>
        <dsp:cNvSpPr/>
      </dsp:nvSpPr>
      <dsp:spPr>
        <a:xfrm>
          <a:off x="4939246" y="971891"/>
          <a:ext cx="253104" cy="252946"/>
        </a:xfrm>
        <a:prstGeom prst="ellipse">
          <a:avLst/>
        </a:prstGeom>
        <a:solidFill>
          <a:schemeClr val="accent4">
            <a:hueOff val="-3348577"/>
            <a:satOff val="20174"/>
            <a:lumOff val="1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40A14-A488-4E8E-976F-3967CE6D657A}">
      <dsp:nvSpPr>
        <dsp:cNvPr id="0" name=""/>
        <dsp:cNvSpPr/>
      </dsp:nvSpPr>
      <dsp:spPr>
        <a:xfrm>
          <a:off x="6235690" y="1929275"/>
          <a:ext cx="2907259" cy="2754924"/>
        </a:xfrm>
        <a:prstGeom prst="ellipse">
          <a:avLst/>
        </a:prstGeom>
        <a:solidFill>
          <a:schemeClr val="accent4">
            <a:hueOff val="-3627625"/>
            <a:satOff val="21855"/>
            <a:lumOff val="17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Le tourisme contribue à l'économie et à la qualité de vie de la province en créant des emplois, en favorisant la fierté d'appartenance et en célébrant les diverses communautés de la province.</a:t>
          </a:r>
        </a:p>
      </dsp:txBody>
      <dsp:txXfrm>
        <a:off x="6661448" y="2332724"/>
        <a:ext cx="2055743" cy="1948026"/>
      </dsp:txXfrm>
    </dsp:sp>
    <dsp:sp modelId="{F552417A-6F1C-4C28-91F9-D08E28A96EDC}">
      <dsp:nvSpPr>
        <dsp:cNvPr id="0" name=""/>
        <dsp:cNvSpPr/>
      </dsp:nvSpPr>
      <dsp:spPr>
        <a:xfrm>
          <a:off x="6767357" y="2067285"/>
          <a:ext cx="253104" cy="252946"/>
        </a:xfrm>
        <a:prstGeom prst="ellipse">
          <a:avLst/>
        </a:prstGeom>
        <a:solidFill>
          <a:schemeClr val="accent4">
            <a:hueOff val="-3906673"/>
            <a:satOff val="23537"/>
            <a:lumOff val="18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85EC7-6F59-4E3D-80F8-56B4FE32B7AB}">
      <dsp:nvSpPr>
        <dsp:cNvPr id="0" name=""/>
        <dsp:cNvSpPr/>
      </dsp:nvSpPr>
      <dsp:spPr>
        <a:xfrm>
          <a:off x="1862824" y="2614994"/>
          <a:ext cx="2302315" cy="2188413"/>
        </a:xfrm>
        <a:prstGeom prst="ellipse">
          <a:avLst/>
        </a:prstGeom>
        <a:solidFill>
          <a:schemeClr val="accent4">
            <a:hueOff val="-4185721"/>
            <a:satOff val="25218"/>
            <a:lumOff val="20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noProof="0" dirty="0"/>
            <a:t>Le tourisme génère plus de 5 milliards de dollars de revenus fiscaux par an pour le gouvernement provincial de l'Ontario (déc. 2018)</a:t>
          </a:r>
        </a:p>
      </dsp:txBody>
      <dsp:txXfrm>
        <a:off x="2199990" y="2935480"/>
        <a:ext cx="1627983" cy="1547441"/>
      </dsp:txXfrm>
    </dsp:sp>
    <dsp:sp modelId="{0EC68D4C-31A8-4880-8482-ECFC591D4541}">
      <dsp:nvSpPr>
        <dsp:cNvPr id="0" name=""/>
        <dsp:cNvSpPr/>
      </dsp:nvSpPr>
      <dsp:spPr>
        <a:xfrm>
          <a:off x="4241797" y="3578618"/>
          <a:ext cx="253104" cy="252946"/>
        </a:xfrm>
        <a:prstGeom prst="ellipse">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506EE-44A3-4774-AE86-AEA86D48B243}">
      <dsp:nvSpPr>
        <dsp:cNvPr id="0" name=""/>
        <dsp:cNvSpPr/>
      </dsp:nvSpPr>
      <dsp:spPr>
        <a:xfrm>
          <a:off x="4806950" y="1581631"/>
          <a:ext cx="3764832" cy="435600"/>
        </a:xfrm>
        <a:custGeom>
          <a:avLst/>
          <a:gdLst/>
          <a:ahLst/>
          <a:cxnLst/>
          <a:rect l="0" t="0" r="0" b="0"/>
          <a:pathLst>
            <a:path>
              <a:moveTo>
                <a:pt x="0" y="0"/>
              </a:moveTo>
              <a:lnTo>
                <a:pt x="0" y="217800"/>
              </a:lnTo>
              <a:lnTo>
                <a:pt x="3764832" y="217800"/>
              </a:lnTo>
              <a:lnTo>
                <a:pt x="3764832"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64E70-A573-46C7-8A46-E73E09BA48E4}">
      <dsp:nvSpPr>
        <dsp:cNvPr id="0" name=""/>
        <dsp:cNvSpPr/>
      </dsp:nvSpPr>
      <dsp:spPr>
        <a:xfrm>
          <a:off x="4806950" y="1581631"/>
          <a:ext cx="1254944" cy="435600"/>
        </a:xfrm>
        <a:custGeom>
          <a:avLst/>
          <a:gdLst/>
          <a:ahLst/>
          <a:cxnLst/>
          <a:rect l="0" t="0" r="0" b="0"/>
          <a:pathLst>
            <a:path>
              <a:moveTo>
                <a:pt x="0" y="0"/>
              </a:moveTo>
              <a:lnTo>
                <a:pt x="0" y="217800"/>
              </a:lnTo>
              <a:lnTo>
                <a:pt x="1254944" y="217800"/>
              </a:lnTo>
              <a:lnTo>
                <a:pt x="1254944"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D87DB-3EF0-4119-BBAE-08C56BFC3999}">
      <dsp:nvSpPr>
        <dsp:cNvPr id="0" name=""/>
        <dsp:cNvSpPr/>
      </dsp:nvSpPr>
      <dsp:spPr>
        <a:xfrm>
          <a:off x="3552005" y="1581631"/>
          <a:ext cx="1254944" cy="435600"/>
        </a:xfrm>
        <a:custGeom>
          <a:avLst/>
          <a:gdLst/>
          <a:ahLst/>
          <a:cxnLst/>
          <a:rect l="0" t="0" r="0" b="0"/>
          <a:pathLst>
            <a:path>
              <a:moveTo>
                <a:pt x="1254944" y="0"/>
              </a:moveTo>
              <a:lnTo>
                <a:pt x="1254944" y="217800"/>
              </a:lnTo>
              <a:lnTo>
                <a:pt x="0" y="217800"/>
              </a:lnTo>
              <a:lnTo>
                <a:pt x="0"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BCD73-F307-40D6-9E7D-54CC8B675F72}">
      <dsp:nvSpPr>
        <dsp:cNvPr id="0" name=""/>
        <dsp:cNvSpPr/>
      </dsp:nvSpPr>
      <dsp:spPr>
        <a:xfrm>
          <a:off x="1042117" y="1581631"/>
          <a:ext cx="3764832" cy="435600"/>
        </a:xfrm>
        <a:custGeom>
          <a:avLst/>
          <a:gdLst/>
          <a:ahLst/>
          <a:cxnLst/>
          <a:rect l="0" t="0" r="0" b="0"/>
          <a:pathLst>
            <a:path>
              <a:moveTo>
                <a:pt x="3764832" y="0"/>
              </a:moveTo>
              <a:lnTo>
                <a:pt x="3764832" y="217800"/>
              </a:lnTo>
              <a:lnTo>
                <a:pt x="0" y="217800"/>
              </a:lnTo>
              <a:lnTo>
                <a:pt x="0" y="435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73E98-6EEB-4D28-8D44-186715F8A8AA}">
      <dsp:nvSpPr>
        <dsp:cNvPr id="0" name=""/>
        <dsp:cNvSpPr/>
      </dsp:nvSpPr>
      <dsp:spPr>
        <a:xfrm>
          <a:off x="3769805" y="544487"/>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noProof="0" dirty="0"/>
            <a:t>Hébergement</a:t>
          </a:r>
        </a:p>
      </dsp:txBody>
      <dsp:txXfrm>
        <a:off x="3769805" y="544487"/>
        <a:ext cx="2074288" cy="1037144"/>
      </dsp:txXfrm>
    </dsp:sp>
    <dsp:sp modelId="{0D0575E0-1C16-4049-9723-923F54D45C00}">
      <dsp:nvSpPr>
        <dsp:cNvPr id="0" name=""/>
        <dsp:cNvSpPr/>
      </dsp:nvSpPr>
      <dsp:spPr>
        <a:xfrm>
          <a:off x="3873520" y="648201"/>
          <a:ext cx="622286" cy="829715"/>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5ADC8-8E36-4935-A80D-2E26280EE613}">
      <dsp:nvSpPr>
        <dsp:cNvPr id="0" name=""/>
        <dsp:cNvSpPr/>
      </dsp:nvSpPr>
      <dsp:spPr>
        <a:xfrm>
          <a:off x="4973"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noProof="0" dirty="0"/>
            <a:t>Hôtels</a:t>
          </a:r>
        </a:p>
      </dsp:txBody>
      <dsp:txXfrm>
        <a:off x="4973" y="2017231"/>
        <a:ext cx="2074288" cy="1037144"/>
      </dsp:txXfrm>
    </dsp:sp>
    <dsp:sp modelId="{1CCB7804-34D3-4C4D-A6D2-64F128CECFAF}">
      <dsp:nvSpPr>
        <dsp:cNvPr id="0" name=""/>
        <dsp:cNvSpPr/>
      </dsp:nvSpPr>
      <dsp:spPr>
        <a:xfrm>
          <a:off x="108687" y="2120946"/>
          <a:ext cx="622286" cy="82971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3C926-724D-40EB-91CC-626C28880FE4}">
      <dsp:nvSpPr>
        <dsp:cNvPr id="0" name=""/>
        <dsp:cNvSpPr/>
      </dsp:nvSpPr>
      <dsp:spPr>
        <a:xfrm>
          <a:off x="2514861"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noProof="0" dirty="0"/>
            <a:t>Cabines, chalets et maisons-bateaux</a:t>
          </a:r>
        </a:p>
      </dsp:txBody>
      <dsp:txXfrm>
        <a:off x="2514861" y="2017231"/>
        <a:ext cx="2074288" cy="1037144"/>
      </dsp:txXfrm>
    </dsp:sp>
    <dsp:sp modelId="{AD9A6467-71B5-49E0-8A7A-B44F439B8873}">
      <dsp:nvSpPr>
        <dsp:cNvPr id="0" name=""/>
        <dsp:cNvSpPr/>
      </dsp:nvSpPr>
      <dsp:spPr>
        <a:xfrm>
          <a:off x="2618576" y="2120946"/>
          <a:ext cx="622286" cy="829715"/>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BAF31-6E1C-47A0-86F5-5DA0D9B2F18B}">
      <dsp:nvSpPr>
        <dsp:cNvPr id="0" name=""/>
        <dsp:cNvSpPr/>
      </dsp:nvSpPr>
      <dsp:spPr>
        <a:xfrm>
          <a:off x="5024750"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noProof="0" dirty="0"/>
            <a:t>Terrain de camping</a:t>
          </a:r>
        </a:p>
      </dsp:txBody>
      <dsp:txXfrm>
        <a:off x="5024750" y="2017231"/>
        <a:ext cx="2074288" cy="1037144"/>
      </dsp:txXfrm>
    </dsp:sp>
    <dsp:sp modelId="{3C811E36-D2DC-49A5-8EAB-90E4B6E94986}">
      <dsp:nvSpPr>
        <dsp:cNvPr id="0" name=""/>
        <dsp:cNvSpPr/>
      </dsp:nvSpPr>
      <dsp:spPr>
        <a:xfrm>
          <a:off x="5128464" y="2120946"/>
          <a:ext cx="622286" cy="829715"/>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66221-C5A9-4B5D-9EF5-923675A7F34E}">
      <dsp:nvSpPr>
        <dsp:cNvPr id="0" name=""/>
        <dsp:cNvSpPr/>
      </dsp:nvSpPr>
      <dsp:spPr>
        <a:xfrm>
          <a:off x="7534638" y="2017231"/>
          <a:ext cx="2074288" cy="1037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8351"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kern="1200" noProof="0" dirty="0"/>
            <a:t>Auberges de jeunesse</a:t>
          </a:r>
        </a:p>
      </dsp:txBody>
      <dsp:txXfrm>
        <a:off x="7534638" y="2017231"/>
        <a:ext cx="2074288" cy="1037144"/>
      </dsp:txXfrm>
    </dsp:sp>
    <dsp:sp modelId="{6C889F8E-BB2A-40DF-94D7-3B0B7316540D}">
      <dsp:nvSpPr>
        <dsp:cNvPr id="0" name=""/>
        <dsp:cNvSpPr/>
      </dsp:nvSpPr>
      <dsp:spPr>
        <a:xfrm>
          <a:off x="7638353" y="2120946"/>
          <a:ext cx="622286" cy="829715"/>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11/7/2020</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11/7/2020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rgbClr val="FF0000"/>
            </a:gs>
            <a:gs pos="85000">
              <a:srgbClr val="FF0000"/>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11/7/2020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680322" y="4494107"/>
            <a:ext cx="8133478" cy="940240"/>
          </a:xfrm>
        </p:spPr>
        <p:txBody>
          <a:bodyPr>
            <a:normAutofit/>
          </a:bodyPr>
          <a:lstStyle/>
          <a:p>
            <a:r>
              <a:rPr lang="fr-CA" sz="4800"/>
              <a:t>Les 8 secteurs du tourisme</a:t>
            </a:r>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des attractions</a:t>
            </a:r>
            <a:endParaRPr lang="fr-CA" sz="2000" dirty="0"/>
          </a:p>
        </p:txBody>
      </p:sp>
      <p:sp>
        <p:nvSpPr>
          <p:cNvPr id="3" name="Content Placeholder 2"/>
          <p:cNvSpPr>
            <a:spLocks noGrp="1"/>
          </p:cNvSpPr>
          <p:nvPr>
            <p:ph idx="1"/>
          </p:nvPr>
        </p:nvSpPr>
        <p:spPr>
          <a:xfrm>
            <a:off x="594361" y="2115896"/>
            <a:ext cx="9699822" cy="1608557"/>
          </a:xfrm>
        </p:spPr>
        <p:txBody>
          <a:bodyPr>
            <a:noAutofit/>
          </a:bodyPr>
          <a:lstStyle/>
          <a:p>
            <a:pPr marL="0" indent="0">
              <a:lnSpc>
                <a:spcPct val="100000"/>
              </a:lnSpc>
              <a:buNone/>
            </a:pPr>
            <a:r>
              <a:rPr lang="fr-CA" sz="2000" dirty="0"/>
              <a:t>Ce secteur comprend les sites historiques, les maisons du patrimoine, les musées, les palais de la renommée, les galeries d'art, les jardins botaniques, les aquariums, les zoos, les parcs aquatiques, les parcs d'attractions, les casinos et les attractions culturelles. De nombreuses attractions sont de nature éducative, d'autres sont uniquement destinées au divertissement.</a:t>
            </a:r>
          </a:p>
        </p:txBody>
      </p:sp>
      <p:pic>
        <p:nvPicPr>
          <p:cNvPr id="6146"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002" y="848193"/>
            <a:ext cx="1173828" cy="8810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iagara, Falls, Canada, Waterfall,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0" y="3619499"/>
            <a:ext cx="21526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n Tower, Needle, Metropo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5698"/>
            <a:ext cx="2422301" cy="24223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arliament, Building, Victoria, C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49" y="3921602"/>
            <a:ext cx="2878667" cy="216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7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des attractions</a:t>
            </a:r>
            <a:br>
              <a:rPr lang="en-CA" dirty="0"/>
            </a:br>
            <a:r>
              <a:rPr lang="en-CA" sz="2000" dirty="0"/>
              <a:t>(suite) </a:t>
            </a:r>
          </a:p>
        </p:txBody>
      </p:sp>
      <p:sp>
        <p:nvSpPr>
          <p:cNvPr id="3" name="Content Placeholder 2"/>
          <p:cNvSpPr>
            <a:spLocks noGrp="1"/>
          </p:cNvSpPr>
          <p:nvPr>
            <p:ph idx="1"/>
          </p:nvPr>
        </p:nvSpPr>
        <p:spPr>
          <a:xfrm>
            <a:off x="2627870" y="2228850"/>
            <a:ext cx="8093470" cy="2094957"/>
          </a:xfrm>
        </p:spPr>
        <p:txBody>
          <a:bodyPr>
            <a:noAutofit/>
          </a:bodyPr>
          <a:lstStyle/>
          <a:p>
            <a:pPr marL="0" indent="0" algn="just">
              <a:lnSpc>
                <a:spcPct val="100000"/>
              </a:lnSpc>
              <a:spcBef>
                <a:spcPts val="0"/>
              </a:spcBef>
              <a:buNone/>
            </a:pPr>
            <a:r>
              <a:rPr lang="fr-CA" sz="2000" dirty="0"/>
              <a:t>Chaque province et territoire du Canada possède des attractions majeures et mineures qui attirent les visiteurs et génèrent des revenus touristiques. Le Canada dispose d'une multitude d'attractions culturelles et patrimoniales : les bâtiments du Parlement et la Galerie nationale à Ottawa, la forteresse de </a:t>
            </a:r>
            <a:r>
              <a:rPr lang="fr-CA" sz="2000" dirty="0" err="1"/>
              <a:t>Louisbourg</a:t>
            </a:r>
            <a:r>
              <a:rPr lang="fr-CA" sz="2000" dirty="0"/>
              <a:t> au Cap-Breton et le site historique national de </a:t>
            </a:r>
            <a:r>
              <a:rPr lang="fr-CA" sz="2000" dirty="0" err="1"/>
              <a:t>Lower</a:t>
            </a:r>
            <a:r>
              <a:rPr lang="fr-CA" sz="2000" dirty="0"/>
              <a:t> Fort Garry au Manitoba.  Il existe des communautés patrimoniales comme</a:t>
            </a:r>
          </a:p>
        </p:txBody>
      </p:sp>
      <p:pic>
        <p:nvPicPr>
          <p:cNvPr id="6146"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002" y="848193"/>
            <a:ext cx="1173828" cy="881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0939" y="4354763"/>
            <a:ext cx="10130401" cy="1938992"/>
          </a:xfrm>
          <a:prstGeom prst="rect">
            <a:avLst/>
          </a:prstGeom>
          <a:noFill/>
        </p:spPr>
        <p:txBody>
          <a:bodyPr wrap="square" rtlCol="0">
            <a:spAutoFit/>
          </a:bodyPr>
          <a:lstStyle/>
          <a:p>
            <a:pPr algn="just"/>
            <a:r>
              <a:rPr lang="fr-CA" sz="2000" dirty="0" err="1"/>
              <a:t>Gastown</a:t>
            </a:r>
            <a:r>
              <a:rPr lang="fr-CA" sz="2000" dirty="0"/>
              <a:t> à Vancouver, des attractions liées aux ressources naturelles comme les sources thermales des parcs nationaux de Banff et de Jasper, et les aurores boréales des Territoires du Nord-Ouest. En outre, il y a de grands parcs d'attractions comme </a:t>
            </a:r>
            <a:r>
              <a:rPr lang="fr-CA" sz="2000" dirty="0" err="1"/>
              <a:t>Canada's</a:t>
            </a:r>
            <a:r>
              <a:rPr lang="fr-CA" sz="2000" dirty="0"/>
              <a:t> </a:t>
            </a:r>
            <a:r>
              <a:rPr lang="fr-CA" sz="2000" dirty="0" err="1"/>
              <a:t>Wonderland</a:t>
            </a:r>
            <a:r>
              <a:rPr lang="fr-CA" sz="2000" dirty="0"/>
              <a:t> en Ontario, des musées comme le Musée maritime de l'Atlantique à Halifax, et des attractions familiales comme la maison Anne of Green Gables sur l'Île-du-Prince-Édouard. Le Canada a beaucoup à offrir.</a:t>
            </a:r>
          </a:p>
        </p:txBody>
      </p:sp>
      <p:pic>
        <p:nvPicPr>
          <p:cNvPr id="14342" name="Picture 6" descr="Canadian Flag, Canada, Maple, Country"/>
          <p:cNvPicPr>
            <a:picLocks noChangeAspect="1" noChangeArrowheads="1"/>
          </p:cNvPicPr>
          <p:nvPr/>
        </p:nvPicPr>
        <p:blipFill rotWithShape="1">
          <a:blip r:embed="rId3">
            <a:extLst>
              <a:ext uri="{28A0092B-C50C-407E-A947-70E740481C1C}">
                <a14:useLocalDpi xmlns:a14="http://schemas.microsoft.com/office/drawing/2010/main" val="0"/>
              </a:ext>
            </a:extLst>
          </a:blip>
          <a:srcRect l="4586" r="19841"/>
          <a:stretch/>
        </p:blipFill>
        <p:spPr bwMode="auto">
          <a:xfrm>
            <a:off x="590939" y="2421925"/>
            <a:ext cx="1929489" cy="16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0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t>Secteur des évènements et conférences</a:t>
            </a:r>
          </a:p>
        </p:txBody>
      </p:sp>
      <p:sp>
        <p:nvSpPr>
          <p:cNvPr id="3" name="Content Placeholder 2"/>
          <p:cNvSpPr>
            <a:spLocks noGrp="1"/>
          </p:cNvSpPr>
          <p:nvPr>
            <p:ph idx="1"/>
          </p:nvPr>
        </p:nvSpPr>
        <p:spPr>
          <a:xfrm>
            <a:off x="620431" y="2040645"/>
            <a:ext cx="8875158" cy="820327"/>
          </a:xfrm>
        </p:spPr>
        <p:txBody>
          <a:bodyPr>
            <a:noAutofit/>
          </a:bodyPr>
          <a:lstStyle/>
          <a:p>
            <a:pPr marL="0" indent="0">
              <a:lnSpc>
                <a:spcPct val="100000"/>
              </a:lnSpc>
              <a:buNone/>
            </a:pPr>
            <a:r>
              <a:rPr lang="fr-CA" sz="1900"/>
              <a:t>Les événements et les conférences rassemblent des personnes ayant un intérêt commun pour apprendre de nouvelles choses ou partager une expérience commune.</a:t>
            </a:r>
          </a:p>
          <a:p>
            <a:pPr marL="0" indent="0">
              <a:buNone/>
            </a:pPr>
            <a:endParaRPr lang="fr-CA" sz="1900"/>
          </a:p>
          <a:p>
            <a:pPr marL="0" indent="0">
              <a:buNone/>
            </a:pPr>
            <a:endParaRPr lang="fr-CA" sz="1900"/>
          </a:p>
        </p:txBody>
      </p:sp>
      <p:pic>
        <p:nvPicPr>
          <p:cNvPr id="7170"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3624" y="838379"/>
            <a:ext cx="1219200" cy="915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0431" y="3012826"/>
            <a:ext cx="8875158" cy="3693319"/>
          </a:xfrm>
          <a:prstGeom prst="rect">
            <a:avLst/>
          </a:prstGeom>
          <a:noFill/>
        </p:spPr>
        <p:txBody>
          <a:bodyPr wrap="square" rtlCol="0">
            <a:spAutoFit/>
          </a:bodyPr>
          <a:lstStyle/>
          <a:p>
            <a:r>
              <a:rPr lang="fr-CA" dirty="0"/>
              <a:t>Les événements et les conférences apportent des fonds aux communautés. Non seulement les voyageurs dépensent de l'argent pour l'événement ou la conférence elle-même, mais les "retombées financières" sont également dépensées pour tout, de l'hébergement aux souvenirs. Les voyageurs doivent se rendre sur le lieu de l'événement ou de la conférence et en revenir, et le secteur des transports est donc également impliqué. Ils ont besoin de manger, donc les points de vente de nourriture et de boissons sont visités. Les conférences prévoient généralement des événements sociaux ou des divertissements, et les dollars sont donc dépensés en billets, en droits d'entrée, en boissons et/ou en pourboires. Les événements spéciaux, tels que les festivals et les manifestations sportives, peuvent donner lieu à des réunions formelles ou informelles. Il faut donc louer un espace de réunion, acheter de la nourriture et des boissons et/ou utiliser les transports locaux. Tout cela signifie que l'argent est transféré des voyageurs à l'économie locale.</a:t>
            </a:r>
          </a:p>
        </p:txBody>
      </p:sp>
      <p:pic>
        <p:nvPicPr>
          <p:cNvPr id="7172" name="Picture 4" descr="Meeting, Conference, Seminar, E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754" y="5023834"/>
            <a:ext cx="2751246" cy="183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0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d’alimentation et boissons</a:t>
            </a:r>
          </a:p>
        </p:txBody>
      </p:sp>
      <p:sp>
        <p:nvSpPr>
          <p:cNvPr id="3" name="Content Placeholder 2"/>
          <p:cNvSpPr>
            <a:spLocks noGrp="1"/>
          </p:cNvSpPr>
          <p:nvPr>
            <p:ph idx="1"/>
          </p:nvPr>
        </p:nvSpPr>
        <p:spPr>
          <a:xfrm>
            <a:off x="680321" y="2202956"/>
            <a:ext cx="11184019" cy="1650241"/>
          </a:xfrm>
        </p:spPr>
        <p:txBody>
          <a:bodyPr>
            <a:noAutofit/>
          </a:bodyPr>
          <a:lstStyle/>
          <a:p>
            <a:pPr marL="0" indent="0">
              <a:lnSpc>
                <a:spcPct val="120000"/>
              </a:lnSpc>
              <a:buNone/>
            </a:pPr>
            <a:r>
              <a:rPr lang="fr-CA" sz="2000" dirty="0"/>
              <a:t>Ce secteur comprend les établissements dont l'activité principale consiste à fournir des services de restauration aux clients qui commandent et se font servir des aliments et des boissons. Le secteur de l'alimentation et des boissons englobe tous les types d'établissements fournissant des aliments et des boissons destinés à la consommation, des restaurants raffinés et ethniques aux établissements de restauration collective et aux entreprises de restauration, des pubs et des bars aux boîtes de nuit et aux salons.  </a:t>
            </a:r>
          </a:p>
        </p:txBody>
      </p:sp>
      <p:pic>
        <p:nvPicPr>
          <p:cNvPr id="8196" name="Picture 4"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951" y="797903"/>
            <a:ext cx="1321146" cy="9915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almon, Dish, Food, Meal, Fish, Sea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497" y="4586698"/>
            <a:ext cx="2698171" cy="202511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sparagus, Steak, Veal Steak, Veal, M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02" y="4586698"/>
            <a:ext cx="3121254" cy="208083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hish Kebab, Meat Skewer, Vegetable Ske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610" y="4571766"/>
            <a:ext cx="3143653" cy="209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9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d’alimentation et boissons</a:t>
            </a:r>
            <a:br>
              <a:rPr lang="en-CA" dirty="0"/>
            </a:br>
            <a:r>
              <a:rPr lang="en-CA" sz="2000" dirty="0"/>
              <a:t>(suite) </a:t>
            </a:r>
          </a:p>
        </p:txBody>
      </p:sp>
      <p:sp>
        <p:nvSpPr>
          <p:cNvPr id="3" name="Content Placeholder 2"/>
          <p:cNvSpPr>
            <a:spLocks noGrp="1"/>
          </p:cNvSpPr>
          <p:nvPr>
            <p:ph idx="1"/>
          </p:nvPr>
        </p:nvSpPr>
        <p:spPr>
          <a:xfrm>
            <a:off x="2170326" y="2132875"/>
            <a:ext cx="7852410" cy="933549"/>
          </a:xfrm>
        </p:spPr>
        <p:txBody>
          <a:bodyPr>
            <a:noAutofit/>
          </a:bodyPr>
          <a:lstStyle/>
          <a:p>
            <a:pPr marL="0" indent="0">
              <a:buNone/>
            </a:pPr>
            <a:r>
              <a:rPr lang="fr-CA" sz="2000" dirty="0"/>
              <a:t>Le secteur de l'alimentation et des boissons est également un important employeur de jeunes et un important lieu de formation pour de nombreux employés qui commencent leur carrière professionnelle.</a:t>
            </a:r>
          </a:p>
        </p:txBody>
      </p:sp>
      <p:pic>
        <p:nvPicPr>
          <p:cNvPr id="8196" name="Picture 4"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951" y="797903"/>
            <a:ext cx="1321146" cy="9915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r, Barmaid, Barman, Bartender, Buff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84" y="2132875"/>
            <a:ext cx="1707078" cy="11380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hefs, Cooking, Food, Restau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800" y="2108082"/>
            <a:ext cx="1717588" cy="114505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taurant, Table Setting, Decoration"/>
          <p:cNvPicPr>
            <a:picLocks noChangeAspect="1" noChangeArrowheads="1"/>
          </p:cNvPicPr>
          <p:nvPr/>
        </p:nvPicPr>
        <p:blipFill rotWithShape="1">
          <a:blip r:embed="rId5">
            <a:extLst>
              <a:ext uri="{28A0092B-C50C-407E-A947-70E740481C1C}">
                <a14:useLocalDpi xmlns:a14="http://schemas.microsoft.com/office/drawing/2010/main" val="0"/>
              </a:ext>
            </a:extLst>
          </a:blip>
          <a:srcRect t="4483" b="3180"/>
          <a:stretch/>
        </p:blipFill>
        <p:spPr bwMode="auto">
          <a:xfrm>
            <a:off x="1161504" y="3482437"/>
            <a:ext cx="9870380" cy="337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9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Secteurs des services touristiques</a:t>
            </a:r>
          </a:p>
        </p:txBody>
      </p:sp>
      <p:sp>
        <p:nvSpPr>
          <p:cNvPr id="3" name="Content Placeholder 2"/>
          <p:cNvSpPr>
            <a:spLocks noGrp="1"/>
          </p:cNvSpPr>
          <p:nvPr>
            <p:ph idx="1"/>
          </p:nvPr>
        </p:nvSpPr>
        <p:spPr>
          <a:xfrm>
            <a:off x="680321" y="2336873"/>
            <a:ext cx="9613861" cy="3734413"/>
          </a:xfrm>
        </p:spPr>
        <p:txBody>
          <a:bodyPr>
            <a:normAutofit fontScale="92500" lnSpcReduction="10000"/>
          </a:bodyPr>
          <a:lstStyle/>
          <a:p>
            <a:pPr marL="0" indent="0">
              <a:lnSpc>
                <a:spcPct val="100000"/>
              </a:lnSpc>
              <a:buNone/>
            </a:pPr>
            <a:r>
              <a:rPr lang="fr-CA" sz="2000" dirty="0"/>
              <a:t>Le secteur des services touristiques est composé d'organisations, d'associations, d'agences gouvernementales et d'entreprises qui se spécialisent dans la satisfaction des besoins de l'industrie du tourisme dans son ensemble plutôt que des besoins des voyageurs en particulier.</a:t>
            </a:r>
          </a:p>
          <a:p>
            <a:pPr marL="0" indent="0">
              <a:buNone/>
            </a:pPr>
            <a:endParaRPr lang="fr-CA" sz="1800" dirty="0"/>
          </a:p>
          <a:p>
            <a:pPr marL="0" indent="0">
              <a:buNone/>
            </a:pPr>
            <a:r>
              <a:rPr lang="fr-CA" sz="2000" dirty="0"/>
              <a:t>Plusieurs domaines regroupent ce secteur :</a:t>
            </a:r>
          </a:p>
          <a:p>
            <a:r>
              <a:rPr lang="fr-CA" sz="2000" dirty="0"/>
              <a:t>Gouvernement</a:t>
            </a:r>
          </a:p>
          <a:p>
            <a:r>
              <a:rPr lang="fr-CA" sz="2000" dirty="0"/>
              <a:t>Association de l’industrie</a:t>
            </a:r>
          </a:p>
          <a:p>
            <a:r>
              <a:rPr lang="fr-CA" sz="2000" dirty="0"/>
              <a:t>Services de marketing</a:t>
            </a:r>
          </a:p>
          <a:p>
            <a:r>
              <a:rPr lang="fr-CA" sz="2000" dirty="0"/>
              <a:t>Recherche</a:t>
            </a:r>
          </a:p>
          <a:p>
            <a:r>
              <a:rPr lang="fr-CA" sz="2000" dirty="0"/>
              <a:t>Vente au détail</a:t>
            </a:r>
          </a:p>
          <a:p>
            <a:pPr marL="0" indent="0">
              <a:lnSpc>
                <a:spcPct val="100000"/>
              </a:lnSpc>
              <a:buNone/>
            </a:pPr>
            <a:endParaRPr lang="fr-CA" sz="1800"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anada, Landscape, Mountains, Snow,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283" y="3409465"/>
            <a:ext cx="4432807" cy="29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8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Secteurs des services touristiques</a:t>
            </a:r>
            <a:br>
              <a:rPr lang="en-CA" dirty="0"/>
            </a:br>
            <a:r>
              <a:rPr lang="en-CA" sz="2000" dirty="0"/>
              <a:t>(suite)</a:t>
            </a:r>
          </a:p>
        </p:txBody>
      </p:sp>
      <p:sp>
        <p:nvSpPr>
          <p:cNvPr id="3" name="Content Placeholder 2"/>
          <p:cNvSpPr>
            <a:spLocks noGrp="1"/>
          </p:cNvSpPr>
          <p:nvPr>
            <p:ph idx="1"/>
          </p:nvPr>
        </p:nvSpPr>
        <p:spPr>
          <a:xfrm>
            <a:off x="680321" y="2336873"/>
            <a:ext cx="9850690" cy="3599316"/>
          </a:xfrm>
        </p:spPr>
        <p:txBody>
          <a:bodyPr/>
          <a:lstStyle/>
          <a:p>
            <a:pPr marL="0" indent="0">
              <a:buNone/>
            </a:pPr>
            <a:r>
              <a:rPr lang="fr-CA" u="sng" dirty="0"/>
              <a:t>Les organisations gouvernementales </a:t>
            </a:r>
            <a:r>
              <a:rPr lang="fr-CA" dirty="0"/>
              <a:t>encouragent les entreprises en leur fournissant de l'argent, des informations et des services.  Les politiques gouvernementales affectent également le tourisme en construisant de nouveaux aéroports, en étendant un système de parcs, en améliorant une autoroute.  Le gouvernement fédéral s'attache à promouvoir le Canada en tant que destination touristique sur les marchés internationaux. Chaque province et territoire possède son propre ministère, département ou agence du tourisme qui reconnaît la valeur du tourisme et soutient sa croissance.</a:t>
            </a:r>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8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Secteurs des services touristiques</a:t>
            </a:r>
            <a:br>
              <a:rPr lang="en-CA" dirty="0"/>
            </a:br>
            <a:r>
              <a:rPr lang="en-CA" sz="2000" dirty="0"/>
              <a:t>(suite)</a:t>
            </a:r>
          </a:p>
        </p:txBody>
      </p:sp>
      <p:sp>
        <p:nvSpPr>
          <p:cNvPr id="3" name="Content Placeholder 2"/>
          <p:cNvSpPr>
            <a:spLocks noGrp="1"/>
          </p:cNvSpPr>
          <p:nvPr>
            <p:ph idx="1"/>
          </p:nvPr>
        </p:nvSpPr>
        <p:spPr/>
        <p:txBody>
          <a:bodyPr>
            <a:normAutofit fontScale="92500" lnSpcReduction="10000"/>
          </a:bodyPr>
          <a:lstStyle/>
          <a:p>
            <a:pPr marL="0" indent="0">
              <a:buNone/>
            </a:pPr>
            <a:r>
              <a:rPr lang="fr-CA" u="sng" dirty="0"/>
              <a:t>Les associations industrielles </a:t>
            </a:r>
            <a:r>
              <a:rPr lang="fr-CA" dirty="0"/>
              <a:t>ont été créées pour servir soit l'ensemble de l'industrie, soit des secteurs spécifiques. Certaines associations sectorielles se concentrent sur le marketing, par exemple le bureau de convention de l’île du Prince Édouard et le comité de marketing pour le ski à l’Ouest canadien. D'autres associations (telles que les conseils d'éducation touristique de chaque province et territoire canadien) se concentrent sur l'éducation, la formation et le développement professionnel des personnes travaillant dans l'industrie du tourisme. Il existe également des associations qui se concentrent sur le développement du lobbying ou de la défense des intérêts. Citons par exemple l'Association de l'industrie touristique du Canada et l'Association canadienne des restaurateurs et des services alimentaires.</a:t>
            </a:r>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3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Secteurs des services touristiques</a:t>
            </a:r>
            <a:br>
              <a:rPr lang="en-CA" dirty="0"/>
            </a:br>
            <a:r>
              <a:rPr lang="en-CA" sz="2000" dirty="0"/>
              <a:t>(suite)</a:t>
            </a:r>
          </a:p>
        </p:txBody>
      </p:sp>
      <p:sp>
        <p:nvSpPr>
          <p:cNvPr id="3" name="Content Placeholder 2"/>
          <p:cNvSpPr>
            <a:spLocks noGrp="1"/>
          </p:cNvSpPr>
          <p:nvPr>
            <p:ph idx="1"/>
          </p:nvPr>
        </p:nvSpPr>
        <p:spPr/>
        <p:txBody>
          <a:bodyPr/>
          <a:lstStyle/>
          <a:p>
            <a:pPr marL="0" indent="0">
              <a:buNone/>
            </a:pPr>
            <a:r>
              <a:rPr lang="en-CA" u="sng" dirty="0"/>
              <a:t>Les services de marketing </a:t>
            </a:r>
            <a:r>
              <a:rPr lang="fr-CA" dirty="0"/>
              <a:t>sont la promotion par une organisation des différents services dont elle dispose dans le but d'attirer des clients. En raison de l'importance de la concurrence, les consommateurs disposent d'une grande variété de produits et de services parmi lesquels ils peuvent choisir. Le marketing est d'une importance primordiale pour le tourisme, et de nombreuses organisations disposent d'un personnel et de services de marketing spécialisés.</a:t>
            </a:r>
            <a:br>
              <a:rPr lang="fr-CA" dirty="0"/>
            </a:br>
            <a:endParaRPr lang="fr-CA" dirty="0"/>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5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Secteurs des services touristiques</a:t>
            </a:r>
            <a:br>
              <a:rPr lang="en-CA" dirty="0"/>
            </a:br>
            <a:r>
              <a:rPr lang="en-CA" sz="2000" dirty="0"/>
              <a:t>(suite)</a:t>
            </a:r>
          </a:p>
        </p:txBody>
      </p:sp>
      <p:sp>
        <p:nvSpPr>
          <p:cNvPr id="3" name="Content Placeholder 2"/>
          <p:cNvSpPr>
            <a:spLocks noGrp="1"/>
          </p:cNvSpPr>
          <p:nvPr>
            <p:ph idx="1"/>
          </p:nvPr>
        </p:nvSpPr>
        <p:spPr/>
        <p:txBody>
          <a:bodyPr/>
          <a:lstStyle/>
          <a:p>
            <a:pPr marL="0" indent="0">
              <a:buNone/>
            </a:pPr>
            <a:r>
              <a:rPr lang="fr-CA" u="sng" dirty="0"/>
              <a:t>La recherche</a:t>
            </a:r>
            <a:r>
              <a:rPr lang="fr-CA" dirty="0"/>
              <a:t> est essentielle pour prendre des plans et des décisions en connaissance de cause. Les informations recueillies peuvent concerner le marché d'une organisation et/ou les marchés de ses concurrents. Les rapports issus de ces recherches sont utiles pour la planification et la prise de décision. Ils permettent de mesurer l'impact du tourisme sur l'économie et de déterminer les besoins et les attentes des consommateurs.</a:t>
            </a:r>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FF0000"/>
            </a:gs>
            <a:gs pos="69000">
              <a:srgbClr val="FF0000"/>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Pourquoi le tourisme est-il important en Ontario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80657403"/>
              </p:ext>
            </p:extLst>
          </p:nvPr>
        </p:nvGraphicFramePr>
        <p:xfrm>
          <a:off x="680321" y="1834166"/>
          <a:ext cx="9613861" cy="468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8060517" y="3597532"/>
            <a:ext cx="618252" cy="618526"/>
          </a:xfrm>
          <a:prstGeom prst="ellipse">
            <a:avLst/>
          </a:prstGeom>
          <a:solidFill>
            <a:srgbClr val="CB69BB"/>
          </a:solidFill>
        </p:spPr>
        <p:style>
          <a:lnRef idx="2">
            <a:schemeClr val="lt1">
              <a:hueOff val="0"/>
              <a:satOff val="0"/>
              <a:lumOff val="0"/>
              <a:alphaOff val="0"/>
            </a:schemeClr>
          </a:lnRef>
          <a:fillRef idx="1">
            <a:schemeClr val="accent4">
              <a:hueOff val="2560540"/>
              <a:satOff val="23219"/>
              <a:lumOff val="9020"/>
              <a:alphaOff val="0"/>
            </a:schemeClr>
          </a:fillRef>
          <a:effectRef idx="0">
            <a:schemeClr val="accent4">
              <a:hueOff val="2560540"/>
              <a:satOff val="23219"/>
              <a:lumOff val="9020"/>
              <a:alphaOff val="0"/>
            </a:schemeClr>
          </a:effectRef>
          <a:fontRef idx="minor">
            <a:schemeClr val="lt1"/>
          </a:fontRef>
        </p:style>
      </p:sp>
    </p:spTree>
    <p:extLst>
      <p:ext uri="{BB962C8B-B14F-4D97-AF65-F5344CB8AC3E}">
        <p14:creationId xmlns:p14="http://schemas.microsoft.com/office/powerpoint/2010/main" val="10699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Secteurs des services touristiques</a:t>
            </a:r>
            <a:br>
              <a:rPr lang="en-CA" dirty="0"/>
            </a:br>
            <a:r>
              <a:rPr lang="en-CA" sz="2000" dirty="0"/>
              <a:t>(suite))</a:t>
            </a:r>
          </a:p>
        </p:txBody>
      </p:sp>
      <p:sp>
        <p:nvSpPr>
          <p:cNvPr id="3" name="Content Placeholder 2"/>
          <p:cNvSpPr>
            <a:spLocks noGrp="1"/>
          </p:cNvSpPr>
          <p:nvPr>
            <p:ph idx="1"/>
          </p:nvPr>
        </p:nvSpPr>
        <p:spPr/>
        <p:txBody>
          <a:bodyPr/>
          <a:lstStyle/>
          <a:p>
            <a:pPr marL="0" indent="0">
              <a:buNone/>
            </a:pPr>
            <a:r>
              <a:rPr lang="fr-CA" u="sng" dirty="0"/>
              <a:t>Les commerces</a:t>
            </a:r>
            <a:r>
              <a:rPr lang="fr-CA" dirty="0"/>
              <a:t> de vente au détail qui bénéficient des revenus du tourisme font également partie du secteur des services touristiques. Les voyageurs qui achètent les chaussettes qu'ils ont oubliées à la maison ou qui se font couper les cheveux en voyage contribuent à l'économie locale. L’organisation mondiale du tourisme définit le tourisme simplement comme les activités de ceux qui voyagent en dehors de leur environnement habituel. Cette définition large signifie que de nombreuses entreprises bénéficient chaque jour des dollars du tourisme. Toutes les entreprises qui sont de nature commerciale font partie du secteur des services touristiques.</a:t>
            </a:r>
          </a:p>
        </p:txBody>
      </p:sp>
      <p:pic>
        <p:nvPicPr>
          <p:cNvPr id="921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71" y="808603"/>
            <a:ext cx="1292633" cy="9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5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Secteur du transport</a:t>
            </a:r>
            <a:endParaRPr lang="fr-CA" sz="2000"/>
          </a:p>
        </p:txBody>
      </p:sp>
      <p:sp>
        <p:nvSpPr>
          <p:cNvPr id="3" name="Content Placeholder 2"/>
          <p:cNvSpPr>
            <a:spLocks noGrp="1"/>
          </p:cNvSpPr>
          <p:nvPr>
            <p:ph idx="1"/>
          </p:nvPr>
        </p:nvSpPr>
        <p:spPr/>
        <p:txBody>
          <a:bodyPr/>
          <a:lstStyle/>
          <a:p>
            <a:pPr marL="0" indent="0">
              <a:buNone/>
            </a:pPr>
            <a:r>
              <a:rPr lang="fr-CA" dirty="0"/>
              <a:t>Ce secteur assure le déplacement des personnes pendant leur voyage.</a:t>
            </a:r>
          </a:p>
          <a:p>
            <a:pPr marL="0" indent="0">
              <a:buNone/>
            </a:pPr>
            <a:r>
              <a:rPr lang="fr-CA" dirty="0"/>
              <a:t>Le secteur est divisé en quatre </a:t>
            </a:r>
            <a:r>
              <a:rPr lang="fr-CA" dirty="0" err="1"/>
              <a:t>categories</a:t>
            </a:r>
            <a:r>
              <a:rPr lang="fr-CA" dirty="0"/>
              <a:t> :</a:t>
            </a:r>
          </a:p>
          <a:p>
            <a:pPr marL="457200" indent="-457200">
              <a:buFont typeface="+mj-lt"/>
              <a:buAutoNum type="arabicPeriod"/>
            </a:pPr>
            <a:r>
              <a:rPr lang="fr-CA" dirty="0"/>
              <a:t>Aérien</a:t>
            </a:r>
          </a:p>
          <a:p>
            <a:pPr marL="457200" indent="-457200">
              <a:buFont typeface="+mj-lt"/>
              <a:buAutoNum type="arabicPeriod"/>
            </a:pPr>
            <a:r>
              <a:rPr lang="fr-CA" dirty="0"/>
              <a:t>Chemin de fer</a:t>
            </a:r>
          </a:p>
          <a:p>
            <a:pPr marL="457200" indent="-457200">
              <a:buFont typeface="+mj-lt"/>
              <a:buAutoNum type="arabicPeriod"/>
            </a:pPr>
            <a:r>
              <a:rPr lang="fr-CA" dirty="0"/>
              <a:t>L’eau</a:t>
            </a:r>
          </a:p>
          <a:p>
            <a:pPr marL="457200" indent="-457200">
              <a:buFont typeface="+mj-lt"/>
              <a:buAutoNum type="arabicPeriod"/>
            </a:pPr>
            <a:r>
              <a:rPr lang="fr-CA" dirty="0"/>
              <a:t>Transport terrestre</a:t>
            </a:r>
          </a:p>
        </p:txBody>
      </p:sp>
      <p:pic>
        <p:nvPicPr>
          <p:cNvPr id="10242"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9302" y="805205"/>
            <a:ext cx="1301687" cy="9769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ir Port, Airplan, Israel, Bgn, Telaviv"/>
          <p:cNvPicPr>
            <a:picLocks noChangeAspect="1" noChangeArrowheads="1"/>
          </p:cNvPicPr>
          <p:nvPr/>
        </p:nvPicPr>
        <p:blipFill rotWithShape="1">
          <a:blip r:embed="rId3">
            <a:extLst>
              <a:ext uri="{28A0092B-C50C-407E-A947-70E740481C1C}">
                <a14:useLocalDpi xmlns:a14="http://schemas.microsoft.com/office/drawing/2010/main" val="0"/>
              </a:ext>
            </a:extLst>
          </a:blip>
          <a:srcRect b="11462"/>
          <a:stretch/>
        </p:blipFill>
        <p:spPr bwMode="auto">
          <a:xfrm>
            <a:off x="9904322" y="2284896"/>
            <a:ext cx="2116667" cy="140657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rain, Cn Rail, Railroad, Transportation"/>
          <p:cNvPicPr>
            <a:picLocks noChangeAspect="1" noChangeArrowheads="1"/>
          </p:cNvPicPr>
          <p:nvPr/>
        </p:nvPicPr>
        <p:blipFill rotWithShape="1">
          <a:blip r:embed="rId4">
            <a:extLst>
              <a:ext uri="{28A0092B-C50C-407E-A947-70E740481C1C}">
                <a14:useLocalDpi xmlns:a14="http://schemas.microsoft.com/office/drawing/2010/main" val="0"/>
              </a:ext>
            </a:extLst>
          </a:blip>
          <a:srcRect t="4878"/>
          <a:stretch/>
        </p:blipFill>
        <p:spPr bwMode="auto">
          <a:xfrm>
            <a:off x="9904322" y="5265052"/>
            <a:ext cx="2116667" cy="134227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oach, Bus, Holiday, Modern Bus, Autoc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451" y="3722838"/>
            <a:ext cx="2975331" cy="198355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Boat, Toronto, Harbour Front, Harb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70343"/>
            <a:ext cx="2619375"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4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Secteur du commerce des voyages</a:t>
            </a:r>
            <a:endParaRPr lang="fr-CA" sz="2000"/>
          </a:p>
        </p:txBody>
      </p:sp>
      <p:sp>
        <p:nvSpPr>
          <p:cNvPr id="3" name="Content Placeholder 2"/>
          <p:cNvSpPr>
            <a:spLocks noGrp="1"/>
          </p:cNvSpPr>
          <p:nvPr>
            <p:ph idx="1"/>
          </p:nvPr>
        </p:nvSpPr>
        <p:spPr>
          <a:xfrm>
            <a:off x="680322" y="2336873"/>
            <a:ext cx="8406528" cy="2075108"/>
          </a:xfrm>
        </p:spPr>
        <p:txBody>
          <a:bodyPr>
            <a:noAutofit/>
          </a:bodyPr>
          <a:lstStyle/>
          <a:p>
            <a:pPr marL="0" indent="0">
              <a:lnSpc>
                <a:spcPct val="100000"/>
              </a:lnSpc>
              <a:buNone/>
            </a:pPr>
            <a:r>
              <a:rPr lang="fr-CA" sz="2000" dirty="0"/>
              <a:t>Le secteur du commerce des voyages soutient les réservations et les ventes dans d'autres secteurs. Les personnes qui travaillent dans le secteur du voyage font des réservations pour des hébergements, des visites, des transports, des aliments et des boissons et/ou des attractions. Ces réservations peuvent prendre la forme d'un forfait touristique complet ou d'une réservation unique pour un seul voyageur.</a:t>
            </a:r>
          </a:p>
        </p:txBody>
      </p:sp>
      <p:pic>
        <p:nvPicPr>
          <p:cNvPr id="11266"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1969"/>
            <a:ext cx="1247368" cy="9362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ighthouse, Ocean, Sea, Coast, 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78" y="4816109"/>
            <a:ext cx="2467168" cy="16447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oronto, City, Canada, Archite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2085" y="2399999"/>
            <a:ext cx="25908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eople, Silhouettes, Sunset, Lake"/>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2050" b="-14452"/>
          <a:stretch/>
        </p:blipFill>
        <p:spPr bwMode="auto">
          <a:xfrm>
            <a:off x="3194227" y="4816109"/>
            <a:ext cx="2469032" cy="18919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rontenac, Québec, Castle, Canada"/>
          <p:cNvPicPr>
            <a:picLocks noChangeAspect="1" noChangeArrowheads="1"/>
          </p:cNvPicPr>
          <p:nvPr/>
        </p:nvPicPr>
        <p:blipFill rotWithShape="1">
          <a:blip r:embed="rId6">
            <a:extLst>
              <a:ext uri="{28A0092B-C50C-407E-A947-70E740481C1C}">
                <a14:useLocalDpi xmlns:a14="http://schemas.microsoft.com/office/drawing/2010/main" val="0"/>
              </a:ext>
            </a:extLst>
          </a:blip>
          <a:srcRect r="15705"/>
          <a:stretch/>
        </p:blipFill>
        <p:spPr bwMode="auto">
          <a:xfrm>
            <a:off x="284353" y="4816110"/>
            <a:ext cx="2467085" cy="164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0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Ressources</a:t>
            </a:r>
            <a:endParaRPr lang="en-CA" dirty="0"/>
          </a:p>
        </p:txBody>
      </p:sp>
      <p:sp>
        <p:nvSpPr>
          <p:cNvPr id="3" name="TextBox 2"/>
          <p:cNvSpPr txBox="1"/>
          <p:nvPr/>
        </p:nvSpPr>
        <p:spPr>
          <a:xfrm>
            <a:off x="495683" y="2769208"/>
            <a:ext cx="11203459" cy="2585323"/>
          </a:xfrm>
          <a:prstGeom prst="rect">
            <a:avLst/>
          </a:prstGeom>
          <a:noFill/>
        </p:spPr>
        <p:txBody>
          <a:bodyPr wrap="square" rtlCol="0">
            <a:spAutoFit/>
          </a:bodyPr>
          <a:lstStyle/>
          <a:p>
            <a:r>
              <a:rPr lang="en-CA" b="1" dirty="0"/>
              <a:t>Tourism Industry Association of Ontario</a:t>
            </a:r>
            <a:endParaRPr lang="en-CA" dirty="0"/>
          </a:p>
          <a:p>
            <a:endParaRPr lang="en-CA" dirty="0"/>
          </a:p>
          <a:p>
            <a:r>
              <a:rPr lang="en-CA" b="1" dirty="0"/>
              <a:t>Sites Web</a:t>
            </a:r>
          </a:p>
          <a:p>
            <a:r>
              <a:rPr lang="en-CA" u="sng" dirty="0"/>
              <a:t>http://fopl.ca/</a:t>
            </a:r>
          </a:p>
          <a:p>
            <a:r>
              <a:rPr lang="en-CA" u="sng" dirty="0"/>
              <a:t>https://www.investinontario.com/tourism#domestic</a:t>
            </a:r>
          </a:p>
          <a:p>
            <a:r>
              <a:rPr lang="en-CA" u="sng" dirty="0"/>
              <a:t>https://www.ic.gc.ca/app/scr/app/cis/search-recherche#brwseinds</a:t>
            </a:r>
          </a:p>
          <a:p>
            <a:r>
              <a:rPr lang="en-CA" u="sng" dirty="0"/>
              <a:t>www.cthrc.ca</a:t>
            </a:r>
          </a:p>
          <a:p>
            <a:r>
              <a:rPr lang="en-CA" u="sng" dirty="0"/>
              <a:t>www.pixabay.com</a:t>
            </a:r>
          </a:p>
          <a:p>
            <a:r>
              <a:rPr lang="en-CA" u="sng" dirty="0"/>
              <a:t>https://setupmyhotel.com</a:t>
            </a:r>
          </a:p>
        </p:txBody>
      </p:sp>
    </p:spTree>
    <p:extLst>
      <p:ext uri="{BB962C8B-B14F-4D97-AF65-F5344CB8AC3E}">
        <p14:creationId xmlns:p14="http://schemas.microsoft.com/office/powerpoint/2010/main" val="340863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Les 8 secteurs du tourisme</a:t>
            </a:r>
          </a:p>
        </p:txBody>
      </p:sp>
      <p:sp>
        <p:nvSpPr>
          <p:cNvPr id="3" name="TextBox 2"/>
          <p:cNvSpPr txBox="1"/>
          <p:nvPr/>
        </p:nvSpPr>
        <p:spPr>
          <a:xfrm>
            <a:off x="1100755" y="2619985"/>
            <a:ext cx="9193427" cy="3477875"/>
          </a:xfrm>
          <a:prstGeom prst="rect">
            <a:avLst/>
          </a:prstGeom>
          <a:noFill/>
        </p:spPr>
        <p:txBody>
          <a:bodyPr wrap="square" rtlCol="0">
            <a:spAutoFit/>
          </a:bodyPr>
          <a:lstStyle/>
          <a:p>
            <a:r>
              <a:rPr lang="fr-CA" sz="2000" dirty="0"/>
              <a:t>L'industrie du tourisme a été divisée en huit secteurs ou domaines différents.  Voici les huit secteurs du tourisme :</a:t>
            </a:r>
          </a:p>
          <a:p>
            <a:endParaRPr lang="fr-CA" sz="2000" dirty="0"/>
          </a:p>
          <a:p>
            <a:pPr marL="342900" indent="-342900">
              <a:buFont typeface="+mj-lt"/>
              <a:buAutoNum type="arabicPeriod"/>
            </a:pPr>
            <a:r>
              <a:rPr lang="fr-CA" sz="2000" dirty="0"/>
              <a:t>Hébergement</a:t>
            </a:r>
          </a:p>
          <a:p>
            <a:pPr marL="342900" indent="-342900">
              <a:buFont typeface="+mj-lt"/>
              <a:buAutoNum type="arabicPeriod"/>
            </a:pPr>
            <a:r>
              <a:rPr lang="fr-CA" sz="2000" dirty="0"/>
              <a:t>Aventures et loisirs</a:t>
            </a:r>
          </a:p>
          <a:p>
            <a:pPr marL="342900" indent="-342900">
              <a:buFont typeface="+mj-lt"/>
              <a:buAutoNum type="arabicPeriod"/>
            </a:pPr>
            <a:r>
              <a:rPr lang="fr-CA" sz="2000" dirty="0"/>
              <a:t>Attractions</a:t>
            </a:r>
          </a:p>
          <a:p>
            <a:pPr marL="342900" indent="-342900">
              <a:buFont typeface="+mj-lt"/>
              <a:buAutoNum type="arabicPeriod"/>
            </a:pPr>
            <a:r>
              <a:rPr lang="fr-CA" sz="2000" dirty="0"/>
              <a:t>Évènements et conférences</a:t>
            </a:r>
          </a:p>
          <a:p>
            <a:pPr marL="342900" indent="-342900">
              <a:buFont typeface="+mj-lt"/>
              <a:buAutoNum type="arabicPeriod"/>
            </a:pPr>
            <a:r>
              <a:rPr lang="fr-CA" sz="2000" dirty="0"/>
              <a:t>Alimentation et boissons</a:t>
            </a:r>
          </a:p>
          <a:p>
            <a:pPr marL="342900" indent="-342900">
              <a:buFont typeface="+mj-lt"/>
              <a:buAutoNum type="arabicPeriod"/>
            </a:pPr>
            <a:r>
              <a:rPr lang="fr-CA" sz="2000" dirty="0"/>
              <a:t>Services touristiques</a:t>
            </a:r>
          </a:p>
          <a:p>
            <a:pPr marL="342900" indent="-342900">
              <a:buFont typeface="+mj-lt"/>
              <a:buAutoNum type="arabicPeriod"/>
            </a:pPr>
            <a:r>
              <a:rPr lang="fr-CA" sz="2000" dirty="0"/>
              <a:t>Transport</a:t>
            </a:r>
          </a:p>
          <a:p>
            <a:pPr marL="342900" indent="-342900">
              <a:buFont typeface="+mj-lt"/>
              <a:buAutoNum type="arabicPeriod"/>
            </a:pPr>
            <a:r>
              <a:rPr lang="fr-CA" sz="2000" dirty="0"/>
              <a:t>Commerce</a:t>
            </a:r>
          </a:p>
        </p:txBody>
      </p:sp>
      <p:pic>
        <p:nvPicPr>
          <p:cNvPr id="2050"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074" y="4022241"/>
            <a:ext cx="2494108" cy="187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0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Secteur de l’hébergement</a:t>
            </a:r>
            <a:endParaRPr lang="fr-CA" sz="20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471210"/>
              </p:ext>
            </p:extLst>
          </p:nvPr>
        </p:nvGraphicFramePr>
        <p:xfrm>
          <a:off x="662974" y="304297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35782" y="2027307"/>
            <a:ext cx="10811338" cy="1015663"/>
          </a:xfrm>
          <a:prstGeom prst="rect">
            <a:avLst/>
          </a:prstGeom>
          <a:noFill/>
        </p:spPr>
        <p:txBody>
          <a:bodyPr wrap="square" rtlCol="0">
            <a:spAutoFit/>
          </a:bodyPr>
          <a:lstStyle/>
          <a:p>
            <a:r>
              <a:rPr lang="fr-CA" sz="2000"/>
              <a:t>Ce secteur comprend les entreprises qui fournissent des places à court terme aux voyageurs, aux vacanciers et autres. Outre l'hébergement, ces entreprises peuvent fournir toute une série d'autres services. </a:t>
            </a:r>
          </a:p>
        </p:txBody>
      </p:sp>
      <p:pic>
        <p:nvPicPr>
          <p:cNvPr id="3074" name="Picture 2" descr="Number, Ad, Yellow, Color, Asphalt, R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2677" y="753228"/>
            <a:ext cx="1255414" cy="94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0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de l’hébergement</a:t>
            </a:r>
            <a:br>
              <a:rPr lang="fr-CA" dirty="0"/>
            </a:br>
            <a:r>
              <a:rPr lang="fr-CA" sz="2000" u="sng" dirty="0"/>
              <a:t>Divers services et produits offerts</a:t>
            </a:r>
          </a:p>
        </p:txBody>
      </p:sp>
      <p:sp>
        <p:nvSpPr>
          <p:cNvPr id="3" name="Content Placeholder 2"/>
          <p:cNvSpPr>
            <a:spLocks noGrp="1"/>
          </p:cNvSpPr>
          <p:nvPr>
            <p:ph idx="1"/>
          </p:nvPr>
        </p:nvSpPr>
        <p:spPr>
          <a:xfrm>
            <a:off x="680321" y="2336872"/>
            <a:ext cx="10738249" cy="4401679"/>
          </a:xfrm>
        </p:spPr>
        <p:txBody>
          <a:bodyPr>
            <a:normAutofit fontScale="92500"/>
          </a:bodyPr>
          <a:lstStyle/>
          <a:p>
            <a:pPr marL="0" indent="0">
              <a:buNone/>
            </a:pPr>
            <a:r>
              <a:rPr lang="fr-CA" sz="1800" u="sng" dirty="0"/>
              <a:t>Chambre individuelle</a:t>
            </a:r>
            <a:r>
              <a:rPr lang="fr-CA" sz="1800" dirty="0"/>
              <a:t>:	Une chambre attribuée à une personne. Elle dispose d’un ou de plusieurs lits.</a:t>
            </a:r>
          </a:p>
          <a:p>
            <a:pPr marL="0" indent="0">
              <a:buNone/>
            </a:pPr>
            <a:endParaRPr lang="fr-CA" sz="1400" dirty="0"/>
          </a:p>
          <a:p>
            <a:pPr marL="0" indent="0">
              <a:buNone/>
            </a:pPr>
            <a:r>
              <a:rPr lang="fr-CA" sz="1800" u="sng" dirty="0"/>
              <a:t>Chambre double </a:t>
            </a:r>
            <a:r>
              <a:rPr lang="fr-CA" sz="1800" dirty="0"/>
              <a:t>:		Une chambre attribuée à deux personnes. Peut avoir un ou plusieurs lits.</a:t>
            </a:r>
          </a:p>
          <a:p>
            <a:pPr marL="0" indent="0">
              <a:buNone/>
            </a:pPr>
            <a:endParaRPr lang="fr-CA" sz="1400" dirty="0"/>
          </a:p>
          <a:p>
            <a:pPr marL="0" indent="0">
              <a:buNone/>
            </a:pPr>
            <a:r>
              <a:rPr lang="fr-CA" sz="1800" u="sng" dirty="0"/>
              <a:t>Chambre triple </a:t>
            </a:r>
            <a:r>
              <a:rPr lang="fr-CA" sz="1800" dirty="0"/>
              <a:t>:		une chambre pouvant accueillir trois personnes et équipée de trois lits 				jumeaux, un lit double et un lit jumeau ou deux lits doubles.</a:t>
            </a:r>
          </a:p>
          <a:p>
            <a:pPr marL="0" indent="0">
              <a:buNone/>
            </a:pPr>
            <a:endParaRPr lang="fr-CA" sz="1400" dirty="0"/>
          </a:p>
          <a:p>
            <a:pPr marL="0" indent="0">
              <a:buNone/>
            </a:pPr>
            <a:r>
              <a:rPr lang="fr-CA" sz="1800" u="sng" dirty="0"/>
              <a:t>Chambre grand lit</a:t>
            </a:r>
            <a:r>
              <a:rPr lang="fr-CA" sz="1800" dirty="0"/>
              <a:t>: 	Une chambre avec un lit grandeur </a:t>
            </a:r>
            <a:r>
              <a:rPr lang="fr-CA" sz="1800" dirty="0" err="1"/>
              <a:t>Queen</a:t>
            </a:r>
            <a:r>
              <a:rPr lang="fr-CA" sz="1800" dirty="0"/>
              <a:t>.  Peut être occupée par 	une ou 				plusieurs personnes.</a:t>
            </a:r>
          </a:p>
          <a:p>
            <a:pPr marL="0" indent="0">
              <a:buNone/>
            </a:pPr>
            <a:endParaRPr lang="fr-CA" sz="1400" dirty="0"/>
          </a:p>
          <a:p>
            <a:pPr marL="0" indent="0">
              <a:buNone/>
            </a:pPr>
            <a:r>
              <a:rPr lang="fr-CA" sz="1800" u="sng" dirty="0"/>
              <a:t>Chambre très grand lit</a:t>
            </a:r>
            <a:r>
              <a:rPr lang="fr-CA" sz="1800" dirty="0"/>
              <a:t>: 	Une chambre avec un lit de grandeur King.  Peut être occupée par une ou 				plusieurs personnes.</a:t>
            </a:r>
          </a:p>
          <a:p>
            <a:pPr marL="0" indent="0">
              <a:buNone/>
            </a:pPr>
            <a:endParaRPr lang="fr-CA" sz="1400" u="sng" dirty="0"/>
          </a:p>
          <a:p>
            <a:pPr marL="0" indent="0">
              <a:buNone/>
            </a:pPr>
            <a:r>
              <a:rPr lang="fr-CA" sz="1800" u="sng" dirty="0"/>
              <a:t>Suite</a:t>
            </a:r>
            <a:r>
              <a:rPr lang="fr-CA" sz="1800" dirty="0"/>
              <a:t>: 			Une chambre avec une ou plusieurs chambres et un espace de vie séparé.</a:t>
            </a:r>
          </a:p>
          <a:p>
            <a:pPr marL="0" indent="0">
              <a:buNone/>
            </a:pPr>
            <a:endParaRPr lang="fr-CA" sz="1800" u="sng" dirty="0"/>
          </a:p>
          <a:p>
            <a:pPr marL="0" indent="0">
              <a:buNone/>
            </a:pPr>
            <a:endParaRPr lang="fr-CA" sz="1800" dirty="0"/>
          </a:p>
        </p:txBody>
      </p:sp>
      <p:pic>
        <p:nvPicPr>
          <p:cNvPr id="4"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2570"/>
            <a:ext cx="1255414" cy="942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droom, Hotel Room, White, Bed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686876"/>
            <a:ext cx="1820462" cy="121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7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de l’hébergement</a:t>
            </a:r>
            <a:br>
              <a:rPr lang="fr-CA" dirty="0"/>
            </a:br>
            <a:r>
              <a:rPr lang="fr-CA" sz="2000" u="sng" dirty="0"/>
              <a:t>Divers services et produits offerts</a:t>
            </a:r>
            <a:endParaRPr lang="fr-CA" sz="2000" dirty="0"/>
          </a:p>
        </p:txBody>
      </p:sp>
      <p:sp>
        <p:nvSpPr>
          <p:cNvPr id="3" name="Content Placeholder 2"/>
          <p:cNvSpPr>
            <a:spLocks noGrp="1"/>
          </p:cNvSpPr>
          <p:nvPr>
            <p:ph idx="1"/>
          </p:nvPr>
        </p:nvSpPr>
        <p:spPr>
          <a:xfrm>
            <a:off x="680320" y="2108886"/>
            <a:ext cx="10966849" cy="4497859"/>
          </a:xfrm>
        </p:spPr>
        <p:txBody>
          <a:bodyPr>
            <a:normAutofit/>
          </a:bodyPr>
          <a:lstStyle/>
          <a:p>
            <a:pPr marL="0" indent="0">
              <a:lnSpc>
                <a:spcPct val="110000"/>
              </a:lnSpc>
              <a:buNone/>
            </a:pPr>
            <a:r>
              <a:rPr lang="fr-CA" sz="1800" u="sng"/>
              <a:t>Suite présidentielle</a:t>
            </a:r>
            <a:r>
              <a:rPr lang="fr-CA" sz="1800" dirty="0"/>
              <a:t>: 	La chambre la plus dispendieuse fournie par un hôtel.  Ce type de logement 			comporte toujours une ou plusieurs chambres et un espace de vie, l'accent 			étant mis sur une décoration intérieure grandiose, des équipements et des 			fournitures de qualité et des services sur mesure (par exemple, un maître) ou 			un chef cuisinier personnel pendant le séjour.</a:t>
            </a:r>
            <a:endParaRPr lang="fr-CA" sz="1600" dirty="0"/>
          </a:p>
          <a:p>
            <a:pPr marL="0" indent="0">
              <a:lnSpc>
                <a:spcPct val="110000"/>
              </a:lnSpc>
              <a:buNone/>
            </a:pPr>
            <a:r>
              <a:rPr lang="fr-CA" sz="1800" u="sng" dirty="0"/>
              <a:t>Chambres communicantes</a:t>
            </a:r>
            <a:r>
              <a:rPr lang="fr-CA" sz="1800" dirty="0"/>
              <a:t>: Chambres avec des portes d'entrée individuelles de l'extérieur et une 				porte communicante entre les deux.  Les clients peuvent passer d'une 				chambre à l'autre sans passer par le couloir.</a:t>
            </a:r>
            <a:endParaRPr lang="fr-CA" sz="1600" dirty="0"/>
          </a:p>
          <a:p>
            <a:pPr marL="0" indent="0">
              <a:lnSpc>
                <a:spcPct val="110000"/>
              </a:lnSpc>
              <a:buNone/>
            </a:pPr>
            <a:r>
              <a:rPr lang="fr-CA" sz="1800" u="sng" dirty="0"/>
              <a:t>Chambres accessibles</a:t>
            </a:r>
            <a:r>
              <a:rPr lang="fr-CA" sz="1800" dirty="0"/>
              <a:t>: 	Ce type de chambre est principalement conçu pour les clients soucieux de 			l'accessibilité et la loi imposent aux hôtels de fournir un certain nombre de 			chambres accessibles. </a:t>
            </a:r>
            <a:endParaRPr lang="fr-CA" sz="1800" u="sng" dirty="0"/>
          </a:p>
          <a:p>
            <a:pPr marL="0" indent="0">
              <a:buNone/>
            </a:pPr>
            <a:endParaRPr lang="fr-CA" u="sng" dirty="0"/>
          </a:p>
        </p:txBody>
      </p:sp>
      <p:pic>
        <p:nvPicPr>
          <p:cNvPr id="4"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2570"/>
            <a:ext cx="1255414" cy="942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tel Room, Bed, Pillows, Room, Hotel, Bedroom, L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781838"/>
            <a:ext cx="1535575" cy="102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7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Secteur de l’hébergement</a:t>
            </a:r>
            <a:br>
              <a:rPr lang="fr-CA" dirty="0"/>
            </a:br>
            <a:r>
              <a:rPr lang="fr-CA" sz="2000" u="sng" dirty="0"/>
              <a:t>Divers services et produits offerts</a:t>
            </a:r>
            <a:endParaRPr lang="en-CA" sz="2000" u="sng" dirty="0"/>
          </a:p>
        </p:txBody>
      </p:sp>
      <p:sp>
        <p:nvSpPr>
          <p:cNvPr id="3" name="Content Placeholder 2"/>
          <p:cNvSpPr>
            <a:spLocks noGrp="1"/>
          </p:cNvSpPr>
          <p:nvPr>
            <p:ph idx="1"/>
          </p:nvPr>
        </p:nvSpPr>
        <p:spPr>
          <a:xfrm>
            <a:off x="680321" y="2372399"/>
            <a:ext cx="8806579" cy="3599316"/>
          </a:xfrm>
        </p:spPr>
        <p:txBody>
          <a:bodyPr>
            <a:normAutofit/>
          </a:bodyPr>
          <a:lstStyle/>
          <a:p>
            <a:pPr marL="0" indent="0">
              <a:buNone/>
            </a:pPr>
            <a:r>
              <a:rPr lang="fr-CA" sz="1800" u="sng" dirty="0"/>
              <a:t>Hôtel</a:t>
            </a:r>
            <a:r>
              <a:rPr lang="fr-CA" sz="1800" dirty="0"/>
              <a:t>: 	Un établissement fournissant le logement, les repas et d'autres services 	aux voyageurs et aux touristes.</a:t>
            </a:r>
            <a:endParaRPr lang="fr-CA" sz="1800" u="sng" dirty="0"/>
          </a:p>
          <a:p>
            <a:pPr marL="0" indent="0">
              <a:buNone/>
            </a:pPr>
            <a:endParaRPr lang="fr-CA" sz="1800" u="sng" dirty="0"/>
          </a:p>
          <a:p>
            <a:pPr marL="0" indent="0">
              <a:buNone/>
            </a:pPr>
            <a:r>
              <a:rPr lang="fr-CA" sz="1800" u="sng" dirty="0"/>
              <a:t>Motel</a:t>
            </a:r>
            <a:r>
              <a:rPr lang="fr-CA" sz="1800" dirty="0"/>
              <a:t>:	Un établissement hôtelier situé en bordure de route et destiné 	principalement aux automobilistes, dont les chambres sont généralement 	disposées dans un bâtiment bas et dont le stationnement se trouve 	directement devant la porte de votre chambre.</a:t>
            </a:r>
            <a:endParaRPr lang="fr-CA" sz="1800" u="sng" dirty="0"/>
          </a:p>
          <a:p>
            <a:pPr marL="0" indent="0">
              <a:buNone/>
            </a:pPr>
            <a:endParaRPr lang="fr-CA" sz="1800" u="sng" dirty="0"/>
          </a:p>
          <a:p>
            <a:pPr marL="0" indent="0">
              <a:buNone/>
            </a:pPr>
            <a:r>
              <a:rPr lang="fr-CA" sz="1800" u="sng" dirty="0"/>
              <a:t>Chambre d’hôte</a:t>
            </a:r>
            <a:r>
              <a:rPr lang="fr-CA" sz="1800" dirty="0"/>
              <a:t>:	Hébergement pour une nuit et un déjeuné, fourni dans des  			maisons d'hôtes et des petits hôtels.</a:t>
            </a:r>
            <a:endParaRPr lang="fr-CA" u="sng" dirty="0"/>
          </a:p>
        </p:txBody>
      </p:sp>
      <p:pic>
        <p:nvPicPr>
          <p:cNvPr id="4"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517" y="822570"/>
            <a:ext cx="1255414" cy="942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tel, Sign, Vintage, Typography, Travel"/>
          <p:cNvPicPr>
            <a:picLocks noChangeAspect="1" noChangeArrowheads="1"/>
          </p:cNvPicPr>
          <p:nvPr/>
        </p:nvPicPr>
        <p:blipFill rotWithShape="1">
          <a:blip r:embed="rId3">
            <a:extLst>
              <a:ext uri="{28A0092B-C50C-407E-A947-70E740481C1C}">
                <a14:useLocalDpi xmlns:a14="http://schemas.microsoft.com/office/drawing/2010/main" val="0"/>
              </a:ext>
            </a:extLst>
          </a:blip>
          <a:srcRect t="30773"/>
          <a:stretch/>
        </p:blipFill>
        <p:spPr bwMode="auto">
          <a:xfrm>
            <a:off x="112542" y="5636808"/>
            <a:ext cx="2369400" cy="1093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tel, Room, Curtain, Green, Furni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9895" y="3482071"/>
            <a:ext cx="2331244" cy="155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7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t>Secteur du tourisme : aventure et loisirs</a:t>
            </a:r>
            <a:endParaRPr lang="fr-CA" sz="2000" dirty="0"/>
          </a:p>
        </p:txBody>
      </p:sp>
      <p:sp>
        <p:nvSpPr>
          <p:cNvPr id="3" name="Content Placeholder 2"/>
          <p:cNvSpPr>
            <a:spLocks noGrp="1"/>
          </p:cNvSpPr>
          <p:nvPr>
            <p:ph idx="1"/>
          </p:nvPr>
        </p:nvSpPr>
        <p:spPr>
          <a:xfrm>
            <a:off x="680321" y="2336872"/>
            <a:ext cx="10508236" cy="4297009"/>
          </a:xfrm>
        </p:spPr>
        <p:txBody>
          <a:bodyPr>
            <a:normAutofit/>
          </a:bodyPr>
          <a:lstStyle/>
          <a:p>
            <a:pPr marL="0" indent="0">
              <a:lnSpc>
                <a:spcPct val="100000"/>
              </a:lnSpc>
              <a:buNone/>
            </a:pPr>
            <a:r>
              <a:rPr lang="fr-CA" sz="2000" dirty="0"/>
              <a:t>Ce secteur comprend les entreprises qui proposent des expériences où les clients demandent des expériences actives et récréatives ou des aventures de voyage où ils peuvent s'informer sur la nature et/ou la culture.  Ce secteur connaît une croissance rapide en raison de l'évolution des tendances et des demandes des clients, qui continuent à stimuler la croissance de ce secteur.</a:t>
            </a:r>
            <a:endParaRPr lang="fr-CA" dirty="0"/>
          </a:p>
          <a:p>
            <a:pPr marL="0" indent="0">
              <a:buNone/>
            </a:pPr>
            <a:endParaRPr lang="fr-CA" dirty="0"/>
          </a:p>
        </p:txBody>
      </p:sp>
      <p:pic>
        <p:nvPicPr>
          <p:cNvPr id="409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934" y="816603"/>
            <a:ext cx="1264165" cy="9488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lf, Tee, Golf Course, Golf Clu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41" y="4714064"/>
            <a:ext cx="2879725" cy="19198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ayaking, Paddling, Vancouver Lake"/>
          <p:cNvPicPr>
            <a:picLocks noChangeAspect="1" noChangeArrowheads="1"/>
          </p:cNvPicPr>
          <p:nvPr/>
        </p:nvPicPr>
        <p:blipFill rotWithShape="1">
          <a:blip r:embed="rId4">
            <a:extLst>
              <a:ext uri="{28A0092B-C50C-407E-A947-70E740481C1C}">
                <a14:useLocalDpi xmlns:a14="http://schemas.microsoft.com/office/drawing/2010/main" val="0"/>
              </a:ext>
            </a:extLst>
          </a:blip>
          <a:srcRect l="13613" r="11333"/>
          <a:stretch/>
        </p:blipFill>
        <p:spPr bwMode="auto">
          <a:xfrm>
            <a:off x="5068192" y="4883449"/>
            <a:ext cx="2044152" cy="153314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wboy, Horse, Boot, Spurs, Saddle"/>
          <p:cNvPicPr>
            <a:picLocks noChangeAspect="1" noChangeArrowheads="1"/>
          </p:cNvPicPr>
          <p:nvPr/>
        </p:nvPicPr>
        <p:blipFill rotWithShape="1">
          <a:blip r:embed="rId5">
            <a:extLst>
              <a:ext uri="{28A0092B-C50C-407E-A947-70E740481C1C}">
                <a14:useLocalDpi xmlns:a14="http://schemas.microsoft.com/office/drawing/2010/main" val="0"/>
              </a:ext>
            </a:extLst>
          </a:blip>
          <a:srcRect l="12902" r="539"/>
          <a:stretch/>
        </p:blipFill>
        <p:spPr bwMode="auto">
          <a:xfrm>
            <a:off x="8528570" y="4714064"/>
            <a:ext cx="2878446" cy="18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7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t>Secteur du tourisme : aventure et loisirs</a:t>
            </a:r>
            <a:br>
              <a:rPr lang="fr-CA" dirty="0"/>
            </a:br>
            <a:r>
              <a:rPr lang="en-CA" sz="2000" dirty="0"/>
              <a:t>(suite) </a:t>
            </a:r>
          </a:p>
        </p:txBody>
      </p:sp>
      <p:sp>
        <p:nvSpPr>
          <p:cNvPr id="3" name="Content Placeholder 2"/>
          <p:cNvSpPr>
            <a:spLocks noGrp="1"/>
          </p:cNvSpPr>
          <p:nvPr>
            <p:ph idx="1"/>
          </p:nvPr>
        </p:nvSpPr>
        <p:spPr>
          <a:xfrm>
            <a:off x="684131" y="2018074"/>
            <a:ext cx="10318605" cy="1884794"/>
          </a:xfrm>
        </p:spPr>
        <p:txBody>
          <a:bodyPr>
            <a:noAutofit/>
          </a:bodyPr>
          <a:lstStyle/>
          <a:p>
            <a:pPr marL="0" indent="0">
              <a:lnSpc>
                <a:spcPct val="100000"/>
              </a:lnSpc>
              <a:buNone/>
            </a:pPr>
            <a:r>
              <a:rPr lang="fr-CA" sz="2000" dirty="0"/>
              <a:t>Ce secteur comprend tout, de l'observation des oiseaux à la pêche au saumon, de l'équitation au rafting en eau vive, et du golf aux randonnées en milieu sauvage. Le tourisme d'aventure et de loisirs attire ceux qui veulent découvrir le Canada comme un endroit naturel et intact, et ceux qui veulent des vacances actives et inhabituelles. Comme les activités impliquent souvent que les clients ont besoin de transport, de chambres d'hôtel et de restaurants, d'autres secteurs du tourisme en profitent également.</a:t>
            </a:r>
          </a:p>
        </p:txBody>
      </p:sp>
      <p:pic>
        <p:nvPicPr>
          <p:cNvPr id="4098" name="Picture 2" descr="Number, Ad, Yellow, Color, Asphalt,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934" y="816603"/>
            <a:ext cx="1264165" cy="94882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afting, Whitewater, Challenge,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394" y="4044778"/>
            <a:ext cx="3155576" cy="2253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limbing, Rappelling, Canyoneering, 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73" y="4711101"/>
            <a:ext cx="2712333" cy="18046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sherman, Fish, Fishing Boat, Suns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237" y="4547485"/>
            <a:ext cx="2794772" cy="157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3049"/>
      </p:ext>
    </p:extLst>
  </p:cSld>
  <p:clrMapOvr>
    <a:masterClrMapping/>
  </p:clrMapOvr>
</p:sld>
</file>

<file path=ppt/theme/theme1.xml><?xml version="1.0" encoding="utf-8"?>
<a:theme xmlns:a="http://schemas.openxmlformats.org/drawingml/2006/main" name="Berlin">
  <a:themeElements>
    <a:clrScheme name="Custom 1">
      <a:dk1>
        <a:sysClr val="windowText" lastClr="000000"/>
      </a:dk1>
      <a:lt1>
        <a:sysClr val="window" lastClr="FFFFFF"/>
      </a:lt1>
      <a:dk2>
        <a:srgbClr val="439903"/>
      </a:dk2>
      <a:lt2>
        <a:srgbClr val="FE19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FEF88-46AD-4DA4-B4B0-B0CB702092EE}">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A0763669-6920-4D40-91A7-A09F8FE2279B}">
  <ds:schemaRefs>
    <ds:schemaRef ds:uri="http://schemas.microsoft.com/sharepoint/v3/contenttype/forms"/>
  </ds:schemaRefs>
</ds:datastoreItem>
</file>

<file path=customXml/itemProps3.xml><?xml version="1.0" encoding="utf-8"?>
<ds:datastoreItem xmlns:ds="http://schemas.openxmlformats.org/officeDocument/2006/customXml" ds:itemID="{2189D301-A379-4A03-8215-B47B97F4D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2072</Words>
  <Application>Microsoft Office PowerPoint</Application>
  <PresentationFormat>Widescreen</PresentationFormat>
  <Paragraphs>101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Trebuchet MS</vt:lpstr>
      <vt:lpstr>Berlin</vt:lpstr>
      <vt:lpstr>Les 8 secteurs du tourisme</vt:lpstr>
      <vt:lpstr>Pourquoi le tourisme est-il important en Ontario ?</vt:lpstr>
      <vt:lpstr>Les 8 secteurs du tourisme</vt:lpstr>
      <vt:lpstr>Secteur de l’hébergement</vt:lpstr>
      <vt:lpstr>Secteur de l’hébergement Divers services et produits offerts</vt:lpstr>
      <vt:lpstr>Secteur de l’hébergement Divers services et produits offerts</vt:lpstr>
      <vt:lpstr>Secteur de l’hébergement Divers services et produits offerts</vt:lpstr>
      <vt:lpstr>Secteur du tourisme : aventure et loisirs</vt:lpstr>
      <vt:lpstr>Secteur du tourisme : aventure et loisirs (suite) </vt:lpstr>
      <vt:lpstr>Secteur des attractions</vt:lpstr>
      <vt:lpstr>Secteur des attractions (suite) </vt:lpstr>
      <vt:lpstr>Secteur des évènements et conférences</vt:lpstr>
      <vt:lpstr>Secteur d’alimentation et boissons</vt:lpstr>
      <vt:lpstr>Secteur d’alimentation et boissons (suite) </vt:lpstr>
      <vt:lpstr>Secteurs des services touristiques</vt:lpstr>
      <vt:lpstr>Secteurs des services touristiques (suite)</vt:lpstr>
      <vt:lpstr>Secteurs des services touristiques (suite)</vt:lpstr>
      <vt:lpstr>Secteurs des services touristiques (suite)</vt:lpstr>
      <vt:lpstr>Secteurs des services touristiques (suite)</vt:lpstr>
      <vt:lpstr>Secteurs des services touristiques (suite))</vt:lpstr>
      <vt:lpstr>Secteur du transport</vt:lpstr>
      <vt:lpstr>Secteur du commerce des voyages</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2020-07-14T18:59:15Z</dcterms:created>
  <dcterms:modified xsi:type="dcterms:W3CDTF">2020-11-07T22:18:07Z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