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comments/comment1.xml" ContentType="application/vnd.openxmlformats-officedocument.presentationml.comment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9"/>
  </p:notesMasterIdLst>
  <p:handoutMasterIdLst>
    <p:handoutMasterId r:id="rId20"/>
  </p:handoutMasterIdLst>
  <p:sldIdLst>
    <p:sldId id="256" r:id="rId5"/>
    <p:sldId id="257" r:id="rId6"/>
    <p:sldId id="262" r:id="rId7"/>
    <p:sldId id="264" r:id="rId8"/>
    <p:sldId id="265" r:id="rId9"/>
    <p:sldId id="266" r:id="rId10"/>
    <p:sldId id="267" r:id="rId11"/>
    <p:sldId id="271" r:id="rId12"/>
    <p:sldId id="273" r:id="rId13"/>
    <p:sldId id="272" r:id="rId14"/>
    <p:sldId id="275" r:id="rId15"/>
    <p:sldId id="268" r:id="rId16"/>
    <p:sldId id="269"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D6BD3A-506D-45D9-A350-1739BD1511B1}" v="297" dt="2020-11-08T16:27:27.8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712" autoAdjust="0"/>
  </p:normalViewPr>
  <p:slideViewPr>
    <p:cSldViewPr snapToGrid="0">
      <p:cViewPr>
        <p:scale>
          <a:sx n="100" d="100"/>
          <a:sy n="100" d="100"/>
        </p:scale>
        <p:origin x="-211" y="-331"/>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11-08T10:30:34.966" idx="1">
    <p:pos x="10" y="10"/>
    <p:text/>
    <p:extLst>
      <p:ext uri="{C676402C-5697-4E1C-873F-D02D1690AC5C}">
        <p15:threadingInfo xmlns:p15="http://schemas.microsoft.com/office/powerpoint/2012/main" timeZoneBias="30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fr-CA" noProof="0" dirty="0">
              <a:solidFill>
                <a:schemeClr val="bg1"/>
              </a:solidFill>
            </a:rPr>
            <a:t>Activité 1 – Qu’est-ce qu’un Podcast</a:t>
          </a: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err="1">
              <a:solidFill>
                <a:schemeClr val="bg1"/>
              </a:solidFill>
            </a:rPr>
            <a:t>Activité</a:t>
          </a:r>
          <a:r>
            <a:rPr lang="en-US" dirty="0">
              <a:solidFill>
                <a:schemeClr val="bg1"/>
              </a:solidFill>
            </a:rPr>
            <a:t> 2 – </a:t>
          </a:r>
          <a:r>
            <a:rPr lang="en-US" dirty="0" err="1">
              <a:solidFill>
                <a:schemeClr val="bg1"/>
              </a:solidFill>
            </a:rPr>
            <a:t>Équipements</a:t>
          </a:r>
          <a:r>
            <a:rPr lang="en-US" dirty="0">
              <a:solidFill>
                <a:schemeClr val="bg1"/>
              </a:solidFill>
            </a:rPr>
            <a:t> et </a:t>
          </a:r>
          <a:r>
            <a:rPr lang="en-US" dirty="0" err="1">
              <a:solidFill>
                <a:schemeClr val="bg1"/>
              </a:solidFill>
            </a:rPr>
            <a:t>logiciels</a:t>
          </a:r>
          <a:endParaRPr lang="en-US" dirty="0">
            <a:solidFill>
              <a:schemeClr val="bg1"/>
            </a:solidFill>
          </a:endParaRP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err="1">
              <a:solidFill>
                <a:schemeClr val="bg1"/>
              </a:solidFill>
            </a:rPr>
            <a:t>Activité</a:t>
          </a:r>
          <a:r>
            <a:rPr lang="en-US" dirty="0">
              <a:solidFill>
                <a:schemeClr val="bg1"/>
              </a:solidFill>
            </a:rPr>
            <a:t> 3 – Planification d’un Podcast</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err="1">
              <a:solidFill>
                <a:schemeClr val="bg1"/>
              </a:solidFill>
            </a:rPr>
            <a:t>Activité</a:t>
          </a:r>
          <a:r>
            <a:rPr lang="en-US" dirty="0">
              <a:solidFill>
                <a:schemeClr val="bg1"/>
              </a:solidFill>
            </a:rPr>
            <a:t> 4 – </a:t>
          </a:r>
          <a:r>
            <a:rPr lang="en-US" dirty="0" err="1">
              <a:solidFill>
                <a:schemeClr val="bg1"/>
              </a:solidFill>
            </a:rPr>
            <a:t>Produire</a:t>
          </a:r>
          <a:r>
            <a:rPr lang="en-US" dirty="0">
              <a:solidFill>
                <a:schemeClr val="bg1"/>
              </a:solidFill>
            </a:rPr>
            <a:t> </a:t>
          </a:r>
          <a:r>
            <a:rPr lang="en-US" dirty="0" err="1">
              <a:solidFill>
                <a:schemeClr val="bg1"/>
              </a:solidFill>
            </a:rPr>
            <a:t>votre</a:t>
          </a:r>
          <a:r>
            <a:rPr lang="en-US" dirty="0">
              <a:solidFill>
                <a:schemeClr val="bg1"/>
              </a:solidFill>
            </a:rPr>
            <a:t> Podcast</a:t>
          </a: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Travail 1 – </a:t>
          </a:r>
          <a:r>
            <a:rPr lang="en-US" dirty="0" err="1">
              <a:solidFill>
                <a:schemeClr val="bg1"/>
              </a:solidFill>
            </a:rPr>
            <a:t>Créer</a:t>
          </a:r>
          <a:r>
            <a:rPr lang="en-US" dirty="0">
              <a:solidFill>
                <a:schemeClr val="bg1"/>
              </a:solidFill>
            </a:rPr>
            <a:t> un Podcast</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lt1"/>
          </a:fontRef>
        </dgm:style>
      </dgm:prSet>
      <dgm:spPr>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pPr>
        <a:xfrm>
          <a:off x="0" y="1249576"/>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D335376E-740A-4A47-BC5B-3381DE731CE0}" type="pres">
      <dgm:prSet presAssocID="{419DF63C-9792-4EF5-9125-1EEF4D07C33F}" presName="iconRect" presStyleLbl="node1" presStyleIdx="2"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ducation"/>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fr-CA" sz="1900" kern="1200" noProof="0" dirty="0">
              <a:solidFill>
                <a:schemeClr val="bg1"/>
              </a:solidFill>
            </a:rPr>
            <a:t>Activité 1 – Qu’est-ce qu’un Podcast</a:t>
          </a:r>
        </a:p>
      </dsp:txBody>
      <dsp:txXfrm>
        <a:off x="1150288" y="4675"/>
        <a:ext cx="5641034" cy="995920"/>
      </dsp:txXfrm>
    </dsp:sp>
    <dsp:sp modelId="{FA3369E0-5B38-4FDD-A9F5-22B9810A03F7}">
      <dsp:nvSpPr>
        <dsp:cNvPr id="0" name=""/>
        <dsp:cNvSpPr/>
      </dsp:nvSpPr>
      <dsp:spPr>
        <a:xfrm>
          <a:off x="0" y="1249576"/>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2 – </a:t>
          </a:r>
          <a:r>
            <a:rPr lang="en-US" sz="1900" kern="1200" dirty="0" err="1">
              <a:solidFill>
                <a:schemeClr val="bg1"/>
              </a:solidFill>
            </a:rPr>
            <a:t>Équipements</a:t>
          </a:r>
          <a:r>
            <a:rPr lang="en-US" sz="1900" kern="1200" dirty="0">
              <a:solidFill>
                <a:schemeClr val="bg1"/>
              </a:solidFill>
            </a:rPr>
            <a:t> et </a:t>
          </a:r>
          <a:r>
            <a:rPr lang="en-US" sz="1900" kern="1200" dirty="0" err="1">
              <a:solidFill>
                <a:schemeClr val="bg1"/>
              </a:solidFill>
            </a:rPr>
            <a:t>logiciels</a:t>
          </a:r>
          <a:endParaRPr lang="en-US" sz="1900" kern="1200" dirty="0">
            <a:solidFill>
              <a:schemeClr val="bg1"/>
            </a:solidFill>
          </a:endParaRP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D335376E-740A-4A47-BC5B-3381DE731CE0}">
      <dsp:nvSpPr>
        <dsp:cNvPr id="0" name=""/>
        <dsp:cNvSpPr/>
      </dsp:nvSpPr>
      <dsp:spPr>
        <a:xfrm>
          <a:off x="301265" y="2718559"/>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3 – Planification d’un Podcast</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4 – </a:t>
          </a:r>
          <a:r>
            <a:rPr lang="en-US" sz="1900" kern="1200" dirty="0" err="1">
              <a:solidFill>
                <a:schemeClr val="bg1"/>
              </a:solidFill>
            </a:rPr>
            <a:t>Produire</a:t>
          </a:r>
          <a:r>
            <a:rPr lang="en-US" sz="1900" kern="1200" dirty="0">
              <a:solidFill>
                <a:schemeClr val="bg1"/>
              </a:solidFill>
            </a:rPr>
            <a:t> </a:t>
          </a:r>
          <a:r>
            <a:rPr lang="en-US" sz="1900" kern="1200" dirty="0" err="1">
              <a:solidFill>
                <a:schemeClr val="bg1"/>
              </a:solidFill>
            </a:rPr>
            <a:t>votre</a:t>
          </a:r>
          <a:r>
            <a:rPr lang="en-US" sz="1900" kern="1200" dirty="0">
              <a:solidFill>
                <a:schemeClr val="bg1"/>
              </a:solidFill>
            </a:rPr>
            <a:t> Podcast</a:t>
          </a: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Travail 1 – </a:t>
          </a:r>
          <a:r>
            <a:rPr lang="en-US" sz="1900" kern="1200" dirty="0" err="1">
              <a:solidFill>
                <a:schemeClr val="bg1"/>
              </a:solidFill>
            </a:rPr>
            <a:t>Créer</a:t>
          </a:r>
          <a:r>
            <a:rPr lang="en-US" sz="1900" kern="1200" dirty="0">
              <a:solidFill>
                <a:schemeClr val="bg1"/>
              </a:solidFill>
            </a:rPr>
            <a:t> un Podcast</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11/8/2020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11/8/2020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comments" Target="../comments/commen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eg"/><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85.xml"/><Relationship Id="rId13" Type="http://schemas.openxmlformats.org/officeDocument/2006/relationships/tags" Target="../tags/tag90.xml"/><Relationship Id="rId18" Type="http://schemas.openxmlformats.org/officeDocument/2006/relationships/hyperlink" Target="https://www.youtube.com/watch?v=bvAEJ8G9l9U" TargetMode="External"/><Relationship Id="rId3" Type="http://schemas.openxmlformats.org/officeDocument/2006/relationships/tags" Target="../tags/tag80.xml"/><Relationship Id="rId21" Type="http://schemas.openxmlformats.org/officeDocument/2006/relationships/image" Target="../media/image24.png"/><Relationship Id="rId7" Type="http://schemas.openxmlformats.org/officeDocument/2006/relationships/tags" Target="../tags/tag84.xml"/><Relationship Id="rId12" Type="http://schemas.openxmlformats.org/officeDocument/2006/relationships/tags" Target="../tags/tag89.xml"/><Relationship Id="rId17" Type="http://schemas.openxmlformats.org/officeDocument/2006/relationships/hyperlink" Target="https://sweetfishmedia.com/how-to-build-a-podcast-team/" TargetMode="External"/><Relationship Id="rId2" Type="http://schemas.openxmlformats.org/officeDocument/2006/relationships/tags" Target="../tags/tag79.xml"/><Relationship Id="rId16" Type="http://schemas.openxmlformats.org/officeDocument/2006/relationships/image" Target="../media/image22.jpg"/><Relationship Id="rId20" Type="http://schemas.openxmlformats.org/officeDocument/2006/relationships/image" Target="../media/image20.svg"/><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tags" Target="../tags/tag88.xml"/><Relationship Id="rId24" Type="http://schemas.openxmlformats.org/officeDocument/2006/relationships/image" Target="../media/image18.svg"/><Relationship Id="rId5" Type="http://schemas.openxmlformats.org/officeDocument/2006/relationships/tags" Target="../tags/tag82.xml"/><Relationship Id="rId15" Type="http://schemas.openxmlformats.org/officeDocument/2006/relationships/slideLayout" Target="../slideLayouts/slideLayout5.xml"/><Relationship Id="rId23" Type="http://schemas.openxmlformats.org/officeDocument/2006/relationships/image" Target="../media/image17.png"/><Relationship Id="rId10" Type="http://schemas.openxmlformats.org/officeDocument/2006/relationships/tags" Target="../tags/tag87.xml"/><Relationship Id="rId19" Type="http://schemas.openxmlformats.org/officeDocument/2006/relationships/image" Target="../media/image19.png"/><Relationship Id="rId4" Type="http://schemas.openxmlformats.org/officeDocument/2006/relationships/tags" Target="../tags/tag81.xml"/><Relationship Id="rId9" Type="http://schemas.openxmlformats.org/officeDocument/2006/relationships/tags" Target="../tags/tag86.xml"/><Relationship Id="rId14" Type="http://schemas.openxmlformats.org/officeDocument/2006/relationships/tags" Target="../tags/tag91.xml"/><Relationship Id="rId22" Type="http://schemas.openxmlformats.org/officeDocument/2006/relationships/image" Target="../media/image25.svg"/></Relationships>
</file>

<file path=ppt/slides/_rels/slide11.xml.rels><?xml version="1.0" encoding="UTF-8" standalone="yes"?>
<Relationships xmlns="http://schemas.openxmlformats.org/package/2006/relationships"><Relationship Id="rId8" Type="http://schemas.openxmlformats.org/officeDocument/2006/relationships/tags" Target="../tags/tag99.xml"/><Relationship Id="rId13" Type="http://schemas.openxmlformats.org/officeDocument/2006/relationships/slideLayout" Target="../slideLayouts/slideLayout5.xml"/><Relationship Id="rId18" Type="http://schemas.openxmlformats.org/officeDocument/2006/relationships/image" Target="../media/image17.png"/><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tags" Target="../tags/tag103.xml"/><Relationship Id="rId17" Type="http://schemas.openxmlformats.org/officeDocument/2006/relationships/image" Target="../media/image20.svg"/><Relationship Id="rId2" Type="http://schemas.openxmlformats.org/officeDocument/2006/relationships/tags" Target="../tags/tag93.xml"/><Relationship Id="rId16" Type="http://schemas.openxmlformats.org/officeDocument/2006/relationships/image" Target="../media/image19.png"/><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tags" Target="../tags/tag102.xml"/><Relationship Id="rId5" Type="http://schemas.openxmlformats.org/officeDocument/2006/relationships/tags" Target="../tags/tag96.xml"/><Relationship Id="rId15" Type="http://schemas.openxmlformats.org/officeDocument/2006/relationships/hyperlink" Target="https://www.ontariocolleges.ca/en/colleges/why-college#:~:text=Ontario%20college%20programs%20have%20significantly,money%20rather%20than%20spending%20it." TargetMode="External"/><Relationship Id="rId10" Type="http://schemas.openxmlformats.org/officeDocument/2006/relationships/tags" Target="../tags/tag101.xml"/><Relationship Id="rId19" Type="http://schemas.openxmlformats.org/officeDocument/2006/relationships/image" Target="../media/image18.svg"/><Relationship Id="rId4" Type="http://schemas.openxmlformats.org/officeDocument/2006/relationships/tags" Target="../tags/tag95.xml"/><Relationship Id="rId9" Type="http://schemas.openxmlformats.org/officeDocument/2006/relationships/tags" Target="../tags/tag100.xml"/><Relationship Id="rId14" Type="http://schemas.openxmlformats.org/officeDocument/2006/relationships/image" Target="../media/image26.jpeg"/></Relationships>
</file>

<file path=ppt/slides/_rels/slide12.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image" Target="../media/image17.png"/><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image" Target="../media/image27.jpeg"/><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slideLayout" Target="../slideLayouts/slideLayout5.xml"/><Relationship Id="rId5" Type="http://schemas.openxmlformats.org/officeDocument/2006/relationships/tags" Target="../tags/tag108.xml"/><Relationship Id="rId10" Type="http://schemas.openxmlformats.org/officeDocument/2006/relationships/tags" Target="../tags/tag113.xml"/><Relationship Id="rId4" Type="http://schemas.openxmlformats.org/officeDocument/2006/relationships/tags" Target="../tags/tag107.xml"/><Relationship Id="rId9" Type="http://schemas.openxmlformats.org/officeDocument/2006/relationships/tags" Target="../tags/tag112.xml"/><Relationship Id="rId14" Type="http://schemas.openxmlformats.org/officeDocument/2006/relationships/image" Target="../media/image18.svg"/></Relationships>
</file>

<file path=ppt/slides/_rels/slide13.xml.rels><?xml version="1.0" encoding="UTF-8" standalone="yes"?>
<Relationships xmlns="http://schemas.openxmlformats.org/package/2006/relationships"><Relationship Id="rId8" Type="http://schemas.openxmlformats.org/officeDocument/2006/relationships/tags" Target="../tags/tag121.xml"/><Relationship Id="rId3" Type="http://schemas.openxmlformats.org/officeDocument/2006/relationships/tags" Target="../tags/tag116.xml"/><Relationship Id="rId7" Type="http://schemas.openxmlformats.org/officeDocument/2006/relationships/tags" Target="../tags/tag120.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image" Target="../media/image28.jpeg"/><Relationship Id="rId5" Type="http://schemas.openxmlformats.org/officeDocument/2006/relationships/tags" Target="../tags/tag118.xml"/><Relationship Id="rId10" Type="http://schemas.openxmlformats.org/officeDocument/2006/relationships/slideLayout" Target="../slideLayouts/slideLayout5.xml"/><Relationship Id="rId4" Type="http://schemas.openxmlformats.org/officeDocument/2006/relationships/tags" Target="../tags/tag117.xml"/><Relationship Id="rId9" Type="http://schemas.openxmlformats.org/officeDocument/2006/relationships/tags" Target="../tags/tag122.xml"/></Relationships>
</file>

<file path=ppt/slides/_rels/slide14.xml.rels><?xml version="1.0" encoding="UTF-8" standalone="yes"?>
<Relationships xmlns="http://schemas.openxmlformats.org/package/2006/relationships"><Relationship Id="rId8" Type="http://schemas.openxmlformats.org/officeDocument/2006/relationships/tags" Target="../tags/tag130.xml"/><Relationship Id="rId13" Type="http://schemas.openxmlformats.org/officeDocument/2006/relationships/hyperlink" Target="https://medium.com/@mark_leonard/the-seven-most-common-podcast-formats-87bbc3ecf40d" TargetMode="External"/><Relationship Id="rId3" Type="http://schemas.openxmlformats.org/officeDocument/2006/relationships/tags" Target="../tags/tag125.xml"/><Relationship Id="rId7" Type="http://schemas.openxmlformats.org/officeDocument/2006/relationships/tags" Target="../tags/tag129.xml"/><Relationship Id="rId12" Type="http://schemas.openxmlformats.org/officeDocument/2006/relationships/image" Target="../media/image29.jpeg"/><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tags" Target="../tags/tag128.xml"/><Relationship Id="rId11" Type="http://schemas.openxmlformats.org/officeDocument/2006/relationships/slideLayout" Target="../slideLayouts/slideLayout5.xml"/><Relationship Id="rId5" Type="http://schemas.openxmlformats.org/officeDocument/2006/relationships/tags" Target="../tags/tag127.xml"/><Relationship Id="rId15" Type="http://schemas.openxmlformats.org/officeDocument/2006/relationships/image" Target="../media/image20.svg"/><Relationship Id="rId10" Type="http://schemas.openxmlformats.org/officeDocument/2006/relationships/tags" Target="../tags/tag132.xml"/><Relationship Id="rId4" Type="http://schemas.openxmlformats.org/officeDocument/2006/relationships/tags" Target="../tags/tag126.xml"/><Relationship Id="rId9" Type="http://schemas.openxmlformats.org/officeDocument/2006/relationships/tags" Target="../tags/tag131.xml"/><Relationship Id="rId1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tags" Target="../tags/tag7.xml"/><Relationship Id="rId7" Type="http://schemas.openxmlformats.org/officeDocument/2006/relationships/diagramQuickStyle" Target="../diagrams/quickStyle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slideLayout" Target="../slideLayouts/slideLayout6.xml"/><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hyperlink" Target="https://crtc.gc.ca/eng/info_sht/b313.htm" TargetMode="Externa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image" Target="../media/image9.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slideLayout" Target="../slideLayouts/slideLayout5.xml"/><Relationship Id="rId5" Type="http://schemas.openxmlformats.org/officeDocument/2006/relationships/tags" Target="../tags/tag12.xml"/><Relationship Id="rId15" Type="http://schemas.openxmlformats.org/officeDocument/2006/relationships/image" Target="../media/image11.svg"/><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tags" Target="../tags/tag25.xml"/><Relationship Id="rId3" Type="http://schemas.openxmlformats.org/officeDocument/2006/relationships/tags" Target="../tags/tag20.xml"/><Relationship Id="rId7" Type="http://schemas.openxmlformats.org/officeDocument/2006/relationships/tags" Target="../tags/tag2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image" Target="../media/image12.jpeg"/><Relationship Id="rId5" Type="http://schemas.openxmlformats.org/officeDocument/2006/relationships/tags" Target="../tags/tag22.xml"/><Relationship Id="rId10" Type="http://schemas.openxmlformats.org/officeDocument/2006/relationships/slideLayout" Target="../slideLayouts/slideLayout5.xml"/><Relationship Id="rId4" Type="http://schemas.openxmlformats.org/officeDocument/2006/relationships/tags" Target="../tags/tag21.xml"/><Relationship Id="rId9" Type="http://schemas.openxmlformats.org/officeDocument/2006/relationships/tags" Target="../tags/tag26.xml"/></Relationships>
</file>

<file path=ppt/slides/_rels/slide5.xml.rels><?xml version="1.0" encoding="UTF-8" standalone="yes"?>
<Relationships xmlns="http://schemas.openxmlformats.org/package/2006/relationships"><Relationship Id="rId8" Type="http://schemas.openxmlformats.org/officeDocument/2006/relationships/tags" Target="../tags/tag34.xml"/><Relationship Id="rId13" Type="http://schemas.openxmlformats.org/officeDocument/2006/relationships/hyperlink" Target="https://play.google.com/music/listen?u=0#/ps/Ihg6d433lfjpexxhcj7edx73oya" TargetMode="External"/><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image" Target="../media/image13.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slideLayout" Target="../slideLayouts/slideLayout5.xml"/><Relationship Id="rId5" Type="http://schemas.openxmlformats.org/officeDocument/2006/relationships/tags" Target="../tags/tag31.xml"/><Relationship Id="rId15" Type="http://schemas.openxmlformats.org/officeDocument/2006/relationships/image" Target="../media/image15.svg"/><Relationship Id="rId10" Type="http://schemas.openxmlformats.org/officeDocument/2006/relationships/tags" Target="../tags/tag36.xml"/><Relationship Id="rId4" Type="http://schemas.openxmlformats.org/officeDocument/2006/relationships/tags" Target="../tags/tag30.xml"/><Relationship Id="rId9" Type="http://schemas.openxmlformats.org/officeDocument/2006/relationships/tags" Target="../tags/tag35.xml"/><Relationship Id="rId1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tags" Target="../tags/tag44.xml"/><Relationship Id="rId13" Type="http://schemas.openxmlformats.org/officeDocument/2006/relationships/tags" Target="../tags/tag49.xml"/><Relationship Id="rId18" Type="http://schemas.openxmlformats.org/officeDocument/2006/relationships/image" Target="../media/image19.png"/><Relationship Id="rId3" Type="http://schemas.openxmlformats.org/officeDocument/2006/relationships/tags" Target="../tags/tag39.xml"/><Relationship Id="rId7" Type="http://schemas.openxmlformats.org/officeDocument/2006/relationships/tags" Target="../tags/tag43.xml"/><Relationship Id="rId12" Type="http://schemas.openxmlformats.org/officeDocument/2006/relationships/tags" Target="../tags/tag48.xml"/><Relationship Id="rId17" Type="http://schemas.openxmlformats.org/officeDocument/2006/relationships/image" Target="../media/image18.svg"/><Relationship Id="rId2" Type="http://schemas.openxmlformats.org/officeDocument/2006/relationships/tags" Target="../tags/tag38.xml"/><Relationship Id="rId16" Type="http://schemas.openxmlformats.org/officeDocument/2006/relationships/image" Target="../media/image17.png"/><Relationship Id="rId20" Type="http://schemas.openxmlformats.org/officeDocument/2006/relationships/hyperlink" Target="https://www.quora.com/Why-do-some-podcasters-presents-podcasts-with-so-bad-sound-quality-Is-it-that-hard-to-put-up-a-good-sound-quality-podcast#:~:text=The%20reason%20that%20many%20podcasters,is%20spent%20getting%20good%20audio." TargetMode="Externa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tags" Target="../tags/tag47.xml"/><Relationship Id="rId5" Type="http://schemas.openxmlformats.org/officeDocument/2006/relationships/tags" Target="../tags/tag41.xml"/><Relationship Id="rId15" Type="http://schemas.openxmlformats.org/officeDocument/2006/relationships/image" Target="../media/image16.png"/><Relationship Id="rId10" Type="http://schemas.openxmlformats.org/officeDocument/2006/relationships/tags" Target="../tags/tag46.xml"/><Relationship Id="rId19" Type="http://schemas.openxmlformats.org/officeDocument/2006/relationships/image" Target="../media/image20.svg"/><Relationship Id="rId4" Type="http://schemas.openxmlformats.org/officeDocument/2006/relationships/tags" Target="../tags/tag40.xml"/><Relationship Id="rId9" Type="http://schemas.openxmlformats.org/officeDocument/2006/relationships/tags" Target="../tags/tag45.xml"/><Relationship Id="rId14"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hyperlink" Target="https://www.skillsyouneed.com/learn/critical-thinking.html" TargetMode="External"/><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1.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slideLayout" Target="../slideLayouts/slideLayout5.xml"/><Relationship Id="rId5" Type="http://schemas.openxmlformats.org/officeDocument/2006/relationships/tags" Target="../tags/tag54.xml"/><Relationship Id="rId15" Type="http://schemas.openxmlformats.org/officeDocument/2006/relationships/image" Target="../media/image18.svg"/><Relationship Id="rId10" Type="http://schemas.openxmlformats.org/officeDocument/2006/relationships/tags" Target="../tags/tag59.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tags" Target="../tags/tag67.xml"/><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hyperlink" Target="https://www.thestar.com/entertainment/opinion/2020/05/20/joe-rogans-100-million-deal-with-spotify-has-valuable-lessons-for-all-podcasters.html" TargetMode="Externa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image" Target="../media/image22.jpg"/><Relationship Id="rId5" Type="http://schemas.openxmlformats.org/officeDocument/2006/relationships/tags" Target="../tags/tag64.xml"/><Relationship Id="rId10" Type="http://schemas.openxmlformats.org/officeDocument/2006/relationships/slideLayout" Target="../slideLayouts/slideLayout5.xml"/><Relationship Id="rId4" Type="http://schemas.openxmlformats.org/officeDocument/2006/relationships/tags" Target="../tags/tag63.xml"/><Relationship Id="rId9" Type="http://schemas.openxmlformats.org/officeDocument/2006/relationships/tags" Target="../tags/tag68.xml"/></Relationships>
</file>

<file path=ppt/slides/_rels/slide9.xml.rels><?xml version="1.0" encoding="UTF-8" standalone="yes"?>
<Relationships xmlns="http://schemas.openxmlformats.org/package/2006/relationships"><Relationship Id="rId8" Type="http://schemas.openxmlformats.org/officeDocument/2006/relationships/tags" Target="../tags/tag76.xml"/><Relationship Id="rId3" Type="http://schemas.openxmlformats.org/officeDocument/2006/relationships/tags" Target="../tags/tag71.xml"/><Relationship Id="rId7" Type="http://schemas.openxmlformats.org/officeDocument/2006/relationships/tags" Target="../tags/tag75.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image" Target="../media/image23.jpeg"/><Relationship Id="rId5" Type="http://schemas.openxmlformats.org/officeDocument/2006/relationships/tags" Target="../tags/tag73.xml"/><Relationship Id="rId10" Type="http://schemas.openxmlformats.org/officeDocument/2006/relationships/slideLayout" Target="../slideLayouts/slideLayout5.xml"/><Relationship Id="rId4" Type="http://schemas.openxmlformats.org/officeDocument/2006/relationships/tags" Target="../tags/tag72.xml"/><Relationship Id="rId9" Type="http://schemas.openxmlformats.org/officeDocument/2006/relationships/tags" Target="../tags/tag7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custDataLst>
              <p:tags r:id="rId1"/>
            </p:custDataLst>
          </p:nvPr>
        </p:nvSpPr>
        <p:spPr/>
        <p:txBody>
          <a:bodyPr/>
          <a:lstStyle/>
          <a:p>
            <a:r>
              <a:rPr lang="en-US" dirty="0" err="1"/>
              <a:t>Créer</a:t>
            </a:r>
            <a:r>
              <a:rPr lang="en-US" dirty="0"/>
              <a:t> un Podcast</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custDataLst>
              <p:tags r:id="rId2"/>
            </p:custDataLst>
          </p:nvPr>
        </p:nvSpPr>
        <p:spPr/>
        <p:txBody>
          <a:bodyPr/>
          <a:lstStyle/>
          <a:p>
            <a:r>
              <a:rPr lang="en-US" dirty="0" err="1"/>
              <a:t>Leçon</a:t>
            </a:r>
            <a:r>
              <a:rPr lang="en-US" dirty="0"/>
              <a:t> et </a:t>
            </a:r>
            <a:r>
              <a:rPr lang="en-US" dirty="0" err="1"/>
              <a:t>activité</a:t>
            </a:r>
            <a:r>
              <a:rPr lang="en-US" dirty="0"/>
              <a:t> 1</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1</a:t>
            </a:fld>
            <a:endParaRPr lang="en-US" dirty="0"/>
          </a:p>
        </p:txBody>
      </p:sp>
      <p:pic>
        <p:nvPicPr>
          <p:cNvPr id="8" name="Picture Placeholder 7" descr="A person using a computer&#10;&#10;Description automatically generated">
            <a:extLst>
              <a:ext uri="{FF2B5EF4-FFF2-40B4-BE49-F238E27FC236}">
                <a16:creationId xmlns:a16="http://schemas.microsoft.com/office/drawing/2014/main" id="{40217F46-9730-4AA8-9524-670F92A7939D}"/>
              </a:ext>
            </a:extLst>
          </p:cNvPr>
          <p:cNvPicPr>
            <a:picLocks noGrp="1" noChangeAspect="1"/>
          </p:cNvPicPr>
          <p:nvPr>
            <p:ph type="pic" idx="1"/>
            <p:custDataLst>
              <p:tags r:id="rId4"/>
            </p:custDataLst>
          </p:nvPr>
        </p:nvPicPr>
        <p:blipFill>
          <a:blip r:embed="rId6">
            <a:extLst>
              <a:ext uri="{28A0092B-C50C-407E-A947-70E740481C1C}">
                <a14:useLocalDpi xmlns:a14="http://schemas.microsoft.com/office/drawing/2010/main" val="0"/>
              </a:ext>
            </a:extLst>
          </a:blip>
          <a:srcRect l="12762" r="12762"/>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desktop computer sitting on top of a desk&#10;&#10;Description automatically generated">
            <a:extLst>
              <a:ext uri="{FF2B5EF4-FFF2-40B4-BE49-F238E27FC236}">
                <a16:creationId xmlns:a16="http://schemas.microsoft.com/office/drawing/2014/main" id="{7DDEB8D2-415E-455F-AC8B-1A1ACB5FF7ED}"/>
              </a:ext>
            </a:extLst>
          </p:cNvPr>
          <p:cNvPicPr>
            <a:picLocks noGrp="1" noChangeAspect="1"/>
          </p:cNvPicPr>
          <p:nvPr>
            <p:ph type="pic" idx="11"/>
            <p:custDataLst>
              <p:tags r:id="rId1"/>
            </p:custDataLst>
          </p:nvPr>
        </p:nvPicPr>
        <p:blipFill>
          <a:blip r:embed="rId16">
            <a:extLst>
              <a:ext uri="{28A0092B-C50C-407E-A947-70E740481C1C}">
                <a14:useLocalDpi xmlns:a14="http://schemas.microsoft.com/office/drawing/2010/main" val="0"/>
              </a:ext>
            </a:extLst>
          </a:blip>
          <a:srcRect l="18725" r="18725"/>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p:txBody>
          <a:bodyPr/>
          <a:lstStyle/>
          <a:p>
            <a:r>
              <a:rPr lang="en-US" dirty="0"/>
              <a:t>Career Opportunities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p:txBody>
          <a:bodyPr>
            <a:normAutofit/>
          </a:bodyPr>
          <a:lstStyle/>
          <a:p>
            <a:pPr marL="457200" lvl="1" indent="0">
              <a:buNone/>
            </a:pPr>
            <a:r>
              <a:rPr lang="en-US" dirty="0"/>
              <a:t>Lire et </a:t>
            </a:r>
            <a:r>
              <a:rPr lang="en-US" dirty="0" err="1"/>
              <a:t>apprendre</a:t>
            </a:r>
            <a:r>
              <a:rPr lang="en-US" dirty="0"/>
              <a:t>: </a:t>
            </a:r>
            <a:r>
              <a:rPr lang="en-US" dirty="0">
                <a:hlinkClick r:id="rId17"/>
              </a:rPr>
              <a:t>Building a Podcast Team</a:t>
            </a:r>
            <a:endParaRPr lang="en-US" dirty="0"/>
          </a:p>
          <a:p>
            <a:pPr marL="457200" lvl="1" indent="0">
              <a:buNone/>
            </a:pPr>
            <a:endParaRPr lang="en-US" dirty="0"/>
          </a:p>
          <a:p>
            <a:pPr marL="457200" lvl="1" indent="0">
              <a:buNone/>
            </a:pPr>
            <a:r>
              <a:rPr lang="en-US" dirty="0" err="1"/>
              <a:t>Regarder</a:t>
            </a:r>
            <a:r>
              <a:rPr lang="en-US" dirty="0"/>
              <a:t> et </a:t>
            </a:r>
            <a:r>
              <a:rPr lang="en-US" dirty="0" err="1"/>
              <a:t>apprendre</a:t>
            </a:r>
            <a:r>
              <a:rPr lang="en-US" dirty="0"/>
              <a:t>: </a:t>
            </a:r>
            <a:r>
              <a:rPr lang="en-US" dirty="0">
                <a:hlinkClick r:id="rId18"/>
              </a:rPr>
              <a:t>How to find work you love | Scott Dinsmore</a:t>
            </a:r>
            <a:endParaRPr lang="en-US" dirty="0"/>
          </a:p>
          <a:p>
            <a:endParaRPr lang="en-US" sz="1000" dirty="0"/>
          </a:p>
          <a:p>
            <a:pPr marL="457200" lvl="1" indent="0">
              <a:buNone/>
            </a:pPr>
            <a:r>
              <a:rPr lang="fr-CA" dirty="0"/>
              <a:t>Pensez-y : Quels sont les types de rôles qui vous conviennent le mieux dans le domaine du podcasting ? </a:t>
            </a:r>
            <a:r>
              <a:rPr lang="en-US" dirty="0"/>
              <a:t>(Q1.4)</a:t>
            </a:r>
            <a:endParaRPr lang="en-US" sz="1600" dirty="0"/>
          </a:p>
          <a:p>
            <a:pPr marL="457200" lvl="1" indent="0">
              <a:buNone/>
            </a:pPr>
            <a:endParaRPr lang="en-US" sz="1600" dirty="0"/>
          </a:p>
          <a:p>
            <a:pPr marL="457200" lvl="1" indent="0">
              <a:buNone/>
            </a:pPr>
            <a:r>
              <a:rPr lang="fr-CA" dirty="0"/>
              <a:t>Pensez-y : Quelles compétences et connaissances un employeur potentiel rechercherait-il ? </a:t>
            </a:r>
            <a:r>
              <a:rPr lang="en-US" dirty="0"/>
              <a:t>(Q1.5)</a:t>
            </a:r>
          </a:p>
          <a:p>
            <a:pPr marL="914400" lvl="2" indent="0">
              <a:buNone/>
            </a:pPr>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10</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Open book">
            <a:extLst>
              <a:ext uri="{FF2B5EF4-FFF2-40B4-BE49-F238E27FC236}">
                <a16:creationId xmlns:a16="http://schemas.microsoft.com/office/drawing/2014/main" id="{39A18D63-A787-434E-A28F-A563E83B2CD0}"/>
              </a:ext>
            </a:extLst>
          </p:cNvPr>
          <p:cNvPicPr>
            <a:picLocks noChangeAspect="1"/>
          </p:cNvPicPr>
          <p:nvPr>
            <p:custDataLst>
              <p:tags r:id="rId6"/>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722302" y="1733065"/>
            <a:ext cx="458675" cy="458675"/>
          </a:xfrm>
          <a:prstGeom prst="rect">
            <a:avLst/>
          </a:prstGeom>
        </p:spPr>
      </p:pic>
      <p:pic>
        <p:nvPicPr>
          <p:cNvPr id="6" name="Graphic 5" descr="Theatre">
            <a:extLst>
              <a:ext uri="{FF2B5EF4-FFF2-40B4-BE49-F238E27FC236}">
                <a16:creationId xmlns:a16="http://schemas.microsoft.com/office/drawing/2014/main" id="{CCC8231B-772F-457E-9ACD-F961852779AA}"/>
              </a:ext>
            </a:extLst>
          </p:cNvPr>
          <p:cNvPicPr>
            <a:picLocks noChangeAspect="1"/>
          </p:cNvPicPr>
          <p:nvPr>
            <p:custDataLst>
              <p:tags r:id="rId7"/>
            </p:custDataLst>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6751086" y="2372069"/>
            <a:ext cx="401105" cy="401105"/>
          </a:xfrm>
          <a:prstGeom prst="rect">
            <a:avLst/>
          </a:prstGeom>
        </p:spPr>
      </p:pic>
      <p:pic>
        <p:nvPicPr>
          <p:cNvPr id="7" name="Graphic 6" descr="Idea">
            <a:extLst>
              <a:ext uri="{FF2B5EF4-FFF2-40B4-BE49-F238E27FC236}">
                <a16:creationId xmlns:a16="http://schemas.microsoft.com/office/drawing/2014/main" id="{C2D88F22-6172-470F-9E3E-6CA500EB09AD}"/>
              </a:ext>
            </a:extLst>
          </p:cNvPr>
          <p:cNvPicPr>
            <a:picLocks noChangeAspect="1"/>
          </p:cNvPicPr>
          <p:nvPr>
            <p:custDataLst>
              <p:tags r:id="rId8"/>
            </p:custDataLst>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flipH="1">
            <a:off x="6701640" y="3286453"/>
            <a:ext cx="493992" cy="458675"/>
          </a:xfrm>
          <a:prstGeom prst="rect">
            <a:avLst/>
          </a:prstGeom>
        </p:spPr>
      </p:pic>
      <p:pic>
        <p:nvPicPr>
          <p:cNvPr id="8" name="Graphic 7" descr="Idea">
            <a:extLst>
              <a:ext uri="{FF2B5EF4-FFF2-40B4-BE49-F238E27FC236}">
                <a16:creationId xmlns:a16="http://schemas.microsoft.com/office/drawing/2014/main" id="{231B95B1-7295-4057-898F-1E3E3C7359D9}"/>
              </a:ext>
            </a:extLst>
          </p:cNvPr>
          <p:cNvPicPr>
            <a:picLocks noChangeAspect="1"/>
          </p:cNvPicPr>
          <p:nvPr>
            <p:custDataLst>
              <p:tags r:id="rId9"/>
            </p:custDataLst>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flipH="1">
            <a:off x="6657974" y="4366105"/>
            <a:ext cx="493992" cy="458675"/>
          </a:xfrm>
          <a:prstGeom prst="rect">
            <a:avLst/>
          </a:prstGeom>
        </p:spPr>
      </p:pic>
      <p:sp>
        <p:nvSpPr>
          <p:cNvPr id="15" name="Title 2">
            <a:extLst>
              <a:ext uri="{FF2B5EF4-FFF2-40B4-BE49-F238E27FC236}">
                <a16:creationId xmlns:a16="http://schemas.microsoft.com/office/drawing/2014/main" id="{5C194E62-007E-4FCE-8852-FF38E7803081}"/>
              </a:ext>
            </a:extLst>
          </p:cNvPr>
          <p:cNvSpPr txBox="1">
            <a:spLocks/>
          </p:cNvSpPr>
          <p:nvPr>
            <p:custDataLst>
              <p:tags r:id="rId10"/>
            </p:custDataLst>
          </p:nvPr>
        </p:nvSpPr>
        <p:spPr>
          <a:xfrm>
            <a:off x="6657974" y="303301"/>
            <a:ext cx="5033917" cy="1449216"/>
          </a:xfrm>
          <a:prstGeom prst="rect">
            <a:avLst/>
          </a:prstGeom>
          <a:solidFill>
            <a:schemeClr val="accent2">
              <a:lumMod val="50000"/>
            </a:schemeClr>
          </a:solidFill>
        </p:spPr>
        <p:txBody>
          <a:bodyPr vert="horz" wrap="square" lIns="91440" tIns="108000" rIns="91440" bIns="108000" rtlCol="0" anchor="ctr">
            <a:spAutoFit/>
          </a:bodyPr>
          <a:lstStyle>
            <a:lvl1pPr algn="l" defTabSz="914400" rtl="0" eaLnBrk="1" latinLnBrk="0" hangingPunct="1">
              <a:lnSpc>
                <a:spcPct val="100000"/>
              </a:lnSpc>
              <a:spcBef>
                <a:spcPct val="0"/>
              </a:spcBef>
              <a:buNone/>
              <a:defRPr sz="4000" kern="1200">
                <a:solidFill>
                  <a:schemeClr val="bg1"/>
                </a:solidFill>
                <a:latin typeface="+mj-lt"/>
                <a:ea typeface="+mj-ea"/>
                <a:cs typeface="+mj-cs"/>
              </a:defRPr>
            </a:lvl1pPr>
          </a:lstStyle>
          <a:p>
            <a:pPr algn="ctr"/>
            <a:r>
              <a:rPr lang="en-US"/>
              <a:t>Opportunités de carrières</a:t>
            </a:r>
            <a:endParaRPr lang="en-US" dirty="0"/>
          </a:p>
        </p:txBody>
      </p:sp>
      <p:sp>
        <p:nvSpPr>
          <p:cNvPr id="10" name="Rectangle 9">
            <a:extLst>
              <a:ext uri="{FF2B5EF4-FFF2-40B4-BE49-F238E27FC236}">
                <a16:creationId xmlns:a16="http://schemas.microsoft.com/office/drawing/2014/main" id="{97FBC270-2CC0-49D7-9A6B-C3105DA6FAAC}"/>
              </a:ext>
              <a:ext uri="{C183D7F6-B498-43B3-948B-1728B52AA6E4}">
                <adec:decorative xmlns:adec="http://schemas.microsoft.com/office/drawing/2017/decorative" val="1"/>
              </a:ext>
            </a:extLst>
          </p:cNvPr>
          <p:cNvSpPr/>
          <p:nvPr>
            <p:custDataLst>
              <p:tags r:id="rId11"/>
            </p:custDataLst>
          </p:nvPr>
        </p:nvSpPr>
        <p:spPr>
          <a:xfrm>
            <a:off x="1145308" y="6450161"/>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19" name="Rectangle 18">
            <a:extLst>
              <a:ext uri="{FF2B5EF4-FFF2-40B4-BE49-F238E27FC236}">
                <a16:creationId xmlns:a16="http://schemas.microsoft.com/office/drawing/2014/main" id="{47A01B4A-8AF4-4573-BFAC-CBEB6807CEFB}"/>
              </a:ext>
              <a:ext uri="{C183D7F6-B498-43B3-948B-1728B52AA6E4}">
                <adec:decorative xmlns:adec="http://schemas.microsoft.com/office/drawing/2017/decorative" val="1"/>
              </a:ext>
            </a:extLst>
          </p:cNvPr>
          <p:cNvSpPr/>
          <p:nvPr>
            <p:custDataLst>
              <p:tags r:id="rId12"/>
            </p:custDataLst>
          </p:nvPr>
        </p:nvSpPr>
        <p:spPr>
          <a:xfrm>
            <a:off x="3697431" y="6562915"/>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21" name="Rectangle 20">
            <a:extLst>
              <a:ext uri="{FF2B5EF4-FFF2-40B4-BE49-F238E27FC236}">
                <a16:creationId xmlns:a16="http://schemas.microsoft.com/office/drawing/2014/main" id="{36948A20-E5C2-4F7B-811F-C79AEBA824A0}"/>
              </a:ext>
              <a:ext uri="{C183D7F6-B498-43B3-948B-1728B52AA6E4}">
                <adec:decorative xmlns:adec="http://schemas.microsoft.com/office/drawing/2017/decorative" val="1"/>
              </a:ext>
            </a:extLst>
          </p:cNvPr>
          <p:cNvSpPr/>
          <p:nvPr>
            <p:custDataLst>
              <p:tags r:id="rId13"/>
            </p:custDataLst>
          </p:nvPr>
        </p:nvSpPr>
        <p:spPr>
          <a:xfrm>
            <a:off x="6249554" y="6554963"/>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3" name="Rectangle 22">
            <a:extLst>
              <a:ext uri="{FF2B5EF4-FFF2-40B4-BE49-F238E27FC236}">
                <a16:creationId xmlns:a16="http://schemas.microsoft.com/office/drawing/2014/main" id="{FB886641-5198-49A1-96B6-42F02671FB9D}"/>
              </a:ext>
              <a:ext uri="{C183D7F6-B498-43B3-948B-1728B52AA6E4}">
                <adec:decorative xmlns:adec="http://schemas.microsoft.com/office/drawing/2017/decorative" val="1"/>
              </a:ext>
            </a:extLst>
          </p:cNvPr>
          <p:cNvSpPr/>
          <p:nvPr>
            <p:custDataLst>
              <p:tags r:id="rId14"/>
            </p:custDataLst>
          </p:nvPr>
        </p:nvSpPr>
        <p:spPr>
          <a:xfrm>
            <a:off x="8801676" y="6559122"/>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3919047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group of people sitting in front of a computer&#10;&#10;Description automatically generated">
            <a:extLst>
              <a:ext uri="{FF2B5EF4-FFF2-40B4-BE49-F238E27FC236}">
                <a16:creationId xmlns:a16="http://schemas.microsoft.com/office/drawing/2014/main" id="{D8B85C5B-CEF3-4B85-B44D-9BA64D0D1E81}"/>
              </a:ext>
            </a:extLst>
          </p:cNvPr>
          <p:cNvPicPr>
            <a:picLocks noGrp="1" noChangeAspect="1"/>
          </p:cNvPicPr>
          <p:nvPr>
            <p:ph type="pic" idx="11"/>
            <p:custDataLst>
              <p:tags r:id="rId1"/>
            </p:custDataLst>
          </p:nvPr>
        </p:nvPicPr>
        <p:blipFill>
          <a:blip r:embed="rId14">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p:txBody>
          <a:bodyPr/>
          <a:lstStyle/>
          <a:p>
            <a:r>
              <a:rPr lang="en-US" dirty="0"/>
              <a:t>Career Opportunities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3" y="1825625"/>
            <a:ext cx="5033917" cy="4351338"/>
          </a:xfrm>
        </p:spPr>
        <p:txBody>
          <a:bodyPr>
            <a:normAutofit/>
          </a:bodyPr>
          <a:lstStyle/>
          <a:p>
            <a:pPr marL="0" indent="0">
              <a:buNone/>
            </a:pPr>
            <a:r>
              <a:rPr lang="fr-CA" dirty="0"/>
              <a:t>L'un des moyens d'acquérir les compétences et les connaissances dont vous avez besoin pour fréquenter un établissement d'enseignement supérieur, non seulement vous permettra de recevoir l'enseignement que vous recherchez, mais vous offrira également d'importantes possibilités de mise en réseau</a:t>
            </a:r>
            <a:r>
              <a:rPr lang="en-US" dirty="0"/>
              <a:t>.</a:t>
            </a:r>
          </a:p>
          <a:p>
            <a:pPr marL="0" indent="0">
              <a:buNone/>
            </a:pPr>
            <a:endParaRPr lang="en-US" dirty="0"/>
          </a:p>
          <a:p>
            <a:pPr marL="457200" lvl="1" indent="0">
              <a:buNone/>
            </a:pPr>
            <a:r>
              <a:rPr lang="en-US" dirty="0"/>
              <a:t>Lire et </a:t>
            </a:r>
            <a:r>
              <a:rPr lang="en-US" dirty="0" err="1"/>
              <a:t>apprendre</a:t>
            </a:r>
            <a:r>
              <a:rPr lang="en-US" dirty="0"/>
              <a:t>: </a:t>
            </a:r>
            <a:r>
              <a:rPr lang="en-US" dirty="0">
                <a:hlinkClick r:id="rId15"/>
              </a:rPr>
              <a:t>Why Choose College</a:t>
            </a:r>
            <a:endParaRPr lang="en-US" dirty="0"/>
          </a:p>
          <a:p>
            <a:pPr marL="457200" lvl="1" indent="0">
              <a:buNone/>
            </a:pPr>
            <a:endParaRPr lang="en-US" dirty="0"/>
          </a:p>
          <a:p>
            <a:endParaRPr lang="en-US" sz="1000" dirty="0"/>
          </a:p>
          <a:p>
            <a:pPr marL="457200" lvl="1" indent="0">
              <a:buNone/>
            </a:pPr>
            <a:r>
              <a:rPr lang="fr-CA" dirty="0"/>
              <a:t>Pensez-y : Quelles sont les options postsecondaires qui s'offrent à vous</a:t>
            </a:r>
            <a:r>
              <a:rPr lang="en-US" dirty="0"/>
              <a:t>? (Q1.6)</a:t>
            </a:r>
            <a:endParaRPr lang="en-US" sz="1600" dirty="0"/>
          </a:p>
          <a:p>
            <a:pPr marL="457200" lvl="1" indent="0">
              <a:buNone/>
            </a:pPr>
            <a:endParaRPr lang="en-US" sz="1600" dirty="0"/>
          </a:p>
          <a:p>
            <a:pPr marL="914400" lvl="2" indent="0">
              <a:buNone/>
            </a:pPr>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11</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Open book">
            <a:extLst>
              <a:ext uri="{FF2B5EF4-FFF2-40B4-BE49-F238E27FC236}">
                <a16:creationId xmlns:a16="http://schemas.microsoft.com/office/drawing/2014/main" id="{39A18D63-A787-434E-A28F-A563E83B2CD0}"/>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686984" y="3784656"/>
            <a:ext cx="458675" cy="458675"/>
          </a:xfrm>
          <a:prstGeom prst="rect">
            <a:avLst/>
          </a:prstGeom>
        </p:spPr>
      </p:pic>
      <p:pic>
        <p:nvPicPr>
          <p:cNvPr id="8" name="Graphic 7" descr="Idea">
            <a:extLst>
              <a:ext uri="{FF2B5EF4-FFF2-40B4-BE49-F238E27FC236}">
                <a16:creationId xmlns:a16="http://schemas.microsoft.com/office/drawing/2014/main" id="{231B95B1-7295-4057-898F-1E3E3C7359D9}"/>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flipH="1">
            <a:off x="6686984" y="4628372"/>
            <a:ext cx="493992" cy="458675"/>
          </a:xfrm>
          <a:prstGeom prst="rect">
            <a:avLst/>
          </a:prstGeom>
        </p:spPr>
      </p:pic>
      <p:sp>
        <p:nvSpPr>
          <p:cNvPr id="15" name="Title 2">
            <a:extLst>
              <a:ext uri="{FF2B5EF4-FFF2-40B4-BE49-F238E27FC236}">
                <a16:creationId xmlns:a16="http://schemas.microsoft.com/office/drawing/2014/main" id="{AE72AC65-D959-4E74-9D95-D3BE309E01AA}"/>
              </a:ext>
            </a:extLst>
          </p:cNvPr>
          <p:cNvSpPr txBox="1">
            <a:spLocks/>
          </p:cNvSpPr>
          <p:nvPr>
            <p:custDataLst>
              <p:tags r:id="rId8"/>
            </p:custDataLst>
          </p:nvPr>
        </p:nvSpPr>
        <p:spPr>
          <a:xfrm>
            <a:off x="6657974" y="303301"/>
            <a:ext cx="5033917" cy="1449216"/>
          </a:xfrm>
          <a:prstGeom prst="rect">
            <a:avLst/>
          </a:prstGeom>
          <a:solidFill>
            <a:schemeClr val="accent2">
              <a:lumMod val="50000"/>
            </a:schemeClr>
          </a:solidFill>
        </p:spPr>
        <p:txBody>
          <a:bodyPr vert="horz" wrap="square" lIns="91440" tIns="108000" rIns="91440" bIns="108000" rtlCol="0" anchor="ctr">
            <a:spAutoFit/>
          </a:bodyPr>
          <a:lstStyle>
            <a:lvl1pPr algn="l" defTabSz="914400" rtl="0" eaLnBrk="1" latinLnBrk="0" hangingPunct="1">
              <a:lnSpc>
                <a:spcPct val="100000"/>
              </a:lnSpc>
              <a:spcBef>
                <a:spcPct val="0"/>
              </a:spcBef>
              <a:buNone/>
              <a:defRPr sz="4000" kern="1200">
                <a:solidFill>
                  <a:schemeClr val="bg1"/>
                </a:solidFill>
                <a:latin typeface="+mj-lt"/>
                <a:ea typeface="+mj-ea"/>
                <a:cs typeface="+mj-cs"/>
              </a:defRPr>
            </a:lvl1pPr>
          </a:lstStyle>
          <a:p>
            <a:pPr algn="ctr"/>
            <a:r>
              <a:rPr lang="en-US"/>
              <a:t>Opportunités de carrières</a:t>
            </a:r>
            <a:endParaRPr lang="en-US" dirty="0"/>
          </a:p>
        </p:txBody>
      </p:sp>
      <p:sp>
        <p:nvSpPr>
          <p:cNvPr id="6" name="Rectangle 5">
            <a:extLst>
              <a:ext uri="{FF2B5EF4-FFF2-40B4-BE49-F238E27FC236}">
                <a16:creationId xmlns:a16="http://schemas.microsoft.com/office/drawing/2014/main" id="{1F4330AF-252C-4907-AAA9-C05B2B2E467E}"/>
              </a:ext>
              <a:ext uri="{C183D7F6-B498-43B3-948B-1728B52AA6E4}">
                <adec:decorative xmlns:adec="http://schemas.microsoft.com/office/drawing/2017/decorative" val="1"/>
              </a:ext>
            </a:extLst>
          </p:cNvPr>
          <p:cNvSpPr/>
          <p:nvPr>
            <p:custDataLst>
              <p:tags r:id="rId9"/>
            </p:custDataLst>
          </p:nvPr>
        </p:nvSpPr>
        <p:spPr>
          <a:xfrm>
            <a:off x="1145308" y="6453043"/>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7" name="Rectangle 6">
            <a:extLst>
              <a:ext uri="{FF2B5EF4-FFF2-40B4-BE49-F238E27FC236}">
                <a16:creationId xmlns:a16="http://schemas.microsoft.com/office/drawing/2014/main" id="{D253F1D3-16B6-44B3-9159-E6516A17E46D}"/>
              </a:ext>
              <a:ext uri="{C183D7F6-B498-43B3-948B-1728B52AA6E4}">
                <adec:decorative xmlns:adec="http://schemas.microsoft.com/office/drawing/2017/decorative" val="1"/>
              </a:ext>
            </a:extLst>
          </p:cNvPr>
          <p:cNvSpPr/>
          <p:nvPr>
            <p:custDataLst>
              <p:tags r:id="rId10"/>
            </p:custDataLst>
          </p:nvPr>
        </p:nvSpPr>
        <p:spPr>
          <a:xfrm>
            <a:off x="3697431"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9" name="Rectangle 8">
            <a:extLst>
              <a:ext uri="{FF2B5EF4-FFF2-40B4-BE49-F238E27FC236}">
                <a16:creationId xmlns:a16="http://schemas.microsoft.com/office/drawing/2014/main" id="{90FB54BF-0666-4AD3-A154-4AFFC733ECEF}"/>
              </a:ext>
              <a:ext uri="{C183D7F6-B498-43B3-948B-1728B52AA6E4}">
                <adec:decorative xmlns:adec="http://schemas.microsoft.com/office/drawing/2017/decorative" val="1"/>
              </a:ext>
            </a:extLst>
          </p:cNvPr>
          <p:cNvSpPr/>
          <p:nvPr>
            <p:custDataLst>
              <p:tags r:id="rId11"/>
            </p:custDataLst>
          </p:nvPr>
        </p:nvSpPr>
        <p:spPr>
          <a:xfrm>
            <a:off x="6249554"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10" name="Rectangle 9">
            <a:extLst>
              <a:ext uri="{FF2B5EF4-FFF2-40B4-BE49-F238E27FC236}">
                <a16:creationId xmlns:a16="http://schemas.microsoft.com/office/drawing/2014/main" id="{2E2C7EF6-71B0-4422-AB53-1112E6B5C7B8}"/>
              </a:ext>
              <a:ext uri="{C183D7F6-B498-43B3-948B-1728B52AA6E4}">
                <adec:decorative xmlns:adec="http://schemas.microsoft.com/office/drawing/2017/decorative" val="1"/>
              </a:ext>
            </a:extLst>
          </p:cNvPr>
          <p:cNvSpPr/>
          <p:nvPr>
            <p:custDataLst>
              <p:tags r:id="rId12"/>
            </p:custDataLst>
          </p:nvPr>
        </p:nvSpPr>
        <p:spPr>
          <a:xfrm>
            <a:off x="8801676"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3140151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wearing a blue shirt&#10;&#10;Description automatically generated">
            <a:extLst>
              <a:ext uri="{FF2B5EF4-FFF2-40B4-BE49-F238E27FC236}">
                <a16:creationId xmlns:a16="http://schemas.microsoft.com/office/drawing/2014/main" id="{3FA988B9-6F9C-4A32-ACA2-B9001546610F}"/>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l="888" t="8746" r="-888" b="20112"/>
          <a:stretch/>
        </p:blipFill>
        <p:spPr>
          <a:xfrm>
            <a:off x="0" y="0"/>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p:txBody>
          <a:bodyPr/>
          <a:lstStyle/>
          <a:p>
            <a:pPr algn="ctr"/>
            <a:r>
              <a:rPr lang="en-US" dirty="0"/>
              <a:t>Commencer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p:txBody>
          <a:bodyPr>
            <a:normAutofit/>
          </a:bodyPr>
          <a:lstStyle/>
          <a:p>
            <a:r>
              <a:rPr lang="fr-CA" dirty="0"/>
              <a:t>Afin de créer un podcast réussi qui parle à votre public, vous devrez identifier à l'avance les personnes que vous voulez atteindre, cela fait partie de la phase de </a:t>
            </a:r>
            <a:r>
              <a:rPr lang="fr-CA" dirty="0" err="1"/>
              <a:t>préplanification</a:t>
            </a:r>
            <a:r>
              <a:rPr lang="fr-CA" dirty="0"/>
              <a:t>. Vous commencerez par identifier ce qui vous passionne</a:t>
            </a:r>
            <a:r>
              <a:rPr lang="en-US" dirty="0"/>
              <a:t>.</a:t>
            </a:r>
          </a:p>
          <a:p>
            <a:pPr marL="914400" lvl="2" indent="0">
              <a:buNone/>
            </a:pPr>
            <a:endParaRPr lang="en-US" dirty="0"/>
          </a:p>
          <a:p>
            <a:pPr marL="914400" lvl="2" indent="0">
              <a:buNone/>
            </a:pPr>
            <a:endParaRPr lang="en-US" dirty="0"/>
          </a:p>
          <a:p>
            <a:pPr marL="914400" lvl="2" indent="0">
              <a:buNone/>
            </a:pPr>
            <a:endParaRPr lang="en-US" dirty="0"/>
          </a:p>
          <a:p>
            <a:pPr marL="914400" lvl="2" indent="0">
              <a:buNone/>
            </a:pPr>
            <a:r>
              <a:rPr lang="fr-CA" dirty="0"/>
              <a:t>Pensez-y : Quels sont vos centres d'intérêt pour lesquels vous pourriez créer un podcast </a:t>
            </a:r>
            <a:r>
              <a:rPr lang="en-US" dirty="0"/>
              <a:t>(Q1.4)</a:t>
            </a:r>
          </a:p>
          <a:p>
            <a:pPr lvl="1"/>
            <a:endParaRPr lang="en-US" sz="1000" dirty="0"/>
          </a:p>
          <a:p>
            <a:pPr lvl="1"/>
            <a:endParaRPr lang="en-US" sz="1000" dirty="0"/>
          </a:p>
          <a:p>
            <a:pPr marL="914400" lvl="2" indent="0">
              <a:buNone/>
            </a:pPr>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12</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Idea">
            <a:extLst>
              <a:ext uri="{FF2B5EF4-FFF2-40B4-BE49-F238E27FC236}">
                <a16:creationId xmlns:a16="http://schemas.microsoft.com/office/drawing/2014/main" id="{62A892F9-8D75-48B7-8F5F-D4897F2CBF57}"/>
              </a:ext>
            </a:extLst>
          </p:cNvPr>
          <p:cNvPicPr>
            <a:picLocks noChangeAspect="1"/>
          </p:cNvPicPr>
          <p:nvPr>
            <p:custDataLst>
              <p:tags r:id="rId6"/>
            </p:custDataLst>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flipH="1">
            <a:off x="7145272" y="4616480"/>
            <a:ext cx="493992" cy="458675"/>
          </a:xfrm>
          <a:prstGeom prst="rect">
            <a:avLst/>
          </a:prstGeom>
        </p:spPr>
      </p:pic>
      <p:sp>
        <p:nvSpPr>
          <p:cNvPr id="6" name="Rectangle 5">
            <a:extLst>
              <a:ext uri="{FF2B5EF4-FFF2-40B4-BE49-F238E27FC236}">
                <a16:creationId xmlns:a16="http://schemas.microsoft.com/office/drawing/2014/main" id="{2BB2AF2E-683D-4871-95DA-2A13CD44D1DD}"/>
              </a:ext>
              <a:ext uri="{C183D7F6-B498-43B3-948B-1728B52AA6E4}">
                <adec:decorative xmlns:adec="http://schemas.microsoft.com/office/drawing/2017/decorative" val="1"/>
              </a:ext>
            </a:extLst>
          </p:cNvPr>
          <p:cNvSpPr/>
          <p:nvPr>
            <p:custDataLst>
              <p:tags r:id="rId7"/>
            </p:custDataLst>
          </p:nvPr>
        </p:nvSpPr>
        <p:spPr>
          <a:xfrm>
            <a:off x="1145308" y="6434171"/>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7" name="Rectangle 6">
            <a:extLst>
              <a:ext uri="{FF2B5EF4-FFF2-40B4-BE49-F238E27FC236}">
                <a16:creationId xmlns:a16="http://schemas.microsoft.com/office/drawing/2014/main" id="{9DF2ACF8-7A9D-4CF3-8D6E-E06CEBFC522D}"/>
              </a:ext>
              <a:ext uri="{C183D7F6-B498-43B3-948B-1728B52AA6E4}">
                <adec:decorative xmlns:adec="http://schemas.microsoft.com/office/drawing/2017/decorative" val="1"/>
              </a:ext>
            </a:extLst>
          </p:cNvPr>
          <p:cNvSpPr/>
          <p:nvPr>
            <p:custDataLst>
              <p:tags r:id="rId8"/>
            </p:custDataLst>
          </p:nvPr>
        </p:nvSpPr>
        <p:spPr>
          <a:xfrm>
            <a:off x="3697431" y="6546925"/>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8" name="Rectangle 7">
            <a:extLst>
              <a:ext uri="{FF2B5EF4-FFF2-40B4-BE49-F238E27FC236}">
                <a16:creationId xmlns:a16="http://schemas.microsoft.com/office/drawing/2014/main" id="{8FA5FB5E-83B1-4024-A050-56AE3A409318}"/>
              </a:ext>
              <a:ext uri="{C183D7F6-B498-43B3-948B-1728B52AA6E4}">
                <adec:decorative xmlns:adec="http://schemas.microsoft.com/office/drawing/2017/decorative" val="1"/>
              </a:ext>
            </a:extLst>
          </p:cNvPr>
          <p:cNvSpPr/>
          <p:nvPr>
            <p:custDataLst>
              <p:tags r:id="rId9"/>
            </p:custDataLst>
          </p:nvPr>
        </p:nvSpPr>
        <p:spPr>
          <a:xfrm>
            <a:off x="6249554" y="6538973"/>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10" name="Rectangle 9">
            <a:extLst>
              <a:ext uri="{FF2B5EF4-FFF2-40B4-BE49-F238E27FC236}">
                <a16:creationId xmlns:a16="http://schemas.microsoft.com/office/drawing/2014/main" id="{EBC5A73C-803A-44AC-941C-E8491156ED6D}"/>
              </a:ext>
              <a:ext uri="{C183D7F6-B498-43B3-948B-1728B52AA6E4}">
                <adec:decorative xmlns:adec="http://schemas.microsoft.com/office/drawing/2017/decorative" val="1"/>
              </a:ext>
            </a:extLst>
          </p:cNvPr>
          <p:cNvSpPr/>
          <p:nvPr>
            <p:custDataLst>
              <p:tags r:id="rId10"/>
            </p:custDataLst>
          </p:nvPr>
        </p:nvSpPr>
        <p:spPr>
          <a:xfrm>
            <a:off x="8801676" y="6543132"/>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1598870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holding a guitar&#10;&#10;Description automatically generated">
            <a:extLst>
              <a:ext uri="{FF2B5EF4-FFF2-40B4-BE49-F238E27FC236}">
                <a16:creationId xmlns:a16="http://schemas.microsoft.com/office/drawing/2014/main" id="{37E72D7D-1115-4A42-9CB8-62DA1AA1F7E1}"/>
              </a:ext>
            </a:extLst>
          </p:cNvPr>
          <p:cNvPicPr>
            <a:picLocks noGrp="1" noChangeAspect="1"/>
          </p:cNvPicPr>
          <p:nvPr>
            <p:ph type="pic" idx="11"/>
            <p:custDataLst>
              <p:tags r:id="rId1"/>
            </p:custDataLst>
          </p:nvPr>
        </p:nvPicPr>
        <p:blipFill rotWithShape="1">
          <a:blip r:embed="rId11">
            <a:extLst>
              <a:ext uri="{28A0092B-C50C-407E-A947-70E740481C1C}">
                <a14:useLocalDpi xmlns:a14="http://schemas.microsoft.com/office/drawing/2010/main" val="0"/>
              </a:ext>
            </a:extLst>
          </a:blip>
          <a:srcRect t="-25705" b="-25705"/>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2"/>
            </p:custDataLst>
          </p:nvPr>
        </p:nvSpPr>
        <p:spPr/>
        <p:txBody>
          <a:bodyPr>
            <a:normAutofit/>
          </a:bodyPr>
          <a:lstStyle/>
          <a:p>
            <a:r>
              <a:rPr lang="fr-CA" dirty="0"/>
              <a:t>Les questions auxquelles vous venez de répondre faisaient partie de la phase de </a:t>
            </a:r>
            <a:r>
              <a:rPr lang="fr-CA" dirty="0" err="1"/>
              <a:t>préplanification</a:t>
            </a:r>
            <a:r>
              <a:rPr lang="fr-CA" dirty="0"/>
              <a:t> du podcasting.  Cet exercice vous aidera à identifier le type de podcast que vous voudrez créer, en identifiant le public auquel vous voulez vous adresser.  L'identification préalable du public est l'une des clés du lancement d'un podcast réussi</a:t>
            </a:r>
            <a:r>
              <a:rPr lang="en-US" dirty="0"/>
              <a:t>.</a:t>
            </a:r>
          </a:p>
          <a:p>
            <a:pPr marL="0" indent="0">
              <a:buNone/>
            </a:pPr>
            <a:endParaRPr lang="en-US" dirty="0"/>
          </a:p>
          <a:p>
            <a:r>
              <a:rPr lang="fr-CA" sz="1100" dirty="0"/>
              <a:t>Remarque : s'il est vrai que les individus peuvent gagner de l'argent, pour le podcasting, c'est très difficile et ne doit pas être votre intention de conduire.  Créez ce qui vous passionne, sinon vous risquez de regretter d'avoir à faire plusieurs émissions sur un sujet qui n'est pas vraiment intéressant</a:t>
            </a:r>
            <a:r>
              <a:rPr lang="en-US" sz="1100" dirty="0"/>
              <a:t>.</a:t>
            </a:r>
          </a:p>
          <a:p>
            <a:pPr lvl="1"/>
            <a:endParaRPr lang="en-US" sz="1000" dirty="0"/>
          </a:p>
          <a:p>
            <a:pPr marL="914400" lvl="2" indent="0">
              <a:buNone/>
            </a:pPr>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3"/>
            </p:custDataLst>
          </p:nvPr>
        </p:nvSpPr>
        <p:spPr>
          <a:xfrm>
            <a:off x="11353800" y="6361475"/>
            <a:ext cx="838200" cy="360000"/>
          </a:xfrm>
        </p:spPr>
        <p:txBody>
          <a:bodyPr/>
          <a:lstStyle/>
          <a:p>
            <a:r>
              <a:rPr lang="en-US" dirty="0"/>
              <a:t>PAGE </a:t>
            </a:r>
            <a:fld id="{4A9B5881-4007-4345-955A-79C2656F0C49}" type="slidenum">
              <a:rPr lang="en-US" smtClean="0"/>
              <a:pPr/>
              <a:t>13</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4"/>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2">
            <a:extLst>
              <a:ext uri="{FF2B5EF4-FFF2-40B4-BE49-F238E27FC236}">
                <a16:creationId xmlns:a16="http://schemas.microsoft.com/office/drawing/2014/main" id="{FAA74ED1-36DD-428A-B88E-2FBC1C58C218}"/>
              </a:ext>
            </a:extLst>
          </p:cNvPr>
          <p:cNvSpPr txBox="1">
            <a:spLocks/>
          </p:cNvSpPr>
          <p:nvPr>
            <p:custDataLst>
              <p:tags r:id="rId5"/>
            </p:custDataLst>
          </p:nvPr>
        </p:nvSpPr>
        <p:spPr>
          <a:xfrm>
            <a:off x="6854762" y="688659"/>
            <a:ext cx="4695825" cy="833663"/>
          </a:xfrm>
          <a:prstGeom prst="rect">
            <a:avLst/>
          </a:prstGeom>
          <a:solidFill>
            <a:schemeClr val="accent2">
              <a:lumMod val="50000"/>
            </a:schemeClr>
          </a:solidFill>
        </p:spPr>
        <p:txBody>
          <a:bodyPr vert="horz" wrap="square" lIns="91440" tIns="108000" rIns="91440" bIns="108000" rtlCol="0" anchor="ctr">
            <a:spAutoFit/>
          </a:bodyPr>
          <a:lstStyle>
            <a:lvl1pPr algn="l" defTabSz="914400" rtl="0" eaLnBrk="1" latinLnBrk="0" hangingPunct="1">
              <a:lnSpc>
                <a:spcPct val="100000"/>
              </a:lnSpc>
              <a:spcBef>
                <a:spcPct val="0"/>
              </a:spcBef>
              <a:buNone/>
              <a:defRPr sz="4000" kern="1200">
                <a:solidFill>
                  <a:schemeClr val="bg1"/>
                </a:solidFill>
                <a:latin typeface="+mj-lt"/>
                <a:ea typeface="+mj-ea"/>
                <a:cs typeface="+mj-cs"/>
              </a:defRPr>
            </a:lvl1pPr>
          </a:lstStyle>
          <a:p>
            <a:pPr algn="ctr"/>
            <a:r>
              <a:rPr lang="en-US"/>
              <a:t>Commencer</a:t>
            </a:r>
            <a:endParaRPr lang="en-US" dirty="0"/>
          </a:p>
        </p:txBody>
      </p:sp>
      <p:sp>
        <p:nvSpPr>
          <p:cNvPr id="20" name="Rectangle 19">
            <a:extLst>
              <a:ext uri="{FF2B5EF4-FFF2-40B4-BE49-F238E27FC236}">
                <a16:creationId xmlns:a16="http://schemas.microsoft.com/office/drawing/2014/main" id="{4ACCCAEC-B2F8-40D1-820E-C823934BAC86}"/>
              </a:ext>
              <a:ext uri="{C183D7F6-B498-43B3-948B-1728B52AA6E4}">
                <adec:decorative xmlns:adec="http://schemas.microsoft.com/office/drawing/2017/decorative" val="1"/>
              </a:ext>
            </a:extLst>
          </p:cNvPr>
          <p:cNvSpPr/>
          <p:nvPr>
            <p:custDataLst>
              <p:tags r:id="rId6"/>
            </p:custDataLst>
          </p:nvPr>
        </p:nvSpPr>
        <p:spPr>
          <a:xfrm>
            <a:off x="1145309" y="6447629"/>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22" name="Rectangle 21">
            <a:extLst>
              <a:ext uri="{FF2B5EF4-FFF2-40B4-BE49-F238E27FC236}">
                <a16:creationId xmlns:a16="http://schemas.microsoft.com/office/drawing/2014/main" id="{65A2BA26-D982-4958-8E1C-CF3F671624DC}"/>
              </a:ext>
              <a:ext uri="{C183D7F6-B498-43B3-948B-1728B52AA6E4}">
                <adec:decorative xmlns:adec="http://schemas.microsoft.com/office/drawing/2017/decorative" val="1"/>
              </a:ext>
            </a:extLst>
          </p:cNvPr>
          <p:cNvSpPr/>
          <p:nvPr>
            <p:custDataLst>
              <p:tags r:id="rId7"/>
            </p:custDataLst>
          </p:nvPr>
        </p:nvSpPr>
        <p:spPr>
          <a:xfrm>
            <a:off x="3697432" y="6560383"/>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24" name="Rectangle 23">
            <a:extLst>
              <a:ext uri="{FF2B5EF4-FFF2-40B4-BE49-F238E27FC236}">
                <a16:creationId xmlns:a16="http://schemas.microsoft.com/office/drawing/2014/main" id="{FE0A1C2D-7EFB-4E24-9F44-006D681C4FFD}"/>
              </a:ext>
              <a:ext uri="{C183D7F6-B498-43B3-948B-1728B52AA6E4}">
                <adec:decorative xmlns:adec="http://schemas.microsoft.com/office/drawing/2017/decorative" val="1"/>
              </a:ext>
            </a:extLst>
          </p:cNvPr>
          <p:cNvSpPr/>
          <p:nvPr>
            <p:custDataLst>
              <p:tags r:id="rId8"/>
            </p:custDataLst>
          </p:nvPr>
        </p:nvSpPr>
        <p:spPr>
          <a:xfrm>
            <a:off x="6249555" y="6552431"/>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6" name="Rectangle 25">
            <a:extLst>
              <a:ext uri="{FF2B5EF4-FFF2-40B4-BE49-F238E27FC236}">
                <a16:creationId xmlns:a16="http://schemas.microsoft.com/office/drawing/2014/main" id="{6997127F-E77A-4DD0-8A34-DE29268F9C68}"/>
              </a:ext>
              <a:ext uri="{C183D7F6-B498-43B3-948B-1728B52AA6E4}">
                <adec:decorative xmlns:adec="http://schemas.microsoft.com/office/drawing/2017/decorative" val="1"/>
              </a:ext>
            </a:extLst>
          </p:cNvPr>
          <p:cNvSpPr/>
          <p:nvPr>
            <p:custDataLst>
              <p:tags r:id="rId9"/>
            </p:custDataLst>
          </p:nvPr>
        </p:nvSpPr>
        <p:spPr>
          <a:xfrm>
            <a:off x="8801677" y="655659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850599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people posing for the camera&#10;&#10;Description automatically generated">
            <a:extLst>
              <a:ext uri="{FF2B5EF4-FFF2-40B4-BE49-F238E27FC236}">
                <a16:creationId xmlns:a16="http://schemas.microsoft.com/office/drawing/2014/main" id="{45194E18-277A-4888-95A4-45E84CF20F44}"/>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t="-34467" b="-34467"/>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2"/>
            </p:custDataLst>
          </p:nvPr>
        </p:nvSpPr>
        <p:spPr/>
        <p:txBody>
          <a:bodyPr>
            <a:normAutofit fontScale="92500"/>
          </a:bodyPr>
          <a:lstStyle/>
          <a:p>
            <a:r>
              <a:rPr lang="fr-CA" dirty="0"/>
              <a:t>Le format de votre podcast est une question importante que vous devez vous poser lors de la phase de </a:t>
            </a:r>
            <a:r>
              <a:rPr lang="fr-CA" dirty="0" err="1"/>
              <a:t>préplanification</a:t>
            </a:r>
            <a:r>
              <a:rPr lang="fr-CA" dirty="0"/>
              <a:t>.  Qu'est-ce que vous et vos auditeurs avez en commun et qu'est-ce que vous appréciez tous les deux.  Une autre question que vous voudrez vous poser est de savoir s'il s'agira d'une émission en solo, d'une émission en collaboration ou si vous aurez des invités. Les invités ou les discussions de groupe sont un excellent moyen de partager les réflexions d'autres experts et ajouteront un autre niveau de légitimité à votre podcast</a:t>
            </a:r>
            <a:r>
              <a:rPr lang="en-US" dirty="0"/>
              <a:t>.</a:t>
            </a:r>
          </a:p>
          <a:p>
            <a:endParaRPr lang="en-US" sz="800" dirty="0"/>
          </a:p>
          <a:p>
            <a:pPr marL="914400" lvl="2" indent="0">
              <a:buNone/>
            </a:pPr>
            <a:r>
              <a:rPr lang="en-US" dirty="0"/>
              <a:t>Lire et </a:t>
            </a:r>
            <a:r>
              <a:rPr lang="en-US" dirty="0" err="1"/>
              <a:t>apprendre</a:t>
            </a:r>
            <a:r>
              <a:rPr lang="en-US" dirty="0"/>
              <a:t>: </a:t>
            </a:r>
            <a:r>
              <a:rPr lang="en-US" dirty="0">
                <a:hlinkClick r:id="rId13"/>
              </a:rPr>
              <a:t>The Seven Most Common Podcast Formats</a:t>
            </a:r>
            <a:r>
              <a:rPr lang="en-US" dirty="0"/>
              <a:t> (Q1.5)</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3"/>
            </p:custDataLst>
          </p:nvPr>
        </p:nvSpPr>
        <p:spPr>
          <a:xfrm>
            <a:off x="11353800" y="6361475"/>
            <a:ext cx="838200" cy="360000"/>
          </a:xfrm>
        </p:spPr>
        <p:txBody>
          <a:bodyPr/>
          <a:lstStyle/>
          <a:p>
            <a:r>
              <a:rPr lang="en-US" dirty="0"/>
              <a:t>PAGE </a:t>
            </a:r>
            <a:fld id="{4A9B5881-4007-4345-955A-79C2656F0C49}" type="slidenum">
              <a:rPr lang="en-US" smtClean="0"/>
              <a:pPr/>
              <a:t>14</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4"/>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Open book">
            <a:extLst>
              <a:ext uri="{FF2B5EF4-FFF2-40B4-BE49-F238E27FC236}">
                <a16:creationId xmlns:a16="http://schemas.microsoft.com/office/drawing/2014/main" id="{87971123-99E8-44B2-AE7D-E89B37BC3316}"/>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094938" y="5348641"/>
            <a:ext cx="458675" cy="458675"/>
          </a:xfrm>
          <a:prstGeom prst="rect">
            <a:avLst/>
          </a:prstGeom>
        </p:spPr>
      </p:pic>
      <p:sp>
        <p:nvSpPr>
          <p:cNvPr id="15" name="Title 2">
            <a:extLst>
              <a:ext uri="{FF2B5EF4-FFF2-40B4-BE49-F238E27FC236}">
                <a16:creationId xmlns:a16="http://schemas.microsoft.com/office/drawing/2014/main" id="{7020E301-DDC8-4A27-A142-1FEEE18A50AE}"/>
              </a:ext>
            </a:extLst>
          </p:cNvPr>
          <p:cNvSpPr txBox="1">
            <a:spLocks/>
          </p:cNvSpPr>
          <p:nvPr>
            <p:custDataLst>
              <p:tags r:id="rId6"/>
            </p:custDataLst>
          </p:nvPr>
        </p:nvSpPr>
        <p:spPr>
          <a:xfrm>
            <a:off x="6657975" y="645770"/>
            <a:ext cx="4695825" cy="833663"/>
          </a:xfrm>
          <a:prstGeom prst="rect">
            <a:avLst/>
          </a:prstGeom>
          <a:solidFill>
            <a:schemeClr val="accent2">
              <a:lumMod val="50000"/>
            </a:schemeClr>
          </a:solidFill>
        </p:spPr>
        <p:txBody>
          <a:bodyPr vert="horz" wrap="square" lIns="91440" tIns="108000" rIns="91440" bIns="108000" rtlCol="0" anchor="ctr">
            <a:spAutoFit/>
          </a:bodyPr>
          <a:lstStyle>
            <a:lvl1pPr algn="l" defTabSz="914400" rtl="0" eaLnBrk="1" latinLnBrk="0" hangingPunct="1">
              <a:lnSpc>
                <a:spcPct val="100000"/>
              </a:lnSpc>
              <a:spcBef>
                <a:spcPct val="0"/>
              </a:spcBef>
              <a:buNone/>
              <a:defRPr sz="4000" kern="1200">
                <a:solidFill>
                  <a:schemeClr val="bg1"/>
                </a:solidFill>
                <a:latin typeface="+mj-lt"/>
                <a:ea typeface="+mj-ea"/>
                <a:cs typeface="+mj-cs"/>
              </a:defRPr>
            </a:lvl1pPr>
          </a:lstStyle>
          <a:p>
            <a:pPr algn="ctr"/>
            <a:r>
              <a:rPr lang="en-US"/>
              <a:t>Commencer</a:t>
            </a:r>
            <a:endParaRPr lang="en-US" dirty="0"/>
          </a:p>
        </p:txBody>
      </p:sp>
      <p:sp>
        <p:nvSpPr>
          <p:cNvPr id="8" name="Rectangle 7">
            <a:extLst>
              <a:ext uri="{FF2B5EF4-FFF2-40B4-BE49-F238E27FC236}">
                <a16:creationId xmlns:a16="http://schemas.microsoft.com/office/drawing/2014/main" id="{982C5E74-7DC6-40A3-828B-8E6DAEF17278}"/>
              </a:ext>
              <a:ext uri="{C183D7F6-B498-43B3-948B-1728B52AA6E4}">
                <adec:decorative xmlns:adec="http://schemas.microsoft.com/office/drawing/2017/decorative" val="1"/>
              </a:ext>
            </a:extLst>
          </p:cNvPr>
          <p:cNvSpPr/>
          <p:nvPr>
            <p:custDataLst>
              <p:tags r:id="rId7"/>
            </p:custDataLst>
          </p:nvPr>
        </p:nvSpPr>
        <p:spPr>
          <a:xfrm>
            <a:off x="1145309" y="6447299"/>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9" name="Rectangle 8">
            <a:extLst>
              <a:ext uri="{FF2B5EF4-FFF2-40B4-BE49-F238E27FC236}">
                <a16:creationId xmlns:a16="http://schemas.microsoft.com/office/drawing/2014/main" id="{B07F5708-B27E-439D-B0BD-13D552CFB5BD}"/>
              </a:ext>
              <a:ext uri="{C183D7F6-B498-43B3-948B-1728B52AA6E4}">
                <adec:decorative xmlns:adec="http://schemas.microsoft.com/office/drawing/2017/decorative" val="1"/>
              </a:ext>
            </a:extLst>
          </p:cNvPr>
          <p:cNvSpPr/>
          <p:nvPr>
            <p:custDataLst>
              <p:tags r:id="rId8"/>
            </p:custDataLst>
          </p:nvPr>
        </p:nvSpPr>
        <p:spPr>
          <a:xfrm>
            <a:off x="3697432" y="6560053"/>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20" name="Rectangle 19">
            <a:extLst>
              <a:ext uri="{FF2B5EF4-FFF2-40B4-BE49-F238E27FC236}">
                <a16:creationId xmlns:a16="http://schemas.microsoft.com/office/drawing/2014/main" id="{65A6056F-872F-48A0-88B8-D34BB7D9383C}"/>
              </a:ext>
              <a:ext uri="{C183D7F6-B498-43B3-948B-1728B52AA6E4}">
                <adec:decorative xmlns:adec="http://schemas.microsoft.com/office/drawing/2017/decorative" val="1"/>
              </a:ext>
            </a:extLst>
          </p:cNvPr>
          <p:cNvSpPr/>
          <p:nvPr>
            <p:custDataLst>
              <p:tags r:id="rId9"/>
            </p:custDataLst>
          </p:nvPr>
        </p:nvSpPr>
        <p:spPr>
          <a:xfrm>
            <a:off x="6249555" y="6552101"/>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2" name="Rectangle 21">
            <a:extLst>
              <a:ext uri="{FF2B5EF4-FFF2-40B4-BE49-F238E27FC236}">
                <a16:creationId xmlns:a16="http://schemas.microsoft.com/office/drawing/2014/main" id="{1DA5228A-EDB0-477A-88C6-CC4D8AE6F117}"/>
              </a:ext>
              <a:ext uri="{C183D7F6-B498-43B3-948B-1728B52AA6E4}">
                <adec:decorative xmlns:adec="http://schemas.microsoft.com/office/drawing/2017/decorative" val="1"/>
              </a:ext>
            </a:extLst>
          </p:cNvPr>
          <p:cNvSpPr/>
          <p:nvPr>
            <p:custDataLst>
              <p:tags r:id="rId10"/>
            </p:custDataLst>
          </p:nvPr>
        </p:nvSpPr>
        <p:spPr>
          <a:xfrm>
            <a:off x="8801677" y="655626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2636191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custDataLst>
              <p:tags r:id="rId1"/>
            </p:custDataLst>
          </p:nvPr>
        </p:nvSpPr>
        <p:spPr>
          <a:gradFill>
            <a:gsLst>
              <a:gs pos="1000">
                <a:schemeClr val="tx1">
                  <a:lumMod val="85000"/>
                  <a:lumOff val="15000"/>
                </a:schemeClr>
              </a:gs>
              <a:gs pos="100000">
                <a:schemeClr val="accent2">
                  <a:lumMod val="50000"/>
                </a:schemeClr>
              </a:gs>
            </a:gsLst>
          </a:gradFill>
        </p:spPr>
        <p:txBody>
          <a:bodyPr/>
          <a:lstStyle/>
          <a:p>
            <a:pPr algn="ctr"/>
            <a:r>
              <a:rPr lang="en-US" dirty="0" err="1">
                <a:solidFill>
                  <a:schemeClr val="bg1"/>
                </a:solidFill>
              </a:rPr>
              <a:t>Activités</a:t>
            </a:r>
            <a:endParaRPr lang="en-US" dirty="0">
              <a:solidFill>
                <a:schemeClr val="bg1"/>
              </a:solidFill>
            </a:endParaRP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custDataLst>
              <p:tags r:id="rId2"/>
            </p:custDataLst>
            <p:extLst>
              <p:ext uri="{D42A27DB-BD31-4B8C-83A1-F6EECF244321}">
                <p14:modId xmlns:p14="http://schemas.microsoft.com/office/powerpoint/2010/main" val="2861524065"/>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close up of a sign&#10;&#10;Description automatically generated">
            <a:extLst>
              <a:ext uri="{FF2B5EF4-FFF2-40B4-BE49-F238E27FC236}">
                <a16:creationId xmlns:a16="http://schemas.microsoft.com/office/drawing/2014/main" id="{13972765-FA6E-4BD3-A2C6-E6FDE5991AB5}"/>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t="-20106" b="-20106"/>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303301"/>
            <a:ext cx="4695825" cy="1449216"/>
          </a:xfrm>
        </p:spPr>
        <p:txBody>
          <a:bodyPr/>
          <a:lstStyle/>
          <a:p>
            <a:pPr algn="ctr"/>
            <a:r>
              <a:rPr lang="en-US" dirty="0" err="1"/>
              <a:t>Qu’est-ce</a:t>
            </a:r>
            <a:r>
              <a:rPr lang="en-US" dirty="0"/>
              <a:t> </a:t>
            </a:r>
            <a:r>
              <a:rPr lang="en-US" dirty="0" err="1"/>
              <a:t>qu’un</a:t>
            </a:r>
            <a:r>
              <a:rPr lang="en-US" dirty="0"/>
              <a:t> Podcast</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p:txBody>
          <a:bodyPr>
            <a:normAutofit/>
          </a:bodyPr>
          <a:lstStyle/>
          <a:p>
            <a:r>
              <a:rPr lang="fr-CA" dirty="0"/>
              <a:t>Vous êtes-vous déjà demandé ce que cela ferait d'animer une émission de radio ? Êtes-vous quelqu'un qui a quelque chose à dire et qui a besoin d'un public ? Il y a de nombreuses années, il aurait fallu beaucoup d'argent, une licence de diffusion délivrée par le CRTC et beaucoup d'équipement pour accomplir ce que vous pouvez faire dans le confort de votre foyer.</a:t>
            </a:r>
          </a:p>
          <a:p>
            <a:endParaRPr lang="en-US" dirty="0"/>
          </a:p>
          <a:p>
            <a:pPr marL="457200" lvl="1" indent="0">
              <a:buNone/>
            </a:pPr>
            <a:r>
              <a:rPr lang="en-US" noProof="1"/>
              <a:t>Creuser: </a:t>
            </a:r>
            <a:r>
              <a:rPr lang="fr-CA" noProof="1">
                <a:hlinkClick r:id="rId13"/>
              </a:rPr>
              <a:t>Comment demander une licence de radiodiffusion</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custDataLst>
              <p:tags r:id="rId5"/>
            </p:custDataLst>
          </p:nvPr>
        </p:nvSpPr>
        <p:spPr>
          <a:xfrm>
            <a:off x="1145309" y="6453043"/>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custDataLst>
              <p:tags r:id="rId6"/>
            </p:custDataLst>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custDataLst>
              <p:tags r:id="rId7"/>
            </p:custDataLst>
          </p:nvPr>
        </p:nvSpPr>
        <p:spPr>
          <a:xfrm>
            <a:off x="6249555" y="6557845"/>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custDataLst>
              <p:tags r:id="rId8"/>
            </p:custDataLst>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9"/>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Bucket and shovel">
            <a:extLst>
              <a:ext uri="{FF2B5EF4-FFF2-40B4-BE49-F238E27FC236}">
                <a16:creationId xmlns:a16="http://schemas.microsoft.com/office/drawing/2014/main" id="{E95BB722-8B57-4A68-9460-6A47E25F94C0}"/>
              </a:ext>
            </a:extLst>
          </p:cNvPr>
          <p:cNvPicPr>
            <a:picLocks noChangeAspect="1"/>
          </p:cNvPicPr>
          <p:nvPr>
            <p:custDataLst>
              <p:tags r:id="rId10"/>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657974" y="4981219"/>
            <a:ext cx="472929" cy="472929"/>
          </a:xfrm>
          <a:prstGeom prst="rect">
            <a:avLst/>
          </a:prstGeom>
        </p:spPr>
      </p:pic>
    </p:spTree>
    <p:extLst>
      <p:ext uri="{BB962C8B-B14F-4D97-AF65-F5344CB8AC3E}">
        <p14:creationId xmlns:p14="http://schemas.microsoft.com/office/powerpoint/2010/main" val="3803842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erson wearing a microphone&#10;&#10;Description automatically generated">
            <a:extLst>
              <a:ext uri="{FF2B5EF4-FFF2-40B4-BE49-F238E27FC236}">
                <a16:creationId xmlns:a16="http://schemas.microsoft.com/office/drawing/2014/main" id="{5ED9D8EA-5EEE-4336-8E9C-AD34450C2948}"/>
              </a:ext>
            </a:extLst>
          </p:cNvPr>
          <p:cNvPicPr>
            <a:picLocks noGrp="1" noChangeAspect="1"/>
          </p:cNvPicPr>
          <p:nvPr>
            <p:ph type="pic" idx="11"/>
            <p:custDataLst>
              <p:tags r:id="rId1"/>
            </p:custDataLst>
          </p:nvPr>
        </p:nvPicPr>
        <p:blipFill>
          <a:blip r:embed="rId11">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303301"/>
            <a:ext cx="4695825" cy="1449216"/>
          </a:xfrm>
        </p:spPr>
        <p:txBody>
          <a:bodyPr/>
          <a:lstStyle/>
          <a:p>
            <a:pPr algn="ctr"/>
            <a:r>
              <a:rPr lang="en-US" dirty="0" err="1"/>
              <a:t>Qu’est-ce</a:t>
            </a:r>
            <a:r>
              <a:rPr lang="en-US" dirty="0"/>
              <a:t> </a:t>
            </a:r>
            <a:r>
              <a:rPr lang="en-US" dirty="0" err="1"/>
              <a:t>qu’un</a:t>
            </a:r>
            <a:r>
              <a:rPr lang="en-US" dirty="0"/>
              <a:t> Podcast</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p:txBody>
          <a:bodyPr>
            <a:normAutofit fontScale="85000" lnSpcReduction="10000"/>
          </a:bodyPr>
          <a:lstStyle/>
          <a:p>
            <a:r>
              <a:rPr lang="fr-CA" dirty="0"/>
              <a:t>Un podcast est un programme audio, similaire à Talk Radio, mais vous vous abonnez à un podcast sur votre ordinateur ou votre appareil mobile. Cela vous donne la possibilité de l'écouter quand vous le souhaitez. </a:t>
            </a:r>
          </a:p>
          <a:p>
            <a:r>
              <a:rPr lang="fr-CA" dirty="0"/>
              <a:t>Il existe de nombreux types de podcasts, et comme vous êtes sur le point de l'apprendre, presque tout le monde peut en faire un. </a:t>
            </a:r>
          </a:p>
          <a:p>
            <a:r>
              <a:rPr lang="fr-CA" dirty="0"/>
              <a:t>Cette accessibilité se traduit par une grande variété dans la qualité de la production, certains podcasts étant produits professionnellement, généralement par de grandes entreprises, et d'autres étant enregistrés par quelqu'un sur son appareil mobile. Pour vous, cela signifie que vous pouvez trouver des podcasts sur presque tous les sujets imaginables</a:t>
            </a:r>
            <a:r>
              <a:rPr lang="en-US" dirty="0"/>
              <a:t>.</a:t>
            </a:r>
          </a:p>
          <a:p>
            <a:endParaRPr lang="en-US"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BD6C68B2-3769-4CBE-9870-E1595B7BC540}"/>
              </a:ext>
              <a:ext uri="{C183D7F6-B498-43B3-948B-1728B52AA6E4}">
                <adec:decorative xmlns:adec="http://schemas.microsoft.com/office/drawing/2017/decorative" val="1"/>
              </a:ext>
            </a:extLst>
          </p:cNvPr>
          <p:cNvSpPr/>
          <p:nvPr>
            <p:custDataLst>
              <p:tags r:id="rId6"/>
            </p:custDataLst>
          </p:nvPr>
        </p:nvSpPr>
        <p:spPr>
          <a:xfrm>
            <a:off x="1145308" y="6570737"/>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23" name="Rectangle 22">
            <a:extLst>
              <a:ext uri="{FF2B5EF4-FFF2-40B4-BE49-F238E27FC236}">
                <a16:creationId xmlns:a16="http://schemas.microsoft.com/office/drawing/2014/main" id="{DE814026-0932-4A02-9E34-99818D78E228}"/>
              </a:ext>
              <a:ext uri="{C183D7F6-B498-43B3-948B-1728B52AA6E4}">
                <adec:decorative xmlns:adec="http://schemas.microsoft.com/office/drawing/2017/decorative" val="1"/>
              </a:ext>
            </a:extLst>
          </p:cNvPr>
          <p:cNvSpPr/>
          <p:nvPr>
            <p:custDataLst>
              <p:tags r:id="rId7"/>
            </p:custDataLst>
          </p:nvPr>
        </p:nvSpPr>
        <p:spPr>
          <a:xfrm>
            <a:off x="3697431" y="6683491"/>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24" name="Rectangle 23">
            <a:extLst>
              <a:ext uri="{FF2B5EF4-FFF2-40B4-BE49-F238E27FC236}">
                <a16:creationId xmlns:a16="http://schemas.microsoft.com/office/drawing/2014/main" id="{FF0B2475-F8CC-4EE8-8D04-5A6B4FD2BAC3}"/>
              </a:ext>
              <a:ext uri="{C183D7F6-B498-43B3-948B-1728B52AA6E4}">
                <adec:decorative xmlns:adec="http://schemas.microsoft.com/office/drawing/2017/decorative" val="1"/>
              </a:ext>
            </a:extLst>
          </p:cNvPr>
          <p:cNvSpPr/>
          <p:nvPr>
            <p:custDataLst>
              <p:tags r:id="rId8"/>
            </p:custDataLst>
          </p:nvPr>
        </p:nvSpPr>
        <p:spPr>
          <a:xfrm>
            <a:off x="6249554" y="6675539"/>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5" name="Rectangle 24">
            <a:extLst>
              <a:ext uri="{FF2B5EF4-FFF2-40B4-BE49-F238E27FC236}">
                <a16:creationId xmlns:a16="http://schemas.microsoft.com/office/drawing/2014/main" id="{C313FF03-B504-4232-9228-84EDEC926AFA}"/>
              </a:ext>
              <a:ext uri="{C183D7F6-B498-43B3-948B-1728B52AA6E4}">
                <adec:decorative xmlns:adec="http://schemas.microsoft.com/office/drawing/2017/decorative" val="1"/>
              </a:ext>
            </a:extLst>
          </p:cNvPr>
          <p:cNvSpPr/>
          <p:nvPr>
            <p:custDataLst>
              <p:tags r:id="rId9"/>
            </p:custDataLst>
          </p:nvPr>
        </p:nvSpPr>
        <p:spPr>
          <a:xfrm>
            <a:off x="8801676" y="6679698"/>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4113827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screenshot of a cell phone&#10;&#10;Description automatically generated">
            <a:extLst>
              <a:ext uri="{FF2B5EF4-FFF2-40B4-BE49-F238E27FC236}">
                <a16:creationId xmlns:a16="http://schemas.microsoft.com/office/drawing/2014/main" id="{9614D223-3320-4601-8BCA-F933A28AD2C9}"/>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t="-11746" b="-11746"/>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303301"/>
            <a:ext cx="4695825" cy="1449216"/>
          </a:xfrm>
        </p:spPr>
        <p:txBody>
          <a:bodyPr/>
          <a:lstStyle/>
          <a:p>
            <a:pPr algn="ctr"/>
            <a:r>
              <a:rPr lang="en-US" dirty="0" err="1"/>
              <a:t>Qu’est-ce</a:t>
            </a:r>
            <a:r>
              <a:rPr lang="en-US" dirty="0"/>
              <a:t> </a:t>
            </a:r>
            <a:r>
              <a:rPr lang="en-US" dirty="0" err="1"/>
              <a:t>qu’un</a:t>
            </a:r>
            <a:r>
              <a:rPr lang="en-US" dirty="0"/>
              <a:t> Podcast</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p:txBody>
          <a:bodyPr>
            <a:normAutofit lnSpcReduction="10000"/>
          </a:bodyPr>
          <a:lstStyle/>
          <a:p>
            <a:r>
              <a:rPr lang="fr-CA" dirty="0"/>
              <a:t>La meilleure façon d'apprendre ce qu'est un podcast, c'est de l'explorer par soi-même. Il existe de nombreuses chaînes/hôtes de podcast, dont certaines sont des podcasts :</a:t>
            </a:r>
          </a:p>
          <a:p>
            <a:r>
              <a:rPr lang="en-US" sz="1200" dirty="0"/>
              <a:t>Google</a:t>
            </a:r>
          </a:p>
          <a:p>
            <a:r>
              <a:rPr lang="en-US" sz="1200" dirty="0"/>
              <a:t>Apple Podcasts</a:t>
            </a:r>
          </a:p>
          <a:p>
            <a:r>
              <a:rPr lang="en-US" sz="1200" dirty="0"/>
              <a:t>Spotify</a:t>
            </a:r>
          </a:p>
          <a:p>
            <a:r>
              <a:rPr lang="en-US" sz="1200" dirty="0"/>
              <a:t>Radio Public</a:t>
            </a:r>
          </a:p>
          <a:p>
            <a:r>
              <a:rPr lang="en-US" sz="1200" dirty="0"/>
              <a:t>TuneIn</a:t>
            </a:r>
          </a:p>
          <a:p>
            <a:r>
              <a:rPr lang="en-US" sz="1200" dirty="0" err="1"/>
              <a:t>CastBox</a:t>
            </a:r>
            <a:endParaRPr lang="en-US" sz="1200" dirty="0"/>
          </a:p>
          <a:p>
            <a:r>
              <a:rPr lang="en-US" sz="1200" dirty="0" err="1"/>
              <a:t>iHeart</a:t>
            </a:r>
            <a:r>
              <a:rPr lang="en-US" sz="1200" dirty="0"/>
              <a:t> Radio</a:t>
            </a:r>
          </a:p>
          <a:p>
            <a:pPr lvl="1"/>
            <a:endParaRPr lang="en-US" sz="1000" dirty="0"/>
          </a:p>
          <a:p>
            <a:pPr marL="457200" lvl="1" indent="0">
              <a:buNone/>
            </a:pPr>
            <a:r>
              <a:rPr lang="fr-CA" sz="1600" dirty="0"/>
              <a:t>Écoutez et apprenez : Choisissez l'un des éléments suivants et recherchez </a:t>
            </a:r>
            <a:r>
              <a:rPr lang="en-US" sz="1600" dirty="0">
                <a:hlinkClick r:id="rId13"/>
              </a:rPr>
              <a:t>Ted Talks Daily</a:t>
            </a:r>
            <a:r>
              <a:rPr lang="en-US" sz="1600" dirty="0"/>
              <a:t>. </a:t>
            </a:r>
            <a:r>
              <a:rPr lang="fr-CA" sz="1600" dirty="0"/>
              <a:t>Choisissez un épisode qui vous intéresse et l’écoutez.</a:t>
            </a:r>
            <a:endParaRPr lang="en-US" sz="16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Headphones">
            <a:extLst>
              <a:ext uri="{FF2B5EF4-FFF2-40B4-BE49-F238E27FC236}">
                <a16:creationId xmlns:a16="http://schemas.microsoft.com/office/drawing/2014/main" id="{063E577C-E39D-40B4-BE45-E98D6A8DEE13}"/>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20898" y="5075524"/>
            <a:ext cx="381955" cy="381955"/>
          </a:xfrm>
          <a:prstGeom prst="rect">
            <a:avLst/>
          </a:prstGeom>
        </p:spPr>
      </p:pic>
      <p:sp>
        <p:nvSpPr>
          <p:cNvPr id="2" name="Rectangle 1">
            <a:extLst>
              <a:ext uri="{FF2B5EF4-FFF2-40B4-BE49-F238E27FC236}">
                <a16:creationId xmlns:a16="http://schemas.microsoft.com/office/drawing/2014/main" id="{7BB9BB0C-0C7B-492E-B9AC-E24DE2BEF4F4}"/>
              </a:ext>
              <a:ext uri="{C183D7F6-B498-43B3-948B-1728B52AA6E4}">
                <adec:decorative xmlns:adec="http://schemas.microsoft.com/office/drawing/2017/decorative" val="1"/>
              </a:ext>
            </a:extLst>
          </p:cNvPr>
          <p:cNvSpPr/>
          <p:nvPr>
            <p:custDataLst>
              <p:tags r:id="rId7"/>
            </p:custDataLst>
          </p:nvPr>
        </p:nvSpPr>
        <p:spPr>
          <a:xfrm>
            <a:off x="1145308" y="6438476"/>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7" name="Rectangle 6">
            <a:extLst>
              <a:ext uri="{FF2B5EF4-FFF2-40B4-BE49-F238E27FC236}">
                <a16:creationId xmlns:a16="http://schemas.microsoft.com/office/drawing/2014/main" id="{C9945140-9E26-4A03-94E4-23172C7F2D6A}"/>
              </a:ext>
              <a:ext uri="{C183D7F6-B498-43B3-948B-1728B52AA6E4}">
                <adec:decorative xmlns:adec="http://schemas.microsoft.com/office/drawing/2017/decorative" val="1"/>
              </a:ext>
            </a:extLst>
          </p:cNvPr>
          <p:cNvSpPr/>
          <p:nvPr>
            <p:custDataLst>
              <p:tags r:id="rId8"/>
            </p:custDataLst>
          </p:nvPr>
        </p:nvSpPr>
        <p:spPr>
          <a:xfrm>
            <a:off x="3697431" y="6551230"/>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8" name="Rectangle 7">
            <a:extLst>
              <a:ext uri="{FF2B5EF4-FFF2-40B4-BE49-F238E27FC236}">
                <a16:creationId xmlns:a16="http://schemas.microsoft.com/office/drawing/2014/main" id="{B0ECD94D-E440-4D7C-8AE3-3D1A3E5A6B63}"/>
              </a:ext>
              <a:ext uri="{C183D7F6-B498-43B3-948B-1728B52AA6E4}">
                <adec:decorative xmlns:adec="http://schemas.microsoft.com/office/drawing/2017/decorative" val="1"/>
              </a:ext>
            </a:extLst>
          </p:cNvPr>
          <p:cNvSpPr/>
          <p:nvPr>
            <p:custDataLst>
              <p:tags r:id="rId9"/>
            </p:custDataLst>
          </p:nvPr>
        </p:nvSpPr>
        <p:spPr>
          <a:xfrm>
            <a:off x="6249554" y="6543278"/>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9" name="Rectangle 8">
            <a:extLst>
              <a:ext uri="{FF2B5EF4-FFF2-40B4-BE49-F238E27FC236}">
                <a16:creationId xmlns:a16="http://schemas.microsoft.com/office/drawing/2014/main" id="{4218C711-CB24-4382-99DC-B2C31350E663}"/>
              </a:ext>
              <a:ext uri="{C183D7F6-B498-43B3-948B-1728B52AA6E4}">
                <adec:decorative xmlns:adec="http://schemas.microsoft.com/office/drawing/2017/decorative" val="1"/>
              </a:ext>
            </a:extLst>
          </p:cNvPr>
          <p:cNvSpPr/>
          <p:nvPr>
            <p:custDataLst>
              <p:tags r:id="rId10"/>
            </p:custDataLst>
          </p:nvPr>
        </p:nvSpPr>
        <p:spPr>
          <a:xfrm>
            <a:off x="8801676" y="6547437"/>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4131051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picture containing player&#10;&#10;Description automatically generated">
            <a:extLst>
              <a:ext uri="{FF2B5EF4-FFF2-40B4-BE49-F238E27FC236}">
                <a16:creationId xmlns:a16="http://schemas.microsoft.com/office/drawing/2014/main" id="{94E7D3FF-7FE7-4C36-A904-0934E4D8C075}"/>
              </a:ext>
            </a:extLst>
          </p:cNvPr>
          <p:cNvPicPr>
            <a:picLocks noGrp="1" noChangeAspect="1"/>
          </p:cNvPicPr>
          <p:nvPr>
            <p:ph type="pic" idx="11"/>
            <p:custDataLst>
              <p:tags r:id="rId1"/>
            </p:custDataLst>
          </p:nvPr>
        </p:nvPicPr>
        <p:blipFill rotWithShape="1">
          <a:blip r:embed="rId15">
            <a:extLst>
              <a:ext uri="{28A0092B-C50C-407E-A947-70E740481C1C}">
                <a14:useLocalDpi xmlns:a14="http://schemas.microsoft.com/office/drawing/2010/main" val="0"/>
              </a:ext>
            </a:extLst>
          </a:blip>
          <a:srcRect t="-7156" b="-7156"/>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303301"/>
            <a:ext cx="4695825" cy="1449216"/>
          </a:xfrm>
        </p:spPr>
        <p:txBody>
          <a:bodyPr/>
          <a:lstStyle/>
          <a:p>
            <a:pPr algn="ctr"/>
            <a:r>
              <a:rPr lang="en-US" dirty="0" err="1"/>
              <a:t>Qu’est-ce</a:t>
            </a:r>
            <a:r>
              <a:rPr lang="en-US" dirty="0"/>
              <a:t> </a:t>
            </a:r>
            <a:r>
              <a:rPr lang="en-US" dirty="0" err="1"/>
              <a:t>qu’un</a:t>
            </a:r>
            <a:r>
              <a:rPr lang="en-US" dirty="0"/>
              <a:t> Podcast</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p:txBody>
          <a:bodyPr>
            <a:normAutofit/>
          </a:bodyPr>
          <a:lstStyle/>
          <a:p>
            <a:r>
              <a:rPr lang="fr-CA" dirty="0"/>
              <a:t>Maintenant que vous avez eu l'occasion d'écouter un podcast produit par des professionnels.  Vous pouvez commencer à explorer certains de vos propres intérêts.</a:t>
            </a:r>
          </a:p>
          <a:p>
            <a:endParaRPr lang="en-US" sz="1200" dirty="0"/>
          </a:p>
          <a:p>
            <a:pPr marL="914400" lvl="2" indent="0">
              <a:buNone/>
            </a:pPr>
            <a:r>
              <a:rPr lang="fr-CA" dirty="0"/>
              <a:t>Pensez-y : Quel est votre intérêt </a:t>
            </a:r>
            <a:r>
              <a:rPr lang="en-US" dirty="0"/>
              <a:t>(Q1.1)</a:t>
            </a:r>
          </a:p>
          <a:p>
            <a:pPr lvl="1"/>
            <a:endParaRPr lang="en-US" sz="1000" dirty="0"/>
          </a:p>
          <a:p>
            <a:pPr lvl="1"/>
            <a:endParaRPr lang="en-US" sz="1000" dirty="0"/>
          </a:p>
          <a:p>
            <a:pPr marL="914400" lvl="2" indent="0">
              <a:buNone/>
            </a:pPr>
            <a:r>
              <a:rPr lang="fr-CA" dirty="0"/>
              <a:t>Pensez-y : Où pourriez-vous trouver plus d'informations sur ces intérêts </a:t>
            </a:r>
            <a:r>
              <a:rPr lang="en-US" dirty="0"/>
              <a:t>(Q1.2)</a:t>
            </a:r>
          </a:p>
          <a:p>
            <a:pPr marL="914400" lvl="2" indent="0">
              <a:buNone/>
            </a:pPr>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Idea">
            <a:extLst>
              <a:ext uri="{FF2B5EF4-FFF2-40B4-BE49-F238E27FC236}">
                <a16:creationId xmlns:a16="http://schemas.microsoft.com/office/drawing/2014/main" id="{62A892F9-8D75-48B7-8F5F-D4897F2CBF57}"/>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flipH="1">
            <a:off x="7094938" y="3293253"/>
            <a:ext cx="493992" cy="458675"/>
          </a:xfrm>
          <a:prstGeom prst="rect">
            <a:avLst/>
          </a:prstGeom>
        </p:spPr>
      </p:pic>
      <p:pic>
        <p:nvPicPr>
          <p:cNvPr id="7" name="Graphic 6" descr="Idea">
            <a:extLst>
              <a:ext uri="{FF2B5EF4-FFF2-40B4-BE49-F238E27FC236}">
                <a16:creationId xmlns:a16="http://schemas.microsoft.com/office/drawing/2014/main" id="{F4104580-3DE7-4839-A941-3D89C3D04641}"/>
              </a:ext>
            </a:extLst>
          </p:cNvPr>
          <p:cNvPicPr>
            <a:picLocks noChangeAspect="1"/>
          </p:cNvPicPr>
          <p:nvPr>
            <p:custDataLst>
              <p:tags r:id="rId7"/>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flipH="1">
            <a:off x="7094938" y="4211349"/>
            <a:ext cx="493992" cy="458675"/>
          </a:xfrm>
          <a:prstGeom prst="rect">
            <a:avLst/>
          </a:prstGeom>
        </p:spPr>
      </p:pic>
      <p:pic>
        <p:nvPicPr>
          <p:cNvPr id="21" name="Graphic 20" descr="Open book">
            <a:extLst>
              <a:ext uri="{FF2B5EF4-FFF2-40B4-BE49-F238E27FC236}">
                <a16:creationId xmlns:a16="http://schemas.microsoft.com/office/drawing/2014/main" id="{2B64B376-2335-44FB-A413-FBBBE3DCC34B}"/>
              </a:ext>
            </a:extLst>
          </p:cNvPr>
          <p:cNvPicPr>
            <a:picLocks noChangeAspect="1"/>
          </p:cNvPicPr>
          <p:nvPr>
            <p:custDataLst>
              <p:tags r:id="rId8"/>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130255" y="5291299"/>
            <a:ext cx="458675" cy="458675"/>
          </a:xfrm>
          <a:prstGeom prst="rect">
            <a:avLst/>
          </a:prstGeom>
        </p:spPr>
      </p:pic>
      <p:sp>
        <p:nvSpPr>
          <p:cNvPr id="23" name="TextBox 22">
            <a:extLst>
              <a:ext uri="{FF2B5EF4-FFF2-40B4-BE49-F238E27FC236}">
                <a16:creationId xmlns:a16="http://schemas.microsoft.com/office/drawing/2014/main" id="{4843E85E-4538-42EB-9DAE-773C0BEFA42D}"/>
              </a:ext>
            </a:extLst>
          </p:cNvPr>
          <p:cNvSpPr txBox="1"/>
          <p:nvPr>
            <p:custDataLst>
              <p:tags r:id="rId9"/>
            </p:custDataLst>
          </p:nvPr>
        </p:nvSpPr>
        <p:spPr>
          <a:xfrm>
            <a:off x="6657974" y="5335970"/>
            <a:ext cx="6094602" cy="646331"/>
          </a:xfrm>
          <a:prstGeom prst="rect">
            <a:avLst/>
          </a:prstGeom>
          <a:noFill/>
        </p:spPr>
        <p:txBody>
          <a:bodyPr wrap="square">
            <a:spAutoFit/>
          </a:bodyPr>
          <a:lstStyle/>
          <a:p>
            <a:pPr marL="914400" lvl="2" indent="0">
              <a:buNone/>
            </a:pPr>
            <a:r>
              <a:rPr lang="en-US" dirty="0">
                <a:solidFill>
                  <a:schemeClr val="bg1"/>
                </a:solidFill>
              </a:rPr>
              <a:t>Lire et </a:t>
            </a:r>
            <a:r>
              <a:rPr lang="en-US" dirty="0" err="1">
                <a:solidFill>
                  <a:schemeClr val="bg1"/>
                </a:solidFill>
              </a:rPr>
              <a:t>apprendre</a:t>
            </a:r>
            <a:r>
              <a:rPr lang="en-US" dirty="0">
                <a:solidFill>
                  <a:schemeClr val="bg1"/>
                </a:solidFill>
              </a:rPr>
              <a:t>: </a:t>
            </a:r>
          </a:p>
          <a:p>
            <a:pPr marL="914400" lvl="2" indent="0">
              <a:buNone/>
            </a:pPr>
            <a:r>
              <a:rPr lang="fr-CA" dirty="0">
                <a:hlinkClick r:id="rId20"/>
              </a:rPr>
              <a:t>Pourquoi certains podcasts sonnent mal</a:t>
            </a:r>
            <a:r>
              <a:rPr lang="en-US" dirty="0">
                <a:hlinkClick r:id="rId20"/>
              </a:rPr>
              <a:t> </a:t>
            </a:r>
            <a:endParaRPr lang="en-US" dirty="0"/>
          </a:p>
        </p:txBody>
      </p:sp>
      <p:sp>
        <p:nvSpPr>
          <p:cNvPr id="9" name="Rectangle 8">
            <a:extLst>
              <a:ext uri="{FF2B5EF4-FFF2-40B4-BE49-F238E27FC236}">
                <a16:creationId xmlns:a16="http://schemas.microsoft.com/office/drawing/2014/main" id="{7144EC6E-D130-4FAB-86A6-D89B6B38D5C7}"/>
              </a:ext>
              <a:ext uri="{C183D7F6-B498-43B3-948B-1728B52AA6E4}">
                <adec:decorative xmlns:adec="http://schemas.microsoft.com/office/drawing/2017/decorative" val="1"/>
              </a:ext>
            </a:extLst>
          </p:cNvPr>
          <p:cNvSpPr/>
          <p:nvPr>
            <p:custDataLst>
              <p:tags r:id="rId10"/>
            </p:custDataLst>
          </p:nvPr>
        </p:nvSpPr>
        <p:spPr>
          <a:xfrm>
            <a:off x="1145308" y="6437026"/>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10" name="Rectangle 9">
            <a:extLst>
              <a:ext uri="{FF2B5EF4-FFF2-40B4-BE49-F238E27FC236}">
                <a16:creationId xmlns:a16="http://schemas.microsoft.com/office/drawing/2014/main" id="{FB363D96-A039-489E-A543-AF7DB5950DF3}"/>
              </a:ext>
              <a:ext uri="{C183D7F6-B498-43B3-948B-1728B52AA6E4}">
                <adec:decorative xmlns:adec="http://schemas.microsoft.com/office/drawing/2017/decorative" val="1"/>
              </a:ext>
            </a:extLst>
          </p:cNvPr>
          <p:cNvSpPr/>
          <p:nvPr>
            <p:custDataLst>
              <p:tags r:id="rId11"/>
            </p:custDataLst>
          </p:nvPr>
        </p:nvSpPr>
        <p:spPr>
          <a:xfrm>
            <a:off x="3697431" y="6549780"/>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5" name="Rectangle 14">
            <a:extLst>
              <a:ext uri="{FF2B5EF4-FFF2-40B4-BE49-F238E27FC236}">
                <a16:creationId xmlns:a16="http://schemas.microsoft.com/office/drawing/2014/main" id="{0D758143-A965-47C6-8243-B947326403F4}"/>
              </a:ext>
              <a:ext uri="{C183D7F6-B498-43B3-948B-1728B52AA6E4}">
                <adec:decorative xmlns:adec="http://schemas.microsoft.com/office/drawing/2017/decorative" val="1"/>
              </a:ext>
            </a:extLst>
          </p:cNvPr>
          <p:cNvSpPr/>
          <p:nvPr>
            <p:custDataLst>
              <p:tags r:id="rId12"/>
            </p:custDataLst>
          </p:nvPr>
        </p:nvSpPr>
        <p:spPr>
          <a:xfrm>
            <a:off x="6249554" y="6541828"/>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18" name="Rectangle 17">
            <a:extLst>
              <a:ext uri="{FF2B5EF4-FFF2-40B4-BE49-F238E27FC236}">
                <a16:creationId xmlns:a16="http://schemas.microsoft.com/office/drawing/2014/main" id="{D836E5E5-FE71-4E72-AA02-D86F6EE69275}"/>
              </a:ext>
              <a:ext uri="{C183D7F6-B498-43B3-948B-1728B52AA6E4}">
                <adec:decorative xmlns:adec="http://schemas.microsoft.com/office/drawing/2017/decorative" val="1"/>
              </a:ext>
            </a:extLst>
          </p:cNvPr>
          <p:cNvSpPr/>
          <p:nvPr>
            <p:custDataLst>
              <p:tags r:id="rId13"/>
            </p:custDataLst>
          </p:nvPr>
        </p:nvSpPr>
        <p:spPr>
          <a:xfrm>
            <a:off x="8801676" y="6545987"/>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4048099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screenshot of a social media post&#10;&#10;Description automatically generated">
            <a:extLst>
              <a:ext uri="{FF2B5EF4-FFF2-40B4-BE49-F238E27FC236}">
                <a16:creationId xmlns:a16="http://schemas.microsoft.com/office/drawing/2014/main" id="{169070A0-E820-405F-8C1D-E6B394C56D93}"/>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l="25" t="-27544" r="-25" b="-24455"/>
          <a:stretch/>
        </p:blipFill>
        <p:spPr>
          <a:xfrm>
            <a:off x="0" y="0"/>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303301"/>
            <a:ext cx="4695825" cy="1449216"/>
          </a:xfrm>
        </p:spPr>
        <p:txBody>
          <a:bodyPr/>
          <a:lstStyle/>
          <a:p>
            <a:pPr algn="ctr"/>
            <a:r>
              <a:rPr lang="en-US" dirty="0" err="1"/>
              <a:t>Qu’est-ce</a:t>
            </a:r>
            <a:r>
              <a:rPr lang="en-US" dirty="0"/>
              <a:t> </a:t>
            </a:r>
            <a:r>
              <a:rPr lang="en-US" dirty="0" err="1"/>
              <a:t>qu’un</a:t>
            </a:r>
            <a:r>
              <a:rPr lang="en-US" dirty="0"/>
              <a:t> Podcast</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p:txBody>
          <a:bodyPr>
            <a:normAutofit/>
          </a:bodyPr>
          <a:lstStyle/>
          <a:p>
            <a:r>
              <a:rPr lang="fr-CA" dirty="0"/>
              <a:t>Dans l'activité Lire &amp; Apprendre, vous avez visité un Forum ; c'est là que les individus peuvent poser des questions aux gens du monde entier. </a:t>
            </a:r>
          </a:p>
          <a:p>
            <a:r>
              <a:rPr lang="en-US" dirty="0"/>
              <a:t> </a:t>
            </a:r>
            <a:r>
              <a:rPr lang="en-US" dirty="0" err="1">
                <a:solidFill>
                  <a:srgbClr val="4A6EE0"/>
                </a:solidFill>
                <a:effectLst/>
                <a:hlinkClick r:id="rId13"/>
              </a:rPr>
              <a:t>Habiletés</a:t>
            </a:r>
            <a:r>
              <a:rPr lang="en-US" dirty="0">
                <a:solidFill>
                  <a:srgbClr val="4A6EE0"/>
                </a:solidFill>
                <a:effectLst/>
                <a:hlinkClick r:id="rId13"/>
              </a:rPr>
              <a:t> de la pensée critique </a:t>
            </a:r>
            <a:r>
              <a:rPr lang="fr-CA" dirty="0"/>
              <a:t> sont super importantes lors de l'affichage des questions et de la lecture des réponses. Elles sont également très important lors de l'écoute de podcasts. (cliquez sur le lien ci-dessus pour en savoir plus)</a:t>
            </a:r>
          </a:p>
          <a:p>
            <a:endParaRPr lang="en-US" dirty="0"/>
          </a:p>
          <a:p>
            <a:pPr marL="914400" lvl="2" indent="0">
              <a:buNone/>
            </a:pPr>
            <a:r>
              <a:rPr lang="fr-CA" dirty="0"/>
              <a:t>Pensez-y : l'impact des valeurs de production sur les podcasts </a:t>
            </a:r>
            <a:r>
              <a:rPr lang="en-US" dirty="0"/>
              <a:t>(Q1.3)</a:t>
            </a:r>
          </a:p>
          <a:p>
            <a:pPr lvl="1"/>
            <a:endParaRPr lang="en-US" sz="1000" dirty="0"/>
          </a:p>
          <a:p>
            <a:pPr lvl="1"/>
            <a:endParaRPr lang="en-US" sz="1000" dirty="0"/>
          </a:p>
          <a:p>
            <a:pPr marL="914400" lvl="2" indent="0">
              <a:buNone/>
            </a:pPr>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Idea">
            <a:extLst>
              <a:ext uri="{FF2B5EF4-FFF2-40B4-BE49-F238E27FC236}">
                <a16:creationId xmlns:a16="http://schemas.microsoft.com/office/drawing/2014/main" id="{62A892F9-8D75-48B7-8F5F-D4897F2CBF57}"/>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flipH="1">
            <a:off x="7135224" y="5118898"/>
            <a:ext cx="493992" cy="458675"/>
          </a:xfrm>
          <a:prstGeom prst="rect">
            <a:avLst/>
          </a:prstGeom>
        </p:spPr>
      </p:pic>
      <p:sp>
        <p:nvSpPr>
          <p:cNvPr id="6" name="Rectangle 5">
            <a:extLst>
              <a:ext uri="{FF2B5EF4-FFF2-40B4-BE49-F238E27FC236}">
                <a16:creationId xmlns:a16="http://schemas.microsoft.com/office/drawing/2014/main" id="{E35FB973-60F2-417F-9A92-5C62BBDF5271}"/>
              </a:ext>
              <a:ext uri="{C183D7F6-B498-43B3-948B-1728B52AA6E4}">
                <adec:decorative xmlns:adec="http://schemas.microsoft.com/office/drawing/2017/decorative" val="1"/>
              </a:ext>
            </a:extLst>
          </p:cNvPr>
          <p:cNvSpPr/>
          <p:nvPr>
            <p:custDataLst>
              <p:tags r:id="rId7"/>
            </p:custDataLst>
          </p:nvPr>
        </p:nvSpPr>
        <p:spPr>
          <a:xfrm>
            <a:off x="1145308" y="6464315"/>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7" name="Rectangle 6">
            <a:extLst>
              <a:ext uri="{FF2B5EF4-FFF2-40B4-BE49-F238E27FC236}">
                <a16:creationId xmlns:a16="http://schemas.microsoft.com/office/drawing/2014/main" id="{65969A39-C4E2-4357-8E20-53DDD7D13E6C}"/>
              </a:ext>
              <a:ext uri="{C183D7F6-B498-43B3-948B-1728B52AA6E4}">
                <adec:decorative xmlns:adec="http://schemas.microsoft.com/office/drawing/2017/decorative" val="1"/>
              </a:ext>
            </a:extLst>
          </p:cNvPr>
          <p:cNvSpPr/>
          <p:nvPr>
            <p:custDataLst>
              <p:tags r:id="rId8"/>
            </p:custDataLst>
          </p:nvPr>
        </p:nvSpPr>
        <p:spPr>
          <a:xfrm>
            <a:off x="3697431" y="6577069"/>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8" name="Rectangle 7">
            <a:extLst>
              <a:ext uri="{FF2B5EF4-FFF2-40B4-BE49-F238E27FC236}">
                <a16:creationId xmlns:a16="http://schemas.microsoft.com/office/drawing/2014/main" id="{99F23310-868A-4CB3-B60B-D5914A434F95}"/>
              </a:ext>
              <a:ext uri="{C183D7F6-B498-43B3-948B-1728B52AA6E4}">
                <adec:decorative xmlns:adec="http://schemas.microsoft.com/office/drawing/2017/decorative" val="1"/>
              </a:ext>
            </a:extLst>
          </p:cNvPr>
          <p:cNvSpPr/>
          <p:nvPr>
            <p:custDataLst>
              <p:tags r:id="rId9"/>
            </p:custDataLst>
          </p:nvPr>
        </p:nvSpPr>
        <p:spPr>
          <a:xfrm>
            <a:off x="6249554" y="6569117"/>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9" name="Rectangle 8">
            <a:extLst>
              <a:ext uri="{FF2B5EF4-FFF2-40B4-BE49-F238E27FC236}">
                <a16:creationId xmlns:a16="http://schemas.microsoft.com/office/drawing/2014/main" id="{95AB95E9-6705-4D2D-BA3F-22357B2A0133}"/>
              </a:ext>
              <a:ext uri="{C183D7F6-B498-43B3-948B-1728B52AA6E4}">
                <adec:decorative xmlns:adec="http://schemas.microsoft.com/office/drawing/2017/decorative" val="1"/>
              </a:ext>
            </a:extLst>
          </p:cNvPr>
          <p:cNvSpPr/>
          <p:nvPr>
            <p:custDataLst>
              <p:tags r:id="rId10"/>
            </p:custDataLst>
          </p:nvPr>
        </p:nvSpPr>
        <p:spPr>
          <a:xfrm>
            <a:off x="8801676" y="6573276"/>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4031882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desktop computer sitting on top of a desk&#10;&#10;Description automatically generated">
            <a:extLst>
              <a:ext uri="{FF2B5EF4-FFF2-40B4-BE49-F238E27FC236}">
                <a16:creationId xmlns:a16="http://schemas.microsoft.com/office/drawing/2014/main" id="{7DDEB8D2-415E-455F-AC8B-1A1ACB5FF7ED}"/>
              </a:ext>
            </a:extLst>
          </p:cNvPr>
          <p:cNvPicPr>
            <a:picLocks noGrp="1" noChangeAspect="1"/>
          </p:cNvPicPr>
          <p:nvPr>
            <p:ph type="pic" idx="11"/>
            <p:custDataLst>
              <p:tags r:id="rId1"/>
            </p:custDataLst>
          </p:nvPr>
        </p:nvPicPr>
        <p:blipFill>
          <a:blip r:embed="rId11">
            <a:extLst>
              <a:ext uri="{28A0092B-C50C-407E-A947-70E740481C1C}">
                <a14:useLocalDpi xmlns:a14="http://schemas.microsoft.com/office/drawing/2010/main" val="0"/>
              </a:ext>
            </a:extLst>
          </a:blip>
          <a:srcRect l="18725" r="18725"/>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303301"/>
            <a:ext cx="5300247" cy="1449216"/>
          </a:xfrm>
        </p:spPr>
        <p:txBody>
          <a:bodyPr/>
          <a:lstStyle/>
          <a:p>
            <a:pPr algn="ctr"/>
            <a:r>
              <a:rPr lang="en-US" dirty="0" err="1"/>
              <a:t>Opportunités</a:t>
            </a:r>
            <a:r>
              <a:rPr lang="en-US" dirty="0"/>
              <a:t> de </a:t>
            </a:r>
            <a:r>
              <a:rPr lang="en-US" dirty="0" err="1"/>
              <a:t>carrières</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p:txBody>
          <a:bodyPr>
            <a:normAutofit/>
          </a:bodyPr>
          <a:lstStyle/>
          <a:p>
            <a:r>
              <a:rPr lang="fr-CA" dirty="0"/>
              <a:t>Au début de cette année, le roi des </a:t>
            </a:r>
            <a:r>
              <a:rPr lang="fr-CA" dirty="0" err="1"/>
              <a:t>podcasters</a:t>
            </a:r>
            <a:r>
              <a:rPr lang="fr-CA" dirty="0"/>
              <a:t> Joe </a:t>
            </a:r>
            <a:r>
              <a:rPr lang="fr-CA" dirty="0" err="1"/>
              <a:t>Rogan</a:t>
            </a:r>
            <a:r>
              <a:rPr lang="fr-CA" dirty="0"/>
              <a:t> a signé un accord de plusieurs années avec Spotify pour son </a:t>
            </a:r>
            <a:r>
              <a:rPr lang="en-US" dirty="0">
                <a:hlinkClick r:id="rId12"/>
              </a:rPr>
              <a:t>Podcast The Joe Rogan Experience</a:t>
            </a:r>
            <a:r>
              <a:rPr lang="en-US" dirty="0"/>
              <a:t>. </a:t>
            </a:r>
            <a:r>
              <a:rPr lang="fr-CA" dirty="0"/>
              <a:t>Cette entente est estimé à 100 millions de dollars.</a:t>
            </a:r>
            <a:r>
              <a:rPr lang="en-US" dirty="0"/>
              <a:t>.</a:t>
            </a:r>
          </a:p>
          <a:p>
            <a:r>
              <a:rPr lang="fr-CA" dirty="0"/>
              <a:t>Généralement, vous ne trouverez pas d'offres d'emploi pour les </a:t>
            </a:r>
            <a:r>
              <a:rPr lang="fr-CA" dirty="0" err="1"/>
              <a:t>podcasters</a:t>
            </a:r>
            <a:r>
              <a:rPr lang="fr-CA" dirty="0"/>
              <a:t> sur un site web ou sur les sites d'offres d'emploi des médias traditionnels.  Pour cette recherche d'emploi, il est essentiel de se mettre en réseau avec des personnes du secteur.  Une fois que vous l'aurez fait, il est probable qu'ils voudront voir ce que vous pouvez faire</a:t>
            </a:r>
            <a:r>
              <a:rPr lang="en-US" dirty="0"/>
              <a:t>.</a:t>
            </a:r>
          </a:p>
          <a:p>
            <a:endParaRPr lang="en-US" sz="1000" dirty="0"/>
          </a:p>
          <a:p>
            <a:pPr lvl="1"/>
            <a:endParaRPr lang="en-US" sz="1000" dirty="0"/>
          </a:p>
          <a:p>
            <a:pPr marL="914400" lvl="2" indent="0">
              <a:buNone/>
            </a:pPr>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4A0048E5-1D38-4084-8FFD-45E60F5F8508}"/>
              </a:ext>
              <a:ext uri="{C183D7F6-B498-43B3-948B-1728B52AA6E4}">
                <adec:decorative xmlns:adec="http://schemas.microsoft.com/office/drawing/2017/decorative" val="1"/>
              </a:ext>
            </a:extLst>
          </p:cNvPr>
          <p:cNvSpPr/>
          <p:nvPr>
            <p:custDataLst>
              <p:tags r:id="rId6"/>
            </p:custDataLst>
          </p:nvPr>
        </p:nvSpPr>
        <p:spPr>
          <a:xfrm>
            <a:off x="1145309" y="6469976"/>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5C29F14F-22AE-48CE-8965-A3A962506057}"/>
              </a:ext>
              <a:ext uri="{C183D7F6-B498-43B3-948B-1728B52AA6E4}">
                <adec:decorative xmlns:adec="http://schemas.microsoft.com/office/drawing/2017/decorative" val="1"/>
              </a:ext>
            </a:extLst>
          </p:cNvPr>
          <p:cNvSpPr/>
          <p:nvPr>
            <p:custDataLst>
              <p:tags r:id="rId7"/>
            </p:custDataLst>
          </p:nvPr>
        </p:nvSpPr>
        <p:spPr>
          <a:xfrm>
            <a:off x="3697432" y="6582730"/>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1F119D93-8201-4F60-95F5-229D62D85026}"/>
              </a:ext>
              <a:ext uri="{C183D7F6-B498-43B3-948B-1728B52AA6E4}">
                <adec:decorative xmlns:adec="http://schemas.microsoft.com/office/drawing/2017/decorative" val="1"/>
              </a:ext>
            </a:extLst>
          </p:cNvPr>
          <p:cNvSpPr/>
          <p:nvPr>
            <p:custDataLst>
              <p:tags r:id="rId8"/>
            </p:custDataLst>
          </p:nvPr>
        </p:nvSpPr>
        <p:spPr>
          <a:xfrm>
            <a:off x="6249555" y="6574778"/>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1A9F158B-D206-4489-B254-8F32070627C2}"/>
              </a:ext>
              <a:ext uri="{C183D7F6-B498-43B3-948B-1728B52AA6E4}">
                <adec:decorative xmlns:adec="http://schemas.microsoft.com/office/drawing/2017/decorative" val="1"/>
              </a:ext>
            </a:extLst>
          </p:cNvPr>
          <p:cNvSpPr/>
          <p:nvPr>
            <p:custDataLst>
              <p:tags r:id="rId9"/>
            </p:custDataLst>
          </p:nvPr>
        </p:nvSpPr>
        <p:spPr>
          <a:xfrm>
            <a:off x="8801677" y="6578937"/>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2779935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itting at a table using a computer&#10;&#10;Description automatically generated">
            <a:extLst>
              <a:ext uri="{FF2B5EF4-FFF2-40B4-BE49-F238E27FC236}">
                <a16:creationId xmlns:a16="http://schemas.microsoft.com/office/drawing/2014/main" id="{D7FCD2CC-E281-4865-89B1-E3E5133F33F3}"/>
              </a:ext>
            </a:extLst>
          </p:cNvPr>
          <p:cNvPicPr>
            <a:picLocks noGrp="1" noChangeAspect="1"/>
          </p:cNvPicPr>
          <p:nvPr>
            <p:ph type="pic" idx="11"/>
            <p:custDataLst>
              <p:tags r:id="rId1"/>
            </p:custDataLst>
          </p:nvPr>
        </p:nvPicPr>
        <p:blipFill>
          <a:blip r:embed="rId11">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303301"/>
            <a:ext cx="5033917" cy="1449216"/>
          </a:xfrm>
        </p:spPr>
        <p:txBody>
          <a:bodyPr/>
          <a:lstStyle/>
          <a:p>
            <a:pPr algn="ctr"/>
            <a:r>
              <a:rPr lang="en-US" dirty="0" err="1"/>
              <a:t>Opportunités</a:t>
            </a:r>
            <a:r>
              <a:rPr lang="en-US" dirty="0"/>
              <a:t> de </a:t>
            </a:r>
            <a:r>
              <a:rPr lang="en-US" dirty="0" err="1"/>
              <a:t>carrières</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p:txBody>
          <a:bodyPr>
            <a:normAutofit fontScale="92500" lnSpcReduction="10000"/>
          </a:bodyPr>
          <a:lstStyle/>
          <a:p>
            <a:r>
              <a:rPr lang="fr-CA" dirty="0"/>
              <a:t>Voici un exemple de compétences qu'un employeur de podcast peut rechercher lorsqu'il s'agit du poste de producteur de podcast </a:t>
            </a:r>
            <a:r>
              <a:rPr lang="en-US" dirty="0"/>
              <a:t>:</a:t>
            </a:r>
          </a:p>
          <a:p>
            <a:pPr lvl="1"/>
            <a:r>
              <a:rPr lang="fr-CA" sz="1400" b="1" dirty="0"/>
              <a:t>Création et direction du contenu : Expérience dans le développement de spectacles, la création de scénarios et d'histoires, et la possibilité de participer à des séances de remue-méninges.</a:t>
            </a:r>
          </a:p>
          <a:p>
            <a:pPr lvl="1"/>
            <a:r>
              <a:rPr lang="fr-CA" sz="1400" b="1" dirty="0"/>
              <a:t>Enregistrement et montage audio :  Les meilleurs types d'équipement audio pour un podcast, comment enregistrer un son qui sonne bien, et comment monter et mixer à l'aide de logiciels standard </a:t>
            </a:r>
          </a:p>
          <a:p>
            <a:pPr lvl="1"/>
            <a:r>
              <a:rPr lang="fr-CA" sz="1400" b="1" dirty="0"/>
              <a:t>Leadership : La capacité à se mettre au travail lorsque c'est nécessaire</a:t>
            </a:r>
          </a:p>
          <a:p>
            <a:pPr lvl="1"/>
            <a:r>
              <a:rPr lang="fr-CA" sz="1400" b="1" dirty="0"/>
              <a:t>Collaboration : Votre capacité à travailler, à gérer et à respecter les délais </a:t>
            </a:r>
          </a:p>
          <a:p>
            <a:pPr lvl="1"/>
            <a:r>
              <a:rPr lang="fr-CA" sz="1400" b="1" dirty="0"/>
              <a:t>Compétences en matière de résolution de problèmes : Il va y avoir des choses que vous ne savez pas.  Quelles sont les compétences transférables dont vous pouvez faire preuve pour montrer que vous êtes capable de résoudre des problèmes.</a:t>
            </a:r>
          </a:p>
          <a:p>
            <a:pPr marL="914400" lvl="2" indent="0">
              <a:buNone/>
            </a:pPr>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2349946" y="626990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8F73A454-E49F-4277-9F11-CA6EC83DA44D}"/>
              </a:ext>
              <a:ext uri="{C183D7F6-B498-43B3-948B-1728B52AA6E4}">
                <adec:decorative xmlns:adec="http://schemas.microsoft.com/office/drawing/2017/decorative" val="1"/>
              </a:ext>
            </a:extLst>
          </p:cNvPr>
          <p:cNvSpPr/>
          <p:nvPr>
            <p:custDataLst>
              <p:tags r:id="rId6"/>
            </p:custDataLst>
          </p:nvPr>
        </p:nvSpPr>
        <p:spPr>
          <a:xfrm>
            <a:off x="1145309" y="6431140"/>
            <a:ext cx="2552123" cy="276384"/>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9" name="Rectangle 8">
            <a:extLst>
              <a:ext uri="{FF2B5EF4-FFF2-40B4-BE49-F238E27FC236}">
                <a16:creationId xmlns:a16="http://schemas.microsoft.com/office/drawing/2014/main" id="{F5E279D8-3BA4-487C-8FA8-F85974E092D3}"/>
              </a:ext>
              <a:ext uri="{C183D7F6-B498-43B3-948B-1728B52AA6E4}">
                <adec:decorative xmlns:adec="http://schemas.microsoft.com/office/drawing/2017/decorative" val="1"/>
              </a:ext>
            </a:extLst>
          </p:cNvPr>
          <p:cNvSpPr/>
          <p:nvPr>
            <p:custDataLst>
              <p:tags r:id="rId7"/>
            </p:custDataLst>
          </p:nvPr>
        </p:nvSpPr>
        <p:spPr>
          <a:xfrm>
            <a:off x="3697432" y="6543894"/>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0" name="Rectangle 9">
            <a:extLst>
              <a:ext uri="{FF2B5EF4-FFF2-40B4-BE49-F238E27FC236}">
                <a16:creationId xmlns:a16="http://schemas.microsoft.com/office/drawing/2014/main" id="{CCF0F439-37B5-4690-9C3F-BD7D2853A9D2}"/>
              </a:ext>
              <a:ext uri="{C183D7F6-B498-43B3-948B-1728B52AA6E4}">
                <adec:decorative xmlns:adec="http://schemas.microsoft.com/office/drawing/2017/decorative" val="1"/>
              </a:ext>
            </a:extLst>
          </p:cNvPr>
          <p:cNvSpPr/>
          <p:nvPr>
            <p:custDataLst>
              <p:tags r:id="rId8"/>
            </p:custDataLst>
          </p:nvPr>
        </p:nvSpPr>
        <p:spPr>
          <a:xfrm>
            <a:off x="6249555" y="6535942"/>
            <a:ext cx="2552123" cy="16362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0" name="Rectangle 19">
            <a:extLst>
              <a:ext uri="{FF2B5EF4-FFF2-40B4-BE49-F238E27FC236}">
                <a16:creationId xmlns:a16="http://schemas.microsoft.com/office/drawing/2014/main" id="{67D6FA3C-EEFB-4F38-A85B-FC409401B48E}"/>
              </a:ext>
              <a:ext uri="{C183D7F6-B498-43B3-948B-1728B52AA6E4}">
                <adec:decorative xmlns:adec="http://schemas.microsoft.com/office/drawing/2017/decorative" val="1"/>
              </a:ext>
            </a:extLst>
          </p:cNvPr>
          <p:cNvSpPr/>
          <p:nvPr>
            <p:custDataLst>
              <p:tags r:id="rId9"/>
            </p:custDataLst>
          </p:nvPr>
        </p:nvSpPr>
        <p:spPr>
          <a:xfrm>
            <a:off x="8801677" y="654010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42779053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9"/>
</p:tagLst>
</file>

<file path=ppt/tags/tag101.xml><?xml version="1.0" encoding="utf-8"?>
<p:tagLst xmlns:a="http://schemas.openxmlformats.org/drawingml/2006/main" xmlns:r="http://schemas.openxmlformats.org/officeDocument/2006/relationships" xmlns:p="http://schemas.openxmlformats.org/presentationml/2006/main">
  <p:tag name="NUM" val="10"/>
</p:tagLst>
</file>

<file path=ppt/tags/tag102.xml><?xml version="1.0" encoding="utf-8"?>
<p:tagLst xmlns:a="http://schemas.openxmlformats.org/drawingml/2006/main" xmlns:r="http://schemas.openxmlformats.org/officeDocument/2006/relationships" xmlns:p="http://schemas.openxmlformats.org/presentationml/2006/main">
  <p:tag name="NUM" val="11"/>
</p:tagLst>
</file>

<file path=ppt/tags/tag103.xml><?xml version="1.0" encoding="utf-8"?>
<p:tagLst xmlns:a="http://schemas.openxmlformats.org/drawingml/2006/main" xmlns:r="http://schemas.openxmlformats.org/officeDocument/2006/relationships" xmlns:p="http://schemas.openxmlformats.org/presentationml/2006/main">
  <p:tag name="NUM" val="12"/>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5"/>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7"/>
</p:tagLst>
</file>

<file path=ppt/tags/tag111.xml><?xml version="1.0" encoding="utf-8"?>
<p:tagLst xmlns:a="http://schemas.openxmlformats.org/drawingml/2006/main" xmlns:r="http://schemas.openxmlformats.org/officeDocument/2006/relationships" xmlns:p="http://schemas.openxmlformats.org/presentationml/2006/main">
  <p:tag name="NUM" val="8"/>
</p:tagLst>
</file>

<file path=ppt/tags/tag112.xml><?xml version="1.0" encoding="utf-8"?>
<p:tagLst xmlns:a="http://schemas.openxmlformats.org/drawingml/2006/main" xmlns:r="http://schemas.openxmlformats.org/officeDocument/2006/relationships" xmlns:p="http://schemas.openxmlformats.org/presentationml/2006/main">
  <p:tag name="NUM" val="9"/>
</p:tagLst>
</file>

<file path=ppt/tags/tag113.xml><?xml version="1.0" encoding="utf-8"?>
<p:tagLst xmlns:a="http://schemas.openxmlformats.org/drawingml/2006/main" xmlns:r="http://schemas.openxmlformats.org/officeDocument/2006/relationships" xmlns:p="http://schemas.openxmlformats.org/presentationml/2006/main">
  <p:tag name="NUM" val="10"/>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8"/>
</p:tagLst>
</file>

<file path=ppt/tags/tag122.xml><?xml version="1.0" encoding="utf-8"?>
<p:tagLst xmlns:a="http://schemas.openxmlformats.org/drawingml/2006/main" xmlns:r="http://schemas.openxmlformats.org/officeDocument/2006/relationships" xmlns:p="http://schemas.openxmlformats.org/presentationml/2006/main">
  <p:tag name="NUM" val="9"/>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3"/>
</p:tagLst>
</file>

<file path=ppt/tags/tag126.xml><?xml version="1.0" encoding="utf-8"?>
<p:tagLst xmlns:a="http://schemas.openxmlformats.org/drawingml/2006/main" xmlns:r="http://schemas.openxmlformats.org/officeDocument/2006/relationships" xmlns:p="http://schemas.openxmlformats.org/presentationml/2006/main">
  <p:tag name="NUM" val="4"/>
</p:tagLst>
</file>

<file path=ppt/tags/tag127.xml><?xml version="1.0" encoding="utf-8"?>
<p:tagLst xmlns:a="http://schemas.openxmlformats.org/drawingml/2006/main" xmlns:r="http://schemas.openxmlformats.org/officeDocument/2006/relationships" xmlns:p="http://schemas.openxmlformats.org/presentationml/2006/main">
  <p:tag name="NUM" val="5"/>
</p:tagLst>
</file>

<file path=ppt/tags/tag128.xml><?xml version="1.0" encoding="utf-8"?>
<p:tagLst xmlns:a="http://schemas.openxmlformats.org/drawingml/2006/main" xmlns:r="http://schemas.openxmlformats.org/officeDocument/2006/relationships" xmlns:p="http://schemas.openxmlformats.org/presentationml/2006/main">
  <p:tag name="NUM" val="6"/>
</p:tagLst>
</file>

<file path=ppt/tags/tag129.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30.xml><?xml version="1.0" encoding="utf-8"?>
<p:tagLst xmlns:a="http://schemas.openxmlformats.org/drawingml/2006/main" xmlns:r="http://schemas.openxmlformats.org/officeDocument/2006/relationships" xmlns:p="http://schemas.openxmlformats.org/presentationml/2006/main">
  <p:tag name="NUM" val="8"/>
</p:tagLst>
</file>

<file path=ppt/tags/tag131.xml><?xml version="1.0" encoding="utf-8"?>
<p:tagLst xmlns:a="http://schemas.openxmlformats.org/drawingml/2006/main" xmlns:r="http://schemas.openxmlformats.org/officeDocument/2006/relationships" xmlns:p="http://schemas.openxmlformats.org/presentationml/2006/main">
  <p:tag name="NUM" val="9"/>
</p:tagLst>
</file>

<file path=ppt/tags/tag132.xml><?xml version="1.0" encoding="utf-8"?>
<p:tagLst xmlns:a="http://schemas.openxmlformats.org/drawingml/2006/main" xmlns:r="http://schemas.openxmlformats.org/officeDocument/2006/relationships" xmlns:p="http://schemas.openxmlformats.org/presentationml/2006/main">
  <p:tag name="NUM" val="10"/>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9"/>
</p:tagLst>
</file>

<file path=ppt/tags/tag17.xml><?xml version="1.0" encoding="utf-8"?>
<p:tagLst xmlns:a="http://schemas.openxmlformats.org/drawingml/2006/main" xmlns:r="http://schemas.openxmlformats.org/officeDocument/2006/relationships" xmlns:p="http://schemas.openxmlformats.org/presentationml/2006/main">
  <p:tag name="NUM" val="10"/>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6"/>
</p:tagLst>
</file>

<file path=ppt/tags/tag24.xml><?xml version="1.0" encoding="utf-8"?>
<p:tagLst xmlns:a="http://schemas.openxmlformats.org/drawingml/2006/main" xmlns:r="http://schemas.openxmlformats.org/officeDocument/2006/relationships" xmlns:p="http://schemas.openxmlformats.org/presentationml/2006/main">
  <p:tag name="NUM" val="7"/>
</p:tagLst>
</file>

<file path=ppt/tags/tag25.xml><?xml version="1.0" encoding="utf-8"?>
<p:tagLst xmlns:a="http://schemas.openxmlformats.org/drawingml/2006/main" xmlns:r="http://schemas.openxmlformats.org/officeDocument/2006/relationships" xmlns:p="http://schemas.openxmlformats.org/presentationml/2006/main">
  <p:tag name="NUM" val="8"/>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9"/>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9"/>
</p:tagLst>
</file>

<file path=ppt/tags/tag46.xml><?xml version="1.0" encoding="utf-8"?>
<p:tagLst xmlns:a="http://schemas.openxmlformats.org/drawingml/2006/main" xmlns:r="http://schemas.openxmlformats.org/officeDocument/2006/relationships" xmlns:p="http://schemas.openxmlformats.org/presentationml/2006/main">
  <p:tag name="NUM" val="10"/>
</p:tagLst>
</file>

<file path=ppt/tags/tag47.xml><?xml version="1.0" encoding="utf-8"?>
<p:tagLst xmlns:a="http://schemas.openxmlformats.org/drawingml/2006/main" xmlns:r="http://schemas.openxmlformats.org/officeDocument/2006/relationships" xmlns:p="http://schemas.openxmlformats.org/presentationml/2006/main">
  <p:tag name="NUM" val="11"/>
</p:tagLst>
</file>

<file path=ppt/tags/tag48.xml><?xml version="1.0" encoding="utf-8"?>
<p:tagLst xmlns:a="http://schemas.openxmlformats.org/drawingml/2006/main" xmlns:r="http://schemas.openxmlformats.org/officeDocument/2006/relationships" xmlns:p="http://schemas.openxmlformats.org/presentationml/2006/main">
  <p:tag name="NUM" val="12"/>
</p:tagLst>
</file>

<file path=ppt/tags/tag49.xml><?xml version="1.0" encoding="utf-8"?>
<p:tagLst xmlns:a="http://schemas.openxmlformats.org/drawingml/2006/main" xmlns:r="http://schemas.openxmlformats.org/officeDocument/2006/relationships" xmlns:p="http://schemas.openxmlformats.org/presentationml/2006/main">
  <p:tag name="NUM" val="13"/>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5"/>
</p:tagLst>
</file>

<file path=ppt/tags/tag55.xml><?xml version="1.0" encoding="utf-8"?>
<p:tagLst xmlns:a="http://schemas.openxmlformats.org/drawingml/2006/main" xmlns:r="http://schemas.openxmlformats.org/officeDocument/2006/relationships" xmlns:p="http://schemas.openxmlformats.org/presentationml/2006/main">
  <p:tag name="NUM" val="6"/>
</p:tagLst>
</file>

<file path=ppt/tags/tag56.xml><?xml version="1.0" encoding="utf-8"?>
<p:tagLst xmlns:a="http://schemas.openxmlformats.org/drawingml/2006/main" xmlns:r="http://schemas.openxmlformats.org/officeDocument/2006/relationships" xmlns:p="http://schemas.openxmlformats.org/presentationml/2006/main">
  <p:tag name="NUM" val="7"/>
</p:tagLst>
</file>

<file path=ppt/tags/tag57.xml><?xml version="1.0" encoding="utf-8"?>
<p:tagLst xmlns:a="http://schemas.openxmlformats.org/drawingml/2006/main" xmlns:r="http://schemas.openxmlformats.org/officeDocument/2006/relationships" xmlns:p="http://schemas.openxmlformats.org/presentationml/2006/main">
  <p:tag name="NUM" val="8"/>
</p:tagLst>
</file>

<file path=ppt/tags/tag58.xml><?xml version="1.0" encoding="utf-8"?>
<p:tagLst xmlns:a="http://schemas.openxmlformats.org/drawingml/2006/main" xmlns:r="http://schemas.openxmlformats.org/officeDocument/2006/relationships" xmlns:p="http://schemas.openxmlformats.org/presentationml/2006/main">
  <p:tag name="NUM" val="9"/>
</p:tagLst>
</file>

<file path=ppt/tags/tag59.xml><?xml version="1.0" encoding="utf-8"?>
<p:tagLst xmlns:a="http://schemas.openxmlformats.org/drawingml/2006/main" xmlns:r="http://schemas.openxmlformats.org/officeDocument/2006/relationships" xmlns:p="http://schemas.openxmlformats.org/presentationml/2006/main">
  <p:tag name="NUM" val="10"/>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4"/>
</p:tagLst>
</file>

<file path=ppt/tags/tag64.xml><?xml version="1.0" encoding="utf-8"?>
<p:tagLst xmlns:a="http://schemas.openxmlformats.org/drawingml/2006/main" xmlns:r="http://schemas.openxmlformats.org/officeDocument/2006/relationships" xmlns:p="http://schemas.openxmlformats.org/presentationml/2006/main">
  <p:tag name="NUM" val="5"/>
</p:tagLst>
</file>

<file path=ppt/tags/tag65.xml><?xml version="1.0" encoding="utf-8"?>
<p:tagLst xmlns:a="http://schemas.openxmlformats.org/drawingml/2006/main" xmlns:r="http://schemas.openxmlformats.org/officeDocument/2006/relationships" xmlns:p="http://schemas.openxmlformats.org/presentationml/2006/main">
  <p:tag name="NUM" val="6"/>
</p:tagLst>
</file>

<file path=ppt/tags/tag66.xml><?xml version="1.0" encoding="utf-8"?>
<p:tagLst xmlns:a="http://schemas.openxmlformats.org/drawingml/2006/main" xmlns:r="http://schemas.openxmlformats.org/officeDocument/2006/relationships" xmlns:p="http://schemas.openxmlformats.org/presentationml/2006/main">
  <p:tag name="NUM" val="7"/>
</p:tagLst>
</file>

<file path=ppt/tags/tag67.xml><?xml version="1.0" encoding="utf-8"?>
<p:tagLst xmlns:a="http://schemas.openxmlformats.org/drawingml/2006/main" xmlns:r="http://schemas.openxmlformats.org/officeDocument/2006/relationships" xmlns:p="http://schemas.openxmlformats.org/presentationml/2006/main">
  <p:tag name="NUM" val="8"/>
</p:tagLst>
</file>

<file path=ppt/tags/tag68.xml><?xml version="1.0" encoding="utf-8"?>
<p:tagLst xmlns:a="http://schemas.openxmlformats.org/drawingml/2006/main" xmlns:r="http://schemas.openxmlformats.org/officeDocument/2006/relationships" xmlns:p="http://schemas.openxmlformats.org/presentationml/2006/main">
  <p:tag name="NUM" val="9"/>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5"/>
</p:tagLst>
</file>

<file path=ppt/tags/tag74.xml><?xml version="1.0" encoding="utf-8"?>
<p:tagLst xmlns:a="http://schemas.openxmlformats.org/drawingml/2006/main" xmlns:r="http://schemas.openxmlformats.org/officeDocument/2006/relationships" xmlns:p="http://schemas.openxmlformats.org/presentationml/2006/main">
  <p:tag name="NUM" val="6"/>
</p:tagLst>
</file>

<file path=ppt/tags/tag75.xml><?xml version="1.0" encoding="utf-8"?>
<p:tagLst xmlns:a="http://schemas.openxmlformats.org/drawingml/2006/main" xmlns:r="http://schemas.openxmlformats.org/officeDocument/2006/relationships" xmlns:p="http://schemas.openxmlformats.org/presentationml/2006/main">
  <p:tag name="NUM" val="7"/>
</p:tagLst>
</file>

<file path=ppt/tags/tag76.xml><?xml version="1.0" encoding="utf-8"?>
<p:tagLst xmlns:a="http://schemas.openxmlformats.org/drawingml/2006/main" xmlns:r="http://schemas.openxmlformats.org/officeDocument/2006/relationships" xmlns:p="http://schemas.openxmlformats.org/presentationml/2006/main">
  <p:tag name="NUM" val="8"/>
</p:tagLst>
</file>

<file path=ppt/tags/tag77.xml><?xml version="1.0" encoding="utf-8"?>
<p:tagLst xmlns:a="http://schemas.openxmlformats.org/drawingml/2006/main" xmlns:r="http://schemas.openxmlformats.org/officeDocument/2006/relationships" xmlns:p="http://schemas.openxmlformats.org/presentationml/2006/main">
  <p:tag name="NUM" val="9"/>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6"/>
</p:tagLst>
</file>

<file path=ppt/tags/tag84.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8"/>
</p:tagLst>
</file>

<file path=ppt/tags/tag86.xml><?xml version="1.0" encoding="utf-8"?>
<p:tagLst xmlns:a="http://schemas.openxmlformats.org/drawingml/2006/main" xmlns:r="http://schemas.openxmlformats.org/officeDocument/2006/relationships" xmlns:p="http://schemas.openxmlformats.org/presentationml/2006/main">
  <p:tag name="NUM" val="9"/>
</p:tagLst>
</file>

<file path=ppt/tags/tag87.xml><?xml version="1.0" encoding="utf-8"?>
<p:tagLst xmlns:a="http://schemas.openxmlformats.org/drawingml/2006/main" xmlns:r="http://schemas.openxmlformats.org/officeDocument/2006/relationships" xmlns:p="http://schemas.openxmlformats.org/presentationml/2006/main">
  <p:tag name="NUM" val="10"/>
</p:tagLst>
</file>

<file path=ppt/tags/tag88.xml><?xml version="1.0" encoding="utf-8"?>
<p:tagLst xmlns:a="http://schemas.openxmlformats.org/drawingml/2006/main" xmlns:r="http://schemas.openxmlformats.org/officeDocument/2006/relationships" xmlns:p="http://schemas.openxmlformats.org/presentationml/2006/main">
  <p:tag name="NUM" val="11"/>
</p:tagLst>
</file>

<file path=ppt/tags/tag89.xml><?xml version="1.0" encoding="utf-8"?>
<p:tagLst xmlns:a="http://schemas.openxmlformats.org/drawingml/2006/main" xmlns:r="http://schemas.openxmlformats.org/officeDocument/2006/relationships" xmlns:p="http://schemas.openxmlformats.org/presentationml/2006/main">
  <p:tag name="NUM" val="12"/>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13"/>
</p:tagLst>
</file>

<file path=ppt/tags/tag91.xml><?xml version="1.0" encoding="utf-8"?>
<p:tagLst xmlns:a="http://schemas.openxmlformats.org/drawingml/2006/main" xmlns:r="http://schemas.openxmlformats.org/officeDocument/2006/relationships" xmlns:p="http://schemas.openxmlformats.org/presentationml/2006/main">
  <p:tag name="NUM" val="14"/>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NUM" val="5"/>
</p:tagLst>
</file>

<file path=ppt/tags/tag97.xml><?xml version="1.0" encoding="utf-8"?>
<p:tagLst xmlns:a="http://schemas.openxmlformats.org/drawingml/2006/main" xmlns:r="http://schemas.openxmlformats.org/officeDocument/2006/relationships" xmlns:p="http://schemas.openxmlformats.org/presentationml/2006/main">
  <p:tag name="NUM" val="6"/>
</p:tagLst>
</file>

<file path=ppt/tags/tag98.xml><?xml version="1.0" encoding="utf-8"?>
<p:tagLst xmlns:a="http://schemas.openxmlformats.org/drawingml/2006/main" xmlns:r="http://schemas.openxmlformats.org/officeDocument/2006/relationships" xmlns:p="http://schemas.openxmlformats.org/presentationml/2006/main">
  <p:tag name="NUM" val="7"/>
</p:tagLst>
</file>

<file path=ppt/tags/tag99.xml><?xml version="1.0" encoding="utf-8"?>
<p:tagLst xmlns:a="http://schemas.openxmlformats.org/drawingml/2006/main" xmlns:r="http://schemas.openxmlformats.org/officeDocument/2006/relationships" xmlns:p="http://schemas.openxmlformats.org/presentationml/2006/main">
  <p:tag name="NUM" val="8"/>
</p:tagLst>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E32C0B-4052-44CB-9341-8AD8B2CC4712}">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EBB7C387-AFDC-4FE3-A658-984B7F35F155}">
  <ds:schemaRefs>
    <ds:schemaRef ds:uri="http://schemas.microsoft.com/sharepoint/v3/contenttype/forms"/>
  </ds:schemaRefs>
</ds:datastoreItem>
</file>

<file path=customXml/itemProps3.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Template>
  <TotalTime>0</TotalTime>
  <Words>1298</Words>
  <Application>Microsoft Office PowerPoint</Application>
  <PresentationFormat>Widescreen</PresentationFormat>
  <Paragraphs>147</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Wingdings</vt:lpstr>
      <vt:lpstr>Office Theme</vt:lpstr>
      <vt:lpstr>Créer un Podcast</vt:lpstr>
      <vt:lpstr>Activités</vt:lpstr>
      <vt:lpstr>Qu’est-ce qu’un Podcast</vt:lpstr>
      <vt:lpstr>Qu’est-ce qu’un Podcast</vt:lpstr>
      <vt:lpstr>Qu’est-ce qu’un Podcast</vt:lpstr>
      <vt:lpstr>Qu’est-ce qu’un Podcast</vt:lpstr>
      <vt:lpstr>Qu’est-ce qu’un Podcast</vt:lpstr>
      <vt:lpstr>Opportunités de carrières</vt:lpstr>
      <vt:lpstr>Opportunités de carrières</vt:lpstr>
      <vt:lpstr>Career Opportunities</vt:lpstr>
      <vt:lpstr>Career Opportunities</vt:lpstr>
      <vt:lpstr>Commencer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2020-06-08T22:34:53Z</dcterms:created>
  <dcterms:modified xsi:type="dcterms:W3CDTF">2020-11-09T12:05:15Z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