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2"/>
  </p:notesMasterIdLst>
  <p:handoutMasterIdLst>
    <p:handoutMasterId r:id="rId23"/>
  </p:handoutMasterIdLst>
  <p:sldIdLst>
    <p:sldId id="256" r:id="rId5"/>
    <p:sldId id="257" r:id="rId6"/>
    <p:sldId id="262" r:id="rId7"/>
    <p:sldId id="265" r:id="rId8"/>
    <p:sldId id="266" r:id="rId9"/>
    <p:sldId id="267" r:id="rId10"/>
    <p:sldId id="268" r:id="rId11"/>
    <p:sldId id="269" r:id="rId12"/>
    <p:sldId id="270" r:id="rId13"/>
    <p:sldId id="272" r:id="rId14"/>
    <p:sldId id="271" r:id="rId15"/>
    <p:sldId id="273" r:id="rId16"/>
    <p:sldId id="274" r:id="rId17"/>
    <p:sldId id="275" r:id="rId18"/>
    <p:sldId id="276"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A944C-B3E1-4B33-A764-49F8745AB6BE}" v="7" dt="2020-11-08T16:14:10.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58"/>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fr-CA" noProof="0" dirty="0">
              <a:solidFill>
                <a:schemeClr val="bg1"/>
              </a:solidFill>
            </a:rPr>
            <a:t>Activité 1 – Qu’est-ce qu’un Podcast</a:t>
          </a:r>
          <a:endParaRPr lang="en-US" dirty="0">
            <a:solidFill>
              <a:schemeClr val="bg1"/>
            </a:solidFill>
          </a:endParaRP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err="1">
              <a:solidFill>
                <a:schemeClr val="bg1"/>
              </a:solidFill>
            </a:rPr>
            <a:t>Activité</a:t>
          </a:r>
          <a:r>
            <a:rPr lang="en-US" dirty="0">
              <a:solidFill>
                <a:schemeClr val="bg1"/>
              </a:solidFill>
            </a:rPr>
            <a:t> 2 – </a:t>
          </a:r>
          <a:r>
            <a:rPr lang="en-US" dirty="0" err="1">
              <a:solidFill>
                <a:schemeClr val="bg1"/>
              </a:solidFill>
            </a:rPr>
            <a:t>Équipements</a:t>
          </a:r>
          <a:r>
            <a:rPr lang="en-US" dirty="0">
              <a:solidFill>
                <a:schemeClr val="bg1"/>
              </a:solidFill>
            </a:rPr>
            <a:t> et </a:t>
          </a:r>
          <a:r>
            <a:rPr lang="en-US" dirty="0" err="1">
              <a:solidFill>
                <a:schemeClr val="bg1"/>
              </a:solidFill>
            </a:rPr>
            <a:t>logiciels</a:t>
          </a:r>
          <a:endParaRPr lang="en-US" dirty="0">
            <a:solidFill>
              <a:schemeClr val="bg1"/>
            </a:solidFill>
          </a:endParaRP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err="1">
              <a:solidFill>
                <a:schemeClr val="bg1"/>
              </a:solidFill>
            </a:rPr>
            <a:t>Activité</a:t>
          </a:r>
          <a:r>
            <a:rPr lang="en-US" dirty="0">
              <a:solidFill>
                <a:schemeClr val="bg1"/>
              </a:solidFill>
            </a:rPr>
            <a:t> 3 – Planification d’un Podcast</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err="1">
              <a:solidFill>
                <a:schemeClr val="bg1"/>
              </a:solidFill>
            </a:rPr>
            <a:t>Activité</a:t>
          </a:r>
          <a:r>
            <a:rPr lang="en-US" dirty="0">
              <a:solidFill>
                <a:schemeClr val="bg1"/>
              </a:solidFill>
            </a:rPr>
            <a:t> 4 – </a:t>
          </a:r>
          <a:r>
            <a:rPr lang="en-US" dirty="0" err="1">
              <a:solidFill>
                <a:schemeClr val="bg1"/>
              </a:solidFill>
            </a:rPr>
            <a:t>Produire</a:t>
          </a:r>
          <a:r>
            <a:rPr lang="en-US" dirty="0">
              <a:solidFill>
                <a:schemeClr val="bg1"/>
              </a:solidFill>
            </a:rPr>
            <a:t> </a:t>
          </a:r>
          <a:r>
            <a:rPr lang="en-US" dirty="0" err="1">
              <a:solidFill>
                <a:schemeClr val="bg1"/>
              </a:solidFill>
            </a:rPr>
            <a:t>votre</a:t>
          </a:r>
          <a:r>
            <a:rPr lang="en-US" dirty="0">
              <a:solidFill>
                <a:schemeClr val="bg1"/>
              </a:solidFill>
            </a:rPr>
            <a:t> Podcast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Travail 1 – </a:t>
          </a:r>
          <a:r>
            <a:rPr lang="en-US" dirty="0" err="1">
              <a:solidFill>
                <a:schemeClr val="bg1"/>
              </a:solidFill>
            </a:rPr>
            <a:t>Créer</a:t>
          </a:r>
          <a:r>
            <a:rPr lang="en-US" dirty="0">
              <a:solidFill>
                <a:schemeClr val="bg1"/>
              </a:solidFill>
            </a:rPr>
            <a:t> un Podcast</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accent1"/>
          </a:fontRef>
        </dgm:style>
      </dgm:prSet>
      <dgm:spPr>
        <a:prstGeom prst="rect">
          <a:avLst/>
        </a:prstGeom>
        <a:no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0">
            <a:scrgbClr r="0" g="0" b="0"/>
          </a:lnRef>
          <a:fillRef idx="0">
            <a:scrgbClr r="0" g="0" b="0"/>
          </a:fillRef>
          <a:effectRef idx="0">
            <a:scrgbClr r="0" g="0" b="0"/>
          </a:effectRef>
          <a:fontRef idx="minor">
            <a:schemeClr val="lt1"/>
          </a:fontRef>
        </dgm:style>
      </dgm:prSet>
      <dgm:spPr>
        <a:xfrm>
          <a:off x="0" y="1249576"/>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fr-CA" sz="1900" kern="1200" noProof="0" dirty="0">
              <a:solidFill>
                <a:schemeClr val="bg1"/>
              </a:solidFill>
            </a:rPr>
            <a:t>Activité 1 – Qu’est-ce qu’un Podcast</a:t>
          </a:r>
          <a:endParaRPr lang="en-US" sz="1900" kern="1200" dirty="0">
            <a:solidFill>
              <a:schemeClr val="bg1"/>
            </a:solidFill>
          </a:endParaRP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2 – </a:t>
          </a:r>
          <a:r>
            <a:rPr lang="en-US" sz="1900" kern="1200" dirty="0" err="1">
              <a:solidFill>
                <a:schemeClr val="bg1"/>
              </a:solidFill>
            </a:rPr>
            <a:t>Équipements</a:t>
          </a:r>
          <a:r>
            <a:rPr lang="en-US" sz="1900" kern="1200" dirty="0">
              <a:solidFill>
                <a:schemeClr val="bg1"/>
              </a:solidFill>
            </a:rPr>
            <a:t> et </a:t>
          </a:r>
          <a:r>
            <a:rPr lang="en-US" sz="1900" kern="1200" dirty="0" err="1">
              <a:solidFill>
                <a:schemeClr val="bg1"/>
              </a:solidFill>
            </a:rPr>
            <a:t>logiciels</a:t>
          </a:r>
          <a:endParaRPr lang="en-US" sz="1900" kern="1200" dirty="0">
            <a:solidFill>
              <a:schemeClr val="bg1"/>
            </a:solidFill>
          </a:endParaRP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3 – Planification d’un Podcast</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4 – </a:t>
          </a:r>
          <a:r>
            <a:rPr lang="en-US" sz="1900" kern="1200" dirty="0" err="1">
              <a:solidFill>
                <a:schemeClr val="bg1"/>
              </a:solidFill>
            </a:rPr>
            <a:t>Produire</a:t>
          </a:r>
          <a:r>
            <a:rPr lang="en-US" sz="1900" kern="1200" dirty="0">
              <a:solidFill>
                <a:schemeClr val="bg1"/>
              </a:solidFill>
            </a:rPr>
            <a:t> </a:t>
          </a:r>
          <a:r>
            <a:rPr lang="en-US" sz="1900" kern="1200" dirty="0" err="1">
              <a:solidFill>
                <a:schemeClr val="bg1"/>
              </a:solidFill>
            </a:rPr>
            <a:t>votre</a:t>
          </a:r>
          <a:r>
            <a:rPr lang="en-US" sz="1900" kern="1200" dirty="0">
              <a:solidFill>
                <a:schemeClr val="bg1"/>
              </a:solidFill>
            </a:rPr>
            <a:t> Podcast</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Travail 1 – </a:t>
          </a:r>
          <a:r>
            <a:rPr lang="en-US" sz="1900" kern="1200" dirty="0" err="1">
              <a:solidFill>
                <a:schemeClr val="bg1"/>
              </a:solidFill>
            </a:rPr>
            <a:t>Créer</a:t>
          </a:r>
          <a:r>
            <a:rPr lang="en-US" sz="1900" kern="1200" dirty="0">
              <a:solidFill>
                <a:schemeClr val="bg1"/>
              </a:solidFill>
            </a:rPr>
            <a:t> un Podcast</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11/8/2020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11/8/2020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avid.com/pro-tools/comparison" TargetMode="External"/><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hyperlink" Target="https://www.audacityteam.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g5zwi--TT2Y" TargetMode="External"/><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youtube.com/watch?v=rdvt4JjgYno" TargetMode="External"/><Relationship Id="rId7" Type="http://schemas.openxmlformats.org/officeDocument/2006/relationships/hyperlink" Target="https://www.youtube.com/watch?v=8T4oC8Wu_7g" TargetMode="External"/><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hyperlink" Target="https://www.youtube.com/watch?v=GpjDz0yZ030" TargetMode="External"/><Relationship Id="rId5" Type="http://schemas.openxmlformats.org/officeDocument/2006/relationships/hyperlink" Target="https://www.youtube.com/watch?v=Xm-J6Xf4xow" TargetMode="External"/><Relationship Id="rId4" Type="http://schemas.openxmlformats.org/officeDocument/2006/relationships/hyperlink" Target="https://www.youtube.com/watch?v=m2acPBR4S1E" TargetMode="External"/><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hyperlink" Target="https://www.audacityteam.org/" TargetMode="External"/><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hyperlink" Target="https://www.youtube.com/watch?v=Zw9nkEHQ5B8"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jidrx0K670" TargetMode="External"/><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hyperlink" Target="https://www.youtube.com/watch?v=zdHENJNaydU" TargetMode="External"/><Relationship Id="rId4" Type="http://schemas.openxmlformats.org/officeDocument/2006/relationships/hyperlink" Target="https://www.youtube.com/watch?v=dQCB72S64L4"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hyperlink" Target="https://anchor.fm/" TargetMode="External"/><Relationship Id="rId7" Type="http://schemas.openxmlformats.org/officeDocument/2006/relationships/image" Target="../media/image11.sv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hyperlink" Target="https://sone.app/" TargetMode="External"/><Relationship Id="rId4" Type="http://schemas.openxmlformats.org/officeDocument/2006/relationships/hyperlink" Target="https://auphonic.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https://www.youtube.com/watch?v=fKK9nVLvhGM" TargetMode="External"/><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hyperlink" Target="https://www.business.com/articles/why-free-apps/" TargetMode="Externa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5Nza3Z6WTY" TargetMode="External"/><Relationship Id="rId7" Type="http://schemas.openxmlformats.org/officeDocument/2006/relationships/image" Target="../media/image16.sv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theproaudiofiles.com/proximity-effect/" TargetMode="External"/><Relationship Id="rId7" Type="http://schemas.openxmlformats.org/officeDocument/2006/relationships/image" Target="../media/image14.sv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err="1"/>
              <a:t>Créer</a:t>
            </a:r>
            <a:r>
              <a:rPr lang="en-US" dirty="0"/>
              <a:t> un Podcast</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err="1"/>
              <a:t>Leçon</a:t>
            </a:r>
            <a:r>
              <a:rPr lang="en-US" dirty="0"/>
              <a:t> et </a:t>
            </a:r>
            <a:r>
              <a:rPr lang="en-US" dirty="0" err="1"/>
              <a:t>activité</a:t>
            </a:r>
            <a:r>
              <a:rPr lang="en-US" dirty="0"/>
              <a:t> 2</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using a computer&#10;&#10;Description automatically generated">
            <a:extLst>
              <a:ext uri="{FF2B5EF4-FFF2-40B4-BE49-F238E27FC236}">
                <a16:creationId xmlns:a16="http://schemas.microsoft.com/office/drawing/2014/main" id="{40217F46-9730-4AA8-9524-670F92A793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62" r="12762"/>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hand holding a remote control&#10;&#10;Description automatically generated">
            <a:extLst>
              <a:ext uri="{FF2B5EF4-FFF2-40B4-BE49-F238E27FC236}">
                <a16:creationId xmlns:a16="http://schemas.microsoft.com/office/drawing/2014/main" id="{A73686C3-AC28-4E57-8B5E-871420DE76E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6102" r="-6102"/>
          <a:stretch/>
        </p:blipFill>
        <p:spPr>
          <a:xfrm>
            <a:off x="-385894" y="0"/>
            <a:ext cx="6481894"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Hardware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Si votre podcast comporte des interviews, vous aurez besoin d'un certain type de matériel pour l'enregistrement. Pour les interviews en personne, l'une des normes du secteur est l'enregistreur numérique portable Is Zoom. Ces enregistreurs portatifs que vous pouvez utiliser pour enregistrer des interviews en personne vous permettent de brancher un microphone dynamique avec une connexion XLR. Si vous n'avez pas accès à un enregistreur DAC, alors votre appareil mobile est une excellente alternative.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C4F8194-0438-4F2C-B1CB-DBFC9DD60AAD}"/>
              </a:ext>
              <a:ext uri="{C183D7F6-B498-43B3-948B-1728B52AA6E4}">
                <adec:decorative xmlns:adec="http://schemas.microsoft.com/office/drawing/2017/decorative" val="1"/>
              </a:ext>
            </a:extLst>
          </p:cNvPr>
          <p:cNvSpPr/>
          <p:nvPr/>
        </p:nvSpPr>
        <p:spPr>
          <a:xfrm>
            <a:off x="1145308" y="6572266"/>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ACC595E5-4FBB-4146-91A4-A43CA91032E9}"/>
              </a:ext>
              <a:ext uri="{C183D7F6-B498-43B3-948B-1728B52AA6E4}">
                <adec:decorative xmlns:adec="http://schemas.microsoft.com/office/drawing/2017/decorative" val="1"/>
              </a:ext>
            </a:extLst>
          </p:cNvPr>
          <p:cNvSpPr/>
          <p:nvPr/>
        </p:nvSpPr>
        <p:spPr>
          <a:xfrm>
            <a:off x="3697431" y="6367942"/>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2640C37F-FD0E-4F3B-A2D0-005BCA46D3FE}"/>
              </a:ext>
              <a:ext uri="{C183D7F6-B498-43B3-948B-1728B52AA6E4}">
                <adec:decorative xmlns:adec="http://schemas.microsoft.com/office/drawing/2017/decorative" val="1"/>
              </a:ext>
            </a:extLst>
          </p:cNvPr>
          <p:cNvSpPr/>
          <p:nvPr/>
        </p:nvSpPr>
        <p:spPr>
          <a:xfrm>
            <a:off x="6249554" y="6564312"/>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D8B7075D-8472-4E34-B397-55AA858D81EE}"/>
              </a:ext>
              <a:ext uri="{C183D7F6-B498-43B3-948B-1728B52AA6E4}">
                <adec:decorative xmlns:adec="http://schemas.microsoft.com/office/drawing/2017/decorative" val="1"/>
              </a:ext>
            </a:extLst>
          </p:cNvPr>
          <p:cNvSpPr/>
          <p:nvPr/>
        </p:nvSpPr>
        <p:spPr>
          <a:xfrm>
            <a:off x="8801676" y="6568471"/>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21" name="Title 2">
            <a:extLst>
              <a:ext uri="{FF2B5EF4-FFF2-40B4-BE49-F238E27FC236}">
                <a16:creationId xmlns:a16="http://schemas.microsoft.com/office/drawing/2014/main" id="{A70B9E3E-7EAF-44F5-B43A-A88D56CA8F5E}"/>
              </a:ext>
            </a:extLst>
          </p:cNvPr>
          <p:cNvSpPr txBox="1">
            <a:spLocks/>
          </p:cNvSpPr>
          <p:nvPr/>
        </p:nvSpPr>
        <p:spPr>
          <a:xfrm>
            <a:off x="6657974" y="611078"/>
            <a:ext cx="5104939" cy="833663"/>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r>
              <a:rPr lang="fr-CA" dirty="0">
                <a:latin typeface="Open Sans"/>
              </a:rPr>
              <a:t>Matériel informatique</a:t>
            </a:r>
            <a:endParaRPr lang="en-US" dirty="0"/>
          </a:p>
        </p:txBody>
      </p:sp>
    </p:spTree>
    <p:extLst>
      <p:ext uri="{BB962C8B-B14F-4D97-AF65-F5344CB8AC3E}">
        <p14:creationId xmlns:p14="http://schemas.microsoft.com/office/powerpoint/2010/main" val="130696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erson standing in a room&#10;&#10;Description automatically generated">
            <a:extLst>
              <a:ext uri="{FF2B5EF4-FFF2-40B4-BE49-F238E27FC236}">
                <a16:creationId xmlns:a16="http://schemas.microsoft.com/office/drawing/2014/main" id="{F2CC6E2B-A20E-4344-B6F0-AA1CA5D19C94}"/>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Logiciel</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Pour enregistrer ce que vous dites dans le microphone, vous avez besoin d'applications d'enregistrement et de montage. Heureusement pour les étudiants, il existe plusieurs options exceptionnelles ; si vous utilisez un Mac, votre ordinateur est déjà équipé de Garage Band, que vous avez peut-être déjà utilisé.  Les applications Audacity et Pro Tools First sont source libre et gratuites pour l'enseignement</a:t>
            </a:r>
            <a:r>
              <a:rPr lang="en-US" noProof="1"/>
              <a:t>.</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696D891-B0BC-42FB-8B44-7AF75323A44D}"/>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B4FF03D4-BECE-4C1E-9201-950145B1756E}"/>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3998EC1E-0225-42E3-AD4D-76297A4664C6}"/>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AEA9E840-1A25-4118-9A8A-21945508B3CA}"/>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279246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looking at a computer&#10;&#10;Description automatically generated">
            <a:extLst>
              <a:ext uri="{FF2B5EF4-FFF2-40B4-BE49-F238E27FC236}">
                <a16:creationId xmlns:a16="http://schemas.microsoft.com/office/drawing/2014/main" id="{64D8C20F-39AF-45A9-8D92-19179D8236A8}"/>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7494" r="17494"/>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Logiciel</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noProof="1"/>
              <a:t>Digital Audio Workstations (DAW). </a:t>
            </a:r>
            <a:r>
              <a:rPr lang="fr-CA" noProof="1"/>
              <a:t>DAW est une application sur votre ordinateur qui peut capturer de l'audio et que vous pouvez utiliser pour enregistrer votre audio pour vos podcasts. Pro Tools First est une application gratuite qui peut être utilisée sur un Mac et un PC. Il comporte tous les outils nécessaires à l'enregistrement et utilise également le stockage en nuage. Audacity est une station de travail audionumérique complète à code source ouvert qui dispose d'outils très puissants de réduction du bruit et d'édition.  L'association des deux peut donner des résultats étonnants.</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71BCEDB-22CC-4548-8591-D34A2C65C755}"/>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93222A65-6595-4425-A6D8-A46CFB0F611F}"/>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441AA930-03C1-442A-9E49-1D6DCFDBAED3}"/>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A3A6E5D8-A8F0-4ABF-8691-69F9F53DA63F}"/>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622402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machine&#10;&#10;Description automatically generated">
            <a:extLst>
              <a:ext uri="{FF2B5EF4-FFF2-40B4-BE49-F238E27FC236}">
                <a16:creationId xmlns:a16="http://schemas.microsoft.com/office/drawing/2014/main" id="{E12E8387-AA3F-4AD1-AC28-F5679AD293C0}"/>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1651" b="-31651"/>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Logiciel</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Pour un podcasteur, il y a </a:t>
            </a:r>
            <a:r>
              <a:rPr lang="en-US" noProof="1">
                <a:hlinkClick r:id="rId3"/>
              </a:rPr>
              <a:t>Pro Tools First</a:t>
            </a:r>
            <a:r>
              <a:rPr lang="en-US" noProof="1"/>
              <a:t>, </a:t>
            </a:r>
            <a:r>
              <a:rPr lang="fr-CA" noProof="1"/>
              <a:t>jumelé avec</a:t>
            </a:r>
            <a:r>
              <a:rPr lang="en-US" noProof="1"/>
              <a:t> </a:t>
            </a:r>
            <a:r>
              <a:rPr lang="en-US" noProof="1">
                <a:hlinkClick r:id="rId4"/>
              </a:rPr>
              <a:t>Audactiy</a:t>
            </a:r>
            <a:r>
              <a:rPr lang="en-US" noProof="1"/>
              <a:t>  qui peuvent </a:t>
            </a:r>
            <a:r>
              <a:rPr lang="fr-CA" noProof="1"/>
              <a:t>être tout ce dont vous avez besoin. Le logiciel comprend un grand nombre de fonctions d'enregistrement et d'édition identiques à celles de la version payante de Pro Tools, par exemple la fenêtre d'édition, la fenêtre de mixage, les outils intelligents et le panneau d'édition MIDI. Une fois que vous aurez commencé, ou si vous avez utilisé d'autres éditeurs, vous trouverez probablement l'interface et les contrôles intuitifs.</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55FD411-22C6-4AC1-88BF-199202625573}"/>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50FC6375-12DB-400C-A657-73A4D4B6D34C}"/>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68C8AC26-8EA9-4F3B-901C-3DFA4B365231}"/>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71EA0C3A-150F-4872-ACD2-D93F8A22283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3257033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computer&#10;&#10;Description automatically generated">
            <a:extLst>
              <a:ext uri="{FF2B5EF4-FFF2-40B4-BE49-F238E27FC236}">
                <a16:creationId xmlns:a16="http://schemas.microsoft.com/office/drawing/2014/main" id="{A73041C1-3CDC-443E-AB82-5B42F64AAC8A}"/>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24309" b="-24309"/>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Logiciel</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Si vous avez accès à un ordinateur à l'école ou à la maison, veuillez suivre les tutoriels suivants.  Le premier tutoriel de douze minutes vous donnera une compréhension de base.  Les cinq tutoriels suivants vous apporteront les connaissances et les compétences nécessaires pour obtenir de bons résultats lors de la production de votre premier podcast</a:t>
            </a:r>
            <a:r>
              <a:rPr lang="en-US" noProof="1"/>
              <a:t>.</a:t>
            </a:r>
          </a:p>
          <a:p>
            <a:pPr marL="914400" lvl="2" indent="0">
              <a:buNone/>
            </a:pPr>
            <a:endParaRPr lang="en-US" noProof="1"/>
          </a:p>
          <a:p>
            <a:pPr marL="914400" lvl="2" indent="0">
              <a:buNone/>
            </a:pPr>
            <a:r>
              <a:rPr lang="en-US" sz="1800" noProof="1"/>
              <a:t>Observez et apprenez : Pro Tools First </a:t>
            </a:r>
            <a:r>
              <a:rPr lang="en-US" sz="1800" noProof="1">
                <a:hlinkClick r:id="rId3"/>
              </a:rPr>
              <a:t>Tutorial for Beginners in 12 minutes</a:t>
            </a:r>
            <a:endParaRPr lang="en-US" sz="18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14</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Theatre">
            <a:extLst>
              <a:ext uri="{FF2B5EF4-FFF2-40B4-BE49-F238E27FC236}">
                <a16:creationId xmlns:a16="http://schemas.microsoft.com/office/drawing/2014/main" id="{050AF62B-B57A-4987-BEAD-7BE8DDBED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4511" y="4620147"/>
            <a:ext cx="401105" cy="401105"/>
          </a:xfrm>
          <a:prstGeom prst="rect">
            <a:avLst/>
          </a:prstGeom>
        </p:spPr>
      </p:pic>
      <p:sp>
        <p:nvSpPr>
          <p:cNvPr id="7" name="Rectangle 6">
            <a:extLst>
              <a:ext uri="{FF2B5EF4-FFF2-40B4-BE49-F238E27FC236}">
                <a16:creationId xmlns:a16="http://schemas.microsoft.com/office/drawing/2014/main" id="{7A32E8D5-AB05-494E-9FC3-AAF013860E2B}"/>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9" name="Rectangle 8">
            <a:extLst>
              <a:ext uri="{FF2B5EF4-FFF2-40B4-BE49-F238E27FC236}">
                <a16:creationId xmlns:a16="http://schemas.microsoft.com/office/drawing/2014/main" id="{89E2D907-E2C7-4596-BAB1-2D4489E4700F}"/>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9" name="Rectangle 18">
            <a:extLst>
              <a:ext uri="{FF2B5EF4-FFF2-40B4-BE49-F238E27FC236}">
                <a16:creationId xmlns:a16="http://schemas.microsoft.com/office/drawing/2014/main" id="{86C5205B-BDB5-40B0-9E2F-50EB4B01702A}"/>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1" name="Rectangle 20">
            <a:extLst>
              <a:ext uri="{FF2B5EF4-FFF2-40B4-BE49-F238E27FC236}">
                <a16:creationId xmlns:a16="http://schemas.microsoft.com/office/drawing/2014/main" id="{4CFA5E77-77B2-45A4-AD1B-356DF39B0E9C}"/>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1181776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screen shot of a computer&#10;&#10;Description automatically generated">
            <a:extLst>
              <a:ext uri="{FF2B5EF4-FFF2-40B4-BE49-F238E27FC236}">
                <a16:creationId xmlns:a16="http://schemas.microsoft.com/office/drawing/2014/main" id="{DDB94919-DD22-4043-B765-A25495B9E8BA}"/>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5358" b="-35358"/>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Logiciel</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20000"/>
          </a:bodyPr>
          <a:lstStyle/>
          <a:p>
            <a:r>
              <a:rPr lang="fr-CA" noProof="1"/>
              <a:t>Créer ou télécharger une piste audio et la suivre</a:t>
            </a:r>
            <a:r>
              <a:rPr lang="en-US" noProof="1"/>
              <a:t>. (Q2.5)</a:t>
            </a:r>
          </a:p>
          <a:p>
            <a:endParaRPr lang="en-US" noProof="1"/>
          </a:p>
          <a:p>
            <a:pPr marL="914400" lvl="2" indent="0">
              <a:buNone/>
            </a:pPr>
            <a:r>
              <a:rPr lang="en-US" sz="1800" noProof="1"/>
              <a:t>Regarder et apprendre: #1</a:t>
            </a:r>
          </a:p>
          <a:p>
            <a:pPr marL="914400" lvl="2" indent="0">
              <a:buNone/>
            </a:pPr>
            <a:r>
              <a:rPr lang="en-US" sz="1800" noProof="1">
                <a:hlinkClick r:id="rId3"/>
              </a:rPr>
              <a:t>Pro Tools Workspace</a:t>
            </a:r>
            <a:endParaRPr lang="en-US" sz="1800" noProof="1"/>
          </a:p>
          <a:p>
            <a:pPr marL="914400" lvl="2" indent="0">
              <a:buNone/>
            </a:pPr>
            <a:endParaRPr lang="en-US" sz="1800" noProof="1"/>
          </a:p>
          <a:p>
            <a:pPr marL="914400" lvl="2" indent="0">
              <a:buNone/>
            </a:pPr>
            <a:r>
              <a:rPr lang="en-US" sz="1800" noProof="1"/>
              <a:t>Regarder et apprendre: #2</a:t>
            </a:r>
          </a:p>
          <a:p>
            <a:pPr marL="914400" lvl="2" indent="0">
              <a:buNone/>
            </a:pPr>
            <a:r>
              <a:rPr lang="en-US" sz="1800" noProof="1">
                <a:hlinkClick r:id="rId4"/>
              </a:rPr>
              <a:t>Modes and Tools</a:t>
            </a:r>
            <a:endParaRPr lang="en-US" sz="1800" noProof="1"/>
          </a:p>
          <a:p>
            <a:pPr marL="914400" lvl="2" indent="0">
              <a:buNone/>
            </a:pPr>
            <a:endParaRPr lang="en-US" sz="1800" noProof="1"/>
          </a:p>
          <a:p>
            <a:pPr marL="914400" lvl="2" indent="0">
              <a:buNone/>
            </a:pPr>
            <a:r>
              <a:rPr lang="en-US" sz="1800" noProof="1"/>
              <a:t>Regarder et apprendre: #3</a:t>
            </a:r>
          </a:p>
          <a:p>
            <a:pPr marL="914400" lvl="2" indent="0">
              <a:buNone/>
            </a:pPr>
            <a:r>
              <a:rPr lang="en-US" sz="1800" noProof="1">
                <a:hlinkClick r:id="rId5"/>
              </a:rPr>
              <a:t>Recording Audio</a:t>
            </a:r>
            <a:endParaRPr lang="en-US" sz="1800" noProof="1"/>
          </a:p>
          <a:p>
            <a:pPr marL="914400" lvl="2" indent="0">
              <a:buNone/>
            </a:pPr>
            <a:endParaRPr lang="en-US" sz="1800" noProof="1"/>
          </a:p>
          <a:p>
            <a:pPr marL="914400" lvl="2" indent="0">
              <a:buNone/>
            </a:pPr>
            <a:r>
              <a:rPr lang="en-US" sz="1800" noProof="1"/>
              <a:t>Regarder et apprendre: #4</a:t>
            </a:r>
          </a:p>
          <a:p>
            <a:pPr marL="914400" lvl="2" indent="0">
              <a:buNone/>
            </a:pPr>
            <a:r>
              <a:rPr lang="en-US" sz="1800" noProof="1">
                <a:hlinkClick r:id="rId6"/>
              </a:rPr>
              <a:t>Intro Music</a:t>
            </a:r>
            <a:endParaRPr lang="en-US" sz="1800" noProof="1"/>
          </a:p>
          <a:p>
            <a:pPr marL="914400" lvl="2" indent="0">
              <a:buNone/>
            </a:pPr>
            <a:endParaRPr lang="en-US" sz="1800" noProof="1"/>
          </a:p>
          <a:p>
            <a:pPr marL="914400" lvl="2" indent="0">
              <a:buNone/>
            </a:pPr>
            <a:r>
              <a:rPr lang="en-US" sz="1800" noProof="1"/>
              <a:t>Regarder et apprendre: #5</a:t>
            </a:r>
          </a:p>
          <a:p>
            <a:pPr marL="914400" lvl="2" indent="0">
              <a:buNone/>
            </a:pPr>
            <a:r>
              <a:rPr lang="en-US" sz="1800" noProof="1">
                <a:hlinkClick r:id="rId7"/>
              </a:rPr>
              <a:t>Edit Your Podcast</a:t>
            </a:r>
            <a:endParaRPr lang="en-US" sz="18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15</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Theatre">
            <a:extLst>
              <a:ext uri="{FF2B5EF4-FFF2-40B4-BE49-F238E27FC236}">
                <a16:creationId xmlns:a16="http://schemas.microsoft.com/office/drawing/2014/main" id="{53D3D00E-4818-414E-9B5F-4269FA2A28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4584" y="2563104"/>
            <a:ext cx="401105" cy="401105"/>
          </a:xfrm>
          <a:prstGeom prst="rect">
            <a:avLst/>
          </a:prstGeom>
        </p:spPr>
      </p:pic>
      <p:pic>
        <p:nvPicPr>
          <p:cNvPr id="6" name="Graphic 5" descr="Theatre">
            <a:extLst>
              <a:ext uri="{FF2B5EF4-FFF2-40B4-BE49-F238E27FC236}">
                <a16:creationId xmlns:a16="http://schemas.microsoft.com/office/drawing/2014/main" id="{36FFE44C-99C8-4F52-BEED-3BF055310B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4584" y="3315731"/>
            <a:ext cx="401105" cy="401105"/>
          </a:xfrm>
          <a:prstGeom prst="rect">
            <a:avLst/>
          </a:prstGeom>
        </p:spPr>
      </p:pic>
      <p:pic>
        <p:nvPicPr>
          <p:cNvPr id="7" name="Graphic 6" descr="Theatre">
            <a:extLst>
              <a:ext uri="{FF2B5EF4-FFF2-40B4-BE49-F238E27FC236}">
                <a16:creationId xmlns:a16="http://schemas.microsoft.com/office/drawing/2014/main" id="{5ACD14DC-E3A7-4D3E-8895-FE7A522438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4584" y="4074348"/>
            <a:ext cx="401105" cy="401105"/>
          </a:xfrm>
          <a:prstGeom prst="rect">
            <a:avLst/>
          </a:prstGeom>
        </p:spPr>
      </p:pic>
      <p:pic>
        <p:nvPicPr>
          <p:cNvPr id="8" name="Graphic 7" descr="Theatre">
            <a:extLst>
              <a:ext uri="{FF2B5EF4-FFF2-40B4-BE49-F238E27FC236}">
                <a16:creationId xmlns:a16="http://schemas.microsoft.com/office/drawing/2014/main" id="{F6BA32A3-4F0E-4298-8095-8BE28D0027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4882" y="4797291"/>
            <a:ext cx="401105" cy="401105"/>
          </a:xfrm>
          <a:prstGeom prst="rect">
            <a:avLst/>
          </a:prstGeom>
        </p:spPr>
      </p:pic>
      <p:pic>
        <p:nvPicPr>
          <p:cNvPr id="10" name="Graphic 9" descr="Theatre">
            <a:extLst>
              <a:ext uri="{FF2B5EF4-FFF2-40B4-BE49-F238E27FC236}">
                <a16:creationId xmlns:a16="http://schemas.microsoft.com/office/drawing/2014/main" id="{83E6E7FB-0E0D-4E3C-88DD-6E9EAFB8B4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7882" y="5579281"/>
            <a:ext cx="401105" cy="401105"/>
          </a:xfrm>
          <a:prstGeom prst="rect">
            <a:avLst/>
          </a:prstGeom>
        </p:spPr>
      </p:pic>
      <p:sp>
        <p:nvSpPr>
          <p:cNvPr id="9" name="Rectangle 8">
            <a:extLst>
              <a:ext uri="{FF2B5EF4-FFF2-40B4-BE49-F238E27FC236}">
                <a16:creationId xmlns:a16="http://schemas.microsoft.com/office/drawing/2014/main" id="{2410847A-C45E-4F78-AB6E-DA76ED7F68B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15" name="Rectangle 14">
            <a:extLst>
              <a:ext uri="{FF2B5EF4-FFF2-40B4-BE49-F238E27FC236}">
                <a16:creationId xmlns:a16="http://schemas.microsoft.com/office/drawing/2014/main" id="{C9167964-3A3C-4501-8652-AB78F2ACD3F8}"/>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9" name="Rectangle 18">
            <a:extLst>
              <a:ext uri="{FF2B5EF4-FFF2-40B4-BE49-F238E27FC236}">
                <a16:creationId xmlns:a16="http://schemas.microsoft.com/office/drawing/2014/main" id="{75B90C61-73A1-44AF-8E82-4CF0C4AD5A78}"/>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1" name="Rectangle 20">
            <a:extLst>
              <a:ext uri="{FF2B5EF4-FFF2-40B4-BE49-F238E27FC236}">
                <a16:creationId xmlns:a16="http://schemas.microsoft.com/office/drawing/2014/main" id="{432EB51C-7B83-4EA2-A402-66A0EE50F548}"/>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135649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screenshot of a computer&#10;&#10;Description automatically generated">
            <a:extLst>
              <a:ext uri="{FF2B5EF4-FFF2-40B4-BE49-F238E27FC236}">
                <a16:creationId xmlns:a16="http://schemas.microsoft.com/office/drawing/2014/main" id="{AB43AE60-4F36-4627-B003-3BD12DC7742C}"/>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5361" b="-35361"/>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Logiciel</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hlinkClick r:id="rId3"/>
              </a:rPr>
              <a:t>Audacity</a:t>
            </a:r>
            <a:r>
              <a:rPr lang="en-US" noProof="1"/>
              <a:t> </a:t>
            </a:r>
            <a:r>
              <a:rPr lang="fr-CA" noProof="1"/>
              <a:t>est un logiciel de source libre complet qui permet aux podcasters d'enregistrer du son, de monter et d'exporter des clips sonores. Cette application est disponible pour les systèmes d'exploitation Windows, macOS et Linux. Le logiciel est gratuit et ouvert à l'utilisation sous licence GPL (General Public License).</a:t>
            </a:r>
            <a:endParaRPr lang="en-US" noProof="1"/>
          </a:p>
          <a:p>
            <a:pPr marL="0" indent="0">
              <a:buNone/>
            </a:pPr>
            <a:endParaRPr lang="en-US" noProof="1"/>
          </a:p>
          <a:p>
            <a:pPr marL="914400" lvl="2" indent="0">
              <a:buNone/>
            </a:pPr>
            <a:r>
              <a:rPr lang="en-US" sz="1800" noProof="1"/>
              <a:t>Regarder et apprendre: Version 2020 </a:t>
            </a:r>
          </a:p>
          <a:p>
            <a:pPr marL="914400" lvl="2" indent="0">
              <a:buNone/>
            </a:pPr>
            <a:r>
              <a:rPr lang="en-US" sz="1800" noProof="1">
                <a:hlinkClick r:id="rId4"/>
              </a:rPr>
              <a:t>How to Edit a Podcast in Audacity</a:t>
            </a:r>
            <a:endParaRPr lang="en-US" sz="1800" noProof="1"/>
          </a:p>
          <a:p>
            <a:pPr marL="0" indent="0">
              <a:buNone/>
            </a:pPr>
            <a:endParaRPr lang="en-US" sz="18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16</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732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video game&#10;&#10;Description automatically generated">
            <a:extLst>
              <a:ext uri="{FF2B5EF4-FFF2-40B4-BE49-F238E27FC236}">
                <a16:creationId xmlns:a16="http://schemas.microsoft.com/office/drawing/2014/main" id="{89FA2769-BDE3-4F47-B646-BF2A1731D56D}"/>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19483" b="-19483"/>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Logiciel</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Créer ou télécharger une piste audio et la suivre</a:t>
            </a:r>
            <a:r>
              <a:rPr lang="en-US" noProof="1"/>
              <a:t>. (Q2.6)</a:t>
            </a:r>
          </a:p>
          <a:p>
            <a:endParaRPr lang="en-US" noProof="1"/>
          </a:p>
          <a:p>
            <a:pPr marL="914400" lvl="2" indent="0">
              <a:buNone/>
            </a:pPr>
            <a:r>
              <a:rPr lang="en-US" sz="1800" noProof="1"/>
              <a:t>Regarder et apprendre: #1</a:t>
            </a:r>
          </a:p>
          <a:p>
            <a:pPr marL="914400" lvl="2" indent="0">
              <a:buNone/>
            </a:pPr>
            <a:r>
              <a:rPr lang="en-US" sz="1800" noProof="1">
                <a:hlinkClick r:id="rId3"/>
              </a:rPr>
              <a:t>Voice and Voice Effects</a:t>
            </a:r>
            <a:endParaRPr lang="en-US" sz="1800" noProof="1"/>
          </a:p>
          <a:p>
            <a:pPr marL="914400" lvl="2" indent="0">
              <a:buNone/>
            </a:pPr>
            <a:endParaRPr lang="en-US" sz="1800" noProof="1"/>
          </a:p>
          <a:p>
            <a:pPr marL="914400" lvl="2" indent="0">
              <a:buNone/>
            </a:pPr>
            <a:r>
              <a:rPr lang="en-US" sz="1800" noProof="1"/>
              <a:t>Regarder et apprendre: #2</a:t>
            </a:r>
          </a:p>
          <a:p>
            <a:pPr marL="914400" lvl="2" indent="0">
              <a:buNone/>
            </a:pPr>
            <a:r>
              <a:rPr lang="en-US" sz="1800" noProof="1">
                <a:hlinkClick r:id="rId4"/>
              </a:rPr>
              <a:t>Make Your Voice Sound Better</a:t>
            </a:r>
            <a:endParaRPr lang="en-US" sz="1800" noProof="1"/>
          </a:p>
          <a:p>
            <a:pPr marL="914400" lvl="2" indent="0">
              <a:buNone/>
            </a:pPr>
            <a:endParaRPr lang="en-US" sz="1800" noProof="1"/>
          </a:p>
          <a:p>
            <a:pPr marL="914400" lvl="2" indent="0">
              <a:buNone/>
            </a:pPr>
            <a:r>
              <a:rPr lang="en-US" sz="1800" noProof="1"/>
              <a:t>Regarder et apprendre: #3</a:t>
            </a:r>
          </a:p>
          <a:p>
            <a:pPr marL="914400" lvl="2" indent="0">
              <a:buNone/>
            </a:pPr>
            <a:r>
              <a:rPr lang="en-US" sz="1800" noProof="1">
                <a:hlinkClick r:id="rId5"/>
              </a:rPr>
              <a:t>Create a Podcast Intro and Outro</a:t>
            </a:r>
            <a:endParaRPr lang="en-US" sz="1800" noProof="1"/>
          </a:p>
          <a:p>
            <a:pPr marL="0" indent="0">
              <a:buNone/>
            </a:pPr>
            <a:endParaRPr lang="en-US" sz="1800"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17</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EEE14B7-F0FB-4FAA-9219-DFDA6AE04C34}"/>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9" name="Rectangle 8">
            <a:extLst>
              <a:ext uri="{FF2B5EF4-FFF2-40B4-BE49-F238E27FC236}">
                <a16:creationId xmlns:a16="http://schemas.microsoft.com/office/drawing/2014/main" id="{83E795B0-DD96-4E62-879C-4C4BBF272BCB}"/>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0" name="Rectangle 9">
            <a:extLst>
              <a:ext uri="{FF2B5EF4-FFF2-40B4-BE49-F238E27FC236}">
                <a16:creationId xmlns:a16="http://schemas.microsoft.com/office/drawing/2014/main" id="{C0FDCFA3-A53D-4F5E-A655-651E2CC4DCAF}"/>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0" name="Rectangle 19">
            <a:extLst>
              <a:ext uri="{FF2B5EF4-FFF2-40B4-BE49-F238E27FC236}">
                <a16:creationId xmlns:a16="http://schemas.microsoft.com/office/drawing/2014/main" id="{536C4F95-DB45-4EBA-A86B-DA87596B4CD1}"/>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101396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ctr"/>
            <a:r>
              <a:rPr lang="en-US" dirty="0" err="1">
                <a:solidFill>
                  <a:schemeClr val="bg1"/>
                </a:solidFill>
              </a:rPr>
              <a:t>Activités</a:t>
            </a:r>
            <a:endParaRPr lang="en-US" dirty="0">
              <a:solidFill>
                <a:schemeClr val="bg1"/>
              </a:solidFill>
            </a:endParaRP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170459812"/>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icture containing person, table, holding, person&#10;&#10;Description automatically generated">
            <a:extLst>
              <a:ext uri="{FF2B5EF4-FFF2-40B4-BE49-F238E27FC236}">
                <a16:creationId xmlns:a16="http://schemas.microsoft.com/office/drawing/2014/main" id="{93AEE285-A9D1-4E4D-BFF7-33017424139A}"/>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698" r="18698"/>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Équipement</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Parfois, l'équipement le plus accessible est le meilleur moyen de démarrer.  Dans le cas du podcasting, c'est vraiment le cas ; une application et un appareil mobile sont tout ce dont vous avez besoin pour commencer</a:t>
            </a:r>
            <a:r>
              <a:rPr lang="en-US" noProof="1"/>
              <a:t>.</a:t>
            </a:r>
          </a:p>
          <a:p>
            <a:pPr marL="914400" lvl="2" indent="0">
              <a:buNone/>
            </a:pPr>
            <a:endParaRPr lang="en-US" sz="1800" noProof="1"/>
          </a:p>
          <a:p>
            <a:pPr marL="914400" lvl="2" indent="0">
              <a:buNone/>
            </a:pPr>
            <a:r>
              <a:rPr lang="fr-CA" sz="1800" noProof="1"/>
              <a:t>Creusez: Explorez les applications suivantes</a:t>
            </a:r>
            <a:r>
              <a:rPr lang="en-US" sz="1800" noProof="1"/>
              <a:t>(Q2.1)</a:t>
            </a:r>
          </a:p>
          <a:p>
            <a:pPr marL="1257300" lvl="2" indent="-342900" algn="jus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https://anchor.fm/</a:t>
            </a:r>
            <a:endParaRPr lang="en-CA"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1257300" lvl="2" indent="-342900" algn="jus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4"/>
              </a:rPr>
              <a:t>https://auphonic.com/</a:t>
            </a:r>
            <a:endParaRPr lang="en-CA"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1257300" lvl="2" indent="-342900" algn="just">
              <a:spcAft>
                <a:spcPts val="1200"/>
              </a:spcAf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5"/>
              </a:rPr>
              <a:t>https://sone.app/</a:t>
            </a:r>
            <a:endParaRPr lang="en-US" sz="12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1371600" lvl="3" indent="0">
              <a:buNone/>
            </a:pPr>
            <a:endParaRPr lang="en-US" noProof="1"/>
          </a:p>
          <a:p>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5"/>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Bucket and shovel">
            <a:extLst>
              <a:ext uri="{FF2B5EF4-FFF2-40B4-BE49-F238E27FC236}">
                <a16:creationId xmlns:a16="http://schemas.microsoft.com/office/drawing/2014/main" id="{18227EA5-12F0-4E3A-AC4B-5FD715843A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0684" y="3429000"/>
            <a:ext cx="472929" cy="472929"/>
          </a:xfrm>
          <a:prstGeom prst="rect">
            <a:avLst/>
          </a:prstGeom>
        </p:spPr>
      </p:pic>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lose up of a device&#10;&#10;Description automatically generated">
            <a:extLst>
              <a:ext uri="{FF2B5EF4-FFF2-40B4-BE49-F238E27FC236}">
                <a16:creationId xmlns:a16="http://schemas.microsoft.com/office/drawing/2014/main" id="{A33F4198-D434-40E7-9965-7296D66E25EF}"/>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Équipement</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Il est important d'être informé des applications que vous installez sur votre appareil mobile, afin que vous puissiez prendre de bonnes décisions à l'avenir</a:t>
            </a:r>
            <a:r>
              <a:rPr lang="en-US" noProof="1"/>
              <a:t>.</a:t>
            </a:r>
          </a:p>
          <a:p>
            <a:endParaRPr lang="en-US" noProof="1"/>
          </a:p>
          <a:p>
            <a:pPr marL="914400" lvl="2" indent="0" algn="just">
              <a:spcAft>
                <a:spcPts val="1200"/>
              </a:spcAft>
              <a:buNone/>
            </a:pPr>
            <a:r>
              <a:rPr lang="en-CA" dirty="0" err="1"/>
              <a:t>Regarder</a:t>
            </a:r>
            <a:r>
              <a:rPr lang="en-CA" dirty="0"/>
              <a:t> et </a:t>
            </a:r>
            <a:r>
              <a:rPr lang="en-CA" dirty="0" err="1"/>
              <a:t>apprendre</a:t>
            </a:r>
            <a:r>
              <a:rPr lang="en-CA" dirty="0"/>
              <a:t>: </a:t>
            </a:r>
            <a:r>
              <a:rPr lang="en-CA" dirty="0">
                <a:hlinkClick r:id="rId3"/>
              </a:rPr>
              <a:t>How Free Games Make Money</a:t>
            </a:r>
            <a:endParaRPr lang="en-CA" dirty="0"/>
          </a:p>
          <a:p>
            <a:pPr marL="914400" lvl="2" indent="0" algn="just">
              <a:spcAft>
                <a:spcPts val="1200"/>
              </a:spcAft>
              <a:buNone/>
            </a:pPr>
            <a:r>
              <a:rPr lang="en-CA" dirty="0"/>
              <a:t>Lire et </a:t>
            </a:r>
            <a:r>
              <a:rPr lang="en-CA" dirty="0" err="1"/>
              <a:t>apprendre</a:t>
            </a:r>
            <a:r>
              <a:rPr lang="en-CA" dirty="0"/>
              <a:t>: </a:t>
            </a:r>
            <a:r>
              <a:rPr lang="en-CA" dirty="0">
                <a:hlinkClick r:id="rId4"/>
              </a:rPr>
              <a:t>Make Money From Your Free App</a:t>
            </a:r>
            <a:endParaRPr lang="en-CA" dirty="0"/>
          </a:p>
          <a:p>
            <a:pPr marL="914400" lvl="2" indent="0" algn="just">
              <a:spcAft>
                <a:spcPts val="1200"/>
              </a:spcAft>
              <a:buNone/>
            </a:pPr>
            <a:r>
              <a:rPr lang="fr-CA" dirty="0"/>
              <a:t>Pensez-y : comment les applications gagnent-elles de l'argent </a:t>
            </a:r>
            <a:r>
              <a:rPr lang="en-CA" dirty="0"/>
              <a:t>(Q2.2)</a:t>
            </a:r>
            <a:endParaRPr lang="en-US" noProof="1"/>
          </a:p>
          <a:p>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Idea">
            <a:extLst>
              <a:ext uri="{FF2B5EF4-FFF2-40B4-BE49-F238E27FC236}">
                <a16:creationId xmlns:a16="http://schemas.microsoft.com/office/drawing/2014/main" id="{957FB056-60A9-452E-B818-263329D818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124511" y="4631270"/>
            <a:ext cx="493992" cy="458675"/>
          </a:xfrm>
          <a:prstGeom prst="rect">
            <a:avLst/>
          </a:prstGeom>
        </p:spPr>
      </p:pic>
      <p:pic>
        <p:nvPicPr>
          <p:cNvPr id="7" name="Graphic 6" descr="Theatre">
            <a:extLst>
              <a:ext uri="{FF2B5EF4-FFF2-40B4-BE49-F238E27FC236}">
                <a16:creationId xmlns:a16="http://schemas.microsoft.com/office/drawing/2014/main" id="{EB6BD736-A52A-47D1-A3C0-196B0FF5B9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4511" y="3343699"/>
            <a:ext cx="401105" cy="401105"/>
          </a:xfrm>
          <a:prstGeom prst="rect">
            <a:avLst/>
          </a:prstGeom>
        </p:spPr>
      </p:pic>
      <p:pic>
        <p:nvPicPr>
          <p:cNvPr id="8" name="Graphic 7" descr="Open book">
            <a:extLst>
              <a:ext uri="{FF2B5EF4-FFF2-40B4-BE49-F238E27FC236}">
                <a16:creationId xmlns:a16="http://schemas.microsoft.com/office/drawing/2014/main" id="{B0895567-BFE7-4D70-B140-72B8651893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24511" y="3971478"/>
            <a:ext cx="458675" cy="458675"/>
          </a:xfrm>
          <a:prstGeom prst="rect">
            <a:avLst/>
          </a:prstGeom>
        </p:spPr>
      </p:pic>
      <p:sp>
        <p:nvSpPr>
          <p:cNvPr id="2" name="Rectangle 1">
            <a:extLst>
              <a:ext uri="{FF2B5EF4-FFF2-40B4-BE49-F238E27FC236}">
                <a16:creationId xmlns:a16="http://schemas.microsoft.com/office/drawing/2014/main" id="{8D32220C-2E06-481E-8B93-1A531B43B73A}"/>
              </a:ext>
              <a:ext uri="{C183D7F6-B498-43B3-948B-1728B52AA6E4}">
                <adec:decorative xmlns:adec="http://schemas.microsoft.com/office/drawing/2017/decorative" val="1"/>
              </a:ext>
            </a:extLst>
          </p:cNvPr>
          <p:cNvSpPr/>
          <p:nvPr/>
        </p:nvSpPr>
        <p:spPr>
          <a:xfrm>
            <a:off x="1145308" y="6553815"/>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9" name="Rectangle 8">
            <a:extLst>
              <a:ext uri="{FF2B5EF4-FFF2-40B4-BE49-F238E27FC236}">
                <a16:creationId xmlns:a16="http://schemas.microsoft.com/office/drawing/2014/main" id="{452D602A-6D46-4AAC-A0C6-4EC4681F3CC4}"/>
              </a:ext>
              <a:ext uri="{C183D7F6-B498-43B3-948B-1728B52AA6E4}">
                <adec:decorative xmlns:adec="http://schemas.microsoft.com/office/drawing/2017/decorative" val="1"/>
              </a:ext>
            </a:extLst>
          </p:cNvPr>
          <p:cNvSpPr/>
          <p:nvPr/>
        </p:nvSpPr>
        <p:spPr>
          <a:xfrm>
            <a:off x="3697431" y="6349491"/>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0" name="Rectangle 9">
            <a:extLst>
              <a:ext uri="{FF2B5EF4-FFF2-40B4-BE49-F238E27FC236}">
                <a16:creationId xmlns:a16="http://schemas.microsoft.com/office/drawing/2014/main" id="{0223FA78-13C8-464A-A951-3930CE648299}"/>
              </a:ext>
              <a:ext uri="{C183D7F6-B498-43B3-948B-1728B52AA6E4}">
                <adec:decorative xmlns:adec="http://schemas.microsoft.com/office/drawing/2017/decorative" val="1"/>
              </a:ext>
            </a:extLst>
          </p:cNvPr>
          <p:cNvSpPr/>
          <p:nvPr/>
        </p:nvSpPr>
        <p:spPr>
          <a:xfrm>
            <a:off x="6249554" y="6545861"/>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1" name="Rectangle 20">
            <a:extLst>
              <a:ext uri="{FF2B5EF4-FFF2-40B4-BE49-F238E27FC236}">
                <a16:creationId xmlns:a16="http://schemas.microsoft.com/office/drawing/2014/main" id="{544408BC-CE3E-4DA8-865B-F1183FBA411D}"/>
              </a:ext>
              <a:ext uri="{C183D7F6-B498-43B3-948B-1728B52AA6E4}">
                <adec:decorative xmlns:adec="http://schemas.microsoft.com/office/drawing/2017/decorative" val="1"/>
              </a:ext>
            </a:extLst>
          </p:cNvPr>
          <p:cNvSpPr/>
          <p:nvPr/>
        </p:nvSpPr>
        <p:spPr>
          <a:xfrm>
            <a:off x="8801676" y="655002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299502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indoor, computer, desk, table&#10;&#10;Description automatically generated">
            <a:extLst>
              <a:ext uri="{FF2B5EF4-FFF2-40B4-BE49-F238E27FC236}">
                <a16:creationId xmlns:a16="http://schemas.microsoft.com/office/drawing/2014/main" id="{EEB98FFA-2AED-4C6F-A9C4-C9154426013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5" r="18725"/>
          <a:stretch>
            <a:fillRect/>
          </a:stretch>
        </p:blipFill>
        <p:spPr>
          <a:xfrm>
            <a:off x="-8389" y="0"/>
            <a:ext cx="6257944"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Équipement</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Si vous cherchez à améliorer la qualité de votre podcast, il y a quelques éléments que vous voudrez prendre en considération. Tout d'abord, et c'est sans doute le plus important, le microphone</a:t>
            </a:r>
            <a:r>
              <a:rPr lang="en-US" noProof="1"/>
              <a:t>.</a:t>
            </a:r>
          </a:p>
          <a:p>
            <a:endParaRPr lang="en-US" noProof="1"/>
          </a:p>
          <a:p>
            <a:pPr marL="914400" lvl="2" indent="0">
              <a:buNone/>
            </a:pPr>
            <a:r>
              <a:rPr lang="en-US" sz="1800" noProof="1"/>
              <a:t>Regarder et apprendre: </a:t>
            </a:r>
            <a:r>
              <a:rPr lang="en-US" sz="1800" noProof="1">
                <a:hlinkClick r:id="rId3"/>
              </a:rPr>
              <a:t>Recording 101: Microphones</a:t>
            </a:r>
            <a:endParaRPr lang="en-US" sz="1800" noProof="1"/>
          </a:p>
          <a:p>
            <a:pPr marL="914400" lvl="2" indent="0">
              <a:buNone/>
            </a:pPr>
            <a:endParaRPr lang="en-US" sz="1800" noProof="1"/>
          </a:p>
          <a:p>
            <a:pPr marL="914400" lvl="2" indent="0">
              <a:buNone/>
            </a:pPr>
            <a:r>
              <a:rPr lang="fr-CA" sz="1800" noProof="1"/>
              <a:t>Pensez-y : Quel type de microphone est le mieux adapté pour produire un podcast ?</a:t>
            </a:r>
            <a:r>
              <a:rPr lang="en-US" sz="1800" noProof="1"/>
              <a:t>(Q2.3)</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Idea">
            <a:extLst>
              <a:ext uri="{FF2B5EF4-FFF2-40B4-BE49-F238E27FC236}">
                <a16:creationId xmlns:a16="http://schemas.microsoft.com/office/drawing/2014/main" id="{957FB056-60A9-452E-B818-263329D818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152508" y="4459710"/>
            <a:ext cx="493992" cy="458675"/>
          </a:xfrm>
          <a:prstGeom prst="rect">
            <a:avLst/>
          </a:prstGeom>
        </p:spPr>
      </p:pic>
      <p:pic>
        <p:nvPicPr>
          <p:cNvPr id="7" name="Graphic 6" descr="Theatre">
            <a:extLst>
              <a:ext uri="{FF2B5EF4-FFF2-40B4-BE49-F238E27FC236}">
                <a16:creationId xmlns:a16="http://schemas.microsoft.com/office/drawing/2014/main" id="{EB6BD736-A52A-47D1-A3C0-196B0FF5B9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52508" y="3599932"/>
            <a:ext cx="401105" cy="401105"/>
          </a:xfrm>
          <a:prstGeom prst="rect">
            <a:avLst/>
          </a:prstGeom>
        </p:spPr>
      </p:pic>
      <p:sp>
        <p:nvSpPr>
          <p:cNvPr id="2" name="Rectangle 1">
            <a:extLst>
              <a:ext uri="{FF2B5EF4-FFF2-40B4-BE49-F238E27FC236}">
                <a16:creationId xmlns:a16="http://schemas.microsoft.com/office/drawing/2014/main" id="{8DE38279-2013-4233-BE3F-091C404F0437}"/>
              </a:ext>
              <a:ext uri="{C183D7F6-B498-43B3-948B-1728B52AA6E4}">
                <adec:decorative xmlns:adec="http://schemas.microsoft.com/office/drawing/2017/decorative" val="1"/>
              </a:ext>
            </a:extLst>
          </p:cNvPr>
          <p:cNvSpPr/>
          <p:nvPr/>
        </p:nvSpPr>
        <p:spPr>
          <a:xfrm>
            <a:off x="1145308"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8" name="Rectangle 7">
            <a:extLst>
              <a:ext uri="{FF2B5EF4-FFF2-40B4-BE49-F238E27FC236}">
                <a16:creationId xmlns:a16="http://schemas.microsoft.com/office/drawing/2014/main" id="{13340F4B-E45D-4D19-87D6-35786957730D}"/>
              </a:ext>
              <a:ext uri="{C183D7F6-B498-43B3-948B-1728B52AA6E4}">
                <adec:decorative xmlns:adec="http://schemas.microsoft.com/office/drawing/2017/decorative" val="1"/>
              </a:ext>
            </a:extLst>
          </p:cNvPr>
          <p:cNvSpPr/>
          <p:nvPr/>
        </p:nvSpPr>
        <p:spPr>
          <a:xfrm>
            <a:off x="3697431" y="6353524"/>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9" name="Rectangle 8">
            <a:extLst>
              <a:ext uri="{FF2B5EF4-FFF2-40B4-BE49-F238E27FC236}">
                <a16:creationId xmlns:a16="http://schemas.microsoft.com/office/drawing/2014/main" id="{4C5A8F88-C56A-4F04-A3A8-EDB52F3CF693}"/>
              </a:ext>
              <a:ext uri="{C183D7F6-B498-43B3-948B-1728B52AA6E4}">
                <adec:decorative xmlns:adec="http://schemas.microsoft.com/office/drawing/2017/decorative" val="1"/>
              </a:ext>
            </a:extLst>
          </p:cNvPr>
          <p:cNvSpPr/>
          <p:nvPr/>
        </p:nvSpPr>
        <p:spPr>
          <a:xfrm>
            <a:off x="6249554" y="6549894"/>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0" name="Rectangle 9">
            <a:extLst>
              <a:ext uri="{FF2B5EF4-FFF2-40B4-BE49-F238E27FC236}">
                <a16:creationId xmlns:a16="http://schemas.microsoft.com/office/drawing/2014/main" id="{65667996-D38E-40A1-9652-E261D017AF5A}"/>
              </a:ext>
              <a:ext uri="{C183D7F6-B498-43B3-948B-1728B52AA6E4}">
                <adec:decorative xmlns:adec="http://schemas.microsoft.com/office/drawing/2017/decorative" val="1"/>
              </a:ext>
            </a:extLst>
          </p:cNvPr>
          <p:cNvSpPr/>
          <p:nvPr/>
        </p:nvSpPr>
        <p:spPr>
          <a:xfrm>
            <a:off x="8801676" y="6554053"/>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164690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icture containing toy&#10;&#10;Description automatically generated">
            <a:extLst>
              <a:ext uri="{FF2B5EF4-FFF2-40B4-BE49-F238E27FC236}">
                <a16:creationId xmlns:a16="http://schemas.microsoft.com/office/drawing/2014/main" id="{A29A1183-F4B0-466C-9F35-A6F18D4525B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328" b="-3328"/>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Équipement</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Les microphones dynamiques sont un type de microphone qui permet au podcasteur d'enregistrer dans la plus grande variété d'endroits sans que la qualité de la pièce ait un impact négatif sur votre podcast. Le microphone dynamique a tendance à augmenter la chaleur de votre voix ; ceci est dû à ce qu'on appelle l'effet de proximité</a:t>
            </a:r>
            <a:r>
              <a:rPr lang="en-US" noProof="1"/>
              <a:t>. </a:t>
            </a:r>
          </a:p>
          <a:p>
            <a:pPr marL="0" indent="0">
              <a:buNone/>
            </a:pPr>
            <a:endParaRPr lang="en-US" noProof="1"/>
          </a:p>
          <a:p>
            <a:pPr marL="914400" lvl="2" indent="0">
              <a:buNone/>
            </a:pPr>
            <a:r>
              <a:rPr lang="en-US" sz="1800" noProof="1"/>
              <a:t>Lire et apprendre: </a:t>
            </a:r>
            <a:r>
              <a:rPr lang="en-US" sz="1800" noProof="1">
                <a:hlinkClick r:id="rId3"/>
              </a:rPr>
              <a:t>The Proximity Effect</a:t>
            </a:r>
            <a:endParaRPr lang="en-US" sz="1800" noProof="1"/>
          </a:p>
          <a:p>
            <a:pPr marL="914400" lvl="2" indent="0">
              <a:buNone/>
            </a:pPr>
            <a:endParaRPr lang="en-US" sz="1800" noProof="1"/>
          </a:p>
          <a:p>
            <a:pPr marL="914400" lvl="2" indent="0">
              <a:buNone/>
            </a:pPr>
            <a:r>
              <a:rPr lang="fr-CA" sz="1800" noProof="1"/>
              <a:t>Pensez-y : comment pouvez-vous approfondir le son de votre voix </a:t>
            </a:r>
            <a:r>
              <a:rPr lang="en-US" sz="1800" noProof="1"/>
              <a:t>(Q2.4)</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Open book">
            <a:extLst>
              <a:ext uri="{FF2B5EF4-FFF2-40B4-BE49-F238E27FC236}">
                <a16:creationId xmlns:a16="http://schemas.microsoft.com/office/drawing/2014/main" id="{EB7CDB2B-5372-4866-B28E-DF95AADFA0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3722" y="4655532"/>
            <a:ext cx="458675" cy="458675"/>
          </a:xfrm>
          <a:prstGeom prst="rect">
            <a:avLst/>
          </a:prstGeom>
        </p:spPr>
      </p:pic>
      <p:pic>
        <p:nvPicPr>
          <p:cNvPr id="10" name="Graphic 9" descr="Idea">
            <a:extLst>
              <a:ext uri="{FF2B5EF4-FFF2-40B4-BE49-F238E27FC236}">
                <a16:creationId xmlns:a16="http://schemas.microsoft.com/office/drawing/2014/main" id="{EAB3A4CC-D25F-4C45-9E60-30CE305630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123722" y="5310577"/>
            <a:ext cx="493992" cy="458675"/>
          </a:xfrm>
          <a:prstGeom prst="rect">
            <a:avLst/>
          </a:prstGeom>
        </p:spPr>
      </p:pic>
      <p:sp>
        <p:nvSpPr>
          <p:cNvPr id="2" name="Rectangle 1">
            <a:extLst>
              <a:ext uri="{FF2B5EF4-FFF2-40B4-BE49-F238E27FC236}">
                <a16:creationId xmlns:a16="http://schemas.microsoft.com/office/drawing/2014/main" id="{7D69050C-DEEB-40BB-AF46-C84B6B5405A8}"/>
              </a:ext>
              <a:ext uri="{C183D7F6-B498-43B3-948B-1728B52AA6E4}">
                <adec:decorative xmlns:adec="http://schemas.microsoft.com/office/drawing/2017/decorative" val="1"/>
              </a:ext>
            </a:extLst>
          </p:cNvPr>
          <p:cNvSpPr/>
          <p:nvPr/>
        </p:nvSpPr>
        <p:spPr>
          <a:xfrm>
            <a:off x="1145308" y="6553815"/>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75ADFD44-425C-4135-BA53-18C25DA47A5F}"/>
              </a:ext>
              <a:ext uri="{C183D7F6-B498-43B3-948B-1728B52AA6E4}">
                <adec:decorative xmlns:adec="http://schemas.microsoft.com/office/drawing/2017/decorative" val="1"/>
              </a:ext>
            </a:extLst>
          </p:cNvPr>
          <p:cNvSpPr/>
          <p:nvPr/>
        </p:nvSpPr>
        <p:spPr>
          <a:xfrm>
            <a:off x="3697431" y="6349491"/>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2C16E677-CB3A-475F-9E9F-234451284EBA}"/>
              </a:ext>
              <a:ext uri="{C183D7F6-B498-43B3-948B-1728B52AA6E4}">
                <adec:decorative xmlns:adec="http://schemas.microsoft.com/office/drawing/2017/decorative" val="1"/>
              </a:ext>
            </a:extLst>
          </p:cNvPr>
          <p:cNvSpPr/>
          <p:nvPr/>
        </p:nvSpPr>
        <p:spPr>
          <a:xfrm>
            <a:off x="6249554" y="6545861"/>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E96C3CD2-9E25-489E-B8C2-91E695B815EB}"/>
              </a:ext>
              <a:ext uri="{C183D7F6-B498-43B3-948B-1728B52AA6E4}">
                <adec:decorative xmlns:adec="http://schemas.microsoft.com/office/drawing/2017/decorative" val="1"/>
              </a:ext>
            </a:extLst>
          </p:cNvPr>
          <p:cNvSpPr/>
          <p:nvPr/>
        </p:nvSpPr>
        <p:spPr>
          <a:xfrm>
            <a:off x="8801676" y="655002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2063035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in front of a computer&#10;&#10;Description automatically generated">
            <a:extLst>
              <a:ext uri="{FF2B5EF4-FFF2-40B4-BE49-F238E27FC236}">
                <a16:creationId xmlns:a16="http://schemas.microsoft.com/office/drawing/2014/main" id="{1CF66677-17A7-4089-B458-BD111152C935}"/>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3618" t="50" r="33690" b="-50"/>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Équipement</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Les sons plosifs peuvent être entendus dans les lettres P et B. Notre cerveau les filtre naturellement lorsque nous parlons à d'autres personnes ; cependant, dans les enregistrements, ils sont perceptibles parce qu'ils se produisent naturellement dans la parole. Si vous voulez en faire l'expérience vous-même, essayez de tenir une bougie devant votre bouche pendant que vous parlez, vous remarquerez que lorsque vous faites le son P et B, la flamme clignote</a:t>
            </a:r>
            <a:r>
              <a:rPr lang="en-US" noProof="1"/>
              <a:t>.</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5EB6338-D26C-4CD8-BB77-79212A78C258}"/>
              </a:ext>
              <a:ext uri="{C183D7F6-B498-43B3-948B-1728B52AA6E4}">
                <adec:decorative xmlns:adec="http://schemas.microsoft.com/office/drawing/2017/decorative" val="1"/>
              </a:ext>
            </a:extLst>
          </p:cNvPr>
          <p:cNvSpPr/>
          <p:nvPr/>
        </p:nvSpPr>
        <p:spPr>
          <a:xfrm>
            <a:off x="1145308" y="6553815"/>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E6C66596-A43C-4DB2-A1B0-6D2A54959C57}"/>
              </a:ext>
              <a:ext uri="{C183D7F6-B498-43B3-948B-1728B52AA6E4}">
                <adec:decorative xmlns:adec="http://schemas.microsoft.com/office/drawing/2017/decorative" val="1"/>
              </a:ext>
            </a:extLst>
          </p:cNvPr>
          <p:cNvSpPr/>
          <p:nvPr/>
        </p:nvSpPr>
        <p:spPr>
          <a:xfrm>
            <a:off x="3697431" y="6349491"/>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2966E579-A8FA-43A8-9D24-9319423D0753}"/>
              </a:ext>
              <a:ext uri="{C183D7F6-B498-43B3-948B-1728B52AA6E4}">
                <adec:decorative xmlns:adec="http://schemas.microsoft.com/office/drawing/2017/decorative" val="1"/>
              </a:ext>
            </a:extLst>
          </p:cNvPr>
          <p:cNvSpPr/>
          <p:nvPr/>
        </p:nvSpPr>
        <p:spPr>
          <a:xfrm>
            <a:off x="6249554" y="6545861"/>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0FE66477-234F-4F65-83A1-D99FF00B8B6F}"/>
              </a:ext>
              <a:ext uri="{C183D7F6-B498-43B3-948B-1728B52AA6E4}">
                <adec:decorative xmlns:adec="http://schemas.microsoft.com/office/drawing/2017/decorative" val="1"/>
              </a:ext>
            </a:extLst>
          </p:cNvPr>
          <p:cNvSpPr/>
          <p:nvPr/>
        </p:nvSpPr>
        <p:spPr>
          <a:xfrm>
            <a:off x="8801676" y="655002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3128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BDADA78-5A49-47CE-A4EE-B05D94607BAF}"/>
              </a:ext>
            </a:extLst>
          </p:cNvPr>
          <p:cNvPicPr>
            <a:picLocks noGrp="1" noChangeAspect="1"/>
          </p:cNvPicPr>
          <p:nvPr>
            <p:ph type="pic" idx="11"/>
          </p:nvPr>
        </p:nvPicPr>
        <p:blipFill>
          <a:blip r:embed="rId2"/>
          <a:srcRect t="3216" b="3216"/>
          <a:stretch>
            <a:fillRect/>
          </a:stretch>
        </p:blipFill>
        <p:spPr>
          <a:xfrm>
            <a:off x="0" y="0"/>
            <a:ext cx="6249555" cy="6721475"/>
          </a:xfrm>
          <a:prstGeom prst="rect">
            <a:avLst/>
          </a:prstGeo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algn="ctr"/>
            <a:r>
              <a:rPr lang="en-US" dirty="0" err="1"/>
              <a:t>Équipement</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Vous venez d'apprendre que l'effet de proximité peut rendre votre voix chaude ; cependant, les sons des P et B peuvent être accentués si vous avez la bouche proche du microphone pendant l'enregistrement de votre podcast. La raison en est que les sons plosifs interagissent avec le diaphragme du microphone, produisant un signal de sortie. L'utilisation d'une protection anti-pop sert de barrière entre ces sons et le microphone, le but étant d'éliminer complètement ces sons</a:t>
            </a:r>
            <a:r>
              <a:rPr lang="en-US" noProof="1"/>
              <a:t>.</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63D5C13-ECD6-4F8C-98F5-8CC0992A6AC0}"/>
              </a:ext>
              <a:ext uri="{C183D7F6-B498-43B3-948B-1728B52AA6E4}">
                <adec:decorative xmlns:adec="http://schemas.microsoft.com/office/drawing/2017/decorative" val="1"/>
              </a:ext>
            </a:extLst>
          </p:cNvPr>
          <p:cNvSpPr/>
          <p:nvPr/>
        </p:nvSpPr>
        <p:spPr>
          <a:xfrm>
            <a:off x="1145308" y="6553815"/>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FA7A81A4-E935-45BC-923E-5321EB6F236E}"/>
              </a:ext>
              <a:ext uri="{C183D7F6-B498-43B3-948B-1728B52AA6E4}">
                <adec:decorative xmlns:adec="http://schemas.microsoft.com/office/drawing/2017/decorative" val="1"/>
              </a:ext>
            </a:extLst>
          </p:cNvPr>
          <p:cNvSpPr/>
          <p:nvPr/>
        </p:nvSpPr>
        <p:spPr>
          <a:xfrm>
            <a:off x="3697431" y="6349491"/>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00A8BAA7-266F-43CC-B375-10FA2ECB41C8}"/>
              </a:ext>
              <a:ext uri="{C183D7F6-B498-43B3-948B-1728B52AA6E4}">
                <adec:decorative xmlns:adec="http://schemas.microsoft.com/office/drawing/2017/decorative" val="1"/>
              </a:ext>
            </a:extLst>
          </p:cNvPr>
          <p:cNvSpPr/>
          <p:nvPr/>
        </p:nvSpPr>
        <p:spPr>
          <a:xfrm>
            <a:off x="6249554" y="6545861"/>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7D661A44-917C-4755-A06C-2B419F03111C}"/>
              </a:ext>
              <a:ext uri="{C183D7F6-B498-43B3-948B-1728B52AA6E4}">
                <adec:decorative xmlns:adec="http://schemas.microsoft.com/office/drawing/2017/decorative" val="1"/>
              </a:ext>
            </a:extLst>
          </p:cNvPr>
          <p:cNvSpPr/>
          <p:nvPr/>
        </p:nvSpPr>
        <p:spPr>
          <a:xfrm>
            <a:off x="8801676" y="655002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1317322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desk&#10;&#10;Description automatically generated">
            <a:extLst>
              <a:ext uri="{FF2B5EF4-FFF2-40B4-BE49-F238E27FC236}">
                <a16:creationId xmlns:a16="http://schemas.microsoft.com/office/drawing/2014/main" id="{833F1065-5BC0-4765-A600-9982BF2D1B3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5104939" cy="833663"/>
          </a:xfrm>
        </p:spPr>
        <p:txBody>
          <a:bodyPr/>
          <a:lstStyle/>
          <a:p>
            <a:r>
              <a:rPr lang="fr-CA" b="0" i="0" dirty="0">
                <a:effectLst/>
                <a:latin typeface="Open Sans"/>
              </a:rPr>
              <a:t>Matériel informatique</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fr-CA" noProof="1"/>
              <a:t>Un autre outil que vous voudrez envisager est un bon ensemble d'écouteurs ou de casques. Des écouteurs ou des oreillettes fermés sont un bon choix, car ils permettent de s'isoler.  Sans isolation, le son du saignement vous empêchera d'entendre correctement la personne que vous interrogez, ou le son de votre propre voix</a:t>
            </a:r>
            <a:r>
              <a:rPr lang="en-US" noProof="1"/>
              <a:t>.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F710FF8-F914-4C5A-A179-5DAFA9EEB08E}"/>
              </a:ext>
              <a:ext uri="{C183D7F6-B498-43B3-948B-1728B52AA6E4}">
                <adec:decorative xmlns:adec="http://schemas.microsoft.com/office/drawing/2017/decorative" val="1"/>
              </a:ext>
            </a:extLst>
          </p:cNvPr>
          <p:cNvSpPr/>
          <p:nvPr/>
        </p:nvSpPr>
        <p:spPr>
          <a:xfrm>
            <a:off x="1145308"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942D145A-F4C4-406D-B14C-399C8A2C3FC1}"/>
              </a:ext>
              <a:ext uri="{C183D7F6-B498-43B3-948B-1728B52AA6E4}">
                <adec:decorative xmlns:adec="http://schemas.microsoft.com/office/drawing/2017/decorative" val="1"/>
              </a:ext>
            </a:extLst>
          </p:cNvPr>
          <p:cNvSpPr/>
          <p:nvPr/>
        </p:nvSpPr>
        <p:spPr>
          <a:xfrm>
            <a:off x="3697431" y="6353524"/>
            <a:ext cx="2552123" cy="3679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43DFCB4D-4188-4CCC-97A9-9AA4EEEE3FA0}"/>
              </a:ext>
              <a:ext uri="{C183D7F6-B498-43B3-948B-1728B52AA6E4}">
                <adec:decorative xmlns:adec="http://schemas.microsoft.com/office/drawing/2017/decorative" val="1"/>
              </a:ext>
            </a:extLst>
          </p:cNvPr>
          <p:cNvSpPr/>
          <p:nvPr/>
        </p:nvSpPr>
        <p:spPr>
          <a:xfrm>
            <a:off x="6249554" y="6549894"/>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B7B23B49-D31B-4502-851E-6AACBABEA407}"/>
              </a:ext>
              <a:ext uri="{C183D7F6-B498-43B3-948B-1728B52AA6E4}">
                <adec:decorative xmlns:adec="http://schemas.microsoft.com/office/drawing/2017/decorative" val="1"/>
              </a:ext>
            </a:extLst>
          </p:cNvPr>
          <p:cNvSpPr/>
          <p:nvPr/>
        </p:nvSpPr>
        <p:spPr>
          <a:xfrm>
            <a:off x="8801676" y="6554053"/>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2581814658"/>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1317</Words>
  <Application>Microsoft Office PowerPoint</Application>
  <PresentationFormat>Widescreen</PresentationFormat>
  <Paragraphs>158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Open Sans</vt:lpstr>
      <vt:lpstr>Symbol</vt:lpstr>
      <vt:lpstr>Wingdings</vt:lpstr>
      <vt:lpstr>Office Theme</vt:lpstr>
      <vt:lpstr>Créer un Podcast</vt:lpstr>
      <vt:lpstr>Activités</vt:lpstr>
      <vt:lpstr>Équipement</vt:lpstr>
      <vt:lpstr>Équipement</vt:lpstr>
      <vt:lpstr>Équipement</vt:lpstr>
      <vt:lpstr>Équipement</vt:lpstr>
      <vt:lpstr>Équipement</vt:lpstr>
      <vt:lpstr>Équipement</vt:lpstr>
      <vt:lpstr>Matériel informatique</vt:lpstr>
      <vt:lpstr>Hardware</vt:lpstr>
      <vt:lpstr>Logiciel</vt:lpstr>
      <vt:lpstr>Logiciel</vt:lpstr>
      <vt:lpstr>Logiciel</vt:lpstr>
      <vt:lpstr>Logiciel</vt:lpstr>
      <vt:lpstr>Logiciel</vt:lpstr>
      <vt:lpstr>Logiciel</vt:lpstr>
      <vt:lpstr>Logiciel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2020-11-09T12:08:53Z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