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7"/>
  </p:notesMasterIdLst>
  <p:handoutMasterIdLst>
    <p:handoutMasterId r:id="rId18"/>
  </p:handoutMasterIdLst>
  <p:sldIdLst>
    <p:sldId id="256" r:id="rId5"/>
    <p:sldId id="257" r:id="rId6"/>
    <p:sldId id="268" r:id="rId7"/>
    <p:sldId id="269" r:id="rId8"/>
    <p:sldId id="270" r:id="rId9"/>
    <p:sldId id="271" r:id="rId10"/>
    <p:sldId id="273" r:id="rId11"/>
    <p:sldId id="274" r:id="rId12"/>
    <p:sldId id="275" r:id="rId13"/>
    <p:sldId id="278"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76675-D092-4F8B-91F6-F1870FFACE2A}" v="10" dt="2020-11-08T16:12:31.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58"/>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fr-CA" noProof="0" dirty="0">
              <a:solidFill>
                <a:schemeClr val="bg1"/>
              </a:solidFill>
            </a:rPr>
            <a:t>Activité 1 – Qu’est-ce qu’un Podcast</a:t>
          </a:r>
          <a:endParaRPr lang="en-US" dirty="0">
            <a:solidFill>
              <a:schemeClr val="bg1"/>
            </a:solidFill>
          </a:endParaRP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err="1">
              <a:solidFill>
                <a:schemeClr val="bg1"/>
              </a:solidFill>
            </a:rPr>
            <a:t>Activité</a:t>
          </a:r>
          <a:r>
            <a:rPr lang="en-US" dirty="0">
              <a:solidFill>
                <a:schemeClr val="bg1"/>
              </a:solidFill>
            </a:rPr>
            <a:t> 2 – </a:t>
          </a:r>
          <a:r>
            <a:rPr lang="en-US" dirty="0" err="1">
              <a:solidFill>
                <a:schemeClr val="bg1"/>
              </a:solidFill>
            </a:rPr>
            <a:t>Équipements</a:t>
          </a:r>
          <a:r>
            <a:rPr lang="en-US" dirty="0">
              <a:solidFill>
                <a:schemeClr val="bg1"/>
              </a:solidFill>
            </a:rPr>
            <a:t> et </a:t>
          </a:r>
          <a:r>
            <a:rPr lang="en-US" dirty="0" err="1">
              <a:solidFill>
                <a:schemeClr val="bg1"/>
              </a:solidFill>
            </a:rPr>
            <a:t>logiciels</a:t>
          </a:r>
          <a:endParaRPr lang="en-US" dirty="0">
            <a:solidFill>
              <a:schemeClr val="bg1"/>
            </a:solidFill>
          </a:endParaRP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err="1">
              <a:solidFill>
                <a:schemeClr val="bg1"/>
              </a:solidFill>
            </a:rPr>
            <a:t>Activité</a:t>
          </a:r>
          <a:r>
            <a:rPr lang="en-US" dirty="0">
              <a:solidFill>
                <a:schemeClr val="bg1"/>
              </a:solidFill>
            </a:rPr>
            <a:t> 3 – Planification d’un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err="1">
              <a:solidFill>
                <a:schemeClr val="bg1"/>
              </a:solidFill>
            </a:rPr>
            <a:t>Activité</a:t>
          </a:r>
          <a:r>
            <a:rPr lang="en-US" dirty="0">
              <a:solidFill>
                <a:schemeClr val="bg1"/>
              </a:solidFill>
            </a:rPr>
            <a:t> 4 – </a:t>
          </a:r>
          <a:r>
            <a:rPr lang="en-US" dirty="0" err="1">
              <a:solidFill>
                <a:schemeClr val="bg1"/>
              </a:solidFill>
            </a:rPr>
            <a:t>Produire</a:t>
          </a:r>
          <a:r>
            <a:rPr lang="en-US" dirty="0">
              <a:solidFill>
                <a:schemeClr val="bg1"/>
              </a:solidFill>
            </a:rPr>
            <a:t> </a:t>
          </a:r>
          <a:r>
            <a:rPr lang="en-US" dirty="0" err="1">
              <a:solidFill>
                <a:schemeClr val="bg1"/>
              </a:solidFill>
            </a:rPr>
            <a:t>votre</a:t>
          </a:r>
          <a:r>
            <a:rPr lang="en-US" dirty="0">
              <a:solidFill>
                <a:schemeClr val="bg1"/>
              </a:solidFill>
            </a:rPr>
            <a:t>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Travail 1 – </a:t>
          </a:r>
          <a:r>
            <a:rPr lang="en-US" dirty="0" err="1">
              <a:solidFill>
                <a:schemeClr val="bg1"/>
              </a:solidFill>
            </a:rPr>
            <a:t>Créer</a:t>
          </a:r>
          <a:r>
            <a:rPr lang="en-US" dirty="0">
              <a:solidFill>
                <a:schemeClr val="bg1"/>
              </a:solidFill>
            </a:rPr>
            <a:t> un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1"/>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accent1"/>
          </a:fontRef>
        </dgm:style>
      </dgm:prSet>
      <dgm:spPr>
        <a:xfrm>
          <a:off x="0" y="1249576"/>
          <a:ext cx="6791323" cy="995920"/>
        </a:xfrm>
        <a:prstGeom prst="rect">
          <a:avLst/>
        </a:prstGeom>
        <a:no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tyle>
          <a:lnRef idx="0">
            <a:scrgbClr r="0" g="0" b="0"/>
          </a:lnRef>
          <a:fillRef idx="0">
            <a:scrgbClr r="0" g="0" b="0"/>
          </a:fillRef>
          <a:effectRef idx="0">
            <a:scrgbClr r="0" g="0" b="0"/>
          </a:effectRef>
          <a:fontRef idx="minor">
            <a:schemeClr val="lt1"/>
          </a:fontRef>
        </dgm:style>
      </dgm:prSet>
      <dgm:spPr>
        <a:xfrm>
          <a:off x="0" y="24944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fr-CA" sz="1900" kern="1200" noProof="0" dirty="0">
              <a:solidFill>
                <a:schemeClr val="bg1"/>
              </a:solidFill>
            </a:rPr>
            <a:t>Activité 1 – Qu’est-ce qu’un Podcast</a:t>
          </a:r>
          <a:endParaRPr lang="en-US" sz="1900" kern="1200" dirty="0">
            <a:solidFill>
              <a:schemeClr val="bg1"/>
            </a:solidFill>
          </a:endParaRPr>
        </a:p>
      </dsp:txBody>
      <dsp:txXfrm>
        <a:off x="1150288" y="4675"/>
        <a:ext cx="5641034" cy="995920"/>
      </dsp:txXfrm>
    </dsp:sp>
    <dsp:sp modelId="{FA3369E0-5B38-4FDD-A9F5-22B9810A03F7}">
      <dsp:nvSpPr>
        <dsp:cNvPr id="0" name=""/>
        <dsp:cNvSpPr/>
      </dsp:nvSpPr>
      <dsp:spPr>
        <a:xfrm>
          <a:off x="0" y="1249576"/>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2 – </a:t>
          </a:r>
          <a:r>
            <a:rPr lang="en-US" sz="1900" kern="1200" dirty="0" err="1">
              <a:solidFill>
                <a:schemeClr val="bg1"/>
              </a:solidFill>
            </a:rPr>
            <a:t>Équipements</a:t>
          </a:r>
          <a:r>
            <a:rPr lang="en-US" sz="1900" kern="1200" dirty="0">
              <a:solidFill>
                <a:schemeClr val="bg1"/>
              </a:solidFill>
            </a:rPr>
            <a:t> et </a:t>
          </a:r>
          <a:r>
            <a:rPr lang="en-US" sz="1900" kern="1200" dirty="0" err="1">
              <a:solidFill>
                <a:schemeClr val="bg1"/>
              </a:solidFill>
            </a:rPr>
            <a:t>logiciels</a:t>
          </a:r>
          <a:endParaRPr lang="en-US" sz="1900" kern="1200" dirty="0">
            <a:solidFill>
              <a:schemeClr val="bg1"/>
            </a:solidFill>
          </a:endParaRP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3 – Planification d’un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4 – </a:t>
          </a:r>
          <a:r>
            <a:rPr lang="en-US" sz="1900" kern="1200" dirty="0" err="1">
              <a:solidFill>
                <a:schemeClr val="bg1"/>
              </a:solidFill>
            </a:rPr>
            <a:t>Produire</a:t>
          </a:r>
          <a:r>
            <a:rPr lang="en-US" sz="1900" kern="1200" dirty="0">
              <a:solidFill>
                <a:schemeClr val="bg1"/>
              </a:solidFill>
            </a:rPr>
            <a:t> </a:t>
          </a:r>
          <a:r>
            <a:rPr lang="en-US" sz="1900" kern="1200" dirty="0" err="1">
              <a:solidFill>
                <a:schemeClr val="bg1"/>
              </a:solidFill>
            </a:rPr>
            <a:t>votre</a:t>
          </a:r>
          <a:r>
            <a:rPr lang="en-US" sz="1900" kern="1200" dirty="0">
              <a:solidFill>
                <a:schemeClr val="bg1"/>
              </a:solidFill>
            </a:rPr>
            <a:t>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Travail 1 – </a:t>
          </a:r>
          <a:r>
            <a:rPr lang="en-US" sz="1900" kern="1200" dirty="0" err="1">
              <a:solidFill>
                <a:schemeClr val="bg1"/>
              </a:solidFill>
            </a:rPr>
            <a:t>Créer</a:t>
          </a:r>
          <a:r>
            <a:rPr lang="en-US" sz="1900" kern="1200" dirty="0">
              <a:solidFill>
                <a:schemeClr val="bg1"/>
              </a:solidFill>
            </a:rPr>
            <a:t> un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11/8/2020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11/8/2020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hyperlink" Target="https://www.pexels.com/" TargetMode="Externa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hyperlink" Target="https://burst.shopify.com/" TargetMode="External"/><Relationship Id="rId5" Type="http://schemas.openxmlformats.org/officeDocument/2006/relationships/hyperlink" Target="https://thenounproject.com/" TargetMode="External"/><Relationship Id="rId4" Type="http://schemas.openxmlformats.org/officeDocument/2006/relationships/hyperlink" Target="https://unsplash.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BWLhz1KKzo" TargetMode="External"/><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hyperlink" Target="https://pixlr.com/" TargetMode="External"/><Relationship Id="rId5" Type="http://schemas.openxmlformats.org/officeDocument/2006/relationships/hyperlink" Target="https://vectr.com/" TargetMode="External"/><Relationship Id="rId4" Type="http://schemas.openxmlformats.org/officeDocument/2006/relationships/hyperlink" Target="https://inkscape.org/abou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medium.com/@mark_leonard/the-seven-most-common-podcast-formats-87bbc3ecf40d" TargetMode="External"/><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buzzsprout.com/blog/10-tips-create-awesome-podcast-artwork" TargetMode="External"/><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vectr.com/" TargetMode="External"/><Relationship Id="rId7" Type="http://schemas.openxmlformats.org/officeDocument/2006/relationships/hyperlink" Target="https://support.pitneybowes.com/VFP05_KnowledgeWithSidebarHowTo?id=kA11E000000D0QFSA0&amp;popup=false&amp;lang=en_US" TargetMode="External"/><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hyperlink" Target="https://pixlr.com/" TargetMode="External"/><Relationship Id="rId5" Type="http://schemas.openxmlformats.org/officeDocument/2006/relationships/hyperlink" Target="https://www.gimp.org/" TargetMode="External"/><Relationship Id="rId4" Type="http://schemas.openxmlformats.org/officeDocument/2006/relationships/hyperlink" Target="https://inkscape.org/" TargetMode="External"/><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hyperlink" Target="https://inspirationfeed.com/podcast-covers/" TargetMode="External"/><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hyperlink" Target="https://inkscape.org/about/" TargetMode="External"/><Relationship Id="rId3" Type="http://schemas.openxmlformats.org/officeDocument/2006/relationships/hyperlink" Target="https://vectr.com/tutorials/getting-started-tutorial/" TargetMode="External"/><Relationship Id="rId7" Type="http://schemas.openxmlformats.org/officeDocument/2006/relationships/hyperlink" Target="https://vectr.com/tutorials/creating-typographic-logo/" TargetMode="External"/><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hyperlink" Target="https://vectr.com/tutorials/what-are-iconic-logos-and-how-to-create-one/" TargetMode="External"/><Relationship Id="rId5" Type="http://schemas.openxmlformats.org/officeDocument/2006/relationships/hyperlink" Target="https://vectr.com/tutorials/how-to-create-a-simple-flyer-or-poster/" TargetMode="External"/><Relationship Id="rId4" Type="http://schemas.openxmlformats.org/officeDocument/2006/relationships/hyperlink" Target="https://vectr.com/tutorials/real-time-sharing-vectr-projects/" TargetMode="External"/><Relationship Id="rId9" Type="http://schemas.openxmlformats.org/officeDocument/2006/relationships/hyperlink" Target="https://vect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err="1"/>
              <a:t>Créer</a:t>
            </a:r>
            <a:r>
              <a:rPr lang="en-US" dirty="0"/>
              <a:t> un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err="1"/>
              <a:t>Leçon</a:t>
            </a:r>
            <a:r>
              <a:rPr lang="en-US" dirty="0"/>
              <a:t> et </a:t>
            </a:r>
            <a:r>
              <a:rPr lang="en-US" dirty="0" err="1"/>
              <a:t>activité</a:t>
            </a:r>
            <a:r>
              <a:rPr lang="en-US" dirty="0"/>
              <a:t> 3</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10;&#10;Description automatically generated">
            <a:extLst>
              <a:ext uri="{FF2B5EF4-FFF2-40B4-BE49-F238E27FC236}">
                <a16:creationId xmlns:a16="http://schemas.microsoft.com/office/drawing/2014/main" id="{2DE1834C-19A2-4904-B425-FCAA48BF79DA}"/>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4449" b="-34449"/>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fr-CA" dirty="0"/>
              <a:t>Les images bitmap et raster sont facilement accessibles sur l'internet. Toutefois, en tant que créateur, vous devez toujours être conscient du droit d'auteur.  Vous trouverez ci-dessous quelques sites étonnants qui fournissent leurs images sous licence Creative Commons (GRATUIT). Avant de les utiliser, assurez-vous de bien comprendre comment l'artiste a obtenu la licence de son travail.</a:t>
            </a: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3"/>
              </a:rPr>
              <a:t>https://pixabay.com/</a:t>
            </a:r>
            <a:r>
              <a:rPr lang="en-US" sz="1800" dirty="0">
                <a:effectLst/>
                <a:latin typeface="Calibri Light" panose="020F0302020204030204" pitchFamily="34" charset="0"/>
                <a:ea typeface="Palatino Linotype" panose="02040502050505030304" pitchFamily="18" charset="0"/>
              </a:rPr>
              <a:t> </a:t>
            </a: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4"/>
              </a:rPr>
              <a:t>https://unsplash.com/</a:t>
            </a:r>
            <a:r>
              <a:rPr lang="en-US" sz="1800" dirty="0">
                <a:effectLst/>
                <a:latin typeface="Calibri Light" panose="020F0302020204030204" pitchFamily="34" charset="0"/>
                <a:ea typeface="Palatino Linotype" panose="02040502050505030304" pitchFamily="18" charset="0"/>
                <a:cs typeface="Palatino Linotype" panose="02040502050505030304" pitchFamily="18" charset="0"/>
              </a:rPr>
              <a:t> </a:t>
            </a:r>
            <a:endParaRPr lang="en-CA"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5"/>
              </a:rPr>
              <a:t>https://thenounproject.com/</a:t>
            </a:r>
            <a:r>
              <a:rPr lang="en-US" sz="1800" dirty="0">
                <a:effectLst/>
                <a:latin typeface="Calibri Light" panose="020F0302020204030204" pitchFamily="34" charset="0"/>
                <a:ea typeface="Palatino Linotype" panose="02040502050505030304" pitchFamily="18" charset="0"/>
                <a:cs typeface="Palatino Linotype" panose="02040502050505030304" pitchFamily="18" charset="0"/>
              </a:rPr>
              <a:t> </a:t>
            </a:r>
            <a:endParaRPr lang="en-CA"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6"/>
              </a:rPr>
              <a:t>Burst (by Shopify)</a:t>
            </a:r>
            <a:endParaRPr lang="en-CA"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7"/>
              </a:rPr>
              <a:t>https://www.pexels.com/</a:t>
            </a:r>
            <a:r>
              <a:rPr lang="en-US" sz="1800" dirty="0">
                <a:effectLst/>
                <a:latin typeface="Calibri Light" panose="020F0302020204030204" pitchFamily="34" charset="0"/>
                <a:ea typeface="Palatino Linotype" panose="02040502050505030304" pitchFamily="18" charset="0"/>
              </a:rPr>
              <a:t> </a:t>
            </a:r>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95258AF-F0A9-4294-9B98-6DE797500284}"/>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20EF0452-59A4-42A1-8A0E-D316AB0E980D}"/>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6AD43F25-21F8-47E3-A665-9C1E4D1347E8}"/>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75B98F41-A9FE-43E0-AD67-94B660D12548}"/>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1" name="Title 2">
            <a:extLst>
              <a:ext uri="{FF2B5EF4-FFF2-40B4-BE49-F238E27FC236}">
                <a16:creationId xmlns:a16="http://schemas.microsoft.com/office/drawing/2014/main" id="{A6007C27-69D3-4097-85AB-1ABE5FDE4015}"/>
              </a:ext>
            </a:extLst>
          </p:cNvPr>
          <p:cNvSpPr>
            <a:spLocks noGrp="1"/>
          </p:cNvSpPr>
          <p:nvPr>
            <p:ph type="title"/>
          </p:nvPr>
        </p:nvSpPr>
        <p:spPr>
          <a:xfrm>
            <a:off x="6657974" y="611077"/>
            <a:ext cx="4695825" cy="833663"/>
          </a:xfrm>
        </p:spPr>
        <p:txBody>
          <a:bodyPr/>
          <a:lstStyle/>
          <a:p>
            <a:pPr algn="ctr"/>
            <a:r>
              <a:rPr lang="en-US" dirty="0"/>
              <a:t>Commencer</a:t>
            </a:r>
          </a:p>
        </p:txBody>
      </p:sp>
    </p:spTree>
    <p:extLst>
      <p:ext uri="{BB962C8B-B14F-4D97-AF65-F5344CB8AC3E}">
        <p14:creationId xmlns:p14="http://schemas.microsoft.com/office/powerpoint/2010/main" val="13690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drawing, flower&#10;&#10;Description automatically generated">
            <a:extLst>
              <a:ext uri="{FF2B5EF4-FFF2-40B4-BE49-F238E27FC236}">
                <a16:creationId xmlns:a16="http://schemas.microsoft.com/office/drawing/2014/main" id="{349F68B9-F9DF-4A42-9E2C-A95E1628F25B}"/>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558" r="3558"/>
          <a:stretch>
            <a:fillRect/>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err="1"/>
              <a:t>Pixlr</a:t>
            </a:r>
            <a:r>
              <a:rPr lang="en-US" dirty="0"/>
              <a:t> – sur le Web</a:t>
            </a:r>
          </a:p>
          <a:p>
            <a:pPr marL="0" indent="0">
              <a:buNone/>
            </a:pPr>
            <a:r>
              <a:rPr lang="fr-CA" b="1" dirty="0"/>
              <a:t>Une application Web GRATUITE de conception graphique tramée, avec une interface simple et intuitive et de nombreuses fonctionnalités</a:t>
            </a:r>
          </a:p>
          <a:p>
            <a:pPr marL="0" indent="0">
              <a:buNone/>
            </a:pPr>
            <a:r>
              <a:rPr lang="en-US" b="1" dirty="0" err="1"/>
              <a:t>Tutoriels</a:t>
            </a:r>
            <a:r>
              <a:rPr lang="en-US" b="1" dirty="0"/>
              <a:t>:</a:t>
            </a:r>
          </a:p>
          <a:p>
            <a:pPr marL="0" indent="0">
              <a:buNone/>
            </a:pPr>
            <a:endParaRPr lang="en-US" b="1" dirty="0"/>
          </a:p>
          <a:p>
            <a:r>
              <a:rPr lang="en-US" b="1" dirty="0" err="1">
                <a:hlinkClick r:id="rId3"/>
              </a:rPr>
              <a:t>Pixlr</a:t>
            </a:r>
            <a:r>
              <a:rPr lang="en-US" b="1" dirty="0">
                <a:hlinkClick r:id="rId3"/>
              </a:rPr>
              <a:t> Beginners Tutorial</a:t>
            </a:r>
            <a:endParaRPr lang="en-US" b="1" noProof="1">
              <a:solidFill>
                <a:schemeClr val="accent2">
                  <a:lumMod val="40000"/>
                  <a:lumOff val="60000"/>
                </a:schemeClr>
              </a:solidFill>
              <a:hlinkClick r:id="rId4"/>
            </a:endParaRPr>
          </a:p>
          <a:p>
            <a:pPr marL="0" indent="0">
              <a:buNone/>
            </a:pPr>
            <a:endParaRPr lang="en-US" b="1" noProof="1">
              <a:solidFill>
                <a:schemeClr val="accent2">
                  <a:lumMod val="40000"/>
                  <a:lumOff val="60000"/>
                </a:schemeClr>
              </a:solidFill>
              <a:hlinkClick r:id="rId5"/>
            </a:endParaRPr>
          </a:p>
          <a:p>
            <a:pPr marL="0" indent="0">
              <a:buNone/>
            </a:pPr>
            <a:endParaRPr lang="en-US" b="1" noProof="1">
              <a:solidFill>
                <a:schemeClr val="accent2">
                  <a:lumMod val="40000"/>
                  <a:lumOff val="60000"/>
                </a:schemeClr>
              </a:solidFill>
              <a:hlinkClick r:id="rId5"/>
            </a:endParaRPr>
          </a:p>
          <a:p>
            <a:pPr marL="0" indent="0">
              <a:buNone/>
            </a:pPr>
            <a:r>
              <a:rPr lang="en-US" b="1" noProof="1">
                <a:solidFill>
                  <a:schemeClr val="accent2">
                    <a:lumMod val="40000"/>
                    <a:lumOff val="60000"/>
                  </a:schemeClr>
                </a:solidFill>
                <a:hlinkClick r:id="rId6"/>
              </a:rPr>
              <a:t>Pour accéder à Pixlr cliquez ici</a:t>
            </a:r>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568ED14-71A6-453D-BAD7-EE836D26E11D}"/>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40FB6167-9C4A-4869-9C72-A6906EE36F66}"/>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B040E4AA-109E-4D16-8492-60DDC8D92131}"/>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86AAB0B1-3BAF-4315-B897-527745BDD6FA}"/>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1" name="Title 2">
            <a:extLst>
              <a:ext uri="{FF2B5EF4-FFF2-40B4-BE49-F238E27FC236}">
                <a16:creationId xmlns:a16="http://schemas.microsoft.com/office/drawing/2014/main" id="{71CEA963-CC72-431D-875E-BF483F7DDF80}"/>
              </a:ext>
            </a:extLst>
          </p:cNvPr>
          <p:cNvSpPr>
            <a:spLocks noGrp="1"/>
          </p:cNvSpPr>
          <p:nvPr>
            <p:ph type="title"/>
          </p:nvPr>
        </p:nvSpPr>
        <p:spPr>
          <a:xfrm>
            <a:off x="6657974" y="611077"/>
            <a:ext cx="4695825" cy="833663"/>
          </a:xfrm>
        </p:spPr>
        <p:txBody>
          <a:bodyPr/>
          <a:lstStyle/>
          <a:p>
            <a:pPr algn="ctr"/>
            <a:r>
              <a:rPr lang="en-US" dirty="0"/>
              <a:t>Commencer</a:t>
            </a:r>
          </a:p>
        </p:txBody>
      </p:sp>
    </p:spTree>
    <p:extLst>
      <p:ext uri="{BB962C8B-B14F-4D97-AF65-F5344CB8AC3E}">
        <p14:creationId xmlns:p14="http://schemas.microsoft.com/office/powerpoint/2010/main" val="26557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taking a selfie&#10;&#10;Description automatically generated">
            <a:extLst>
              <a:ext uri="{FF2B5EF4-FFF2-40B4-BE49-F238E27FC236}">
                <a16:creationId xmlns:a16="http://schemas.microsoft.com/office/drawing/2014/main" id="{BB264BC1-4D72-4EBC-ADC4-7C5A7332E70D}"/>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Vous trouverez ci-dessus deux applications web que vous pouvez utiliser pour créer une couverture de podcast.  Cependant, vous n'êtes pas limité à elles ; vous êtes libre de choisir les outils qui permettront à votre créativité de s'exprimer !</a:t>
            </a:r>
          </a:p>
          <a:p>
            <a:r>
              <a:rPr lang="fr-CA" dirty="0"/>
              <a:t>Dans cette activité, vous aurez l'occasion d'utiliser vos connaissances préalables en matière de conception graphique, et l'importance d'avoir une couverture de podcast solide</a:t>
            </a:r>
            <a:endParaRPr lang="en-US" dirty="0"/>
          </a:p>
          <a:p>
            <a:pPr marL="914400" lvl="2" indent="0">
              <a:buNone/>
            </a:pPr>
            <a:r>
              <a:rPr lang="fr-CA" dirty="0"/>
              <a:t>Pensez-y : Quelle couverture de podcast passionnante allez-vous créer </a:t>
            </a:r>
            <a:r>
              <a:rPr lang="en-US" dirty="0"/>
              <a:t>(Q3.3)</a:t>
            </a:r>
          </a:p>
          <a:p>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7BAF1119-6518-40E0-A9C8-BA2CC983F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31044" y="5324383"/>
            <a:ext cx="493992" cy="458675"/>
          </a:xfrm>
          <a:prstGeom prst="rect">
            <a:avLst/>
          </a:prstGeom>
        </p:spPr>
      </p:pic>
      <p:sp>
        <p:nvSpPr>
          <p:cNvPr id="8" name="Rectangle 7">
            <a:extLst>
              <a:ext uri="{FF2B5EF4-FFF2-40B4-BE49-F238E27FC236}">
                <a16:creationId xmlns:a16="http://schemas.microsoft.com/office/drawing/2014/main" id="{92C6F0CA-CD3C-4E6E-8744-85417632A75A}"/>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34244942-F22D-4658-88BA-14608BE67BA7}"/>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9" name="Rectangle 18">
            <a:extLst>
              <a:ext uri="{FF2B5EF4-FFF2-40B4-BE49-F238E27FC236}">
                <a16:creationId xmlns:a16="http://schemas.microsoft.com/office/drawing/2014/main" id="{6E97F7E1-E093-4CF0-A169-3339F5643B0D}"/>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1" name="Rectangle 20">
            <a:extLst>
              <a:ext uri="{FF2B5EF4-FFF2-40B4-BE49-F238E27FC236}">
                <a16:creationId xmlns:a16="http://schemas.microsoft.com/office/drawing/2014/main" id="{13334B90-45B7-4FD1-A931-7DDFA9055E00}"/>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4" name="Title 2">
            <a:extLst>
              <a:ext uri="{FF2B5EF4-FFF2-40B4-BE49-F238E27FC236}">
                <a16:creationId xmlns:a16="http://schemas.microsoft.com/office/drawing/2014/main" id="{017E4F53-E01E-4A9C-8489-F4DDB2F8F379}"/>
              </a:ext>
            </a:extLst>
          </p:cNvPr>
          <p:cNvSpPr>
            <a:spLocks noGrp="1"/>
          </p:cNvSpPr>
          <p:nvPr>
            <p:ph type="title"/>
          </p:nvPr>
        </p:nvSpPr>
        <p:spPr>
          <a:xfrm>
            <a:off x="6657974" y="611077"/>
            <a:ext cx="4695825" cy="833663"/>
          </a:xfrm>
        </p:spPr>
        <p:txBody>
          <a:bodyPr/>
          <a:lstStyle/>
          <a:p>
            <a:pPr algn="ctr"/>
            <a:r>
              <a:rPr lang="en-US" dirty="0"/>
              <a:t>Commencer</a:t>
            </a:r>
          </a:p>
        </p:txBody>
      </p:sp>
    </p:spTree>
    <p:extLst>
      <p:ext uri="{BB962C8B-B14F-4D97-AF65-F5344CB8AC3E}">
        <p14:creationId xmlns:p14="http://schemas.microsoft.com/office/powerpoint/2010/main" val="308219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err="1">
                <a:solidFill>
                  <a:schemeClr val="bg1"/>
                </a:solidFill>
              </a:rPr>
              <a:t>Activités</a:t>
            </a:r>
            <a:r>
              <a:rPr lang="en-US" dirty="0">
                <a:solidFill>
                  <a:schemeClr val="bg1"/>
                </a:solidFill>
              </a:rPr>
              <a:t> </a:t>
            </a:r>
            <a:r>
              <a:rPr lang="en-US">
                <a:solidFill>
                  <a:schemeClr val="bg1"/>
                </a:solidFill>
              </a:rPr>
              <a:t>et travail</a:t>
            </a:r>
            <a:endParaRPr lang="en-US" dirty="0">
              <a:solidFill>
                <a:schemeClr val="bg1"/>
              </a:solidFill>
            </a:endParaRP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1067903840"/>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blue shirt&#10;&#10;Description automatically generated">
            <a:extLst>
              <a:ext uri="{FF2B5EF4-FFF2-40B4-BE49-F238E27FC236}">
                <a16:creationId xmlns:a16="http://schemas.microsoft.com/office/drawing/2014/main" id="{3FA988B9-6F9C-4A32-ACA2-B9001546610F}"/>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888" t="8746" r="-888" b="20112"/>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26467"/>
            <a:ext cx="5362391" cy="802885"/>
          </a:xfrm>
        </p:spPr>
        <p:txBody>
          <a:bodyPr/>
          <a:lstStyle/>
          <a:p>
            <a:r>
              <a:rPr lang="en-US" sz="3800" dirty="0"/>
              <a:t>Planification d’un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Afin de créer un podcast réussi qui parle à votre public, vous devrez identifier à l'avance votre public cible, cela fait partie de la phase de </a:t>
            </a:r>
            <a:r>
              <a:rPr lang="fr-CA" dirty="0" err="1"/>
              <a:t>préplanification</a:t>
            </a:r>
            <a:r>
              <a:rPr lang="fr-CA" dirty="0"/>
              <a:t>. Vous commencerez par identifier ce qui vous passionne.</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fr-CA" dirty="0"/>
              <a:t>Pensez-y : Quels sont vos centres d'intérêt pour lesquels vous pourriez créer un podcast </a:t>
            </a:r>
            <a:r>
              <a:rPr lang="en-US" dirty="0"/>
              <a:t>(Q1.4)</a:t>
            </a:r>
          </a:p>
          <a:p>
            <a:pPr lvl="1"/>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25616" y="624692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45272" y="4616480"/>
            <a:ext cx="493992" cy="458675"/>
          </a:xfrm>
          <a:prstGeom prst="rect">
            <a:avLst/>
          </a:prstGeom>
        </p:spPr>
      </p:pic>
    </p:spTree>
    <p:extLst>
      <p:ext uri="{BB962C8B-B14F-4D97-AF65-F5344CB8AC3E}">
        <p14:creationId xmlns:p14="http://schemas.microsoft.com/office/powerpoint/2010/main" val="159887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guitar&#10;&#10;Description automatically generated">
            <a:extLst>
              <a:ext uri="{FF2B5EF4-FFF2-40B4-BE49-F238E27FC236}">
                <a16:creationId xmlns:a16="http://schemas.microsoft.com/office/drawing/2014/main" id="{37E72D7D-1115-4A42-9CB8-62DA1AA1F7E1}"/>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25705" b="-25705"/>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Les questions auxquelles vous venez de répondre faisaient partie de la phase de </a:t>
            </a:r>
            <a:r>
              <a:rPr lang="fr-CA" dirty="0" err="1"/>
              <a:t>préplanification</a:t>
            </a:r>
            <a:r>
              <a:rPr lang="fr-CA" dirty="0"/>
              <a:t> du podcasting.  Cet exercice vous aidera à identifier le type de podcast que vous voudrez créer, en identifiant le public cible.  L'identification préalable du public est l'une des clés du lancement d'un podcast réussi</a:t>
            </a:r>
            <a:r>
              <a:rPr lang="en-US" dirty="0"/>
              <a:t>.</a:t>
            </a:r>
          </a:p>
          <a:p>
            <a:pPr marL="0" indent="0">
              <a:buNone/>
            </a:pPr>
            <a:endParaRPr lang="en-US" dirty="0"/>
          </a:p>
          <a:p>
            <a:r>
              <a:rPr lang="fr-CA" sz="1100" dirty="0"/>
              <a:t>Remarque : s'il est vrai que les individus peuvent gagner de l'argent, pour le podcasting, c'est très difficile et ne doit pas être votre intention principale.  Créez ce qui vous passionne, sinon vous risquez de regretter d'avoir à faire plusieurs émissions sur un sujet qui n'est pas vraiment intéressant</a:t>
            </a:r>
            <a:r>
              <a:rPr lang="en-US" sz="1100" dirty="0"/>
              <a:t>.</a:t>
            </a:r>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14202" y="617765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9DAA96B-5B35-4DAF-8604-616D106FB7B4}"/>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DB8CFDDC-9121-4409-B728-3984C092EF3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29B4C453-9AD6-4D07-BC35-E71337370934}"/>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08B20C13-D536-498D-8589-F33824A91FF9}"/>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1" name="Title 2">
            <a:extLst>
              <a:ext uri="{FF2B5EF4-FFF2-40B4-BE49-F238E27FC236}">
                <a16:creationId xmlns:a16="http://schemas.microsoft.com/office/drawing/2014/main" id="{C32EF11F-F5A0-433E-945A-D98CBD199ECB}"/>
              </a:ext>
            </a:extLst>
          </p:cNvPr>
          <p:cNvSpPr>
            <a:spLocks noGrp="1"/>
          </p:cNvSpPr>
          <p:nvPr>
            <p:ph type="title"/>
          </p:nvPr>
        </p:nvSpPr>
        <p:spPr>
          <a:xfrm>
            <a:off x="6657974" y="626467"/>
            <a:ext cx="5362391" cy="802885"/>
          </a:xfrm>
        </p:spPr>
        <p:txBody>
          <a:bodyPr/>
          <a:lstStyle/>
          <a:p>
            <a:r>
              <a:rPr lang="en-US" sz="3800" dirty="0"/>
              <a:t>Planification d’un Podcast</a:t>
            </a:r>
          </a:p>
        </p:txBody>
      </p:sp>
    </p:spTree>
    <p:extLst>
      <p:ext uri="{BB962C8B-B14F-4D97-AF65-F5344CB8AC3E}">
        <p14:creationId xmlns:p14="http://schemas.microsoft.com/office/powerpoint/2010/main" val="850599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posing for the camera&#10;&#10;Description automatically generated">
            <a:extLst>
              <a:ext uri="{FF2B5EF4-FFF2-40B4-BE49-F238E27FC236}">
                <a16:creationId xmlns:a16="http://schemas.microsoft.com/office/drawing/2014/main" id="{45194E18-277A-4888-95A4-45E84CF20F44}"/>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4467" b="-34467"/>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a:bodyPr>
          <a:lstStyle/>
          <a:p>
            <a:r>
              <a:rPr lang="fr-CA" dirty="0"/>
              <a:t>Le format de votre podcast est une question importante que vous devez vous poser lors de la phase de </a:t>
            </a:r>
            <a:r>
              <a:rPr lang="fr-CA" dirty="0" err="1"/>
              <a:t>préplanification</a:t>
            </a:r>
            <a:r>
              <a:rPr lang="fr-CA" dirty="0"/>
              <a:t>.  Qu'est-ce que vous et vos auditeurs avez en commun et qu'est-ce que vous appréciez tous les deux.  Une autre question que vous voudrez vous poser est de savoir s'il s'agira d'une émission en solo, d'une émission en collaboration ou si vous aurez des invités. Les invités ou les discussions de groupe sont un excellent moyen de partager les réflexions d'autres experts et ajouteront un autre niveau de légitimité à votre podcast</a:t>
            </a:r>
            <a:r>
              <a:rPr lang="en-US" dirty="0"/>
              <a:t>.</a:t>
            </a:r>
          </a:p>
          <a:p>
            <a:endParaRPr lang="en-US" sz="800" dirty="0"/>
          </a:p>
          <a:p>
            <a:pPr marL="914400" lvl="2" indent="0">
              <a:buNone/>
            </a:pPr>
            <a:r>
              <a:rPr lang="en-US" dirty="0"/>
              <a:t>Lire et </a:t>
            </a:r>
            <a:r>
              <a:rPr lang="en-US" dirty="0" err="1"/>
              <a:t>apprendre</a:t>
            </a:r>
            <a:r>
              <a:rPr lang="en-US" dirty="0"/>
              <a:t>: </a:t>
            </a:r>
            <a:r>
              <a:rPr lang="en-US" dirty="0">
                <a:hlinkClick r:id="rId3"/>
              </a:rPr>
              <a:t>The Seven Most Common Podcast Formats</a:t>
            </a:r>
            <a:r>
              <a:rPr lang="en-US" dirty="0"/>
              <a:t> (Q1.5)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4938" y="5348641"/>
            <a:ext cx="458675" cy="458675"/>
          </a:xfrm>
          <a:prstGeom prst="rect">
            <a:avLst/>
          </a:prstGeom>
        </p:spPr>
      </p:pic>
      <p:sp>
        <p:nvSpPr>
          <p:cNvPr id="6" name="Rectangle 5">
            <a:extLst>
              <a:ext uri="{FF2B5EF4-FFF2-40B4-BE49-F238E27FC236}">
                <a16:creationId xmlns:a16="http://schemas.microsoft.com/office/drawing/2014/main" id="{7399B089-9B66-4BFD-86DC-2825D4D3492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E69C375D-BA92-4844-84A3-E8EE03E987BD}"/>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802C2007-F411-49BE-81DF-9AFEF4D248A6}"/>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8AC45EAB-EAFD-40DE-85FF-EA4E25C877BA}"/>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2" name="Title 2">
            <a:extLst>
              <a:ext uri="{FF2B5EF4-FFF2-40B4-BE49-F238E27FC236}">
                <a16:creationId xmlns:a16="http://schemas.microsoft.com/office/drawing/2014/main" id="{70D1D069-8D31-4DE4-98BB-09BE80C0163A}"/>
              </a:ext>
            </a:extLst>
          </p:cNvPr>
          <p:cNvSpPr>
            <a:spLocks noGrp="1"/>
          </p:cNvSpPr>
          <p:nvPr>
            <p:ph type="title"/>
          </p:nvPr>
        </p:nvSpPr>
        <p:spPr>
          <a:xfrm>
            <a:off x="6657974" y="626467"/>
            <a:ext cx="5362391" cy="802885"/>
          </a:xfrm>
        </p:spPr>
        <p:txBody>
          <a:bodyPr/>
          <a:lstStyle/>
          <a:p>
            <a:r>
              <a:rPr lang="en-US" sz="3800" dirty="0"/>
              <a:t>Planification d’un Podcast</a:t>
            </a:r>
          </a:p>
        </p:txBody>
      </p:sp>
    </p:spTree>
    <p:extLst>
      <p:ext uri="{BB962C8B-B14F-4D97-AF65-F5344CB8AC3E}">
        <p14:creationId xmlns:p14="http://schemas.microsoft.com/office/powerpoint/2010/main" val="263619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on a stage in front of a crowd&#10;&#10;Description automatically generated">
            <a:extLst>
              <a:ext uri="{FF2B5EF4-FFF2-40B4-BE49-F238E27FC236}">
                <a16:creationId xmlns:a16="http://schemas.microsoft.com/office/drawing/2014/main" id="{212DE8A5-BBD4-45E0-ABCD-4F1F14638EB9}"/>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094" r="3094"/>
          <a:stretch/>
        </p:blipFill>
        <p:spPr>
          <a:xfrm>
            <a:off x="0" y="0"/>
            <a:ext cx="6256738" cy="6721475"/>
          </a:xfrm>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20000"/>
          </a:bodyPr>
          <a:lstStyle/>
          <a:p>
            <a:r>
              <a:rPr lang="fr-CA" dirty="0"/>
              <a:t>La première chose qu'un auditeur potentiel verra en cherchant un podcast est l'œuvre d'art.  Comme vous êtes un étudiant en technologie de l'information, développer une couverture de podcast de 1400 x 1400 pixels devrait être amusant.</a:t>
            </a:r>
          </a:p>
          <a:p>
            <a:r>
              <a:rPr lang="fr-CA" dirty="0"/>
              <a:t>Il y a quelques considérations importantes concernant l'illustration de votre podcast que vous devez prendre en compte</a:t>
            </a:r>
            <a:endParaRPr lang="en-US" dirty="0"/>
          </a:p>
          <a:p>
            <a:pPr lvl="1"/>
            <a:r>
              <a:rPr lang="fr-CA" dirty="0"/>
              <a:t>L'illustration de votre podcast doit communiquer visuellement le sujet du podcast</a:t>
            </a:r>
          </a:p>
          <a:p>
            <a:pPr lvl="1"/>
            <a:r>
              <a:rPr lang="fr-CA" dirty="0"/>
              <a:t>N'utilisez pas trop de mots</a:t>
            </a:r>
          </a:p>
          <a:p>
            <a:pPr lvl="1"/>
            <a:r>
              <a:rPr lang="fr-CA" dirty="0"/>
              <a:t>Soyez attentifs lors de la sélection des polices</a:t>
            </a:r>
          </a:p>
          <a:p>
            <a:pPr lvl="1"/>
            <a:r>
              <a:rPr lang="fr-CA" dirty="0"/>
              <a:t>Éviter les polices de caractères gadgets</a:t>
            </a:r>
          </a:p>
          <a:p>
            <a:endParaRPr lang="en-US" sz="800" dirty="0"/>
          </a:p>
          <a:p>
            <a:pPr marL="914400" lvl="2" indent="0">
              <a:buNone/>
            </a:pPr>
            <a:r>
              <a:rPr lang="en-US" dirty="0"/>
              <a:t>Lire et </a:t>
            </a:r>
            <a:r>
              <a:rPr lang="en-US" dirty="0" err="1"/>
              <a:t>apprendre</a:t>
            </a:r>
            <a:r>
              <a:rPr lang="en-US" dirty="0"/>
              <a:t>: </a:t>
            </a:r>
            <a:r>
              <a:rPr lang="en-US" dirty="0">
                <a:hlinkClick r:id="rId3"/>
              </a:rPr>
              <a:t>10 Tips for Podcast Creating  Artwork</a:t>
            </a:r>
            <a:r>
              <a:rPr lang="en-US" dirty="0"/>
              <a:t> (Q3.5)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4938" y="5470734"/>
            <a:ext cx="458675" cy="458675"/>
          </a:xfrm>
          <a:prstGeom prst="rect">
            <a:avLst/>
          </a:prstGeom>
        </p:spPr>
      </p:pic>
      <p:sp>
        <p:nvSpPr>
          <p:cNvPr id="6" name="Rectangle 5">
            <a:extLst>
              <a:ext uri="{FF2B5EF4-FFF2-40B4-BE49-F238E27FC236}">
                <a16:creationId xmlns:a16="http://schemas.microsoft.com/office/drawing/2014/main" id="{4B2B8ADF-5551-4B79-900B-1C4A0474F435}"/>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6D499E9A-D1B3-48D2-B8E6-404DE092831D}"/>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A07309F6-277A-4FE5-A7F6-6438C7FACB25}"/>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0" name="Rectangle 9">
            <a:extLst>
              <a:ext uri="{FF2B5EF4-FFF2-40B4-BE49-F238E27FC236}">
                <a16:creationId xmlns:a16="http://schemas.microsoft.com/office/drawing/2014/main" id="{BEA73805-84A4-44A8-9157-36CF70CE02C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2" name="Title 2">
            <a:extLst>
              <a:ext uri="{FF2B5EF4-FFF2-40B4-BE49-F238E27FC236}">
                <a16:creationId xmlns:a16="http://schemas.microsoft.com/office/drawing/2014/main" id="{FA9BCC65-5F80-4040-802A-16C1852F2E24}"/>
              </a:ext>
            </a:extLst>
          </p:cNvPr>
          <p:cNvSpPr>
            <a:spLocks noGrp="1"/>
          </p:cNvSpPr>
          <p:nvPr>
            <p:ph type="title"/>
          </p:nvPr>
        </p:nvSpPr>
        <p:spPr>
          <a:xfrm>
            <a:off x="6657974" y="626467"/>
            <a:ext cx="5362391" cy="802885"/>
          </a:xfrm>
        </p:spPr>
        <p:txBody>
          <a:bodyPr/>
          <a:lstStyle/>
          <a:p>
            <a:r>
              <a:rPr lang="en-US" sz="3800" dirty="0"/>
              <a:t>Planification d’un Podcast</a:t>
            </a:r>
          </a:p>
        </p:txBody>
      </p:sp>
    </p:spTree>
    <p:extLst>
      <p:ext uri="{BB962C8B-B14F-4D97-AF65-F5344CB8AC3E}">
        <p14:creationId xmlns:p14="http://schemas.microsoft.com/office/powerpoint/2010/main" val="168873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sitting, table, small, orange&#10;&#10;Description automatically generated">
            <a:extLst>
              <a:ext uri="{FF2B5EF4-FFF2-40B4-BE49-F238E27FC236}">
                <a16:creationId xmlns:a16="http://schemas.microsoft.com/office/drawing/2014/main" id="{F04931F7-77A8-4B7E-8A4C-2FBE3690C8C3}"/>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a:t>Commencer</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85000" lnSpcReduction="10000"/>
          </a:bodyPr>
          <a:lstStyle/>
          <a:p>
            <a:r>
              <a:rPr lang="fr-CA" dirty="0"/>
              <a:t>Les vecteurs créent des images de conception graphique composées de lignes, de points, de courbes et de formes de base qui sont basées sur des équations mathématiques. Adobe Illustrator est un exemple de programme qui permet de créer des images vectorielles, </a:t>
            </a:r>
            <a:r>
              <a:rPr lang="en-US" dirty="0" err="1">
                <a:hlinkClick r:id="rId3"/>
              </a:rPr>
              <a:t>Vectr</a:t>
            </a:r>
            <a:r>
              <a:rPr lang="en-US" dirty="0"/>
              <a:t>, </a:t>
            </a:r>
            <a:r>
              <a:rPr lang="en-US" dirty="0">
                <a:hlinkClick r:id="rId4"/>
              </a:rPr>
              <a:t>Inkscape</a:t>
            </a:r>
            <a:r>
              <a:rPr lang="en-US" dirty="0"/>
              <a:t>, etc.</a:t>
            </a:r>
          </a:p>
          <a:p>
            <a:r>
              <a:rPr lang="fr-CA" dirty="0"/>
              <a:t> Les bitmaps, également connus sous le nom de graphiques tramés, sont créés à partir de rangées de pixels de différentes couleurs qui, ensemble, forment une image. L'exemple le plus connu d'images bitmap sont les photographies, qui peuvent inclure des millions de couleurs ; et sont composées de millions et de millions de pixels. Elles sont créées à l'aide d'applications comme Adobe Photoshop</a:t>
            </a:r>
            <a:r>
              <a:rPr lang="en-US" dirty="0"/>
              <a:t>, </a:t>
            </a:r>
            <a:r>
              <a:rPr lang="en-US" dirty="0">
                <a:hlinkClick r:id="rId5"/>
              </a:rPr>
              <a:t>Gimp</a:t>
            </a:r>
            <a:r>
              <a:rPr lang="en-US" dirty="0"/>
              <a:t>, </a:t>
            </a:r>
            <a:r>
              <a:rPr lang="en-US" dirty="0" err="1">
                <a:hlinkClick r:id="rId6"/>
              </a:rPr>
              <a:t>Pixlr</a:t>
            </a:r>
            <a:r>
              <a:rPr lang="en-US" dirty="0"/>
              <a:t>, etc.</a:t>
            </a:r>
          </a:p>
          <a:p>
            <a:endParaRPr lang="en-US" sz="800" dirty="0"/>
          </a:p>
          <a:p>
            <a:pPr marL="914400" lvl="2" indent="0">
              <a:buNone/>
            </a:pPr>
            <a:r>
              <a:rPr lang="en-US" dirty="0"/>
              <a:t>Lire et </a:t>
            </a:r>
            <a:r>
              <a:rPr lang="en-US" dirty="0" err="1"/>
              <a:t>apprendre</a:t>
            </a:r>
            <a:r>
              <a:rPr lang="en-US" dirty="0"/>
              <a:t>: </a:t>
            </a:r>
            <a:r>
              <a:rPr lang="en-US" dirty="0">
                <a:hlinkClick r:id="rId7"/>
              </a:rPr>
              <a:t>What is the difference between Vector and Raster Graphics</a:t>
            </a: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4938" y="5581207"/>
            <a:ext cx="458675" cy="458675"/>
          </a:xfrm>
          <a:prstGeom prst="rect">
            <a:avLst/>
          </a:prstGeom>
        </p:spPr>
      </p:pic>
      <p:sp>
        <p:nvSpPr>
          <p:cNvPr id="8" name="Rectangle 7">
            <a:extLst>
              <a:ext uri="{FF2B5EF4-FFF2-40B4-BE49-F238E27FC236}">
                <a16:creationId xmlns:a16="http://schemas.microsoft.com/office/drawing/2014/main" id="{143C2EE2-27D9-47FF-8B80-726D8A241F73}"/>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091888A8-36B4-464F-BD3E-B53ED29577A1}"/>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9" name="Rectangle 18">
            <a:extLst>
              <a:ext uri="{FF2B5EF4-FFF2-40B4-BE49-F238E27FC236}">
                <a16:creationId xmlns:a16="http://schemas.microsoft.com/office/drawing/2014/main" id="{6756E30B-C060-42A7-A311-DDBFD134BE41}"/>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1" name="Rectangle 20">
            <a:extLst>
              <a:ext uri="{FF2B5EF4-FFF2-40B4-BE49-F238E27FC236}">
                <a16:creationId xmlns:a16="http://schemas.microsoft.com/office/drawing/2014/main" id="{F577393C-2A18-4E76-9A9A-5975E95358FB}"/>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426159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screen shot of a person&#10;&#10;Description automatically generated">
            <a:extLst>
              <a:ext uri="{FF2B5EF4-FFF2-40B4-BE49-F238E27FC236}">
                <a16:creationId xmlns:a16="http://schemas.microsoft.com/office/drawing/2014/main" id="{0B12BC52-5954-402A-8854-D1EACB587889}"/>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Certaines des meilleures couvertures d'albums de podcasts combinent des éléments de bitmaps et de vecteurs</a:t>
            </a:r>
            <a:r>
              <a:rPr lang="en-US" dirty="0"/>
              <a:t>.  </a:t>
            </a:r>
          </a:p>
          <a:p>
            <a:pPr marL="457200" lvl="1" indent="0">
              <a:buNone/>
            </a:pPr>
            <a:endParaRPr lang="en-US" dirty="0"/>
          </a:p>
          <a:p>
            <a:pPr marL="457200" lvl="1" indent="0">
              <a:buNone/>
            </a:pPr>
            <a:r>
              <a:rPr lang="en-US" dirty="0"/>
              <a:t>Lire et </a:t>
            </a:r>
            <a:r>
              <a:rPr lang="en-US" dirty="0" err="1"/>
              <a:t>apprendre</a:t>
            </a:r>
            <a:r>
              <a:rPr lang="en-US" dirty="0"/>
              <a:t>: </a:t>
            </a:r>
            <a:r>
              <a:rPr lang="en-US" dirty="0">
                <a:hlinkClick r:id="rId3"/>
              </a:rPr>
              <a:t>20 Beautiful Podcast Covers</a:t>
            </a:r>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Open book">
            <a:extLst>
              <a:ext uri="{FF2B5EF4-FFF2-40B4-BE49-F238E27FC236}">
                <a16:creationId xmlns:a16="http://schemas.microsoft.com/office/drawing/2014/main" id="{F10A331E-BBF2-42C6-9364-2E8D21BA4D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7974" y="2959409"/>
            <a:ext cx="458675" cy="458675"/>
          </a:xfrm>
          <a:prstGeom prst="rect">
            <a:avLst/>
          </a:prstGeom>
        </p:spPr>
      </p:pic>
      <p:sp>
        <p:nvSpPr>
          <p:cNvPr id="2" name="Rectangle 1">
            <a:extLst>
              <a:ext uri="{FF2B5EF4-FFF2-40B4-BE49-F238E27FC236}">
                <a16:creationId xmlns:a16="http://schemas.microsoft.com/office/drawing/2014/main" id="{CAF2380B-642A-4D93-8B0E-9B9FC903DEB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31364829-0EBE-4479-9CE5-ED0E2982FA38}"/>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E0983DBB-B19F-44B9-9D39-4E2A5B5FC674}"/>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33CA9B68-9419-4B89-8497-D4264246D3F5}"/>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3" name="Title 2">
            <a:extLst>
              <a:ext uri="{FF2B5EF4-FFF2-40B4-BE49-F238E27FC236}">
                <a16:creationId xmlns:a16="http://schemas.microsoft.com/office/drawing/2014/main" id="{BA01B554-D368-40F3-9DF8-331CEA329CFF}"/>
              </a:ext>
            </a:extLst>
          </p:cNvPr>
          <p:cNvSpPr>
            <a:spLocks noGrp="1"/>
          </p:cNvSpPr>
          <p:nvPr>
            <p:ph type="title"/>
          </p:nvPr>
        </p:nvSpPr>
        <p:spPr>
          <a:xfrm>
            <a:off x="6657974" y="611077"/>
            <a:ext cx="4695825" cy="833663"/>
          </a:xfrm>
        </p:spPr>
        <p:txBody>
          <a:bodyPr/>
          <a:lstStyle/>
          <a:p>
            <a:pPr algn="ctr"/>
            <a:r>
              <a:rPr lang="en-US" dirty="0"/>
              <a:t>Commencer</a:t>
            </a:r>
          </a:p>
        </p:txBody>
      </p:sp>
    </p:spTree>
    <p:extLst>
      <p:ext uri="{BB962C8B-B14F-4D97-AF65-F5344CB8AC3E}">
        <p14:creationId xmlns:p14="http://schemas.microsoft.com/office/powerpoint/2010/main" val="1233574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8" descr="A picture containing drawing&#10;&#10;Description automatically generated">
            <a:extLst>
              <a:ext uri="{FF2B5EF4-FFF2-40B4-BE49-F238E27FC236}">
                <a16:creationId xmlns:a16="http://schemas.microsoft.com/office/drawing/2014/main" id="{65B97452-5552-485D-B5DB-344CF7797B8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a:xfrm>
            <a:off x="0" y="0"/>
            <a:ext cx="6305550" cy="6721475"/>
          </a:xfrm>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err="1"/>
              <a:t>Vectr</a:t>
            </a:r>
            <a:r>
              <a:rPr lang="en-US" dirty="0"/>
              <a:t> – sur le Web</a:t>
            </a:r>
          </a:p>
          <a:p>
            <a:pPr marL="0" indent="0">
              <a:buNone/>
            </a:pPr>
            <a:r>
              <a:rPr lang="fr-FR" b="1" dirty="0"/>
              <a:t>Une application Web GRATUITE de conception graphique vectorielle, avec une interface simple et intuitive et de nombreuses fonctionnalités.</a:t>
            </a:r>
          </a:p>
          <a:p>
            <a:pPr marL="0" indent="0">
              <a:buNone/>
            </a:pPr>
            <a:r>
              <a:rPr lang="en-US" b="1" dirty="0" err="1"/>
              <a:t>Tutoriels</a:t>
            </a:r>
            <a:r>
              <a:rPr lang="en-US" b="1" dirty="0"/>
              <a:t> pour </a:t>
            </a:r>
            <a:r>
              <a:rPr lang="en-US" b="1" dirty="0" err="1"/>
              <a:t>débuter</a:t>
            </a:r>
            <a:r>
              <a:rPr lang="en-US" b="1" dirty="0"/>
              <a:t> :</a:t>
            </a:r>
          </a:p>
          <a:p>
            <a:r>
              <a:rPr lang="en-US" b="1" dirty="0" err="1">
                <a:hlinkClick r:id="rId3"/>
              </a:rPr>
              <a:t>Leçon</a:t>
            </a:r>
            <a:r>
              <a:rPr lang="en-US" b="1" dirty="0">
                <a:hlinkClick r:id="rId3"/>
              </a:rPr>
              <a:t> 1 – </a:t>
            </a:r>
            <a:r>
              <a:rPr lang="en-US" b="1" dirty="0" err="1">
                <a:hlinkClick r:id="rId3"/>
              </a:rPr>
              <a:t>Débuter</a:t>
            </a:r>
            <a:endParaRPr lang="en-US" b="1" dirty="0"/>
          </a:p>
          <a:p>
            <a:r>
              <a:rPr lang="en-US" b="1" dirty="0" err="1">
                <a:hlinkClick r:id="rId4"/>
              </a:rPr>
              <a:t>Leçon</a:t>
            </a:r>
            <a:r>
              <a:rPr lang="en-US" b="1" dirty="0">
                <a:hlinkClick r:id="rId4"/>
              </a:rPr>
              <a:t> 2 – </a:t>
            </a:r>
            <a:r>
              <a:rPr lang="en-US" b="1" dirty="0" err="1">
                <a:hlinkClick r:id="rId4"/>
              </a:rPr>
              <a:t>Partager</a:t>
            </a:r>
            <a:r>
              <a:rPr lang="en-US" b="1" dirty="0">
                <a:hlinkClick r:id="rId4"/>
              </a:rPr>
              <a:t> /exporter des </a:t>
            </a:r>
            <a:r>
              <a:rPr lang="en-US" b="1" dirty="0" err="1">
                <a:hlinkClick r:id="rId4"/>
              </a:rPr>
              <a:t>fichiers</a:t>
            </a:r>
            <a:endParaRPr lang="en-US" b="1" dirty="0"/>
          </a:p>
          <a:p>
            <a:r>
              <a:rPr lang="en-US" b="1" dirty="0" err="1">
                <a:hlinkClick r:id="rId5"/>
              </a:rPr>
              <a:t>Leçon</a:t>
            </a:r>
            <a:r>
              <a:rPr lang="en-US" b="1" dirty="0">
                <a:hlinkClick r:id="rId5"/>
              </a:rPr>
              <a:t> 3 – </a:t>
            </a:r>
            <a:r>
              <a:rPr lang="en-US" b="1" dirty="0" err="1">
                <a:hlinkClick r:id="rId5"/>
              </a:rPr>
              <a:t>Créer</a:t>
            </a:r>
            <a:r>
              <a:rPr lang="en-US" b="1" dirty="0">
                <a:hlinkClick r:id="rId5"/>
              </a:rPr>
              <a:t> </a:t>
            </a:r>
            <a:r>
              <a:rPr lang="en-US" b="1" dirty="0" err="1">
                <a:hlinkClick r:id="rId5"/>
              </a:rPr>
              <a:t>une</a:t>
            </a:r>
            <a:r>
              <a:rPr lang="en-US" b="1" dirty="0">
                <a:hlinkClick r:id="rId5"/>
              </a:rPr>
              <a:t> affiche simple</a:t>
            </a:r>
            <a:endParaRPr lang="en-US" b="1" dirty="0"/>
          </a:p>
          <a:p>
            <a:r>
              <a:rPr lang="en-US" b="1" dirty="0" err="1">
                <a:hlinkClick r:id="rId6"/>
              </a:rPr>
              <a:t>Leçon</a:t>
            </a:r>
            <a:r>
              <a:rPr lang="en-US" b="1" dirty="0">
                <a:hlinkClick r:id="rId6"/>
              </a:rPr>
              <a:t> 4 – </a:t>
            </a:r>
            <a:r>
              <a:rPr lang="en-US" b="1" dirty="0" err="1">
                <a:hlinkClick r:id="rId6"/>
              </a:rPr>
              <a:t>Créer</a:t>
            </a:r>
            <a:r>
              <a:rPr lang="en-US" b="1" dirty="0">
                <a:hlinkClick r:id="rId6"/>
              </a:rPr>
              <a:t> un logo</a:t>
            </a:r>
            <a:endParaRPr lang="en-US" b="1" dirty="0"/>
          </a:p>
          <a:p>
            <a:r>
              <a:rPr lang="en-US" b="1" dirty="0" err="1">
                <a:hlinkClick r:id="rId7"/>
              </a:rPr>
              <a:t>Leçon</a:t>
            </a:r>
            <a:r>
              <a:rPr lang="en-US" b="1" dirty="0">
                <a:hlinkClick r:id="rId7"/>
              </a:rPr>
              <a:t> 5 – </a:t>
            </a:r>
            <a:r>
              <a:rPr lang="en-US" b="1" dirty="0" err="1">
                <a:hlinkClick r:id="rId7"/>
              </a:rPr>
              <a:t>Créer</a:t>
            </a:r>
            <a:r>
              <a:rPr lang="en-US" b="1" dirty="0">
                <a:hlinkClick r:id="rId7"/>
              </a:rPr>
              <a:t> un logo </a:t>
            </a:r>
            <a:r>
              <a:rPr lang="en-US" b="1" dirty="0" err="1">
                <a:hlinkClick r:id="rId7"/>
              </a:rPr>
              <a:t>typographique</a:t>
            </a:r>
            <a:endParaRPr lang="en-US" b="1" dirty="0"/>
          </a:p>
          <a:p>
            <a:pPr marL="0" indent="0">
              <a:buNone/>
            </a:pPr>
            <a:endParaRPr lang="en-US" b="1" noProof="1">
              <a:solidFill>
                <a:schemeClr val="accent2">
                  <a:lumMod val="40000"/>
                  <a:lumOff val="60000"/>
                </a:schemeClr>
              </a:solidFill>
              <a:hlinkClick r:id="rId8"/>
            </a:endParaRPr>
          </a:p>
          <a:p>
            <a:pPr marL="0" indent="0">
              <a:buNone/>
            </a:pPr>
            <a:r>
              <a:rPr lang="fr-FR" b="1" noProof="1">
                <a:solidFill>
                  <a:schemeClr val="accent2">
                    <a:lumMod val="40000"/>
                    <a:lumOff val="60000"/>
                  </a:schemeClr>
                </a:solidFill>
                <a:hlinkClick r:id="rId9"/>
              </a:rPr>
              <a:t>Pour accéder à Vectr, cliquez ici.</a:t>
            </a:r>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6970A80-60FB-4A76-BB53-C74E9C307EC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8" name="Rectangle 7">
            <a:extLst>
              <a:ext uri="{FF2B5EF4-FFF2-40B4-BE49-F238E27FC236}">
                <a16:creationId xmlns:a16="http://schemas.microsoft.com/office/drawing/2014/main" id="{56E15A60-D285-42CF-96AC-77EA15A0A1C8}"/>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9" name="Rectangle 8">
            <a:extLst>
              <a:ext uri="{FF2B5EF4-FFF2-40B4-BE49-F238E27FC236}">
                <a16:creationId xmlns:a16="http://schemas.microsoft.com/office/drawing/2014/main" id="{264785E6-D86E-4319-B76F-668221709C69}"/>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0" name="Rectangle 9">
            <a:extLst>
              <a:ext uri="{FF2B5EF4-FFF2-40B4-BE49-F238E27FC236}">
                <a16:creationId xmlns:a16="http://schemas.microsoft.com/office/drawing/2014/main" id="{2A6651C3-3A42-41CA-B00D-C2FA3BA08B7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3" name="Title 2">
            <a:extLst>
              <a:ext uri="{FF2B5EF4-FFF2-40B4-BE49-F238E27FC236}">
                <a16:creationId xmlns:a16="http://schemas.microsoft.com/office/drawing/2014/main" id="{C1198003-BDE3-49AF-8209-ED1ACADB4BA8}"/>
              </a:ext>
            </a:extLst>
          </p:cNvPr>
          <p:cNvSpPr>
            <a:spLocks noGrp="1"/>
          </p:cNvSpPr>
          <p:nvPr>
            <p:ph type="title"/>
          </p:nvPr>
        </p:nvSpPr>
        <p:spPr>
          <a:xfrm>
            <a:off x="6657974" y="611077"/>
            <a:ext cx="4695825" cy="833663"/>
          </a:xfrm>
        </p:spPr>
        <p:txBody>
          <a:bodyPr/>
          <a:lstStyle/>
          <a:p>
            <a:pPr algn="ctr"/>
            <a:r>
              <a:rPr lang="en-US" dirty="0"/>
              <a:t>Commencer</a:t>
            </a:r>
          </a:p>
        </p:txBody>
      </p:sp>
    </p:spTree>
    <p:extLst>
      <p:ext uri="{BB962C8B-B14F-4D97-AF65-F5344CB8AC3E}">
        <p14:creationId xmlns:p14="http://schemas.microsoft.com/office/powerpoint/2010/main" val="2143051503"/>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2.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1013</Words>
  <Application>Microsoft Office PowerPoint</Application>
  <PresentationFormat>Widescreen</PresentationFormat>
  <Paragraphs>125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Palatino Linotype</vt:lpstr>
      <vt:lpstr>Wingdings</vt:lpstr>
      <vt:lpstr>Office Theme</vt:lpstr>
      <vt:lpstr>Créer un Podcast</vt:lpstr>
      <vt:lpstr>Activités et travail</vt:lpstr>
      <vt:lpstr>Planification d’un Podcast</vt:lpstr>
      <vt:lpstr>Planification d’un Podcast</vt:lpstr>
      <vt:lpstr>Planification d’un Podcast</vt:lpstr>
      <vt:lpstr>Planification d’un Podcast</vt:lpstr>
      <vt:lpstr>Commencer</vt:lpstr>
      <vt:lpstr>Commencer</vt:lpstr>
      <vt:lpstr>Commencer</vt:lpstr>
      <vt:lpstr>Commencer</vt:lpstr>
      <vt:lpstr>Commencer</vt:lpstr>
      <vt:lpstr>Commencer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2020-11-09T12:14:13Z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