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7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3F7FB7-F272-4600-AB3C-1F17C889B76C}" v="315" dt="2020-11-10T16:50:35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7873612" y="4611901"/>
            <a:ext cx="3924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19" name="Google Shape;19;p2"/>
          <p:cNvCxnSpPr/>
          <p:nvPr/>
        </p:nvCxnSpPr>
        <p:spPr>
          <a:xfrm>
            <a:off x="7874732" y="4373775"/>
            <a:ext cx="3924000" cy="0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2"/>
          <p:cNvSpPr/>
          <p:nvPr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"/>
          <p:cNvSpPr>
            <a:spLocks noGrp="1"/>
          </p:cNvSpPr>
          <p:nvPr>
            <p:ph type="pic" idx="2"/>
          </p:nvPr>
        </p:nvSpPr>
        <p:spPr>
          <a:xfrm>
            <a:off x="-1" y="0"/>
            <a:ext cx="7512001" cy="672785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Horizontal 1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prstGeom prst="rect">
            <a:avLst/>
          </a:prstGeom>
          <a:gradFill>
            <a:gsLst>
              <a:gs pos="0">
                <a:srgbClr val="262626"/>
              </a:gs>
              <a:gs pos="1000">
                <a:srgbClr val="262626"/>
              </a:gs>
              <a:gs pos="100000">
                <a:srgbClr val="4E1E76"/>
              </a:gs>
            </a:gsLst>
            <a:lin ang="12600000" scaled="0"/>
          </a:gradFill>
          <a:ln>
            <a:noFill/>
          </a:ln>
        </p:spPr>
        <p:txBody>
          <a:bodyPr spcFirstLastPara="1" wrap="square" lIns="396000" tIns="0" rIns="396000" bIns="0" anchor="ctr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  <a:defRPr sz="5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705350" y="365124"/>
            <a:ext cx="6648448" cy="598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Right">
  <p:cSld name="Title and Content Righ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>
            <a:spLocks noGrp="1"/>
          </p:cNvSpPr>
          <p:nvPr>
            <p:ph type="pic" idx="2"/>
          </p:nvPr>
        </p:nvSpPr>
        <p:spPr>
          <a:xfrm>
            <a:off x="0" y="0"/>
            <a:ext cx="6305550" cy="672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657974" y="611077"/>
            <a:ext cx="4695825" cy="833663"/>
          </a:xfrm>
          <a:prstGeom prst="rect">
            <a:avLst/>
          </a:prstGeom>
          <a:solidFill>
            <a:srgbClr val="4E1E76"/>
          </a:solidFill>
          <a:ln>
            <a:noFill/>
          </a:ln>
        </p:spPr>
        <p:txBody>
          <a:bodyPr spcFirstLastPara="1" wrap="square" lIns="91425" tIns="108000" rIns="91425" bIns="108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657974" y="1825625"/>
            <a:ext cx="46958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7873612" y="4611901"/>
            <a:ext cx="3924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7874732" y="4373775"/>
            <a:ext cx="3924000" cy="0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5"/>
          <p:cNvSpPr/>
          <p:nvPr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0C0C0C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prstGeom prst="rect">
            <a:avLst/>
          </a:prstGeom>
          <a:solidFill>
            <a:srgbClr val="4E1E76"/>
          </a:solidFill>
          <a:ln>
            <a:noFill/>
          </a:ln>
        </p:spPr>
        <p:txBody>
          <a:bodyPr spcFirstLastPara="1" wrap="square" lIns="91425" tIns="108000" rIns="91425" bIns="108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27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de">
  <p:cSld name="Title and Content Wide">
    <p:bg>
      <p:bgPr>
        <a:solidFill>
          <a:srgbClr val="0C0C0C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prstGeom prst="rect">
            <a:avLst/>
          </a:prstGeom>
          <a:solidFill>
            <a:srgbClr val="4E1E76"/>
          </a:solidFill>
          <a:ln>
            <a:noFill/>
          </a:ln>
        </p:spPr>
        <p:txBody>
          <a:bodyPr spcFirstLastPara="1" wrap="square" lIns="91425" tIns="108000" rIns="91425" bIns="108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Horizontal 2">
  <p:cSld name="Title and Content - Horizontal 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prstGeom prst="rect">
            <a:avLst/>
          </a:prstGeom>
          <a:gradFill>
            <a:gsLst>
              <a:gs pos="0">
                <a:srgbClr val="262626"/>
              </a:gs>
              <a:gs pos="1000">
                <a:srgbClr val="262626"/>
              </a:gs>
              <a:gs pos="100000">
                <a:srgbClr val="4E1E76"/>
              </a:gs>
            </a:gsLst>
            <a:lin ang="12600000" scaled="0"/>
          </a:gradFill>
          <a:ln>
            <a:noFill/>
          </a:ln>
        </p:spPr>
        <p:txBody>
          <a:bodyPr spcFirstLastPara="1" wrap="square" lIns="396000" tIns="45700" rIns="396000" bIns="45700" anchor="ctr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838200" y="365124"/>
            <a:ext cx="6156323" cy="598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Horizontal 3">
  <p:cSld name="Title and Content - Horizontal 3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4705350" y="611076"/>
            <a:ext cx="6648448" cy="573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prstGeom prst="rect">
            <a:avLst/>
          </a:prstGeom>
          <a:solidFill>
            <a:srgbClr val="4E1E76"/>
          </a:solidFill>
          <a:ln>
            <a:noFill/>
          </a:ln>
        </p:spPr>
        <p:txBody>
          <a:bodyPr spcFirstLastPara="1" wrap="square" lIns="91425" tIns="108000" rIns="91425" bIns="108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0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docs.google.com/document/d/1b1vWmD-hDsneub43TbfzkIue_KAXquj9Px9Bjy7FVwQ/edit#heading=h.3q5sasy" TargetMode="External"/><Relationship Id="rId3" Type="http://schemas.openxmlformats.org/officeDocument/2006/relationships/tags" Target="../tags/tag7.xml"/><Relationship Id="rId7" Type="http://schemas.openxmlformats.org/officeDocument/2006/relationships/hyperlink" Target="https://docs.google.com/document/d/1b1vWmD-hDsneub43TbfzkIue_KAXquj9Px9Bjy7FVwQ/edit#heading=h.rer6ncy27b0m" TargetMode="External"/><Relationship Id="rId12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hyperlink" Target="https://docs.google.com/document/d/1b1vWmD-hDsneub43TbfzkIue_KAXquj9Px9Bjy7FVwQ/edit#heading=h.aejlhqxwnqab" TargetMode="External"/><Relationship Id="rId5" Type="http://schemas.openxmlformats.org/officeDocument/2006/relationships/notesSlide" Target="../notesSlides/notesSlide2.xml"/><Relationship Id="rId10" Type="http://schemas.openxmlformats.org/officeDocument/2006/relationships/hyperlink" Target="https://docs.google.com/document/d/1b1vWmD-hDsneub43TbfzkIue_KAXquj9Px9Bjy7FVwQ/edit#heading=h.mmu3lnusixyd" TargetMode="External"/><Relationship Id="rId4" Type="http://schemas.openxmlformats.org/officeDocument/2006/relationships/slideLayout" Target="../slideLayouts/slideLayout2.xml"/><Relationship Id="rId9" Type="http://schemas.openxmlformats.org/officeDocument/2006/relationships/hyperlink" Target="https://docs.google.com/document/d/1b1vWmD-hDsneub43TbfzkIue_KAXquj9Px9Bjy7FVwQ/edit#heading=h.i8ik991anhl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6.jp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2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9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31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30.xml"/><Relationship Id="rId9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10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40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39.xml"/><Relationship Id="rId9" Type="http://schemas.openxmlformats.org/officeDocument/2006/relationships/tags" Target="../tags/tag4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hyperlink" Target="https://www.youtube.com/watch?v=fpQ4Eiq-0Bg" TargetMode="Externa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11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49.xml"/><Relationship Id="rId15" Type="http://schemas.openxmlformats.org/officeDocument/2006/relationships/hyperlink" Target="https://www.youtube.com/watch?v=qiYF9PDixTY" TargetMode="Externa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hyperlink" Target="https://www.youtube.com/watch?v=Un-BdBSOGKY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../media/image12.jpg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58.xml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hyperlink" Target="https://sketchboo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873612" y="1676409"/>
            <a:ext cx="3924000" cy="243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/>
              <a:t>Animation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873612" y="4611901"/>
            <a:ext cx="3924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/>
              <a:t>Leçon et activité 3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87" name="Google Shape;87;p16" descr="A picture containing toy, small, table, sitting&#10;&#10;Description automatically generated"/>
          <p:cNvPicPr preferRelativeResize="0">
            <a:picLocks noGrp="1"/>
          </p:cNvPicPr>
          <p:nvPr>
            <p:ph type="pic" idx="2"/>
            <p:custDataLst>
              <p:tags r:id="rId4"/>
            </p:custDataLst>
          </p:nvPr>
        </p:nvPicPr>
        <p:blipFill rotWithShape="1">
          <a:blip r:embed="rId7">
            <a:alphaModFix/>
          </a:blip>
          <a:srcRect l="6424" r="6423"/>
          <a:stretch/>
        </p:blipFill>
        <p:spPr>
          <a:xfrm>
            <a:off x="-1" y="0"/>
            <a:ext cx="7512001" cy="6727855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"/>
            <a:ext cx="4305300" cy="6721472"/>
          </a:xfrm>
          <a:prstGeom prst="rect">
            <a:avLst/>
          </a:prstGeom>
          <a:gradFill>
            <a:gsLst>
              <a:gs pos="0">
                <a:srgbClr val="262626"/>
              </a:gs>
              <a:gs pos="1000">
                <a:srgbClr val="262626"/>
              </a:gs>
              <a:gs pos="100000">
                <a:srgbClr val="4E1E76"/>
              </a:gs>
            </a:gsLst>
            <a:lin ang="0" scaled="0"/>
          </a:gradFill>
          <a:ln>
            <a:noFill/>
          </a:ln>
        </p:spPr>
        <p:txBody>
          <a:bodyPr spcFirstLastPara="1" wrap="square" lIns="396000" tIns="0" rIns="396000" bIns="0" anchor="ctr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</a:pPr>
            <a:r>
              <a:rPr lang="fr-CA" noProof="1">
                <a:solidFill>
                  <a:schemeClr val="lt1"/>
                </a:solidFill>
              </a:rPr>
              <a:t>Activit</a:t>
            </a:r>
            <a:r>
              <a:rPr lang="fr-CA" noProof="1"/>
              <a:t>é</a:t>
            </a:r>
            <a:r>
              <a:rPr lang="fr-CA" noProof="1">
                <a:solidFill>
                  <a:schemeClr val="lt1"/>
                </a:solidFill>
              </a:rPr>
              <a:t>s </a:t>
            </a:r>
            <a:r>
              <a:rPr lang="fr-CA" noProof="1"/>
              <a:t>et</a:t>
            </a:r>
            <a:r>
              <a:rPr lang="fr-CA" noProof="1">
                <a:solidFill>
                  <a:schemeClr val="lt1"/>
                </a:solidFill>
              </a:rPr>
              <a:t> </a:t>
            </a:r>
            <a:r>
              <a:rPr lang="fr-CA" noProof="1"/>
              <a:t>travail</a:t>
            </a:r>
          </a:p>
        </p:txBody>
      </p:sp>
      <p:grpSp>
        <p:nvGrpSpPr>
          <p:cNvPr id="93" name="Google Shape;93;p17"/>
          <p:cNvGrpSpPr/>
          <p:nvPr>
            <p:custDataLst>
              <p:tags r:id="rId2"/>
            </p:custDataLst>
          </p:nvPr>
        </p:nvGrpSpPr>
        <p:grpSpPr>
          <a:xfrm>
            <a:off x="4562476" y="369800"/>
            <a:ext cx="6791323" cy="5991675"/>
            <a:chOff x="0" y="4675"/>
            <a:chExt cx="6791323" cy="5991675"/>
          </a:xfrm>
        </p:grpSpPr>
        <p:sp>
          <p:nvSpPr>
            <p:cNvPr id="94" name="Google Shape;94;p17"/>
            <p:cNvSpPr/>
            <p:nvPr/>
          </p:nvSpPr>
          <p:spPr>
            <a:xfrm>
              <a:off x="0" y="4675"/>
              <a:ext cx="6791323" cy="99592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CA" noProof="1"/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301265" y="228757"/>
              <a:ext cx="547756" cy="54775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CA" noProof="1"/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1150288" y="4675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CA" noProof="1"/>
            </a:p>
          </p:txBody>
        </p:sp>
        <p:sp>
          <p:nvSpPr>
            <p:cNvPr id="97" name="Google Shape;97;p17"/>
            <p:cNvSpPr txBox="1"/>
            <p:nvPr/>
          </p:nvSpPr>
          <p:spPr>
            <a:xfrm>
              <a:off x="1079502" y="22154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152400" lvl="0" indent="0" algn="just" rtl="0">
                <a:spcBef>
                  <a:spcPts val="0"/>
                </a:spcBef>
                <a:spcAft>
                  <a:spcPts val="5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-CA" noProof="1">
                  <a:solidFill>
                    <a:srgbClr val="FFFFFF"/>
                  </a:solidFill>
                  <a:uFill>
                    <a:noFill/>
                  </a:u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Activité 1 – Explorez l’histoire de l’animation et des opportunités de carrière</a:t>
              </a:r>
              <a:endParaRPr lang="fr-CA" noProof="1"/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0" y="1249576"/>
              <a:ext cx="6791323" cy="99592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CA" noProof="1"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301265" y="1473658"/>
              <a:ext cx="547756" cy="547756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CA" noProof="1"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1150288" y="1249576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CA" noProof="1"/>
            </a:p>
          </p:txBody>
        </p:sp>
        <p:sp>
          <p:nvSpPr>
            <p:cNvPr id="101" name="Google Shape;101;p17"/>
            <p:cNvSpPr txBox="1"/>
            <p:nvPr/>
          </p:nvSpPr>
          <p:spPr>
            <a:xfrm>
              <a:off x="1079502" y="1265728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152400" lvl="0" indent="0" algn="just" rtl="0">
                <a:spcBef>
                  <a:spcPts val="0"/>
                </a:spcBef>
                <a:spcAft>
                  <a:spcPts val="5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-CA" sz="1500" noProof="1">
                  <a:solidFill>
                    <a:srgbClr val="FFFFFF"/>
                  </a:solidFill>
                  <a:uFill>
                    <a:noFill/>
                  </a:u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Activité 2 – Introduction aux principes d’animation</a:t>
              </a:r>
              <a:endParaRPr lang="fr-CA" noProof="1"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0" y="2494477"/>
              <a:ext cx="6791323" cy="9959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CA" noProof="1"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301265" y="2718559"/>
              <a:ext cx="547756" cy="547756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CA" noProof="1"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1150288" y="2494477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CA" noProof="1"/>
            </a:p>
          </p:txBody>
        </p:sp>
        <p:sp>
          <p:nvSpPr>
            <p:cNvPr id="105" name="Google Shape;105;p17"/>
            <p:cNvSpPr txBox="1"/>
            <p:nvPr/>
          </p:nvSpPr>
          <p:spPr>
            <a:xfrm>
              <a:off x="1150288" y="2502553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fr-CA" sz="1500" noProof="1">
                  <a:solidFill>
                    <a:srgbClr val="FFFFFF"/>
                  </a:solidFill>
                  <a:uFill>
                    <a:noFill/>
                  </a:u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Activité 3 – Création de personnages et arrière-plans</a:t>
              </a:r>
              <a:endParaRPr lang="fr-CA" noProof="1"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0" y="3739377"/>
              <a:ext cx="6791323" cy="995920"/>
            </a:xfrm>
            <a:prstGeom prst="rect">
              <a:avLst/>
            </a:prstGeom>
            <a:gradFill>
              <a:gsLst>
                <a:gs pos="0">
                  <a:srgbClr val="3F3F3F"/>
                </a:gs>
                <a:gs pos="15929">
                  <a:srgbClr val="262626"/>
                </a:gs>
                <a:gs pos="97000">
                  <a:srgbClr val="262626"/>
                </a:gs>
                <a:gs pos="100000">
                  <a:srgbClr val="11859C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CA" noProof="1"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301265" y="3963460"/>
              <a:ext cx="547756" cy="547756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CA" noProof="1"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1150288" y="3739377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CA" noProof="1"/>
            </a:p>
          </p:txBody>
        </p:sp>
        <p:sp>
          <p:nvSpPr>
            <p:cNvPr id="109" name="Google Shape;109;p17"/>
            <p:cNvSpPr txBox="1"/>
            <p:nvPr/>
          </p:nvSpPr>
          <p:spPr>
            <a:xfrm>
              <a:off x="1150288" y="3747453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fr-CA" sz="1500" noProof="1">
                  <a:solidFill>
                    <a:srgbClr val="FFFFFF"/>
                  </a:solidFill>
                  <a:uFill>
                    <a:noFill/>
                  </a:u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Activité 4 – Projet d’animation image par image (stop motion)</a:t>
              </a:r>
              <a:endParaRPr lang="fr-CA" noProof="1"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0" y="4984278"/>
              <a:ext cx="6791323" cy="995920"/>
            </a:xfrm>
            <a:prstGeom prst="rect">
              <a:avLst/>
            </a:prstGeom>
            <a:gradFill>
              <a:gsLst>
                <a:gs pos="0">
                  <a:srgbClr val="3F3F3F"/>
                </a:gs>
                <a:gs pos="15929">
                  <a:srgbClr val="262626"/>
                </a:gs>
                <a:gs pos="97000">
                  <a:srgbClr val="262626"/>
                </a:gs>
                <a:gs pos="100000">
                  <a:srgbClr val="11859C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CA" noProof="1"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301265" y="5208360"/>
              <a:ext cx="547756" cy="547756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CA" noProof="1"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1150288" y="4984278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CA" noProof="1"/>
            </a:p>
          </p:txBody>
        </p:sp>
        <p:sp>
          <p:nvSpPr>
            <p:cNvPr id="113" name="Google Shape;113;p17"/>
            <p:cNvSpPr txBox="1"/>
            <p:nvPr/>
          </p:nvSpPr>
          <p:spPr>
            <a:xfrm>
              <a:off x="989191" y="5000430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152400" lvl="0" indent="0" rtl="0">
                <a:spcBef>
                  <a:spcPts val="0"/>
                </a:spcBef>
                <a:spcAft>
                  <a:spcPts val="5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-CA" sz="1500" noProof="1">
                  <a:solidFill>
                    <a:srgbClr val="FFFFFF"/>
                  </a:solidFill>
                </a:rPr>
                <a:t>Travail</a:t>
              </a:r>
              <a:r>
                <a:rPr lang="fr-CA" sz="1500" noProof="1">
                  <a:solidFill>
                    <a:srgbClr val="FFFFFF"/>
                  </a:solidFill>
                  <a:uFill>
                    <a:noFill/>
                  </a:u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1 – Créer un animation image par image (stop motion)</a:t>
              </a:r>
              <a:endParaRPr lang="fr-CA" noProof="1"/>
            </a:p>
          </p:txBody>
        </p:sp>
      </p:grpSp>
      <p:sp>
        <p:nvSpPr>
          <p:cNvPr id="114" name="Google Shape;114;p17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1"/>
              <a:t>PAGE </a:t>
            </a:r>
            <a:fld id="{00000000-1234-1234-1234-123412341234}" type="slidenum">
              <a:rPr lang="fr-CA" noProof="1" dirty="0" smtClean="0"/>
              <a:t>2</a:t>
            </a:fld>
            <a:endParaRPr lang="fr-CA" noProof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 descr="A picture containing snow, board, cutting, piece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3">
            <a:alphaModFix/>
          </a:blip>
          <a:srcRect l="18729" r="18729"/>
          <a:stretch/>
        </p:blipFill>
        <p:spPr>
          <a:xfrm>
            <a:off x="0" y="-8622"/>
            <a:ext cx="6249555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5" y="611074"/>
            <a:ext cx="4857000" cy="1131300"/>
          </a:xfrm>
          <a:prstGeom prst="rect">
            <a:avLst/>
          </a:prstGeom>
          <a:solidFill>
            <a:srgbClr val="4E1E76"/>
          </a:solidFill>
          <a:ln>
            <a:noFill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 err="1"/>
              <a:t>Création</a:t>
            </a:r>
            <a:r>
              <a:rPr lang="en-US" dirty="0"/>
              <a:t> de </a:t>
            </a:r>
            <a:r>
              <a:rPr lang="en-US" dirty="0" err="1"/>
              <a:t>personnages</a:t>
            </a:r>
            <a:endParaRPr dirty="0"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Dans la leçon précédente, vous avez découvert les 12 principes de l'animation dans cette leçon; vous explorerez différentes manières de créer des personnages, des accessoires et des arrières-plans.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38100" lvl="0" indent="4572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Pensez-y: Quelle est l'animation la plus simple que vous pouvez créer à l'école ou à la maison (Q3.1)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23" name="Google Shape;123;p18"/>
          <p:cNvSpPr/>
          <p:nvPr>
            <p:custDataLst>
              <p:tags r:id="rId5"/>
            </p:custDataLst>
          </p:nvPr>
        </p:nvSpPr>
        <p:spPr>
          <a:xfrm>
            <a:off x="1145309" y="6565799"/>
            <a:ext cx="2552123" cy="1636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Histoire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carrières</a:t>
            </a:r>
            <a:endParaRPr lang="en-US"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8"/>
          <p:cNvSpPr/>
          <p:nvPr>
            <p:custDataLst>
              <p:tags r:id="rId6"/>
            </p:custDataLst>
          </p:nvPr>
        </p:nvSpPr>
        <p:spPr>
          <a:xfrm>
            <a:off x="3697432" y="6565797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Principes d’animation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8"/>
          <p:cNvSpPr/>
          <p:nvPr>
            <p:custDataLst>
              <p:tags r:id="rId7"/>
            </p:custDataLst>
          </p:nvPr>
        </p:nvSpPr>
        <p:spPr>
          <a:xfrm>
            <a:off x="6249555" y="6361475"/>
            <a:ext cx="2552123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Personnages/Arrière-plans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Stop Motion</a:t>
            </a:r>
            <a:endParaRPr/>
          </a:p>
        </p:txBody>
      </p:sp>
      <p:sp>
        <p:nvSpPr>
          <p:cNvPr id="127" name="Google Shape;127;p18"/>
          <p:cNvSpPr/>
          <p:nvPr>
            <p:custDataLst>
              <p:tags r:id="rId9"/>
            </p:custDataLst>
          </p:nvPr>
        </p:nvSpPr>
        <p:spPr>
          <a:xfrm rot="10800000">
            <a:off x="7410766" y="6177651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8" descr="Idea"/>
          <p:cNvPicPr preferRelativeResize="0"/>
          <p:nvPr>
            <p:custDataLst>
              <p:tags r:id="rId10"/>
            </p:custDataLst>
          </p:nvPr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7354917" y="3698650"/>
            <a:ext cx="254544" cy="26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9" descr="A picture containing photo, outdoor, person, ball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2">
            <a:alphaModFix/>
          </a:blip>
          <a:srcRect t="-45579" b="-45579"/>
          <a:stretch/>
        </p:blipFill>
        <p:spPr>
          <a:xfrm>
            <a:off x="0" y="0"/>
            <a:ext cx="630555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611077"/>
            <a:ext cx="4695825" cy="833663"/>
          </a:xfrm>
          <a:prstGeom prst="rect">
            <a:avLst/>
          </a:prstGeom>
          <a:solidFill>
            <a:srgbClr val="4E1E76"/>
          </a:solidFill>
          <a:ln>
            <a:noFill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/>
              <a:t>Animation Flipbook </a:t>
            </a:r>
            <a:endParaRPr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9389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▪"/>
            </a:pP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L'animation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flipbook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un livre avec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série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d'images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changent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progressivement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d'une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page à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l'autre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Si les pages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tournées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rapidement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les images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semblent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dérouler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ensemble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créant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animation.</a:t>
            </a:r>
            <a:endParaRPr sz="17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381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▪"/>
            </a:pP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 premier flipbook a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créé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1868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lorsqu'il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breveté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par John Barnes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Linnett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cependant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il ne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s'appelait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pas un flipbook à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l'époque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kinétographe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latin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pour «image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animée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»). Son «flipbook» a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la première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forme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d'animation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utiliser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séquence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linéaire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d'illustrations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7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36" name="Google Shape;136;p19"/>
          <p:cNvSpPr/>
          <p:nvPr>
            <p:custDataLst>
              <p:tags r:id="rId5"/>
            </p:custDataLst>
          </p:nvPr>
        </p:nvSpPr>
        <p:spPr>
          <a:xfrm>
            <a:off x="1145309" y="6565799"/>
            <a:ext cx="2552100" cy="1635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Histoire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carrières</a:t>
            </a:r>
            <a:endParaRPr lang="en-US"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/>
          <p:nvPr>
            <p:custDataLst>
              <p:tags r:id="rId6"/>
            </p:custDataLst>
          </p:nvPr>
        </p:nvSpPr>
        <p:spPr>
          <a:xfrm>
            <a:off x="3697432" y="6565797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Principes d’animation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/>
          <p:nvPr>
            <p:custDataLst>
              <p:tags r:id="rId7"/>
            </p:custDataLst>
          </p:nvPr>
        </p:nvSpPr>
        <p:spPr>
          <a:xfrm>
            <a:off x="6249555" y="6361475"/>
            <a:ext cx="2552123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Personnages/Arrière-plans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Stop Motion</a:t>
            </a:r>
            <a:endParaRPr/>
          </a:p>
        </p:txBody>
      </p:sp>
      <p:sp>
        <p:nvSpPr>
          <p:cNvPr id="140" name="Google Shape;140;p19"/>
          <p:cNvSpPr/>
          <p:nvPr>
            <p:custDataLst>
              <p:tags r:id="rId9"/>
            </p:custDataLst>
          </p:nvPr>
        </p:nvSpPr>
        <p:spPr>
          <a:xfrm rot="10800000">
            <a:off x="7410766" y="6177651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0" descr="A picture containing table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2">
            <a:alphaModFix/>
          </a:blip>
          <a:srcRect t="-26061" b="-26061"/>
          <a:stretch/>
        </p:blipFill>
        <p:spPr>
          <a:xfrm>
            <a:off x="0" y="-25400"/>
            <a:ext cx="630555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611077"/>
            <a:ext cx="4695825" cy="833663"/>
          </a:xfrm>
          <a:prstGeom prst="rect">
            <a:avLst/>
          </a:prstGeom>
          <a:solidFill>
            <a:srgbClr val="4E1E76"/>
          </a:solidFill>
          <a:ln>
            <a:noFill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/>
              <a:t>Animation Flipbook </a:t>
            </a:r>
            <a:endParaRPr dirty="0"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</a:pPr>
            <a:r>
              <a:rPr lang="en-US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 Flipbook est un excellent moyen de se lancer dans l'animation, quelle que soit vos capacités en dessin.</a:t>
            </a: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</a:pPr>
            <a:r>
              <a:rPr lang="en-US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Dans cette activité, vous créerez votre propre flipbook et le partagerez avec votre professeur, et si vous le désirez vos pairs.</a:t>
            </a: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</a:pPr>
            <a:r>
              <a:rPr lang="en-US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Outils</a:t>
            </a: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</a:pPr>
            <a:r>
              <a:rPr lang="en-US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Papier</a:t>
            </a: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</a:pPr>
            <a:r>
              <a:rPr lang="en-US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Crayon</a:t>
            </a: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</a:pPr>
            <a:r>
              <a:rPr lang="en-US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ciseaux</a:t>
            </a: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38100" lvl="1" indent="-228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</a:pPr>
            <a:r>
              <a:rPr lang="en-US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Tablette ou appareil mobile (facultatif)</a:t>
            </a: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50" name="Google Shape;150;p20"/>
          <p:cNvSpPr/>
          <p:nvPr>
            <p:custDataLst>
              <p:tags r:id="rId5"/>
            </p:custDataLst>
          </p:nvPr>
        </p:nvSpPr>
        <p:spPr>
          <a:xfrm>
            <a:off x="1145309" y="6565799"/>
            <a:ext cx="2552123" cy="1636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Histoire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carrières</a:t>
            </a:r>
            <a:endParaRPr lang="en-US"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>
            <p:custDataLst>
              <p:tags r:id="rId6"/>
            </p:custDataLst>
          </p:nvPr>
        </p:nvSpPr>
        <p:spPr>
          <a:xfrm>
            <a:off x="3697432" y="6565797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Principes d’animation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>
            <p:custDataLst>
              <p:tags r:id="rId7"/>
            </p:custDataLst>
          </p:nvPr>
        </p:nvSpPr>
        <p:spPr>
          <a:xfrm>
            <a:off x="6249555" y="6361475"/>
            <a:ext cx="2552123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Personnages/Arrière-plans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Stop Motion</a:t>
            </a:r>
            <a:endParaRPr/>
          </a:p>
        </p:txBody>
      </p:sp>
      <p:sp>
        <p:nvSpPr>
          <p:cNvPr id="154" name="Google Shape;154;p20"/>
          <p:cNvSpPr/>
          <p:nvPr>
            <p:custDataLst>
              <p:tags r:id="rId9"/>
            </p:custDataLst>
          </p:nvPr>
        </p:nvSpPr>
        <p:spPr>
          <a:xfrm rot="10800000">
            <a:off x="7410766" y="6177651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1" descr="A close up of a piece of paper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2">
            <a:alphaModFix/>
          </a:blip>
          <a:srcRect t="-27498" b="-27498"/>
          <a:stretch/>
        </p:blipFill>
        <p:spPr>
          <a:xfrm>
            <a:off x="0" y="-25400"/>
            <a:ext cx="630555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611077"/>
            <a:ext cx="4695825" cy="833663"/>
          </a:xfrm>
          <a:prstGeom prst="rect">
            <a:avLst/>
          </a:prstGeom>
          <a:solidFill>
            <a:srgbClr val="4E1E76"/>
          </a:solidFill>
          <a:ln>
            <a:noFill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/>
              <a:t>Animation Flipbook </a:t>
            </a:r>
            <a:endParaRPr dirty="0"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▪"/>
            </a:pP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Clés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réussir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un flipbook </a:t>
            </a:r>
            <a:endParaRPr sz="17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▪"/>
            </a:pP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Coupez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votre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papier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exactement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au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même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format</a:t>
            </a:r>
            <a:endParaRPr sz="17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▪"/>
            </a:pP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Numérotez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chaque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morceau de papier</a:t>
            </a:r>
            <a:endParaRPr sz="17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▪"/>
            </a:pP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Cela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vous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aidera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garder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trace de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votre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position dans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l'animation</a:t>
            </a:r>
            <a:endParaRPr sz="17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▪"/>
            </a:pP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Concevez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vos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personnages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l'avance</a:t>
            </a:r>
            <a:endParaRPr sz="17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▪"/>
            </a:pP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Cela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aidera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votre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animation à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plus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cohérente</a:t>
            </a:r>
            <a:endParaRPr sz="17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▪"/>
            </a:pP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Prenez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10 à 12 images par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seconde</a:t>
            </a:r>
            <a:endParaRPr sz="17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▪"/>
            </a:pP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Cela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aidera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garder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cohérence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pour le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spectateur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Vous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pouvez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toujours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ajouter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plus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d'images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ralentir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l'animation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retirer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accélérer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nécessaire</a:t>
            </a:r>
            <a:endParaRPr sz="17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38100" lvl="1" indent="-2159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▪"/>
            </a:pP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Créez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vous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intéresse</a:t>
            </a:r>
            <a:r>
              <a:rPr lang="en-US" sz="1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162" name="Google Shape;162;p21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63" name="Google Shape;163;p21"/>
          <p:cNvSpPr/>
          <p:nvPr>
            <p:custDataLst>
              <p:tags r:id="rId5"/>
            </p:custDataLst>
          </p:nvPr>
        </p:nvSpPr>
        <p:spPr>
          <a:xfrm>
            <a:off x="1145309" y="6565799"/>
            <a:ext cx="2552123" cy="1636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Histoire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carrières</a:t>
            </a:r>
            <a:endParaRPr lang="en-US"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1"/>
          <p:cNvSpPr/>
          <p:nvPr>
            <p:custDataLst>
              <p:tags r:id="rId6"/>
            </p:custDataLst>
          </p:nvPr>
        </p:nvSpPr>
        <p:spPr>
          <a:xfrm>
            <a:off x="3697432" y="6565797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Principes d’animation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/>
          <p:nvPr>
            <p:custDataLst>
              <p:tags r:id="rId7"/>
            </p:custDataLst>
          </p:nvPr>
        </p:nvSpPr>
        <p:spPr>
          <a:xfrm>
            <a:off x="6249555" y="6361475"/>
            <a:ext cx="2552123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Personnages/Arrière-plans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Stop Motion</a:t>
            </a:r>
            <a:endParaRPr/>
          </a:p>
        </p:txBody>
      </p:sp>
      <p:sp>
        <p:nvSpPr>
          <p:cNvPr id="167" name="Google Shape;167;p21"/>
          <p:cNvSpPr/>
          <p:nvPr>
            <p:custDataLst>
              <p:tags r:id="rId9"/>
            </p:custDataLst>
          </p:nvPr>
        </p:nvSpPr>
        <p:spPr>
          <a:xfrm rot="10800000">
            <a:off x="7410766" y="6177651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2" descr="A picture containing food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2">
            <a:alphaModFix/>
          </a:blip>
          <a:srcRect t="-37752" b="-37751"/>
          <a:stretch/>
        </p:blipFill>
        <p:spPr>
          <a:xfrm>
            <a:off x="0" y="-25400"/>
            <a:ext cx="630555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611077"/>
            <a:ext cx="4695825" cy="833663"/>
          </a:xfrm>
          <a:prstGeom prst="rect">
            <a:avLst/>
          </a:prstGeom>
          <a:solidFill>
            <a:srgbClr val="4E1E76"/>
          </a:solidFill>
          <a:ln>
            <a:noFill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/>
              <a:t>Animation Flipbook</a:t>
            </a:r>
            <a:endParaRPr dirty="0"/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Observe et apprends: Flipbook débutants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	</a:t>
            </a:r>
            <a:r>
              <a:rPr lang="en-US" u="sng">
                <a:solidFill>
                  <a:schemeClr val="hlink"/>
                </a:solidFill>
                <a:hlinkClick r:id="rId13"/>
              </a:rPr>
              <a:t>How To Make Easy Flipbooks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Observe et apprends: Flipbook Intermédiaire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	</a:t>
            </a:r>
            <a:r>
              <a:rPr lang="en-US" u="sng">
                <a:solidFill>
                  <a:schemeClr val="hlink"/>
                </a:solidFill>
                <a:hlinkClick r:id="rId14"/>
              </a:rPr>
              <a:t>How To Make A Flipbook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Observe et apprends: Flipbook avancé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	</a:t>
            </a:r>
            <a:r>
              <a:rPr lang="en-US" u="sng">
                <a:solidFill>
                  <a:schemeClr val="hlink"/>
                </a:solidFill>
                <a:hlinkClick r:id="rId15"/>
              </a:rPr>
              <a:t>Make A 3D Flipbook Background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Activité – </a:t>
            </a:r>
            <a:r>
              <a:rPr lang="en-US" sz="1400"/>
              <a:t>(Q3.2) </a:t>
            </a:r>
            <a:r>
              <a:rPr lang="en-US"/>
              <a:t>Créer un Flipbook!</a:t>
            </a:r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76" name="Google Shape;176;p22"/>
          <p:cNvSpPr/>
          <p:nvPr>
            <p:custDataLst>
              <p:tags r:id="rId5"/>
            </p:custDataLst>
          </p:nvPr>
        </p:nvSpPr>
        <p:spPr>
          <a:xfrm>
            <a:off x="1145309" y="6565799"/>
            <a:ext cx="2552123" cy="1636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Histoire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carrières</a:t>
            </a:r>
            <a:endParaRPr lang="en-US"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/>
          <p:nvPr>
            <p:custDataLst>
              <p:tags r:id="rId6"/>
            </p:custDataLst>
          </p:nvPr>
        </p:nvSpPr>
        <p:spPr>
          <a:xfrm>
            <a:off x="3697432" y="6565797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Principes d’animation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2"/>
          <p:cNvSpPr/>
          <p:nvPr>
            <p:custDataLst>
              <p:tags r:id="rId7"/>
            </p:custDataLst>
          </p:nvPr>
        </p:nvSpPr>
        <p:spPr>
          <a:xfrm>
            <a:off x="6249555" y="6361475"/>
            <a:ext cx="2552123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Personnages/Arrière-plans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Stop Motion</a:t>
            </a:r>
            <a:endParaRPr/>
          </a:p>
        </p:txBody>
      </p:sp>
      <p:sp>
        <p:nvSpPr>
          <p:cNvPr id="180" name="Google Shape;180;p22"/>
          <p:cNvSpPr/>
          <p:nvPr>
            <p:custDataLst>
              <p:tags r:id="rId9"/>
            </p:custDataLst>
          </p:nvPr>
        </p:nvSpPr>
        <p:spPr>
          <a:xfrm rot="10800000">
            <a:off x="7410766" y="6177651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3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3">
            <a:alphaModFix/>
          </a:blip>
          <a:srcRect t="9389" b="9390"/>
          <a:stretch/>
        </p:blipFill>
        <p:spPr>
          <a:xfrm>
            <a:off x="0" y="0"/>
            <a:ext cx="630555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3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57974" y="1825625"/>
            <a:ext cx="46958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Apprendre à créer des personnages et des arrières-plans tout en créant des flipbooks peut être extrêmement satisfaisant.</a:t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 existe de nombreuses applications pour appareils mobiles et ordinateurs PC / Mac qui peuvent vous aider dans vos créations. Une application gratuite pour l'éducation s'appelle SketchBook par AutoDesk.</a:t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4572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Remarque: avant d'installer quoi que ce soit sur votre appareil mobile ou votre ordinateur, vérifiez auprès de votre parent, tuteur ou enseignant</a:t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Télécharger: </a:t>
            </a:r>
            <a:r>
              <a:rPr lang="en-US" u="sng">
                <a:solidFill>
                  <a:schemeClr val="hlink"/>
                </a:solidFill>
                <a:hlinkClick r:id="rId14"/>
              </a:rPr>
              <a:t>Sketchbook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89" name="Google Shape;189;p23"/>
          <p:cNvSpPr/>
          <p:nvPr>
            <p:custDataLst>
              <p:tags r:id="rId4"/>
            </p:custDataLst>
          </p:nvPr>
        </p:nvSpPr>
        <p:spPr>
          <a:xfrm>
            <a:off x="1145309" y="6565799"/>
            <a:ext cx="2552123" cy="1636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Histoire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carrières</a:t>
            </a:r>
            <a:endParaRPr lang="en-US"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/>
          <p:nvPr>
            <p:custDataLst>
              <p:tags r:id="rId5"/>
            </p:custDataLst>
          </p:nvPr>
        </p:nvSpPr>
        <p:spPr>
          <a:xfrm>
            <a:off x="3697432" y="6565798"/>
            <a:ext cx="2608117" cy="155678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Principes d’animation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3"/>
          <p:cNvSpPr/>
          <p:nvPr>
            <p:custDataLst>
              <p:tags r:id="rId6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Stop Motion</a:t>
            </a:r>
            <a:endParaRPr/>
          </a:p>
        </p:txBody>
      </p:sp>
      <p:sp>
        <p:nvSpPr>
          <p:cNvPr id="193" name="Google Shape;193;p23"/>
          <p:cNvSpPr/>
          <p:nvPr>
            <p:custDataLst>
              <p:tags r:id="rId7"/>
            </p:custDataLst>
          </p:nvPr>
        </p:nvSpPr>
        <p:spPr>
          <a:xfrm rot="10800000">
            <a:off x="2349946" y="6315691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78;p22">
            <a:extLst>
              <a:ext uri="{FF2B5EF4-FFF2-40B4-BE49-F238E27FC236}">
                <a16:creationId xmlns:a16="http://schemas.microsoft.com/office/drawing/2014/main" id="{638FE595-8DD1-4787-BD1A-A5B932A5979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05550" y="6361475"/>
            <a:ext cx="2496128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Personnages/Arrière-plans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80;p22">
            <a:extLst>
              <a:ext uri="{FF2B5EF4-FFF2-40B4-BE49-F238E27FC236}">
                <a16:creationId xmlns:a16="http://schemas.microsoft.com/office/drawing/2014/main" id="{6643D784-0880-4DAE-807D-E4AB6B4E8FC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10800000">
            <a:off x="7410766" y="6177651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3;p22">
            <a:extLst>
              <a:ext uri="{FF2B5EF4-FFF2-40B4-BE49-F238E27FC236}">
                <a16:creationId xmlns:a16="http://schemas.microsoft.com/office/drawing/2014/main" id="{336290D0-0AB3-4533-84FA-D1E20DC1D43B}"/>
              </a:ext>
            </a:extLst>
          </p:cNvPr>
          <p:cNvSpPr txBox="1"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57974" y="611077"/>
            <a:ext cx="4695825" cy="833663"/>
          </a:xfrm>
          <a:prstGeom prst="rect">
            <a:avLst/>
          </a:prstGeom>
          <a:solidFill>
            <a:srgbClr val="4E1E76"/>
          </a:solidFill>
          <a:ln>
            <a:noFill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/>
              <a:t>Sketchbook</a:t>
            </a:r>
            <a:endParaRPr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Violet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550</Words>
  <Application>Microsoft Office PowerPoint</Application>
  <PresentationFormat>Widescreen</PresentationFormat>
  <Paragraphs>85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Noto Sans Symbols</vt:lpstr>
      <vt:lpstr>Office Theme</vt:lpstr>
      <vt:lpstr>Animation</vt:lpstr>
      <vt:lpstr>Activités et travail</vt:lpstr>
      <vt:lpstr>Création de personnages</vt:lpstr>
      <vt:lpstr>Animation Flipbook </vt:lpstr>
      <vt:lpstr>Animation Flipbook </vt:lpstr>
      <vt:lpstr>Animation Flipbook </vt:lpstr>
      <vt:lpstr>Animation Flipbook</vt:lpstr>
      <vt:lpstr>Sketchbook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Animation</dc:title>
  <dc:creator>Mario Blouin</dc:creator>
  <cp:lastModifiedBy>Mario Blouin</cp:lastModifiedBy>
  <cp:revision>3</cp:revision>
  <dcterms:modified xsi:type="dcterms:W3CDTF">2020-11-10T16:56:47Z</dcterms:modified>
</cp:coreProperties>
</file>