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9"/>
  </p:notesMasterIdLst>
  <p:handoutMasterIdLst>
    <p:handoutMasterId r:id="rId20"/>
  </p:handoutMasterIdLst>
  <p:sldIdLst>
    <p:sldId id="256" r:id="rId5"/>
    <p:sldId id="257" r:id="rId6"/>
    <p:sldId id="262" r:id="rId7"/>
    <p:sldId id="264" r:id="rId8"/>
    <p:sldId id="265" r:id="rId9"/>
    <p:sldId id="266" r:id="rId10"/>
    <p:sldId id="267" r:id="rId11"/>
    <p:sldId id="268" r:id="rId12"/>
    <p:sldId id="270" r:id="rId13"/>
    <p:sldId id="271" r:id="rId14"/>
    <p:sldId id="272" r:id="rId15"/>
    <p:sldId id="273" r:id="rId16"/>
    <p:sldId id="274"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08986D-9B77-4F83-B694-507B84BA8450}" v="1" dt="2020-11-10T12:29:54.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12" autoAdjust="0"/>
  </p:normalViewPr>
  <p:slideViewPr>
    <p:cSldViewPr snapToGrid="0">
      <p:cViewPr varScale="1">
        <p:scale>
          <a:sx n="86" d="100"/>
          <a:sy n="86" d="100"/>
        </p:scale>
        <p:origin x="470" y="58"/>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fr-CA" noProof="0" dirty="0">
              <a:solidFill>
                <a:schemeClr val="bg1"/>
              </a:solidFill>
            </a:rPr>
            <a:t>Activité 1 – Qu’est-ce qu’un Podcast</a:t>
          </a:r>
          <a:endParaRPr lang="en-US" dirty="0">
            <a:solidFill>
              <a:schemeClr val="bg1"/>
            </a:solidFill>
          </a:endParaRP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err="1">
              <a:solidFill>
                <a:schemeClr val="bg1"/>
              </a:solidFill>
            </a:rPr>
            <a:t>Activité</a:t>
          </a:r>
          <a:r>
            <a:rPr lang="en-US" dirty="0">
              <a:solidFill>
                <a:schemeClr val="bg1"/>
              </a:solidFill>
            </a:rPr>
            <a:t> 2 – </a:t>
          </a:r>
          <a:r>
            <a:rPr lang="en-US" dirty="0" err="1">
              <a:solidFill>
                <a:schemeClr val="bg1"/>
              </a:solidFill>
            </a:rPr>
            <a:t>Équipements</a:t>
          </a:r>
          <a:r>
            <a:rPr lang="en-US" dirty="0">
              <a:solidFill>
                <a:schemeClr val="bg1"/>
              </a:solidFill>
            </a:rPr>
            <a:t> et </a:t>
          </a:r>
          <a:r>
            <a:rPr lang="en-US" dirty="0" err="1">
              <a:solidFill>
                <a:schemeClr val="bg1"/>
              </a:solidFill>
            </a:rPr>
            <a:t>logiciels</a:t>
          </a:r>
          <a:endParaRPr lang="en-US" dirty="0">
            <a:solidFill>
              <a:schemeClr val="bg1"/>
            </a:solidFill>
          </a:endParaRP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err="1">
              <a:solidFill>
                <a:schemeClr val="bg1"/>
              </a:solidFill>
            </a:rPr>
            <a:t>Activité</a:t>
          </a:r>
          <a:r>
            <a:rPr lang="en-US" dirty="0">
              <a:solidFill>
                <a:schemeClr val="bg1"/>
              </a:solidFill>
            </a:rPr>
            <a:t> 3 – Planification d’un Podcast</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err="1">
              <a:solidFill>
                <a:schemeClr val="bg1"/>
              </a:solidFill>
            </a:rPr>
            <a:t>Activité</a:t>
          </a:r>
          <a:r>
            <a:rPr lang="en-US" dirty="0">
              <a:solidFill>
                <a:schemeClr val="bg1"/>
              </a:solidFill>
            </a:rPr>
            <a:t> 4 – </a:t>
          </a:r>
          <a:r>
            <a:rPr lang="en-US" dirty="0" err="1">
              <a:solidFill>
                <a:schemeClr val="bg1"/>
              </a:solidFill>
            </a:rPr>
            <a:t>Produire</a:t>
          </a:r>
          <a:r>
            <a:rPr lang="en-US" dirty="0">
              <a:solidFill>
                <a:schemeClr val="bg1"/>
              </a:solidFill>
            </a:rPr>
            <a:t> </a:t>
          </a:r>
          <a:r>
            <a:rPr lang="en-US" dirty="0" err="1">
              <a:solidFill>
                <a:schemeClr val="bg1"/>
              </a:solidFill>
            </a:rPr>
            <a:t>votre</a:t>
          </a:r>
          <a:r>
            <a:rPr lang="en-US" dirty="0">
              <a:solidFill>
                <a:schemeClr val="bg1"/>
              </a:solidFill>
            </a:rPr>
            <a:t> Podcast</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Travail 1 – </a:t>
          </a:r>
          <a:r>
            <a:rPr lang="en-US" dirty="0" err="1">
              <a:solidFill>
                <a:schemeClr val="bg1"/>
              </a:solidFill>
            </a:rPr>
            <a:t>Créer</a:t>
          </a:r>
          <a:r>
            <a:rPr lang="en-US" dirty="0">
              <a:solidFill>
                <a:schemeClr val="bg1"/>
              </a:solidFill>
            </a:rPr>
            <a:t> un Podcast</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accent1"/>
          </a:fontRef>
        </dgm:style>
      </dgm:prSet>
      <dgm:spPr>
        <a:prstGeom prst="rect">
          <a:avLst/>
        </a:prstGeom>
        <a:no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0">
            <a:scrgbClr r="0" g="0" b="0"/>
          </a:lnRef>
          <a:fillRef idx="0">
            <a:scrgbClr r="0" g="0" b="0"/>
          </a:fillRef>
          <a:effectRef idx="0">
            <a:scrgbClr r="0" g="0" b="0"/>
          </a:effectRef>
          <a:fontRef idx="minor">
            <a:schemeClr val="accent1"/>
          </a:fontRef>
        </dgm:style>
      </dgm:prSet>
      <dgm:spPr>
        <a:xfrm>
          <a:off x="0" y="1249576"/>
          <a:ext cx="6791323" cy="995920"/>
        </a:xfrm>
        <a:prstGeom prst="rect">
          <a:avLst/>
        </a:prstGeom>
        <a:noFill/>
        <a:ln>
          <a:noFill/>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tyle>
          <a:lnRef idx="0">
            <a:scrgbClr r="0" g="0" b="0"/>
          </a:lnRef>
          <a:fillRef idx="0">
            <a:scrgbClr r="0" g="0" b="0"/>
          </a:fillRef>
          <a:effectRef idx="0">
            <a:scrgbClr r="0" g="0" b="0"/>
          </a:effectRef>
          <a:fontRef idx="minor">
            <a:schemeClr val="accent1"/>
          </a:fontRef>
        </dgm:style>
      </dgm:prSet>
      <dgm:spPr>
        <a:xfrm>
          <a:off x="0" y="2494477"/>
          <a:ext cx="6791323" cy="995920"/>
        </a:xfrm>
        <a:prstGeom prst="rect">
          <a:avLst/>
        </a:prstGeom>
        <a:noFill/>
        <a:ln>
          <a:noFill/>
        </a:ln>
      </dgm:spPr>
    </dgm:pt>
    <dgm:pt modelId="{D335376E-740A-4A47-BC5B-3381DE731CE0}" type="pres">
      <dgm:prSet presAssocID="{419DF63C-9792-4EF5-9125-1EEF4D07C33F}" presName="iconRect" presStyleLbl="nod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tyle>
          <a:lnRef idx="0">
            <a:scrgbClr r="0" g="0" b="0"/>
          </a:lnRef>
          <a:fillRef idx="0">
            <a:scrgbClr r="0" g="0" b="0"/>
          </a:fillRef>
          <a:effectRef idx="0">
            <a:scrgbClr r="0" g="0" b="0"/>
          </a:effectRef>
          <a:fontRef idx="minor">
            <a:schemeClr val="lt1"/>
          </a:fontRef>
        </dgm:style>
      </dgm:prSet>
      <dgm:spPr>
        <a:xfrm>
          <a:off x="0" y="3739377"/>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fr-CA" sz="1900" kern="1200" noProof="0" dirty="0">
              <a:solidFill>
                <a:schemeClr val="bg1"/>
              </a:solidFill>
            </a:rPr>
            <a:t>Activité 1 – Qu’est-ce qu’un Podcast</a:t>
          </a:r>
          <a:endParaRPr lang="en-US" sz="1900" kern="1200" dirty="0">
            <a:solidFill>
              <a:schemeClr val="bg1"/>
            </a:solidFill>
          </a:endParaRPr>
        </a:p>
      </dsp:txBody>
      <dsp:txXfrm>
        <a:off x="1150288" y="4675"/>
        <a:ext cx="5641034" cy="995920"/>
      </dsp:txXfrm>
    </dsp:sp>
    <dsp:sp modelId="{FA3369E0-5B38-4FDD-A9F5-22B9810A03F7}">
      <dsp:nvSpPr>
        <dsp:cNvPr id="0" name=""/>
        <dsp:cNvSpPr/>
      </dsp:nvSpPr>
      <dsp:spPr>
        <a:xfrm>
          <a:off x="0" y="1249576"/>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2 – </a:t>
          </a:r>
          <a:r>
            <a:rPr lang="en-US" sz="1900" kern="1200" dirty="0" err="1">
              <a:solidFill>
                <a:schemeClr val="bg1"/>
              </a:solidFill>
            </a:rPr>
            <a:t>Équipements</a:t>
          </a:r>
          <a:r>
            <a:rPr lang="en-US" sz="1900" kern="1200" dirty="0">
              <a:solidFill>
                <a:schemeClr val="bg1"/>
              </a:solidFill>
            </a:rPr>
            <a:t> et </a:t>
          </a:r>
          <a:r>
            <a:rPr lang="en-US" sz="1900" kern="1200" dirty="0" err="1">
              <a:solidFill>
                <a:schemeClr val="bg1"/>
              </a:solidFill>
            </a:rPr>
            <a:t>logiciels</a:t>
          </a:r>
          <a:endParaRPr lang="en-US" sz="1900" kern="1200" dirty="0">
            <a:solidFill>
              <a:schemeClr val="bg1"/>
            </a:solidFill>
          </a:endParaRP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D335376E-740A-4A47-BC5B-3381DE731CE0}">
      <dsp:nvSpPr>
        <dsp:cNvPr id="0" name=""/>
        <dsp:cNvSpPr/>
      </dsp:nvSpPr>
      <dsp:spPr>
        <a:xfrm>
          <a:off x="301265" y="2718559"/>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3 – Planification d’un Podcast</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4 – </a:t>
          </a:r>
          <a:r>
            <a:rPr lang="en-US" sz="1900" kern="1200" dirty="0" err="1">
              <a:solidFill>
                <a:schemeClr val="bg1"/>
              </a:solidFill>
            </a:rPr>
            <a:t>Produire</a:t>
          </a:r>
          <a:r>
            <a:rPr lang="en-US" sz="1900" kern="1200" dirty="0">
              <a:solidFill>
                <a:schemeClr val="bg1"/>
              </a:solidFill>
            </a:rPr>
            <a:t> </a:t>
          </a:r>
          <a:r>
            <a:rPr lang="en-US" sz="1900" kern="1200" dirty="0" err="1">
              <a:solidFill>
                <a:schemeClr val="bg1"/>
              </a:solidFill>
            </a:rPr>
            <a:t>votre</a:t>
          </a:r>
          <a:r>
            <a:rPr lang="en-US" sz="1900" kern="1200" dirty="0">
              <a:solidFill>
                <a:schemeClr val="bg1"/>
              </a:solidFill>
            </a:rPr>
            <a:t> Podcast</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Travail 1 – </a:t>
          </a:r>
          <a:r>
            <a:rPr lang="en-US" sz="1900" kern="1200" dirty="0" err="1">
              <a:solidFill>
                <a:schemeClr val="bg1"/>
              </a:solidFill>
            </a:rPr>
            <a:t>Créer</a:t>
          </a:r>
          <a:r>
            <a:rPr lang="en-US" sz="1900" kern="1200" dirty="0">
              <a:solidFill>
                <a:schemeClr val="bg1"/>
              </a:solidFill>
            </a:rPr>
            <a:t> un Podcast</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11/10/2020</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11/10/2020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pDzlLsYDIEE" TargetMode="External"/><Relationship Id="rId2" Type="http://schemas.openxmlformats.org/officeDocument/2006/relationships/image" Target="../media/image12.jpeg"/><Relationship Id="rId1" Type="http://schemas.openxmlformats.org/officeDocument/2006/relationships/slideLayout" Target="../slideLayouts/slideLayout5.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https://www.musicianonamission.com/signal-flow/#:~:text=Signal%20flow%20is%20the%20order,of%20like%20riding%20a%20train." TargetMode="External"/><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hyperlink" Target="https://en.wikipedia.org/wiki/XLR_connector"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macworld.com/article/1136468/anyaudio.html" TargetMode="External"/><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err="1"/>
              <a:t>Créer</a:t>
            </a:r>
            <a:r>
              <a:rPr lang="en-US" dirty="0"/>
              <a:t> un Podcast</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err="1"/>
              <a:t>Leçon</a:t>
            </a:r>
            <a:r>
              <a:rPr lang="en-US" dirty="0"/>
              <a:t> et </a:t>
            </a:r>
            <a:r>
              <a:rPr lang="en-US" dirty="0" err="1"/>
              <a:t>activité</a:t>
            </a:r>
            <a:r>
              <a:rPr lang="en-US" dirty="0"/>
              <a:t> 4</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8" name="Picture Placeholder 7" descr="A person using a computer&#10;&#10;Description automatically generated">
            <a:extLst>
              <a:ext uri="{FF2B5EF4-FFF2-40B4-BE49-F238E27FC236}">
                <a16:creationId xmlns:a16="http://schemas.microsoft.com/office/drawing/2014/main" id="{40217F46-9730-4AA8-9524-670F92A7939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62" r="12762"/>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tone building that has a sign on a brick wall&#10;&#10;Description automatically generated">
            <a:extLst>
              <a:ext uri="{FF2B5EF4-FFF2-40B4-BE49-F238E27FC236}">
                <a16:creationId xmlns:a16="http://schemas.microsoft.com/office/drawing/2014/main" id="{7476D8DD-6875-454C-BDDB-5617EB9BDB00}"/>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48518" b="-48518"/>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781522" y="611080"/>
            <a:ext cx="4572278" cy="833663"/>
          </a:xfrm>
        </p:spPr>
        <p:txBody>
          <a:bodyPr/>
          <a:lstStyle/>
          <a:p>
            <a:pPr algn="ctr"/>
            <a:r>
              <a:rPr lang="en-US" dirty="0" err="1"/>
              <a:t>Enregistrement</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r>
              <a:rPr lang="fr-CA" dirty="0"/>
              <a:t>La pièce dans laquelle vous enregistrez est une considération importante ; vous voulez que votre pièce soit calme. Vous devez penser à des choses comme les animaux, les parents, les frères, les sœurs, le chauffage, les appareils mobiles, la télévision, la climatisation, etc.</a:t>
            </a:r>
          </a:p>
          <a:p>
            <a:r>
              <a:rPr lang="fr-CA" dirty="0"/>
              <a:t>En préparant votre pièce, l'objectif doit être de la rendre aussi silencieuse que possible. Vous ne voulez pas que la pièce ait beaucoup d'échos, de réverbérations ou de sons qui rebondissent.</a:t>
            </a:r>
            <a:endParaRPr lang="en-US" noProof="1"/>
          </a:p>
          <a:p>
            <a:pPr marL="914400" lvl="2" indent="0">
              <a:buNone/>
            </a:pPr>
            <a:r>
              <a:rPr lang="fr-CA" noProof="1"/>
              <a:t>Pensez-y : Que pouvez-vous faire pour préparer votre pièce à l'enregistrement</a:t>
            </a:r>
            <a:r>
              <a:rPr lang="en-US" noProof="1"/>
              <a:t>? (Q4.2)</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5C6ABC8D-2E8E-4245-93AA-128CA157E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38112" y="5607503"/>
            <a:ext cx="493992" cy="458675"/>
          </a:xfrm>
          <a:prstGeom prst="rect">
            <a:avLst/>
          </a:prstGeom>
        </p:spPr>
      </p:pic>
      <p:sp>
        <p:nvSpPr>
          <p:cNvPr id="6" name="Rectangle 5">
            <a:extLst>
              <a:ext uri="{FF2B5EF4-FFF2-40B4-BE49-F238E27FC236}">
                <a16:creationId xmlns:a16="http://schemas.microsoft.com/office/drawing/2014/main" id="{07C56D29-5B56-47A1-A6F4-5D10B709C8F7}"/>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7" name="Rectangle 6">
            <a:extLst>
              <a:ext uri="{FF2B5EF4-FFF2-40B4-BE49-F238E27FC236}">
                <a16:creationId xmlns:a16="http://schemas.microsoft.com/office/drawing/2014/main" id="{BC2BF12D-0006-45F8-A0B6-B3D9645DB5C7}"/>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8" name="Rectangle 7">
            <a:extLst>
              <a:ext uri="{FF2B5EF4-FFF2-40B4-BE49-F238E27FC236}">
                <a16:creationId xmlns:a16="http://schemas.microsoft.com/office/drawing/2014/main" id="{8F7732CB-445F-4057-96BD-91D204A57F6D}"/>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9" name="Rectangle 8">
            <a:extLst>
              <a:ext uri="{FF2B5EF4-FFF2-40B4-BE49-F238E27FC236}">
                <a16:creationId xmlns:a16="http://schemas.microsoft.com/office/drawing/2014/main" id="{B3D0504B-84CA-4E6A-BB31-CDB26E47EAE1}"/>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3559608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indoor, remote, control, television&#10;&#10;Description automatically generated">
            <a:extLst>
              <a:ext uri="{FF2B5EF4-FFF2-40B4-BE49-F238E27FC236}">
                <a16:creationId xmlns:a16="http://schemas.microsoft.com/office/drawing/2014/main" id="{E2929918-2F75-4F8F-B331-20B21634489E}"/>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686" r="18686"/>
          <a:stretch>
            <a:fillRect/>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dirty="0"/>
              <a:t>De nombreux DAW ont la capacité d'analyser et d'annuler les bruits indésirables. Audacity et Pro Tools First sont deux exemples d'applications qui peuvent le faire. Pour que vous puissiez exécuter cette fonction, vous devez enregistrer au moins 10 secondes de rien avant de lancer votre podcast.</a:t>
            </a:r>
          </a:p>
          <a:p>
            <a:pPr marL="0" indent="0">
              <a:buNone/>
            </a:pPr>
            <a:endParaRPr lang="en-US" noProof="1"/>
          </a:p>
          <a:p>
            <a:pPr marL="914400" lvl="2" indent="0">
              <a:buNone/>
            </a:pPr>
            <a:r>
              <a:rPr lang="fr-CA" noProof="1"/>
              <a:t>Pensez-y : Quel est le processus d'analyse et d'élimination des bruits indésirables dans Audacity ? </a:t>
            </a:r>
            <a:r>
              <a:rPr lang="en-US" noProof="1"/>
              <a:t>(Q4.3)</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5C6ABC8D-2E8E-4245-93AA-128CA157E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72393" y="4439874"/>
            <a:ext cx="493992" cy="458675"/>
          </a:xfrm>
          <a:prstGeom prst="rect">
            <a:avLst/>
          </a:prstGeom>
        </p:spPr>
      </p:pic>
      <p:sp>
        <p:nvSpPr>
          <p:cNvPr id="6" name="Rectangle 5">
            <a:extLst>
              <a:ext uri="{FF2B5EF4-FFF2-40B4-BE49-F238E27FC236}">
                <a16:creationId xmlns:a16="http://schemas.microsoft.com/office/drawing/2014/main" id="{C20D5A70-FEA1-4895-BEB1-7466BC9CF217}"/>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7" name="Rectangle 6">
            <a:extLst>
              <a:ext uri="{FF2B5EF4-FFF2-40B4-BE49-F238E27FC236}">
                <a16:creationId xmlns:a16="http://schemas.microsoft.com/office/drawing/2014/main" id="{D3DA4546-EBA0-4AE8-909F-480C8CC4AADC}"/>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8" name="Rectangle 7">
            <a:extLst>
              <a:ext uri="{FF2B5EF4-FFF2-40B4-BE49-F238E27FC236}">
                <a16:creationId xmlns:a16="http://schemas.microsoft.com/office/drawing/2014/main" id="{3717C07D-EB91-4681-B923-F4AEAB632B3A}"/>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9" name="Rectangle 8">
            <a:extLst>
              <a:ext uri="{FF2B5EF4-FFF2-40B4-BE49-F238E27FC236}">
                <a16:creationId xmlns:a16="http://schemas.microsoft.com/office/drawing/2014/main" id="{69A7D610-50BB-49D5-8682-0C208DC4D4F7}"/>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0" name="Title 2">
            <a:extLst>
              <a:ext uri="{FF2B5EF4-FFF2-40B4-BE49-F238E27FC236}">
                <a16:creationId xmlns:a16="http://schemas.microsoft.com/office/drawing/2014/main" id="{7605DCD4-17B9-4FFA-B8E5-18E8D7BD8EF8}"/>
              </a:ext>
            </a:extLst>
          </p:cNvPr>
          <p:cNvSpPr txBox="1">
            <a:spLocks/>
          </p:cNvSpPr>
          <p:nvPr/>
        </p:nvSpPr>
        <p:spPr>
          <a:xfrm>
            <a:off x="6781522" y="611080"/>
            <a:ext cx="4572278" cy="833663"/>
          </a:xfrm>
          <a:prstGeom prst="rect">
            <a:avLst/>
          </a:prstGeom>
          <a:solidFill>
            <a:schemeClr val="accent2">
              <a:lumMod val="50000"/>
            </a:schemeClr>
          </a:solidFill>
        </p:spPr>
        <p:txBody>
          <a:bodyPr vert="horz" wrap="square" lIns="91440" tIns="108000" rIns="91440" bIns="108000" rtlCol="0" anchor="ctr">
            <a:spAutoFit/>
          </a:bodyPr>
          <a:lstStyle>
            <a:lvl1pPr algn="l" defTabSz="914400" rtl="0" eaLnBrk="1" latinLnBrk="0" hangingPunct="1">
              <a:lnSpc>
                <a:spcPct val="100000"/>
              </a:lnSpc>
              <a:spcBef>
                <a:spcPct val="0"/>
              </a:spcBef>
              <a:buNone/>
              <a:defRPr sz="4000" kern="1200">
                <a:solidFill>
                  <a:schemeClr val="bg1"/>
                </a:solidFill>
                <a:latin typeface="+mj-lt"/>
                <a:ea typeface="+mj-ea"/>
                <a:cs typeface="+mj-cs"/>
              </a:defRPr>
            </a:lvl1pPr>
          </a:lstStyle>
          <a:p>
            <a:pPr algn="ctr"/>
            <a:r>
              <a:rPr lang="en-US" dirty="0" err="1"/>
              <a:t>Enregistrement</a:t>
            </a:r>
            <a:endParaRPr lang="en-US" dirty="0"/>
          </a:p>
        </p:txBody>
      </p:sp>
    </p:spTree>
    <p:extLst>
      <p:ext uri="{BB962C8B-B14F-4D97-AF65-F5344CB8AC3E}">
        <p14:creationId xmlns:p14="http://schemas.microsoft.com/office/powerpoint/2010/main" val="2371685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icture containing indoor, table, sitting, desk&#10;&#10;Description automatically generated">
            <a:extLst>
              <a:ext uri="{FF2B5EF4-FFF2-40B4-BE49-F238E27FC236}">
                <a16:creationId xmlns:a16="http://schemas.microsoft.com/office/drawing/2014/main" id="{295668F4-EF07-4F61-9972-ECEFFC170238}"/>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688" r="18688"/>
          <a:stretch>
            <a:fillRect/>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pPr marL="0" indent="0">
              <a:buNone/>
            </a:pPr>
            <a:r>
              <a:rPr lang="fr-CA" dirty="0"/>
              <a:t>Considérations supplémentaires avant de commencer à enregistrer</a:t>
            </a:r>
            <a:r>
              <a:rPr lang="en-US" dirty="0"/>
              <a:t>.</a:t>
            </a:r>
          </a:p>
          <a:p>
            <a:r>
              <a:rPr lang="fr-CA" dirty="0"/>
              <a:t>Lorsque vous parlez dans votre micro, votre bouche doit se trouver à une distance de cinq à dix centimètres du micro, et à un angle de 45 degrés.</a:t>
            </a:r>
          </a:p>
          <a:p>
            <a:r>
              <a:rPr lang="fr-CA" dirty="0"/>
              <a:t>Si vous utilisez un filtre </a:t>
            </a:r>
            <a:r>
              <a:rPr lang="fr-CA" dirty="0" err="1"/>
              <a:t>anti-pop</a:t>
            </a:r>
            <a:r>
              <a:rPr lang="fr-CA" dirty="0"/>
              <a:t>, la distance entre votre bouche et le micro doit être égale. </a:t>
            </a: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D92AFE5A-BFB1-48A8-BB20-2094950893D8}"/>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B840CD2A-EF91-40BF-A512-78B22E25F8E1}"/>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7D461B34-06A3-4657-A1A2-20F30F6608F1}"/>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4A7C5768-6E61-4F27-9DC6-6FA3CB9C016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1" name="Title 2">
            <a:extLst>
              <a:ext uri="{FF2B5EF4-FFF2-40B4-BE49-F238E27FC236}">
                <a16:creationId xmlns:a16="http://schemas.microsoft.com/office/drawing/2014/main" id="{F2682598-C97C-4241-AA39-104B62694B5E}"/>
              </a:ext>
            </a:extLst>
          </p:cNvPr>
          <p:cNvSpPr>
            <a:spLocks noGrp="1"/>
          </p:cNvSpPr>
          <p:nvPr>
            <p:ph type="title"/>
          </p:nvPr>
        </p:nvSpPr>
        <p:spPr>
          <a:xfrm>
            <a:off x="6781522" y="611080"/>
            <a:ext cx="4572278" cy="833663"/>
          </a:xfrm>
        </p:spPr>
        <p:txBody>
          <a:bodyPr/>
          <a:lstStyle/>
          <a:p>
            <a:pPr algn="ctr"/>
            <a:r>
              <a:rPr lang="en-US" dirty="0" err="1"/>
              <a:t>Enregistrement</a:t>
            </a:r>
            <a:endParaRPr lang="en-US" dirty="0"/>
          </a:p>
        </p:txBody>
      </p:sp>
    </p:spTree>
    <p:extLst>
      <p:ext uri="{BB962C8B-B14F-4D97-AF65-F5344CB8AC3E}">
        <p14:creationId xmlns:p14="http://schemas.microsoft.com/office/powerpoint/2010/main" val="314235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wo people looking at a computer&#10;&#10;Description automatically generated">
            <a:extLst>
              <a:ext uri="{FF2B5EF4-FFF2-40B4-BE49-F238E27FC236}">
                <a16:creationId xmlns:a16="http://schemas.microsoft.com/office/drawing/2014/main" id="{ABCAEC72-0D63-403B-A6BA-A273EC0F412E}"/>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2279" b="-32279"/>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3" y="1825625"/>
            <a:ext cx="4820853" cy="4351338"/>
          </a:xfrm>
        </p:spPr>
        <p:txBody>
          <a:bodyPr>
            <a:normAutofit lnSpcReduction="10000"/>
          </a:bodyPr>
          <a:lstStyle/>
          <a:p>
            <a:pPr marL="0" indent="0">
              <a:buNone/>
            </a:pPr>
            <a:r>
              <a:rPr lang="fr-CA" dirty="0"/>
              <a:t>Si vous avez décidé de créer un podcast où vous invitez et interviewez, voici quelques </a:t>
            </a:r>
            <a:r>
              <a:rPr lang="en-US" dirty="0"/>
              <a:t>considerations.</a:t>
            </a:r>
          </a:p>
          <a:p>
            <a:r>
              <a:rPr lang="fr-CA" dirty="0"/>
              <a:t>Veillez à ce que vos invités soient informés des sujets abordés et soient sympathiques et détendus</a:t>
            </a:r>
          </a:p>
          <a:p>
            <a:r>
              <a:rPr lang="fr-CA" dirty="0"/>
              <a:t>Envisagez une conversation d'échauffement, pour les aider à s'habituer à votre installation</a:t>
            </a:r>
          </a:p>
          <a:p>
            <a:r>
              <a:rPr lang="fr-CA" dirty="0"/>
              <a:t>Parfois, la distance physique ne permet pas de mener des entretiens en face à face, dans ce cas, il faut envisager d'utiliser Zoom</a:t>
            </a:r>
          </a:p>
          <a:p>
            <a:pPr marL="914400" lvl="2" indent="0">
              <a:buNone/>
            </a:pPr>
            <a:r>
              <a:rPr lang="fr-CA" dirty="0"/>
              <a:t>Pensez-y : comment utiliser Zoom dans votre Podcast ? </a:t>
            </a:r>
            <a:r>
              <a:rPr lang="en-US" dirty="0"/>
              <a:t>(Q4.5)</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63B6B995-3764-4B4D-9389-1DFE0C0545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031624" y="5488951"/>
            <a:ext cx="493992" cy="458675"/>
          </a:xfrm>
          <a:prstGeom prst="rect">
            <a:avLst/>
          </a:prstGeom>
        </p:spPr>
      </p:pic>
      <p:sp>
        <p:nvSpPr>
          <p:cNvPr id="6" name="Rectangle 5">
            <a:extLst>
              <a:ext uri="{FF2B5EF4-FFF2-40B4-BE49-F238E27FC236}">
                <a16:creationId xmlns:a16="http://schemas.microsoft.com/office/drawing/2014/main" id="{AA7E6638-BB63-4ABC-85F0-3C37E2C6DEDB}"/>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7" name="Rectangle 6">
            <a:extLst>
              <a:ext uri="{FF2B5EF4-FFF2-40B4-BE49-F238E27FC236}">
                <a16:creationId xmlns:a16="http://schemas.microsoft.com/office/drawing/2014/main" id="{C85A1AC3-E053-457A-B4EC-AB4D771064C5}"/>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8" name="Rectangle 7">
            <a:extLst>
              <a:ext uri="{FF2B5EF4-FFF2-40B4-BE49-F238E27FC236}">
                <a16:creationId xmlns:a16="http://schemas.microsoft.com/office/drawing/2014/main" id="{13D81300-5B1D-4F31-8DA9-0C3092EB181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9" name="Rectangle 8">
            <a:extLst>
              <a:ext uri="{FF2B5EF4-FFF2-40B4-BE49-F238E27FC236}">
                <a16:creationId xmlns:a16="http://schemas.microsoft.com/office/drawing/2014/main" id="{B3850875-96E8-4603-BDE2-E6116BE4A3DC}"/>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3" name="Title 2">
            <a:extLst>
              <a:ext uri="{FF2B5EF4-FFF2-40B4-BE49-F238E27FC236}">
                <a16:creationId xmlns:a16="http://schemas.microsoft.com/office/drawing/2014/main" id="{A91C59B6-677B-4E0C-8B9B-FE910946F66C}"/>
              </a:ext>
            </a:extLst>
          </p:cNvPr>
          <p:cNvSpPr>
            <a:spLocks noGrp="1"/>
          </p:cNvSpPr>
          <p:nvPr>
            <p:ph type="title"/>
          </p:nvPr>
        </p:nvSpPr>
        <p:spPr>
          <a:xfrm>
            <a:off x="6781522" y="611080"/>
            <a:ext cx="4572278" cy="833663"/>
          </a:xfrm>
        </p:spPr>
        <p:txBody>
          <a:bodyPr/>
          <a:lstStyle/>
          <a:p>
            <a:pPr algn="ctr"/>
            <a:r>
              <a:rPr lang="en-US" dirty="0"/>
              <a:t>Interview</a:t>
            </a:r>
          </a:p>
        </p:txBody>
      </p:sp>
    </p:spTree>
    <p:extLst>
      <p:ext uri="{BB962C8B-B14F-4D97-AF65-F5344CB8AC3E}">
        <p14:creationId xmlns:p14="http://schemas.microsoft.com/office/powerpoint/2010/main" val="94024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p:txBody>
          <a:bodyPr/>
          <a:lstStyle/>
          <a:p>
            <a:r>
              <a:rPr lang="en-US" dirty="0"/>
              <a:t>Résumé de la </a:t>
            </a:r>
            <a:r>
              <a:rPr lang="en-US" dirty="0" err="1"/>
              <a:t>leçon</a:t>
            </a:r>
            <a:endParaRPr lang="en-US" dirty="0"/>
          </a:p>
        </p:txBody>
      </p:sp>
      <p:sp>
        <p:nvSpPr>
          <p:cNvPr id="4" name="Content Placeholder 3">
            <a:extLst>
              <a:ext uri="{FF2B5EF4-FFF2-40B4-BE49-F238E27FC236}">
                <a16:creationId xmlns:a16="http://schemas.microsoft.com/office/drawing/2014/main" id="{8B863B31-6429-468C-9624-0D0BBDBACA62}"/>
              </a:ext>
            </a:extLst>
          </p:cNvPr>
          <p:cNvSpPr>
            <a:spLocks noGrp="1"/>
          </p:cNvSpPr>
          <p:nvPr>
            <p:ph idx="1"/>
          </p:nvPr>
        </p:nvSpPr>
        <p:spPr/>
        <p:txBody>
          <a:bodyPr>
            <a:normAutofit/>
          </a:bodyPr>
          <a:lstStyle/>
          <a:p>
            <a:pPr marL="0" indent="0" algn="ctr">
              <a:buNone/>
            </a:pPr>
            <a:r>
              <a:rPr lang="fr-CA" sz="3200" dirty="0"/>
              <a:t>Dans ces leçons et activités, </a:t>
            </a:r>
          </a:p>
          <a:p>
            <a:pPr marL="0" indent="0" algn="ctr">
              <a:buNone/>
            </a:pPr>
            <a:r>
              <a:rPr lang="fr-CA" sz="3200" dirty="0"/>
              <a:t>vous avez appris</a:t>
            </a:r>
            <a:r>
              <a:rPr lang="en-US" sz="3200" dirty="0"/>
              <a:t>.</a:t>
            </a:r>
          </a:p>
          <a:p>
            <a:r>
              <a:rPr lang="en-US" sz="2400" dirty="0" err="1"/>
              <a:t>Qu’est-ce</a:t>
            </a:r>
            <a:r>
              <a:rPr lang="en-US" sz="2400" dirty="0"/>
              <a:t> </a:t>
            </a:r>
            <a:r>
              <a:rPr lang="en-US" sz="2400" dirty="0" err="1"/>
              <a:t>qu’un</a:t>
            </a:r>
            <a:r>
              <a:rPr lang="en-US" sz="2400" dirty="0"/>
              <a:t> Podcast</a:t>
            </a:r>
            <a:r>
              <a:rPr lang="en-US" sz="2400" b="1" dirty="0"/>
              <a:t> </a:t>
            </a:r>
          </a:p>
          <a:p>
            <a:r>
              <a:rPr lang="en-US" sz="2400" dirty="0" err="1"/>
              <a:t>Équipements</a:t>
            </a:r>
            <a:r>
              <a:rPr lang="en-US" sz="2400" dirty="0"/>
              <a:t> et </a:t>
            </a:r>
            <a:r>
              <a:rPr lang="en-US" sz="2400" dirty="0" err="1"/>
              <a:t>logiciels</a:t>
            </a:r>
            <a:endParaRPr lang="en-US" sz="2400" dirty="0"/>
          </a:p>
          <a:p>
            <a:r>
              <a:rPr lang="en-US" sz="2400" dirty="0"/>
              <a:t>Planification d’un Podcast</a:t>
            </a:r>
          </a:p>
          <a:p>
            <a:r>
              <a:rPr lang="en-US" sz="2400" dirty="0"/>
              <a:t> </a:t>
            </a:r>
            <a:r>
              <a:rPr lang="en-US" sz="2400" dirty="0" err="1"/>
              <a:t>Produire</a:t>
            </a:r>
            <a:r>
              <a:rPr lang="en-US" sz="2400" dirty="0"/>
              <a:t> </a:t>
            </a:r>
            <a:r>
              <a:rPr lang="en-US" sz="2400" dirty="0" err="1"/>
              <a:t>votre</a:t>
            </a:r>
            <a:r>
              <a:rPr lang="en-US" sz="2400" dirty="0"/>
              <a:t> Podcast</a:t>
            </a:r>
          </a:p>
          <a:p>
            <a:pPr marL="0" indent="0">
              <a:buNone/>
            </a:pPr>
            <a:r>
              <a:rPr lang="fr-CA" sz="1800" dirty="0"/>
              <a:t>Dans le cadre de la mission suivante, vous aurez l'occasion de créer votre premier podcast.  En appliquant les connaissances et les compétences que vous avez acquises ainsi qu'en utilisant votre capacité à faire des recherches sur des sujets dont vous n'êtes pas sûr, je suis certain que vous produirez quelque chose de vraiment étonnant</a:t>
            </a:r>
            <a:endParaRPr lang="en-US" sz="1800" dirty="0"/>
          </a:p>
        </p:txBody>
      </p:sp>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14</a:t>
            </a:fld>
            <a:endParaRPr lang="en-US" dirty="0"/>
          </a:p>
        </p:txBody>
      </p:sp>
      <p:sp>
        <p:nvSpPr>
          <p:cNvPr id="8" name="Rectangle 7">
            <a:extLst>
              <a:ext uri="{FF2B5EF4-FFF2-40B4-BE49-F238E27FC236}">
                <a16:creationId xmlns:a16="http://schemas.microsoft.com/office/drawing/2014/main" id="{BB801CDE-088C-4A56-83CA-BF9F271065B0}"/>
              </a:ext>
              <a:ext uri="{C183D7F6-B498-43B3-948B-1728B52AA6E4}">
                <adec:decorative xmlns:adec="http://schemas.microsoft.com/office/drawing/2017/decorative" val="1"/>
              </a:ext>
            </a:extLst>
          </p:cNvPr>
          <p:cNvSpPr/>
          <p:nvPr/>
        </p:nvSpPr>
        <p:spPr>
          <a:xfrm>
            <a:off x="8801677" y="6361475"/>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Résumé</a:t>
            </a:r>
          </a:p>
        </p:txBody>
      </p:sp>
      <p:sp>
        <p:nvSpPr>
          <p:cNvPr id="10" name="Isosceles Triangle 9">
            <a:extLst>
              <a:ext uri="{FF2B5EF4-FFF2-40B4-BE49-F238E27FC236}">
                <a16:creationId xmlns:a16="http://schemas.microsoft.com/office/drawing/2014/main" id="{792980D7-ED01-4955-83DB-59BA18C94FBA}"/>
              </a:ext>
              <a:ext uri="{C183D7F6-B498-43B3-948B-1728B52AA6E4}">
                <adec:decorative xmlns:adec="http://schemas.microsoft.com/office/drawing/2017/decorative" val="1"/>
              </a:ext>
            </a:extLst>
          </p:cNvPr>
          <p:cNvSpPr/>
          <p:nvPr/>
        </p:nvSpPr>
        <p:spPr>
          <a:xfrm rot="10800000">
            <a:off x="10006315"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329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ctr"/>
            <a:r>
              <a:rPr lang="en-US" dirty="0" err="1">
                <a:solidFill>
                  <a:schemeClr val="bg1"/>
                </a:solidFill>
              </a:rPr>
              <a:t>Activités</a:t>
            </a:r>
            <a:endParaRPr lang="en-US" dirty="0">
              <a:solidFill>
                <a:schemeClr val="bg1"/>
              </a:solidFill>
            </a:endParaRP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2454155018"/>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irl sitting on a bed&#10;&#10;Description automatically generated">
            <a:extLst>
              <a:ext uri="{FF2B5EF4-FFF2-40B4-BE49-F238E27FC236}">
                <a16:creationId xmlns:a16="http://schemas.microsoft.com/office/drawing/2014/main" id="{CC460F02-6DA2-4AED-9603-BE9C1A8DCEDA}"/>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35809" t="240" r="11421" b="-240"/>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334081"/>
            <a:ext cx="5060550" cy="1387660"/>
          </a:xfrm>
        </p:spPr>
        <p:txBody>
          <a:bodyPr/>
          <a:lstStyle/>
          <a:p>
            <a:r>
              <a:rPr lang="en-US" sz="3800" dirty="0"/>
              <a:t>Production d’un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10000"/>
          </a:bodyPr>
          <a:lstStyle/>
          <a:p>
            <a:r>
              <a:rPr lang="en-US" dirty="0"/>
              <a:t>Most podcasts will benefit from sounds or music that can be used in your intro or outro, to separate or set off segments, or to play ever so lightly in the background of your show. </a:t>
            </a:r>
          </a:p>
          <a:p>
            <a:r>
              <a:rPr lang="en-US" dirty="0"/>
              <a:t>When choosing music, you need to ensure that it is safe for podcasts (Paid For, Creative Commons, etc.); this will ensure that your podcast does not get removed or worst-case scenario into legal trouble. Do not use sounds (e.g., sound effects) or music that you are not licensed to use.</a:t>
            </a:r>
          </a:p>
          <a:p>
            <a:pPr marL="0" indent="0">
              <a:buNone/>
            </a:pPr>
            <a:endParaRPr lang="en-US" dirty="0"/>
          </a:p>
          <a:p>
            <a:pPr marL="914400" lvl="2" indent="0">
              <a:buNone/>
            </a:pPr>
            <a:r>
              <a:rPr lang="en-US" dirty="0"/>
              <a:t>Think About It: What are some ways that you can ensure sound or music we download is okay to use? (Q4.1)</a:t>
            </a:r>
          </a:p>
          <a:p>
            <a:pPr lvl="1"/>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DD5BDFC2-3FD3-4DCB-A43F-28948DC6B6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059621" y="5102604"/>
            <a:ext cx="493992" cy="458675"/>
          </a:xfrm>
          <a:prstGeom prst="rect">
            <a:avLst/>
          </a:prstGeom>
        </p:spPr>
      </p:pic>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a costume&#10;&#10;Description automatically generated">
            <a:extLst>
              <a:ext uri="{FF2B5EF4-FFF2-40B4-BE49-F238E27FC236}">
                <a16:creationId xmlns:a16="http://schemas.microsoft.com/office/drawing/2014/main" id="{D5A8DF40-F17E-464D-BC5C-E670DE01B543}"/>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29948" b="-29948"/>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Podcast Production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3" y="1825625"/>
            <a:ext cx="5060549" cy="4351338"/>
          </a:xfrm>
        </p:spPr>
        <p:txBody>
          <a:bodyPr>
            <a:normAutofit/>
          </a:bodyPr>
          <a:lstStyle/>
          <a:p>
            <a:r>
              <a:rPr lang="fr-CA" dirty="0"/>
              <a:t>Dans la leçon sur l'équipement et les logiciels, vous avez exploré différents types de microphones et d'autres outils qui peuvent être utilisés dans la création de votre podcast.</a:t>
            </a:r>
          </a:p>
          <a:p>
            <a:r>
              <a:rPr lang="fr-CA" dirty="0"/>
              <a:t>Lors de la création de votre podcast, il y a quelques concepts de base que vous devez comprendre ; le premier est le flux de signaux.  Le flux de signal est le chemin que prennent les mots prononcés de votre bouche vers le microphone et le dispositif d'enregistrement. </a:t>
            </a:r>
            <a:endParaRPr lang="en-US" dirty="0"/>
          </a:p>
          <a:p>
            <a:pPr marL="457200" lvl="1" indent="0">
              <a:buNone/>
            </a:pPr>
            <a:r>
              <a:rPr lang="en-US" dirty="0" err="1"/>
              <a:t>Regarder</a:t>
            </a:r>
            <a:r>
              <a:rPr lang="en-US" dirty="0"/>
              <a:t> et </a:t>
            </a:r>
            <a:r>
              <a:rPr lang="en-US" dirty="0" err="1"/>
              <a:t>apprendre</a:t>
            </a:r>
            <a:r>
              <a:rPr lang="en-US" dirty="0"/>
              <a:t>: </a:t>
            </a:r>
            <a:r>
              <a:rPr lang="en-US" dirty="0">
                <a:hlinkClick r:id="rId3"/>
              </a:rPr>
              <a:t>Signal Flow</a:t>
            </a:r>
            <a:endParaRPr lang="en-US" dirty="0"/>
          </a:p>
          <a:p>
            <a:pPr lvl="1"/>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Theatre">
            <a:extLst>
              <a:ext uri="{FF2B5EF4-FFF2-40B4-BE49-F238E27FC236}">
                <a16:creationId xmlns:a16="http://schemas.microsoft.com/office/drawing/2014/main" id="{9439DCA8-69A8-4280-8DCD-5972E14FE7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50597" y="5327844"/>
            <a:ext cx="401105" cy="401105"/>
          </a:xfrm>
          <a:prstGeom prst="rect">
            <a:avLst/>
          </a:prstGeom>
        </p:spPr>
      </p:pic>
      <p:sp>
        <p:nvSpPr>
          <p:cNvPr id="2" name="Rectangle 1">
            <a:extLst>
              <a:ext uri="{FF2B5EF4-FFF2-40B4-BE49-F238E27FC236}">
                <a16:creationId xmlns:a16="http://schemas.microsoft.com/office/drawing/2014/main" id="{A2BC6D2B-A123-4BD6-B225-C4958862788B}"/>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57469FB8-F11A-49D5-BD1D-0072069A3A2A}"/>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4A33E3DB-A954-4BFD-9085-02684077D342}"/>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D08DBFC0-1BBE-4F08-BA6E-3EAA92458318}"/>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0" name="Title 2">
            <a:extLst>
              <a:ext uri="{FF2B5EF4-FFF2-40B4-BE49-F238E27FC236}">
                <a16:creationId xmlns:a16="http://schemas.microsoft.com/office/drawing/2014/main" id="{5A67390D-EA1E-47CF-9685-FEEF9AF8B838}"/>
              </a:ext>
            </a:extLst>
          </p:cNvPr>
          <p:cNvSpPr txBox="1">
            <a:spLocks/>
          </p:cNvSpPr>
          <p:nvPr/>
        </p:nvSpPr>
        <p:spPr>
          <a:xfrm>
            <a:off x="6657974" y="334081"/>
            <a:ext cx="5060550" cy="1387660"/>
          </a:xfrm>
          <a:prstGeom prst="rect">
            <a:avLst/>
          </a:prstGeom>
          <a:solidFill>
            <a:schemeClr val="accent2">
              <a:lumMod val="50000"/>
            </a:schemeClr>
          </a:solidFill>
        </p:spPr>
        <p:txBody>
          <a:bodyPr vert="horz" wrap="square" lIns="91440" tIns="108000" rIns="91440" bIns="108000" rtlCol="0" anchor="ctr">
            <a:spAutoFit/>
          </a:bodyPr>
          <a:lstStyle>
            <a:lvl1pPr algn="l" defTabSz="914400" rtl="0" eaLnBrk="1" latinLnBrk="0" hangingPunct="1">
              <a:lnSpc>
                <a:spcPct val="100000"/>
              </a:lnSpc>
              <a:spcBef>
                <a:spcPct val="0"/>
              </a:spcBef>
              <a:buNone/>
              <a:defRPr sz="4000" kern="1200">
                <a:solidFill>
                  <a:schemeClr val="bg1"/>
                </a:solidFill>
                <a:latin typeface="+mj-lt"/>
                <a:ea typeface="+mj-ea"/>
                <a:cs typeface="+mj-cs"/>
              </a:defRPr>
            </a:lvl1pPr>
          </a:lstStyle>
          <a:p>
            <a:r>
              <a:rPr lang="en-US" sz="3800"/>
              <a:t>Production d’un Podcast</a:t>
            </a:r>
            <a:endParaRPr lang="en-US" sz="3800" dirty="0"/>
          </a:p>
        </p:txBody>
      </p:sp>
    </p:spTree>
    <p:extLst>
      <p:ext uri="{BB962C8B-B14F-4D97-AF65-F5344CB8AC3E}">
        <p14:creationId xmlns:p14="http://schemas.microsoft.com/office/powerpoint/2010/main" val="2774193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electronics, photo, parked, sitting&#10;&#10;Description automatically generated">
            <a:extLst>
              <a:ext uri="{FF2B5EF4-FFF2-40B4-BE49-F238E27FC236}">
                <a16:creationId xmlns:a16="http://schemas.microsoft.com/office/drawing/2014/main" id="{8F1FCB61-B3FB-4FB0-8897-2001DAC6FE20}"/>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9566" b="-39566"/>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Podcast Production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dirty="0"/>
              <a:t>Pour comprendre le </a:t>
            </a:r>
            <a:r>
              <a:rPr lang="fr-CA" dirty="0">
                <a:hlinkClick r:id="rId3"/>
              </a:rPr>
              <a:t>Signal Flow, </a:t>
            </a:r>
            <a:r>
              <a:rPr lang="fr-CA" dirty="0"/>
              <a:t>considérez le chemin que prend le son du microphone à l'ordinateur, ou du microphone à l'enregistreur. </a:t>
            </a:r>
          </a:p>
          <a:p>
            <a:r>
              <a:rPr lang="fr-CA" dirty="0"/>
              <a:t>Le son passe dans le microphone, le long du câble, qu'il soit USB ou</a:t>
            </a:r>
            <a:r>
              <a:rPr lang="en-US" dirty="0"/>
              <a:t> </a:t>
            </a:r>
            <a:r>
              <a:rPr lang="en-US" dirty="0">
                <a:hlinkClick r:id="rId4"/>
              </a:rPr>
              <a:t>XLR (External Line Return</a:t>
            </a:r>
            <a:r>
              <a:rPr lang="fr-CA" dirty="0"/>
              <a:t>), et dans un convertisseur analogique-numérique, qui convertit le signal analogique du microphone en un signal numérique que l'ordinateur ou l'enregistreur (comme un Zoom Microphone)</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FB25908-D83D-402A-9A1A-77F13EE03A68}"/>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3FDC81A0-656B-4CD4-A133-571FE81D3EF5}"/>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A1CF68BC-FE5B-47BC-A84D-BDEF6C02E316}"/>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F35852BD-4501-45B2-A7ED-9492E467AB79}"/>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0" name="Title 2">
            <a:extLst>
              <a:ext uri="{FF2B5EF4-FFF2-40B4-BE49-F238E27FC236}">
                <a16:creationId xmlns:a16="http://schemas.microsoft.com/office/drawing/2014/main" id="{1E11929E-2492-4D22-A354-97DED7EED480}"/>
              </a:ext>
            </a:extLst>
          </p:cNvPr>
          <p:cNvSpPr txBox="1">
            <a:spLocks/>
          </p:cNvSpPr>
          <p:nvPr/>
        </p:nvSpPr>
        <p:spPr>
          <a:xfrm>
            <a:off x="6657974" y="334081"/>
            <a:ext cx="5060550" cy="1387660"/>
          </a:xfrm>
          <a:prstGeom prst="rect">
            <a:avLst/>
          </a:prstGeom>
          <a:solidFill>
            <a:schemeClr val="accent2">
              <a:lumMod val="50000"/>
            </a:schemeClr>
          </a:solidFill>
        </p:spPr>
        <p:txBody>
          <a:bodyPr vert="horz" wrap="square" lIns="91440" tIns="108000" rIns="91440" bIns="108000" rtlCol="0" anchor="ctr">
            <a:spAutoFit/>
          </a:bodyPr>
          <a:lstStyle>
            <a:lvl1pPr algn="l" defTabSz="914400" rtl="0" eaLnBrk="1" latinLnBrk="0" hangingPunct="1">
              <a:lnSpc>
                <a:spcPct val="100000"/>
              </a:lnSpc>
              <a:spcBef>
                <a:spcPct val="0"/>
              </a:spcBef>
              <a:buNone/>
              <a:defRPr sz="4000" kern="1200">
                <a:solidFill>
                  <a:schemeClr val="bg1"/>
                </a:solidFill>
                <a:latin typeface="+mj-lt"/>
                <a:ea typeface="+mj-ea"/>
                <a:cs typeface="+mj-cs"/>
              </a:defRPr>
            </a:lvl1pPr>
          </a:lstStyle>
          <a:p>
            <a:r>
              <a:rPr lang="en-US" sz="3800" dirty="0"/>
              <a:t>Production d’un Podcast</a:t>
            </a:r>
          </a:p>
        </p:txBody>
      </p:sp>
    </p:spTree>
    <p:extLst>
      <p:ext uri="{BB962C8B-B14F-4D97-AF65-F5344CB8AC3E}">
        <p14:creationId xmlns:p14="http://schemas.microsoft.com/office/powerpoint/2010/main" val="178119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arked, side, lot, large&#10;&#10;Description automatically generated">
            <a:extLst>
              <a:ext uri="{FF2B5EF4-FFF2-40B4-BE49-F238E27FC236}">
                <a16:creationId xmlns:a16="http://schemas.microsoft.com/office/drawing/2014/main" id="{0786EE88-8DC7-4D19-95F2-AE77BC6D6CE3}"/>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9452" r="-9452"/>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dirty="0"/>
              <a:t>Vous avez alors le cheminement du signal de l'ordinateur à vos écouteurs. Celui-ci passe du numérique à l'analogique, avec un convertisseur pour que vous puissiez entendre ce que vous enregistrez dans un microphone.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a:extLst>
              <a:ext uri="{FF2B5EF4-FFF2-40B4-BE49-F238E27FC236}">
                <a16:creationId xmlns:a16="http://schemas.microsoft.com/office/drawing/2014/main" id="{85AF8612-736F-42E0-8AE3-505380CC6A94}"/>
              </a:ext>
            </a:extLst>
          </p:cNvPr>
          <p:cNvSpPr txBox="1">
            <a:spLocks/>
          </p:cNvSpPr>
          <p:nvPr/>
        </p:nvSpPr>
        <p:spPr>
          <a:xfrm>
            <a:off x="6657974" y="334081"/>
            <a:ext cx="5060550" cy="1387660"/>
          </a:xfrm>
          <a:prstGeom prst="rect">
            <a:avLst/>
          </a:prstGeom>
          <a:solidFill>
            <a:schemeClr val="accent2">
              <a:lumMod val="50000"/>
            </a:schemeClr>
          </a:solidFill>
        </p:spPr>
        <p:txBody>
          <a:bodyPr vert="horz" wrap="square" lIns="91440" tIns="108000" rIns="91440" bIns="108000" rtlCol="0" anchor="ctr">
            <a:spAutoFit/>
          </a:bodyPr>
          <a:lstStyle>
            <a:lvl1pPr algn="l" defTabSz="914400" rtl="0" eaLnBrk="1" latinLnBrk="0" hangingPunct="1">
              <a:lnSpc>
                <a:spcPct val="100000"/>
              </a:lnSpc>
              <a:spcBef>
                <a:spcPct val="0"/>
              </a:spcBef>
              <a:buNone/>
              <a:defRPr sz="4000" kern="1200">
                <a:solidFill>
                  <a:schemeClr val="bg1"/>
                </a:solidFill>
                <a:latin typeface="+mj-lt"/>
                <a:ea typeface="+mj-ea"/>
                <a:cs typeface="+mj-cs"/>
              </a:defRPr>
            </a:lvl1pPr>
          </a:lstStyle>
          <a:p>
            <a:r>
              <a:rPr lang="en-US" sz="3800" dirty="0"/>
              <a:t>Production d’un Podcast</a:t>
            </a:r>
          </a:p>
        </p:txBody>
      </p:sp>
      <p:sp>
        <p:nvSpPr>
          <p:cNvPr id="8" name="Rectangle 7">
            <a:extLst>
              <a:ext uri="{FF2B5EF4-FFF2-40B4-BE49-F238E27FC236}">
                <a16:creationId xmlns:a16="http://schemas.microsoft.com/office/drawing/2014/main" id="{D9F3770E-E7A5-470A-8982-A53442D8F8A1}"/>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10" name="Rectangle 9">
            <a:extLst>
              <a:ext uri="{FF2B5EF4-FFF2-40B4-BE49-F238E27FC236}">
                <a16:creationId xmlns:a16="http://schemas.microsoft.com/office/drawing/2014/main" id="{F4AC92B7-D0D4-4C9D-8771-D0F1A0DF8643}"/>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20" name="Rectangle 19">
            <a:extLst>
              <a:ext uri="{FF2B5EF4-FFF2-40B4-BE49-F238E27FC236}">
                <a16:creationId xmlns:a16="http://schemas.microsoft.com/office/drawing/2014/main" id="{F5D4B562-A0A5-41DA-A91C-8BDBFC7E494F}"/>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2" name="Rectangle 21">
            <a:extLst>
              <a:ext uri="{FF2B5EF4-FFF2-40B4-BE49-F238E27FC236}">
                <a16:creationId xmlns:a16="http://schemas.microsoft.com/office/drawing/2014/main" id="{2AB22450-5F77-47C8-B60E-414BFA78CB4A}"/>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3735953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creenshot of a cell phone&#10;&#10;Description automatically generated">
            <a:extLst>
              <a:ext uri="{FF2B5EF4-FFF2-40B4-BE49-F238E27FC236}">
                <a16:creationId xmlns:a16="http://schemas.microsoft.com/office/drawing/2014/main" id="{20B3A24A-BABF-4837-94B2-93FA177DCE6B}"/>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3362" r="-3362"/>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pPr algn="ctr"/>
            <a:r>
              <a:rPr lang="en-US" dirty="0"/>
              <a:t>Formats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r>
              <a:rPr lang="fr-CA" dirty="0"/>
              <a:t>Il est important de comprendre </a:t>
            </a:r>
            <a:r>
              <a:rPr lang="fr-CA" dirty="0">
                <a:hlinkClick r:id="rId3"/>
              </a:rPr>
              <a:t>les termes et les formats audio de base</a:t>
            </a:r>
            <a:r>
              <a:rPr lang="en-US" dirty="0"/>
              <a:t>; </a:t>
            </a:r>
            <a:r>
              <a:rPr lang="fr-CA" dirty="0"/>
              <a:t>les formats de fichiers audio que vous souhaitez connaître sont les suivants : MP3, M4A, MP4, WAV, AIFF, etc. Ce sont les types de formats de fichiers que vous verrez dans la plupart des enregistreurs et dans la plupart des logiciels de stations de travail audio numériques</a:t>
            </a:r>
            <a:r>
              <a:rPr lang="en-US" dirty="0"/>
              <a:t>. </a:t>
            </a:r>
          </a:p>
          <a:p>
            <a:r>
              <a:rPr lang="fr-CA" dirty="0"/>
              <a:t>Les deux derniers termes que vous voudrez également comprendre sont le terme "stéréo". Il s'agit d'un fichier audio qui vous donne des informations sur les haut-parleurs gauche et droit ; et mono, c'est un fichier audio qui a un son qui provient d'une seule direction</a:t>
            </a:r>
            <a:r>
              <a:rPr lang="en-US" dirty="0"/>
              <a:t>.</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F53CE1D-B5AC-4648-A8E4-80BDC3582C86}"/>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22" name="Rectangle 21">
            <a:extLst>
              <a:ext uri="{FF2B5EF4-FFF2-40B4-BE49-F238E27FC236}">
                <a16:creationId xmlns:a16="http://schemas.microsoft.com/office/drawing/2014/main" id="{415FE118-9628-466F-B42D-BA440B97D1A1}"/>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24" name="Rectangle 23">
            <a:extLst>
              <a:ext uri="{FF2B5EF4-FFF2-40B4-BE49-F238E27FC236}">
                <a16:creationId xmlns:a16="http://schemas.microsoft.com/office/drawing/2014/main" id="{A0062120-4CB4-48EC-8844-4DDAE2FCC88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6" name="Rectangle 25">
            <a:extLst>
              <a:ext uri="{FF2B5EF4-FFF2-40B4-BE49-F238E27FC236}">
                <a16:creationId xmlns:a16="http://schemas.microsoft.com/office/drawing/2014/main" id="{25E25316-35DE-4040-A83B-3D414BA0FE9C}"/>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2343748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erson sitting at a desk&#10;&#10;Description automatically generated">
            <a:extLst>
              <a:ext uri="{FF2B5EF4-FFF2-40B4-BE49-F238E27FC236}">
                <a16:creationId xmlns:a16="http://schemas.microsoft.com/office/drawing/2014/main" id="{39581C14-9B64-4029-B564-AEDC411FE12C}"/>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7879" r="1787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Étapes de production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dirty="0"/>
              <a:t>La </a:t>
            </a:r>
            <a:r>
              <a:rPr lang="fr-CA" dirty="0" err="1"/>
              <a:t>pré-production</a:t>
            </a:r>
            <a:r>
              <a:rPr lang="fr-CA" dirty="0"/>
              <a:t> est l'étape de planification qui vous permet de vous préparer à enregistrer votre podcast. </a:t>
            </a:r>
          </a:p>
          <a:p>
            <a:r>
              <a:rPr lang="fr-CA" dirty="0"/>
              <a:t>L'enregistrement est l'étape suivante ; c'est là que vous enregistrerez votre podcast avant qu'il ne soit édité. </a:t>
            </a:r>
          </a:p>
          <a:p>
            <a:r>
              <a:rPr lang="fr-CA" dirty="0"/>
              <a:t>Montage : à cette étape, le son est découpé, les clips sont déplacés, afin d'améliorer le flux de votre podcast.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621B199-FAEC-4FF6-BE58-D4E841ED33A2}"/>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75CCB153-F2F1-4F5D-A2FC-DDD8AAC14E66}"/>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D60F1A2E-FC0F-4AD9-A8B2-BB3FFE87EBE9}"/>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2585AF6D-19D5-4602-BAF6-C019E06ED059}"/>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283987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in front of a computer&#10;&#10;Description automatically generated">
            <a:extLst>
              <a:ext uri="{FF2B5EF4-FFF2-40B4-BE49-F238E27FC236}">
                <a16:creationId xmlns:a16="http://schemas.microsoft.com/office/drawing/2014/main" id="{EDA10124-5E83-4679-8078-0E465827166D}"/>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dirty="0"/>
              <a:t>Le mixage, dans cette étape, le son est traité, équilibré et amélioré de certaines manières par des étapes telles que l'égalisation et la compression (reportez-vous aux tutoriels Audacity et Pro Tools) </a:t>
            </a:r>
          </a:p>
          <a:p>
            <a:r>
              <a:rPr lang="fr-CA" dirty="0"/>
              <a:t>Le </a:t>
            </a:r>
            <a:r>
              <a:rPr lang="fr-CA" dirty="0" err="1"/>
              <a:t>mastering</a:t>
            </a:r>
            <a:r>
              <a:rPr lang="fr-CA" dirty="0"/>
              <a:t> est la dernière étape de la création du fichier et le format approprié dont vous avez besoin pour le télécharger vers l'hôte du podcast ou le site de la classe pour l'évaluation. Lors du </a:t>
            </a:r>
            <a:r>
              <a:rPr lang="fr-CA" dirty="0" err="1"/>
              <a:t>mastering</a:t>
            </a:r>
            <a:r>
              <a:rPr lang="fr-CA" dirty="0"/>
              <a:t>, le fichier est amené au niveau sonore approprié pour l'auditeur.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E80A7E3-0B8E-4251-A5F5-5E17241B516B}"/>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51896F3C-EEC4-4A28-8F55-BCBF64B324BF}"/>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418F4B3F-3667-4AA6-8C36-0F4C25241CB4}"/>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0F7442F8-7CD1-49E8-8913-EED41909ED47}"/>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2" name="Title 2">
            <a:extLst>
              <a:ext uri="{FF2B5EF4-FFF2-40B4-BE49-F238E27FC236}">
                <a16:creationId xmlns:a16="http://schemas.microsoft.com/office/drawing/2014/main" id="{7B7A2A6E-C35E-4061-BFD7-5432ACE168F7}"/>
              </a:ext>
            </a:extLst>
          </p:cNvPr>
          <p:cNvSpPr>
            <a:spLocks noGrp="1"/>
          </p:cNvSpPr>
          <p:nvPr>
            <p:ph type="title"/>
          </p:nvPr>
        </p:nvSpPr>
        <p:spPr>
          <a:xfrm>
            <a:off x="6791139" y="598346"/>
            <a:ext cx="4695825" cy="833663"/>
          </a:xfrm>
        </p:spPr>
        <p:txBody>
          <a:bodyPr/>
          <a:lstStyle/>
          <a:p>
            <a:r>
              <a:rPr lang="en-US" dirty="0"/>
              <a:t>Étapes de production</a:t>
            </a:r>
          </a:p>
        </p:txBody>
      </p:sp>
    </p:spTree>
    <p:extLst>
      <p:ext uri="{BB962C8B-B14F-4D97-AF65-F5344CB8AC3E}">
        <p14:creationId xmlns:p14="http://schemas.microsoft.com/office/powerpoint/2010/main" val="274625635"/>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B7C387-AFDC-4FE3-A658-984B7F35F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1207</Words>
  <Application>Microsoft Office PowerPoint</Application>
  <PresentationFormat>Widescreen</PresentationFormat>
  <Paragraphs>119</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Office Theme</vt:lpstr>
      <vt:lpstr>Créer un Podcast</vt:lpstr>
      <vt:lpstr>Activités</vt:lpstr>
      <vt:lpstr>Production d’un Podcast</vt:lpstr>
      <vt:lpstr>Podcast Production</vt:lpstr>
      <vt:lpstr>Podcast Production</vt:lpstr>
      <vt:lpstr>PowerPoint Presentation</vt:lpstr>
      <vt:lpstr>Formats</vt:lpstr>
      <vt:lpstr>Étapes de production</vt:lpstr>
      <vt:lpstr>Étapes de production</vt:lpstr>
      <vt:lpstr>Enregistrement</vt:lpstr>
      <vt:lpstr>PowerPoint Presentation</vt:lpstr>
      <vt:lpstr>Enregistrement</vt:lpstr>
      <vt:lpstr>Interview</vt:lpstr>
      <vt:lpstr>Résumé de la leçon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2020-06-08T22:34:53Z</dcterms:created>
  <dcterms:modified xsi:type="dcterms:W3CDTF">2020-11-10T12:34:23Z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