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Roboto" panose="02000000000000000000" pitchFamily="2" charset="0"/>
      <p:regular r:id="rId11"/>
      <p:bold r:id="rId12"/>
      <p:italic r:id="rId13"/>
      <p:boldItalic r:id="rId14"/>
    </p:embeddedFont>
    <p:embeddedFont>
      <p:font typeface="Verdana" panose="020B060403050404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894"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3c48bf577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3c48bf577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3c48bf5774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13c48bf5774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Les élèves peuvent aussi ajouter que le nombre croissant d’utilisateurs peut rendre l’utilisation des bornes de recharge moins accessible également. Les élèves peuvent proposer des idées très variées dans le but de résoudre ce problème. Par exemple, ils peuvent proposer la création d’une application de localisation de stations de recharge, un moyen de réserver des créneaux horaires dans différentes stations pour s’assurer d'en obtenir une, des batteries qui ont une charge plus importante.</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3c48bf5774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13c48bf5774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Les partis concernés peuvent inclure les propriétaires de voitures, les entreprises qui doivent avoir des bornes de recharge VÉ ainsi que celles qui ne peuvent ou ne veulent pas en avoir.  Qui est responsable des coûts pour les bornes?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13c5336f8d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13c5336f8d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3c5336f8d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3c5336f8d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3c5336f8d6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3c5336f8d6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En raison du rythme rapide de cet exercice, la partie création sera une proposition de vente plutôt qu'un prototype.. </a:t>
            </a:r>
            <a:endParaRPr/>
          </a:p>
          <a:p>
            <a:pPr marL="0" lvl="0" indent="0" algn="l" rtl="0">
              <a:spcBef>
                <a:spcPts val="0"/>
              </a:spcBef>
              <a:spcAft>
                <a:spcPts val="0"/>
              </a:spcAft>
              <a:buNone/>
            </a:pPr>
            <a:r>
              <a:rPr lang="en-GB"/>
              <a:t>Pour tester, les groupes s'associeront et chaque groupe présentera sa proposition de vente à son équipe partenaire. L'autre équipe donnera alors des commentaires. En fonction des commentaires, l'équipe peut réviser et apporter des modifications à leur idée initiale.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13c5336f8d6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13c5336f8d6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a:solidFill>
                  <a:schemeClr val="dk1"/>
                </a:solidFill>
              </a:rPr>
              <a:t>Pour tester, les groupes s'associent et chaque groupe présente sa proposition de vente à son équipe partenaire. L'autre équipe donne alors des commentaires. En fonction des commentaires, l'équipe peut réviser et apporter des modifications à son idée initiale.</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13c5336f8d6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13c5336f8d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norm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0"/>
              </a:spcBef>
              <a:spcAft>
                <a:spcPts val="0"/>
              </a:spcAft>
              <a:buClr>
                <a:schemeClr val="lt1"/>
              </a:buClr>
              <a:buSzPts val="1200"/>
              <a:buChar char="○"/>
              <a:defRPr sz="1200">
                <a:solidFill>
                  <a:schemeClr val="lt1"/>
                </a:solidFill>
              </a:defRPr>
            </a:lvl2pPr>
            <a:lvl3pPr marL="1371600" lvl="2" indent="-304800">
              <a:spcBef>
                <a:spcPts val="0"/>
              </a:spcBef>
              <a:spcAft>
                <a:spcPts val="0"/>
              </a:spcAft>
              <a:buClr>
                <a:schemeClr val="lt1"/>
              </a:buClr>
              <a:buSzPts val="1200"/>
              <a:buChar char="■"/>
              <a:defRPr sz="1200">
                <a:solidFill>
                  <a:schemeClr val="lt1"/>
                </a:solidFill>
              </a:defRPr>
            </a:lvl3pPr>
            <a:lvl4pPr marL="1828800" lvl="3" indent="-304800">
              <a:spcBef>
                <a:spcPts val="0"/>
              </a:spcBef>
              <a:spcAft>
                <a:spcPts val="0"/>
              </a:spcAft>
              <a:buClr>
                <a:schemeClr val="lt1"/>
              </a:buClr>
              <a:buSzPts val="1200"/>
              <a:buChar char="●"/>
              <a:defRPr sz="1200">
                <a:solidFill>
                  <a:schemeClr val="lt1"/>
                </a:solidFill>
              </a:defRPr>
            </a:lvl4pPr>
            <a:lvl5pPr marL="2286000" lvl="4" indent="-304800">
              <a:spcBef>
                <a:spcPts val="0"/>
              </a:spcBef>
              <a:spcAft>
                <a:spcPts val="0"/>
              </a:spcAft>
              <a:buClr>
                <a:schemeClr val="lt1"/>
              </a:buClr>
              <a:buSzPts val="1200"/>
              <a:buChar char="○"/>
              <a:defRPr sz="1200">
                <a:solidFill>
                  <a:schemeClr val="lt1"/>
                </a:solidFill>
              </a:defRPr>
            </a:lvl5pPr>
            <a:lvl6pPr marL="2743200" lvl="5" indent="-304800">
              <a:spcBef>
                <a:spcPts val="0"/>
              </a:spcBef>
              <a:spcAft>
                <a:spcPts val="0"/>
              </a:spcAft>
              <a:buClr>
                <a:schemeClr val="lt1"/>
              </a:buClr>
              <a:buSzPts val="1200"/>
              <a:buChar char="■"/>
              <a:defRPr sz="1200">
                <a:solidFill>
                  <a:schemeClr val="lt1"/>
                </a:solidFill>
              </a:defRPr>
            </a:lvl6pPr>
            <a:lvl7pPr marL="3200400" lvl="6" indent="-304800">
              <a:spcBef>
                <a:spcPts val="0"/>
              </a:spcBef>
              <a:spcAft>
                <a:spcPts val="0"/>
              </a:spcAft>
              <a:buClr>
                <a:schemeClr val="lt1"/>
              </a:buClr>
              <a:buSzPts val="1200"/>
              <a:buChar char="●"/>
              <a:defRPr sz="1200">
                <a:solidFill>
                  <a:schemeClr val="lt1"/>
                </a:solidFill>
              </a:defRPr>
            </a:lvl7pPr>
            <a:lvl8pPr marL="3657600" lvl="7" indent="-304800">
              <a:spcBef>
                <a:spcPts val="0"/>
              </a:spcBef>
              <a:spcAft>
                <a:spcPts val="0"/>
              </a:spcAft>
              <a:buClr>
                <a:schemeClr val="lt1"/>
              </a:buClr>
              <a:buSzPts val="1200"/>
              <a:buChar char="○"/>
              <a:defRPr sz="1200">
                <a:solidFill>
                  <a:schemeClr val="lt1"/>
                </a:solidFill>
              </a:defRPr>
            </a:lvl8pPr>
            <a:lvl9pPr marL="4114800" lvl="8" indent="-304800">
              <a:spcBef>
                <a:spcPts val="0"/>
              </a:spcBef>
              <a:spcAft>
                <a:spcPts val="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0"/>
              </a:spcBef>
              <a:spcAft>
                <a:spcPts val="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title"/>
            <p:custDataLst>
              <p:tags r:id="rId1"/>
            </p:custDataLst>
          </p:nvPr>
        </p:nvSpPr>
        <p:spPr>
          <a:xfrm>
            <a:off x="671475" y="555175"/>
            <a:ext cx="7802700" cy="6354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GB" b="1" dirty="0"/>
              <a:t>  </a:t>
            </a:r>
            <a:r>
              <a:rPr lang="en-GB" b="1" dirty="0" err="1">
                <a:latin typeface="Verdana"/>
                <a:ea typeface="Verdana"/>
                <a:cs typeface="Verdana"/>
                <a:sym typeface="Verdana"/>
              </a:rPr>
              <a:t>Qu’est-ce</a:t>
            </a:r>
            <a:r>
              <a:rPr lang="en-GB" b="1" dirty="0">
                <a:latin typeface="Verdana"/>
                <a:ea typeface="Verdana"/>
                <a:cs typeface="Verdana"/>
                <a:sym typeface="Verdana"/>
              </a:rPr>
              <a:t> que le design </a:t>
            </a:r>
            <a:r>
              <a:rPr lang="en-GB" b="1" dirty="0" err="1">
                <a:latin typeface="Verdana"/>
                <a:ea typeface="Verdana"/>
                <a:cs typeface="Verdana"/>
                <a:sym typeface="Verdana"/>
              </a:rPr>
              <a:t>accéléré</a:t>
            </a:r>
            <a:r>
              <a:rPr lang="en-GB" b="1" dirty="0">
                <a:latin typeface="Verdana"/>
                <a:ea typeface="Verdana"/>
                <a:cs typeface="Verdana"/>
                <a:sym typeface="Verdana"/>
              </a:rPr>
              <a:t> (design sprint)?</a:t>
            </a:r>
            <a:endParaRPr b="1" dirty="0">
              <a:latin typeface="Verdana"/>
              <a:ea typeface="Verdana"/>
              <a:cs typeface="Verdana"/>
              <a:sym typeface="Verdana"/>
            </a:endParaRPr>
          </a:p>
        </p:txBody>
      </p:sp>
      <p:sp>
        <p:nvSpPr>
          <p:cNvPr id="68" name="Google Shape;68;p13"/>
          <p:cNvSpPr txBox="1">
            <a:spLocks noGrp="1"/>
          </p:cNvSpPr>
          <p:nvPr>
            <p:ph type="body" idx="1"/>
            <p:custDataLst>
              <p:tags r:id="rId2"/>
            </p:custDataLst>
          </p:nvPr>
        </p:nvSpPr>
        <p:spPr>
          <a:xfrm>
            <a:off x="377250" y="1911925"/>
            <a:ext cx="8389500" cy="28836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GB" sz="3000" b="1">
                <a:solidFill>
                  <a:srgbClr val="000000"/>
                </a:solidFill>
                <a:latin typeface="Arial"/>
                <a:ea typeface="Arial"/>
                <a:cs typeface="Arial"/>
                <a:sym typeface="Arial"/>
              </a:rPr>
              <a:t>Design Thinking: </a:t>
            </a:r>
            <a:r>
              <a:rPr lang="en-GB" sz="2400">
                <a:solidFill>
                  <a:srgbClr val="000000"/>
                </a:solidFill>
                <a:latin typeface="Arial"/>
                <a:ea typeface="Arial"/>
                <a:cs typeface="Arial"/>
                <a:sym typeface="Arial"/>
              </a:rPr>
              <a:t>est une approche innovante qui peut être utilisée pour identifier et résoudre les problèmes.  </a:t>
            </a:r>
            <a:endParaRPr sz="2400">
              <a:solidFill>
                <a:srgbClr val="000000"/>
              </a:solidFill>
              <a:latin typeface="Arial"/>
              <a:ea typeface="Arial"/>
              <a:cs typeface="Arial"/>
              <a:sym typeface="Arial"/>
            </a:endParaRPr>
          </a:p>
          <a:p>
            <a:pPr marL="0" lvl="0" indent="0" algn="l" rtl="0">
              <a:spcBef>
                <a:spcPts val="1200"/>
              </a:spcBef>
              <a:spcAft>
                <a:spcPts val="0"/>
              </a:spcAft>
              <a:buNone/>
            </a:pPr>
            <a:endParaRPr sz="3000" b="1">
              <a:solidFill>
                <a:srgbClr val="000000"/>
              </a:solidFill>
              <a:latin typeface="Arial"/>
              <a:ea typeface="Arial"/>
              <a:cs typeface="Arial"/>
              <a:sym typeface="Arial"/>
            </a:endParaRPr>
          </a:p>
          <a:p>
            <a:pPr marL="0" lvl="0" indent="0" algn="l" rtl="0">
              <a:spcBef>
                <a:spcPts val="1200"/>
              </a:spcBef>
              <a:spcAft>
                <a:spcPts val="1200"/>
              </a:spcAft>
              <a:buNone/>
            </a:pPr>
            <a:r>
              <a:rPr lang="en-GB" sz="3000" b="1">
                <a:solidFill>
                  <a:srgbClr val="000000"/>
                </a:solidFill>
                <a:latin typeface="Arial"/>
                <a:ea typeface="Arial"/>
                <a:cs typeface="Arial"/>
                <a:sym typeface="Arial"/>
              </a:rPr>
              <a:t>Design Sprint:  </a:t>
            </a:r>
            <a:r>
              <a:rPr lang="en-GB" sz="2400">
                <a:solidFill>
                  <a:srgbClr val="000000"/>
                </a:solidFill>
                <a:latin typeface="Arial"/>
                <a:ea typeface="Arial"/>
                <a:cs typeface="Arial"/>
                <a:sym typeface="Arial"/>
              </a:rPr>
              <a:t>est un processus en six étapes, limité dans le temps, qui utilise le design thinking pour réduire les risques lors de la mise en oeuvre d’une nouvelle idée.</a:t>
            </a:r>
            <a:r>
              <a:rPr lang="en-GB" sz="2400">
                <a:solidFill>
                  <a:srgbClr val="000000"/>
                </a:solidFill>
              </a:rPr>
              <a:t> </a:t>
            </a:r>
            <a:endParaRPr sz="3000" b="1">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Énoncé du défi de design accéléré</a:t>
            </a:r>
            <a:endParaRPr b="1">
              <a:latin typeface="Verdana"/>
              <a:ea typeface="Verdana"/>
              <a:cs typeface="Verdana"/>
              <a:sym typeface="Verdana"/>
            </a:endParaRPr>
          </a:p>
        </p:txBody>
      </p:sp>
      <p:sp>
        <p:nvSpPr>
          <p:cNvPr id="74" name="Google Shape;74;p14"/>
          <p:cNvSpPr txBox="1">
            <a:spLocks noGrp="1"/>
          </p:cNvSpPr>
          <p:nvPr>
            <p:ph type="body" idx="1"/>
            <p:custDataLst>
              <p:tags r:id="rId2"/>
            </p:custDataLst>
          </p:nvPr>
        </p:nvSpPr>
        <p:spPr>
          <a:xfrm>
            <a:off x="286350" y="1839200"/>
            <a:ext cx="8593200" cy="3117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1200"/>
              </a:spcAft>
              <a:buNone/>
            </a:pPr>
            <a:r>
              <a:rPr lang="en-GB" sz="2000">
                <a:solidFill>
                  <a:srgbClr val="000000"/>
                </a:solidFill>
                <a:latin typeface="Arial"/>
                <a:ea typeface="Arial"/>
                <a:cs typeface="Arial"/>
                <a:sym typeface="Arial"/>
              </a:rPr>
              <a:t>Avec l'utilisation croissante de véhicules électriques, les propriétaires de ces véhicules ont souvent besoin d'une charge et se trouvent loin d'une station de recharge. Les propriétaires doivent planifier les longs trajets pour s'assurer qu'ils ont assez d'énergie pour aller là où ils vont. Être bloqué sans électricité peut être un véritable frein aux longs voyages en voiture. Les stations de recharge ne sont pas aussi accessibles que les stations-service à essence. Encourager les gens à utiliser des véhicules électriques aidera à sauver notre planète, mais comment pouvons-nous rendre le problème de la recharge moins problématique ?</a:t>
            </a:r>
            <a:endParaRPr sz="200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78"/>
        <p:cNvGrpSpPr/>
        <p:nvPr/>
      </p:nvGrpSpPr>
      <p:grpSpPr>
        <a:xfrm>
          <a:off x="0" y="0"/>
          <a:ext cx="0" cy="0"/>
          <a:chOff x="0" y="0"/>
          <a:chExt cx="0" cy="0"/>
        </a:xfrm>
      </p:grpSpPr>
      <p:sp>
        <p:nvSpPr>
          <p:cNvPr id="79" name="Google Shape;79;p15"/>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dirty="0" err="1">
                <a:latin typeface="Verdana"/>
                <a:ea typeface="Verdana"/>
                <a:cs typeface="Verdana"/>
                <a:sym typeface="Verdana"/>
              </a:rPr>
              <a:t>Comprends</a:t>
            </a:r>
            <a:r>
              <a:rPr lang="en-GB" b="1" dirty="0">
                <a:latin typeface="Verdana"/>
                <a:ea typeface="Verdana"/>
                <a:cs typeface="Verdana"/>
                <a:sym typeface="Verdana"/>
              </a:rPr>
              <a:t>/ </a:t>
            </a:r>
            <a:r>
              <a:rPr lang="en-GB" b="1" dirty="0" err="1">
                <a:latin typeface="Verdana"/>
                <a:ea typeface="Verdana"/>
                <a:cs typeface="Verdana"/>
                <a:sym typeface="Verdana"/>
              </a:rPr>
              <a:t>demande</a:t>
            </a:r>
            <a:endParaRPr b="1" dirty="0">
              <a:latin typeface="Verdana"/>
              <a:ea typeface="Verdana"/>
              <a:cs typeface="Verdana"/>
              <a:sym typeface="Verdana"/>
            </a:endParaRPr>
          </a:p>
        </p:txBody>
      </p:sp>
      <p:sp>
        <p:nvSpPr>
          <p:cNvPr id="80" name="Google Shape;80;p15"/>
          <p:cNvSpPr txBox="1">
            <a:spLocks noGrp="1"/>
          </p:cNvSpPr>
          <p:nvPr>
            <p:ph type="body" idx="1"/>
            <p:custDataLst>
              <p:tags r:id="rId2"/>
            </p:custDataLst>
          </p:nvPr>
        </p:nvSpPr>
        <p:spPr>
          <a:xfrm>
            <a:off x="324300" y="1742425"/>
            <a:ext cx="8495400" cy="3162000"/>
          </a:xfrm>
          <a:prstGeom prst="rect">
            <a:avLst/>
          </a:prstGeom>
        </p:spPr>
        <p:txBody>
          <a:bodyPr spcFirstLastPara="1" wrap="square" lIns="91425" tIns="91425" rIns="91425" bIns="91425" anchor="t" anchorCtr="0">
            <a:normAutofit fontScale="92500" lnSpcReduction="10000"/>
          </a:bodyPr>
          <a:lstStyle/>
          <a:p>
            <a:pPr marL="457200" lvl="0" indent="0" algn="l" rtl="0">
              <a:lnSpc>
                <a:spcPct val="100000"/>
              </a:lnSpc>
              <a:spcBef>
                <a:spcPts val="0"/>
              </a:spcBef>
              <a:spcAft>
                <a:spcPts val="0"/>
              </a:spcAft>
              <a:buNone/>
            </a:pPr>
            <a:r>
              <a:rPr lang="en-GB" sz="2700">
                <a:solidFill>
                  <a:srgbClr val="000000"/>
                </a:solidFill>
                <a:latin typeface="Arial"/>
                <a:ea typeface="Arial"/>
                <a:cs typeface="Arial"/>
                <a:sym typeface="Arial"/>
              </a:rPr>
              <a:t>Définis le problème. </a:t>
            </a:r>
            <a:endParaRPr sz="2700">
              <a:solidFill>
                <a:srgbClr val="000000"/>
              </a:solidFill>
              <a:latin typeface="Arial"/>
              <a:ea typeface="Arial"/>
              <a:cs typeface="Arial"/>
              <a:sym typeface="Arial"/>
            </a:endParaRPr>
          </a:p>
          <a:p>
            <a:pPr marL="457200" lvl="0" indent="-387191" algn="l" rtl="0">
              <a:lnSpc>
                <a:spcPct val="100000"/>
              </a:lnSpc>
              <a:spcBef>
                <a:spcPts val="1200"/>
              </a:spcBef>
              <a:spcAft>
                <a:spcPts val="0"/>
              </a:spcAft>
              <a:buClr>
                <a:srgbClr val="000000"/>
              </a:buClr>
              <a:buSzPct val="100000"/>
              <a:buFont typeface="Arial"/>
              <a:buAutoNum type="arabicPeriod"/>
            </a:pPr>
            <a:r>
              <a:rPr lang="en-GB" sz="2700">
                <a:solidFill>
                  <a:srgbClr val="000000"/>
                </a:solidFill>
                <a:latin typeface="Arial"/>
                <a:ea typeface="Arial"/>
                <a:cs typeface="Arial"/>
                <a:sym typeface="Arial"/>
              </a:rPr>
              <a:t>Qui sont les personnes touchées (parties concernées)? </a:t>
            </a:r>
            <a:endParaRPr sz="2700">
              <a:solidFill>
                <a:srgbClr val="000000"/>
              </a:solidFill>
              <a:latin typeface="Arial"/>
              <a:ea typeface="Arial"/>
              <a:cs typeface="Arial"/>
              <a:sym typeface="Arial"/>
            </a:endParaRPr>
          </a:p>
          <a:p>
            <a:pPr marL="457200" lvl="0" indent="-387191" algn="l" rtl="0">
              <a:lnSpc>
                <a:spcPct val="100000"/>
              </a:lnSpc>
              <a:spcBef>
                <a:spcPts val="0"/>
              </a:spcBef>
              <a:spcAft>
                <a:spcPts val="0"/>
              </a:spcAft>
              <a:buClr>
                <a:srgbClr val="000000"/>
              </a:buClr>
              <a:buSzPct val="100000"/>
              <a:buFont typeface="Arial"/>
              <a:buAutoNum type="arabicPeriod"/>
            </a:pPr>
            <a:r>
              <a:rPr lang="en-GB" sz="2700">
                <a:solidFill>
                  <a:srgbClr val="000000"/>
                </a:solidFill>
                <a:latin typeface="Arial"/>
                <a:ea typeface="Arial"/>
                <a:cs typeface="Arial"/>
                <a:sym typeface="Arial"/>
              </a:rPr>
              <a:t>Comment le sont-ils?</a:t>
            </a:r>
            <a:endParaRPr sz="2700">
              <a:solidFill>
                <a:srgbClr val="000000"/>
              </a:solidFill>
              <a:latin typeface="Arial"/>
              <a:ea typeface="Arial"/>
              <a:cs typeface="Arial"/>
              <a:sym typeface="Arial"/>
            </a:endParaRPr>
          </a:p>
          <a:p>
            <a:pPr marL="0" lvl="0" indent="0" algn="l" rtl="0">
              <a:spcBef>
                <a:spcPts val="1200"/>
              </a:spcBef>
              <a:spcAft>
                <a:spcPts val="0"/>
              </a:spcAft>
              <a:buNone/>
            </a:pPr>
            <a:endParaRPr sz="2700">
              <a:solidFill>
                <a:srgbClr val="000000"/>
              </a:solidFill>
              <a:latin typeface="Arial"/>
              <a:ea typeface="Arial"/>
              <a:cs typeface="Arial"/>
              <a:sym typeface="Arial"/>
            </a:endParaRPr>
          </a:p>
          <a:p>
            <a:pPr marL="0" lvl="0" indent="0" algn="l" rtl="0">
              <a:lnSpc>
                <a:spcPct val="100000"/>
              </a:lnSpc>
              <a:spcBef>
                <a:spcPts val="1200"/>
              </a:spcBef>
              <a:spcAft>
                <a:spcPts val="1200"/>
              </a:spcAft>
              <a:buNone/>
            </a:pPr>
            <a:r>
              <a:rPr lang="en-GB" sz="2700">
                <a:solidFill>
                  <a:srgbClr val="000000"/>
                </a:solidFill>
                <a:latin typeface="Arial"/>
                <a:ea typeface="Arial"/>
                <a:cs typeface="Arial"/>
                <a:sym typeface="Arial"/>
              </a:rPr>
              <a:t>Chaque membre du groupe doit répondre à ces questions sur des papillons adhésifs. Chaque membre partage ses idées et prend note de tous les points de vue présentés.</a:t>
            </a:r>
            <a:endParaRPr sz="270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84"/>
        <p:cNvGrpSpPr/>
        <p:nvPr/>
      </p:nvGrpSpPr>
      <p:grpSpPr>
        <a:xfrm>
          <a:off x="0" y="0"/>
          <a:ext cx="0" cy="0"/>
          <a:chOff x="0" y="0"/>
          <a:chExt cx="0" cy="0"/>
        </a:xfrm>
      </p:grpSpPr>
      <p:sp>
        <p:nvSpPr>
          <p:cNvPr id="85" name="Google Shape;85;p16"/>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Recherche</a:t>
            </a:r>
            <a:endParaRPr b="1">
              <a:latin typeface="Verdana"/>
              <a:ea typeface="Verdana"/>
              <a:cs typeface="Verdana"/>
              <a:sym typeface="Verdana"/>
            </a:endParaRPr>
          </a:p>
        </p:txBody>
      </p:sp>
      <p:sp>
        <p:nvSpPr>
          <p:cNvPr id="86" name="Google Shape;86;p16"/>
          <p:cNvSpPr txBox="1">
            <a:spLocks noGrp="1"/>
          </p:cNvSpPr>
          <p:nvPr>
            <p:ph type="body" idx="1"/>
            <p:custDataLst>
              <p:tags r:id="rId2"/>
            </p:custDataLst>
          </p:nvPr>
        </p:nvSpPr>
        <p:spPr>
          <a:xfrm>
            <a:off x="471900" y="1919075"/>
            <a:ext cx="8222100" cy="27102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GB" dirty="0" err="1">
                <a:solidFill>
                  <a:schemeClr val="dk2"/>
                </a:solidFill>
                <a:latin typeface="Arial"/>
                <a:ea typeface="Arial"/>
                <a:cs typeface="Arial"/>
                <a:sym typeface="Arial"/>
              </a:rPr>
              <a:t>Quelles</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sont</a:t>
            </a:r>
            <a:r>
              <a:rPr lang="en-GB" dirty="0">
                <a:solidFill>
                  <a:schemeClr val="dk2"/>
                </a:solidFill>
                <a:latin typeface="Arial"/>
                <a:ea typeface="Arial"/>
                <a:cs typeface="Arial"/>
                <a:sym typeface="Arial"/>
              </a:rPr>
              <a:t> les questions qui </a:t>
            </a:r>
            <a:r>
              <a:rPr lang="en-GB" dirty="0" err="1">
                <a:solidFill>
                  <a:schemeClr val="dk2"/>
                </a:solidFill>
                <a:latin typeface="Arial"/>
                <a:ea typeface="Arial"/>
                <a:cs typeface="Arial"/>
                <a:sym typeface="Arial"/>
              </a:rPr>
              <a:t>doivent</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être</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répondues</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avant</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même</a:t>
            </a:r>
            <a:r>
              <a:rPr lang="en-GB" dirty="0">
                <a:solidFill>
                  <a:schemeClr val="dk2"/>
                </a:solidFill>
                <a:latin typeface="Arial"/>
                <a:ea typeface="Arial"/>
                <a:cs typeface="Arial"/>
                <a:sym typeface="Arial"/>
              </a:rPr>
              <a:t> de </a:t>
            </a:r>
            <a:r>
              <a:rPr lang="en-GB" dirty="0" err="1">
                <a:solidFill>
                  <a:schemeClr val="dk2"/>
                </a:solidFill>
                <a:latin typeface="Arial"/>
                <a:ea typeface="Arial"/>
                <a:cs typeface="Arial"/>
                <a:sym typeface="Arial"/>
              </a:rPr>
              <a:t>pouvoir</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penser</a:t>
            </a:r>
            <a:r>
              <a:rPr lang="en-GB" dirty="0">
                <a:solidFill>
                  <a:schemeClr val="dk2"/>
                </a:solidFill>
                <a:latin typeface="Arial"/>
                <a:ea typeface="Arial"/>
                <a:cs typeface="Arial"/>
                <a:sym typeface="Arial"/>
              </a:rPr>
              <a:t> à </a:t>
            </a:r>
            <a:r>
              <a:rPr lang="en-GB" dirty="0" err="1">
                <a:solidFill>
                  <a:schemeClr val="dk2"/>
                </a:solidFill>
                <a:latin typeface="Arial"/>
                <a:ea typeface="Arial"/>
                <a:cs typeface="Arial"/>
                <a:sym typeface="Arial"/>
              </a:rPr>
              <a:t>une</a:t>
            </a:r>
            <a:r>
              <a:rPr lang="en-GB" dirty="0">
                <a:solidFill>
                  <a:schemeClr val="dk2"/>
                </a:solidFill>
                <a:latin typeface="Arial"/>
                <a:ea typeface="Arial"/>
                <a:cs typeface="Arial"/>
                <a:sym typeface="Arial"/>
              </a:rPr>
              <a:t> solution possible?</a:t>
            </a:r>
            <a:endParaRPr dirty="0">
              <a:solidFill>
                <a:schemeClr val="dk2"/>
              </a:solidFill>
              <a:latin typeface="Arial"/>
              <a:ea typeface="Arial"/>
              <a:cs typeface="Arial"/>
              <a:sym typeface="Arial"/>
            </a:endParaRPr>
          </a:p>
          <a:p>
            <a:pPr marL="457200" lvl="0" indent="-342900" algn="l" rtl="0">
              <a:spcBef>
                <a:spcPts val="1200"/>
              </a:spcBef>
              <a:spcAft>
                <a:spcPts val="0"/>
              </a:spcAft>
              <a:buClr>
                <a:schemeClr val="dk2"/>
              </a:buClr>
              <a:buSzPts val="1800"/>
              <a:buFont typeface="Arial"/>
              <a:buChar char="●"/>
            </a:pPr>
            <a:r>
              <a:rPr lang="en-GB" dirty="0" err="1">
                <a:solidFill>
                  <a:schemeClr val="dk2"/>
                </a:solidFill>
                <a:latin typeface="Arial"/>
                <a:ea typeface="Arial"/>
                <a:cs typeface="Arial"/>
                <a:sym typeface="Arial"/>
              </a:rPr>
              <a:t>Écris</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une</a:t>
            </a:r>
            <a:r>
              <a:rPr lang="en-GB" dirty="0">
                <a:solidFill>
                  <a:schemeClr val="dk2"/>
                </a:solidFill>
                <a:latin typeface="Arial"/>
                <a:ea typeface="Arial"/>
                <a:cs typeface="Arial"/>
                <a:sym typeface="Arial"/>
              </a:rPr>
              <a:t> question que </a:t>
            </a:r>
            <a:r>
              <a:rPr lang="en-GB" dirty="0" err="1">
                <a:solidFill>
                  <a:schemeClr val="dk2"/>
                </a:solidFill>
                <a:latin typeface="Arial"/>
                <a:ea typeface="Arial"/>
                <a:cs typeface="Arial"/>
                <a:sym typeface="Arial"/>
              </a:rPr>
              <a:t>tu</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crois</a:t>
            </a:r>
            <a:r>
              <a:rPr lang="en-GB" dirty="0">
                <a:solidFill>
                  <a:schemeClr val="dk2"/>
                </a:solidFill>
                <a:latin typeface="Arial"/>
                <a:ea typeface="Arial"/>
                <a:cs typeface="Arial"/>
                <a:sym typeface="Arial"/>
              </a:rPr>
              <a:t> qui se doit d’être </a:t>
            </a:r>
            <a:r>
              <a:rPr lang="en-GB" dirty="0" err="1">
                <a:solidFill>
                  <a:schemeClr val="dk2"/>
                </a:solidFill>
                <a:latin typeface="Arial"/>
                <a:ea typeface="Arial"/>
                <a:cs typeface="Arial"/>
                <a:sym typeface="Arial"/>
              </a:rPr>
              <a:t>répondue</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afin</a:t>
            </a:r>
            <a:r>
              <a:rPr lang="en-GB" dirty="0">
                <a:solidFill>
                  <a:schemeClr val="dk2"/>
                </a:solidFill>
                <a:latin typeface="Arial"/>
                <a:ea typeface="Arial"/>
                <a:cs typeface="Arial"/>
                <a:sym typeface="Arial"/>
              </a:rPr>
              <a:t> de faire le design de ta solution sur un papillon </a:t>
            </a:r>
            <a:r>
              <a:rPr lang="en-GB" dirty="0" err="1">
                <a:solidFill>
                  <a:schemeClr val="dk2"/>
                </a:solidFill>
                <a:latin typeface="Arial"/>
                <a:ea typeface="Arial"/>
                <a:cs typeface="Arial"/>
                <a:sym typeface="Arial"/>
              </a:rPr>
              <a:t>adhésif</a:t>
            </a:r>
            <a:r>
              <a:rPr lang="en-GB" dirty="0">
                <a:solidFill>
                  <a:schemeClr val="dk2"/>
                </a:solidFill>
                <a:latin typeface="Arial"/>
                <a:ea typeface="Arial"/>
                <a:cs typeface="Arial"/>
                <a:sym typeface="Arial"/>
              </a:rPr>
              <a:t>.</a:t>
            </a:r>
            <a:endParaRPr dirty="0">
              <a:solidFill>
                <a:schemeClr val="dk2"/>
              </a:solidFill>
              <a:latin typeface="Arial"/>
              <a:ea typeface="Arial"/>
              <a:cs typeface="Arial"/>
              <a:sym typeface="Arial"/>
            </a:endParaRPr>
          </a:p>
          <a:p>
            <a:pPr marL="457200" lvl="0" indent="-342900" algn="l" rtl="0">
              <a:spcBef>
                <a:spcPts val="0"/>
              </a:spcBef>
              <a:spcAft>
                <a:spcPts val="0"/>
              </a:spcAft>
              <a:buClr>
                <a:schemeClr val="dk2"/>
              </a:buClr>
              <a:buSzPts val="1800"/>
              <a:buFont typeface="Arial"/>
              <a:buChar char="●"/>
            </a:pPr>
            <a:r>
              <a:rPr lang="en-GB" dirty="0">
                <a:solidFill>
                  <a:schemeClr val="dk2"/>
                </a:solidFill>
                <a:latin typeface="Arial"/>
                <a:ea typeface="Arial"/>
                <a:cs typeface="Arial"/>
                <a:sym typeface="Arial"/>
              </a:rPr>
              <a:t>Compare ta question avec </a:t>
            </a:r>
            <a:r>
              <a:rPr lang="en-GB" dirty="0" err="1">
                <a:solidFill>
                  <a:schemeClr val="dk2"/>
                </a:solidFill>
                <a:latin typeface="Arial"/>
                <a:ea typeface="Arial"/>
                <a:cs typeface="Arial"/>
                <a:sym typeface="Arial"/>
              </a:rPr>
              <a:t>celles</a:t>
            </a:r>
            <a:r>
              <a:rPr lang="en-GB" dirty="0">
                <a:solidFill>
                  <a:schemeClr val="dk2"/>
                </a:solidFill>
                <a:latin typeface="Arial"/>
                <a:ea typeface="Arial"/>
                <a:cs typeface="Arial"/>
                <a:sym typeface="Arial"/>
              </a:rPr>
              <a:t> des </a:t>
            </a:r>
            <a:r>
              <a:rPr lang="en-GB" dirty="0" err="1">
                <a:solidFill>
                  <a:schemeClr val="dk2"/>
                </a:solidFill>
                <a:latin typeface="Arial"/>
                <a:ea typeface="Arial"/>
                <a:cs typeface="Arial"/>
                <a:sym typeface="Arial"/>
              </a:rPr>
              <a:t>membres</a:t>
            </a:r>
            <a:r>
              <a:rPr lang="en-GB" dirty="0">
                <a:solidFill>
                  <a:schemeClr val="dk2"/>
                </a:solidFill>
                <a:latin typeface="Arial"/>
                <a:ea typeface="Arial"/>
                <a:cs typeface="Arial"/>
                <a:sym typeface="Arial"/>
              </a:rPr>
              <a:t> de ton équipe.  </a:t>
            </a:r>
            <a:r>
              <a:rPr lang="en-GB" dirty="0" err="1">
                <a:solidFill>
                  <a:schemeClr val="dk2"/>
                </a:solidFill>
                <a:latin typeface="Arial"/>
                <a:ea typeface="Arial"/>
                <a:cs typeface="Arial"/>
                <a:sym typeface="Arial"/>
              </a:rPr>
              <a:t>Éliminez</a:t>
            </a:r>
            <a:r>
              <a:rPr lang="en-GB" dirty="0">
                <a:solidFill>
                  <a:schemeClr val="dk2"/>
                </a:solidFill>
                <a:latin typeface="Arial"/>
                <a:ea typeface="Arial"/>
                <a:cs typeface="Arial"/>
                <a:sym typeface="Arial"/>
              </a:rPr>
              <a:t> les questions </a:t>
            </a:r>
            <a:r>
              <a:rPr lang="en-GB" dirty="0" err="1">
                <a:solidFill>
                  <a:schemeClr val="dk2"/>
                </a:solidFill>
                <a:latin typeface="Arial"/>
                <a:ea typeface="Arial"/>
                <a:cs typeface="Arial"/>
                <a:sym typeface="Arial"/>
              </a:rPr>
              <a:t>identiques</a:t>
            </a:r>
            <a:r>
              <a:rPr lang="en-GB" dirty="0">
                <a:solidFill>
                  <a:schemeClr val="dk2"/>
                </a:solidFill>
                <a:latin typeface="Arial"/>
                <a:ea typeface="Arial"/>
                <a:cs typeface="Arial"/>
                <a:sym typeface="Arial"/>
              </a:rPr>
              <a:t>.</a:t>
            </a:r>
            <a:endParaRPr dirty="0">
              <a:solidFill>
                <a:schemeClr val="dk2"/>
              </a:solidFill>
              <a:latin typeface="Arial"/>
              <a:ea typeface="Arial"/>
              <a:cs typeface="Arial"/>
              <a:sym typeface="Arial"/>
            </a:endParaRPr>
          </a:p>
          <a:p>
            <a:pPr marL="457200" lvl="0" indent="-342900" algn="l" rtl="0">
              <a:spcBef>
                <a:spcPts val="0"/>
              </a:spcBef>
              <a:spcAft>
                <a:spcPts val="0"/>
              </a:spcAft>
              <a:buClr>
                <a:schemeClr val="dk2"/>
              </a:buClr>
              <a:buSzPts val="1800"/>
              <a:buFont typeface="Arial"/>
              <a:buChar char="●"/>
            </a:pPr>
            <a:r>
              <a:rPr lang="en-GB" dirty="0" err="1">
                <a:solidFill>
                  <a:schemeClr val="dk2"/>
                </a:solidFill>
                <a:latin typeface="Arial"/>
                <a:ea typeface="Arial"/>
                <a:cs typeface="Arial"/>
                <a:sym typeface="Arial"/>
              </a:rPr>
              <a:t>Faites</a:t>
            </a:r>
            <a:r>
              <a:rPr lang="en-GB" dirty="0">
                <a:solidFill>
                  <a:schemeClr val="dk2"/>
                </a:solidFill>
                <a:latin typeface="Arial"/>
                <a:ea typeface="Arial"/>
                <a:cs typeface="Arial"/>
                <a:sym typeface="Arial"/>
              </a:rPr>
              <a:t> </a:t>
            </a:r>
            <a:r>
              <a:rPr lang="en-GB" dirty="0" err="1">
                <a:solidFill>
                  <a:schemeClr val="dk2"/>
                </a:solidFill>
                <a:latin typeface="Arial"/>
                <a:ea typeface="Arial"/>
                <a:cs typeface="Arial"/>
                <a:sym typeface="Arial"/>
              </a:rPr>
              <a:t>une</a:t>
            </a:r>
            <a:r>
              <a:rPr lang="en-GB" dirty="0">
                <a:solidFill>
                  <a:schemeClr val="dk2"/>
                </a:solidFill>
                <a:latin typeface="Arial"/>
                <a:ea typeface="Arial"/>
                <a:cs typeface="Arial"/>
                <a:sym typeface="Arial"/>
              </a:rPr>
              <a:t> recherche à </a:t>
            </a:r>
            <a:r>
              <a:rPr lang="en-GB" dirty="0" err="1">
                <a:solidFill>
                  <a:schemeClr val="dk2"/>
                </a:solidFill>
                <a:latin typeface="Arial"/>
                <a:ea typeface="Arial"/>
                <a:cs typeface="Arial"/>
                <a:sym typeface="Arial"/>
              </a:rPr>
              <a:t>l’ordinateur</a:t>
            </a:r>
            <a:r>
              <a:rPr lang="en-GB" dirty="0">
                <a:solidFill>
                  <a:schemeClr val="dk2"/>
                </a:solidFill>
                <a:latin typeface="Arial"/>
                <a:ea typeface="Arial"/>
                <a:cs typeface="Arial"/>
                <a:sym typeface="Arial"/>
              </a:rPr>
              <a:t> pour </a:t>
            </a:r>
            <a:r>
              <a:rPr lang="en-GB" dirty="0" err="1">
                <a:solidFill>
                  <a:schemeClr val="dk2"/>
                </a:solidFill>
                <a:latin typeface="Arial"/>
                <a:ea typeface="Arial"/>
                <a:cs typeface="Arial"/>
                <a:sym typeface="Arial"/>
              </a:rPr>
              <a:t>trouver</a:t>
            </a:r>
            <a:r>
              <a:rPr lang="en-GB" dirty="0">
                <a:solidFill>
                  <a:schemeClr val="dk2"/>
                </a:solidFill>
                <a:latin typeface="Arial"/>
                <a:ea typeface="Arial"/>
                <a:cs typeface="Arial"/>
                <a:sym typeface="Arial"/>
              </a:rPr>
              <a:t> les </a:t>
            </a:r>
            <a:r>
              <a:rPr lang="en-GB" dirty="0" err="1">
                <a:solidFill>
                  <a:schemeClr val="dk2"/>
                </a:solidFill>
                <a:latin typeface="Arial"/>
                <a:ea typeface="Arial"/>
                <a:cs typeface="Arial"/>
                <a:sym typeface="Arial"/>
              </a:rPr>
              <a:t>réponses</a:t>
            </a:r>
            <a:r>
              <a:rPr lang="en-GB" dirty="0">
                <a:solidFill>
                  <a:schemeClr val="dk2"/>
                </a:solidFill>
                <a:latin typeface="Arial"/>
                <a:ea typeface="Arial"/>
                <a:cs typeface="Arial"/>
                <a:sym typeface="Arial"/>
              </a:rPr>
              <a:t> à </a:t>
            </a:r>
            <a:r>
              <a:rPr lang="en-GB" dirty="0" err="1">
                <a:solidFill>
                  <a:schemeClr val="dk2"/>
                </a:solidFill>
                <a:latin typeface="Arial"/>
                <a:ea typeface="Arial"/>
                <a:cs typeface="Arial"/>
                <a:sym typeface="Arial"/>
              </a:rPr>
              <a:t>vos</a:t>
            </a:r>
            <a:r>
              <a:rPr lang="en-GB" dirty="0">
                <a:solidFill>
                  <a:schemeClr val="dk2"/>
                </a:solidFill>
                <a:latin typeface="Arial"/>
                <a:ea typeface="Arial"/>
                <a:cs typeface="Arial"/>
                <a:sym typeface="Arial"/>
              </a:rPr>
              <a:t> questions.</a:t>
            </a:r>
            <a:endParaRPr dirty="0">
              <a:solidFill>
                <a:schemeClr val="dk2"/>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90"/>
        <p:cNvGrpSpPr/>
        <p:nvPr/>
      </p:nvGrpSpPr>
      <p:grpSpPr>
        <a:xfrm>
          <a:off x="0" y="0"/>
          <a:ext cx="0" cy="0"/>
          <a:chOff x="0" y="0"/>
          <a:chExt cx="0" cy="0"/>
        </a:xfrm>
      </p:grpSpPr>
      <p:sp>
        <p:nvSpPr>
          <p:cNvPr id="91" name="Google Shape;91;p17"/>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Imagine et planifie</a:t>
            </a:r>
            <a:endParaRPr b="1">
              <a:latin typeface="Verdana"/>
              <a:ea typeface="Verdana"/>
              <a:cs typeface="Verdana"/>
              <a:sym typeface="Verdana"/>
            </a:endParaRPr>
          </a:p>
        </p:txBody>
      </p:sp>
      <p:sp>
        <p:nvSpPr>
          <p:cNvPr id="92" name="Google Shape;92;p17"/>
          <p:cNvSpPr txBox="1">
            <a:spLocks noGrp="1"/>
          </p:cNvSpPr>
          <p:nvPr>
            <p:ph type="body" idx="1"/>
            <p:custDataLst>
              <p:tags r:id="rId2"/>
            </p:custDataLst>
          </p:nvPr>
        </p:nvSpPr>
        <p:spPr>
          <a:xfrm>
            <a:off x="471900" y="1919075"/>
            <a:ext cx="8222100" cy="27102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GB" dirty="0" err="1">
                <a:solidFill>
                  <a:srgbClr val="000000"/>
                </a:solidFill>
                <a:latin typeface="Verdana"/>
                <a:ea typeface="Verdana"/>
                <a:cs typeface="Verdana"/>
                <a:sym typeface="Verdana"/>
              </a:rPr>
              <a:t>Aucune</a:t>
            </a:r>
            <a:r>
              <a:rPr lang="en-GB" dirty="0">
                <a:solidFill>
                  <a:srgbClr val="000000"/>
                </a:solidFill>
                <a:latin typeface="Verdana"/>
                <a:ea typeface="Verdana"/>
                <a:cs typeface="Verdana"/>
                <a:sym typeface="Verdana"/>
              </a:rPr>
              <a:t> idée </a:t>
            </a:r>
            <a:r>
              <a:rPr lang="en-GB" dirty="0" err="1">
                <a:solidFill>
                  <a:srgbClr val="000000"/>
                </a:solidFill>
                <a:latin typeface="Verdana"/>
                <a:ea typeface="Verdana"/>
                <a:cs typeface="Verdana"/>
                <a:sym typeface="Verdana"/>
              </a:rPr>
              <a:t>n’est</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mauvaise</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Prenez</a:t>
            </a:r>
            <a:r>
              <a:rPr lang="en-GB" dirty="0">
                <a:solidFill>
                  <a:srgbClr val="000000"/>
                </a:solidFill>
                <a:latin typeface="Verdana"/>
                <a:ea typeface="Verdana"/>
                <a:cs typeface="Verdana"/>
                <a:sym typeface="Verdana"/>
              </a:rPr>
              <a:t> 2 minutes pour noter </a:t>
            </a:r>
            <a:r>
              <a:rPr lang="en-GB" dirty="0" err="1">
                <a:solidFill>
                  <a:srgbClr val="000000"/>
                </a:solidFill>
                <a:latin typeface="Verdana"/>
                <a:ea typeface="Verdana"/>
                <a:cs typeface="Verdana"/>
                <a:sym typeface="Verdana"/>
              </a:rPr>
              <a:t>vos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idées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une</a:t>
            </a:r>
            <a:r>
              <a:rPr lang="en-GB" dirty="0">
                <a:solidFill>
                  <a:srgbClr val="000000"/>
                </a:solidFill>
                <a:latin typeface="Verdana"/>
                <a:ea typeface="Verdana"/>
                <a:cs typeface="Verdana"/>
                <a:sym typeface="Verdana"/>
              </a:rPr>
              <a:t> par papillon </a:t>
            </a:r>
            <a:r>
              <a:rPr lang="en-GB" dirty="0" err="1">
                <a:solidFill>
                  <a:srgbClr val="000000"/>
                </a:solidFill>
                <a:latin typeface="Verdana"/>
                <a:ea typeface="Verdana"/>
                <a:cs typeface="Verdana"/>
                <a:sym typeface="Verdana"/>
              </a:rPr>
              <a:t>adhésif</a:t>
            </a:r>
            <a:r>
              <a:rPr lang="en-GB" dirty="0">
                <a:solidFill>
                  <a:srgbClr val="000000"/>
                </a:solidFill>
                <a:latin typeface="Verdana"/>
                <a:ea typeface="Verdana"/>
                <a:cs typeface="Verdana"/>
                <a:sym typeface="Verdana"/>
              </a:rPr>
              <a:t>, sur la </a:t>
            </a:r>
            <a:r>
              <a:rPr lang="en-GB" dirty="0" err="1">
                <a:solidFill>
                  <a:srgbClr val="000000"/>
                </a:solidFill>
                <a:latin typeface="Verdana"/>
                <a:ea typeface="Verdana"/>
                <a:cs typeface="Verdana"/>
                <a:sym typeface="Verdana"/>
              </a:rPr>
              <a:t>façon</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dont</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vous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pourriez</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solutionner</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ce</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problème</a:t>
            </a:r>
            <a:r>
              <a:rPr lang="en-GB" dirty="0">
                <a:solidFill>
                  <a:srgbClr val="000000"/>
                </a:solidFill>
                <a:latin typeface="Verdana"/>
                <a:ea typeface="Verdana"/>
                <a:cs typeface="Verdana"/>
                <a:sym typeface="Verdana"/>
              </a:rPr>
              <a:t>. Ensuite, </a:t>
            </a:r>
            <a:r>
              <a:rPr lang="en-GB" dirty="0" err="1">
                <a:solidFill>
                  <a:srgbClr val="000000"/>
                </a:solidFill>
                <a:latin typeface="Verdana"/>
                <a:ea typeface="Verdana"/>
                <a:cs typeface="Verdana"/>
                <a:sym typeface="Verdana"/>
              </a:rPr>
              <a:t>comparez</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vos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idées</a:t>
            </a:r>
            <a:r>
              <a:rPr lang="en-GB" dirty="0">
                <a:solidFill>
                  <a:srgbClr val="000000"/>
                </a:solidFill>
                <a:latin typeface="Verdana"/>
                <a:ea typeface="Verdana"/>
                <a:cs typeface="Verdana"/>
                <a:sym typeface="Verdana"/>
              </a:rPr>
              <a:t> avec les </a:t>
            </a:r>
            <a:r>
              <a:rPr lang="en-GB" dirty="0" err="1">
                <a:solidFill>
                  <a:srgbClr val="000000"/>
                </a:solidFill>
                <a:latin typeface="Verdana"/>
                <a:ea typeface="Verdana"/>
                <a:cs typeface="Verdana"/>
                <a:sym typeface="Verdana"/>
              </a:rPr>
              <a:t>membres</a:t>
            </a:r>
            <a:r>
              <a:rPr lang="en-GB" dirty="0">
                <a:solidFill>
                  <a:srgbClr val="000000"/>
                </a:solidFill>
                <a:latin typeface="Verdana"/>
                <a:ea typeface="Verdana"/>
                <a:cs typeface="Verdana"/>
                <a:sym typeface="Verdana"/>
              </a:rPr>
              <a:t> de </a:t>
            </a:r>
            <a:r>
              <a:rPr lang="en-GB" dirty="0" err="1">
                <a:solidFill>
                  <a:srgbClr val="000000"/>
                </a:solidFill>
                <a:latin typeface="Verdana"/>
                <a:ea typeface="Verdana"/>
                <a:cs typeface="Verdana"/>
                <a:sym typeface="Verdana"/>
              </a:rPr>
              <a:t>votre</a:t>
            </a:r>
            <a:r>
              <a:rPr lang="en-GB" dirty="0">
                <a:solidFill>
                  <a:srgbClr val="000000"/>
                </a:solidFill>
                <a:latin typeface="Verdana"/>
                <a:ea typeface="Verdana"/>
                <a:cs typeface="Verdana"/>
                <a:sym typeface="Verdana"/>
              </a:rPr>
              <a:t> équipe.</a:t>
            </a:r>
            <a:endParaRPr dirty="0">
              <a:solidFill>
                <a:srgbClr val="000000"/>
              </a:solidFill>
              <a:latin typeface="Verdana"/>
              <a:ea typeface="Verdana"/>
              <a:cs typeface="Verdana"/>
              <a:sym typeface="Verdana"/>
            </a:endParaRPr>
          </a:p>
          <a:p>
            <a:pPr marL="0" lvl="0" indent="0" algn="l" rtl="0">
              <a:spcBef>
                <a:spcPts val="1200"/>
              </a:spcBef>
              <a:spcAft>
                <a:spcPts val="0"/>
              </a:spcAft>
              <a:buNone/>
            </a:pPr>
            <a:r>
              <a:rPr lang="en-GB" dirty="0">
                <a:solidFill>
                  <a:srgbClr val="000000"/>
                </a:solidFill>
                <a:latin typeface="Verdana"/>
                <a:ea typeface="Verdana"/>
                <a:cs typeface="Verdana"/>
                <a:sym typeface="Verdana"/>
              </a:rPr>
              <a:t>En équipe, </a:t>
            </a:r>
            <a:r>
              <a:rPr lang="en-GB" dirty="0" err="1">
                <a:solidFill>
                  <a:srgbClr val="000000"/>
                </a:solidFill>
                <a:latin typeface="Verdana"/>
                <a:ea typeface="Verdana"/>
                <a:cs typeface="Verdana"/>
                <a:sym typeface="Verdana"/>
              </a:rPr>
              <a:t>choisissez</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l’idée</a:t>
            </a:r>
            <a:r>
              <a:rPr lang="en-GB" dirty="0">
                <a:solidFill>
                  <a:srgbClr val="000000"/>
                </a:solidFill>
                <a:latin typeface="Verdana"/>
                <a:ea typeface="Verdana"/>
                <a:cs typeface="Verdana"/>
                <a:sym typeface="Verdana"/>
              </a:rPr>
              <a:t> qui </a:t>
            </a:r>
            <a:r>
              <a:rPr lang="en-GB" dirty="0" err="1">
                <a:solidFill>
                  <a:srgbClr val="000000"/>
                </a:solidFill>
                <a:latin typeface="Verdana"/>
                <a:ea typeface="Verdana"/>
                <a:cs typeface="Verdana"/>
                <a:sym typeface="Verdana"/>
              </a:rPr>
              <a:t>vous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semble</a:t>
            </a:r>
            <a:r>
              <a:rPr lang="en-GB" dirty="0">
                <a:solidFill>
                  <a:srgbClr val="000000"/>
                </a:solidFill>
                <a:latin typeface="Verdana"/>
                <a:ea typeface="Verdana"/>
                <a:cs typeface="Verdana"/>
                <a:sym typeface="Verdana"/>
              </a:rPr>
              <a:t> la </a:t>
            </a:r>
            <a:r>
              <a:rPr lang="en-GB" dirty="0" err="1">
                <a:solidFill>
                  <a:srgbClr val="000000"/>
                </a:solidFill>
                <a:latin typeface="Verdana"/>
                <a:ea typeface="Verdana"/>
                <a:cs typeface="Verdana"/>
                <a:sym typeface="Verdana"/>
              </a:rPr>
              <a:t>meilleure</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Gardez</a:t>
            </a:r>
            <a:r>
              <a:rPr lang="en-GB" dirty="0">
                <a:solidFill>
                  <a:srgbClr val="000000"/>
                </a:solidFill>
                <a:latin typeface="Verdana"/>
                <a:ea typeface="Verdana"/>
                <a:cs typeface="Verdana"/>
                <a:sym typeface="Verdana"/>
              </a:rPr>
              <a:t> à </a:t>
            </a:r>
            <a:r>
              <a:rPr lang="en-GB" dirty="0" err="1">
                <a:solidFill>
                  <a:srgbClr val="000000"/>
                </a:solidFill>
                <a:latin typeface="Verdana"/>
                <a:ea typeface="Verdana"/>
                <a:cs typeface="Verdana"/>
                <a:sym typeface="Verdana"/>
              </a:rPr>
              <a:t>l’esprit</a:t>
            </a:r>
            <a:r>
              <a:rPr lang="en-GB" dirty="0">
                <a:solidFill>
                  <a:srgbClr val="000000"/>
                </a:solidFill>
                <a:latin typeface="Verdana"/>
                <a:ea typeface="Verdana"/>
                <a:cs typeface="Verdana"/>
                <a:sym typeface="Verdana"/>
              </a:rPr>
              <a:t> les </a:t>
            </a:r>
            <a:r>
              <a:rPr lang="en-GB" dirty="0" err="1">
                <a:solidFill>
                  <a:srgbClr val="000000"/>
                </a:solidFill>
                <a:latin typeface="Verdana"/>
                <a:ea typeface="Verdana"/>
                <a:cs typeface="Verdana"/>
                <a:sym typeface="Verdana"/>
              </a:rPr>
              <a:t>matériaux</a:t>
            </a:r>
            <a:r>
              <a:rPr lang="en-GB" dirty="0">
                <a:solidFill>
                  <a:srgbClr val="000000"/>
                </a:solidFill>
                <a:latin typeface="Verdana"/>
                <a:ea typeface="Verdana"/>
                <a:cs typeface="Verdana"/>
                <a:sym typeface="Verdana"/>
              </a:rPr>
              <a:t>, les </a:t>
            </a:r>
            <a:r>
              <a:rPr lang="en-GB" dirty="0" err="1">
                <a:solidFill>
                  <a:srgbClr val="000000"/>
                </a:solidFill>
                <a:latin typeface="Verdana"/>
                <a:ea typeface="Verdana"/>
                <a:cs typeface="Verdana"/>
                <a:sym typeface="Verdana"/>
              </a:rPr>
              <a:t>coûts</a:t>
            </a:r>
            <a:r>
              <a:rPr lang="en-GB" dirty="0">
                <a:solidFill>
                  <a:srgbClr val="000000"/>
                </a:solidFill>
                <a:latin typeface="Verdana"/>
                <a:ea typeface="Verdana"/>
                <a:cs typeface="Verdana"/>
                <a:sym typeface="Verdana"/>
              </a:rPr>
              <a:t> et les </a:t>
            </a:r>
            <a:r>
              <a:rPr lang="en-GB" dirty="0" err="1">
                <a:solidFill>
                  <a:srgbClr val="000000"/>
                </a:solidFill>
                <a:latin typeface="Verdana"/>
                <a:ea typeface="Verdana"/>
                <a:cs typeface="Verdana"/>
                <a:sym typeface="Verdana"/>
              </a:rPr>
              <a:t>expertises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nécessaires</a:t>
            </a:r>
            <a:r>
              <a:rPr lang="en-GB" dirty="0">
                <a:solidFill>
                  <a:srgbClr val="000000"/>
                </a:solidFill>
                <a:latin typeface="Verdana"/>
                <a:ea typeface="Verdana"/>
                <a:cs typeface="Verdana"/>
                <a:sym typeface="Verdana"/>
              </a:rPr>
              <a:t> pour </a:t>
            </a:r>
            <a:r>
              <a:rPr lang="en-GB" dirty="0" err="1">
                <a:solidFill>
                  <a:srgbClr val="000000"/>
                </a:solidFill>
                <a:latin typeface="Verdana"/>
                <a:ea typeface="Verdana"/>
                <a:cs typeface="Verdana"/>
                <a:sym typeface="Verdana"/>
              </a:rPr>
              <a:t>résoudre</a:t>
            </a:r>
            <a:r>
              <a:rPr lang="en-GB" dirty="0">
                <a:solidFill>
                  <a:srgbClr val="000000"/>
                </a:solidFill>
                <a:latin typeface="Verdana"/>
                <a:ea typeface="Verdana"/>
                <a:cs typeface="Verdana"/>
                <a:sym typeface="Verdana"/>
              </a:rPr>
              <a:t> le </a:t>
            </a:r>
            <a:r>
              <a:rPr lang="en-GB" dirty="0" err="1">
                <a:solidFill>
                  <a:srgbClr val="000000"/>
                </a:solidFill>
                <a:latin typeface="Verdana"/>
                <a:ea typeface="Verdana"/>
                <a:cs typeface="Verdana"/>
                <a:sym typeface="Verdana"/>
              </a:rPr>
              <a:t>problème</a:t>
            </a:r>
            <a:r>
              <a:rPr lang="en-GB" dirty="0">
                <a:solidFill>
                  <a:srgbClr val="000000"/>
                </a:solidFill>
                <a:latin typeface="Verdana"/>
                <a:ea typeface="Verdana"/>
                <a:cs typeface="Verdana"/>
                <a:sym typeface="Verdana"/>
              </a:rPr>
              <a:t>.</a:t>
            </a:r>
            <a:endParaRPr dirty="0">
              <a:solidFill>
                <a:srgbClr val="000000"/>
              </a:solidFill>
              <a:latin typeface="Verdana"/>
              <a:ea typeface="Verdana"/>
              <a:cs typeface="Verdana"/>
              <a:sym typeface="Verdana"/>
            </a:endParaRPr>
          </a:p>
          <a:p>
            <a:pPr marL="0" lvl="0" indent="0" algn="l" rtl="0">
              <a:spcBef>
                <a:spcPts val="1200"/>
              </a:spcBef>
              <a:spcAft>
                <a:spcPts val="1200"/>
              </a:spcAft>
              <a:buNone/>
            </a:pPr>
            <a:r>
              <a:rPr lang="en-GB" dirty="0" err="1">
                <a:solidFill>
                  <a:srgbClr val="000000"/>
                </a:solidFill>
                <a:latin typeface="Verdana"/>
                <a:ea typeface="Verdana"/>
                <a:cs typeface="Verdana"/>
                <a:sym typeface="Verdana"/>
              </a:rPr>
              <a:t>Faites</a:t>
            </a:r>
            <a:r>
              <a:rPr lang="en-GB" dirty="0">
                <a:solidFill>
                  <a:srgbClr val="000000"/>
                </a:solidFill>
                <a:latin typeface="Verdana"/>
                <a:ea typeface="Verdana"/>
                <a:cs typeface="Verdana"/>
                <a:sym typeface="Verdana"/>
              </a:rPr>
              <a:t> un plan de mise en oeuvre. </a:t>
            </a:r>
            <a:r>
              <a:rPr lang="en-GB" dirty="0" err="1">
                <a:solidFill>
                  <a:srgbClr val="000000"/>
                </a:solidFill>
                <a:latin typeface="Verdana"/>
                <a:ea typeface="Verdana"/>
                <a:cs typeface="Verdana"/>
                <a:sym typeface="Verdana"/>
              </a:rPr>
              <a:t>Vous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pouvez</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dessiner</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ou</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écrire</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votre</a:t>
            </a:r>
            <a:r>
              <a:rPr lang="en-GB" dirty="0">
                <a:solidFill>
                  <a:srgbClr val="000000"/>
                </a:solidFill>
                <a:latin typeface="Verdana"/>
                <a:ea typeface="Verdana"/>
                <a:cs typeface="Verdana"/>
                <a:sym typeface="Verdana"/>
              </a:rPr>
              <a:t> plan. </a:t>
            </a:r>
            <a:r>
              <a:rPr lang="en-GB" dirty="0" err="1">
                <a:solidFill>
                  <a:srgbClr val="000000"/>
                </a:solidFill>
                <a:latin typeface="Verdana"/>
                <a:ea typeface="Verdana"/>
                <a:cs typeface="Verdana"/>
                <a:sym typeface="Verdana"/>
              </a:rPr>
              <a:t>C’est</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ce</a:t>
            </a:r>
            <a:r>
              <a:rPr lang="en-GB" dirty="0">
                <a:solidFill>
                  <a:srgbClr val="000000"/>
                </a:solidFill>
                <a:latin typeface="Verdana"/>
                <a:ea typeface="Verdana"/>
                <a:cs typeface="Verdana"/>
                <a:sym typeface="Verdana"/>
              </a:rPr>
              <a:t> que </a:t>
            </a:r>
            <a:r>
              <a:rPr lang="en-GB" dirty="0" err="1">
                <a:solidFill>
                  <a:srgbClr val="000000"/>
                </a:solidFill>
                <a:latin typeface="Verdana"/>
                <a:ea typeface="Verdana"/>
                <a:cs typeface="Verdana"/>
                <a:sym typeface="Verdana"/>
              </a:rPr>
              <a:t>vous</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partagerez</a:t>
            </a:r>
            <a:r>
              <a:rPr lang="en-GB" dirty="0">
                <a:solidFill>
                  <a:srgbClr val="000000"/>
                </a:solidFill>
                <a:latin typeface="Verdana"/>
                <a:ea typeface="Verdana"/>
                <a:cs typeface="Verdana"/>
                <a:sym typeface="Verdana"/>
              </a:rPr>
              <a:t> au </a:t>
            </a:r>
            <a:r>
              <a:rPr lang="en-GB" dirty="0" err="1">
                <a:solidFill>
                  <a:srgbClr val="000000"/>
                </a:solidFill>
                <a:latin typeface="Verdana"/>
                <a:ea typeface="Verdana"/>
                <a:cs typeface="Verdana"/>
                <a:sym typeface="Verdana"/>
              </a:rPr>
              <a:t>groupe-classe</a:t>
            </a:r>
            <a:r>
              <a:rPr lang="en-GB" dirty="0">
                <a:solidFill>
                  <a:srgbClr val="000000"/>
                </a:solidFill>
                <a:latin typeface="Verdana"/>
                <a:ea typeface="Verdana"/>
                <a:cs typeface="Verdana"/>
                <a:sym typeface="Verdana"/>
              </a:rPr>
              <a:t> pour </a:t>
            </a:r>
            <a:r>
              <a:rPr lang="en-GB" dirty="0" err="1">
                <a:solidFill>
                  <a:srgbClr val="000000"/>
                </a:solidFill>
                <a:latin typeface="Verdana"/>
                <a:ea typeface="Verdana"/>
                <a:cs typeface="Verdana"/>
                <a:sym typeface="Verdana"/>
              </a:rPr>
              <a:t>présenter</a:t>
            </a:r>
            <a:r>
              <a:rPr lang="en-GB" dirty="0">
                <a:solidFill>
                  <a:srgbClr val="000000"/>
                </a:solidFill>
                <a:latin typeface="Verdana"/>
                <a:ea typeface="Verdana"/>
                <a:cs typeface="Verdana"/>
                <a:sym typeface="Verdana"/>
              </a:rPr>
              <a:t> </a:t>
            </a:r>
            <a:r>
              <a:rPr lang="en-GB" dirty="0" err="1">
                <a:solidFill>
                  <a:srgbClr val="000000"/>
                </a:solidFill>
                <a:latin typeface="Verdana"/>
                <a:ea typeface="Verdana"/>
                <a:cs typeface="Verdana"/>
                <a:sym typeface="Verdana"/>
              </a:rPr>
              <a:t>votre</a:t>
            </a:r>
            <a:r>
              <a:rPr lang="en-GB" dirty="0">
                <a:solidFill>
                  <a:srgbClr val="000000"/>
                </a:solidFill>
                <a:latin typeface="Verdana"/>
                <a:ea typeface="Verdana"/>
                <a:cs typeface="Verdana"/>
                <a:sym typeface="Verdana"/>
              </a:rPr>
              <a:t> solution.</a:t>
            </a:r>
            <a:endParaRPr dirty="0">
              <a:solidFill>
                <a:srgbClr val="000000"/>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Invente </a:t>
            </a:r>
            <a:endParaRPr b="1">
              <a:latin typeface="Verdana"/>
              <a:ea typeface="Verdana"/>
              <a:cs typeface="Verdana"/>
              <a:sym typeface="Verdana"/>
            </a:endParaRPr>
          </a:p>
        </p:txBody>
      </p:sp>
      <p:sp>
        <p:nvSpPr>
          <p:cNvPr id="98" name="Google Shape;98;p18"/>
          <p:cNvSpPr txBox="1">
            <a:spLocks noGrp="1"/>
          </p:cNvSpPr>
          <p:nvPr>
            <p:ph type="body" idx="1"/>
            <p:custDataLst>
              <p:tags r:id="rId2"/>
            </p:custDataLst>
          </p:nvPr>
        </p:nvSpPr>
        <p:spPr>
          <a:xfrm>
            <a:off x="471900" y="1919075"/>
            <a:ext cx="8222100" cy="27102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GB" sz="2900">
                <a:solidFill>
                  <a:srgbClr val="000000"/>
                </a:solidFill>
                <a:latin typeface="Arial"/>
                <a:ea typeface="Arial"/>
                <a:cs typeface="Arial"/>
                <a:sym typeface="Arial"/>
              </a:rPr>
              <a:t>Maintenant que vous avez une solution, vous voulez la vendre à des investisseurs. Créez une brève proposition de vente qui explique votre solution et comment elle résout le problème.</a:t>
            </a:r>
            <a:endParaRPr sz="29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02"/>
        <p:cNvGrpSpPr/>
        <p:nvPr/>
      </p:nvGrpSpPr>
      <p:grpSpPr>
        <a:xfrm>
          <a:off x="0" y="0"/>
          <a:ext cx="0" cy="0"/>
          <a:chOff x="0" y="0"/>
          <a:chExt cx="0" cy="0"/>
        </a:xfrm>
      </p:grpSpPr>
      <p:sp>
        <p:nvSpPr>
          <p:cNvPr id="103" name="Google Shape;103;p19"/>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Teste et améliore</a:t>
            </a:r>
            <a:endParaRPr b="1">
              <a:latin typeface="Verdana"/>
              <a:ea typeface="Verdana"/>
              <a:cs typeface="Verdana"/>
              <a:sym typeface="Verdana"/>
            </a:endParaRPr>
          </a:p>
        </p:txBody>
      </p:sp>
      <p:sp>
        <p:nvSpPr>
          <p:cNvPr id="104" name="Google Shape;104;p19"/>
          <p:cNvSpPr txBox="1">
            <a:spLocks noGrp="1"/>
          </p:cNvSpPr>
          <p:nvPr>
            <p:ph type="body" idx="1"/>
            <p:custDataLst>
              <p:tags r:id="rId2"/>
            </p:custDataLst>
          </p:nvPr>
        </p:nvSpPr>
        <p:spPr>
          <a:xfrm>
            <a:off x="324300" y="1742425"/>
            <a:ext cx="8495400" cy="3162000"/>
          </a:xfrm>
          <a:prstGeom prst="rect">
            <a:avLst/>
          </a:prstGeom>
        </p:spPr>
        <p:txBody>
          <a:bodyPr spcFirstLastPara="1" wrap="square" lIns="91425" tIns="91425" rIns="91425" bIns="91425" anchor="t" anchorCtr="0">
            <a:normAutofit fontScale="85000" lnSpcReduction="20000"/>
          </a:bodyPr>
          <a:lstStyle/>
          <a:p>
            <a:pPr marL="0" lvl="0" indent="0" algn="l" rtl="0">
              <a:lnSpc>
                <a:spcPct val="100000"/>
              </a:lnSpc>
              <a:spcBef>
                <a:spcPts val="0"/>
              </a:spcBef>
              <a:spcAft>
                <a:spcPts val="0"/>
              </a:spcAft>
              <a:buNone/>
            </a:pPr>
            <a:r>
              <a:rPr lang="en-GB" sz="2700">
                <a:solidFill>
                  <a:srgbClr val="000000"/>
                </a:solidFill>
                <a:latin typeface="Arial"/>
                <a:ea typeface="Arial"/>
                <a:cs typeface="Arial"/>
                <a:sym typeface="Arial"/>
              </a:rPr>
              <a:t>Partage ta proposition de vente à ton équipe partenaire.</a:t>
            </a:r>
            <a:endParaRPr sz="2700">
              <a:solidFill>
                <a:srgbClr val="000000"/>
              </a:solidFill>
              <a:latin typeface="Arial"/>
              <a:ea typeface="Arial"/>
              <a:cs typeface="Arial"/>
              <a:sym typeface="Arial"/>
            </a:endParaRPr>
          </a:p>
          <a:p>
            <a:pPr marL="0" lvl="0" indent="0" algn="l" rtl="0">
              <a:lnSpc>
                <a:spcPct val="100000"/>
              </a:lnSpc>
              <a:spcBef>
                <a:spcPts val="1200"/>
              </a:spcBef>
              <a:spcAft>
                <a:spcPts val="0"/>
              </a:spcAft>
              <a:buNone/>
            </a:pPr>
            <a:endParaRPr sz="2700">
              <a:solidFill>
                <a:srgbClr val="000000"/>
              </a:solidFill>
              <a:latin typeface="Arial"/>
              <a:ea typeface="Arial"/>
              <a:cs typeface="Arial"/>
              <a:sym typeface="Arial"/>
            </a:endParaRPr>
          </a:p>
          <a:p>
            <a:pPr marL="0" lvl="0" indent="0" algn="l" rtl="0">
              <a:lnSpc>
                <a:spcPct val="100000"/>
              </a:lnSpc>
              <a:spcBef>
                <a:spcPts val="1200"/>
              </a:spcBef>
              <a:spcAft>
                <a:spcPts val="0"/>
              </a:spcAft>
              <a:buNone/>
            </a:pPr>
            <a:r>
              <a:rPr lang="en-GB" sz="2700">
                <a:solidFill>
                  <a:srgbClr val="000000"/>
                </a:solidFill>
                <a:latin typeface="Arial"/>
                <a:ea typeface="Arial"/>
                <a:cs typeface="Arial"/>
                <a:sym typeface="Arial"/>
              </a:rPr>
              <a:t>Après avoir écouté la proposition de vente, l'équipe partenaire donne des commentaires pour aider à améliorer l'idée ou la solution.</a:t>
            </a:r>
            <a:endParaRPr sz="2700">
              <a:solidFill>
                <a:srgbClr val="000000"/>
              </a:solidFill>
              <a:latin typeface="Arial"/>
              <a:ea typeface="Arial"/>
              <a:cs typeface="Arial"/>
              <a:sym typeface="Arial"/>
            </a:endParaRPr>
          </a:p>
          <a:p>
            <a:pPr marL="0" lvl="0" indent="0" algn="l" rtl="0">
              <a:lnSpc>
                <a:spcPct val="100000"/>
              </a:lnSpc>
              <a:spcBef>
                <a:spcPts val="1200"/>
              </a:spcBef>
              <a:spcAft>
                <a:spcPts val="0"/>
              </a:spcAft>
              <a:buNone/>
            </a:pPr>
            <a:endParaRPr sz="2700">
              <a:solidFill>
                <a:srgbClr val="000000"/>
              </a:solidFill>
              <a:latin typeface="Arial"/>
              <a:ea typeface="Arial"/>
              <a:cs typeface="Arial"/>
              <a:sym typeface="Arial"/>
            </a:endParaRPr>
          </a:p>
          <a:p>
            <a:pPr marL="0" lvl="0" indent="0" algn="l" rtl="0">
              <a:lnSpc>
                <a:spcPct val="100000"/>
              </a:lnSpc>
              <a:spcBef>
                <a:spcPts val="1200"/>
              </a:spcBef>
              <a:spcAft>
                <a:spcPts val="1200"/>
              </a:spcAft>
              <a:buNone/>
            </a:pPr>
            <a:r>
              <a:rPr lang="en-GB" sz="2700">
                <a:solidFill>
                  <a:srgbClr val="000000"/>
                </a:solidFill>
                <a:latin typeface="Arial"/>
                <a:ea typeface="Arial"/>
                <a:cs typeface="Arial"/>
                <a:sym typeface="Arial"/>
              </a:rPr>
              <a:t>Retourne à ton espace de travail et apporte des améliorations à ta solution.</a:t>
            </a:r>
            <a:endParaRPr sz="270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108"/>
        <p:cNvGrpSpPr/>
        <p:nvPr/>
      </p:nvGrpSpPr>
      <p:grpSpPr>
        <a:xfrm>
          <a:off x="0" y="0"/>
          <a:ext cx="0" cy="0"/>
          <a:chOff x="0" y="0"/>
          <a:chExt cx="0" cy="0"/>
        </a:xfrm>
      </p:grpSpPr>
      <p:sp>
        <p:nvSpPr>
          <p:cNvPr id="109" name="Google Shape;109;p20"/>
          <p:cNvSpPr txBox="1">
            <a:spLocks noGrp="1"/>
          </p:cNvSpPr>
          <p:nvPr>
            <p:ph type="title"/>
            <p:custDataLst>
              <p:tags r:id="rId1"/>
            </p:custDataLst>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GB" b="1">
                <a:latin typeface="Verdana"/>
                <a:ea typeface="Verdana"/>
                <a:cs typeface="Verdana"/>
                <a:sym typeface="Verdana"/>
              </a:rPr>
              <a:t>Partage </a:t>
            </a:r>
            <a:endParaRPr b="1">
              <a:latin typeface="Verdana"/>
              <a:ea typeface="Verdana"/>
              <a:cs typeface="Verdana"/>
              <a:sym typeface="Verdana"/>
            </a:endParaRPr>
          </a:p>
        </p:txBody>
      </p:sp>
      <p:sp>
        <p:nvSpPr>
          <p:cNvPr id="110" name="Google Shape;110;p20"/>
          <p:cNvSpPr txBox="1">
            <a:spLocks noGrp="1"/>
          </p:cNvSpPr>
          <p:nvPr>
            <p:ph type="body" idx="1"/>
            <p:custDataLst>
              <p:tags r:id="rId2"/>
            </p:custDataLst>
          </p:nvPr>
        </p:nvSpPr>
        <p:spPr>
          <a:xfrm>
            <a:off x="471900" y="1919075"/>
            <a:ext cx="8222100" cy="2710200"/>
          </a:xfrm>
          <a:prstGeom prst="rect">
            <a:avLst/>
          </a:prstGeom>
        </p:spPr>
        <p:txBody>
          <a:bodyPr spcFirstLastPara="1" wrap="square" lIns="91425" tIns="91425" rIns="91425" bIns="91425" anchor="t" anchorCtr="0">
            <a:normAutofit/>
          </a:bodyPr>
          <a:lstStyle/>
          <a:p>
            <a:pPr marL="457200" lvl="0" indent="-381000" algn="l" rtl="0">
              <a:spcBef>
                <a:spcPts val="0"/>
              </a:spcBef>
              <a:spcAft>
                <a:spcPts val="0"/>
              </a:spcAft>
              <a:buClr>
                <a:schemeClr val="dk2"/>
              </a:buClr>
              <a:buSzPts val="2400"/>
              <a:buFont typeface="Arial"/>
              <a:buChar char="●"/>
            </a:pPr>
            <a:r>
              <a:rPr lang="en-GB" sz="2400">
                <a:solidFill>
                  <a:schemeClr val="dk2"/>
                </a:solidFill>
                <a:latin typeface="Arial"/>
                <a:ea typeface="Arial"/>
                <a:cs typeface="Arial"/>
                <a:sym typeface="Arial"/>
              </a:rPr>
              <a:t>Partage tes solutions avec le groupe-classe</a:t>
            </a:r>
            <a:endParaRPr sz="2400">
              <a:solidFill>
                <a:schemeClr val="dk2"/>
              </a:solidFill>
              <a:latin typeface="Arial"/>
              <a:ea typeface="Arial"/>
              <a:cs typeface="Arial"/>
              <a:sym typeface="Arial"/>
            </a:endParaRPr>
          </a:p>
          <a:p>
            <a:pPr marL="457200" lvl="0" indent="-381000" algn="l" rtl="0">
              <a:spcBef>
                <a:spcPts val="0"/>
              </a:spcBef>
              <a:spcAft>
                <a:spcPts val="0"/>
              </a:spcAft>
              <a:buClr>
                <a:schemeClr val="dk2"/>
              </a:buClr>
              <a:buSzPts val="2400"/>
              <a:buFont typeface="Arial"/>
              <a:buChar char="●"/>
            </a:pPr>
            <a:r>
              <a:rPr lang="en-GB" sz="2400">
                <a:solidFill>
                  <a:schemeClr val="dk2"/>
                </a:solidFill>
                <a:latin typeface="Arial"/>
                <a:ea typeface="Arial"/>
                <a:cs typeface="Arial"/>
                <a:sym typeface="Arial"/>
              </a:rPr>
              <a:t>Écoute les commentaires positifs et constructifs</a:t>
            </a:r>
            <a:endParaRPr sz="2400">
              <a:solidFill>
                <a:schemeClr val="dk2"/>
              </a:solidFill>
              <a:latin typeface="Arial"/>
              <a:ea typeface="Arial"/>
              <a:cs typeface="Arial"/>
              <a:sym typeface="Arial"/>
            </a:endParaRPr>
          </a:p>
          <a:p>
            <a:pPr marL="457200" lvl="0" indent="-381000" algn="l" rtl="0">
              <a:spcBef>
                <a:spcPts val="0"/>
              </a:spcBef>
              <a:spcAft>
                <a:spcPts val="0"/>
              </a:spcAft>
              <a:buClr>
                <a:schemeClr val="dk2"/>
              </a:buClr>
              <a:buSzPts val="2400"/>
              <a:buFont typeface="Arial"/>
              <a:buChar char="●"/>
            </a:pPr>
            <a:r>
              <a:rPr lang="en-GB" sz="2400">
                <a:solidFill>
                  <a:schemeClr val="dk2"/>
                </a:solidFill>
                <a:latin typeface="Arial"/>
                <a:ea typeface="Arial"/>
                <a:cs typeface="Arial"/>
                <a:sym typeface="Arial"/>
              </a:rPr>
              <a:t>Complète la fiche de réflexion de l’élève pour partager tes commentaires sur le processus</a:t>
            </a:r>
            <a:endParaRPr sz="2400">
              <a:solidFill>
                <a:schemeClr val="dk2"/>
              </a:solidFill>
              <a:latin typeface="Arial"/>
              <a:ea typeface="Arial"/>
              <a:cs typeface="Arial"/>
              <a:sym typeface="Aria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728</Words>
  <Application>Microsoft Office PowerPoint</Application>
  <PresentationFormat>On-screen Show (16:9)</PresentationFormat>
  <Paragraphs>38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Roboto</vt:lpstr>
      <vt:lpstr>Arial</vt:lpstr>
      <vt:lpstr>Verdana</vt:lpstr>
      <vt:lpstr>Material</vt:lpstr>
      <vt:lpstr>  Qu’est-ce que le design accéléré (design sprint)?</vt:lpstr>
      <vt:lpstr>Énoncé du défi de design accéléré</vt:lpstr>
      <vt:lpstr>Comprends/ demande</vt:lpstr>
      <vt:lpstr>Recherche</vt:lpstr>
      <vt:lpstr>Imagine et planifie</vt:lpstr>
      <vt:lpstr>Invente </vt:lpstr>
      <vt:lpstr>Teste et améliore</vt:lpstr>
      <vt:lpstr>Partage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Qu’est-ce que le design accéléré (design sprint)?</dc:title>
  <dc:creator>Mario Blouin</dc:creator>
  <cp:lastModifiedBy>Mario Blouin</cp:lastModifiedBy>
  <cp:revision>2</cp:revision>
  <dcterms:modified xsi:type="dcterms:W3CDTF">2023-01-11T23:51:50Z</dcterms:modified>
</cp:coreProperties>
</file>