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4.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6.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7.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8.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9.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0.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8"/>
  </p:notesMasterIdLst>
  <p:handoutMasterIdLst>
    <p:handoutMasterId r:id="rId19"/>
  </p:handoutMasterIdLst>
  <p:sldIdLst>
    <p:sldId id="256" r:id="rId5"/>
    <p:sldId id="257" r:id="rId6"/>
    <p:sldId id="262" r:id="rId7"/>
    <p:sldId id="267" r:id="rId8"/>
    <p:sldId id="268" r:id="rId9"/>
    <p:sldId id="269" r:id="rId10"/>
    <p:sldId id="270" r:id="rId11"/>
    <p:sldId id="271" r:id="rId12"/>
    <p:sldId id="272" r:id="rId13"/>
    <p:sldId id="273" r:id="rId14"/>
    <p:sldId id="274" r:id="rId15"/>
    <p:sldId id="275"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F1B683-3ADB-44D0-BB7B-ABD27DE47AB2}" v="4" dt="2023-03-09T03:31:06.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712" autoAdjust="0"/>
  </p:normalViewPr>
  <p:slideViewPr>
    <p:cSldViewPr snapToGrid="0">
      <p:cViewPr varScale="1">
        <p:scale>
          <a:sx n="78" d="100"/>
          <a:sy n="78" d="100"/>
        </p:scale>
        <p:origin x="192" y="82"/>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fr-CA" noProof="1">
              <a:solidFill>
                <a:schemeClr val="bg1"/>
              </a:solidFill>
            </a:rPr>
            <a:t>Activité 1 – Explorer le rôle du graphiste</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noProof="1">
              <a:solidFill>
                <a:schemeClr val="bg1"/>
              </a:solidFill>
            </a:rPr>
            <a:t>Activité 2 – Introduction aux éléments du graphisme</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noProof="1">
              <a:solidFill>
                <a:schemeClr val="bg1"/>
              </a:solidFill>
            </a:rPr>
            <a:t>Activité 3 – Explorer la puissance de la couleur</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noProof="1">
              <a:solidFill>
                <a:schemeClr val="bg1"/>
              </a:solidFill>
            </a:rPr>
            <a:t>Activité 4 – Typographie</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noProof="1">
              <a:solidFill>
                <a:schemeClr val="bg1"/>
              </a:solidFill>
            </a:rPr>
            <a:t>Travail – Créer une carte de voeux</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lt1"/>
          </a:fontRef>
        </dgm:style>
      </dgm:prSet>
      <dgm:spPr>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2">
            <a:schemeClr val="accent2">
              <a:shade val="50000"/>
            </a:schemeClr>
          </a:lnRef>
          <a:fillRef idx="1">
            <a:schemeClr val="accent2"/>
          </a:fillRef>
          <a:effectRef idx="0">
            <a:schemeClr val="accent2"/>
          </a:effectRef>
          <a:fontRef idx="minor">
            <a:schemeClr val="lt1"/>
          </a:fontRef>
        </dgm:style>
      </dgm:prSet>
      <dgm:spPr>
        <a:xfrm>
          <a:off x="0" y="1249576"/>
          <a:ext cx="6791323" cy="995920"/>
        </a:xfrm>
        <a:prstGeom prst="rect">
          <a:avLst/>
        </a:prstGeom>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ducation"/>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D335376E-740A-4A47-BC5B-3381DE731CE0}" type="pres">
      <dgm:prSet presAssocID="{419DF63C-9792-4EF5-9125-1EEF4D07C33F}" presName="iconRect" presStyleLbl="node1" presStyleIdx="2"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axOutline"/>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oter"/>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fr-CA" sz="1900" kern="1200" noProof="1">
              <a:solidFill>
                <a:schemeClr val="bg1"/>
              </a:solidFill>
            </a:rPr>
            <a:t>Activité 1 – Explorer le rôle du graphiste</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noProof="1">
              <a:solidFill>
                <a:schemeClr val="bg1"/>
              </a:solidFill>
            </a:rPr>
            <a:t>Activité 2 – Introduction aux éléments du graphisme</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noProof="1">
              <a:solidFill>
                <a:schemeClr val="bg1"/>
              </a:solidFill>
            </a:rPr>
            <a:t>Activité 3 – Explorer la puissance de la couleur</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noProof="1">
              <a:solidFill>
                <a:schemeClr val="bg1"/>
              </a:solidFill>
            </a:rPr>
            <a:t>Activité 4 – Typographie</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noProof="1">
              <a:solidFill>
                <a:schemeClr val="bg1"/>
              </a:solidFill>
            </a:rPr>
            <a:t>Travail – Créer une carte de voeux</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3/8/2023</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3/8/2023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3</a:t>
            </a:fld>
            <a:endParaRPr lang="en-US" dirty="0"/>
          </a:p>
        </p:txBody>
      </p:sp>
    </p:spTree>
    <p:extLst>
      <p:ext uri="{BB962C8B-B14F-4D97-AF65-F5344CB8AC3E}">
        <p14:creationId xmlns:p14="http://schemas.microsoft.com/office/powerpoint/2010/main" val="269654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12</a:t>
            </a:fld>
            <a:endParaRPr lang="en-US" dirty="0"/>
          </a:p>
        </p:txBody>
      </p:sp>
    </p:spTree>
    <p:extLst>
      <p:ext uri="{BB962C8B-B14F-4D97-AF65-F5344CB8AC3E}">
        <p14:creationId xmlns:p14="http://schemas.microsoft.com/office/powerpoint/2010/main" val="303539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err="1"/>
              <a:t>Unsplash</a:t>
            </a:r>
            <a:r>
              <a:rPr lang="en-CA" dirty="0"/>
              <a:t> </a:t>
            </a:r>
          </a:p>
        </p:txBody>
      </p:sp>
      <p:sp>
        <p:nvSpPr>
          <p:cNvPr id="4" name="Slide Number Placeholder 3"/>
          <p:cNvSpPr>
            <a:spLocks noGrp="1"/>
          </p:cNvSpPr>
          <p:nvPr>
            <p:ph type="sldNum" sz="quarter" idx="5"/>
          </p:nvPr>
        </p:nvSpPr>
        <p:spPr/>
        <p:txBody>
          <a:bodyPr/>
          <a:lstStyle/>
          <a:p>
            <a:fld id="{D3F28A1F-3E69-47E5-AE93-E7F2155A242D}" type="slidenum">
              <a:rPr lang="en-US" smtClean="0"/>
              <a:t>13</a:t>
            </a:fld>
            <a:endParaRPr lang="en-US" dirty="0"/>
          </a:p>
        </p:txBody>
      </p:sp>
    </p:spTree>
    <p:extLst>
      <p:ext uri="{BB962C8B-B14F-4D97-AF65-F5344CB8AC3E}">
        <p14:creationId xmlns:p14="http://schemas.microsoft.com/office/powerpoint/2010/main" val="874685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kern="1200" dirty="0">
                <a:solidFill>
                  <a:schemeClr val="tx1"/>
                </a:solidFill>
                <a:effectLst/>
                <a:latin typeface="+mn-lt"/>
                <a:ea typeface="+mn-ea"/>
                <a:cs typeface="+mn-cs"/>
              </a:rPr>
              <a:t>Lines are the most basic elements of design. They come in all shapes, sizes, and colors. Once you start noticing them, you’ll see grids all around you. Lines have direction; they can be visible or invisible and can help direct the eye to a specific spot. The thickness of a line can also communicate certain cues. Bold and thick lines can draw attention, while thin lines are the opposite</a:t>
            </a:r>
            <a:endParaRPr lang="en-CA" dirty="0"/>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4</a:t>
            </a:fld>
            <a:endParaRPr lang="en-US" dirty="0"/>
          </a:p>
        </p:txBody>
      </p:sp>
    </p:spTree>
    <p:extLst>
      <p:ext uri="{BB962C8B-B14F-4D97-AF65-F5344CB8AC3E}">
        <p14:creationId xmlns:p14="http://schemas.microsoft.com/office/powerpoint/2010/main" val="48564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if not all layouts contain invisible lines. Grids are made of multiple lines and lend structure to a page. Lines can be used to create demarcation on a specific section of a design. Depending on the form of the line, you can convey different moods. A simple line can carry so much—for instance, a squiggly line is perceived as young and fun compared to a straight line.</a:t>
            </a:r>
          </a:p>
          <a:p>
            <a:r>
              <a:rPr lang="en-US" sz="1200" b="0" i="0" kern="1200" dirty="0">
                <a:solidFill>
                  <a:schemeClr val="tx1"/>
                </a:solidFill>
                <a:effectLst/>
                <a:latin typeface="+mn-lt"/>
                <a:ea typeface="+mn-ea"/>
                <a:cs typeface="+mn-cs"/>
              </a:rPr>
              <a:t>Lines don't necessarily have to be solid. Dashed and dotted lines can also be used and have a friendlier feel than a solid line. Straight lines usually come across as a steady and static element. On the other hand, curved lines are dynamic and give energy to your design.</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5</a:t>
            </a:fld>
            <a:endParaRPr lang="en-US" dirty="0"/>
          </a:p>
        </p:txBody>
      </p:sp>
    </p:spTree>
    <p:extLst>
      <p:ext uri="{BB962C8B-B14F-4D97-AF65-F5344CB8AC3E}">
        <p14:creationId xmlns:p14="http://schemas.microsoft.com/office/powerpoint/2010/main" val="342432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6</a:t>
            </a:fld>
            <a:endParaRPr lang="en-US" dirty="0"/>
          </a:p>
        </p:txBody>
      </p:sp>
    </p:spTree>
    <p:extLst>
      <p:ext uri="{BB962C8B-B14F-4D97-AF65-F5344CB8AC3E}">
        <p14:creationId xmlns:p14="http://schemas.microsoft.com/office/powerpoint/2010/main" val="42827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7</a:t>
            </a:fld>
            <a:endParaRPr lang="en-US" dirty="0"/>
          </a:p>
        </p:txBody>
      </p:sp>
    </p:spTree>
    <p:extLst>
      <p:ext uri="{BB962C8B-B14F-4D97-AF65-F5344CB8AC3E}">
        <p14:creationId xmlns:p14="http://schemas.microsoft.com/office/powerpoint/2010/main" val="150516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8</a:t>
            </a:fld>
            <a:endParaRPr lang="en-US" dirty="0"/>
          </a:p>
        </p:txBody>
      </p:sp>
    </p:spTree>
    <p:extLst>
      <p:ext uri="{BB962C8B-B14F-4D97-AF65-F5344CB8AC3E}">
        <p14:creationId xmlns:p14="http://schemas.microsoft.com/office/powerpoint/2010/main" val="1579095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9</a:t>
            </a:fld>
            <a:endParaRPr lang="en-US" dirty="0"/>
          </a:p>
        </p:txBody>
      </p:sp>
    </p:spTree>
    <p:extLst>
      <p:ext uri="{BB962C8B-B14F-4D97-AF65-F5344CB8AC3E}">
        <p14:creationId xmlns:p14="http://schemas.microsoft.com/office/powerpoint/2010/main" val="117712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10</a:t>
            </a:fld>
            <a:endParaRPr lang="en-US" dirty="0"/>
          </a:p>
        </p:txBody>
      </p:sp>
    </p:spTree>
    <p:extLst>
      <p:ext uri="{BB962C8B-B14F-4D97-AF65-F5344CB8AC3E}">
        <p14:creationId xmlns:p14="http://schemas.microsoft.com/office/powerpoint/2010/main" val="3562798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11</a:t>
            </a:fld>
            <a:endParaRPr lang="en-US" dirty="0"/>
          </a:p>
        </p:txBody>
      </p:sp>
    </p:spTree>
    <p:extLst>
      <p:ext uri="{BB962C8B-B14F-4D97-AF65-F5344CB8AC3E}">
        <p14:creationId xmlns:p14="http://schemas.microsoft.com/office/powerpoint/2010/main" val="1247873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jpg"/><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image" Target="../media/image18.jpg"/><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notesSlide" Target="../notesSlides/notesSlide8.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slideLayout" Target="../slideLayouts/slideLayout5.xml"/><Relationship Id="rId5" Type="http://schemas.openxmlformats.org/officeDocument/2006/relationships/tags" Target="../tags/tag79.xml"/><Relationship Id="rId15" Type="http://schemas.openxmlformats.org/officeDocument/2006/relationships/image" Target="../media/image12.svg"/><Relationship Id="rId10" Type="http://schemas.openxmlformats.org/officeDocument/2006/relationships/tags" Target="../tags/tag84.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tags" Target="../tags/tag92.xml"/><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image" Target="../media/image19.jpe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notesSlide" Target="../notesSlides/notesSlide9.xml"/><Relationship Id="rId5" Type="http://schemas.openxmlformats.org/officeDocument/2006/relationships/tags" Target="../tags/tag89.xml"/><Relationship Id="rId10" Type="http://schemas.openxmlformats.org/officeDocument/2006/relationships/slideLayout" Target="../slideLayouts/slideLayout5.xml"/><Relationship Id="rId4" Type="http://schemas.openxmlformats.org/officeDocument/2006/relationships/tags" Target="../tags/tag88.xml"/><Relationship Id="rId9" Type="http://schemas.openxmlformats.org/officeDocument/2006/relationships/tags" Target="../tags/tag93.xml"/></Relationships>
</file>

<file path=ppt/slides/_rels/slide12.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image" Target="../media/image20.jpg"/><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notesSlide" Target="../notesSlides/notesSlide10.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slideLayout" Target="../slideLayouts/slideLayout5.xml"/><Relationship Id="rId5" Type="http://schemas.openxmlformats.org/officeDocument/2006/relationships/tags" Target="../tags/tag98.xml"/><Relationship Id="rId15" Type="http://schemas.openxmlformats.org/officeDocument/2006/relationships/image" Target="../media/image12.svg"/><Relationship Id="rId10" Type="http://schemas.openxmlformats.org/officeDocument/2006/relationships/tags" Target="../tags/tag103.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image" Target="../media/image21.jpeg"/><Relationship Id="rId18" Type="http://schemas.openxmlformats.org/officeDocument/2006/relationships/image" Target="../media/image11.png"/><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notesSlide" Target="../notesSlides/notesSlide11.xml"/><Relationship Id="rId17" Type="http://schemas.openxmlformats.org/officeDocument/2006/relationships/hyperlink" Target="https://www.youtube.com/watch?v=HCHzExdKeRM" TargetMode="External"/><Relationship Id="rId2" Type="http://schemas.openxmlformats.org/officeDocument/2006/relationships/tags" Target="../tags/tag105.xml"/><Relationship Id="rId16" Type="http://schemas.openxmlformats.org/officeDocument/2006/relationships/hyperlink" Target="https://www.youtube.com/watch?v=eKh3lq6SV84&amp;list=PLpQQipWcxwt9U7qgyYkvNH3Mp8XHXCMmQ&amp;index=9" TargetMode="Externa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slideLayout" Target="../slideLayouts/slideLayout5.xml"/><Relationship Id="rId5" Type="http://schemas.openxmlformats.org/officeDocument/2006/relationships/tags" Target="../tags/tag108.xml"/><Relationship Id="rId15" Type="http://schemas.openxmlformats.org/officeDocument/2006/relationships/hyperlink" Target="https://www.youtube.com/watch?v=MELKuexR3sQ&amp;list=PLpQQipWcxwt9U7qgyYkvNH3Mp8XHXCMmQ&amp;index=8" TargetMode="External"/><Relationship Id="rId10" Type="http://schemas.openxmlformats.org/officeDocument/2006/relationships/tags" Target="../tags/tag113.xml"/><Relationship Id="rId19" Type="http://schemas.openxmlformats.org/officeDocument/2006/relationships/image" Target="../media/image12.svg"/><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hyperlink" Target="https://www.youtube.com/watch?v=YqQx75OPRa0&amp;list=PLpQQipWcxwt9U7qgyYkvNH3Mp8XHXCMmQ&amp;index=3"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tags" Target="../tags/tag7.xml"/><Relationship Id="rId7" Type="http://schemas.openxmlformats.org/officeDocument/2006/relationships/diagramQuickStyle" Target="../diagrams/quickStyle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slideLayout" Target="../slideLayouts/slideLayout6.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9.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notesSlide" Target="../notesSlides/notesSlide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slideLayout" Target="../slideLayouts/slideLayout5.xml"/><Relationship Id="rId5" Type="http://schemas.openxmlformats.org/officeDocument/2006/relationships/tags" Target="../tags/tag12.xm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s>
</file>

<file path=ppt/slides/_rels/slide4.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image" Target="../media/image10.jp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notesSlide" Target="../notesSlides/notesSlide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slideLayout" Target="../slideLayouts/slideLayout5.xml"/><Relationship Id="rId5" Type="http://schemas.openxmlformats.org/officeDocument/2006/relationships/tags" Target="../tags/tag22.xml"/><Relationship Id="rId15" Type="http://schemas.openxmlformats.org/officeDocument/2006/relationships/image" Target="../media/image12.svg"/><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13.jp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notesSlide" Target="../notesSlides/notesSlide3.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slideLayout" Target="../slideLayouts/slideLayout5.xml"/><Relationship Id="rId5" Type="http://schemas.openxmlformats.org/officeDocument/2006/relationships/tags" Target="../tags/tag32.xml"/><Relationship Id="rId15" Type="http://schemas.openxmlformats.org/officeDocument/2006/relationships/image" Target="../media/image12.svg"/><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tags" Target="../tags/tag45.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image" Target="../media/image14.jp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4.xml"/><Relationship Id="rId5" Type="http://schemas.openxmlformats.org/officeDocument/2006/relationships/tags" Target="../tags/tag42.xml"/><Relationship Id="rId10" Type="http://schemas.openxmlformats.org/officeDocument/2006/relationships/slideLayout" Target="../slideLayouts/slideLayout5.xml"/><Relationship Id="rId4" Type="http://schemas.openxmlformats.org/officeDocument/2006/relationships/tags" Target="../tags/tag41.xml"/><Relationship Id="rId9" Type="http://schemas.openxmlformats.org/officeDocument/2006/relationships/tags" Target="../tags/tag46.xml"/></Relationships>
</file>

<file path=ppt/slides/_rels/slide7.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15.jpe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notesSlide" Target="../notesSlides/notesSlide5.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slideLayout" Target="../slideLayouts/slideLayout5.xml"/><Relationship Id="rId5" Type="http://schemas.openxmlformats.org/officeDocument/2006/relationships/tags" Target="../tags/tag51.xml"/><Relationship Id="rId15" Type="http://schemas.openxmlformats.org/officeDocument/2006/relationships/image" Target="../media/image12.svg"/><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tags" Target="../tags/tag64.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media/image16.jp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notesSlide" Target="../notesSlides/notesSlide6.xml"/><Relationship Id="rId5" Type="http://schemas.openxmlformats.org/officeDocument/2006/relationships/tags" Target="../tags/tag61.xml"/><Relationship Id="rId10" Type="http://schemas.openxmlformats.org/officeDocument/2006/relationships/slideLayout" Target="../slideLayouts/slideLayout5.xml"/><Relationship Id="rId4" Type="http://schemas.openxmlformats.org/officeDocument/2006/relationships/tags" Target="../tags/tag60.xml"/><Relationship Id="rId9" Type="http://schemas.openxmlformats.org/officeDocument/2006/relationships/tags" Target="../tags/tag65.xml"/></Relationships>
</file>

<file path=ppt/slides/_rels/slide9.xml.rels><?xml version="1.0" encoding="UTF-8" standalone="yes"?>
<Relationships xmlns="http://schemas.openxmlformats.org/package/2006/relationships"><Relationship Id="rId8" Type="http://schemas.openxmlformats.org/officeDocument/2006/relationships/tags" Target="../tags/tag73.xml"/><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image" Target="../media/image17.jp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notesSlide" Target="../notesSlides/notesSlide7.xml"/><Relationship Id="rId5" Type="http://schemas.openxmlformats.org/officeDocument/2006/relationships/tags" Target="../tags/tag70.xml"/><Relationship Id="rId10" Type="http://schemas.openxmlformats.org/officeDocument/2006/relationships/slideLayout" Target="../slideLayouts/slideLayout5.xml"/><Relationship Id="rId4" Type="http://schemas.openxmlformats.org/officeDocument/2006/relationships/tags" Target="../tags/tag69.xml"/><Relationship Id="rId9" Type="http://schemas.openxmlformats.org/officeDocument/2006/relationships/tags" Target="../tags/tag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custDataLst>
              <p:tags r:id="rId1"/>
            </p:custDataLst>
          </p:nvPr>
        </p:nvSpPr>
        <p:spPr/>
        <p:txBody>
          <a:bodyPr/>
          <a:lstStyle/>
          <a:p>
            <a:r>
              <a:rPr lang="fr-CA" noProof="1"/>
              <a:t>Design Graphique</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custDataLst>
              <p:tags r:id="rId2"/>
            </p:custDataLst>
          </p:nvPr>
        </p:nvSpPr>
        <p:spPr/>
        <p:txBody>
          <a:bodyPr/>
          <a:lstStyle/>
          <a:p>
            <a:r>
              <a:rPr lang="en-US" dirty="0" err="1"/>
              <a:t>Leçon</a:t>
            </a:r>
            <a:r>
              <a:rPr lang="en-US" dirty="0"/>
              <a:t> et </a:t>
            </a:r>
            <a:r>
              <a:rPr lang="en-US" dirty="0" err="1"/>
              <a:t>activité</a:t>
            </a:r>
            <a:r>
              <a:rPr lang="en-US" dirty="0"/>
              <a:t> 2</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custDataLst>
              <p:tags r:id="rId3"/>
            </p:custDataLst>
          </p:nvPr>
        </p:nvSpPr>
        <p:spPr/>
        <p:txBody>
          <a:bodyPr/>
          <a:lstStyle/>
          <a:p>
            <a:r>
              <a:rPr lang="en-US" dirty="0"/>
              <a:t>PAGE </a:t>
            </a:r>
            <a:fld id="{4A9B5881-4007-4345-955A-79C2656F0C49}" type="slidenum">
              <a:rPr lang="en-US" smtClean="0"/>
              <a:pPr/>
              <a:t>1</a:t>
            </a:fld>
            <a:endParaRPr lang="en-US" dirty="0"/>
          </a:p>
        </p:txBody>
      </p:sp>
      <p:pic>
        <p:nvPicPr>
          <p:cNvPr id="7" name="Picture Placeholder 6" descr="A large brick building&#10;&#10;Description automatically generated">
            <a:extLst>
              <a:ext uri="{FF2B5EF4-FFF2-40B4-BE49-F238E27FC236}">
                <a16:creationId xmlns:a16="http://schemas.microsoft.com/office/drawing/2014/main" id="{E2B43DF0-1743-487E-B19B-A4DEC228871C}"/>
              </a:ext>
            </a:extLst>
          </p:cNvPr>
          <p:cNvPicPr>
            <a:picLocks noGrp="1" noChangeAspect="1"/>
          </p:cNvPicPr>
          <p:nvPr>
            <p:ph type="pic" idx="1"/>
            <p:custDataLst>
              <p:tags r:id="rId4"/>
            </p:custDataLst>
          </p:nvPr>
        </p:nvPicPr>
        <p:blipFill>
          <a:blip r:embed="rId6">
            <a:extLst>
              <a:ext uri="{28A0092B-C50C-407E-A947-70E740481C1C}">
                <a14:useLocalDpi xmlns:a14="http://schemas.microsoft.com/office/drawing/2010/main" val="0"/>
              </a:ext>
            </a:extLst>
          </a:blip>
          <a:srcRect l="12790" r="12790"/>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lant, palm, tree, woman&#10;&#10;Description automatically generated">
            <a:extLst>
              <a:ext uri="{FF2B5EF4-FFF2-40B4-BE49-F238E27FC236}">
                <a16:creationId xmlns:a16="http://schemas.microsoft.com/office/drawing/2014/main" id="{0ADAE776-BD2B-45C4-98BA-3077788D5D85}"/>
              </a:ext>
            </a:extLst>
          </p:cNvPr>
          <p:cNvPicPr>
            <a:picLocks noGrp="1" noChangeAspect="1"/>
          </p:cNvPicPr>
          <p:nvPr>
            <p:ph type="pic" idx="11"/>
            <p:custDataLst>
              <p:tags r:id="rId1"/>
            </p:custDataLst>
          </p:nvPr>
        </p:nvPicPr>
        <p:blipFill>
          <a:blip r:embed="rId13">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a:t>Texture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867982" cy="4335435"/>
          </a:xfrm>
        </p:spPr>
        <p:txBody>
          <a:bodyPr>
            <a:normAutofit/>
          </a:bodyPr>
          <a:lstStyle/>
          <a:p>
            <a:pPr marL="0" indent="0">
              <a:buNone/>
            </a:pPr>
            <a:r>
              <a:rPr lang="fr-FR" dirty="0"/>
              <a:t>La texture est la qualité physique d'une surface que l'on peut sentir ou toucher, ou qui est impliquée visuellement dans un travail de conception graphique.</a:t>
            </a:r>
          </a:p>
          <a:p>
            <a:pPr marL="0" indent="0">
              <a:buNone/>
            </a:pPr>
            <a:r>
              <a:rPr lang="fr-FR" dirty="0"/>
              <a:t>La texture ajoute une apparence physique à une mise en page visuelle. Cela permet au spectateur d'imaginer comment un dessin serait ressenti s'il le touchait. L'objectif de la texture est d'ajouter de la profondeur à une surface bidimensionnelle. </a:t>
            </a:r>
            <a:r>
              <a:rPr lang="en-US" noProof="1">
                <a:solidFill>
                  <a:schemeClr val="accent2">
                    <a:lumMod val="40000"/>
                    <a:lumOff val="60000"/>
                  </a:schemeClr>
                </a:solidFill>
              </a:rPr>
              <a:t>	</a:t>
            </a:r>
          </a:p>
          <a:p>
            <a:pPr marL="0" indent="0">
              <a:buNone/>
            </a:pPr>
            <a:r>
              <a:rPr lang="en-US" noProof="1">
                <a:solidFill>
                  <a:schemeClr val="accent2">
                    <a:lumMod val="40000"/>
                    <a:lumOff val="60000"/>
                  </a:schemeClr>
                </a:solidFill>
              </a:rPr>
              <a:t>      </a:t>
            </a:r>
            <a:r>
              <a:rPr lang="fr-FR" noProof="1">
                <a:solidFill>
                  <a:schemeClr val="accent2">
                    <a:lumMod val="40000"/>
                    <a:lumOff val="60000"/>
                  </a:schemeClr>
                </a:solidFill>
              </a:rPr>
              <a:t>Pensez-y : avez-vous déjà pris un livre ou une carte qui était différent au toucher ?  Certains annuaires d’écoles avaient même une couverture en velours. </a:t>
            </a:r>
            <a:r>
              <a:rPr lang="en-US" sz="1400" noProof="1"/>
              <a:t>(Q2.4)</a:t>
            </a: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pic>
        <p:nvPicPr>
          <p:cNvPr id="15" name="Graphic 14" descr="Idea">
            <a:extLst>
              <a:ext uri="{FF2B5EF4-FFF2-40B4-BE49-F238E27FC236}">
                <a16:creationId xmlns:a16="http://schemas.microsoft.com/office/drawing/2014/main" id="{B69710D1-E72A-4B56-B807-9D83679E6DE9}"/>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flipH="1">
            <a:off x="6777455" y="4849444"/>
            <a:ext cx="254544" cy="266991"/>
          </a:xfrm>
          <a:prstGeom prst="rect">
            <a:avLst/>
          </a:prstGeom>
        </p:spPr>
      </p:pic>
      <p:sp>
        <p:nvSpPr>
          <p:cNvPr id="22" name="Rectangle 21">
            <a:extLst>
              <a:ext uri="{FF2B5EF4-FFF2-40B4-BE49-F238E27FC236}">
                <a16:creationId xmlns:a16="http://schemas.microsoft.com/office/drawing/2014/main" id="{456BD69E-1B66-488C-B070-9A5D891E41C7}"/>
              </a:ext>
              <a:ext uri="{C183D7F6-B498-43B3-948B-1728B52AA6E4}">
                <adec:decorative xmlns:adec="http://schemas.microsoft.com/office/drawing/2017/decorative" val="1"/>
              </a:ext>
            </a:extLst>
          </p:cNvPr>
          <p:cNvSpPr/>
          <p:nvPr>
            <p:custDataLst>
              <p:tags r:id="rId6"/>
            </p:custDataLst>
          </p:nvPr>
        </p:nvSpPr>
        <p:spPr>
          <a:xfrm>
            <a:off x="6300357"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3" name="Rectangle 22">
            <a:extLst>
              <a:ext uri="{FF2B5EF4-FFF2-40B4-BE49-F238E27FC236}">
                <a16:creationId xmlns:a16="http://schemas.microsoft.com/office/drawing/2014/main" id="{E7497EF4-21E6-460A-8FF5-AB3FFF4DF503}"/>
              </a:ext>
              <a:ext uri="{C183D7F6-B498-43B3-948B-1728B52AA6E4}">
                <adec:decorative xmlns:adec="http://schemas.microsoft.com/office/drawing/2017/decorative" val="1"/>
              </a:ext>
            </a:extLst>
          </p:cNvPr>
          <p:cNvSpPr/>
          <p:nvPr>
            <p:custDataLst>
              <p:tags r:id="rId7"/>
            </p:custDataLst>
          </p:nvPr>
        </p:nvSpPr>
        <p:spPr>
          <a:xfrm>
            <a:off x="8852479"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4" name="Rectangle 23">
            <a:extLst>
              <a:ext uri="{FF2B5EF4-FFF2-40B4-BE49-F238E27FC236}">
                <a16:creationId xmlns:a16="http://schemas.microsoft.com/office/drawing/2014/main" id="{146DD478-60CD-437C-8634-648FB204F450}"/>
              </a:ext>
              <a:ext uri="{C183D7F6-B498-43B3-948B-1728B52AA6E4}">
                <adec:decorative xmlns:adec="http://schemas.microsoft.com/office/drawing/2017/decorative" val="1"/>
              </a:ext>
            </a:extLst>
          </p:cNvPr>
          <p:cNvSpPr/>
          <p:nvPr>
            <p:custDataLst>
              <p:tags r:id="rId8"/>
            </p:custDataLst>
          </p:nvPr>
        </p:nvSpPr>
        <p:spPr>
          <a:xfrm>
            <a:off x="623456"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5" name="Rectangle 24">
            <a:extLst>
              <a:ext uri="{FF2B5EF4-FFF2-40B4-BE49-F238E27FC236}">
                <a16:creationId xmlns:a16="http://schemas.microsoft.com/office/drawing/2014/main" id="{CAEB544E-0542-4BC3-B824-C80258CF4478}"/>
              </a:ext>
              <a:ext uri="{C183D7F6-B498-43B3-948B-1728B52AA6E4}">
                <adec:decorative xmlns:adec="http://schemas.microsoft.com/office/drawing/2017/decorative" val="1"/>
              </a:ext>
            </a:extLst>
          </p:cNvPr>
          <p:cNvSpPr/>
          <p:nvPr>
            <p:custDataLst>
              <p:tags r:id="rId9"/>
            </p:custDataLst>
          </p:nvPr>
        </p:nvSpPr>
        <p:spPr>
          <a:xfrm>
            <a:off x="3175580"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6" name="Isosceles Triangle 25">
            <a:extLst>
              <a:ext uri="{FF2B5EF4-FFF2-40B4-BE49-F238E27FC236}">
                <a16:creationId xmlns:a16="http://schemas.microsoft.com/office/drawing/2014/main" id="{9AD691CC-1544-4736-B09D-E1A96F4DD191}"/>
              </a:ext>
              <a:ext uri="{C183D7F6-B498-43B3-948B-1728B52AA6E4}">
                <adec:decorative xmlns:adec="http://schemas.microsoft.com/office/drawing/2017/decorative" val="1"/>
              </a:ext>
            </a:extLst>
          </p:cNvPr>
          <p:cNvSpPr/>
          <p:nvPr>
            <p:custDataLst>
              <p:tags r:id="rId10"/>
            </p:custDataLst>
          </p:nvPr>
        </p:nvSpPr>
        <p:spPr>
          <a:xfrm rot="10800000">
            <a:off x="5024295" y="63134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6153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unset over a body of water&#10;&#10;Description automatically generated">
            <a:extLst>
              <a:ext uri="{FF2B5EF4-FFF2-40B4-BE49-F238E27FC236}">
                <a16:creationId xmlns:a16="http://schemas.microsoft.com/office/drawing/2014/main" id="{BFFB2C63-F8CE-4959-8D27-35A409B25666}"/>
              </a:ext>
            </a:extLst>
          </p:cNvPr>
          <p:cNvPicPr>
            <a:picLocks noGrp="1" noChangeAspect="1"/>
          </p:cNvPicPr>
          <p:nvPr>
            <p:ph type="pic" idx="11"/>
            <p:custDataLst>
              <p:tags r:id="rId1"/>
            </p:custDataLst>
          </p:nvPr>
        </p:nvPicPr>
        <p:blipFill>
          <a:blip r:embed="rId12">
            <a:extLst>
              <a:ext uri="{28A0092B-C50C-407E-A947-70E740481C1C}">
                <a14:useLocalDpi xmlns:a14="http://schemas.microsoft.com/office/drawing/2010/main" val="0"/>
              </a:ext>
            </a:extLst>
          </a:blip>
          <a:srcRect t="14468" b="14468"/>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Équilibre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lnSpcReduction="10000"/>
          </a:bodyPr>
          <a:lstStyle/>
          <a:p>
            <a:pPr marL="0" indent="0">
              <a:buNone/>
            </a:pPr>
            <a:r>
              <a:rPr lang="fr-FR" dirty="0"/>
              <a:t>L'équilibre est créé pour le spectateur lorsque les éléments du design sont disposés de manière à créer une impression d'équité, de poids ou d'importance</a:t>
            </a:r>
            <a:r>
              <a:rPr lang="en-US" dirty="0"/>
              <a:t>.  </a:t>
            </a:r>
          </a:p>
          <a:p>
            <a:pPr marL="0" indent="0">
              <a:buNone/>
            </a:pPr>
            <a:r>
              <a:rPr lang="fr-FR" dirty="0"/>
              <a:t>Pour vous aider à mieux comprendre l'équilibre, pensez qu'il y a un poids donné à chacun des éléments visuels dans votre conception.  Le texte, les images et les formes ont chacun un poids visuel, il faut tenir compte de ceci lorsque vous créez un design. </a:t>
            </a:r>
          </a:p>
          <a:p>
            <a:pPr marL="0" indent="0">
              <a:buNone/>
            </a:pPr>
            <a:r>
              <a:rPr lang="fr-FR" dirty="0"/>
              <a:t>Toutefois, cela ne signifie pas que l'élément d'équilibre doit toujours être réparti de manière égale, mais c'est une chose dont vous devez être conscient.</a:t>
            </a: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21" name="Rectangle 20">
            <a:extLst>
              <a:ext uri="{FF2B5EF4-FFF2-40B4-BE49-F238E27FC236}">
                <a16:creationId xmlns:a16="http://schemas.microsoft.com/office/drawing/2014/main" id="{B91145E0-1A40-4160-BEC2-79508B3B5F1B}"/>
              </a:ext>
              <a:ext uri="{C183D7F6-B498-43B3-948B-1728B52AA6E4}">
                <adec:decorative xmlns:adec="http://schemas.microsoft.com/office/drawing/2017/decorative" val="1"/>
              </a:ext>
            </a:extLst>
          </p:cNvPr>
          <p:cNvSpPr/>
          <p:nvPr>
            <p:custDataLst>
              <p:tags r:id="rId5"/>
            </p:custDataLst>
          </p:nvPr>
        </p:nvSpPr>
        <p:spPr>
          <a:xfrm>
            <a:off x="6256815"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2" name="Rectangle 21">
            <a:extLst>
              <a:ext uri="{FF2B5EF4-FFF2-40B4-BE49-F238E27FC236}">
                <a16:creationId xmlns:a16="http://schemas.microsoft.com/office/drawing/2014/main" id="{E7C29944-9D5A-4F48-966E-42AAAC8E5C05}"/>
              </a:ext>
              <a:ext uri="{C183D7F6-B498-43B3-948B-1728B52AA6E4}">
                <adec:decorative xmlns:adec="http://schemas.microsoft.com/office/drawing/2017/decorative" val="1"/>
              </a:ext>
            </a:extLst>
          </p:cNvPr>
          <p:cNvSpPr/>
          <p:nvPr>
            <p:custDataLst>
              <p:tags r:id="rId6"/>
            </p:custDataLst>
          </p:nvPr>
        </p:nvSpPr>
        <p:spPr>
          <a:xfrm>
            <a:off x="8808937"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3" name="Rectangle 22">
            <a:extLst>
              <a:ext uri="{FF2B5EF4-FFF2-40B4-BE49-F238E27FC236}">
                <a16:creationId xmlns:a16="http://schemas.microsoft.com/office/drawing/2014/main" id="{42EEE665-02C3-494D-AD30-6BEF647A640A}"/>
              </a:ext>
              <a:ext uri="{C183D7F6-B498-43B3-948B-1728B52AA6E4}">
                <adec:decorative xmlns:adec="http://schemas.microsoft.com/office/drawing/2017/decorative" val="1"/>
              </a:ext>
            </a:extLst>
          </p:cNvPr>
          <p:cNvSpPr/>
          <p:nvPr>
            <p:custDataLst>
              <p:tags r:id="rId7"/>
            </p:custDataLst>
          </p:nvPr>
        </p:nvSpPr>
        <p:spPr>
          <a:xfrm>
            <a:off x="579914"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4" name="Rectangle 23">
            <a:extLst>
              <a:ext uri="{FF2B5EF4-FFF2-40B4-BE49-F238E27FC236}">
                <a16:creationId xmlns:a16="http://schemas.microsoft.com/office/drawing/2014/main" id="{71438C80-551D-4B41-800D-3D5208F591D5}"/>
              </a:ext>
              <a:ext uri="{C183D7F6-B498-43B3-948B-1728B52AA6E4}">
                <adec:decorative xmlns:adec="http://schemas.microsoft.com/office/drawing/2017/decorative" val="1"/>
              </a:ext>
            </a:extLst>
          </p:cNvPr>
          <p:cNvSpPr/>
          <p:nvPr>
            <p:custDataLst>
              <p:tags r:id="rId8"/>
            </p:custDataLst>
          </p:nvPr>
        </p:nvSpPr>
        <p:spPr>
          <a:xfrm>
            <a:off x="3132038"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5" name="Isosceles Triangle 24">
            <a:extLst>
              <a:ext uri="{FF2B5EF4-FFF2-40B4-BE49-F238E27FC236}">
                <a16:creationId xmlns:a16="http://schemas.microsoft.com/office/drawing/2014/main" id="{B9835391-C384-461D-8E9A-7C751A8EFEF9}"/>
              </a:ext>
              <a:ext uri="{C183D7F6-B498-43B3-948B-1728B52AA6E4}">
                <adec:decorative xmlns:adec="http://schemas.microsoft.com/office/drawing/2017/decorative" val="1"/>
              </a:ext>
            </a:extLst>
          </p:cNvPr>
          <p:cNvSpPr/>
          <p:nvPr>
            <p:custDataLst>
              <p:tags r:id="rId9"/>
            </p:custDataLst>
          </p:nvPr>
        </p:nvSpPr>
        <p:spPr>
          <a:xfrm rot="10800000">
            <a:off x="4980753" y="6313460"/>
            <a:ext cx="142847" cy="9156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204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sunset over a body of water&#10;&#10;Description automatically generated">
            <a:extLst>
              <a:ext uri="{FF2B5EF4-FFF2-40B4-BE49-F238E27FC236}">
                <a16:creationId xmlns:a16="http://schemas.microsoft.com/office/drawing/2014/main" id="{ACA26FD1-D5DE-450D-8F1C-69ADDF4AD9E3}"/>
              </a:ext>
            </a:extLst>
          </p:cNvPr>
          <p:cNvPicPr>
            <a:picLocks noGrp="1" noChangeAspect="1"/>
          </p:cNvPicPr>
          <p:nvPr>
            <p:ph type="pic" idx="11"/>
            <p:custDataLst>
              <p:tags r:id="rId1"/>
            </p:custDataLst>
          </p:nvPr>
        </p:nvPicPr>
        <p:blipFill>
          <a:blip r:embed="rId13">
            <a:extLst>
              <a:ext uri="{28A0092B-C50C-407E-A947-70E740481C1C}">
                <a14:useLocalDpi xmlns:a14="http://schemas.microsoft.com/office/drawing/2010/main" val="0"/>
              </a:ext>
            </a:extLst>
          </a:blip>
          <a:srcRect t="11296" b="11296"/>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Équilibre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a:bodyPr>
          <a:lstStyle/>
          <a:p>
            <a:pPr marL="0" indent="0">
              <a:buNone/>
            </a:pPr>
            <a:r>
              <a:rPr lang="fr-FR" dirty="0"/>
              <a:t>L'équilibre est soit symétrique ou asymétrique. </a:t>
            </a:r>
          </a:p>
          <a:p>
            <a:pPr marL="0" indent="0">
              <a:buNone/>
            </a:pPr>
            <a:r>
              <a:rPr lang="fr-FR" dirty="0"/>
              <a:t>On parle d'équilibre symétrique lorsque le poids des éléments est réparti de manière égale de chaque côté du dessin.</a:t>
            </a:r>
          </a:p>
          <a:p>
            <a:pPr marL="0" indent="0">
              <a:buNone/>
            </a:pPr>
            <a:r>
              <a:rPr lang="fr-FR" dirty="0"/>
              <a:t>L'équilibre asymétrique est un design qui semble équilibré malgré un manque de symétrie. Le graphiste utilise l'échelle, le contraste et la couleur pour réaliser la fluidité dans le design.</a:t>
            </a:r>
          </a:p>
          <a:p>
            <a:pPr marL="0" indent="0">
              <a:buNone/>
            </a:pPr>
            <a:r>
              <a:rPr lang="en-US" noProof="1">
                <a:solidFill>
                  <a:schemeClr val="accent2">
                    <a:lumMod val="40000"/>
                    <a:lumOff val="60000"/>
                  </a:schemeClr>
                </a:solidFill>
              </a:rPr>
              <a:t>    </a:t>
            </a:r>
            <a:r>
              <a:rPr lang="fr-FR" noProof="1">
                <a:solidFill>
                  <a:schemeClr val="accent2">
                    <a:lumMod val="40000"/>
                    <a:lumOff val="60000"/>
                  </a:schemeClr>
                </a:solidFill>
              </a:rPr>
              <a:t> Pensez-y :  Où avez-vous déjà vu des exemples d'équilibre symétrique et asymétrique ? </a:t>
            </a:r>
            <a:r>
              <a:rPr lang="en-US" sz="1400" noProof="1"/>
              <a:t>(Q2.5)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5"/>
            </p:custDataLst>
          </p:nvPr>
        </p:nvSpPr>
        <p:spPr>
          <a:xfrm rot="10800000">
            <a:off x="4828353" y="6161060"/>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Idea">
            <a:extLst>
              <a:ext uri="{FF2B5EF4-FFF2-40B4-BE49-F238E27FC236}">
                <a16:creationId xmlns:a16="http://schemas.microsoft.com/office/drawing/2014/main" id="{05A538DE-3ACF-4ADB-A87F-5C68281842E2}"/>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flipH="1">
            <a:off x="6724729" y="4938871"/>
            <a:ext cx="254544" cy="266991"/>
          </a:xfrm>
          <a:prstGeom prst="rect">
            <a:avLst/>
          </a:prstGeom>
        </p:spPr>
      </p:pic>
      <p:sp>
        <p:nvSpPr>
          <p:cNvPr id="23" name="Rectangle 22">
            <a:extLst>
              <a:ext uri="{FF2B5EF4-FFF2-40B4-BE49-F238E27FC236}">
                <a16:creationId xmlns:a16="http://schemas.microsoft.com/office/drawing/2014/main" id="{80031323-7EB7-4E30-87E5-8EC0068FFB7B}"/>
              </a:ext>
              <a:ext uri="{C183D7F6-B498-43B3-948B-1728B52AA6E4}">
                <adec:decorative xmlns:adec="http://schemas.microsoft.com/office/drawing/2017/decorative" val="1"/>
              </a:ext>
            </a:extLst>
          </p:cNvPr>
          <p:cNvSpPr/>
          <p:nvPr>
            <p:custDataLst>
              <p:tags r:id="rId7"/>
            </p:custDataLst>
          </p:nvPr>
        </p:nvSpPr>
        <p:spPr>
          <a:xfrm>
            <a:off x="6256815"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4" name="Rectangle 23">
            <a:extLst>
              <a:ext uri="{FF2B5EF4-FFF2-40B4-BE49-F238E27FC236}">
                <a16:creationId xmlns:a16="http://schemas.microsoft.com/office/drawing/2014/main" id="{7FF4BFA9-747B-439D-93AA-402B32F4C065}"/>
              </a:ext>
              <a:ext uri="{C183D7F6-B498-43B3-948B-1728B52AA6E4}">
                <adec:decorative xmlns:adec="http://schemas.microsoft.com/office/drawing/2017/decorative" val="1"/>
              </a:ext>
            </a:extLst>
          </p:cNvPr>
          <p:cNvSpPr/>
          <p:nvPr>
            <p:custDataLst>
              <p:tags r:id="rId8"/>
            </p:custDataLst>
          </p:nvPr>
        </p:nvSpPr>
        <p:spPr>
          <a:xfrm>
            <a:off x="8808937"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5" name="Rectangle 24">
            <a:extLst>
              <a:ext uri="{FF2B5EF4-FFF2-40B4-BE49-F238E27FC236}">
                <a16:creationId xmlns:a16="http://schemas.microsoft.com/office/drawing/2014/main" id="{3DC619DA-F9F3-4C68-8856-0A26F3EA43AA}"/>
              </a:ext>
              <a:ext uri="{C183D7F6-B498-43B3-948B-1728B52AA6E4}">
                <adec:decorative xmlns:adec="http://schemas.microsoft.com/office/drawing/2017/decorative" val="1"/>
              </a:ext>
            </a:extLst>
          </p:cNvPr>
          <p:cNvSpPr/>
          <p:nvPr>
            <p:custDataLst>
              <p:tags r:id="rId9"/>
            </p:custDataLst>
          </p:nvPr>
        </p:nvSpPr>
        <p:spPr>
          <a:xfrm>
            <a:off x="579914"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6" name="Rectangle 25">
            <a:extLst>
              <a:ext uri="{FF2B5EF4-FFF2-40B4-BE49-F238E27FC236}">
                <a16:creationId xmlns:a16="http://schemas.microsoft.com/office/drawing/2014/main" id="{FCDC3412-1477-4805-BE71-907313E48F8B}"/>
              </a:ext>
              <a:ext uri="{C183D7F6-B498-43B3-948B-1728B52AA6E4}">
                <adec:decorative xmlns:adec="http://schemas.microsoft.com/office/drawing/2017/decorative" val="1"/>
              </a:ext>
            </a:extLst>
          </p:cNvPr>
          <p:cNvSpPr/>
          <p:nvPr>
            <p:custDataLst>
              <p:tags r:id="rId10"/>
            </p:custDataLst>
          </p:nvPr>
        </p:nvSpPr>
        <p:spPr>
          <a:xfrm>
            <a:off x="3132038"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Tree>
    <p:extLst>
      <p:ext uri="{BB962C8B-B14F-4D97-AF65-F5344CB8AC3E}">
        <p14:creationId xmlns:p14="http://schemas.microsoft.com/office/powerpoint/2010/main" val="4154073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people sitting at a table&#10;&#10;Description automatically generated">
            <a:extLst>
              <a:ext uri="{FF2B5EF4-FFF2-40B4-BE49-F238E27FC236}">
                <a16:creationId xmlns:a16="http://schemas.microsoft.com/office/drawing/2014/main" id="{A04AECD3-8A2F-4218-996C-A1DA124DAE62}"/>
              </a:ext>
            </a:extLst>
          </p:cNvPr>
          <p:cNvPicPr>
            <a:picLocks noGrp="1" noChangeAspect="1"/>
          </p:cNvPicPr>
          <p:nvPr>
            <p:ph type="pic" idx="11"/>
            <p:custDataLst>
              <p:tags r:id="rId1"/>
            </p:custDataLst>
          </p:nvPr>
        </p:nvPicPr>
        <p:blipFill rotWithShape="1">
          <a:blip r:embed="rId13">
            <a:extLst>
              <a:ext uri="{28A0092B-C50C-407E-A947-70E740481C1C}">
                <a14:useLocalDpi xmlns:a14="http://schemas.microsoft.com/office/drawing/2010/main" val="0"/>
              </a:ext>
            </a:extLst>
          </a:blip>
          <a:srcRect l="36827" t="271" r="631" b="-271"/>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Éléments</a:t>
            </a:r>
            <a:r>
              <a:rPr lang="en-US" sz="3200" dirty="0"/>
              <a:t> du design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5082470" cy="4359743"/>
          </a:xfrm>
        </p:spPr>
        <p:txBody>
          <a:bodyPr>
            <a:normAutofit/>
          </a:bodyPr>
          <a:lstStyle/>
          <a:p>
            <a:pPr marL="0" indent="0">
              <a:buNone/>
            </a:pPr>
            <a:r>
              <a:rPr lang="en-US" dirty="0" err="1"/>
              <a:t>Regarde</a:t>
            </a:r>
            <a:r>
              <a:rPr lang="en-US" dirty="0"/>
              <a:t> et </a:t>
            </a:r>
            <a:r>
              <a:rPr lang="en-US" dirty="0" err="1"/>
              <a:t>apprends</a:t>
            </a:r>
            <a:r>
              <a:rPr lang="en-US" dirty="0"/>
              <a:t> – La base du design</a:t>
            </a:r>
          </a:p>
          <a:p>
            <a:pPr lvl="1"/>
            <a:r>
              <a:rPr lang="en-US" noProof="1">
                <a:hlinkClick r:id="rId14"/>
              </a:rPr>
              <a:t>Beginning Graphic Design</a:t>
            </a:r>
            <a:endParaRPr lang="en-US" dirty="0"/>
          </a:p>
          <a:p>
            <a:pPr marL="0" indent="0">
              <a:buNone/>
            </a:pPr>
            <a:r>
              <a:rPr lang="en-US" dirty="0" err="1"/>
              <a:t>Regarde</a:t>
            </a:r>
            <a:r>
              <a:rPr lang="en-US" dirty="0"/>
              <a:t> et </a:t>
            </a:r>
            <a:r>
              <a:rPr lang="en-US" dirty="0" err="1"/>
              <a:t>apprends</a:t>
            </a:r>
            <a:r>
              <a:rPr lang="en-US" dirty="0"/>
              <a:t> – </a:t>
            </a:r>
            <a:r>
              <a:rPr lang="en-US" dirty="0" err="1"/>
              <a:t>Débutant</a:t>
            </a:r>
            <a:r>
              <a:rPr lang="en-US" dirty="0"/>
              <a:t> </a:t>
            </a:r>
            <a:r>
              <a:rPr lang="en-US" dirty="0" err="1"/>
              <a:t>en</a:t>
            </a:r>
            <a:r>
              <a:rPr lang="en-US" dirty="0"/>
              <a:t> </a:t>
            </a:r>
            <a:r>
              <a:rPr lang="en-US" dirty="0" err="1"/>
              <a:t>graphisme</a:t>
            </a:r>
            <a:endParaRPr lang="en-US" dirty="0"/>
          </a:p>
          <a:p>
            <a:pPr lvl="1"/>
            <a:r>
              <a:rPr lang="en-US" dirty="0"/>
              <a:t> </a:t>
            </a:r>
            <a:r>
              <a:rPr lang="en-US" dirty="0">
                <a:hlinkClick r:id="rId15"/>
              </a:rPr>
              <a:t>Images</a:t>
            </a:r>
            <a:endParaRPr lang="en-US" dirty="0"/>
          </a:p>
          <a:p>
            <a:pPr marL="0" indent="0">
              <a:buNone/>
            </a:pPr>
            <a:r>
              <a:rPr lang="en-US" dirty="0" err="1"/>
              <a:t>Regarde</a:t>
            </a:r>
            <a:r>
              <a:rPr lang="en-US" dirty="0"/>
              <a:t> et </a:t>
            </a:r>
            <a:r>
              <a:rPr lang="en-US" dirty="0" err="1"/>
              <a:t>apprends</a:t>
            </a:r>
            <a:r>
              <a:rPr lang="en-US" dirty="0"/>
              <a:t> – Le design de timbres</a:t>
            </a:r>
          </a:p>
          <a:p>
            <a:pPr lvl="1"/>
            <a:r>
              <a:rPr lang="en-US" dirty="0">
                <a:hlinkClick r:id="rId16"/>
              </a:rPr>
              <a:t>Stamp Design - Antonio </a:t>
            </a:r>
            <a:r>
              <a:rPr lang="en-US" dirty="0" err="1">
                <a:hlinkClick r:id="rId16"/>
              </a:rPr>
              <a:t>Alcalá</a:t>
            </a:r>
            <a:endParaRPr lang="en-US" dirty="0"/>
          </a:p>
          <a:p>
            <a:pPr marL="0" indent="0">
              <a:buNone/>
            </a:pPr>
            <a:r>
              <a:rPr lang="en-US" dirty="0" err="1"/>
              <a:t>Regarde</a:t>
            </a:r>
            <a:r>
              <a:rPr lang="en-US" dirty="0"/>
              <a:t> et </a:t>
            </a:r>
            <a:r>
              <a:rPr lang="en-US" dirty="0" err="1"/>
              <a:t>apprends</a:t>
            </a:r>
            <a:r>
              <a:rPr lang="en-US" dirty="0"/>
              <a:t> – Prix D&amp;AD</a:t>
            </a:r>
          </a:p>
          <a:p>
            <a:pPr lvl="1"/>
            <a:r>
              <a:rPr lang="en-US" dirty="0">
                <a:hlinkClick r:id="rId17"/>
              </a:rPr>
              <a:t>2019 The Best Designs In The World</a:t>
            </a:r>
            <a:endParaRPr lang="en-US" dirty="0"/>
          </a:p>
          <a:p>
            <a:pPr marL="457200" lvl="1" indent="0">
              <a:buNone/>
            </a:pPr>
            <a:endParaRPr lang="en-US" noProof="1">
              <a:solidFill>
                <a:schemeClr val="accent2">
                  <a:lumMod val="40000"/>
                  <a:lumOff val="60000"/>
                </a:schemeClr>
              </a:solidFill>
            </a:endParaRPr>
          </a:p>
          <a:p>
            <a:pPr marL="457200" lvl="1" indent="0">
              <a:buNone/>
            </a:pPr>
            <a:r>
              <a:rPr lang="en-US" noProof="1">
                <a:solidFill>
                  <a:schemeClr val="accent2">
                    <a:lumMod val="40000"/>
                    <a:lumOff val="60000"/>
                  </a:schemeClr>
                </a:solidFill>
              </a:rPr>
              <a:t> </a:t>
            </a:r>
            <a:r>
              <a:rPr lang="fr-FR" noProof="1">
                <a:solidFill>
                  <a:schemeClr val="accent2">
                    <a:lumMod val="40000"/>
                    <a:lumOff val="60000"/>
                  </a:schemeClr>
                </a:solidFill>
              </a:rPr>
              <a:t>Pensez-y : Qu'avez-vous appris en regardant La base du design - Beginning Graphic Design que vous ne connaissiez pas auparavant</a:t>
            </a:r>
            <a:r>
              <a:rPr lang="en-US" sz="1200" noProof="1"/>
              <a:t>(Q2.6)</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13</a:t>
            </a:fld>
            <a:endParaRPr lang="en-US" dirty="0"/>
          </a:p>
        </p:txBody>
      </p:sp>
      <p:pic>
        <p:nvPicPr>
          <p:cNvPr id="15" name="Graphic 14" descr="Idea">
            <a:extLst>
              <a:ext uri="{FF2B5EF4-FFF2-40B4-BE49-F238E27FC236}">
                <a16:creationId xmlns:a16="http://schemas.microsoft.com/office/drawing/2014/main" id="{9B687DCB-C76F-41E9-8276-5B098A18993F}"/>
              </a:ext>
            </a:extLst>
          </p:cNvPr>
          <p:cNvPicPr>
            <a:picLocks noChangeAspect="1"/>
          </p:cNvPicPr>
          <p:nvPr>
            <p:custDataLst>
              <p:tags r:id="rId5"/>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flipH="1">
            <a:off x="6997148" y="4891949"/>
            <a:ext cx="254544" cy="266991"/>
          </a:xfrm>
          <a:prstGeom prst="rect">
            <a:avLst/>
          </a:prstGeom>
        </p:spPr>
      </p:pic>
      <p:sp>
        <p:nvSpPr>
          <p:cNvPr id="23" name="Rectangle 22">
            <a:extLst>
              <a:ext uri="{FF2B5EF4-FFF2-40B4-BE49-F238E27FC236}">
                <a16:creationId xmlns:a16="http://schemas.microsoft.com/office/drawing/2014/main" id="{5790945C-4F1B-4454-B432-28FDA956DB05}"/>
              </a:ext>
              <a:ext uri="{C183D7F6-B498-43B3-948B-1728B52AA6E4}">
                <adec:decorative xmlns:adec="http://schemas.microsoft.com/office/drawing/2017/decorative" val="1"/>
              </a:ext>
            </a:extLst>
          </p:cNvPr>
          <p:cNvSpPr/>
          <p:nvPr>
            <p:custDataLst>
              <p:tags r:id="rId6"/>
            </p:custDataLst>
          </p:nvPr>
        </p:nvSpPr>
        <p:spPr>
          <a:xfrm>
            <a:off x="6293097" y="6679931"/>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4" name="Rectangle 23">
            <a:extLst>
              <a:ext uri="{FF2B5EF4-FFF2-40B4-BE49-F238E27FC236}">
                <a16:creationId xmlns:a16="http://schemas.microsoft.com/office/drawing/2014/main" id="{7FD030D2-05C9-4F9C-A51D-363F2D96D83E}"/>
              </a:ext>
              <a:ext uri="{C183D7F6-B498-43B3-948B-1728B52AA6E4}">
                <adec:decorative xmlns:adec="http://schemas.microsoft.com/office/drawing/2017/decorative" val="1"/>
              </a:ext>
            </a:extLst>
          </p:cNvPr>
          <p:cNvSpPr/>
          <p:nvPr>
            <p:custDataLst>
              <p:tags r:id="rId7"/>
            </p:custDataLst>
          </p:nvPr>
        </p:nvSpPr>
        <p:spPr>
          <a:xfrm>
            <a:off x="8845219" y="6692630"/>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5" name="Rectangle 24">
            <a:extLst>
              <a:ext uri="{FF2B5EF4-FFF2-40B4-BE49-F238E27FC236}">
                <a16:creationId xmlns:a16="http://schemas.microsoft.com/office/drawing/2014/main" id="{E1658493-469D-4BFC-B567-CB7E123526B0}"/>
              </a:ext>
              <a:ext uri="{C183D7F6-B498-43B3-948B-1728B52AA6E4}">
                <adec:decorative xmlns:adec="http://schemas.microsoft.com/office/drawing/2017/decorative" val="1"/>
              </a:ext>
            </a:extLst>
          </p:cNvPr>
          <p:cNvSpPr/>
          <p:nvPr>
            <p:custDataLst>
              <p:tags r:id="rId8"/>
            </p:custDataLst>
          </p:nvPr>
        </p:nvSpPr>
        <p:spPr>
          <a:xfrm>
            <a:off x="616196" y="6492101"/>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6" name="Rectangle 25">
            <a:extLst>
              <a:ext uri="{FF2B5EF4-FFF2-40B4-BE49-F238E27FC236}">
                <a16:creationId xmlns:a16="http://schemas.microsoft.com/office/drawing/2014/main" id="{E5A2BCE0-B70F-484F-A24B-31EAC685AC24}"/>
              </a:ext>
              <a:ext uri="{C183D7F6-B498-43B3-948B-1728B52AA6E4}">
                <adec:decorative xmlns:adec="http://schemas.microsoft.com/office/drawing/2017/decorative" val="1"/>
              </a:ext>
            </a:extLst>
          </p:cNvPr>
          <p:cNvSpPr/>
          <p:nvPr>
            <p:custDataLst>
              <p:tags r:id="rId9"/>
            </p:custDataLst>
          </p:nvPr>
        </p:nvSpPr>
        <p:spPr>
          <a:xfrm>
            <a:off x="3168320" y="6492102"/>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7" name="Isosceles Triangle 26">
            <a:extLst>
              <a:ext uri="{FF2B5EF4-FFF2-40B4-BE49-F238E27FC236}">
                <a16:creationId xmlns:a16="http://schemas.microsoft.com/office/drawing/2014/main" id="{65FC6FBB-967B-4391-A89A-32C34C15DCEC}"/>
              </a:ext>
              <a:ext uri="{C183D7F6-B498-43B3-948B-1728B52AA6E4}">
                <adec:decorative xmlns:adec="http://schemas.microsoft.com/office/drawing/2017/decorative" val="1"/>
              </a:ext>
            </a:extLst>
          </p:cNvPr>
          <p:cNvSpPr/>
          <p:nvPr>
            <p:custDataLst>
              <p:tags r:id="rId10"/>
            </p:custDataLst>
          </p:nvPr>
        </p:nvSpPr>
        <p:spPr>
          <a:xfrm rot="10800000">
            <a:off x="5017035" y="6291686"/>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0834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custDataLst>
              <p:tags r:id="rId1"/>
            </p:custDataLst>
          </p:nvPr>
        </p:nvSpPr>
        <p:spPr>
          <a:gradFill>
            <a:gsLst>
              <a:gs pos="1000">
                <a:schemeClr val="tx1">
                  <a:lumMod val="85000"/>
                  <a:lumOff val="15000"/>
                </a:schemeClr>
              </a:gs>
              <a:gs pos="100000">
                <a:schemeClr val="accent2">
                  <a:lumMod val="50000"/>
                </a:schemeClr>
              </a:gs>
            </a:gsLst>
          </a:gradFill>
        </p:spPr>
        <p:txBody>
          <a:bodyPr/>
          <a:lstStyle/>
          <a:p>
            <a:pPr algn="r"/>
            <a:r>
              <a:rPr lang="en-US" noProof="1">
                <a:solidFill>
                  <a:schemeClr val="bg1"/>
                </a:solidFill>
              </a:rPr>
              <a:t>Activit</a:t>
            </a:r>
            <a:r>
              <a:rPr lang="en-US" noProof="1"/>
              <a:t>és et</a:t>
            </a:r>
            <a:br>
              <a:rPr lang="en-US" noProof="1">
                <a:solidFill>
                  <a:schemeClr val="bg1"/>
                </a:solidFill>
              </a:rPr>
            </a:br>
            <a:r>
              <a:rPr lang="en-US" noProof="1">
                <a:solidFill>
                  <a:schemeClr val="bg1"/>
                </a:solidFill>
              </a:rPr>
              <a:t>le travail</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custDataLst>
              <p:tags r:id="rId2"/>
            </p:custDataLst>
            <p:extLst>
              <p:ext uri="{D42A27DB-BD31-4B8C-83A1-F6EECF244321}">
                <p14:modId xmlns:p14="http://schemas.microsoft.com/office/powerpoint/2010/main" val="734693264"/>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custDataLst>
              <p:tags r:id="rId3"/>
            </p:custDataLst>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32BA71-37A2-473F-BB10-955BF983D930}"/>
              </a:ext>
              <a:ext uri="{C183D7F6-B498-43B3-948B-1728B52AA6E4}">
                <adec:decorative xmlns:adec="http://schemas.microsoft.com/office/drawing/2017/decorative" val="1"/>
              </a:ext>
            </a:extLst>
          </p:cNvPr>
          <p:cNvSpPr/>
          <p:nvPr>
            <p:custDataLst>
              <p:tags r:id="rId1"/>
            </p:custDataLst>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0" name="Rectangle 19">
            <a:extLst>
              <a:ext uri="{FF2B5EF4-FFF2-40B4-BE49-F238E27FC236}">
                <a16:creationId xmlns:a16="http://schemas.microsoft.com/office/drawing/2014/main" id="{6C3B474D-9231-4AA4-8A13-614012898106}"/>
              </a:ext>
              <a:ext uri="{C183D7F6-B498-43B3-948B-1728B52AA6E4}">
                <adec:decorative xmlns:adec="http://schemas.microsoft.com/office/drawing/2017/decorative" val="1"/>
              </a:ext>
            </a:extLst>
          </p:cNvPr>
          <p:cNvSpPr/>
          <p:nvPr>
            <p:custDataLst>
              <p:tags r:id="rId2"/>
            </p:custDataLst>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3"/>
            </p:custDataLst>
          </p:nvPr>
        </p:nvSpPr>
        <p:spPr>
          <a:xfrm>
            <a:off x="6657974" y="672632"/>
            <a:ext cx="4982736" cy="710552"/>
          </a:xfrm>
        </p:spPr>
        <p:txBody>
          <a:bodyPr/>
          <a:lstStyle/>
          <a:p>
            <a:r>
              <a:rPr lang="en-US" sz="3200" dirty="0" err="1"/>
              <a:t>Éléments</a:t>
            </a:r>
            <a:r>
              <a:rPr lang="en-US" sz="3200" dirty="0"/>
              <a:t> du </a:t>
            </a:r>
            <a:r>
              <a:rPr lang="en-US" sz="3200" dirty="0" err="1"/>
              <a:t>graphisme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4"/>
            </p:custDataLst>
          </p:nvPr>
        </p:nvSpPr>
        <p:spPr>
          <a:xfrm>
            <a:off x="6657974" y="1825625"/>
            <a:ext cx="5105048" cy="4335435"/>
          </a:xfrm>
        </p:spPr>
        <p:txBody>
          <a:bodyPr>
            <a:normAutofit lnSpcReduction="10000"/>
          </a:bodyPr>
          <a:lstStyle/>
          <a:p>
            <a:pPr marL="0" indent="0">
              <a:buNone/>
            </a:pPr>
            <a:r>
              <a:rPr lang="fr-FR" dirty="0"/>
              <a:t>Les éléments du design sont la base de la création d'un message visuel cohérent et compatible. En plaçant soigneusement les éléments sur une page, le graphiste peut communiquer le sens et l'intention du message.</a:t>
            </a:r>
          </a:p>
          <a:p>
            <a:pPr marL="0" indent="0">
              <a:buNone/>
            </a:pPr>
            <a:r>
              <a:rPr lang="fr-FR" dirty="0"/>
              <a:t>Dans cette activité, vous apprendrez à considérer les éléments du design comme une recette.  Chaque élément (ingrédient) est une partie cruciale du message visuel. (produit final)</a:t>
            </a:r>
          </a:p>
          <a:p>
            <a:pPr marL="0" indent="0">
              <a:buNone/>
            </a:pPr>
            <a:r>
              <a:rPr lang="fr-FR" dirty="0"/>
              <a:t>Les éléments du design peuvent être combinés ou utilisés seuls ; cette décision dépend du message ou de l’allure que vous souhaitez obtenir.</a:t>
            </a:r>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5"/>
            </p:custDataLst>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5" name="Picture Placeholder 14">
            <a:extLst>
              <a:ext uri="{FF2B5EF4-FFF2-40B4-BE49-F238E27FC236}">
                <a16:creationId xmlns:a16="http://schemas.microsoft.com/office/drawing/2014/main" id="{0647D20C-1151-489A-B498-E514144FCBF6}"/>
              </a:ext>
            </a:extLst>
          </p:cNvPr>
          <p:cNvSpPr>
            <a:spLocks noGrp="1"/>
          </p:cNvSpPr>
          <p:nvPr>
            <p:ph type="pic" idx="11"/>
            <p:custDataLst>
              <p:tags r:id="rId6"/>
            </p:custDataLst>
          </p:nvPr>
        </p:nvSpPr>
        <p:spPr/>
      </p:sp>
      <p:pic>
        <p:nvPicPr>
          <p:cNvPr id="9" name="Picture 8" descr="A hand holding a cellphone&#10;&#10;Description automatically generated">
            <a:extLst>
              <a:ext uri="{FF2B5EF4-FFF2-40B4-BE49-F238E27FC236}">
                <a16:creationId xmlns:a16="http://schemas.microsoft.com/office/drawing/2014/main" id="{E9FA6C74-6300-4C98-9637-9F0452C144AC}"/>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tretch>
            <a:fillRect/>
          </a:stretch>
        </p:blipFill>
        <p:spPr>
          <a:xfrm>
            <a:off x="3696" y="-1857"/>
            <a:ext cx="6247883" cy="6723332"/>
          </a:xfrm>
          <a:prstGeom prst="rect">
            <a:avLst/>
          </a:prstGeom>
        </p:spPr>
      </p:pic>
      <p:sp>
        <p:nvSpPr>
          <p:cNvPr id="17" name="Rectangle 16">
            <a:extLst>
              <a:ext uri="{FF2B5EF4-FFF2-40B4-BE49-F238E27FC236}">
                <a16:creationId xmlns:a16="http://schemas.microsoft.com/office/drawing/2014/main" id="{31C0EEA6-E0A2-4943-9BEE-10A892AC55EE}"/>
              </a:ext>
              <a:ext uri="{C183D7F6-B498-43B3-948B-1728B52AA6E4}">
                <adec:decorative xmlns:adec="http://schemas.microsoft.com/office/drawing/2017/decorative" val="1"/>
              </a:ext>
            </a:extLst>
          </p:cNvPr>
          <p:cNvSpPr/>
          <p:nvPr>
            <p:custDataLst>
              <p:tags r:id="rId8"/>
            </p:custDataLst>
          </p:nvPr>
        </p:nvSpPr>
        <p:spPr>
          <a:xfrm>
            <a:off x="572654" y="63614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18" name="Rectangle 17">
            <a:extLst>
              <a:ext uri="{FF2B5EF4-FFF2-40B4-BE49-F238E27FC236}">
                <a16:creationId xmlns:a16="http://schemas.microsoft.com/office/drawing/2014/main" id="{A25066BE-1260-4BCC-A146-98C0BC254508}"/>
              </a:ext>
              <a:ext uri="{C183D7F6-B498-43B3-948B-1728B52AA6E4}">
                <adec:decorative xmlns:adec="http://schemas.microsoft.com/office/drawing/2017/decorative" val="1"/>
              </a:ext>
            </a:extLst>
          </p:cNvPr>
          <p:cNvSpPr/>
          <p:nvPr>
            <p:custDataLst>
              <p:tags r:id="rId9"/>
            </p:custDataLst>
          </p:nvPr>
        </p:nvSpPr>
        <p:spPr>
          <a:xfrm>
            <a:off x="3124778" y="63614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10"/>
            </p:custDataLst>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384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a door&#10;&#10;Description automatically generated">
            <a:extLst>
              <a:ext uri="{FF2B5EF4-FFF2-40B4-BE49-F238E27FC236}">
                <a16:creationId xmlns:a16="http://schemas.microsoft.com/office/drawing/2014/main" id="{633BE849-7382-4DBF-8C9D-6924DCD17748}"/>
              </a:ext>
            </a:extLst>
          </p:cNvPr>
          <p:cNvPicPr>
            <a:picLocks noGrp="1" noChangeAspect="1"/>
          </p:cNvPicPr>
          <p:nvPr>
            <p:ph type="pic" idx="11"/>
            <p:custDataLst>
              <p:tags r:id="rId1"/>
            </p:custDataLst>
          </p:nvPr>
        </p:nvPicPr>
        <p:blipFill rotWithShape="1">
          <a:blip r:embed="rId13">
            <a:extLst>
              <a:ext uri="{28A0092B-C50C-407E-A947-70E740481C1C}">
                <a14:useLocalDpi xmlns:a14="http://schemas.microsoft.com/office/drawing/2010/main" val="0"/>
              </a:ext>
            </a:extLst>
          </a:blip>
          <a:srcRect r="-186"/>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Ligne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fontScale="92500" lnSpcReduction="20000"/>
          </a:bodyPr>
          <a:lstStyle/>
          <a:p>
            <a:pPr marL="0" indent="0">
              <a:buNone/>
            </a:pPr>
            <a:r>
              <a:rPr lang="fr-FR" dirty="0"/>
              <a:t>Les lignes sont de toutes les couleurs, de toutes les formes et de toutes les tailles.  Elles sont l'élément le plus simple du design ; une fois que vous aurez pris conscience de leur utilisation, vous verrez des lignes et des grilles tout autour de vous.</a:t>
            </a:r>
          </a:p>
          <a:p>
            <a:pPr marL="0" indent="0">
              <a:buNone/>
            </a:pPr>
            <a:r>
              <a:rPr lang="fr-FR" dirty="0"/>
              <a:t>Les lignes peuvent être visibles ou invisibles et nous fournir une direction ; elles peuvent être utilisées pour diriger vos yeux vers un point précis, mettre de l'accent, diviser et organiser.</a:t>
            </a:r>
          </a:p>
          <a:p>
            <a:pPr marL="0" indent="0">
              <a:buNone/>
            </a:pPr>
            <a:r>
              <a:rPr lang="fr-FR" dirty="0"/>
              <a:t>L'épaisseur des lignes peut être utilisée pour communiquer avec le public; les lignes épaisses ou en gras peuvent attirer l'attention, tandis que les lignes fines peuvent avoir l'effet inverse.</a:t>
            </a:r>
          </a:p>
          <a:p>
            <a:pPr marL="0" indent="0">
              <a:buNone/>
            </a:pPr>
            <a:r>
              <a:rPr lang="en-US" dirty="0"/>
              <a:t>       </a:t>
            </a:r>
            <a:r>
              <a:rPr lang="fr-FR" noProof="1">
                <a:solidFill>
                  <a:schemeClr val="accent2">
                    <a:lumMod val="40000"/>
                    <a:lumOff val="60000"/>
                  </a:schemeClr>
                </a:solidFill>
              </a:rPr>
              <a:t>Pensez-y : Qu'est-ce qui a attiré votre attention en premier lieu sur cette photo ?</a:t>
            </a:r>
            <a:r>
              <a:rPr lang="en-US" sz="1400" noProof="1"/>
              <a:t>(2.1)</a:t>
            </a:r>
            <a:endParaRPr lang="en-US" sz="1400" dirty="0"/>
          </a:p>
          <a:p>
            <a:pPr marL="0" indent="0">
              <a:buNone/>
            </a:pPr>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pic>
        <p:nvPicPr>
          <p:cNvPr id="15" name="Graphic 14" descr="Idea">
            <a:extLst>
              <a:ext uri="{FF2B5EF4-FFF2-40B4-BE49-F238E27FC236}">
                <a16:creationId xmlns:a16="http://schemas.microsoft.com/office/drawing/2014/main" id="{2CA2D96D-0FB2-4B1D-ACB9-6A61D9C8D098}"/>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flipH="1">
            <a:off x="6748689" y="5387972"/>
            <a:ext cx="254544" cy="266991"/>
          </a:xfrm>
          <a:prstGeom prst="rect">
            <a:avLst/>
          </a:prstGeom>
        </p:spPr>
      </p:pic>
      <p:sp>
        <p:nvSpPr>
          <p:cNvPr id="27" name="Rectangle 26">
            <a:extLst>
              <a:ext uri="{FF2B5EF4-FFF2-40B4-BE49-F238E27FC236}">
                <a16:creationId xmlns:a16="http://schemas.microsoft.com/office/drawing/2014/main" id="{7FAD2D61-545E-43E0-BBD4-8C644103A38B}"/>
              </a:ext>
              <a:ext uri="{C183D7F6-B498-43B3-948B-1728B52AA6E4}">
                <adec:decorative xmlns:adec="http://schemas.microsoft.com/office/drawing/2017/decorative" val="1"/>
              </a:ext>
            </a:extLst>
          </p:cNvPr>
          <p:cNvSpPr/>
          <p:nvPr>
            <p:custDataLst>
              <p:tags r:id="rId6"/>
            </p:custDataLst>
          </p:nvPr>
        </p:nvSpPr>
        <p:spPr>
          <a:xfrm>
            <a:off x="6242301"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8" name="Rectangle 27">
            <a:extLst>
              <a:ext uri="{FF2B5EF4-FFF2-40B4-BE49-F238E27FC236}">
                <a16:creationId xmlns:a16="http://schemas.microsoft.com/office/drawing/2014/main" id="{5B5E6CBC-6156-487E-B86C-9092493B8047}"/>
              </a:ext>
              <a:ext uri="{C183D7F6-B498-43B3-948B-1728B52AA6E4}">
                <adec:decorative xmlns:adec="http://schemas.microsoft.com/office/drawing/2017/decorative" val="1"/>
              </a:ext>
            </a:extLst>
          </p:cNvPr>
          <p:cNvSpPr/>
          <p:nvPr>
            <p:custDataLst>
              <p:tags r:id="rId7"/>
            </p:custDataLst>
          </p:nvPr>
        </p:nvSpPr>
        <p:spPr>
          <a:xfrm>
            <a:off x="8794423"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9" name="Rectangle 28">
            <a:extLst>
              <a:ext uri="{FF2B5EF4-FFF2-40B4-BE49-F238E27FC236}">
                <a16:creationId xmlns:a16="http://schemas.microsoft.com/office/drawing/2014/main" id="{AD7093BA-2E13-4222-9E27-108DDED8A411}"/>
              </a:ext>
              <a:ext uri="{C183D7F6-B498-43B3-948B-1728B52AA6E4}">
                <adec:decorative xmlns:adec="http://schemas.microsoft.com/office/drawing/2017/decorative" val="1"/>
              </a:ext>
            </a:extLst>
          </p:cNvPr>
          <p:cNvSpPr/>
          <p:nvPr>
            <p:custDataLst>
              <p:tags r:id="rId8"/>
            </p:custDataLst>
          </p:nvPr>
        </p:nvSpPr>
        <p:spPr>
          <a:xfrm>
            <a:off x="565400"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30" name="Rectangle 29">
            <a:extLst>
              <a:ext uri="{FF2B5EF4-FFF2-40B4-BE49-F238E27FC236}">
                <a16:creationId xmlns:a16="http://schemas.microsoft.com/office/drawing/2014/main" id="{48D3B388-0143-469F-B766-8356EE662629}"/>
              </a:ext>
              <a:ext uri="{C183D7F6-B498-43B3-948B-1728B52AA6E4}">
                <adec:decorative xmlns:adec="http://schemas.microsoft.com/office/drawing/2017/decorative" val="1"/>
              </a:ext>
            </a:extLst>
          </p:cNvPr>
          <p:cNvSpPr/>
          <p:nvPr>
            <p:custDataLst>
              <p:tags r:id="rId9"/>
            </p:custDataLst>
          </p:nvPr>
        </p:nvSpPr>
        <p:spPr>
          <a:xfrm>
            <a:off x="3117524"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31" name="Isosceles Triangle 30">
            <a:extLst>
              <a:ext uri="{FF2B5EF4-FFF2-40B4-BE49-F238E27FC236}">
                <a16:creationId xmlns:a16="http://schemas.microsoft.com/office/drawing/2014/main" id="{F04DAD14-48A5-447F-837B-4B3240A05355}"/>
              </a:ext>
              <a:ext uri="{C183D7F6-B498-43B3-948B-1728B52AA6E4}">
                <adec:decorative xmlns:adec="http://schemas.microsoft.com/office/drawing/2017/decorative" val="1"/>
              </a:ext>
            </a:extLst>
          </p:cNvPr>
          <p:cNvSpPr/>
          <p:nvPr>
            <p:custDataLst>
              <p:tags r:id="rId10"/>
            </p:custDataLst>
          </p:nvPr>
        </p:nvSpPr>
        <p:spPr>
          <a:xfrm rot="10800000">
            <a:off x="4966239" y="63134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2747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tiled, sitting, tile&#10;&#10;Description automatically generated">
            <a:extLst>
              <a:ext uri="{FF2B5EF4-FFF2-40B4-BE49-F238E27FC236}">
                <a16:creationId xmlns:a16="http://schemas.microsoft.com/office/drawing/2014/main" id="{FB32B90F-8E20-4D9D-AA91-57C541EAFB60}"/>
              </a:ext>
            </a:extLst>
          </p:cNvPr>
          <p:cNvPicPr>
            <a:picLocks noGrp="1" noChangeAspect="1"/>
          </p:cNvPicPr>
          <p:nvPr>
            <p:ph type="pic" idx="11"/>
            <p:custDataLst>
              <p:tags r:id="rId1"/>
            </p:custDataLst>
          </p:nvPr>
        </p:nvPicPr>
        <p:blipFill rotWithShape="1">
          <a:blip r:embed="rId13">
            <a:extLst>
              <a:ext uri="{28A0092B-C50C-407E-A947-70E740481C1C}">
                <a14:useLocalDpi xmlns:a14="http://schemas.microsoft.com/office/drawing/2010/main" val="0"/>
              </a:ext>
            </a:extLst>
          </a:blip>
          <a:srcRect t="10265" r="7927" b="19260"/>
          <a:stretch/>
        </p:blipFill>
        <p:spPr>
          <a:xfrm>
            <a:off x="0" y="15904"/>
            <a:ext cx="6249555" cy="6705572"/>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Ligne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lnSpcReduction="10000"/>
          </a:bodyPr>
          <a:lstStyle/>
          <a:p>
            <a:pPr marL="0" indent="0">
              <a:buNone/>
            </a:pPr>
            <a:r>
              <a:rPr lang="fr-FR" dirty="0"/>
              <a:t>Les grilles sont composées de plusieurs lignes et fournissent une structure visuelle à une image. </a:t>
            </a:r>
          </a:p>
          <a:p>
            <a:pPr marL="0" indent="0">
              <a:buNone/>
            </a:pPr>
            <a:r>
              <a:rPr lang="fr-FR" dirty="0"/>
              <a:t>Lorsque vous utilisez des lignes dans une composition, vous pouvez utiliser différents types de lignes pour transmettre différentes ambiances au public.  Par exemple, une ligne droite peut être utilisée pour créer un sentiment de sérieux, alors qu'une ligne ondulée peut donner un sentiment de plaisir.</a:t>
            </a:r>
            <a:r>
              <a:rPr lang="en-US" noProof="1"/>
              <a:t>	</a:t>
            </a:r>
          </a:p>
          <a:p>
            <a:pPr marL="0" indent="0">
              <a:buNone/>
            </a:pPr>
            <a:r>
              <a:rPr lang="en-US" noProof="1">
                <a:solidFill>
                  <a:schemeClr val="accent2">
                    <a:lumMod val="40000"/>
                    <a:lumOff val="60000"/>
                  </a:schemeClr>
                </a:solidFill>
              </a:rPr>
              <a:t>    </a:t>
            </a:r>
            <a:r>
              <a:rPr lang="fr-FR" noProof="1">
                <a:solidFill>
                  <a:schemeClr val="accent2">
                    <a:lumMod val="40000"/>
                    <a:lumOff val="60000"/>
                  </a:schemeClr>
                </a:solidFill>
              </a:rPr>
              <a:t> Pensez-y : Quels sont les autres types de lignes ? Quels sentiments peuvent être transmis par les différents types de lignes ?</a:t>
            </a:r>
            <a:r>
              <a:rPr lang="en-US" noProof="1">
                <a:solidFill>
                  <a:schemeClr val="accent2">
                    <a:lumMod val="40000"/>
                    <a:lumOff val="60000"/>
                  </a:schemeClr>
                </a:solidFill>
              </a:rPr>
              <a:t> </a:t>
            </a:r>
            <a:r>
              <a:rPr lang="en-US" sz="1400" noProof="1"/>
              <a:t>(Q2.2)</a:t>
            </a:r>
            <a:endParaRPr lang="en-US" sz="14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pic>
        <p:nvPicPr>
          <p:cNvPr id="15" name="Graphic 14" descr="Idea">
            <a:extLst>
              <a:ext uri="{FF2B5EF4-FFF2-40B4-BE49-F238E27FC236}">
                <a16:creationId xmlns:a16="http://schemas.microsoft.com/office/drawing/2014/main" id="{2CA2D96D-0FB2-4B1D-ACB9-6A61D9C8D098}"/>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flipH="1">
            <a:off x="6759574" y="4750887"/>
            <a:ext cx="254544" cy="266991"/>
          </a:xfrm>
          <a:prstGeom prst="rect">
            <a:avLst/>
          </a:prstGeom>
        </p:spPr>
      </p:pic>
      <p:sp>
        <p:nvSpPr>
          <p:cNvPr id="22" name="Rectangle 21">
            <a:extLst>
              <a:ext uri="{FF2B5EF4-FFF2-40B4-BE49-F238E27FC236}">
                <a16:creationId xmlns:a16="http://schemas.microsoft.com/office/drawing/2014/main" id="{45E9FFA3-89E4-4568-A215-332522FFCD6A}"/>
              </a:ext>
              <a:ext uri="{C183D7F6-B498-43B3-948B-1728B52AA6E4}">
                <adec:decorative xmlns:adec="http://schemas.microsoft.com/office/drawing/2017/decorative" val="1"/>
              </a:ext>
            </a:extLst>
          </p:cNvPr>
          <p:cNvSpPr/>
          <p:nvPr>
            <p:custDataLst>
              <p:tags r:id="rId6"/>
            </p:custDataLst>
          </p:nvPr>
        </p:nvSpPr>
        <p:spPr>
          <a:xfrm>
            <a:off x="6267698" y="6686261"/>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3" name="Rectangle 22">
            <a:extLst>
              <a:ext uri="{FF2B5EF4-FFF2-40B4-BE49-F238E27FC236}">
                <a16:creationId xmlns:a16="http://schemas.microsoft.com/office/drawing/2014/main" id="{C8FAC3CB-A468-4D9B-AEA2-505A2A1C8830}"/>
              </a:ext>
              <a:ext uri="{C183D7F6-B498-43B3-948B-1728B52AA6E4}">
                <adec:decorative xmlns:adec="http://schemas.microsoft.com/office/drawing/2017/decorative" val="1"/>
              </a:ext>
            </a:extLst>
          </p:cNvPr>
          <p:cNvSpPr/>
          <p:nvPr>
            <p:custDataLst>
              <p:tags r:id="rId7"/>
            </p:custDataLst>
          </p:nvPr>
        </p:nvSpPr>
        <p:spPr>
          <a:xfrm>
            <a:off x="8819820" y="6698960"/>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4" name="Rectangle 23">
            <a:extLst>
              <a:ext uri="{FF2B5EF4-FFF2-40B4-BE49-F238E27FC236}">
                <a16:creationId xmlns:a16="http://schemas.microsoft.com/office/drawing/2014/main" id="{4BFFCAC6-78F3-481F-9BF9-469918333400}"/>
              </a:ext>
              <a:ext uri="{C183D7F6-B498-43B3-948B-1728B52AA6E4}">
                <adec:decorative xmlns:adec="http://schemas.microsoft.com/office/drawing/2017/decorative" val="1"/>
              </a:ext>
            </a:extLst>
          </p:cNvPr>
          <p:cNvSpPr/>
          <p:nvPr>
            <p:custDataLst>
              <p:tags r:id="rId8"/>
            </p:custDataLst>
          </p:nvPr>
        </p:nvSpPr>
        <p:spPr>
          <a:xfrm>
            <a:off x="590797" y="6498431"/>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5" name="Rectangle 24">
            <a:extLst>
              <a:ext uri="{FF2B5EF4-FFF2-40B4-BE49-F238E27FC236}">
                <a16:creationId xmlns:a16="http://schemas.microsoft.com/office/drawing/2014/main" id="{7B5ECB06-CC94-4C5F-AF49-CD9386C17897}"/>
              </a:ext>
              <a:ext uri="{C183D7F6-B498-43B3-948B-1728B52AA6E4}">
                <adec:decorative xmlns:adec="http://schemas.microsoft.com/office/drawing/2017/decorative" val="1"/>
              </a:ext>
            </a:extLst>
          </p:cNvPr>
          <p:cNvSpPr/>
          <p:nvPr>
            <p:custDataLst>
              <p:tags r:id="rId9"/>
            </p:custDataLst>
          </p:nvPr>
        </p:nvSpPr>
        <p:spPr>
          <a:xfrm>
            <a:off x="3142921" y="6498432"/>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6" name="Isosceles Triangle 25">
            <a:extLst>
              <a:ext uri="{FF2B5EF4-FFF2-40B4-BE49-F238E27FC236}">
                <a16:creationId xmlns:a16="http://schemas.microsoft.com/office/drawing/2014/main" id="{81247593-D7B4-44AD-B444-A65D29979002}"/>
              </a:ext>
              <a:ext uri="{C183D7F6-B498-43B3-948B-1728B52AA6E4}">
                <adec:decorative xmlns:adec="http://schemas.microsoft.com/office/drawing/2017/decorative" val="1"/>
              </a:ext>
            </a:extLst>
          </p:cNvPr>
          <p:cNvSpPr/>
          <p:nvPr>
            <p:custDataLst>
              <p:tags r:id="rId10"/>
            </p:custDataLst>
          </p:nvPr>
        </p:nvSpPr>
        <p:spPr>
          <a:xfrm rot="10800000">
            <a:off x="4991636" y="6298016"/>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431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building, cage, room&#10;&#10;Description automatically generated">
            <a:extLst>
              <a:ext uri="{FF2B5EF4-FFF2-40B4-BE49-F238E27FC236}">
                <a16:creationId xmlns:a16="http://schemas.microsoft.com/office/drawing/2014/main" id="{6CE575D9-84DC-4F75-B822-5DEA9A13061F}"/>
              </a:ext>
            </a:extLst>
          </p:cNvPr>
          <p:cNvPicPr>
            <a:picLocks noGrp="1" noChangeAspect="1"/>
          </p:cNvPicPr>
          <p:nvPr>
            <p:ph type="pic" idx="11"/>
            <p:custDataLst>
              <p:tags r:id="rId1"/>
            </p:custDataLst>
          </p:nvPr>
        </p:nvPicPr>
        <p:blipFill rotWithShape="1">
          <a:blip r:embed="rId12">
            <a:extLst>
              <a:ext uri="{28A0092B-C50C-407E-A947-70E740481C1C}">
                <a14:useLocalDpi xmlns:a14="http://schemas.microsoft.com/office/drawing/2010/main" val="0"/>
              </a:ext>
            </a:extLst>
          </a:blip>
          <a:srcRect l="-82" r="29772"/>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Forme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a:bodyPr>
          <a:lstStyle/>
          <a:p>
            <a:pPr marL="0" indent="0">
              <a:buNone/>
            </a:pPr>
            <a:r>
              <a:rPr lang="fr-FR" dirty="0"/>
              <a:t>Les formes sont bidimensionnelles et peuvent être organiques (bords bien définis qui semblent lisses et naturels), géométriques (mathématiques et précises comme les cercles, les carrés, les triangles...) et abstraites (elles sont typiquement minimalistes et peuvent être trouvées dans les logos, ou les paquets de vecteurs).</a:t>
            </a:r>
            <a:r>
              <a:rPr lang="en-US" noProof="1"/>
              <a:t>	</a:t>
            </a:r>
            <a:endParaRPr lang="en-US" sz="14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21" name="Rectangle 20">
            <a:extLst>
              <a:ext uri="{FF2B5EF4-FFF2-40B4-BE49-F238E27FC236}">
                <a16:creationId xmlns:a16="http://schemas.microsoft.com/office/drawing/2014/main" id="{E697E90A-E0B2-4545-941C-E27191813492}"/>
              </a:ext>
              <a:ext uri="{C183D7F6-B498-43B3-948B-1728B52AA6E4}">
                <adec:decorative xmlns:adec="http://schemas.microsoft.com/office/drawing/2017/decorative" val="1"/>
              </a:ext>
            </a:extLst>
          </p:cNvPr>
          <p:cNvSpPr/>
          <p:nvPr>
            <p:custDataLst>
              <p:tags r:id="rId5"/>
            </p:custDataLst>
          </p:nvPr>
        </p:nvSpPr>
        <p:spPr>
          <a:xfrm>
            <a:off x="6256815"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2" name="Rectangle 21">
            <a:extLst>
              <a:ext uri="{FF2B5EF4-FFF2-40B4-BE49-F238E27FC236}">
                <a16:creationId xmlns:a16="http://schemas.microsoft.com/office/drawing/2014/main" id="{38FC0376-3982-49F0-B3DE-BBA8E5CF5F40}"/>
              </a:ext>
              <a:ext uri="{C183D7F6-B498-43B3-948B-1728B52AA6E4}">
                <adec:decorative xmlns:adec="http://schemas.microsoft.com/office/drawing/2017/decorative" val="1"/>
              </a:ext>
            </a:extLst>
          </p:cNvPr>
          <p:cNvSpPr/>
          <p:nvPr>
            <p:custDataLst>
              <p:tags r:id="rId6"/>
            </p:custDataLst>
          </p:nvPr>
        </p:nvSpPr>
        <p:spPr>
          <a:xfrm>
            <a:off x="8808937"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3" name="Rectangle 22">
            <a:extLst>
              <a:ext uri="{FF2B5EF4-FFF2-40B4-BE49-F238E27FC236}">
                <a16:creationId xmlns:a16="http://schemas.microsoft.com/office/drawing/2014/main" id="{6CD2BFC9-5368-45A3-8064-C16FA2228570}"/>
              </a:ext>
              <a:ext uri="{C183D7F6-B498-43B3-948B-1728B52AA6E4}">
                <adec:decorative xmlns:adec="http://schemas.microsoft.com/office/drawing/2017/decorative" val="1"/>
              </a:ext>
            </a:extLst>
          </p:cNvPr>
          <p:cNvSpPr/>
          <p:nvPr>
            <p:custDataLst>
              <p:tags r:id="rId7"/>
            </p:custDataLst>
          </p:nvPr>
        </p:nvSpPr>
        <p:spPr>
          <a:xfrm>
            <a:off x="579914"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4" name="Rectangle 23">
            <a:extLst>
              <a:ext uri="{FF2B5EF4-FFF2-40B4-BE49-F238E27FC236}">
                <a16:creationId xmlns:a16="http://schemas.microsoft.com/office/drawing/2014/main" id="{8659A36C-4988-4EC7-9ECA-217C91A0925F}"/>
              </a:ext>
              <a:ext uri="{C183D7F6-B498-43B3-948B-1728B52AA6E4}">
                <adec:decorative xmlns:adec="http://schemas.microsoft.com/office/drawing/2017/decorative" val="1"/>
              </a:ext>
            </a:extLst>
          </p:cNvPr>
          <p:cNvSpPr/>
          <p:nvPr>
            <p:custDataLst>
              <p:tags r:id="rId8"/>
            </p:custDataLst>
          </p:nvPr>
        </p:nvSpPr>
        <p:spPr>
          <a:xfrm>
            <a:off x="3132038"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5" name="Isosceles Triangle 24">
            <a:extLst>
              <a:ext uri="{FF2B5EF4-FFF2-40B4-BE49-F238E27FC236}">
                <a16:creationId xmlns:a16="http://schemas.microsoft.com/office/drawing/2014/main" id="{BE2C3E40-BDF6-4E06-A374-53B5A54B181F}"/>
              </a:ext>
              <a:ext uri="{C183D7F6-B498-43B3-948B-1728B52AA6E4}">
                <adec:decorative xmlns:adec="http://schemas.microsoft.com/office/drawing/2017/decorative" val="1"/>
              </a:ext>
            </a:extLst>
          </p:cNvPr>
          <p:cNvSpPr/>
          <p:nvPr>
            <p:custDataLst>
              <p:tags r:id="rId9"/>
            </p:custDataLst>
          </p:nvPr>
        </p:nvSpPr>
        <p:spPr>
          <a:xfrm rot="10800000">
            <a:off x="4980753" y="63134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5083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food, sunglasses&#10;&#10;Description automatically generated">
            <a:extLst>
              <a:ext uri="{FF2B5EF4-FFF2-40B4-BE49-F238E27FC236}">
                <a16:creationId xmlns:a16="http://schemas.microsoft.com/office/drawing/2014/main" id="{10D5A715-34F2-4FCA-B03A-C25F52677A4F}"/>
              </a:ext>
            </a:extLst>
          </p:cNvPr>
          <p:cNvPicPr>
            <a:picLocks noGrp="1" noChangeAspect="1"/>
          </p:cNvPicPr>
          <p:nvPr>
            <p:ph type="pic" idx="11"/>
            <p:custDataLst>
              <p:tags r:id="rId1"/>
            </p:custDataLst>
          </p:nvPr>
        </p:nvPicPr>
        <p:blipFill rotWithShape="1">
          <a:blip r:embed="rId13">
            <a:extLst>
              <a:ext uri="{28A0092B-C50C-407E-A947-70E740481C1C}">
                <a14:useLocalDpi xmlns:a14="http://schemas.microsoft.com/office/drawing/2010/main" val="0"/>
              </a:ext>
            </a:extLst>
          </a:blip>
          <a:srcRect l="18729" r="18729"/>
          <a:stretch/>
        </p:blipFill>
        <p:spPr>
          <a:xfrm>
            <a:off x="-57669" y="-1"/>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Forme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fontScale="92500" lnSpcReduction="10000"/>
          </a:bodyPr>
          <a:lstStyle/>
          <a:p>
            <a:pPr marL="0" indent="0">
              <a:buNone/>
            </a:pPr>
            <a:r>
              <a:rPr lang="fr-FR" dirty="0"/>
              <a:t>Le graphiste peut utiliser la couleur, la taille et le profil de la forme pour déterminer l'humeur que ressent le public. Par exemple, les triangles dirigent les yeux du public vers un point précis ; le triangle peut également être utilisé pour représenter de la stabilité.</a:t>
            </a:r>
          </a:p>
          <a:p>
            <a:pPr marL="0" indent="0">
              <a:buNone/>
            </a:pPr>
            <a:r>
              <a:rPr lang="fr-FR" dirty="0"/>
              <a:t>Chaque jour, nous sommes entourés de formes que nous considérons généralement comme des images géométriques. Cependant, pour un graphiste, les formes peuvent être un élément important dans la conception de la marque d'une entreprise</a:t>
            </a:r>
            <a:r>
              <a:rPr lang="en-US" noProof="1"/>
              <a:t>	</a:t>
            </a:r>
          </a:p>
          <a:p>
            <a:pPr marL="0" indent="0">
              <a:buNone/>
            </a:pPr>
            <a:r>
              <a:rPr lang="en-US" noProof="1">
                <a:solidFill>
                  <a:schemeClr val="accent2">
                    <a:lumMod val="40000"/>
                    <a:lumOff val="60000"/>
                  </a:schemeClr>
                </a:solidFill>
              </a:rPr>
              <a:t>      </a:t>
            </a:r>
            <a:r>
              <a:rPr lang="fr-FR" noProof="1">
                <a:solidFill>
                  <a:schemeClr val="accent2">
                    <a:lumMod val="40000"/>
                    <a:lumOff val="60000"/>
                  </a:schemeClr>
                </a:solidFill>
              </a:rPr>
              <a:t>Pensez-y : Quelles sont certaines des formes que les entreprises utilisent pour identifier leur marque </a:t>
            </a:r>
            <a:r>
              <a:rPr lang="en-US" sz="1400" noProof="1"/>
              <a:t>(Q2.3)</a:t>
            </a:r>
            <a:endParaRPr lang="en-US" sz="14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pic>
        <p:nvPicPr>
          <p:cNvPr id="15" name="Graphic 14" descr="Idea">
            <a:extLst>
              <a:ext uri="{FF2B5EF4-FFF2-40B4-BE49-F238E27FC236}">
                <a16:creationId xmlns:a16="http://schemas.microsoft.com/office/drawing/2014/main" id="{2CA2D96D-0FB2-4B1D-ACB9-6A61D9C8D098}"/>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flipH="1">
            <a:off x="6754877" y="5044791"/>
            <a:ext cx="254544" cy="266991"/>
          </a:xfrm>
          <a:prstGeom prst="rect">
            <a:avLst/>
          </a:prstGeom>
        </p:spPr>
      </p:pic>
      <p:sp>
        <p:nvSpPr>
          <p:cNvPr id="23" name="Rectangle 22">
            <a:extLst>
              <a:ext uri="{FF2B5EF4-FFF2-40B4-BE49-F238E27FC236}">
                <a16:creationId xmlns:a16="http://schemas.microsoft.com/office/drawing/2014/main" id="{90E461A8-7CDF-426F-A49A-2A754B448189}"/>
              </a:ext>
              <a:ext uri="{C183D7F6-B498-43B3-948B-1728B52AA6E4}">
                <adec:decorative xmlns:adec="http://schemas.microsoft.com/office/drawing/2017/decorative" val="1"/>
              </a:ext>
            </a:extLst>
          </p:cNvPr>
          <p:cNvSpPr/>
          <p:nvPr>
            <p:custDataLst>
              <p:tags r:id="rId6"/>
            </p:custDataLst>
          </p:nvPr>
        </p:nvSpPr>
        <p:spPr>
          <a:xfrm>
            <a:off x="6242301"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4" name="Rectangle 23">
            <a:extLst>
              <a:ext uri="{FF2B5EF4-FFF2-40B4-BE49-F238E27FC236}">
                <a16:creationId xmlns:a16="http://schemas.microsoft.com/office/drawing/2014/main" id="{736C2A4A-E1C7-4DBF-9D06-1522E6DA99CB}"/>
              </a:ext>
              <a:ext uri="{C183D7F6-B498-43B3-948B-1728B52AA6E4}">
                <adec:decorative xmlns:adec="http://schemas.microsoft.com/office/drawing/2017/decorative" val="1"/>
              </a:ext>
            </a:extLst>
          </p:cNvPr>
          <p:cNvSpPr/>
          <p:nvPr>
            <p:custDataLst>
              <p:tags r:id="rId7"/>
            </p:custDataLst>
          </p:nvPr>
        </p:nvSpPr>
        <p:spPr>
          <a:xfrm>
            <a:off x="8794423"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5" name="Rectangle 24">
            <a:extLst>
              <a:ext uri="{FF2B5EF4-FFF2-40B4-BE49-F238E27FC236}">
                <a16:creationId xmlns:a16="http://schemas.microsoft.com/office/drawing/2014/main" id="{1CBDDBE5-24CF-4E38-9A68-8A954E72E96A}"/>
              </a:ext>
              <a:ext uri="{C183D7F6-B498-43B3-948B-1728B52AA6E4}">
                <adec:decorative xmlns:adec="http://schemas.microsoft.com/office/drawing/2017/decorative" val="1"/>
              </a:ext>
            </a:extLst>
          </p:cNvPr>
          <p:cNvSpPr/>
          <p:nvPr>
            <p:custDataLst>
              <p:tags r:id="rId8"/>
            </p:custDataLst>
          </p:nvPr>
        </p:nvSpPr>
        <p:spPr>
          <a:xfrm>
            <a:off x="565400"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6" name="Rectangle 25">
            <a:extLst>
              <a:ext uri="{FF2B5EF4-FFF2-40B4-BE49-F238E27FC236}">
                <a16:creationId xmlns:a16="http://schemas.microsoft.com/office/drawing/2014/main" id="{FD796FA9-DDB2-4B34-9C3D-4E9A5992B27F}"/>
              </a:ext>
              <a:ext uri="{C183D7F6-B498-43B3-948B-1728B52AA6E4}">
                <adec:decorative xmlns:adec="http://schemas.microsoft.com/office/drawing/2017/decorative" val="1"/>
              </a:ext>
            </a:extLst>
          </p:cNvPr>
          <p:cNvSpPr/>
          <p:nvPr>
            <p:custDataLst>
              <p:tags r:id="rId9"/>
            </p:custDataLst>
          </p:nvPr>
        </p:nvSpPr>
        <p:spPr>
          <a:xfrm>
            <a:off x="3117524"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7" name="Isosceles Triangle 26">
            <a:extLst>
              <a:ext uri="{FF2B5EF4-FFF2-40B4-BE49-F238E27FC236}">
                <a16:creationId xmlns:a16="http://schemas.microsoft.com/office/drawing/2014/main" id="{7B3D85A9-2B72-4E31-8A51-55CB7FB642D4}"/>
              </a:ext>
              <a:ext uri="{C183D7F6-B498-43B3-948B-1728B52AA6E4}">
                <adec:decorative xmlns:adec="http://schemas.microsoft.com/office/drawing/2017/decorative" val="1"/>
              </a:ext>
            </a:extLst>
          </p:cNvPr>
          <p:cNvSpPr/>
          <p:nvPr>
            <p:custDataLst>
              <p:tags r:id="rId10"/>
            </p:custDataLst>
          </p:nvPr>
        </p:nvSpPr>
        <p:spPr>
          <a:xfrm rot="10800000">
            <a:off x="4966239" y="63134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9727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sitting, ball, table&#10;&#10;Description automatically generated">
            <a:extLst>
              <a:ext uri="{FF2B5EF4-FFF2-40B4-BE49-F238E27FC236}">
                <a16:creationId xmlns:a16="http://schemas.microsoft.com/office/drawing/2014/main" id="{BDC09B6E-9E16-44B9-B151-3E62AF7ADCC5}"/>
              </a:ext>
            </a:extLst>
          </p:cNvPr>
          <p:cNvPicPr>
            <a:picLocks noGrp="1" noChangeAspect="1"/>
          </p:cNvPicPr>
          <p:nvPr>
            <p:ph type="pic" idx="11"/>
            <p:custDataLst>
              <p:tags r:id="rId1"/>
            </p:custDataLst>
          </p:nvPr>
        </p:nvPicPr>
        <p:blipFill rotWithShape="1">
          <a:blip r:embed="rId12">
            <a:extLst>
              <a:ext uri="{28A0092B-C50C-407E-A947-70E740481C1C}">
                <a14:useLocalDpi xmlns:a14="http://schemas.microsoft.com/office/drawing/2010/main" val="0"/>
              </a:ext>
            </a:extLst>
          </a:blip>
          <a:srcRect t="14468" b="14468"/>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Profil</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a:bodyPr>
          <a:lstStyle/>
          <a:p>
            <a:pPr marL="0" indent="0">
              <a:buNone/>
            </a:pPr>
            <a:r>
              <a:rPr lang="fr-FR" dirty="0"/>
              <a:t>L'utilisation du profil par un graphiste donne un aspect tridimensionnel à une forme bidimensionnelle.  L'illusion de la forme peut être créée lorsque nous ajoutons de la lumière, des ombres ou d'autres aspects visuels à une forme pour lui donner de la profondeur.</a:t>
            </a:r>
          </a:p>
          <a:p>
            <a:pPr marL="0" indent="0">
              <a:buNone/>
            </a:pPr>
            <a:r>
              <a:rPr lang="fr-FR" dirty="0"/>
              <a:t>Il est essentiel de savoir que la forme et le profile sont mutuellement dépendants l'un de l'autre, car changer l’aspect d’un affectera l'autre. </a:t>
            </a:r>
            <a:r>
              <a:rPr lang="en-US" noProof="1">
                <a:solidFill>
                  <a:schemeClr val="accent2">
                    <a:lumMod val="40000"/>
                    <a:lumOff val="60000"/>
                  </a:schemeClr>
                </a:solidFill>
              </a:rPr>
              <a:t>	</a:t>
            </a:r>
          </a:p>
          <a:p>
            <a:pPr marL="0" indent="0">
              <a:buNone/>
            </a:pP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21" name="Rectangle 20">
            <a:extLst>
              <a:ext uri="{FF2B5EF4-FFF2-40B4-BE49-F238E27FC236}">
                <a16:creationId xmlns:a16="http://schemas.microsoft.com/office/drawing/2014/main" id="{4178EE3A-A703-4F15-9D9E-7CC81CA3E0D3}"/>
              </a:ext>
              <a:ext uri="{C183D7F6-B498-43B3-948B-1728B52AA6E4}">
                <adec:decorative xmlns:adec="http://schemas.microsoft.com/office/drawing/2017/decorative" val="1"/>
              </a:ext>
            </a:extLst>
          </p:cNvPr>
          <p:cNvSpPr/>
          <p:nvPr>
            <p:custDataLst>
              <p:tags r:id="rId5"/>
            </p:custDataLst>
          </p:nvPr>
        </p:nvSpPr>
        <p:spPr>
          <a:xfrm>
            <a:off x="6256815"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2" name="Rectangle 21">
            <a:extLst>
              <a:ext uri="{FF2B5EF4-FFF2-40B4-BE49-F238E27FC236}">
                <a16:creationId xmlns:a16="http://schemas.microsoft.com/office/drawing/2014/main" id="{05952E9F-252D-482A-B5D6-AB88D2232A99}"/>
              </a:ext>
              <a:ext uri="{C183D7F6-B498-43B3-948B-1728B52AA6E4}">
                <adec:decorative xmlns:adec="http://schemas.microsoft.com/office/drawing/2017/decorative" val="1"/>
              </a:ext>
            </a:extLst>
          </p:cNvPr>
          <p:cNvSpPr/>
          <p:nvPr>
            <p:custDataLst>
              <p:tags r:id="rId6"/>
            </p:custDataLst>
          </p:nvPr>
        </p:nvSpPr>
        <p:spPr>
          <a:xfrm>
            <a:off x="8808937"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3" name="Rectangle 22">
            <a:extLst>
              <a:ext uri="{FF2B5EF4-FFF2-40B4-BE49-F238E27FC236}">
                <a16:creationId xmlns:a16="http://schemas.microsoft.com/office/drawing/2014/main" id="{42E1960B-F394-421B-8CA4-C31C6A0C3B5F}"/>
              </a:ext>
              <a:ext uri="{C183D7F6-B498-43B3-948B-1728B52AA6E4}">
                <adec:decorative xmlns:adec="http://schemas.microsoft.com/office/drawing/2017/decorative" val="1"/>
              </a:ext>
            </a:extLst>
          </p:cNvPr>
          <p:cNvSpPr/>
          <p:nvPr>
            <p:custDataLst>
              <p:tags r:id="rId7"/>
            </p:custDataLst>
          </p:nvPr>
        </p:nvSpPr>
        <p:spPr>
          <a:xfrm>
            <a:off x="579914"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4" name="Rectangle 23">
            <a:extLst>
              <a:ext uri="{FF2B5EF4-FFF2-40B4-BE49-F238E27FC236}">
                <a16:creationId xmlns:a16="http://schemas.microsoft.com/office/drawing/2014/main" id="{D9FE6942-2DD9-4D47-94D3-EEAF604B1EDB}"/>
              </a:ext>
              <a:ext uri="{C183D7F6-B498-43B3-948B-1728B52AA6E4}">
                <adec:decorative xmlns:adec="http://schemas.microsoft.com/office/drawing/2017/decorative" val="1"/>
              </a:ext>
            </a:extLst>
          </p:cNvPr>
          <p:cNvSpPr/>
          <p:nvPr>
            <p:custDataLst>
              <p:tags r:id="rId8"/>
            </p:custDataLst>
          </p:nvPr>
        </p:nvSpPr>
        <p:spPr>
          <a:xfrm>
            <a:off x="3132038"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5" name="Isosceles Triangle 24">
            <a:extLst>
              <a:ext uri="{FF2B5EF4-FFF2-40B4-BE49-F238E27FC236}">
                <a16:creationId xmlns:a16="http://schemas.microsoft.com/office/drawing/2014/main" id="{43F9D95C-E7EE-4169-95A3-6BC82782C3FC}"/>
              </a:ext>
              <a:ext uri="{C183D7F6-B498-43B3-948B-1728B52AA6E4}">
                <adec:decorative xmlns:adec="http://schemas.microsoft.com/office/drawing/2017/decorative" val="1"/>
              </a:ext>
            </a:extLst>
          </p:cNvPr>
          <p:cNvSpPr/>
          <p:nvPr>
            <p:custDataLst>
              <p:tags r:id="rId9"/>
            </p:custDataLst>
          </p:nvPr>
        </p:nvSpPr>
        <p:spPr>
          <a:xfrm rot="10800000">
            <a:off x="4980753" y="63134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9478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weapon, transport, woman&#10;&#10;Description automatically generated">
            <a:extLst>
              <a:ext uri="{FF2B5EF4-FFF2-40B4-BE49-F238E27FC236}">
                <a16:creationId xmlns:a16="http://schemas.microsoft.com/office/drawing/2014/main" id="{00BA898C-BF05-40F6-B99B-FB6E9BA67FB0}"/>
              </a:ext>
            </a:extLst>
          </p:cNvPr>
          <p:cNvPicPr>
            <a:picLocks noGrp="1" noChangeAspect="1"/>
          </p:cNvPicPr>
          <p:nvPr>
            <p:ph type="pic" idx="11"/>
            <p:custDataLst>
              <p:tags r:id="rId1"/>
            </p:custDataLst>
          </p:nvPr>
        </p:nvPicPr>
        <p:blipFill>
          <a:blip r:embed="rId12">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a:t>Couleur</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a:bodyPr>
          <a:lstStyle/>
          <a:p>
            <a:pPr marL="0" indent="0">
              <a:buNone/>
            </a:pPr>
            <a:r>
              <a:rPr lang="fr-FR" dirty="0"/>
              <a:t>La couleur peut être appliquée à tout élément que vous apprendrez.  Dans l'activité suivante, "la puissance  de la couleur", nous étudierons cet élément en profondeur. </a:t>
            </a:r>
            <a:r>
              <a:rPr lang="en-US" noProof="1">
                <a:solidFill>
                  <a:schemeClr val="accent2">
                    <a:lumMod val="40000"/>
                    <a:lumOff val="60000"/>
                  </a:schemeClr>
                </a:solidFill>
              </a:rPr>
              <a:t>	</a:t>
            </a:r>
          </a:p>
          <a:p>
            <a:pPr marL="0" indent="0">
              <a:buNone/>
            </a:pP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21" name="Rectangle 20">
            <a:extLst>
              <a:ext uri="{FF2B5EF4-FFF2-40B4-BE49-F238E27FC236}">
                <a16:creationId xmlns:a16="http://schemas.microsoft.com/office/drawing/2014/main" id="{462022AB-8773-4FDE-885F-46ADFC822416}"/>
              </a:ext>
              <a:ext uri="{C183D7F6-B498-43B3-948B-1728B52AA6E4}">
                <adec:decorative xmlns:adec="http://schemas.microsoft.com/office/drawing/2017/decorative" val="1"/>
              </a:ext>
            </a:extLst>
          </p:cNvPr>
          <p:cNvSpPr/>
          <p:nvPr>
            <p:custDataLst>
              <p:tags r:id="rId5"/>
            </p:custDataLst>
          </p:nvPr>
        </p:nvSpPr>
        <p:spPr>
          <a:xfrm>
            <a:off x="6300357"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2" name="Rectangle 21">
            <a:extLst>
              <a:ext uri="{FF2B5EF4-FFF2-40B4-BE49-F238E27FC236}">
                <a16:creationId xmlns:a16="http://schemas.microsoft.com/office/drawing/2014/main" id="{20FBF9FB-9705-42BD-BA97-08FF94B49975}"/>
              </a:ext>
              <a:ext uri="{C183D7F6-B498-43B3-948B-1728B52AA6E4}">
                <adec:decorative xmlns:adec="http://schemas.microsoft.com/office/drawing/2017/decorative" val="1"/>
              </a:ext>
            </a:extLst>
          </p:cNvPr>
          <p:cNvSpPr/>
          <p:nvPr>
            <p:custDataLst>
              <p:tags r:id="rId6"/>
            </p:custDataLst>
          </p:nvPr>
        </p:nvSpPr>
        <p:spPr>
          <a:xfrm>
            <a:off x="8852479"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3" name="Rectangle 22">
            <a:extLst>
              <a:ext uri="{FF2B5EF4-FFF2-40B4-BE49-F238E27FC236}">
                <a16:creationId xmlns:a16="http://schemas.microsoft.com/office/drawing/2014/main" id="{DCBBB227-3197-4CE1-B00E-B7A73D858E85}"/>
              </a:ext>
              <a:ext uri="{C183D7F6-B498-43B3-948B-1728B52AA6E4}">
                <adec:decorative xmlns:adec="http://schemas.microsoft.com/office/drawing/2017/decorative" val="1"/>
              </a:ext>
            </a:extLst>
          </p:cNvPr>
          <p:cNvSpPr/>
          <p:nvPr>
            <p:custDataLst>
              <p:tags r:id="rId7"/>
            </p:custDataLst>
          </p:nvPr>
        </p:nvSpPr>
        <p:spPr>
          <a:xfrm>
            <a:off x="623456"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4" name="Rectangle 23">
            <a:extLst>
              <a:ext uri="{FF2B5EF4-FFF2-40B4-BE49-F238E27FC236}">
                <a16:creationId xmlns:a16="http://schemas.microsoft.com/office/drawing/2014/main" id="{3CEA008C-52F8-438C-B51B-AC639E32F6D6}"/>
              </a:ext>
              <a:ext uri="{C183D7F6-B498-43B3-948B-1728B52AA6E4}">
                <adec:decorative xmlns:adec="http://schemas.microsoft.com/office/drawing/2017/decorative" val="1"/>
              </a:ext>
            </a:extLst>
          </p:cNvPr>
          <p:cNvSpPr/>
          <p:nvPr>
            <p:custDataLst>
              <p:tags r:id="rId8"/>
            </p:custDataLst>
          </p:nvPr>
        </p:nvSpPr>
        <p:spPr>
          <a:xfrm>
            <a:off x="3175580"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5" name="Isosceles Triangle 24">
            <a:extLst>
              <a:ext uri="{FF2B5EF4-FFF2-40B4-BE49-F238E27FC236}">
                <a16:creationId xmlns:a16="http://schemas.microsoft.com/office/drawing/2014/main" id="{81225242-BADE-4AC1-AA00-C7C59308E1A3}"/>
              </a:ext>
              <a:ext uri="{C183D7F6-B498-43B3-948B-1728B52AA6E4}">
                <adec:decorative xmlns:adec="http://schemas.microsoft.com/office/drawing/2017/decorative" val="1"/>
              </a:ext>
            </a:extLst>
          </p:cNvPr>
          <p:cNvSpPr/>
          <p:nvPr>
            <p:custDataLst>
              <p:tags r:id="rId9"/>
            </p:custDataLst>
          </p:nvPr>
        </p:nvSpPr>
        <p:spPr>
          <a:xfrm rot="10800000">
            <a:off x="5024295" y="63134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04567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13"/>
</p:tagLst>
</file>

<file path=ppt/tags/tag101.xml><?xml version="1.0" encoding="utf-8"?>
<p:tagLst xmlns:a="http://schemas.openxmlformats.org/drawingml/2006/main" xmlns:r="http://schemas.openxmlformats.org/officeDocument/2006/relationships" xmlns:p="http://schemas.openxmlformats.org/presentationml/2006/main">
  <p:tag name="NUM" val="14"/>
</p:tagLst>
</file>

<file path=ppt/tags/tag102.xml><?xml version="1.0" encoding="utf-8"?>
<p:tagLst xmlns:a="http://schemas.openxmlformats.org/drawingml/2006/main" xmlns:r="http://schemas.openxmlformats.org/officeDocument/2006/relationships" xmlns:p="http://schemas.openxmlformats.org/presentationml/2006/main">
  <p:tag name="NUM" val="11"/>
</p:tagLst>
</file>

<file path=ppt/tags/tag103.xml><?xml version="1.0" encoding="utf-8"?>
<p:tagLst xmlns:a="http://schemas.openxmlformats.org/drawingml/2006/main" xmlns:r="http://schemas.openxmlformats.org/officeDocument/2006/relationships" xmlns:p="http://schemas.openxmlformats.org/presentationml/2006/main">
  <p:tag name="NUM" val="12"/>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10"/>
</p:tagLst>
</file>

<file path=ppt/tags/tag109.xml><?xml version="1.0" encoding="utf-8"?>
<p:tagLst xmlns:a="http://schemas.openxmlformats.org/drawingml/2006/main" xmlns:r="http://schemas.openxmlformats.org/officeDocument/2006/relationships" xmlns:p="http://schemas.openxmlformats.org/presentationml/2006/main">
  <p:tag name="NUM" val="13"/>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14"/>
</p:tagLst>
</file>

<file path=ppt/tags/tag111.xml><?xml version="1.0" encoding="utf-8"?>
<p:tagLst xmlns:a="http://schemas.openxmlformats.org/drawingml/2006/main" xmlns:r="http://schemas.openxmlformats.org/officeDocument/2006/relationships" xmlns:p="http://schemas.openxmlformats.org/presentationml/2006/main">
  <p:tag name="NUM" val="11"/>
</p:tagLst>
</file>

<file path=ppt/tags/tag112.xml><?xml version="1.0" encoding="utf-8"?>
<p:tagLst xmlns:a="http://schemas.openxmlformats.org/drawingml/2006/main" xmlns:r="http://schemas.openxmlformats.org/officeDocument/2006/relationships" xmlns:p="http://schemas.openxmlformats.org/presentationml/2006/main">
  <p:tag name="NUM" val="12"/>
</p:tagLst>
</file>

<file path=ppt/tags/tag113.xml><?xml version="1.0" encoding="utf-8"?>
<p:tagLst xmlns:a="http://schemas.openxmlformats.org/drawingml/2006/main" xmlns:r="http://schemas.openxmlformats.org/officeDocument/2006/relationships" xmlns:p="http://schemas.openxmlformats.org/presentationml/2006/main">
  <p:tag name="NUM" val="10"/>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11"/>
</p:tagLst>
</file>

<file path=ppt/tags/tag16.xml><?xml version="1.0" encoding="utf-8"?>
<p:tagLst xmlns:a="http://schemas.openxmlformats.org/drawingml/2006/main" xmlns:r="http://schemas.openxmlformats.org/officeDocument/2006/relationships" xmlns:p="http://schemas.openxmlformats.org/presentationml/2006/main">
  <p:tag name="NUM" val="12"/>
</p:tagLst>
</file>

<file path=ppt/tags/tag17.xml><?xml version="1.0" encoding="utf-8"?>
<p:tagLst xmlns:a="http://schemas.openxmlformats.org/drawingml/2006/main" xmlns:r="http://schemas.openxmlformats.org/officeDocument/2006/relationships" xmlns:p="http://schemas.openxmlformats.org/presentationml/2006/main">
  <p:tag name="NUM" val="10"/>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10"/>
</p:tagLst>
</file>

<file path=ppt/tags/tag23.xml><?xml version="1.0" encoding="utf-8"?>
<p:tagLst xmlns:a="http://schemas.openxmlformats.org/drawingml/2006/main" xmlns:r="http://schemas.openxmlformats.org/officeDocument/2006/relationships" xmlns:p="http://schemas.openxmlformats.org/presentationml/2006/main">
  <p:tag name="NUM" val="13"/>
</p:tagLst>
</file>

<file path=ppt/tags/tag24.xml><?xml version="1.0" encoding="utf-8"?>
<p:tagLst xmlns:a="http://schemas.openxmlformats.org/drawingml/2006/main" xmlns:r="http://schemas.openxmlformats.org/officeDocument/2006/relationships" xmlns:p="http://schemas.openxmlformats.org/presentationml/2006/main">
  <p:tag name="NUM" val="14"/>
</p:tagLst>
</file>

<file path=ppt/tags/tag25.xml><?xml version="1.0" encoding="utf-8"?>
<p:tagLst xmlns:a="http://schemas.openxmlformats.org/drawingml/2006/main" xmlns:r="http://schemas.openxmlformats.org/officeDocument/2006/relationships" xmlns:p="http://schemas.openxmlformats.org/presentationml/2006/main">
  <p:tag name="NUM" val="11"/>
</p:tagLst>
</file>

<file path=ppt/tags/tag26.xml><?xml version="1.0" encoding="utf-8"?>
<p:tagLst xmlns:a="http://schemas.openxmlformats.org/drawingml/2006/main" xmlns:r="http://schemas.openxmlformats.org/officeDocument/2006/relationships" xmlns:p="http://schemas.openxmlformats.org/presentationml/2006/main">
  <p:tag name="NUM" val="12"/>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10"/>
</p:tagLst>
</file>

<file path=ppt/tags/tag33.xml><?xml version="1.0" encoding="utf-8"?>
<p:tagLst xmlns:a="http://schemas.openxmlformats.org/drawingml/2006/main" xmlns:r="http://schemas.openxmlformats.org/officeDocument/2006/relationships" xmlns:p="http://schemas.openxmlformats.org/presentationml/2006/main">
  <p:tag name="NUM" val="13"/>
</p:tagLst>
</file>

<file path=ppt/tags/tag34.xml><?xml version="1.0" encoding="utf-8"?>
<p:tagLst xmlns:a="http://schemas.openxmlformats.org/drawingml/2006/main" xmlns:r="http://schemas.openxmlformats.org/officeDocument/2006/relationships" xmlns:p="http://schemas.openxmlformats.org/presentationml/2006/main">
  <p:tag name="NUM" val="14"/>
</p:tagLst>
</file>

<file path=ppt/tags/tag35.xml><?xml version="1.0" encoding="utf-8"?>
<p:tagLst xmlns:a="http://schemas.openxmlformats.org/drawingml/2006/main" xmlns:r="http://schemas.openxmlformats.org/officeDocument/2006/relationships" xmlns:p="http://schemas.openxmlformats.org/presentationml/2006/main">
  <p:tag name="NUM" val="11"/>
</p:tagLst>
</file>

<file path=ppt/tags/tag36.xml><?xml version="1.0" encoding="utf-8"?>
<p:tagLst xmlns:a="http://schemas.openxmlformats.org/drawingml/2006/main" xmlns:r="http://schemas.openxmlformats.org/officeDocument/2006/relationships" xmlns:p="http://schemas.openxmlformats.org/presentationml/2006/main">
  <p:tag name="NUM" val="12"/>
</p:tagLst>
</file>

<file path=ppt/tags/tag37.xml><?xml version="1.0" encoding="utf-8"?>
<p:tagLst xmlns:a="http://schemas.openxmlformats.org/drawingml/2006/main" xmlns:r="http://schemas.openxmlformats.org/officeDocument/2006/relationships" xmlns:p="http://schemas.openxmlformats.org/presentationml/2006/main">
  <p:tag name="NUM" val="10"/>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13"/>
</p:tagLst>
</file>

<file path=ppt/tags/tag43.xml><?xml version="1.0" encoding="utf-8"?>
<p:tagLst xmlns:a="http://schemas.openxmlformats.org/drawingml/2006/main" xmlns:r="http://schemas.openxmlformats.org/officeDocument/2006/relationships" xmlns:p="http://schemas.openxmlformats.org/presentationml/2006/main">
  <p:tag name="NUM" val="14"/>
</p:tagLst>
</file>

<file path=ppt/tags/tag44.xml><?xml version="1.0" encoding="utf-8"?>
<p:tagLst xmlns:a="http://schemas.openxmlformats.org/drawingml/2006/main" xmlns:r="http://schemas.openxmlformats.org/officeDocument/2006/relationships" xmlns:p="http://schemas.openxmlformats.org/presentationml/2006/main">
  <p:tag name="NUM" val="11"/>
</p:tagLst>
</file>

<file path=ppt/tags/tag45.xml><?xml version="1.0" encoding="utf-8"?>
<p:tagLst xmlns:a="http://schemas.openxmlformats.org/drawingml/2006/main" xmlns:r="http://schemas.openxmlformats.org/officeDocument/2006/relationships" xmlns:p="http://schemas.openxmlformats.org/presentationml/2006/main">
  <p:tag name="NUM" val="12"/>
</p:tagLst>
</file>

<file path=ppt/tags/tag46.xml><?xml version="1.0" encoding="utf-8"?>
<p:tagLst xmlns:a="http://schemas.openxmlformats.org/drawingml/2006/main" xmlns:r="http://schemas.openxmlformats.org/officeDocument/2006/relationships" xmlns:p="http://schemas.openxmlformats.org/presentationml/2006/main">
  <p:tag name="NUM" val="10"/>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10"/>
</p:tagLst>
</file>

<file path=ppt/tags/tag52.xml><?xml version="1.0" encoding="utf-8"?>
<p:tagLst xmlns:a="http://schemas.openxmlformats.org/drawingml/2006/main" xmlns:r="http://schemas.openxmlformats.org/officeDocument/2006/relationships" xmlns:p="http://schemas.openxmlformats.org/presentationml/2006/main">
  <p:tag name="NUM" val="13"/>
</p:tagLst>
</file>

<file path=ppt/tags/tag53.xml><?xml version="1.0" encoding="utf-8"?>
<p:tagLst xmlns:a="http://schemas.openxmlformats.org/drawingml/2006/main" xmlns:r="http://schemas.openxmlformats.org/officeDocument/2006/relationships" xmlns:p="http://schemas.openxmlformats.org/presentationml/2006/main">
  <p:tag name="NUM" val="14"/>
</p:tagLst>
</file>

<file path=ppt/tags/tag54.xml><?xml version="1.0" encoding="utf-8"?>
<p:tagLst xmlns:a="http://schemas.openxmlformats.org/drawingml/2006/main" xmlns:r="http://schemas.openxmlformats.org/officeDocument/2006/relationships" xmlns:p="http://schemas.openxmlformats.org/presentationml/2006/main">
  <p:tag name="NUM" val="11"/>
</p:tagLst>
</file>

<file path=ppt/tags/tag55.xml><?xml version="1.0" encoding="utf-8"?>
<p:tagLst xmlns:a="http://schemas.openxmlformats.org/drawingml/2006/main" xmlns:r="http://schemas.openxmlformats.org/officeDocument/2006/relationships" xmlns:p="http://schemas.openxmlformats.org/presentationml/2006/main">
  <p:tag name="NUM" val="12"/>
</p:tagLst>
</file>

<file path=ppt/tags/tag56.xml><?xml version="1.0" encoding="utf-8"?>
<p:tagLst xmlns:a="http://schemas.openxmlformats.org/drawingml/2006/main" xmlns:r="http://schemas.openxmlformats.org/officeDocument/2006/relationships" xmlns:p="http://schemas.openxmlformats.org/presentationml/2006/main">
  <p:tag name="NUM" val="10"/>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13"/>
</p:tagLst>
</file>

<file path=ppt/tags/tag62.xml><?xml version="1.0" encoding="utf-8"?>
<p:tagLst xmlns:a="http://schemas.openxmlformats.org/drawingml/2006/main" xmlns:r="http://schemas.openxmlformats.org/officeDocument/2006/relationships" xmlns:p="http://schemas.openxmlformats.org/presentationml/2006/main">
  <p:tag name="NUM" val="14"/>
</p:tagLst>
</file>

<file path=ppt/tags/tag63.xml><?xml version="1.0" encoding="utf-8"?>
<p:tagLst xmlns:a="http://schemas.openxmlformats.org/drawingml/2006/main" xmlns:r="http://schemas.openxmlformats.org/officeDocument/2006/relationships" xmlns:p="http://schemas.openxmlformats.org/presentationml/2006/main">
  <p:tag name="NUM" val="11"/>
</p:tagLst>
</file>

<file path=ppt/tags/tag64.xml><?xml version="1.0" encoding="utf-8"?>
<p:tagLst xmlns:a="http://schemas.openxmlformats.org/drawingml/2006/main" xmlns:r="http://schemas.openxmlformats.org/officeDocument/2006/relationships" xmlns:p="http://schemas.openxmlformats.org/presentationml/2006/main">
  <p:tag name="NUM" val="12"/>
</p:tagLst>
</file>

<file path=ppt/tags/tag65.xml><?xml version="1.0" encoding="utf-8"?>
<p:tagLst xmlns:a="http://schemas.openxmlformats.org/drawingml/2006/main" xmlns:r="http://schemas.openxmlformats.org/officeDocument/2006/relationships" xmlns:p="http://schemas.openxmlformats.org/presentationml/2006/main">
  <p:tag name="NUM" val="10"/>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13"/>
</p:tagLst>
</file>

<file path=ppt/tags/tag71.xml><?xml version="1.0" encoding="utf-8"?>
<p:tagLst xmlns:a="http://schemas.openxmlformats.org/drawingml/2006/main" xmlns:r="http://schemas.openxmlformats.org/officeDocument/2006/relationships" xmlns:p="http://schemas.openxmlformats.org/presentationml/2006/main">
  <p:tag name="NUM" val="14"/>
</p:tagLst>
</file>

<file path=ppt/tags/tag72.xml><?xml version="1.0" encoding="utf-8"?>
<p:tagLst xmlns:a="http://schemas.openxmlformats.org/drawingml/2006/main" xmlns:r="http://schemas.openxmlformats.org/officeDocument/2006/relationships" xmlns:p="http://schemas.openxmlformats.org/presentationml/2006/main">
  <p:tag name="NUM" val="11"/>
</p:tagLst>
</file>

<file path=ppt/tags/tag73.xml><?xml version="1.0" encoding="utf-8"?>
<p:tagLst xmlns:a="http://schemas.openxmlformats.org/drawingml/2006/main" xmlns:r="http://schemas.openxmlformats.org/officeDocument/2006/relationships" xmlns:p="http://schemas.openxmlformats.org/presentationml/2006/main">
  <p:tag name="NUM" val="12"/>
</p:tagLst>
</file>

<file path=ppt/tags/tag74.xml><?xml version="1.0" encoding="utf-8"?>
<p:tagLst xmlns:a="http://schemas.openxmlformats.org/drawingml/2006/main" xmlns:r="http://schemas.openxmlformats.org/officeDocument/2006/relationships" xmlns:p="http://schemas.openxmlformats.org/presentationml/2006/main">
  <p:tag name="NUM" val="10"/>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10"/>
</p:tagLst>
</file>

<file path=ppt/tags/tag8.xml><?xml version="1.0" encoding="utf-8"?>
<p:tagLst xmlns:a="http://schemas.openxmlformats.org/drawingml/2006/main" xmlns:r="http://schemas.openxmlformats.org/officeDocument/2006/relationships" xmlns:p="http://schemas.openxmlformats.org/presentationml/2006/main">
  <p:tag name="NUM" val="13"/>
</p:tagLst>
</file>

<file path=ppt/tags/tag80.xml><?xml version="1.0" encoding="utf-8"?>
<p:tagLst xmlns:a="http://schemas.openxmlformats.org/drawingml/2006/main" xmlns:r="http://schemas.openxmlformats.org/officeDocument/2006/relationships" xmlns:p="http://schemas.openxmlformats.org/presentationml/2006/main">
  <p:tag name="NUM" val="13"/>
</p:tagLst>
</file>

<file path=ppt/tags/tag81.xml><?xml version="1.0" encoding="utf-8"?>
<p:tagLst xmlns:a="http://schemas.openxmlformats.org/drawingml/2006/main" xmlns:r="http://schemas.openxmlformats.org/officeDocument/2006/relationships" xmlns:p="http://schemas.openxmlformats.org/presentationml/2006/main">
  <p:tag name="NUM" val="14"/>
</p:tagLst>
</file>

<file path=ppt/tags/tag82.xml><?xml version="1.0" encoding="utf-8"?>
<p:tagLst xmlns:a="http://schemas.openxmlformats.org/drawingml/2006/main" xmlns:r="http://schemas.openxmlformats.org/officeDocument/2006/relationships" xmlns:p="http://schemas.openxmlformats.org/presentationml/2006/main">
  <p:tag name="NUM" val="11"/>
</p:tagLst>
</file>

<file path=ppt/tags/tag83.xml><?xml version="1.0" encoding="utf-8"?>
<p:tagLst xmlns:a="http://schemas.openxmlformats.org/drawingml/2006/main" xmlns:r="http://schemas.openxmlformats.org/officeDocument/2006/relationships" xmlns:p="http://schemas.openxmlformats.org/presentationml/2006/main">
  <p:tag name="NUM" val="12"/>
</p:tagLst>
</file>

<file path=ppt/tags/tag84.xml><?xml version="1.0" encoding="utf-8"?>
<p:tagLst xmlns:a="http://schemas.openxmlformats.org/drawingml/2006/main" xmlns:r="http://schemas.openxmlformats.org/officeDocument/2006/relationships" xmlns:p="http://schemas.openxmlformats.org/presentationml/2006/main">
  <p:tag name="NUM" val="10"/>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13"/>
</p:tagLst>
</file>

<file path=ppt/tags/tag9.xml><?xml version="1.0" encoding="utf-8"?>
<p:tagLst xmlns:a="http://schemas.openxmlformats.org/drawingml/2006/main" xmlns:r="http://schemas.openxmlformats.org/officeDocument/2006/relationships" xmlns:p="http://schemas.openxmlformats.org/presentationml/2006/main">
  <p:tag name="NUM" val="14"/>
</p:tagLst>
</file>

<file path=ppt/tags/tag90.xml><?xml version="1.0" encoding="utf-8"?>
<p:tagLst xmlns:a="http://schemas.openxmlformats.org/drawingml/2006/main" xmlns:r="http://schemas.openxmlformats.org/officeDocument/2006/relationships" xmlns:p="http://schemas.openxmlformats.org/presentationml/2006/main">
  <p:tag name="NUM" val="14"/>
</p:tagLst>
</file>

<file path=ppt/tags/tag91.xml><?xml version="1.0" encoding="utf-8"?>
<p:tagLst xmlns:a="http://schemas.openxmlformats.org/drawingml/2006/main" xmlns:r="http://schemas.openxmlformats.org/officeDocument/2006/relationships" xmlns:p="http://schemas.openxmlformats.org/presentationml/2006/main">
  <p:tag name="NUM" val="11"/>
</p:tagLst>
</file>

<file path=ppt/tags/tag92.xml><?xml version="1.0" encoding="utf-8"?>
<p:tagLst xmlns:a="http://schemas.openxmlformats.org/drawingml/2006/main" xmlns:r="http://schemas.openxmlformats.org/officeDocument/2006/relationships" xmlns:p="http://schemas.openxmlformats.org/presentationml/2006/main">
  <p:tag name="NUM" val="12"/>
</p:tagLst>
</file>

<file path=ppt/tags/tag93.xml><?xml version="1.0" encoding="utf-8"?>
<p:tagLst xmlns:a="http://schemas.openxmlformats.org/drawingml/2006/main" xmlns:r="http://schemas.openxmlformats.org/officeDocument/2006/relationships" xmlns:p="http://schemas.openxmlformats.org/presentationml/2006/main">
  <p:tag name="NUM" val="10"/>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9"/>
</p:tagLst>
</file>

<file path=ppt/tags/tag99.xml><?xml version="1.0" encoding="utf-8"?>
<p:tagLst xmlns:a="http://schemas.openxmlformats.org/drawingml/2006/main" xmlns:r="http://schemas.openxmlformats.org/officeDocument/2006/relationships" xmlns:p="http://schemas.openxmlformats.org/presentationml/2006/main">
  <p:tag name="NUM" val="10"/>
</p:tagLst>
</file>

<file path=ppt/theme/theme1.xml><?xml version="1.0" encoding="utf-8"?>
<a:theme xmlns:a="http://schemas.openxmlformats.org/drawingml/2006/main" name="Office Theme">
  <a:themeElements>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ppt/theme/themeOverride2.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E32C0B-4052-44CB-9341-8AD8B2CC4712}">
  <ds:schemaRefs>
    <ds:schemaRef ds:uri="http://schemas.microsoft.com/office/infopath/2007/PartnerControls"/>
    <ds:schemaRef ds:uri="http://schemas.microsoft.com/office/2006/documentManagement/types"/>
    <ds:schemaRef ds:uri="http://purl.org/dc/elements/1.1/"/>
    <ds:schemaRef ds:uri="http://purl.org/dc/dcmitype/"/>
    <ds:schemaRef ds:uri="71af3243-3dd4-4a8d-8c0d-dd76da1f02a5"/>
    <ds:schemaRef ds:uri="http://www.w3.org/XML/1998/namespace"/>
    <ds:schemaRef ds:uri="http://purl.org/dc/terms/"/>
    <ds:schemaRef ds:uri="http://schemas.openxmlformats.org/package/2006/metadata/core-properties"/>
    <ds:schemaRef ds:uri="16c05727-aa75-4e4a-9b5f-8a80a1165891"/>
    <ds:schemaRef ds:uri="http://schemas.microsoft.com/office/2006/metadata/properties"/>
  </ds:schemaRefs>
</ds:datastoreItem>
</file>

<file path=customXml/itemProps3.xml><?xml version="1.0" encoding="utf-8"?>
<ds:datastoreItem xmlns:ds="http://schemas.openxmlformats.org/officeDocument/2006/customXml" ds:itemID="{EBB7C387-AFDC-4FE3-A658-984B7F35F1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 teach a course</Template>
  <TotalTime>0</TotalTime>
  <Words>1467</Words>
  <Application>Microsoft Office PowerPoint</Application>
  <PresentationFormat>Widescreen</PresentationFormat>
  <Paragraphs>128</Paragraphs>
  <Slides>13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Design Graphique</vt:lpstr>
      <vt:lpstr>Activités et le travail</vt:lpstr>
      <vt:lpstr>Éléments du graphisme</vt:lpstr>
      <vt:lpstr>Ligne</vt:lpstr>
      <vt:lpstr>Ligne</vt:lpstr>
      <vt:lpstr>Forme</vt:lpstr>
      <vt:lpstr>Forme</vt:lpstr>
      <vt:lpstr>Profil</vt:lpstr>
      <vt:lpstr>Couleur</vt:lpstr>
      <vt:lpstr>Texture</vt:lpstr>
      <vt:lpstr>Équilibre</vt:lpstr>
      <vt:lpstr>Équilibre</vt:lpstr>
      <vt:lpstr>Éléments du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2020-06-06T12:40:55Z</dcterms:created>
  <dcterms:modified xsi:type="dcterms:W3CDTF">2023-03-09T03:31:13Z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