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2" r:id="rId4"/>
    <p:sldId id="258" r:id="rId5"/>
    <p:sldId id="260" r:id="rId6"/>
    <p:sldId id="259" r:id="rId7"/>
    <p:sldId id="261" r:id="rId8"/>
    <p:sldId id="262" r:id="rId9"/>
    <p:sldId id="263" r:id="rId10"/>
    <p:sldId id="264" r:id="rId11"/>
    <p:sldId id="265" r:id="rId12"/>
    <p:sldId id="266" r:id="rId13"/>
    <p:sldId id="267" r:id="rId14"/>
    <p:sldId id="268" r:id="rId15"/>
    <p:sldId id="269" r:id="rId16"/>
    <p:sldId id="270"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7/16/2016</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7/16/2016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7/16/2016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7/16/2016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7/16/2016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7/16/2016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7/16/2016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7/16/2016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7/16/2016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7/16/2016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7/16/2016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7/16/2016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7/16/2016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7/16/2016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7/16/2016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7/16/2016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7/16/2016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7/16/2016</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reativecommons.org/licenses/by-sa/3.0/" TargetMode="External"/><Relationship Id="rId2" Type="http://schemas.openxmlformats.org/officeDocument/2006/relationships/hyperlink" Target="https://en.wikipedia.org/wiki/Meat_pie_(Australia_and_New_Zealand)"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yZGTkzhCrI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theguardian.com/lifeandstyle/australia-food-blog/2014/may/07/meat-pie-a-great-australian-dish" TargetMode="External"/><Relationship Id="rId2" Type="http://schemas.openxmlformats.org/officeDocument/2006/relationships/hyperlink" Target="https://en.wikipedia.org/wiki/Main_Page" TargetMode="External"/><Relationship Id="rId1" Type="http://schemas.openxmlformats.org/officeDocument/2006/relationships/slideLayout" Target="../slideLayouts/slideLayout2.xml"/><Relationship Id="rId4" Type="http://schemas.openxmlformats.org/officeDocument/2006/relationships/hyperlink" Target="http://www.australian-information-stories.com/meat-pie.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Geography_of_Australia"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Sausage_sandwich" TargetMode="External"/><Relationship Id="rId2" Type="http://schemas.openxmlformats.org/officeDocument/2006/relationships/image" Target="../media/image8.jpg"/><Relationship Id="rId1" Type="http://schemas.openxmlformats.org/officeDocument/2006/relationships/slideLayout" Target="../slideLayouts/slideLayout9.xml"/><Relationship Id="rId4" Type="http://schemas.openxmlformats.org/officeDocument/2006/relationships/hyperlink" Target="http://creativecommons.org/licenses/by-sa/3.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CA" dirty="0" smtClean="0"/>
              <a:t>Culinary Explorer</a:t>
            </a:r>
            <a:endParaRPr lang="en-CA" dirty="0"/>
          </a:p>
        </p:txBody>
      </p:sp>
      <p:sp>
        <p:nvSpPr>
          <p:cNvPr id="5" name="AutoShape 4" descr="australia flag"/>
          <p:cNvSpPr>
            <a:spLocks noGrp="1" noChangeAspect="1" noChangeArrowheads="1"/>
          </p:cNvSpPr>
          <p:nvPr>
            <p:ph type="ctr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CA" dirty="0"/>
              <a:t>Street Foods in Australia</a:t>
            </a:r>
          </a:p>
        </p:txBody>
      </p:sp>
    </p:spTree>
    <p:extLst>
      <p:ext uri="{BB962C8B-B14F-4D97-AF65-F5344CB8AC3E}">
        <p14:creationId xmlns:p14="http://schemas.microsoft.com/office/powerpoint/2010/main" val="186609047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CA" dirty="0">
                <a:solidFill>
                  <a:srgbClr val="212121"/>
                </a:solidFill>
                <a:latin typeface="Calibri" panose="020F0502020204030204" pitchFamily="34" charset="0"/>
              </a:rPr>
              <a:t>An </a:t>
            </a:r>
            <a:r>
              <a:rPr lang="en-CA" b="1" dirty="0">
                <a:solidFill>
                  <a:srgbClr val="212121"/>
                </a:solidFill>
                <a:latin typeface="Calibri" panose="020F0502020204030204" pitchFamily="34" charset="0"/>
              </a:rPr>
              <a:t>Australian or New Zealand meat pie</a:t>
            </a:r>
            <a:r>
              <a:rPr lang="en-CA" dirty="0">
                <a:solidFill>
                  <a:srgbClr val="212121"/>
                </a:solidFill>
                <a:latin typeface="Calibri" panose="020F0502020204030204" pitchFamily="34" charset="0"/>
              </a:rPr>
              <a:t> is a hand-sized meat pie containing largely diced or minced meat and gravy, sometimes with onion, mushrooms, or cheese and often consumed as a takeaway food snack. The pie itself is similar to the United Kingdom's steak pie.</a:t>
            </a:r>
          </a:p>
          <a:p>
            <a:r>
              <a:rPr lang="en-CA" dirty="0">
                <a:solidFill>
                  <a:srgbClr val="008272"/>
                </a:solidFill>
                <a:latin typeface="Calibri" panose="020F0502020204030204" pitchFamily="34" charset="0"/>
                <a:hlinkClick r:id="rId2"/>
              </a:rPr>
              <a:t>en.wikipedia.org</a:t>
            </a:r>
            <a:r>
              <a:rPr lang="en-CA" dirty="0">
                <a:solidFill>
                  <a:srgbClr val="212121"/>
                </a:solidFill>
                <a:latin typeface="Calibri" panose="020F0502020204030204" pitchFamily="34" charset="0"/>
              </a:rPr>
              <a:t> · Text under </a:t>
            </a:r>
            <a:r>
              <a:rPr lang="en-CA" dirty="0">
                <a:solidFill>
                  <a:srgbClr val="008272"/>
                </a:solidFill>
                <a:latin typeface="Calibri" panose="020F0502020204030204" pitchFamily="34" charset="0"/>
                <a:hlinkClick r:id="rId3"/>
              </a:rPr>
              <a:t>CC BY-SA</a:t>
            </a:r>
            <a:endParaRPr lang="en-CA" dirty="0">
              <a:solidFill>
                <a:srgbClr val="212121"/>
              </a:solidFill>
              <a:latin typeface="Calibri" panose="020F0502020204030204" pitchFamily="34" charset="0"/>
            </a:endParaRPr>
          </a:p>
          <a:p>
            <a:endParaRPr lang="en-CA" dirty="0"/>
          </a:p>
        </p:txBody>
      </p:sp>
      <p:pic>
        <p:nvPicPr>
          <p:cNvPr id="5" name="Picture 4"/>
          <p:cNvPicPr>
            <a:picLocks noChangeAspect="1"/>
          </p:cNvPicPr>
          <p:nvPr/>
        </p:nvPicPr>
        <p:blipFill>
          <a:blip r:embed="rId4"/>
          <a:stretch>
            <a:fillRect/>
          </a:stretch>
        </p:blipFill>
        <p:spPr>
          <a:xfrm>
            <a:off x="0" y="0"/>
            <a:ext cx="3048000" cy="2105025"/>
          </a:xfrm>
          <a:prstGeom prst="rect">
            <a:avLst/>
          </a:prstGeom>
        </p:spPr>
      </p:pic>
    </p:spTree>
    <p:extLst>
      <p:ext uri="{BB962C8B-B14F-4D97-AF65-F5344CB8AC3E}">
        <p14:creationId xmlns:p14="http://schemas.microsoft.com/office/powerpoint/2010/main" val="2944440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5918200" cy="1064846"/>
          </a:xfrm>
        </p:spPr>
        <p:txBody>
          <a:bodyPr>
            <a:normAutofit fontScale="90000"/>
          </a:bodyPr>
          <a:lstStyle/>
          <a:p>
            <a:r>
              <a:rPr lang="en-CA" dirty="0">
                <a:solidFill>
                  <a:srgbClr val="505050"/>
                </a:solidFill>
                <a:latin typeface="Calibri Light" panose="020F0302020204030204" pitchFamily="34" charset="0"/>
              </a:rPr>
              <a:t>History of the meat pie in </a:t>
            </a:r>
            <a:r>
              <a:rPr lang="en-CA" dirty="0" err="1">
                <a:solidFill>
                  <a:srgbClr val="505050"/>
                </a:solidFill>
                <a:latin typeface="Calibri Light" panose="020F0302020204030204" pitchFamily="34" charset="0"/>
              </a:rPr>
              <a:t>australia</a:t>
            </a:r>
            <a:endParaRPr lang="en-CA"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5110" r="25110"/>
          <a:stretch>
            <a:fillRect/>
          </a:stretch>
        </p:blipFill>
        <p:spPr/>
      </p:pic>
      <p:sp>
        <p:nvSpPr>
          <p:cNvPr id="3" name="Content Placeholder 2"/>
          <p:cNvSpPr>
            <a:spLocks noGrp="1"/>
          </p:cNvSpPr>
          <p:nvPr>
            <p:ph type="body" sz="half" idx="2"/>
          </p:nvPr>
        </p:nvSpPr>
        <p:spPr>
          <a:xfrm>
            <a:off x="367323" y="1985108"/>
            <a:ext cx="6663779" cy="3086425"/>
          </a:xfrm>
        </p:spPr>
        <p:txBody>
          <a:bodyPr/>
          <a:lstStyle/>
          <a:p>
            <a:r>
              <a:rPr lang="en-CA" dirty="0">
                <a:solidFill>
                  <a:srgbClr val="212121"/>
                </a:solidFill>
                <a:latin typeface="Calibri" panose="020F0502020204030204" pitchFamily="34" charset="0"/>
              </a:rPr>
              <a:t>Early settlers brought the pie to Australia, which instantly gained popularity due to it's basic, readily available ingredients. Mutton was used in early pies as in those days it was a lower price even than vegetables.</a:t>
            </a:r>
            <a:endParaRPr lang="en-CA" dirty="0"/>
          </a:p>
        </p:txBody>
      </p:sp>
      <p:pic>
        <p:nvPicPr>
          <p:cNvPr id="4" name="Picture 3"/>
          <p:cNvPicPr>
            <a:picLocks noChangeAspect="1"/>
          </p:cNvPicPr>
          <p:nvPr/>
        </p:nvPicPr>
        <p:blipFill>
          <a:blip r:embed="rId3"/>
          <a:stretch>
            <a:fillRect/>
          </a:stretch>
        </p:blipFill>
        <p:spPr>
          <a:xfrm>
            <a:off x="1301393" y="3528320"/>
            <a:ext cx="4687014" cy="1301336"/>
          </a:xfrm>
          <a:prstGeom prst="rect">
            <a:avLst/>
          </a:prstGeom>
        </p:spPr>
      </p:pic>
    </p:spTree>
    <p:extLst>
      <p:ext uri="{BB962C8B-B14F-4D97-AF65-F5344CB8AC3E}">
        <p14:creationId xmlns:p14="http://schemas.microsoft.com/office/powerpoint/2010/main" val="254455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685800"/>
            <a:ext cx="6345302" cy="971062"/>
          </a:xfrm>
        </p:spPr>
        <p:txBody>
          <a:bodyPr/>
          <a:lstStyle/>
          <a:p>
            <a:r>
              <a:rPr lang="en-CA" dirty="0" smtClean="0"/>
              <a:t>Early street foods</a:t>
            </a:r>
            <a:endParaRPr lang="en-CA"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25875" r="25875"/>
          <a:stretch>
            <a:fillRect/>
          </a:stretch>
        </p:blipFill>
        <p:spPr/>
      </p:pic>
      <p:sp>
        <p:nvSpPr>
          <p:cNvPr id="3" name="Content Placeholder 2"/>
          <p:cNvSpPr>
            <a:spLocks noGrp="1"/>
          </p:cNvSpPr>
          <p:nvPr>
            <p:ph type="body" sz="half" idx="2"/>
          </p:nvPr>
        </p:nvSpPr>
        <p:spPr/>
        <p:txBody>
          <a:bodyPr/>
          <a:lstStyle/>
          <a:p>
            <a:r>
              <a:rPr lang="en-CA" dirty="0">
                <a:solidFill>
                  <a:srgbClr val="212121"/>
                </a:solidFill>
                <a:latin typeface="Calibri" panose="020F0502020204030204" pitchFamily="34" charset="0"/>
              </a:rPr>
              <a:t>The golden crust meat and gravy snacks were available in Sydney in the mid-1800's, often sold as a counter lunch in hotels</a:t>
            </a:r>
            <a:endParaRPr lang="en-CA" dirty="0"/>
          </a:p>
        </p:txBody>
      </p:sp>
    </p:spTree>
    <p:extLst>
      <p:ext uri="{BB962C8B-B14F-4D97-AF65-F5344CB8AC3E}">
        <p14:creationId xmlns:p14="http://schemas.microsoft.com/office/powerpoint/2010/main" val="2602113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685800"/>
            <a:ext cx="6345302" cy="783492"/>
          </a:xfrm>
        </p:spPr>
        <p:txBody>
          <a:bodyPr/>
          <a:lstStyle/>
          <a:p>
            <a:r>
              <a:rPr lang="en-CA" dirty="0" smtClean="0"/>
              <a:t>Early Street Foods</a:t>
            </a:r>
            <a:endParaRPr lang="en-CA" dirty="0"/>
          </a:p>
        </p:txBody>
      </p:sp>
      <p:sp>
        <p:nvSpPr>
          <p:cNvPr id="3" name="Content Placeholder 2"/>
          <p:cNvSpPr>
            <a:spLocks noGrp="1"/>
          </p:cNvSpPr>
          <p:nvPr>
            <p:ph type="body" sz="half" idx="2"/>
          </p:nvPr>
        </p:nvSpPr>
        <p:spPr/>
        <p:txBody>
          <a:bodyPr/>
          <a:lstStyle/>
          <a:p>
            <a:r>
              <a:rPr lang="en-CA" dirty="0">
                <a:solidFill>
                  <a:srgbClr val="212121"/>
                </a:solidFill>
                <a:latin typeface="Calibri" panose="020F0502020204030204" pitchFamily="34" charset="0"/>
              </a:rPr>
              <a:t>In years to follow, pies were sold from pie carts which stopped near places of entertainment or where large groups gathered. The Pie Man was a common sight in the streets of Sydney and Melbourne, selling hot pies from a large tin box kept warm by a small charcoal stove. </a:t>
            </a:r>
            <a:endParaRPr lang="en-CA"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26889" r="26889"/>
          <a:stretch>
            <a:fillRect/>
          </a:stretch>
        </p:blipFill>
        <p:spPr/>
      </p:pic>
    </p:spTree>
    <p:extLst>
      <p:ext uri="{BB962C8B-B14F-4D97-AF65-F5344CB8AC3E}">
        <p14:creationId xmlns:p14="http://schemas.microsoft.com/office/powerpoint/2010/main" val="3383696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Famous Pie shop</a:t>
            </a:r>
            <a:endParaRPr lang="en-CA"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2868" r="12868"/>
          <a:stretch>
            <a:fillRect/>
          </a:stretch>
        </p:blipFill>
        <p:spPr/>
      </p:pic>
      <p:sp>
        <p:nvSpPr>
          <p:cNvPr id="3" name="Content Placeholder 2"/>
          <p:cNvSpPr>
            <a:spLocks noGrp="1"/>
          </p:cNvSpPr>
          <p:nvPr>
            <p:ph type="body" sz="half" idx="2"/>
          </p:nvPr>
        </p:nvSpPr>
        <p:spPr>
          <a:xfrm>
            <a:off x="685801" y="2709052"/>
            <a:ext cx="6345301" cy="2362481"/>
          </a:xfrm>
        </p:spPr>
        <p:txBody>
          <a:bodyPr/>
          <a:lstStyle/>
          <a:p>
            <a:r>
              <a:rPr lang="en-CA" dirty="0">
                <a:solidFill>
                  <a:srgbClr val="212121"/>
                </a:solidFill>
                <a:latin typeface="Calibri" panose="020F0502020204030204" pitchFamily="34" charset="0"/>
              </a:rPr>
              <a:t>Mass produced pies began to make an appearance in the 1960's. Australian's eat over 500,000,000 pies each year.</a:t>
            </a:r>
            <a:endParaRPr lang="en-CA" dirty="0"/>
          </a:p>
        </p:txBody>
      </p:sp>
    </p:spTree>
    <p:extLst>
      <p:ext uri="{BB962C8B-B14F-4D97-AF65-F5344CB8AC3E}">
        <p14:creationId xmlns:p14="http://schemas.microsoft.com/office/powerpoint/2010/main" val="1718197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58356" y="125394"/>
            <a:ext cx="3567447" cy="2672142"/>
          </a:xfrm>
          <a:prstGeom prst="rect">
            <a:avLst/>
          </a:prstGeom>
        </p:spPr>
      </p:pic>
      <p:sp>
        <p:nvSpPr>
          <p:cNvPr id="3" name="Content Placeholder 2"/>
          <p:cNvSpPr>
            <a:spLocks noGrp="1"/>
          </p:cNvSpPr>
          <p:nvPr>
            <p:ph sz="quarter" idx="13"/>
          </p:nvPr>
        </p:nvSpPr>
        <p:spPr/>
        <p:txBody>
          <a:bodyPr/>
          <a:lstStyle/>
          <a:p>
            <a:r>
              <a:rPr lang="en-CA" dirty="0">
                <a:solidFill>
                  <a:srgbClr val="505050"/>
                </a:solidFill>
                <a:latin typeface="Calibri Light" panose="020F0302020204030204" pitchFamily="34" charset="0"/>
              </a:rPr>
              <a:t>Meat pies are still people's first choice while they watch sporting matches. An Aussie rules Final crowd in Melbourne can consume 90,000 pies in one day</a:t>
            </a:r>
            <a:r>
              <a:rPr lang="en-CA" dirty="0" smtClean="0">
                <a:solidFill>
                  <a:srgbClr val="505050"/>
                </a:solidFill>
                <a:latin typeface="Calibri Light" panose="020F0302020204030204" pitchFamily="34" charset="0"/>
              </a:rPr>
              <a:t>.</a:t>
            </a:r>
            <a:r>
              <a:rPr lang="en-CA" dirty="0">
                <a:solidFill>
                  <a:srgbClr val="505050"/>
                </a:solidFill>
                <a:latin typeface="Calibri Light" panose="020F0302020204030204" pitchFamily="34" charset="0"/>
              </a:rPr>
              <a:t> </a:t>
            </a:r>
            <a:endParaRPr lang="en-CA" dirty="0" smtClean="0">
              <a:solidFill>
                <a:srgbClr val="505050"/>
              </a:solidFill>
              <a:latin typeface="Calibri Light" panose="020F0302020204030204" pitchFamily="34" charset="0"/>
            </a:endParaRPr>
          </a:p>
          <a:p>
            <a:r>
              <a:rPr lang="en-CA" dirty="0" smtClean="0">
                <a:solidFill>
                  <a:srgbClr val="505050"/>
                </a:solidFill>
                <a:latin typeface="Calibri Light" panose="020F0302020204030204" pitchFamily="34" charset="0"/>
              </a:rPr>
              <a:t>“A </a:t>
            </a:r>
            <a:r>
              <a:rPr lang="en-CA" dirty="0">
                <a:solidFill>
                  <a:srgbClr val="505050"/>
                </a:solidFill>
                <a:latin typeface="Calibri Light" panose="020F0302020204030204" pitchFamily="34" charset="0"/>
              </a:rPr>
              <a:t>good old Australian meat pie and an afternoon at the footy screaming your team to victory goes hand in glove; it's very Aussie</a:t>
            </a:r>
            <a:r>
              <a:rPr lang="en-CA" dirty="0" smtClean="0">
                <a:solidFill>
                  <a:srgbClr val="505050"/>
                </a:solidFill>
                <a:latin typeface="Calibri Light" panose="020F0302020204030204" pitchFamily="34" charset="0"/>
              </a:rPr>
              <a:t>!” </a:t>
            </a:r>
            <a:endParaRPr lang="en-CA" dirty="0"/>
          </a:p>
        </p:txBody>
      </p:sp>
    </p:spTree>
    <p:extLst>
      <p:ext uri="{BB962C8B-B14F-4D97-AF65-F5344CB8AC3E}">
        <p14:creationId xmlns:p14="http://schemas.microsoft.com/office/powerpoint/2010/main" val="4144306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How to make the meat </a:t>
            </a:r>
            <a:r>
              <a:rPr lang="en-CA" dirty="0" smtClean="0"/>
              <a:t>pie Video link</a:t>
            </a:r>
            <a:endParaRPr lang="en-CA" dirty="0"/>
          </a:p>
        </p:txBody>
      </p:sp>
      <p:sp>
        <p:nvSpPr>
          <p:cNvPr id="3" name="Content Placeholder 2"/>
          <p:cNvSpPr>
            <a:spLocks noGrp="1"/>
          </p:cNvSpPr>
          <p:nvPr>
            <p:ph sz="quarter" idx="13"/>
          </p:nvPr>
        </p:nvSpPr>
        <p:spPr/>
        <p:txBody>
          <a:bodyPr/>
          <a:lstStyle/>
          <a:p>
            <a:r>
              <a:rPr lang="en-CA" dirty="0">
                <a:hlinkClick r:id="rId2"/>
              </a:rPr>
              <a:t>https://</a:t>
            </a:r>
            <a:r>
              <a:rPr lang="en-CA" dirty="0" smtClean="0">
                <a:hlinkClick r:id="rId2"/>
              </a:rPr>
              <a:t>www.youtube.com/watch?v=yZGTkzhCrIU</a:t>
            </a:r>
            <a:endParaRPr lang="en-CA" dirty="0" smtClean="0"/>
          </a:p>
          <a:p>
            <a:r>
              <a:rPr lang="en-CA" dirty="0" smtClean="0"/>
              <a:t>Jamie’s beef and ale  </a:t>
            </a:r>
            <a:r>
              <a:rPr lang="en-CA" dirty="0" err="1" smtClean="0"/>
              <a:t>aussie</a:t>
            </a:r>
            <a:r>
              <a:rPr lang="en-CA" dirty="0" smtClean="0"/>
              <a:t> meat pie </a:t>
            </a:r>
            <a:endParaRPr lang="en-CA" dirty="0" smtClean="0"/>
          </a:p>
          <a:p>
            <a:endParaRPr lang="en-CA" dirty="0"/>
          </a:p>
        </p:txBody>
      </p:sp>
    </p:spTree>
    <p:extLst>
      <p:ext uri="{BB962C8B-B14F-4D97-AF65-F5344CB8AC3E}">
        <p14:creationId xmlns:p14="http://schemas.microsoft.com/office/powerpoint/2010/main" val="2942467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sources</a:t>
            </a:r>
            <a:endParaRPr lang="en-CA" dirty="0"/>
          </a:p>
        </p:txBody>
      </p:sp>
      <p:sp>
        <p:nvSpPr>
          <p:cNvPr id="3" name="Content Placeholder 2"/>
          <p:cNvSpPr>
            <a:spLocks noGrp="1"/>
          </p:cNvSpPr>
          <p:nvPr>
            <p:ph sz="quarter" idx="13"/>
          </p:nvPr>
        </p:nvSpPr>
        <p:spPr/>
        <p:txBody>
          <a:bodyPr/>
          <a:lstStyle/>
          <a:p>
            <a:r>
              <a:rPr lang="en-CA" dirty="0" smtClean="0"/>
              <a:t>Flickr.com</a:t>
            </a:r>
          </a:p>
          <a:p>
            <a:r>
              <a:rPr lang="en-CA" dirty="0">
                <a:hlinkClick r:id="rId2"/>
              </a:rPr>
              <a:t>https://</a:t>
            </a:r>
            <a:r>
              <a:rPr lang="en-CA" dirty="0" smtClean="0">
                <a:hlinkClick r:id="rId2"/>
              </a:rPr>
              <a:t>en.wikipedia.org/wiki/Main_Page</a:t>
            </a:r>
            <a:endParaRPr lang="en-CA" dirty="0" smtClean="0"/>
          </a:p>
          <a:p>
            <a:r>
              <a:rPr lang="en-CA" dirty="0">
                <a:hlinkClick r:id="rId3"/>
              </a:rPr>
              <a:t>https://</a:t>
            </a:r>
            <a:r>
              <a:rPr lang="en-CA" dirty="0" smtClean="0">
                <a:hlinkClick r:id="rId3"/>
              </a:rPr>
              <a:t>www.theguardian.com/lifeandstyle/australia-food-blog/2014/may/07/meat-pie-a-great-australian-dish</a:t>
            </a:r>
            <a:endParaRPr lang="en-CA" dirty="0" smtClean="0"/>
          </a:p>
          <a:p>
            <a:r>
              <a:rPr lang="en-CA" dirty="0">
                <a:hlinkClick r:id="rId4"/>
              </a:rPr>
              <a:t>http://</a:t>
            </a:r>
            <a:r>
              <a:rPr lang="en-CA" dirty="0" smtClean="0">
                <a:hlinkClick r:id="rId4"/>
              </a:rPr>
              <a:t>www.australian-information-stories.com/meat-pie.html</a:t>
            </a:r>
            <a:endParaRPr lang="en-CA" dirty="0" smtClean="0"/>
          </a:p>
          <a:p>
            <a:endParaRPr lang="en-CA" dirty="0"/>
          </a:p>
        </p:txBody>
      </p:sp>
    </p:spTree>
    <p:extLst>
      <p:ext uri="{BB962C8B-B14F-4D97-AF65-F5344CB8AC3E}">
        <p14:creationId xmlns:p14="http://schemas.microsoft.com/office/powerpoint/2010/main" val="3641433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93949" y="-248611"/>
            <a:ext cx="8319752" cy="5979822"/>
          </a:xfrm>
          <a:prstGeom prst="rect">
            <a:avLst/>
          </a:prstGeom>
        </p:spPr>
      </p:pic>
      <p:sp>
        <p:nvSpPr>
          <p:cNvPr id="3" name="Content Placeholder 2"/>
          <p:cNvSpPr>
            <a:spLocks noGrp="1"/>
          </p:cNvSpPr>
          <p:nvPr>
            <p:ph sz="quarter" idx="13"/>
          </p:nvPr>
        </p:nvSpPr>
        <p:spPr/>
        <p:txBody>
          <a:bodyPr/>
          <a:lstStyle/>
          <a:p>
            <a:r>
              <a:rPr lang="en-CA" dirty="0">
                <a:latin typeface="Calibri" panose="020F0502020204030204" pitchFamily="34" charset="0"/>
              </a:rPr>
              <a:t>The </a:t>
            </a:r>
            <a:r>
              <a:rPr lang="en-CA" dirty="0" smtClean="0">
                <a:latin typeface="Calibri" panose="020F0502020204030204" pitchFamily="34" charset="0"/>
              </a:rPr>
              <a:t>geography</a:t>
            </a:r>
            <a:r>
              <a:rPr lang="en-CA" dirty="0">
                <a:latin typeface="Calibri" panose="020F0502020204030204" pitchFamily="34" charset="0"/>
              </a:rPr>
              <a:t> of </a:t>
            </a:r>
            <a:r>
              <a:rPr lang="en-CA" dirty="0" err="1" smtClean="0">
                <a:latin typeface="Calibri" panose="020F0502020204030204" pitchFamily="34" charset="0"/>
              </a:rPr>
              <a:t>australia</a:t>
            </a:r>
            <a:r>
              <a:rPr lang="en-CA" dirty="0">
                <a:latin typeface="Calibri" panose="020F0502020204030204" pitchFamily="34" charset="0"/>
              </a:rPr>
              <a:t> encompasses a wide variety of </a:t>
            </a:r>
            <a:r>
              <a:rPr lang="en-CA" dirty="0" smtClean="0">
                <a:latin typeface="Calibri" panose="020F0502020204030204" pitchFamily="34" charset="0"/>
              </a:rPr>
              <a:t>biogeographic</a:t>
            </a:r>
            <a:r>
              <a:rPr lang="en-CA" dirty="0">
                <a:latin typeface="Calibri" panose="020F0502020204030204" pitchFamily="34" charset="0"/>
              </a:rPr>
              <a:t> regions being the world's smallest </a:t>
            </a:r>
            <a:r>
              <a:rPr lang="en-CA" dirty="0" smtClean="0">
                <a:latin typeface="Calibri" panose="020F0502020204030204" pitchFamily="34" charset="0"/>
              </a:rPr>
              <a:t>continent</a:t>
            </a:r>
            <a:r>
              <a:rPr lang="en-CA" dirty="0">
                <a:latin typeface="Calibri" panose="020F0502020204030204" pitchFamily="34" charset="0"/>
              </a:rPr>
              <a:t> but the sixth-largest country in the world. The population of Australia is concentrated along the eastern and southeastern coasts. The geography of the country is extremely diverse, ranging from the snow-capped </a:t>
            </a:r>
            <a:r>
              <a:rPr lang="en-CA" dirty="0" smtClean="0">
                <a:latin typeface="Calibri" panose="020F0502020204030204" pitchFamily="34" charset="0"/>
              </a:rPr>
              <a:t>mountains</a:t>
            </a:r>
            <a:r>
              <a:rPr lang="en-CA" dirty="0">
                <a:latin typeface="Calibri" panose="020F0502020204030204" pitchFamily="34" charset="0"/>
              </a:rPr>
              <a:t> of the </a:t>
            </a:r>
            <a:r>
              <a:rPr lang="en-CA" dirty="0" err="1" smtClean="0">
                <a:latin typeface="Calibri" panose="020F0502020204030204" pitchFamily="34" charset="0"/>
              </a:rPr>
              <a:t>australian</a:t>
            </a:r>
            <a:r>
              <a:rPr lang="en-CA" dirty="0" smtClean="0">
                <a:latin typeface="Calibri" panose="020F0502020204030204" pitchFamily="34" charset="0"/>
              </a:rPr>
              <a:t> alps</a:t>
            </a:r>
            <a:r>
              <a:rPr lang="en-CA" dirty="0">
                <a:latin typeface="Calibri" panose="020F0502020204030204" pitchFamily="34" charset="0"/>
              </a:rPr>
              <a:t> and </a:t>
            </a:r>
            <a:r>
              <a:rPr lang="en-CA" dirty="0" err="1" smtClean="0">
                <a:latin typeface="Calibri" panose="020F0502020204030204" pitchFamily="34" charset="0"/>
              </a:rPr>
              <a:t>tasmania</a:t>
            </a:r>
            <a:r>
              <a:rPr lang="en-CA" dirty="0">
                <a:latin typeface="Calibri" panose="020F0502020204030204" pitchFamily="34" charset="0"/>
              </a:rPr>
              <a:t> to large </a:t>
            </a:r>
            <a:r>
              <a:rPr lang="en-CA" dirty="0" smtClean="0">
                <a:latin typeface="Calibri" panose="020F0502020204030204" pitchFamily="34" charset="0"/>
              </a:rPr>
              <a:t>deserts, </a:t>
            </a:r>
            <a:r>
              <a:rPr lang="en-CA" dirty="0">
                <a:latin typeface="Calibri" panose="020F0502020204030204" pitchFamily="34" charset="0"/>
              </a:rPr>
              <a:t>tropical and temperate forests</a:t>
            </a:r>
            <a:r>
              <a:rPr lang="en-CA" dirty="0" smtClean="0">
                <a:latin typeface="Calibri" panose="020F0502020204030204" pitchFamily="34" charset="0"/>
              </a:rPr>
              <a:t>. </a:t>
            </a:r>
            <a:r>
              <a:rPr lang="en-CA" dirty="0" smtClean="0">
                <a:latin typeface="Calibri" panose="020F0502020204030204" pitchFamily="34" charset="0"/>
                <a:hlinkClick r:id="rId3"/>
              </a:rPr>
              <a:t>https</a:t>
            </a:r>
            <a:r>
              <a:rPr lang="en-CA" dirty="0">
                <a:latin typeface="Calibri" panose="020F0502020204030204" pitchFamily="34" charset="0"/>
                <a:hlinkClick r:id="rId3"/>
              </a:rPr>
              <a:t>://en.wikipedia.org/wiki/Geography_of_Australia</a:t>
            </a:r>
            <a:endParaRPr lang="en-CA" dirty="0"/>
          </a:p>
        </p:txBody>
      </p:sp>
    </p:spTree>
    <p:extLst>
      <p:ext uri="{BB962C8B-B14F-4D97-AF65-F5344CB8AC3E}">
        <p14:creationId xmlns:p14="http://schemas.microsoft.com/office/powerpoint/2010/main" val="12990892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street foods</a:t>
            </a:r>
            <a:endParaRPr lang="en-CA" dirty="0"/>
          </a:p>
        </p:txBody>
      </p:sp>
      <p:sp>
        <p:nvSpPr>
          <p:cNvPr id="3" name="Content Placeholder 2"/>
          <p:cNvSpPr>
            <a:spLocks noGrp="1"/>
          </p:cNvSpPr>
          <p:nvPr>
            <p:ph sz="quarter" idx="13"/>
          </p:nvPr>
        </p:nvSpPr>
        <p:spPr/>
        <p:txBody>
          <a:bodyPr>
            <a:normAutofit fontScale="85000" lnSpcReduction="10000"/>
          </a:bodyPr>
          <a:lstStyle/>
          <a:p>
            <a:r>
              <a:rPr lang="en-CA" dirty="0" smtClean="0"/>
              <a:t>In Our research we discovered some </a:t>
            </a:r>
            <a:r>
              <a:rPr lang="en-CA" dirty="0"/>
              <a:t>p</a:t>
            </a:r>
            <a:r>
              <a:rPr lang="en-CA" dirty="0" smtClean="0"/>
              <a:t>opular street foods in the eastern and southern coasts of Australia</a:t>
            </a:r>
          </a:p>
          <a:p>
            <a:r>
              <a:rPr lang="en-CA" dirty="0" smtClean="0"/>
              <a:t>In the dessert category</a:t>
            </a:r>
          </a:p>
          <a:p>
            <a:r>
              <a:rPr lang="en-CA" dirty="0" smtClean="0"/>
              <a:t>Pavlova and lamingtons</a:t>
            </a:r>
          </a:p>
          <a:p>
            <a:r>
              <a:rPr lang="en-CA" dirty="0" smtClean="0"/>
              <a:t>Meals </a:t>
            </a:r>
          </a:p>
          <a:p>
            <a:r>
              <a:rPr lang="en-CA" dirty="0" smtClean="0"/>
              <a:t>Chico rolls </a:t>
            </a:r>
          </a:p>
          <a:p>
            <a:r>
              <a:rPr lang="en-CA" dirty="0" smtClean="0"/>
              <a:t>Sausage Sanger</a:t>
            </a:r>
          </a:p>
          <a:p>
            <a:r>
              <a:rPr lang="en-CA" dirty="0" smtClean="0"/>
              <a:t>Aussie Meat pies</a:t>
            </a:r>
          </a:p>
          <a:p>
            <a:r>
              <a:rPr lang="en-CA" dirty="0" smtClean="0"/>
              <a:t>We decided to investigate </a:t>
            </a:r>
            <a:r>
              <a:rPr lang="en-CA" dirty="0" err="1" smtClean="0"/>
              <a:t>aussie</a:t>
            </a:r>
            <a:r>
              <a:rPr lang="en-CA" dirty="0" smtClean="0"/>
              <a:t> meat pies</a:t>
            </a:r>
          </a:p>
          <a:p>
            <a:endParaRPr lang="en-CA" dirty="0" smtClean="0"/>
          </a:p>
          <a:p>
            <a:endParaRPr lang="en-CA" dirty="0"/>
          </a:p>
        </p:txBody>
      </p:sp>
    </p:spTree>
    <p:extLst>
      <p:ext uri="{BB962C8B-B14F-4D97-AF65-F5344CB8AC3E}">
        <p14:creationId xmlns:p14="http://schemas.microsoft.com/office/powerpoint/2010/main" val="2341630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1075163" y="2352607"/>
            <a:ext cx="3048000" cy="2038350"/>
          </a:xfrm>
          <a:prstGeom prst="rect">
            <a:avLst/>
          </a:prstGeom>
        </p:spPr>
      </p:pic>
      <p:sp>
        <p:nvSpPr>
          <p:cNvPr id="5" name="TextBox 4"/>
          <p:cNvSpPr txBox="1"/>
          <p:nvPr/>
        </p:nvSpPr>
        <p:spPr>
          <a:xfrm>
            <a:off x="4123162" y="309093"/>
            <a:ext cx="6914031" cy="5262979"/>
          </a:xfrm>
          <a:prstGeom prst="rect">
            <a:avLst/>
          </a:prstGeom>
          <a:noFill/>
        </p:spPr>
        <p:txBody>
          <a:bodyPr wrap="square" rtlCol="0">
            <a:spAutoFit/>
          </a:bodyPr>
          <a:lstStyle/>
          <a:p>
            <a:r>
              <a:rPr lang="en-CA" sz="2400" dirty="0"/>
              <a:t>Legend has it that, inspired by the Russian ballerina Anna Pavlova during her 1926 and 1929 tours of Australia, Western Australian chef Herbert </a:t>
            </a:r>
            <a:r>
              <a:rPr lang="en-CA" sz="2400" dirty="0" err="1"/>
              <a:t>Sachse</a:t>
            </a:r>
            <a:r>
              <a:rPr lang="en-CA" sz="2400" dirty="0"/>
              <a:t> of Perth's Hotel Esplanade created a desert recipe that was as light as the ballerina herself. With its wispy meringue base, smothered in a layer of freshly whipped cream and topped with fresh fruit and tangy passionfruit pulp, it's no wonder it has stayed firmly cemented in modern Australia's food culture. The origins of the '</a:t>
            </a:r>
            <a:r>
              <a:rPr lang="en-CA" sz="2400" dirty="0" err="1"/>
              <a:t>Pav</a:t>
            </a:r>
            <a:r>
              <a:rPr lang="en-CA" sz="2400" dirty="0"/>
              <a:t>' are, however, disputed, and New Zealand has claimed that their cookbooks have older versions of the light, summer dessert. To this day, it remains one of the great bones of contention between us and our Kiwi cousins</a:t>
            </a:r>
            <a:r>
              <a:rPr lang="en-CA" dirty="0"/>
              <a:t>.</a:t>
            </a:r>
          </a:p>
        </p:txBody>
      </p:sp>
      <p:sp>
        <p:nvSpPr>
          <p:cNvPr id="6" name="TextBox 5"/>
          <p:cNvSpPr txBox="1"/>
          <p:nvPr/>
        </p:nvSpPr>
        <p:spPr>
          <a:xfrm>
            <a:off x="502276" y="592428"/>
            <a:ext cx="2846231" cy="461665"/>
          </a:xfrm>
          <a:prstGeom prst="rect">
            <a:avLst/>
          </a:prstGeom>
          <a:noFill/>
        </p:spPr>
        <p:txBody>
          <a:bodyPr wrap="square" rtlCol="0">
            <a:spAutoFit/>
          </a:bodyPr>
          <a:lstStyle/>
          <a:p>
            <a:r>
              <a:rPr lang="en-CA" sz="2400" dirty="0" smtClean="0"/>
              <a:t>Pavlova</a:t>
            </a:r>
            <a:endParaRPr lang="en-CA" sz="2400" dirty="0"/>
          </a:p>
        </p:txBody>
      </p:sp>
    </p:spTree>
    <p:extLst>
      <p:ext uri="{BB962C8B-B14F-4D97-AF65-F5344CB8AC3E}">
        <p14:creationId xmlns:p14="http://schemas.microsoft.com/office/powerpoint/2010/main" val="2720105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252795" y="1195137"/>
            <a:ext cx="4337625" cy="2891749"/>
          </a:xfrm>
          <a:prstGeom prst="rect">
            <a:avLst/>
          </a:prstGeom>
        </p:spPr>
      </p:pic>
      <p:sp>
        <p:nvSpPr>
          <p:cNvPr id="2" name="Title 1"/>
          <p:cNvSpPr>
            <a:spLocks noGrp="1"/>
          </p:cNvSpPr>
          <p:nvPr>
            <p:ph type="title"/>
          </p:nvPr>
        </p:nvSpPr>
        <p:spPr>
          <a:xfrm>
            <a:off x="685800" y="240632"/>
            <a:ext cx="5787189" cy="1026694"/>
          </a:xfrm>
        </p:spPr>
        <p:txBody>
          <a:bodyPr/>
          <a:lstStyle/>
          <a:p>
            <a:r>
              <a:rPr lang="en-CA" b="1" dirty="0">
                <a:solidFill>
                  <a:srgbClr val="505050"/>
                </a:solidFill>
                <a:latin typeface="Calibri Light" panose="020F0302020204030204" pitchFamily="34" charset="0"/>
              </a:rPr>
              <a:t>Lamingtons</a:t>
            </a:r>
            <a:endParaRPr lang="en-CA" dirty="0"/>
          </a:p>
        </p:txBody>
      </p:sp>
      <p:sp>
        <p:nvSpPr>
          <p:cNvPr id="3" name="Content Placeholder 2"/>
          <p:cNvSpPr>
            <a:spLocks noGrp="1"/>
          </p:cNvSpPr>
          <p:nvPr>
            <p:ph type="body" sz="half" idx="2"/>
          </p:nvPr>
        </p:nvSpPr>
        <p:spPr>
          <a:xfrm>
            <a:off x="433137" y="1475874"/>
            <a:ext cx="6597965" cy="3595659"/>
          </a:xfrm>
        </p:spPr>
        <p:txBody>
          <a:bodyPr>
            <a:normAutofit fontScale="85000" lnSpcReduction="10000"/>
          </a:bodyPr>
          <a:lstStyle/>
          <a:p>
            <a:r>
              <a:rPr lang="en-CA" dirty="0">
                <a:latin typeface="Bell Gothic Std Black" panose="020B0806020202040204" pitchFamily="34" charset="0"/>
              </a:rPr>
              <a:t>There are many versions of the lamington's origin, and it is still in dispute whether it was in Australia or New Zealand that sponge cake was first dipped in chocolate icing and rolled in desiccated coconut. One legend has it that Lord Lamington of Queensland was served the treat by his personal chef in 1900. Upon tasting this new delicacy, he requested it be named after him. Today the lamington can be found in every true-blue Australian bakery and features in almost every CWA (Country Women's Association) recipe book, where it may well have first appeared - in times when waste was frowned upon - as a way of using up imperfect or stale sponge cake.</a:t>
            </a:r>
          </a:p>
        </p:txBody>
      </p:sp>
    </p:spTree>
    <p:extLst>
      <p:ext uri="{BB962C8B-B14F-4D97-AF65-F5344CB8AC3E}">
        <p14:creationId xmlns:p14="http://schemas.microsoft.com/office/powerpoint/2010/main" val="2055098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041" y="582769"/>
            <a:ext cx="10396882" cy="1151965"/>
          </a:xfrm>
        </p:spPr>
        <p:txBody>
          <a:bodyPr/>
          <a:lstStyle/>
          <a:p>
            <a:r>
              <a:rPr lang="en-CA" dirty="0" err="1">
                <a:solidFill>
                  <a:srgbClr val="505050"/>
                </a:solidFill>
                <a:latin typeface="Calibri Light" panose="020F0302020204030204" pitchFamily="34" charset="0"/>
              </a:rPr>
              <a:t>Chiko</a:t>
            </a:r>
            <a:r>
              <a:rPr lang="en-CA" dirty="0">
                <a:solidFill>
                  <a:srgbClr val="505050"/>
                </a:solidFill>
                <a:latin typeface="Calibri Light" panose="020F0302020204030204" pitchFamily="34" charset="0"/>
              </a:rPr>
              <a:t> roll</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1" y="-1069847"/>
            <a:ext cx="11742821" cy="7927848"/>
          </a:xfrm>
          <a:prstGeom prst="rect">
            <a:avLst/>
          </a:prstGeom>
        </p:spPr>
      </p:pic>
      <p:sp>
        <p:nvSpPr>
          <p:cNvPr id="3" name="Content Placeholder 2"/>
          <p:cNvSpPr>
            <a:spLocks noGrp="1"/>
          </p:cNvSpPr>
          <p:nvPr>
            <p:ph sz="quarter" idx="13"/>
          </p:nvPr>
        </p:nvSpPr>
        <p:spPr>
          <a:xfrm>
            <a:off x="235041" y="1886933"/>
            <a:ext cx="11693769" cy="4618758"/>
          </a:xfrm>
        </p:spPr>
        <p:txBody>
          <a:bodyPr>
            <a:normAutofit/>
          </a:bodyPr>
          <a:lstStyle/>
          <a:p>
            <a:r>
              <a:rPr lang="en-CA" sz="2400" dirty="0" err="1">
                <a:solidFill>
                  <a:schemeClr val="bg1"/>
                </a:solidFill>
                <a:latin typeface="Bell Gothic Std Black" panose="020B0806020202040204" pitchFamily="34" charset="0"/>
              </a:rPr>
              <a:t>Chiko</a:t>
            </a:r>
            <a:r>
              <a:rPr lang="en-CA" sz="2400" dirty="0">
                <a:solidFill>
                  <a:schemeClr val="bg1"/>
                </a:solidFill>
                <a:latin typeface="Bell Gothic Std Black" panose="020B0806020202040204" pitchFamily="34" charset="0"/>
              </a:rPr>
              <a:t> Rolls are an Australian version of spring rolls or egg rolls. They are deep fried fast-food item, with a thick, almost chewy dough wrapper on them. The dough is made of egg and flour. Ingredients in the filling inside are mutton, barley, cabbage, carrot, celery and rice, and seasonings</a:t>
            </a:r>
            <a:r>
              <a:rPr lang="en-CA" sz="2400" dirty="0">
                <a:solidFill>
                  <a:schemeClr val="bg1"/>
                </a:solidFill>
                <a:latin typeface="Calibri" panose="020F0502020204030204" pitchFamily="34" charset="0"/>
              </a:rPr>
              <a:t>.</a:t>
            </a:r>
            <a:endParaRPr lang="en-CA" sz="2400" dirty="0">
              <a:solidFill>
                <a:schemeClr val="bg1"/>
              </a:solidFill>
            </a:endParaRPr>
          </a:p>
        </p:txBody>
      </p:sp>
    </p:spTree>
    <p:extLst>
      <p:ext uri="{BB962C8B-B14F-4D97-AF65-F5344CB8AC3E}">
        <p14:creationId xmlns:p14="http://schemas.microsoft.com/office/powerpoint/2010/main" val="3474619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5875421" cy="581526"/>
          </a:xfrm>
        </p:spPr>
        <p:txBody>
          <a:bodyPr>
            <a:normAutofit fontScale="90000"/>
          </a:bodyPr>
          <a:lstStyle/>
          <a:p>
            <a:r>
              <a:rPr lang="en-CA" b="1" dirty="0">
                <a:solidFill>
                  <a:srgbClr val="505050"/>
                </a:solidFill>
                <a:latin typeface="Calibri Light" panose="020F0302020204030204" pitchFamily="34" charset="0"/>
              </a:rPr>
              <a:t>Sausage sanger</a:t>
            </a:r>
            <a:endParaRPr lang="en-CA"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5811" r="25811"/>
          <a:stretch>
            <a:fillRect/>
          </a:stretch>
        </p:blipFill>
        <p:spPr>
          <a:xfrm>
            <a:off x="7482362" y="0"/>
            <a:ext cx="3598146" cy="5285874"/>
          </a:xfrm>
        </p:spPr>
      </p:pic>
      <p:sp>
        <p:nvSpPr>
          <p:cNvPr id="3" name="Content Placeholder 2"/>
          <p:cNvSpPr>
            <a:spLocks noGrp="1"/>
          </p:cNvSpPr>
          <p:nvPr>
            <p:ph type="body" sz="half" idx="2"/>
          </p:nvPr>
        </p:nvSpPr>
        <p:spPr>
          <a:xfrm>
            <a:off x="585537" y="1596190"/>
            <a:ext cx="6445565" cy="3475344"/>
          </a:xfrm>
        </p:spPr>
        <p:txBody>
          <a:bodyPr>
            <a:normAutofit fontScale="92500" lnSpcReduction="10000"/>
          </a:bodyPr>
          <a:lstStyle/>
          <a:p>
            <a:r>
              <a:rPr lang="en-CA" dirty="0">
                <a:solidFill>
                  <a:srgbClr val="212121"/>
                </a:solidFill>
                <a:latin typeface="Calibri" panose="020F0502020204030204" pitchFamily="34" charset="0"/>
              </a:rPr>
              <a:t>A </a:t>
            </a:r>
            <a:r>
              <a:rPr lang="en-CA" b="1" dirty="0">
                <a:solidFill>
                  <a:srgbClr val="212121"/>
                </a:solidFill>
                <a:latin typeface="Calibri" panose="020F0502020204030204" pitchFamily="34" charset="0"/>
              </a:rPr>
              <a:t>sausage sandwich</a:t>
            </a:r>
            <a:r>
              <a:rPr lang="en-CA" dirty="0">
                <a:solidFill>
                  <a:srgbClr val="212121"/>
                </a:solidFill>
                <a:latin typeface="Calibri" panose="020F0502020204030204" pitchFamily="34" charset="0"/>
              </a:rPr>
              <a:t> is a sandwich containing cooked sausage. It generally consists of an oblong bread roll such as a baguette or ciabatta roll, and sliced or whole links of sausage, such as hot or sweet Italian sausage, Polish sausage, German sausage (knackwurst, </a:t>
            </a:r>
            <a:r>
              <a:rPr lang="en-CA" dirty="0" err="1">
                <a:solidFill>
                  <a:srgbClr val="212121"/>
                </a:solidFill>
                <a:latin typeface="Calibri" panose="020F0502020204030204" pitchFamily="34" charset="0"/>
              </a:rPr>
              <a:t>weisswurst</a:t>
            </a:r>
            <a:r>
              <a:rPr lang="en-CA" dirty="0">
                <a:solidFill>
                  <a:srgbClr val="212121"/>
                </a:solidFill>
                <a:latin typeface="Calibri" panose="020F0502020204030204" pitchFamily="34" charset="0"/>
              </a:rPr>
              <a:t>, bratwurst, </a:t>
            </a:r>
            <a:r>
              <a:rPr lang="en-CA" dirty="0" err="1">
                <a:solidFill>
                  <a:srgbClr val="212121"/>
                </a:solidFill>
                <a:latin typeface="Calibri" panose="020F0502020204030204" pitchFamily="34" charset="0"/>
              </a:rPr>
              <a:t>bockwurst</a:t>
            </a:r>
            <a:r>
              <a:rPr lang="en-CA" dirty="0">
                <a:solidFill>
                  <a:srgbClr val="212121"/>
                </a:solidFill>
                <a:latin typeface="Calibri" panose="020F0502020204030204" pitchFamily="34" charset="0"/>
              </a:rPr>
              <a:t>), Mediterranean merguez, andouille or chorizo. Popular toppings include tomato sauce, mustard, brown sauce, ketchup, steak sauce, peppers, onions, sauerkraut, chili, and salsa. A sausage sandwich may also be sold as a hot dog.</a:t>
            </a:r>
          </a:p>
          <a:p>
            <a:r>
              <a:rPr lang="en-CA" dirty="0">
                <a:solidFill>
                  <a:srgbClr val="008272"/>
                </a:solidFill>
                <a:latin typeface="Calibri" panose="020F0502020204030204" pitchFamily="34" charset="0"/>
                <a:hlinkClick r:id="rId3"/>
              </a:rPr>
              <a:t>en.wikipedia.org</a:t>
            </a:r>
            <a:r>
              <a:rPr lang="en-CA" dirty="0">
                <a:solidFill>
                  <a:srgbClr val="212121"/>
                </a:solidFill>
                <a:latin typeface="Calibri" panose="020F0502020204030204" pitchFamily="34" charset="0"/>
              </a:rPr>
              <a:t> · Text under </a:t>
            </a:r>
            <a:r>
              <a:rPr lang="en-CA" dirty="0">
                <a:solidFill>
                  <a:srgbClr val="008272"/>
                </a:solidFill>
                <a:latin typeface="Calibri" panose="020F0502020204030204" pitchFamily="34" charset="0"/>
                <a:hlinkClick r:id="rId4"/>
              </a:rPr>
              <a:t>CC BY-SA</a:t>
            </a:r>
            <a:endParaRPr lang="en-CA" dirty="0">
              <a:solidFill>
                <a:srgbClr val="212121"/>
              </a:solidFill>
              <a:latin typeface="Calibri" panose="020F0502020204030204" pitchFamily="34" charset="0"/>
            </a:endParaRPr>
          </a:p>
          <a:p>
            <a:endParaRPr lang="en-CA" dirty="0"/>
          </a:p>
        </p:txBody>
      </p:sp>
    </p:spTree>
    <p:extLst>
      <p:ext uri="{BB962C8B-B14F-4D97-AF65-F5344CB8AC3E}">
        <p14:creationId xmlns:p14="http://schemas.microsoft.com/office/powerpoint/2010/main" val="3191999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23392" r="23392"/>
          <a:stretch>
            <a:fillRect/>
          </a:stretch>
        </p:blipFill>
        <p:spPr/>
      </p:pic>
      <p:sp>
        <p:nvSpPr>
          <p:cNvPr id="3" name="Content Placeholder 2"/>
          <p:cNvSpPr>
            <a:spLocks noGrp="1"/>
          </p:cNvSpPr>
          <p:nvPr>
            <p:ph type="body" sz="half" idx="2"/>
          </p:nvPr>
        </p:nvSpPr>
        <p:spPr>
          <a:xfrm>
            <a:off x="685801" y="1443790"/>
            <a:ext cx="6345301" cy="3627744"/>
          </a:xfrm>
        </p:spPr>
        <p:txBody>
          <a:bodyPr>
            <a:normAutofit fontScale="92500" lnSpcReduction="20000"/>
          </a:bodyPr>
          <a:lstStyle/>
          <a:p>
            <a:r>
              <a:rPr lang="en-CA" dirty="0">
                <a:solidFill>
                  <a:srgbClr val="212121"/>
                </a:solidFill>
                <a:latin typeface="Calibri" panose="020F0502020204030204" pitchFamily="34" charset="0"/>
              </a:rPr>
              <a:t>Given Australia's love of the outdoors, our superb weather and the rise of the portable barbecue perhaps it was inevitable that the 'sausage sizzle' Australia's answer to the US '</a:t>
            </a:r>
            <a:r>
              <a:rPr lang="en-CA" dirty="0" err="1">
                <a:solidFill>
                  <a:srgbClr val="212121"/>
                </a:solidFill>
                <a:latin typeface="Calibri" panose="020F0502020204030204" pitchFamily="34" charset="0"/>
              </a:rPr>
              <a:t>weiner</a:t>
            </a:r>
            <a:r>
              <a:rPr lang="en-CA" dirty="0">
                <a:solidFill>
                  <a:srgbClr val="212121"/>
                </a:solidFill>
                <a:latin typeface="Calibri" panose="020F0502020204030204" pitchFamily="34" charset="0"/>
              </a:rPr>
              <a:t> roast' and a mainstay of community fundraising – was born. And what better way to serve a sizzled snag but in a sausage sanger? As simple as a single slice of bread folded over a sauce-drenched sausage has also become a classic lunch-time meal for Australians and reflects our love of slang – sanger being a venerable term for sandwich. Authorities even tailored infrastructure – from the 1970s introducing public barbecues to many parks and reserves – so that they can be enjoyed pretty much anywhere.</a:t>
            </a:r>
            <a:endParaRPr lang="en-CA" dirty="0"/>
          </a:p>
        </p:txBody>
      </p:sp>
    </p:spTree>
    <p:extLst>
      <p:ext uri="{BB962C8B-B14F-4D97-AF65-F5344CB8AC3E}">
        <p14:creationId xmlns:p14="http://schemas.microsoft.com/office/powerpoint/2010/main" val="4197121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505050"/>
                </a:solidFill>
                <a:latin typeface="Calibri Light" panose="020F0302020204030204" pitchFamily="34" charset="0"/>
              </a:rPr>
              <a:t>The History of the meat pie</a:t>
            </a:r>
            <a:endParaRPr lang="en-CA" dirty="0"/>
          </a:p>
        </p:txBody>
      </p:sp>
      <p:sp>
        <p:nvSpPr>
          <p:cNvPr id="3" name="Content Placeholder 2"/>
          <p:cNvSpPr>
            <a:spLocks noGrp="1"/>
          </p:cNvSpPr>
          <p:nvPr>
            <p:ph sz="quarter" idx="13"/>
          </p:nvPr>
        </p:nvSpPr>
        <p:spPr/>
        <p:txBody>
          <a:bodyPr/>
          <a:lstStyle/>
          <a:p>
            <a:r>
              <a:rPr lang="en-CA" dirty="0">
                <a:solidFill>
                  <a:srgbClr val="505050"/>
                </a:solidFill>
                <a:latin typeface="Calibri Light" panose="020F0302020204030204" pitchFamily="34" charset="0"/>
              </a:rPr>
              <a:t>The history of the meat pie is a bit murky, with many countries laying claim to creating the first pie. </a:t>
            </a:r>
            <a:endParaRPr lang="en-CA" dirty="0"/>
          </a:p>
        </p:txBody>
      </p:sp>
      <p:pic>
        <p:nvPicPr>
          <p:cNvPr id="4" name="Picture 3"/>
          <p:cNvPicPr>
            <a:picLocks noChangeAspect="1"/>
          </p:cNvPicPr>
          <p:nvPr/>
        </p:nvPicPr>
        <p:blipFill>
          <a:blip r:embed="rId2"/>
          <a:stretch>
            <a:fillRect/>
          </a:stretch>
        </p:blipFill>
        <p:spPr>
          <a:xfrm>
            <a:off x="7469746" y="1629646"/>
            <a:ext cx="3048000" cy="1666875"/>
          </a:xfrm>
          <a:prstGeom prst="rect">
            <a:avLst/>
          </a:prstGeom>
        </p:spPr>
      </p:pic>
    </p:spTree>
    <p:extLst>
      <p:ext uri="{BB962C8B-B14F-4D97-AF65-F5344CB8AC3E}">
        <p14:creationId xmlns:p14="http://schemas.microsoft.com/office/powerpoint/2010/main" val="31272670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88</TotalTime>
  <Words>864</Words>
  <Application>Microsoft Office PowerPoint</Application>
  <PresentationFormat>Widescreen</PresentationFormat>
  <Paragraphs>44</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Bell Gothic Std Black</vt:lpstr>
      <vt:lpstr>Calibri</vt:lpstr>
      <vt:lpstr>Calibri Light</vt:lpstr>
      <vt:lpstr>Impact</vt:lpstr>
      <vt:lpstr>Main Event</vt:lpstr>
      <vt:lpstr>Street Foods in Australia</vt:lpstr>
      <vt:lpstr>PowerPoint Presentation</vt:lpstr>
      <vt:lpstr>street foods</vt:lpstr>
      <vt:lpstr>PowerPoint Presentation</vt:lpstr>
      <vt:lpstr>Lamingtons</vt:lpstr>
      <vt:lpstr>Chiko roll</vt:lpstr>
      <vt:lpstr>Sausage sanger</vt:lpstr>
      <vt:lpstr>PowerPoint Presentation</vt:lpstr>
      <vt:lpstr>The History of the meat pie</vt:lpstr>
      <vt:lpstr>PowerPoint Presentation</vt:lpstr>
      <vt:lpstr>History of the meat pie in australia</vt:lpstr>
      <vt:lpstr>Early street foods</vt:lpstr>
      <vt:lpstr>Early Street Foods</vt:lpstr>
      <vt:lpstr>Famous Pie shop</vt:lpstr>
      <vt:lpstr>PowerPoint Presentation</vt:lpstr>
      <vt:lpstr>How to make the meat pie Video link</vt:lpstr>
      <vt:lpstr>sources</vt:lpstr>
    </vt:vector>
  </TitlesOfParts>
  <Company>LDSB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Street Foods in Australia</dc:title>
  <dc:creator>James, Douglas</dc:creator>
  <cp:lastModifiedBy>James, Douglas</cp:lastModifiedBy>
  <cp:revision>11</cp:revision>
  <dcterms:created xsi:type="dcterms:W3CDTF">2016-07-15T14:09:59Z</dcterms:created>
  <dcterms:modified xsi:type="dcterms:W3CDTF">2016-07-16T17:36:21Z</dcterms:modified>
</cp:coreProperties>
</file>