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hyperlink" Target="https://eu.wikipedia.org/wiki/Arduin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labs.arduino.org/STARTER+KIT+-+GET+TO+KNOW+YOUR+TOO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labs.arduino.org/STARTER+KIT+-+GET+TO+KNOW+YOUR+TOOL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7.png"/><Relationship Id="rId4" Type="http://schemas.openxmlformats.org/officeDocument/2006/relationships/image" Target="../media/image0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3.png"/><Relationship Id="rId4" Type="http://schemas.openxmlformats.org/officeDocument/2006/relationships/image" Target="../media/image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labs.arduino.org/What+is+a+Sketch" TargetMode="External"/><Relationship Id="rId4" Type="http://schemas.openxmlformats.org/officeDocument/2006/relationships/image" Target="../media/image0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labs.arduino.org/What+is+a+Sketch" TargetMode="External"/><Relationship Id="rId4" Type="http://schemas.openxmlformats.org/officeDocument/2006/relationships/image" Target="../media/image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techopedia.com/definition/27874/arduin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hyperlink" Target="http://www2.beens.org/computer-technology/arduino/activities/blinking-l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hyperlink" Target="http://www2.beens.org/computer-technology/arduino/activities/blinking-l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fritzing.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youtube.com/v/Hxhd4HKrWpg" TargetMode="Externa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2.beens.org/computer-technology/arduino/activities/rgb-leds" TargetMode="External"/><Relationship Id="rId4" Type="http://schemas.openxmlformats.org/officeDocument/2006/relationships/hyperlink" Target="http://upload.wikimedia.org/wikipedia/commons/thumb/c/c2/AdditiveColor.svg/220px-AdditiveColor.svg.png" TargetMode="External"/><Relationship Id="rId5" Type="http://schemas.openxmlformats.org/officeDocument/2006/relationships/image" Target="../media/image14.png"/><Relationship Id="rId6"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123d.circuits.i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arduino.org/products/kits/arduino-starter-kit" TargetMode="External"/><Relationship Id="rId4" Type="http://schemas.openxmlformats.org/officeDocument/2006/relationships/image" Target="../media/image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youtube.com/v/CqrQmQqpHXc" TargetMode="External"/><Relationship Id="rId4" Type="http://schemas.openxmlformats.org/officeDocument/2006/relationships/image" Target="../media/image01.jpg"/><Relationship Id="rId5" Type="http://schemas.openxmlformats.org/officeDocument/2006/relationships/hyperlink" Target="https://www.youtube.com/watch?v=CqrQmQqpHX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youtube.com/v/UoBUXOOdLXY" TargetMode="External"/><Relationship Id="rId4" Type="http://schemas.openxmlformats.org/officeDocument/2006/relationships/image" Target="../media/image02.jpg"/><Relationship Id="rId5" Type="http://schemas.openxmlformats.org/officeDocument/2006/relationships/hyperlink" Target="https://www.youtube.com/watch?v=UoBUXOOdLX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youtube.com/v/fCxzA9_kg6s" TargetMode="External"/><Relationship Id="rId4" Type="http://schemas.openxmlformats.org/officeDocument/2006/relationships/image" Target="../media/image04.jpg"/><Relationship Id="rId5" Type="http://schemas.openxmlformats.org/officeDocument/2006/relationships/hyperlink" Target="https://www.youtube.com/watch?v=fCxzA9_kg6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descr="Arduino_Ethernet_Board.jpg" id="54" name="Shape 54"/>
          <p:cNvPicPr preferRelativeResize="0"/>
          <p:nvPr/>
        </p:nvPicPr>
        <p:blipFill>
          <a:blip r:embed="rId3">
            <a:alphaModFix/>
          </a:blip>
          <a:stretch>
            <a:fillRect/>
          </a:stretch>
        </p:blipFill>
        <p:spPr>
          <a:xfrm>
            <a:off x="2504550" y="1548199"/>
            <a:ext cx="4134904" cy="2756603"/>
          </a:xfrm>
          <a:prstGeom prst="rect">
            <a:avLst/>
          </a:prstGeom>
          <a:noFill/>
          <a:ln>
            <a:noFill/>
          </a:ln>
        </p:spPr>
      </p:pic>
      <p:sp>
        <p:nvSpPr>
          <p:cNvPr id="55" name="Shape 55"/>
          <p:cNvSpPr txBox="1"/>
          <p:nvPr>
            <p:ph type="ctrTitle"/>
          </p:nvPr>
        </p:nvSpPr>
        <p:spPr>
          <a:xfrm>
            <a:off x="131850" y="589100"/>
            <a:ext cx="8884200" cy="959100"/>
          </a:xfrm>
          <a:prstGeom prst="rect">
            <a:avLst/>
          </a:prstGeom>
        </p:spPr>
        <p:txBody>
          <a:bodyPr anchorCtr="0" anchor="b" bIns="91425" lIns="91425" rIns="91425" tIns="91425">
            <a:noAutofit/>
          </a:bodyPr>
          <a:lstStyle/>
          <a:p>
            <a:pPr lvl="0">
              <a:spcBef>
                <a:spcPts val="0"/>
              </a:spcBef>
              <a:buNone/>
            </a:pPr>
            <a:r>
              <a:rPr lang="en" sz="4800"/>
              <a:t>Arduino 101</a:t>
            </a:r>
          </a:p>
        </p:txBody>
      </p:sp>
      <p:sp>
        <p:nvSpPr>
          <p:cNvPr id="56" name="Shape 56"/>
          <p:cNvSpPr txBox="1"/>
          <p:nvPr/>
        </p:nvSpPr>
        <p:spPr>
          <a:xfrm>
            <a:off x="11800" y="4837475"/>
            <a:ext cx="9144000" cy="305999"/>
          </a:xfrm>
          <a:prstGeom prst="rect">
            <a:avLst/>
          </a:prstGeom>
          <a:noFill/>
          <a:ln>
            <a:noFill/>
          </a:ln>
        </p:spPr>
        <p:txBody>
          <a:bodyPr anchorCtr="0" anchor="t" bIns="91425" lIns="91425" rIns="91425" tIns="91425">
            <a:noAutofit/>
          </a:bodyPr>
          <a:lstStyle/>
          <a:p>
            <a:pPr lvl="0">
              <a:spcBef>
                <a:spcPts val="0"/>
              </a:spcBef>
              <a:buNone/>
            </a:pPr>
            <a:r>
              <a:rPr lang="en" sz="800"/>
              <a:t>Credit(s): </a:t>
            </a:r>
            <a:r>
              <a:rPr lang="en" sz="800" u="sng">
                <a:solidFill>
                  <a:schemeClr val="hlink"/>
                </a:solidFill>
                <a:hlinkClick r:id="rId4"/>
              </a:rPr>
              <a:t>https://eu.wikipedia.org/wiki/Arduino</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“Blink”</a:t>
            </a:r>
          </a:p>
        </p:txBody>
      </p:sp>
      <p:sp>
        <p:nvSpPr>
          <p:cNvPr id="115" name="Shape 115"/>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en"/>
              <a:t>This program turns on an LED on for one second, then off for one second, repeatedly.</a:t>
            </a:r>
          </a:p>
          <a:p>
            <a:pPr lvl="0">
              <a:spcBef>
                <a:spcPts val="0"/>
              </a:spcBef>
              <a:buNone/>
            </a:pPr>
            <a:r>
              <a:rPr lang="en"/>
              <a:t>Most Arduinos have an on-board LED you can control. On the Uno and Leonardo, it is attached to digital pin 13. </a:t>
            </a:r>
          </a:p>
        </p:txBody>
      </p:sp>
      <p:sp>
        <p:nvSpPr>
          <p:cNvPr id="116" name="Shape 116"/>
          <p:cNvSpPr txBox="1"/>
          <p:nvPr/>
        </p:nvSpPr>
        <p:spPr>
          <a:xfrm>
            <a:off x="11800" y="4837475"/>
            <a:ext cx="9144000" cy="305999"/>
          </a:xfrm>
          <a:prstGeom prst="rect">
            <a:avLst/>
          </a:prstGeom>
          <a:noFill/>
          <a:ln>
            <a:noFill/>
          </a:ln>
        </p:spPr>
        <p:txBody>
          <a:bodyPr anchorCtr="0" anchor="t" bIns="91425" lIns="91425" rIns="91425" tIns="91425">
            <a:noAutofit/>
          </a:bodyPr>
          <a:lstStyle/>
          <a:p>
            <a:pPr lvl="0" rtl="0">
              <a:spcBef>
                <a:spcPts val="0"/>
              </a:spcBef>
              <a:buNone/>
            </a:pPr>
            <a:r>
              <a:rPr lang="en" sz="800"/>
              <a:t>Credit(s): </a:t>
            </a:r>
            <a:r>
              <a:rPr lang="en" sz="800" u="sng">
                <a:solidFill>
                  <a:schemeClr val="hlink"/>
                </a:solidFill>
                <a:hlinkClick r:id="rId3"/>
              </a:rPr>
              <a:t>http://labs.arduino.org/STARTER+KIT+-+GET+TO+KNOW+YOUR+TOOLS</a:t>
            </a:r>
          </a:p>
        </p:txBody>
      </p:sp>
      <p:sp>
        <p:nvSpPr>
          <p:cNvPr id="117" name="Shape 11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Save as “Blink”</a:t>
            </a:r>
          </a:p>
        </p:txBody>
      </p:sp>
      <p:sp>
        <p:nvSpPr>
          <p:cNvPr id="123" name="Shape 123"/>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1300">
                <a:highlight>
                  <a:srgbClr val="FFFF00"/>
                </a:highlight>
              </a:rPr>
              <a:t>// the setup function runs once when you press reset or power the board</a:t>
            </a:r>
          </a:p>
          <a:p>
            <a:pPr lvl="0" rtl="0">
              <a:lnSpc>
                <a:spcPct val="100000"/>
              </a:lnSpc>
              <a:spcBef>
                <a:spcPts val="0"/>
              </a:spcBef>
              <a:spcAft>
                <a:spcPts val="0"/>
              </a:spcAft>
              <a:buNone/>
            </a:pPr>
            <a:r>
              <a:rPr lang="en" sz="1300"/>
              <a:t>void setup() {</a:t>
            </a:r>
          </a:p>
          <a:p>
            <a:pPr lvl="0" rtl="0">
              <a:lnSpc>
                <a:spcPct val="100000"/>
              </a:lnSpc>
              <a:spcBef>
                <a:spcPts val="0"/>
              </a:spcBef>
              <a:spcAft>
                <a:spcPts val="0"/>
              </a:spcAft>
              <a:buNone/>
            </a:pPr>
            <a:r>
              <a:rPr lang="en" sz="1300"/>
              <a:t>  </a:t>
            </a:r>
            <a:r>
              <a:rPr lang="en" sz="1300">
                <a:highlight>
                  <a:srgbClr val="FFFF00"/>
                </a:highlight>
              </a:rPr>
              <a:t>// initialize digital pin 13 as an output.</a:t>
            </a:r>
          </a:p>
          <a:p>
            <a:pPr lvl="0" rtl="0">
              <a:lnSpc>
                <a:spcPct val="100000"/>
              </a:lnSpc>
              <a:spcBef>
                <a:spcPts val="0"/>
              </a:spcBef>
              <a:spcAft>
                <a:spcPts val="0"/>
              </a:spcAft>
              <a:buNone/>
            </a:pPr>
            <a:r>
              <a:rPr lang="en" sz="1300"/>
              <a:t>  pinMode(13, OUTPUT);</a:t>
            </a:r>
          </a:p>
          <a:p>
            <a:pPr lvl="0" rtl="0">
              <a:lnSpc>
                <a:spcPct val="100000"/>
              </a:lnSpc>
              <a:spcBef>
                <a:spcPts val="0"/>
              </a:spcBef>
              <a:spcAft>
                <a:spcPts val="0"/>
              </a:spcAft>
              <a:buNone/>
            </a:pPr>
            <a:r>
              <a:rPr lang="en" sz="1300"/>
              <a:t>}</a:t>
            </a:r>
          </a:p>
          <a:p>
            <a:pPr lvl="0" rtl="0">
              <a:lnSpc>
                <a:spcPct val="100000"/>
              </a:lnSpc>
              <a:spcBef>
                <a:spcPts val="0"/>
              </a:spcBef>
              <a:spcAft>
                <a:spcPts val="0"/>
              </a:spcAft>
              <a:buNone/>
            </a:pPr>
            <a:r>
              <a:t/>
            </a:r>
            <a:endParaRPr sz="1300"/>
          </a:p>
          <a:p>
            <a:pPr lvl="0" rtl="0">
              <a:lnSpc>
                <a:spcPct val="100000"/>
              </a:lnSpc>
              <a:spcBef>
                <a:spcPts val="0"/>
              </a:spcBef>
              <a:spcAft>
                <a:spcPts val="0"/>
              </a:spcAft>
              <a:buNone/>
            </a:pPr>
            <a:r>
              <a:rPr lang="en" sz="1300">
                <a:highlight>
                  <a:srgbClr val="FFFF00"/>
                </a:highlight>
              </a:rPr>
              <a:t>// the loop function runs over and over again forever</a:t>
            </a:r>
          </a:p>
          <a:p>
            <a:pPr lvl="0" rtl="0">
              <a:lnSpc>
                <a:spcPct val="100000"/>
              </a:lnSpc>
              <a:spcBef>
                <a:spcPts val="0"/>
              </a:spcBef>
              <a:spcAft>
                <a:spcPts val="0"/>
              </a:spcAft>
              <a:buNone/>
            </a:pPr>
            <a:r>
              <a:rPr lang="en" sz="1300"/>
              <a:t>void loop() {</a:t>
            </a:r>
          </a:p>
          <a:p>
            <a:pPr lvl="0" rtl="0">
              <a:lnSpc>
                <a:spcPct val="100000"/>
              </a:lnSpc>
              <a:spcBef>
                <a:spcPts val="0"/>
              </a:spcBef>
              <a:spcAft>
                <a:spcPts val="0"/>
              </a:spcAft>
              <a:buNone/>
            </a:pPr>
            <a:r>
              <a:rPr lang="en" sz="1300"/>
              <a:t>  digitalWrite(13, HIGH);   </a:t>
            </a:r>
            <a:r>
              <a:rPr lang="en" sz="1300">
                <a:highlight>
                  <a:srgbClr val="FFFF00"/>
                </a:highlight>
              </a:rPr>
              <a:t>// turn the LED on (HIGH is the voltage level)</a:t>
            </a:r>
          </a:p>
          <a:p>
            <a:pPr lvl="0" rtl="0">
              <a:lnSpc>
                <a:spcPct val="100000"/>
              </a:lnSpc>
              <a:spcBef>
                <a:spcPts val="0"/>
              </a:spcBef>
              <a:spcAft>
                <a:spcPts val="0"/>
              </a:spcAft>
              <a:buNone/>
            </a:pPr>
            <a:r>
              <a:rPr lang="en" sz="1300"/>
              <a:t>  delay(1000);              </a:t>
            </a:r>
            <a:r>
              <a:rPr lang="en" sz="1300">
                <a:highlight>
                  <a:srgbClr val="FFFF00"/>
                </a:highlight>
              </a:rPr>
              <a:t>// wait for a second</a:t>
            </a:r>
          </a:p>
          <a:p>
            <a:pPr lvl="0" rtl="0">
              <a:lnSpc>
                <a:spcPct val="100000"/>
              </a:lnSpc>
              <a:spcBef>
                <a:spcPts val="0"/>
              </a:spcBef>
              <a:spcAft>
                <a:spcPts val="0"/>
              </a:spcAft>
              <a:buNone/>
            </a:pPr>
            <a:r>
              <a:rPr lang="en" sz="1300"/>
              <a:t>  digitalWrite(13, LOW);    </a:t>
            </a:r>
            <a:r>
              <a:rPr lang="en" sz="1300">
                <a:highlight>
                  <a:srgbClr val="FFFF00"/>
                </a:highlight>
              </a:rPr>
              <a:t>// turn the LED off by making the voltage LOW</a:t>
            </a:r>
          </a:p>
          <a:p>
            <a:pPr lvl="0" rtl="0">
              <a:lnSpc>
                <a:spcPct val="100000"/>
              </a:lnSpc>
              <a:spcBef>
                <a:spcPts val="0"/>
              </a:spcBef>
              <a:spcAft>
                <a:spcPts val="0"/>
              </a:spcAft>
              <a:buNone/>
            </a:pPr>
            <a:r>
              <a:rPr lang="en" sz="1300"/>
              <a:t>  delay(1000);             </a:t>
            </a:r>
            <a:r>
              <a:rPr lang="en" sz="1300">
                <a:highlight>
                  <a:srgbClr val="FFFF00"/>
                </a:highlight>
              </a:rPr>
              <a:t> // wait for a second</a:t>
            </a:r>
          </a:p>
          <a:p>
            <a:pPr lvl="0" rtl="0">
              <a:lnSpc>
                <a:spcPct val="100000"/>
              </a:lnSpc>
              <a:spcBef>
                <a:spcPts val="0"/>
              </a:spcBef>
              <a:spcAft>
                <a:spcPts val="0"/>
              </a:spcAft>
              <a:buNone/>
            </a:pPr>
            <a:r>
              <a:rPr lang="en" sz="1300"/>
              <a:t>}</a:t>
            </a:r>
          </a:p>
          <a:p>
            <a:pPr lvl="0" rtl="0">
              <a:lnSpc>
                <a:spcPct val="100000"/>
              </a:lnSpc>
              <a:spcBef>
                <a:spcPts val="0"/>
              </a:spcBef>
              <a:spcAft>
                <a:spcPts val="0"/>
              </a:spcAft>
              <a:buNone/>
            </a:pPr>
            <a:r>
              <a:t/>
            </a:r>
            <a:endParaRPr sz="1300"/>
          </a:p>
        </p:txBody>
      </p:sp>
      <p:sp>
        <p:nvSpPr>
          <p:cNvPr id="124" name="Shape 124"/>
          <p:cNvSpPr txBox="1"/>
          <p:nvPr/>
        </p:nvSpPr>
        <p:spPr>
          <a:xfrm>
            <a:off x="11800" y="4837475"/>
            <a:ext cx="9144000" cy="305999"/>
          </a:xfrm>
          <a:prstGeom prst="rect">
            <a:avLst/>
          </a:prstGeom>
          <a:noFill/>
          <a:ln>
            <a:noFill/>
          </a:ln>
        </p:spPr>
        <p:txBody>
          <a:bodyPr anchorCtr="0" anchor="t" bIns="91425" lIns="91425" rIns="91425" tIns="91425">
            <a:noAutofit/>
          </a:bodyPr>
          <a:lstStyle/>
          <a:p>
            <a:pPr lvl="0" rtl="0">
              <a:spcBef>
                <a:spcPts val="0"/>
              </a:spcBef>
              <a:buNone/>
            </a:pPr>
            <a:r>
              <a:rPr lang="en" sz="800"/>
              <a:t>Credit(s): </a:t>
            </a:r>
            <a:r>
              <a:rPr lang="en" sz="800" u="sng">
                <a:solidFill>
                  <a:schemeClr val="hlink"/>
                </a:solidFill>
                <a:hlinkClick r:id="rId3"/>
              </a:rPr>
              <a:t>http://labs.arduino.org/STARTER+KIT+-+GET+TO+KNOW+YOUR+TOOLS</a:t>
            </a:r>
          </a:p>
        </p:txBody>
      </p:sp>
      <p:sp>
        <p:nvSpPr>
          <p:cNvPr id="125" name="Shape 125"/>
          <p:cNvSpPr txBox="1"/>
          <p:nvPr/>
        </p:nvSpPr>
        <p:spPr>
          <a:xfrm>
            <a:off x="6414125" y="1918325"/>
            <a:ext cx="2528999" cy="2918999"/>
          </a:xfrm>
          <a:prstGeom prst="rect">
            <a:avLst/>
          </a:prstGeom>
          <a:noFill/>
          <a:ln cap="flat" cmpd="sng" w="28575">
            <a:solidFill>
              <a:srgbClr val="FF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t>Note!</a:t>
            </a:r>
          </a:p>
          <a:p>
            <a:pPr lvl="0" rtl="0">
              <a:spcBef>
                <a:spcPts val="0"/>
              </a:spcBef>
              <a:buNone/>
            </a:pPr>
            <a:r>
              <a:t/>
            </a:r>
            <a:endParaRPr/>
          </a:p>
          <a:p>
            <a:pPr lvl="0" rtl="0">
              <a:spcBef>
                <a:spcPts val="0"/>
              </a:spcBef>
              <a:buNone/>
            </a:pPr>
            <a:r>
              <a:rPr lang="en"/>
              <a:t>Save the code for all your programs in a folder named “Arduino” in your home folder.</a:t>
            </a:r>
          </a:p>
          <a:p>
            <a:pPr lvl="0" rtl="0">
              <a:spcBef>
                <a:spcPts val="0"/>
              </a:spcBef>
              <a:buNone/>
            </a:pPr>
            <a:r>
              <a:t/>
            </a:r>
            <a:endParaRPr/>
          </a:p>
          <a:p>
            <a:pPr lvl="0">
              <a:spcBef>
                <a:spcPts val="0"/>
              </a:spcBef>
              <a:buNone/>
            </a:pPr>
            <a:r>
              <a:rPr lang="en"/>
              <a:t>The highlighted comments are not necessary for your program, but it’s good programming practice for you to include lots of them to help document your program.</a:t>
            </a:r>
          </a:p>
        </p:txBody>
      </p:sp>
      <p:sp>
        <p:nvSpPr>
          <p:cNvPr id="126" name="Shape 1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0"/>
            <a:ext cx="8520599" cy="572699"/>
          </a:xfrm>
          <a:prstGeom prst="rect">
            <a:avLst/>
          </a:prstGeom>
        </p:spPr>
        <p:txBody>
          <a:bodyPr anchorCtr="0" anchor="t" bIns="91425" lIns="91425" rIns="91425" tIns="91425">
            <a:noAutofit/>
          </a:bodyPr>
          <a:lstStyle/>
          <a:p>
            <a:pPr lvl="0" rtl="0">
              <a:spcBef>
                <a:spcPts val="0"/>
              </a:spcBef>
              <a:buNone/>
            </a:pPr>
            <a:r>
              <a:rPr lang="en"/>
              <a:t>Connect Your Arduino...</a:t>
            </a:r>
          </a:p>
        </p:txBody>
      </p:sp>
      <p:grpSp>
        <p:nvGrpSpPr>
          <p:cNvPr id="132" name="Shape 132"/>
          <p:cNvGrpSpPr/>
          <p:nvPr/>
        </p:nvGrpSpPr>
        <p:grpSpPr>
          <a:xfrm>
            <a:off x="275049" y="786049"/>
            <a:ext cx="8593901" cy="4144975"/>
            <a:chOff x="238399" y="795374"/>
            <a:chExt cx="8593901" cy="4144975"/>
          </a:xfrm>
        </p:grpSpPr>
        <p:pic>
          <p:nvPicPr>
            <p:cNvPr id="133" name="Shape 133"/>
            <p:cNvPicPr preferRelativeResize="0"/>
            <p:nvPr/>
          </p:nvPicPr>
          <p:blipFill>
            <a:blip r:embed="rId3">
              <a:alphaModFix/>
            </a:blip>
            <a:stretch>
              <a:fillRect/>
            </a:stretch>
          </p:blipFill>
          <p:spPr>
            <a:xfrm>
              <a:off x="238399" y="795374"/>
              <a:ext cx="5408574" cy="3040848"/>
            </a:xfrm>
            <a:prstGeom prst="rect">
              <a:avLst/>
            </a:prstGeom>
            <a:noFill/>
            <a:ln>
              <a:noFill/>
            </a:ln>
          </p:spPr>
        </p:pic>
        <p:pic>
          <p:nvPicPr>
            <p:cNvPr id="134" name="Shape 134"/>
            <p:cNvPicPr preferRelativeResize="0"/>
            <p:nvPr/>
          </p:nvPicPr>
          <p:blipFill>
            <a:blip r:embed="rId4">
              <a:alphaModFix/>
            </a:blip>
            <a:stretch>
              <a:fillRect/>
            </a:stretch>
          </p:blipFill>
          <p:spPr>
            <a:xfrm>
              <a:off x="4398250" y="2447425"/>
              <a:ext cx="4434051" cy="2492925"/>
            </a:xfrm>
            <a:prstGeom prst="rect">
              <a:avLst/>
            </a:prstGeom>
            <a:noFill/>
            <a:ln>
              <a:noFill/>
            </a:ln>
          </p:spPr>
        </p:pic>
      </p:grpSp>
      <p:sp>
        <p:nvSpPr>
          <p:cNvPr id="135" name="Shape 1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0"/>
            <a:ext cx="8520599" cy="572699"/>
          </a:xfrm>
          <a:prstGeom prst="rect">
            <a:avLst/>
          </a:prstGeom>
        </p:spPr>
        <p:txBody>
          <a:bodyPr anchorCtr="0" anchor="t" bIns="91425" lIns="91425" rIns="91425" tIns="91425">
            <a:noAutofit/>
          </a:bodyPr>
          <a:lstStyle/>
          <a:p>
            <a:pPr lvl="0">
              <a:spcBef>
                <a:spcPts val="0"/>
              </a:spcBef>
              <a:buNone/>
            </a:pPr>
            <a:r>
              <a:rPr lang="en"/>
              <a:t>Before Uploading...</a:t>
            </a:r>
          </a:p>
        </p:txBody>
      </p:sp>
      <p:pic>
        <p:nvPicPr>
          <p:cNvPr id="141" name="Shape 141"/>
          <p:cNvPicPr preferRelativeResize="0"/>
          <p:nvPr/>
        </p:nvPicPr>
        <p:blipFill>
          <a:blip r:embed="rId3">
            <a:alphaModFix/>
          </a:blip>
          <a:stretch>
            <a:fillRect/>
          </a:stretch>
        </p:blipFill>
        <p:spPr>
          <a:xfrm>
            <a:off x="897687" y="866700"/>
            <a:ext cx="3799150" cy="4022625"/>
          </a:xfrm>
          <a:prstGeom prst="rect">
            <a:avLst/>
          </a:prstGeom>
          <a:noFill/>
          <a:ln>
            <a:noFill/>
          </a:ln>
        </p:spPr>
      </p:pic>
      <p:pic>
        <p:nvPicPr>
          <p:cNvPr id="142" name="Shape 142"/>
          <p:cNvPicPr preferRelativeResize="0"/>
          <p:nvPr/>
        </p:nvPicPr>
        <p:blipFill>
          <a:blip r:embed="rId4">
            <a:alphaModFix/>
          </a:blip>
          <a:stretch>
            <a:fillRect/>
          </a:stretch>
        </p:blipFill>
        <p:spPr>
          <a:xfrm>
            <a:off x="5088037" y="866700"/>
            <a:ext cx="3158275" cy="3787400"/>
          </a:xfrm>
          <a:prstGeom prst="rect">
            <a:avLst/>
          </a:prstGeom>
          <a:noFill/>
          <a:ln>
            <a:noFill/>
          </a:ln>
        </p:spPr>
      </p:pic>
      <p:sp>
        <p:nvSpPr>
          <p:cNvPr id="143" name="Shape 1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Upload!</a:t>
            </a:r>
          </a:p>
        </p:txBody>
      </p:sp>
      <p:pic>
        <p:nvPicPr>
          <p:cNvPr id="149" name="Shape 149"/>
          <p:cNvPicPr preferRelativeResize="0"/>
          <p:nvPr/>
        </p:nvPicPr>
        <p:blipFill>
          <a:blip r:embed="rId3">
            <a:alphaModFix/>
          </a:blip>
          <a:stretch>
            <a:fillRect/>
          </a:stretch>
        </p:blipFill>
        <p:spPr>
          <a:xfrm>
            <a:off x="2181225" y="2043112"/>
            <a:ext cx="4781550" cy="1057275"/>
          </a:xfrm>
          <a:prstGeom prst="rect">
            <a:avLst/>
          </a:prstGeom>
          <a:noFill/>
          <a:ln>
            <a:noFill/>
          </a:ln>
        </p:spPr>
      </p:pic>
      <p:sp>
        <p:nvSpPr>
          <p:cNvPr id="150" name="Shape 1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0"/>
            <a:ext cx="8520599" cy="572699"/>
          </a:xfrm>
          <a:prstGeom prst="rect">
            <a:avLst/>
          </a:prstGeom>
        </p:spPr>
        <p:txBody>
          <a:bodyPr anchorCtr="0" anchor="t" bIns="91425" lIns="91425" rIns="91425" tIns="91425">
            <a:noAutofit/>
          </a:bodyPr>
          <a:lstStyle/>
          <a:p>
            <a:pPr lvl="0">
              <a:spcBef>
                <a:spcPts val="0"/>
              </a:spcBef>
              <a:buNone/>
            </a:pPr>
            <a:r>
              <a:rPr lang="en"/>
              <a:t>Did it Work?!!</a:t>
            </a:r>
          </a:p>
        </p:txBody>
      </p:sp>
      <p:pic>
        <p:nvPicPr>
          <p:cNvPr id="156" name="Shape 156"/>
          <p:cNvPicPr preferRelativeResize="0"/>
          <p:nvPr/>
        </p:nvPicPr>
        <p:blipFill>
          <a:blip r:embed="rId3">
            <a:alphaModFix/>
          </a:blip>
          <a:stretch>
            <a:fillRect/>
          </a:stretch>
        </p:blipFill>
        <p:spPr>
          <a:xfrm>
            <a:off x="1132825" y="916202"/>
            <a:ext cx="6878349" cy="3867199"/>
          </a:xfrm>
          <a:prstGeom prst="rect">
            <a:avLst/>
          </a:prstGeom>
          <a:noFill/>
          <a:ln>
            <a:noFill/>
          </a:ln>
        </p:spPr>
      </p:pic>
      <p:sp>
        <p:nvSpPr>
          <p:cNvPr id="157" name="Shape 15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2150850"/>
            <a:ext cx="8520599" cy="841800"/>
          </a:xfrm>
          <a:prstGeom prst="rect">
            <a:avLst/>
          </a:prstGeom>
        </p:spPr>
        <p:txBody>
          <a:bodyPr anchorCtr="0" anchor="ctr" bIns="91425" lIns="91425" rIns="91425" tIns="91425">
            <a:noAutofit/>
          </a:bodyPr>
          <a:lstStyle/>
          <a:p>
            <a:pPr lvl="0">
              <a:spcBef>
                <a:spcPts val="0"/>
              </a:spcBef>
              <a:buNone/>
            </a:pPr>
            <a:r>
              <a:rPr lang="en"/>
              <a:t>Some Arduino Programming Basics</a:t>
            </a:r>
          </a:p>
        </p:txBody>
      </p:sp>
      <p:sp>
        <p:nvSpPr>
          <p:cNvPr id="163" name="Shape 16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Note!</a:t>
            </a:r>
          </a:p>
        </p:txBody>
      </p:sp>
      <p:sp>
        <p:nvSpPr>
          <p:cNvPr id="169" name="Shape 169"/>
          <p:cNvSpPr txBox="1"/>
          <p:nvPr>
            <p:ph idx="1" type="body"/>
          </p:nvPr>
        </p:nvSpPr>
        <p:spPr>
          <a:xfrm>
            <a:off x="311700" y="1286875"/>
            <a:ext cx="8520599" cy="3416400"/>
          </a:xfrm>
          <a:prstGeom prst="rect">
            <a:avLst/>
          </a:prstGeom>
        </p:spPr>
        <p:txBody>
          <a:bodyPr anchorCtr="0" anchor="t" bIns="91425" lIns="91425" rIns="91425" tIns="91425">
            <a:noAutofit/>
          </a:bodyPr>
          <a:lstStyle/>
          <a:p>
            <a:pPr lvl="0" rtl="0" algn="ctr">
              <a:lnSpc>
                <a:spcPct val="100000"/>
              </a:lnSpc>
              <a:spcBef>
                <a:spcPts val="0"/>
              </a:spcBef>
              <a:spcAft>
                <a:spcPts val="0"/>
              </a:spcAft>
              <a:buNone/>
            </a:pPr>
            <a:r>
              <a:t/>
            </a:r>
            <a:endParaRPr sz="3000">
              <a:solidFill>
                <a:schemeClr val="dk1"/>
              </a:solidFill>
            </a:endParaRPr>
          </a:p>
          <a:p>
            <a:pPr lvl="0" rtl="0" algn="ctr">
              <a:lnSpc>
                <a:spcPct val="100000"/>
              </a:lnSpc>
              <a:spcBef>
                <a:spcPts val="0"/>
              </a:spcBef>
              <a:spcAft>
                <a:spcPts val="0"/>
              </a:spcAft>
              <a:buClr>
                <a:schemeClr val="dk1"/>
              </a:buClr>
              <a:buSzPct val="36666"/>
              <a:buFont typeface="Arial"/>
              <a:buNone/>
            </a:pPr>
            <a:r>
              <a:rPr b="1" lang="en" sz="3000">
                <a:solidFill>
                  <a:srgbClr val="FF0000"/>
                </a:solidFill>
              </a:rPr>
              <a:t>The #1 rule in programming is:</a:t>
            </a:r>
          </a:p>
          <a:p>
            <a:pPr lvl="0" rtl="0" algn="ctr">
              <a:lnSpc>
                <a:spcPct val="100000"/>
              </a:lnSpc>
              <a:spcBef>
                <a:spcPts val="0"/>
              </a:spcBef>
              <a:spcAft>
                <a:spcPts val="0"/>
              </a:spcAft>
              <a:buClr>
                <a:schemeClr val="dk1"/>
              </a:buClr>
              <a:buSzPct val="36666"/>
              <a:buFont typeface="Arial"/>
              <a:buNone/>
            </a:pPr>
            <a:r>
              <a:t/>
            </a:r>
            <a:endParaRPr b="1" sz="3000">
              <a:solidFill>
                <a:srgbClr val="FF0000"/>
              </a:solidFill>
            </a:endParaRPr>
          </a:p>
          <a:p>
            <a:pPr lvl="0" algn="ctr">
              <a:lnSpc>
                <a:spcPct val="100000"/>
              </a:lnSpc>
              <a:spcBef>
                <a:spcPts val="0"/>
              </a:spcBef>
              <a:spcAft>
                <a:spcPts val="0"/>
              </a:spcAft>
              <a:buClr>
                <a:schemeClr val="dk1"/>
              </a:buClr>
              <a:buSzPct val="36666"/>
              <a:buFont typeface="Arial"/>
              <a:buNone/>
            </a:pPr>
            <a:r>
              <a:rPr b="1" lang="en" sz="3000">
                <a:solidFill>
                  <a:srgbClr val="FF0000"/>
                </a:solidFill>
              </a:rPr>
              <a:t>Save Early, Save Often!</a:t>
            </a:r>
          </a:p>
        </p:txBody>
      </p:sp>
      <p:sp>
        <p:nvSpPr>
          <p:cNvPr id="170" name="Shape 170"/>
          <p:cNvSpPr txBox="1"/>
          <p:nvPr/>
        </p:nvSpPr>
        <p:spPr>
          <a:xfrm>
            <a:off x="3886200" y="3051800"/>
            <a:ext cx="6583800" cy="7680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71" name="Shape 17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Variables</a:t>
            </a:r>
          </a:p>
        </p:txBody>
      </p:sp>
      <p:sp>
        <p:nvSpPr>
          <p:cNvPr id="177" name="Shape 177"/>
          <p:cNvSpPr txBox="1"/>
          <p:nvPr>
            <p:ph idx="1" type="body"/>
          </p:nvPr>
        </p:nvSpPr>
        <p:spPr>
          <a:xfrm>
            <a:off x="311700" y="1152475"/>
            <a:ext cx="8520599" cy="1035899"/>
          </a:xfrm>
          <a:prstGeom prst="rect">
            <a:avLst/>
          </a:prstGeom>
        </p:spPr>
        <p:txBody>
          <a:bodyPr anchorCtr="0" anchor="t" bIns="91425" lIns="91425" rIns="91425" tIns="91425">
            <a:noAutofit/>
          </a:bodyPr>
          <a:lstStyle/>
          <a:p>
            <a:pPr lvl="0" rtl="0">
              <a:spcBef>
                <a:spcPts val="0"/>
              </a:spcBef>
              <a:buNone/>
            </a:pPr>
            <a:r>
              <a:rPr lang="en"/>
              <a:t>A variable is a place for storing a piece of data. It has a name, a type, and a value.</a:t>
            </a:r>
          </a:p>
          <a:p>
            <a:pPr lvl="0" rtl="0">
              <a:spcBef>
                <a:spcPts val="0"/>
              </a:spcBef>
              <a:buNone/>
            </a:pPr>
            <a:r>
              <a:rPr lang="en"/>
              <a:t>Example: </a:t>
            </a:r>
          </a:p>
        </p:txBody>
      </p:sp>
      <p:sp>
        <p:nvSpPr>
          <p:cNvPr id="178" name="Shape 178"/>
          <p:cNvSpPr txBox="1"/>
          <p:nvPr/>
        </p:nvSpPr>
        <p:spPr>
          <a:xfrm>
            <a:off x="11800" y="4837475"/>
            <a:ext cx="9144000" cy="305999"/>
          </a:xfrm>
          <a:prstGeom prst="rect">
            <a:avLst/>
          </a:prstGeom>
          <a:noFill/>
          <a:ln>
            <a:noFill/>
          </a:ln>
        </p:spPr>
        <p:txBody>
          <a:bodyPr anchorCtr="0" anchor="t" bIns="91425" lIns="91425" rIns="91425" tIns="91425">
            <a:noAutofit/>
          </a:bodyPr>
          <a:lstStyle/>
          <a:p>
            <a:pPr lvl="0" rtl="0">
              <a:spcBef>
                <a:spcPts val="0"/>
              </a:spcBef>
              <a:buNone/>
            </a:pPr>
            <a:r>
              <a:rPr lang="en" sz="800"/>
              <a:t>Credit(s): </a:t>
            </a:r>
            <a:r>
              <a:rPr lang="en" sz="800" u="sng">
                <a:solidFill>
                  <a:schemeClr val="hlink"/>
                </a:solidFill>
                <a:hlinkClick r:id="rId3"/>
              </a:rPr>
              <a:t>http://labs.arduino.org/What+is+a+Sketch</a:t>
            </a:r>
          </a:p>
        </p:txBody>
      </p:sp>
      <p:pic>
        <p:nvPicPr>
          <p:cNvPr id="179" name="Shape 179"/>
          <p:cNvPicPr preferRelativeResize="0"/>
          <p:nvPr/>
        </p:nvPicPr>
        <p:blipFill rotWithShape="1">
          <a:blip r:embed="rId4">
            <a:alphaModFix/>
          </a:blip>
          <a:srcRect b="-10" l="2827" r="0" t="10"/>
          <a:stretch/>
        </p:blipFill>
        <p:spPr>
          <a:xfrm>
            <a:off x="311700" y="2323126"/>
            <a:ext cx="8885126" cy="284874"/>
          </a:xfrm>
          <a:prstGeom prst="rect">
            <a:avLst/>
          </a:prstGeom>
          <a:noFill/>
          <a:ln>
            <a:noFill/>
          </a:ln>
        </p:spPr>
      </p:pic>
      <p:sp>
        <p:nvSpPr>
          <p:cNvPr id="180" name="Shape 18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Variables (cont’d)</a:t>
            </a:r>
          </a:p>
        </p:txBody>
      </p:sp>
      <p:sp>
        <p:nvSpPr>
          <p:cNvPr id="186" name="Shape 186"/>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This example declares a variable with the name </a:t>
            </a:r>
            <a:r>
              <a:rPr i="1" lang="en"/>
              <a:t>ledPin</a:t>
            </a:r>
            <a:r>
              <a:rPr lang="en"/>
              <a:t>, the type </a:t>
            </a:r>
            <a:r>
              <a:rPr i="1" lang="en"/>
              <a:t>int</a:t>
            </a:r>
            <a:r>
              <a:rPr lang="en"/>
              <a:t>, and an initial value of </a:t>
            </a:r>
            <a:r>
              <a:rPr i="1" lang="en"/>
              <a:t>13</a:t>
            </a:r>
            <a:r>
              <a:rPr lang="en"/>
              <a:t>. </a:t>
            </a:r>
          </a:p>
          <a:p>
            <a:pPr lvl="0" rtl="0">
              <a:spcBef>
                <a:spcPts val="0"/>
              </a:spcBef>
              <a:buNone/>
            </a:pPr>
            <a:r>
              <a:t/>
            </a:r>
            <a:endParaRPr/>
          </a:p>
          <a:p>
            <a:pPr lvl="0" rtl="0">
              <a:spcBef>
                <a:spcPts val="0"/>
              </a:spcBef>
              <a:buNone/>
            </a:pPr>
            <a:r>
              <a:rPr lang="en"/>
              <a:t>It's being used to indicate which Arduino pin the LED is connected to. </a:t>
            </a:r>
          </a:p>
          <a:p>
            <a:pPr lvl="0">
              <a:spcBef>
                <a:spcPts val="0"/>
              </a:spcBef>
              <a:buNone/>
            </a:pPr>
            <a:r>
              <a:rPr lang="en"/>
              <a:t>Every time the variable “ledPin” appears in the code, its value will be retrieved (i.e. the value 13). </a:t>
            </a:r>
          </a:p>
        </p:txBody>
      </p:sp>
      <p:sp>
        <p:nvSpPr>
          <p:cNvPr id="187" name="Shape 187"/>
          <p:cNvSpPr txBox="1"/>
          <p:nvPr/>
        </p:nvSpPr>
        <p:spPr>
          <a:xfrm>
            <a:off x="11800" y="4837475"/>
            <a:ext cx="9144000" cy="305999"/>
          </a:xfrm>
          <a:prstGeom prst="rect">
            <a:avLst/>
          </a:prstGeom>
          <a:noFill/>
          <a:ln>
            <a:noFill/>
          </a:ln>
        </p:spPr>
        <p:txBody>
          <a:bodyPr anchorCtr="0" anchor="t" bIns="91425" lIns="91425" rIns="91425" tIns="91425">
            <a:noAutofit/>
          </a:bodyPr>
          <a:lstStyle/>
          <a:p>
            <a:pPr lvl="0" rtl="0">
              <a:spcBef>
                <a:spcPts val="0"/>
              </a:spcBef>
              <a:buNone/>
            </a:pPr>
            <a:r>
              <a:rPr lang="en" sz="800"/>
              <a:t>Credit(s): </a:t>
            </a:r>
            <a:r>
              <a:rPr lang="en" sz="800" u="sng">
                <a:solidFill>
                  <a:schemeClr val="hlink"/>
                </a:solidFill>
                <a:hlinkClick r:id="rId3"/>
              </a:rPr>
              <a:t>http://labs.arduino.org/What+is+a+Sketch</a:t>
            </a:r>
          </a:p>
        </p:txBody>
      </p:sp>
      <p:sp>
        <p:nvSpPr>
          <p:cNvPr id="188" name="Shape 18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89" name="Shape 189"/>
          <p:cNvPicPr preferRelativeResize="0"/>
          <p:nvPr/>
        </p:nvPicPr>
        <p:blipFill rotWithShape="1">
          <a:blip r:embed="rId4">
            <a:alphaModFix/>
          </a:blip>
          <a:srcRect b="-10" l="2827" r="0" t="10"/>
          <a:stretch/>
        </p:blipFill>
        <p:spPr>
          <a:xfrm>
            <a:off x="311700" y="2018326"/>
            <a:ext cx="8885126" cy="284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311700" y="323725"/>
            <a:ext cx="8520599" cy="4580100"/>
          </a:xfrm>
          <a:prstGeom prst="rect">
            <a:avLst/>
          </a:prstGeom>
          <a:ln>
            <a:noFill/>
          </a:ln>
        </p:spPr>
        <p:txBody>
          <a:bodyPr anchorCtr="0" anchor="ctr" bIns="91425" lIns="91425" rIns="91425" tIns="91425">
            <a:noAutofit/>
          </a:bodyPr>
          <a:lstStyle/>
          <a:p>
            <a:pPr lvl="0" rtl="0">
              <a:spcBef>
                <a:spcPts val="0"/>
              </a:spcBef>
              <a:buNone/>
            </a:pPr>
            <a:r>
              <a:rPr lang="en"/>
              <a:t>Arduino refers to an open-source electronics platform or board and the software used to program it. </a:t>
            </a:r>
          </a:p>
        </p:txBody>
      </p:sp>
      <p:sp>
        <p:nvSpPr>
          <p:cNvPr id="62" name="Shape 6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63" name="Shape 63"/>
          <p:cNvSpPr txBox="1"/>
          <p:nvPr/>
        </p:nvSpPr>
        <p:spPr>
          <a:xfrm>
            <a:off x="11800" y="4837475"/>
            <a:ext cx="9144000" cy="305999"/>
          </a:xfrm>
          <a:prstGeom prst="rect">
            <a:avLst/>
          </a:prstGeom>
          <a:noFill/>
          <a:ln>
            <a:noFill/>
          </a:ln>
        </p:spPr>
        <p:txBody>
          <a:bodyPr anchorCtr="0" anchor="t" bIns="91425" lIns="91425" rIns="91425" tIns="91425">
            <a:noAutofit/>
          </a:bodyPr>
          <a:lstStyle/>
          <a:p>
            <a:pPr lvl="0" rtl="0">
              <a:spcBef>
                <a:spcPts val="0"/>
              </a:spcBef>
              <a:buNone/>
            </a:pPr>
            <a:r>
              <a:rPr lang="en" sz="800"/>
              <a:t>Credit(s): </a:t>
            </a:r>
            <a:r>
              <a:rPr lang="en" sz="800" u="sng">
                <a:solidFill>
                  <a:schemeClr val="hlink"/>
                </a:solidFill>
                <a:hlinkClick r:id="rId3"/>
              </a:rPr>
              <a:t>https://www.techopedia.com/definition/27874/arduino</a:t>
            </a:r>
            <a:r>
              <a:rPr lang="en" sz="800"/>
              <a:t>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Task!</a:t>
            </a:r>
          </a:p>
        </p:txBody>
      </p:sp>
      <p:sp>
        <p:nvSpPr>
          <p:cNvPr id="195" name="Shape 195"/>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Modify your Blink program by inserting the ledPin declaration (as shown in the previous slide) and substituting “13” with “ledPin” everywhere in your program.</a:t>
            </a:r>
          </a:p>
          <a:p>
            <a:pPr lvl="0" rtl="0">
              <a:spcBef>
                <a:spcPts val="0"/>
              </a:spcBef>
              <a:buNone/>
            </a:pPr>
            <a:r>
              <a:rPr lang="en"/>
              <a:t>The declaration line should go </a:t>
            </a:r>
            <a:r>
              <a:rPr lang="en" u="sng"/>
              <a:t>above</a:t>
            </a:r>
            <a:r>
              <a:rPr lang="en"/>
              <a:t> the setup() function.</a:t>
            </a:r>
          </a:p>
          <a:p>
            <a:pPr lvl="0">
              <a:spcBef>
                <a:spcPts val="0"/>
              </a:spcBef>
              <a:buNone/>
            </a:pPr>
            <a:r>
              <a:rPr lang="en"/>
              <a:t>Don’t forget to save your program! </a:t>
            </a:r>
          </a:p>
        </p:txBody>
      </p:sp>
      <p:sp>
        <p:nvSpPr>
          <p:cNvPr id="196" name="Shape 19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Your code should look like this:</a:t>
            </a:r>
          </a:p>
        </p:txBody>
      </p:sp>
      <p:sp>
        <p:nvSpPr>
          <p:cNvPr id="202" name="Shape 20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03" name="Shape 203"/>
          <p:cNvPicPr preferRelativeResize="0"/>
          <p:nvPr/>
        </p:nvPicPr>
        <p:blipFill>
          <a:blip r:embed="rId3">
            <a:alphaModFix/>
          </a:blip>
          <a:stretch>
            <a:fillRect/>
          </a:stretch>
        </p:blipFill>
        <p:spPr>
          <a:xfrm>
            <a:off x="2695275" y="1381501"/>
            <a:ext cx="3753450" cy="3391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2150850"/>
            <a:ext cx="8520599" cy="841800"/>
          </a:xfrm>
          <a:prstGeom prst="rect">
            <a:avLst/>
          </a:prstGeom>
        </p:spPr>
        <p:txBody>
          <a:bodyPr anchorCtr="0" anchor="ctr" bIns="91425" lIns="91425" rIns="91425" tIns="91425">
            <a:noAutofit/>
          </a:bodyPr>
          <a:lstStyle/>
          <a:p>
            <a:pPr lvl="0">
              <a:spcBef>
                <a:spcPts val="0"/>
              </a:spcBef>
              <a:buNone/>
            </a:pPr>
            <a:r>
              <a:rPr lang="en"/>
              <a:t>Let’s Hook Up an External LED!</a:t>
            </a:r>
          </a:p>
        </p:txBody>
      </p:sp>
      <p:sp>
        <p:nvSpPr>
          <p:cNvPr id="209" name="Shape 20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Schematic</a:t>
            </a:r>
          </a:p>
        </p:txBody>
      </p:sp>
      <p:pic>
        <p:nvPicPr>
          <p:cNvPr descr="2013-09-27 14_09_00-Untitled Sketch.fzz_ - Fritzing - [Schematic View].png" id="215" name="Shape 215"/>
          <p:cNvPicPr preferRelativeResize="0"/>
          <p:nvPr/>
        </p:nvPicPr>
        <p:blipFill>
          <a:blip r:embed="rId3">
            <a:alphaModFix/>
          </a:blip>
          <a:stretch>
            <a:fillRect/>
          </a:stretch>
        </p:blipFill>
        <p:spPr>
          <a:xfrm>
            <a:off x="2967037" y="666750"/>
            <a:ext cx="3209925" cy="3810000"/>
          </a:xfrm>
          <a:prstGeom prst="rect">
            <a:avLst/>
          </a:prstGeom>
          <a:noFill/>
          <a:ln>
            <a:noFill/>
          </a:ln>
        </p:spPr>
      </p:pic>
      <p:sp>
        <p:nvSpPr>
          <p:cNvPr id="216" name="Shape 216"/>
          <p:cNvSpPr txBox="1"/>
          <p:nvPr/>
        </p:nvSpPr>
        <p:spPr>
          <a:xfrm>
            <a:off x="11800" y="4837475"/>
            <a:ext cx="9144000" cy="305999"/>
          </a:xfrm>
          <a:prstGeom prst="rect">
            <a:avLst/>
          </a:prstGeom>
          <a:noFill/>
          <a:ln>
            <a:noFill/>
          </a:ln>
        </p:spPr>
        <p:txBody>
          <a:bodyPr anchorCtr="0" anchor="t" bIns="91425" lIns="91425" rIns="91425" tIns="91425">
            <a:noAutofit/>
          </a:bodyPr>
          <a:lstStyle/>
          <a:p>
            <a:pPr lvl="0" rtl="0">
              <a:spcBef>
                <a:spcPts val="0"/>
              </a:spcBef>
              <a:buNone/>
            </a:pPr>
            <a:r>
              <a:rPr lang="en" sz="800"/>
              <a:t>Image source: </a:t>
            </a:r>
            <a:r>
              <a:rPr lang="en" sz="800" u="sng">
                <a:solidFill>
                  <a:schemeClr val="hlink"/>
                </a:solidFill>
                <a:hlinkClick r:id="rId4"/>
              </a:rPr>
              <a:t>http://www2.beens.org/computer-technology/arduino/activities/blinking-led</a:t>
            </a:r>
            <a:r>
              <a:rPr lang="en" sz="800"/>
              <a:t> </a:t>
            </a:r>
          </a:p>
        </p:txBody>
      </p:sp>
      <p:sp>
        <p:nvSpPr>
          <p:cNvPr id="217" name="Shape 217"/>
          <p:cNvSpPr/>
          <p:nvPr/>
        </p:nvSpPr>
        <p:spPr>
          <a:xfrm>
            <a:off x="6609600" y="1331675"/>
            <a:ext cx="2040300" cy="1443299"/>
          </a:xfrm>
          <a:prstGeom prst="wedgeRectCallout">
            <a:avLst>
              <a:gd fmla="val -78144" name="adj1"/>
              <a:gd fmla="val 106906"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a:t>The resistor is needed to protect the LED. It limits the current to a safe amount and drops the voltage across the LED to about 2 volts.</a:t>
            </a:r>
          </a:p>
        </p:txBody>
      </p:sp>
      <p:sp>
        <p:nvSpPr>
          <p:cNvPr id="218" name="Shape 2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Pictorial</a:t>
            </a:r>
          </a:p>
        </p:txBody>
      </p:sp>
      <p:pic>
        <p:nvPicPr>
          <p:cNvPr descr="2013-09-27 14_05_11-Untitled Sketch.fzz_ - Fritzing - [Breadboard View].png" id="224" name="Shape 224"/>
          <p:cNvPicPr preferRelativeResize="0"/>
          <p:nvPr/>
        </p:nvPicPr>
        <p:blipFill>
          <a:blip r:embed="rId3">
            <a:alphaModFix/>
          </a:blip>
          <a:stretch>
            <a:fillRect/>
          </a:stretch>
        </p:blipFill>
        <p:spPr>
          <a:xfrm>
            <a:off x="2386012" y="666750"/>
            <a:ext cx="3457575" cy="3810000"/>
          </a:xfrm>
          <a:prstGeom prst="rect">
            <a:avLst/>
          </a:prstGeom>
          <a:noFill/>
          <a:ln>
            <a:noFill/>
          </a:ln>
        </p:spPr>
      </p:pic>
      <p:sp>
        <p:nvSpPr>
          <p:cNvPr id="225" name="Shape 225"/>
          <p:cNvSpPr txBox="1"/>
          <p:nvPr/>
        </p:nvSpPr>
        <p:spPr>
          <a:xfrm>
            <a:off x="11800" y="4837475"/>
            <a:ext cx="9144000" cy="305999"/>
          </a:xfrm>
          <a:prstGeom prst="rect">
            <a:avLst/>
          </a:prstGeom>
          <a:noFill/>
          <a:ln>
            <a:noFill/>
          </a:ln>
        </p:spPr>
        <p:txBody>
          <a:bodyPr anchorCtr="0" anchor="t" bIns="91425" lIns="91425" rIns="91425" tIns="91425">
            <a:noAutofit/>
          </a:bodyPr>
          <a:lstStyle/>
          <a:p>
            <a:pPr lvl="0" rtl="0">
              <a:spcBef>
                <a:spcPts val="0"/>
              </a:spcBef>
              <a:buNone/>
            </a:pPr>
            <a:r>
              <a:rPr lang="en" sz="800"/>
              <a:t>Image source: </a:t>
            </a:r>
            <a:r>
              <a:rPr lang="en" sz="800" u="sng">
                <a:solidFill>
                  <a:schemeClr val="hlink"/>
                </a:solidFill>
                <a:hlinkClick r:id="rId4"/>
              </a:rPr>
              <a:t>http://www2.beens.org/computer-technology/arduino/activities/blinking-led</a:t>
            </a:r>
            <a:r>
              <a:rPr lang="en" sz="800"/>
              <a:t> </a:t>
            </a:r>
          </a:p>
        </p:txBody>
      </p:sp>
      <p:sp>
        <p:nvSpPr>
          <p:cNvPr id="226" name="Shape 226"/>
          <p:cNvSpPr txBox="1"/>
          <p:nvPr/>
        </p:nvSpPr>
        <p:spPr>
          <a:xfrm>
            <a:off x="6459825" y="3229775"/>
            <a:ext cx="2528999" cy="1607699"/>
          </a:xfrm>
          <a:prstGeom prst="rect">
            <a:avLst/>
          </a:prstGeom>
          <a:noFill/>
          <a:ln cap="flat" cmpd="sng" w="28575">
            <a:solidFill>
              <a:srgbClr val="FF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t>Note!</a:t>
            </a:r>
          </a:p>
          <a:p>
            <a:pPr lvl="0" rtl="0">
              <a:spcBef>
                <a:spcPts val="0"/>
              </a:spcBef>
              <a:buNone/>
            </a:pPr>
            <a:r>
              <a:t/>
            </a:r>
            <a:endParaRPr/>
          </a:p>
          <a:p>
            <a:pPr lvl="0" rtl="0">
              <a:spcBef>
                <a:spcPts val="0"/>
              </a:spcBef>
              <a:buNone/>
            </a:pPr>
            <a:r>
              <a:rPr lang="en"/>
              <a:t>Unplug your Arduino while hooking up the electronic components. Get the circuit checked before applying power.</a:t>
            </a:r>
          </a:p>
        </p:txBody>
      </p:sp>
      <p:sp>
        <p:nvSpPr>
          <p:cNvPr id="227" name="Shape 2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Supplemental Information: Fritzing</a:t>
            </a:r>
          </a:p>
        </p:txBody>
      </p:sp>
      <p:sp>
        <p:nvSpPr>
          <p:cNvPr id="233" name="Shape 233"/>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Fritzing is an open-source hardware initiative that makes electronics accessible as a creative material for anyone. We offer a software tool, a community website and services in the spirit of Processing and Arduino, fostering a creative ecosystem that allows users to document their prototypes, share them with others, teach electronics in a classroom, and layout and manufacture professional pcbs.</a:t>
            </a:r>
          </a:p>
          <a:p>
            <a:pPr lvl="0" algn="ctr">
              <a:spcBef>
                <a:spcPts val="0"/>
              </a:spcBef>
              <a:buNone/>
            </a:pPr>
            <a:r>
              <a:rPr lang="en" u="sng">
                <a:solidFill>
                  <a:schemeClr val="hlink"/>
                </a:solidFill>
                <a:hlinkClick r:id="rId3"/>
              </a:rPr>
              <a:t>http://fritzing.org</a:t>
            </a:r>
            <a:r>
              <a:rPr lang="en"/>
              <a:t> </a:t>
            </a:r>
          </a:p>
        </p:txBody>
      </p:sp>
      <p:sp>
        <p:nvSpPr>
          <p:cNvPr id="234" name="Shape 2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Fritzing cont’d</a:t>
            </a:r>
          </a:p>
        </p:txBody>
      </p:sp>
      <p:sp>
        <p:nvSpPr>
          <p:cNvPr descr="Fritzing is an open-source initiative to support designers, artists, researchers and hobbyists to take the step from physical prototyping to actual product. We are creating this software in the spirit of Processing and Arduino, developing a tool that allows users to document their Arduino and other electronic-based prototypes, share them with others, teach electronics in a classroom, and to create a pcb layout for manufacturing." id="240" name="Shape 240" title="Fritzing - An Introduction">
            <a:hlinkClick r:id="rId3"/>
          </p:cNvPr>
          <p:cNvSpPr/>
          <p:nvPr/>
        </p:nvSpPr>
        <p:spPr>
          <a:xfrm>
            <a:off x="2286000" y="1248200"/>
            <a:ext cx="4572000" cy="3429000"/>
          </a:xfrm>
          <a:prstGeom prst="rect">
            <a:avLst/>
          </a:prstGeom>
          <a:blipFill>
            <a:blip r:embed="rId4">
              <a:alphaModFix/>
            </a:blip>
            <a:stretch>
              <a:fillRect/>
            </a:stretch>
          </a:blipFill>
          <a:ln>
            <a:noFill/>
          </a:ln>
        </p:spPr>
      </p:sp>
      <p:sp>
        <p:nvSpPr>
          <p:cNvPr id="241" name="Shape 2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Let’s Build a Traffic Light!</a:t>
            </a:r>
          </a:p>
        </p:txBody>
      </p:sp>
      <p:sp>
        <p:nvSpPr>
          <p:cNvPr id="247" name="Shape 247"/>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Save your Blink program as “TrafficLight”.</a:t>
            </a:r>
          </a:p>
          <a:p>
            <a:pPr lvl="0" rtl="0">
              <a:spcBef>
                <a:spcPts val="0"/>
              </a:spcBef>
              <a:buNone/>
            </a:pPr>
            <a:r>
              <a:rPr lang="en"/>
              <a:t>Modify “ledPin” to be “redLED” throughout your program.</a:t>
            </a:r>
          </a:p>
          <a:p>
            <a:pPr lvl="0" rtl="0">
              <a:spcBef>
                <a:spcPts val="0"/>
              </a:spcBef>
              <a:buNone/>
            </a:pPr>
            <a:r>
              <a:rPr lang="en"/>
              <a:t>Add two variables “yellowLED” and “greenLED”, using pins 12 and 11, respectively.</a:t>
            </a:r>
          </a:p>
          <a:p>
            <a:pPr lvl="0">
              <a:spcBef>
                <a:spcPts val="0"/>
              </a:spcBef>
              <a:buNone/>
            </a:pPr>
            <a:r>
              <a:rPr lang="en"/>
              <a:t>Modify your program and your circuitry to simulate a traffic light! </a:t>
            </a:r>
          </a:p>
        </p:txBody>
      </p:sp>
      <p:sp>
        <p:nvSpPr>
          <p:cNvPr id="248" name="Shape 2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From a Traffic Light to RGB!</a:t>
            </a:r>
          </a:p>
        </p:txBody>
      </p:sp>
      <p:sp>
        <p:nvSpPr>
          <p:cNvPr id="254" name="Shape 254"/>
          <p:cNvSpPr txBox="1"/>
          <p:nvPr/>
        </p:nvSpPr>
        <p:spPr>
          <a:xfrm>
            <a:off x="11800" y="4761275"/>
            <a:ext cx="9144000" cy="382199"/>
          </a:xfrm>
          <a:prstGeom prst="rect">
            <a:avLst/>
          </a:prstGeom>
          <a:noFill/>
          <a:ln>
            <a:noFill/>
          </a:ln>
        </p:spPr>
        <p:txBody>
          <a:bodyPr anchorCtr="0" anchor="t" bIns="91425" lIns="91425" rIns="91425" tIns="91425">
            <a:noAutofit/>
          </a:bodyPr>
          <a:lstStyle/>
          <a:p>
            <a:pPr lvl="0" rtl="0">
              <a:spcBef>
                <a:spcPts val="0"/>
              </a:spcBef>
              <a:buNone/>
            </a:pPr>
            <a:r>
              <a:rPr lang="en" sz="800"/>
              <a:t>Frtizing diagram source: </a:t>
            </a:r>
            <a:r>
              <a:rPr lang="en" sz="800" u="sng">
                <a:solidFill>
                  <a:schemeClr val="hlink"/>
                </a:solidFill>
                <a:hlinkClick r:id="rId3"/>
              </a:rPr>
              <a:t>http://www2.beens.org/computer-technology/arduino/activities/rgb-leds</a:t>
            </a:r>
          </a:p>
          <a:p>
            <a:pPr lvl="0" rtl="0">
              <a:spcBef>
                <a:spcPts val="0"/>
              </a:spcBef>
              <a:buNone/>
            </a:pPr>
            <a:r>
              <a:rPr lang="en" sz="800"/>
              <a:t>RGB image source: </a:t>
            </a:r>
            <a:r>
              <a:rPr lang="en" sz="800" u="sng">
                <a:solidFill>
                  <a:schemeClr val="hlink"/>
                </a:solidFill>
                <a:hlinkClick r:id="rId4"/>
              </a:rPr>
              <a:t>http://upload.wikimedia.org/wikipedia/commons/thumb/c/c2/AdditiveColor.svg/220px-AdditiveColor.svg.png</a:t>
            </a:r>
            <a:r>
              <a:rPr lang="en" sz="800"/>
              <a:t> </a:t>
            </a:r>
          </a:p>
        </p:txBody>
      </p:sp>
      <p:grpSp>
        <p:nvGrpSpPr>
          <p:cNvPr id="255" name="Shape 255"/>
          <p:cNvGrpSpPr/>
          <p:nvPr/>
        </p:nvGrpSpPr>
        <p:grpSpPr>
          <a:xfrm>
            <a:off x="311700" y="881062"/>
            <a:ext cx="8520600" cy="3686175"/>
            <a:chOff x="311700" y="881062"/>
            <a:chExt cx="8520600" cy="3686175"/>
          </a:xfrm>
        </p:grpSpPr>
        <p:pic>
          <p:nvPicPr>
            <p:cNvPr descr="2013-10-04 14_42_58-RGB.fzz - Fritzing - [Breadboard View].png" id="256" name="Shape 256"/>
            <p:cNvPicPr preferRelativeResize="0"/>
            <p:nvPr/>
          </p:nvPicPr>
          <p:blipFill>
            <a:blip r:embed="rId5">
              <a:alphaModFix/>
            </a:blip>
            <a:stretch>
              <a:fillRect/>
            </a:stretch>
          </p:blipFill>
          <p:spPr>
            <a:xfrm>
              <a:off x="5022300" y="881062"/>
              <a:ext cx="3810000" cy="3686175"/>
            </a:xfrm>
            <a:prstGeom prst="rect">
              <a:avLst/>
            </a:prstGeom>
            <a:noFill/>
            <a:ln>
              <a:noFill/>
            </a:ln>
          </p:spPr>
        </p:pic>
        <p:pic>
          <p:nvPicPr>
            <p:cNvPr descr="220px-AdditiveColor.svg.png" id="257" name="Shape 257"/>
            <p:cNvPicPr preferRelativeResize="0"/>
            <p:nvPr/>
          </p:nvPicPr>
          <p:blipFill>
            <a:blip r:embed="rId6">
              <a:alphaModFix/>
            </a:blip>
            <a:stretch>
              <a:fillRect/>
            </a:stretch>
          </p:blipFill>
          <p:spPr>
            <a:xfrm>
              <a:off x="311700" y="1676400"/>
              <a:ext cx="2095500" cy="2095500"/>
            </a:xfrm>
            <a:prstGeom prst="rect">
              <a:avLst/>
            </a:prstGeom>
            <a:noFill/>
            <a:ln>
              <a:noFill/>
            </a:ln>
          </p:spPr>
        </p:pic>
        <p:sp>
          <p:nvSpPr>
            <p:cNvPr id="258" name="Shape 258"/>
            <p:cNvSpPr txBox="1"/>
            <p:nvPr/>
          </p:nvSpPr>
          <p:spPr>
            <a:xfrm>
              <a:off x="2667000" y="1247862"/>
              <a:ext cx="2095499" cy="2952600"/>
            </a:xfrm>
            <a:prstGeom prst="rect">
              <a:avLst/>
            </a:prstGeom>
            <a:noFill/>
            <a:ln cap="flat" cmpd="sng" w="9525">
              <a:solidFill>
                <a:srgbClr val="FF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sz="1200">
                  <a:solidFill>
                    <a:srgbClr val="260A00"/>
                  </a:solidFill>
                  <a:highlight>
                    <a:srgbClr val="FFFFFF"/>
                  </a:highlight>
                </a:rPr>
                <a:t>Assignment</a:t>
              </a:r>
            </a:p>
            <a:p>
              <a:pPr lvl="0" rtl="0">
                <a:spcBef>
                  <a:spcPts val="0"/>
                </a:spcBef>
                <a:buNone/>
              </a:pPr>
              <a:r>
                <a:t/>
              </a:r>
              <a:endParaRPr b="1" sz="1200">
                <a:solidFill>
                  <a:srgbClr val="260A00"/>
                </a:solidFill>
                <a:highlight>
                  <a:srgbClr val="FFFFFF"/>
                </a:highlight>
              </a:endParaRPr>
            </a:p>
            <a:p>
              <a:pPr lvl="0" rtl="0">
                <a:spcBef>
                  <a:spcPts val="0"/>
                </a:spcBef>
                <a:buNone/>
              </a:pPr>
              <a:r>
                <a:rPr lang="en" sz="1200">
                  <a:solidFill>
                    <a:srgbClr val="260A00"/>
                  </a:solidFill>
                  <a:highlight>
                    <a:srgbClr val="FFFFFF"/>
                  </a:highlight>
                </a:rPr>
                <a:t>Write a program that loops through the following colours, with each colour being displayed for 500 mS:</a:t>
              </a:r>
            </a:p>
            <a:p>
              <a:pPr lvl="0" rtl="0">
                <a:spcBef>
                  <a:spcPts val="0"/>
                </a:spcBef>
                <a:buNone/>
              </a:pPr>
              <a:r>
                <a:t/>
              </a:r>
              <a:endParaRPr sz="1200">
                <a:solidFill>
                  <a:srgbClr val="260A00"/>
                </a:solidFill>
                <a:highlight>
                  <a:srgbClr val="FFFFFF"/>
                </a:highlight>
              </a:endParaRPr>
            </a:p>
            <a:p>
              <a:pPr indent="-304800" lvl="0" marL="457200" rtl="0">
                <a:lnSpc>
                  <a:spcPct val="115000"/>
                </a:lnSpc>
                <a:spcBef>
                  <a:spcPts val="0"/>
                </a:spcBef>
                <a:buClr>
                  <a:srgbClr val="260A00"/>
                </a:buClr>
                <a:buSzPct val="100000"/>
              </a:pPr>
              <a:r>
                <a:rPr lang="en" sz="1200">
                  <a:solidFill>
                    <a:srgbClr val="260A00"/>
                  </a:solidFill>
                  <a:highlight>
                    <a:srgbClr val="FFFFFF"/>
                  </a:highlight>
                </a:rPr>
                <a:t>green</a:t>
              </a:r>
            </a:p>
            <a:p>
              <a:pPr indent="-304800" lvl="0" marL="457200" rtl="0">
                <a:lnSpc>
                  <a:spcPct val="115000"/>
                </a:lnSpc>
                <a:spcBef>
                  <a:spcPts val="0"/>
                </a:spcBef>
                <a:buClr>
                  <a:srgbClr val="260A00"/>
                </a:buClr>
                <a:buSzPct val="100000"/>
              </a:pPr>
              <a:r>
                <a:rPr lang="en" sz="1200">
                  <a:solidFill>
                    <a:srgbClr val="260A00"/>
                  </a:solidFill>
                  <a:highlight>
                    <a:srgbClr val="FFFFFF"/>
                  </a:highlight>
                </a:rPr>
                <a:t>yellow</a:t>
              </a:r>
            </a:p>
            <a:p>
              <a:pPr indent="-304800" lvl="0" marL="457200" rtl="0">
                <a:lnSpc>
                  <a:spcPct val="115000"/>
                </a:lnSpc>
                <a:spcBef>
                  <a:spcPts val="0"/>
                </a:spcBef>
                <a:buClr>
                  <a:srgbClr val="260A00"/>
                </a:buClr>
                <a:buSzPct val="100000"/>
              </a:pPr>
              <a:r>
                <a:rPr lang="en" sz="1200">
                  <a:solidFill>
                    <a:srgbClr val="260A00"/>
                  </a:solidFill>
                  <a:highlight>
                    <a:srgbClr val="FFFFFF"/>
                  </a:highlight>
                </a:rPr>
                <a:t>red</a:t>
              </a:r>
            </a:p>
            <a:p>
              <a:pPr indent="-304800" lvl="0" marL="457200" rtl="0">
                <a:lnSpc>
                  <a:spcPct val="115000"/>
                </a:lnSpc>
                <a:spcBef>
                  <a:spcPts val="0"/>
                </a:spcBef>
                <a:buClr>
                  <a:srgbClr val="260A00"/>
                </a:buClr>
                <a:buSzPct val="100000"/>
              </a:pPr>
              <a:r>
                <a:rPr lang="en" sz="1200">
                  <a:solidFill>
                    <a:srgbClr val="260A00"/>
                  </a:solidFill>
                  <a:highlight>
                    <a:srgbClr val="FFFFFF"/>
                  </a:highlight>
                </a:rPr>
                <a:t>magenta</a:t>
              </a:r>
            </a:p>
            <a:p>
              <a:pPr indent="-304800" lvl="0" marL="457200" rtl="0">
                <a:lnSpc>
                  <a:spcPct val="115000"/>
                </a:lnSpc>
                <a:spcBef>
                  <a:spcPts val="0"/>
                </a:spcBef>
                <a:buClr>
                  <a:srgbClr val="260A00"/>
                </a:buClr>
                <a:buSzPct val="100000"/>
              </a:pPr>
              <a:r>
                <a:rPr lang="en" sz="1200">
                  <a:solidFill>
                    <a:srgbClr val="260A00"/>
                  </a:solidFill>
                  <a:highlight>
                    <a:srgbClr val="FFFFFF"/>
                  </a:highlight>
                </a:rPr>
                <a:t>blue</a:t>
              </a:r>
            </a:p>
            <a:p>
              <a:pPr indent="-304800" lvl="0" marL="457200" rtl="0">
                <a:lnSpc>
                  <a:spcPct val="115000"/>
                </a:lnSpc>
                <a:spcBef>
                  <a:spcPts val="0"/>
                </a:spcBef>
                <a:buClr>
                  <a:srgbClr val="260A00"/>
                </a:buClr>
                <a:buSzPct val="100000"/>
              </a:pPr>
              <a:r>
                <a:rPr lang="en" sz="1200">
                  <a:solidFill>
                    <a:srgbClr val="260A00"/>
                  </a:solidFill>
                  <a:highlight>
                    <a:srgbClr val="FFFFFF"/>
                  </a:highlight>
                </a:rPr>
                <a:t>cyan</a:t>
              </a:r>
            </a:p>
            <a:p>
              <a:pPr indent="-304800" lvl="0" marL="457200" rtl="0">
                <a:lnSpc>
                  <a:spcPct val="115000"/>
                </a:lnSpc>
                <a:spcBef>
                  <a:spcPts val="0"/>
                </a:spcBef>
                <a:buClr>
                  <a:srgbClr val="260A00"/>
                </a:buClr>
                <a:buSzPct val="100000"/>
              </a:pPr>
              <a:r>
                <a:rPr lang="en" sz="1200">
                  <a:solidFill>
                    <a:srgbClr val="260A00"/>
                  </a:solidFill>
                  <a:highlight>
                    <a:srgbClr val="FFFFFF"/>
                  </a:highlight>
                </a:rPr>
                <a:t>white</a:t>
              </a:r>
            </a:p>
            <a:p>
              <a:pPr lvl="0">
                <a:spcBef>
                  <a:spcPts val="0"/>
                </a:spcBef>
                <a:buNone/>
              </a:pPr>
              <a:r>
                <a:t/>
              </a:r>
              <a:endParaRPr/>
            </a:p>
          </p:txBody>
        </p:sp>
      </p:grpSp>
      <p:sp>
        <p:nvSpPr>
          <p:cNvPr id="259" name="Shape 25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311700" y="1444650"/>
            <a:ext cx="8520599" cy="2254199"/>
          </a:xfrm>
          <a:prstGeom prst="rect">
            <a:avLst/>
          </a:prstGeom>
        </p:spPr>
        <p:txBody>
          <a:bodyPr anchorCtr="0" anchor="ctr" bIns="91425" lIns="91425" rIns="91425" tIns="91425">
            <a:noAutofit/>
          </a:bodyPr>
          <a:lstStyle/>
          <a:p>
            <a:pPr lvl="0" rtl="0">
              <a:spcBef>
                <a:spcPts val="0"/>
              </a:spcBef>
              <a:buNone/>
            </a:pPr>
            <a:r>
              <a:rPr lang="en"/>
              <a:t>Further Exploration:</a:t>
            </a:r>
          </a:p>
          <a:p>
            <a:pPr lvl="0" rtl="0">
              <a:spcBef>
                <a:spcPts val="0"/>
              </a:spcBef>
              <a:buNone/>
            </a:pPr>
            <a:r>
              <a:t/>
            </a:r>
            <a:endParaRPr/>
          </a:p>
          <a:p>
            <a:pPr lvl="0" rtl="0">
              <a:spcBef>
                <a:spcPts val="0"/>
              </a:spcBef>
              <a:buNone/>
            </a:pPr>
            <a:r>
              <a:rPr lang="en" u="sng">
                <a:solidFill>
                  <a:schemeClr val="hlink"/>
                </a:solidFill>
                <a:hlinkClick r:id="rId3"/>
              </a:rPr>
              <a:t>https://123d.circuits.io</a:t>
            </a:r>
            <a:r>
              <a:rPr lang="en"/>
              <a:t> </a:t>
            </a:r>
          </a:p>
          <a:p>
            <a:pPr lvl="0">
              <a:spcBef>
                <a:spcPts val="0"/>
              </a:spcBef>
              <a:buNone/>
            </a:pPr>
            <a:r>
              <a:rPr lang="en"/>
              <a:t>(Electronics and Arduino simulator)</a:t>
            </a:r>
          </a:p>
        </p:txBody>
      </p:sp>
      <p:sp>
        <p:nvSpPr>
          <p:cNvPr id="265" name="Shape 26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0" y="0"/>
            <a:ext cx="9144000" cy="5143499"/>
          </a:xfrm>
          <a:prstGeom prst="rect">
            <a:avLst/>
          </a:prstGeom>
        </p:spPr>
        <p:txBody>
          <a:bodyPr anchorCtr="0" anchor="ctr" bIns="91425" lIns="91425" rIns="91425" tIns="91425">
            <a:noAutofit/>
          </a:bodyPr>
          <a:lstStyle/>
          <a:p>
            <a:pPr lvl="0">
              <a:spcBef>
                <a:spcPts val="0"/>
              </a:spcBef>
              <a:buNone/>
            </a:pPr>
            <a:r>
              <a:rPr lang="en" sz="3000"/>
              <a:t>A pre-assembled Arduino board includes a microcontroller, which is programmed using Arduino programming language and the Arduino development environment. In essence, this platform provides a way to build and program electronic components. Arduino programming language is a simplified form of C/C++ programming language based on what Arduino calls "sketches," which use basic programming structures, variables and functions. These are then converted into a C++ program. </a:t>
            </a:r>
          </a:p>
        </p:txBody>
      </p:sp>
      <p:sp>
        <p:nvSpPr>
          <p:cNvPr id="69" name="Shape 6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2150850"/>
            <a:ext cx="8520599" cy="841800"/>
          </a:xfrm>
          <a:prstGeom prst="rect">
            <a:avLst/>
          </a:prstGeom>
        </p:spPr>
        <p:txBody>
          <a:bodyPr anchorCtr="0" anchor="ctr" bIns="91425" lIns="91425" rIns="91425" tIns="91425">
            <a:noAutofit/>
          </a:bodyPr>
          <a:lstStyle/>
          <a:p>
            <a:pPr lvl="0">
              <a:spcBef>
                <a:spcPts val="0"/>
              </a:spcBef>
              <a:buNone/>
            </a:pPr>
            <a:r>
              <a:rPr lang="en"/>
              <a:t>Thanks! </a:t>
            </a:r>
          </a:p>
        </p:txBody>
      </p:sp>
      <p:sp>
        <p:nvSpPr>
          <p:cNvPr id="271" name="Shape 27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idx="4294967295" type="body"/>
          </p:nvPr>
        </p:nvSpPr>
        <p:spPr>
          <a:xfrm>
            <a:off x="191775" y="287100"/>
            <a:ext cx="8520599" cy="1846499"/>
          </a:xfrm>
          <a:prstGeom prst="rect">
            <a:avLst/>
          </a:prstGeom>
        </p:spPr>
        <p:txBody>
          <a:bodyPr anchorCtr="0" anchor="t" bIns="91425" lIns="91425" rIns="91425" tIns="91425">
            <a:noAutofit/>
          </a:bodyPr>
          <a:lstStyle/>
          <a:p>
            <a:pPr lvl="0" rtl="0" algn="ctr">
              <a:spcBef>
                <a:spcPts val="0"/>
              </a:spcBef>
              <a:buClr>
                <a:schemeClr val="dk1"/>
              </a:buClr>
              <a:buSzPct val="25000"/>
              <a:buFont typeface="Arial"/>
              <a:buNone/>
            </a:pPr>
            <a:r>
              <a:rPr lang="en" sz="4800"/>
              <a:t>Main Reference:</a:t>
            </a:r>
          </a:p>
          <a:p>
            <a:pPr lvl="0" rtl="0" algn="ctr">
              <a:spcBef>
                <a:spcPts val="0"/>
              </a:spcBef>
              <a:buNone/>
            </a:pPr>
            <a:r>
              <a:rPr lang="en" sz="3000" u="sng">
                <a:solidFill>
                  <a:schemeClr val="hlink"/>
                </a:solidFill>
                <a:hlinkClick r:id="rId3"/>
              </a:rPr>
              <a:t>http://www.arduino.org/products/kits/arduino-starter-kit</a:t>
            </a:r>
            <a:r>
              <a:rPr lang="en" sz="3000"/>
              <a:t> </a:t>
            </a:r>
          </a:p>
        </p:txBody>
      </p:sp>
      <p:pic>
        <p:nvPicPr>
          <p:cNvPr id="75" name="Shape 75"/>
          <p:cNvPicPr preferRelativeResize="0"/>
          <p:nvPr/>
        </p:nvPicPr>
        <p:blipFill>
          <a:blip r:embed="rId4">
            <a:alphaModFix/>
          </a:blip>
          <a:stretch>
            <a:fillRect/>
          </a:stretch>
        </p:blipFill>
        <p:spPr>
          <a:xfrm>
            <a:off x="1852612" y="2133600"/>
            <a:ext cx="5438775" cy="3009900"/>
          </a:xfrm>
          <a:prstGeom prst="rect">
            <a:avLst/>
          </a:prstGeom>
          <a:noFill/>
          <a:ln>
            <a:noFill/>
          </a:ln>
        </p:spPr>
      </p:pic>
      <p:sp>
        <p:nvSpPr>
          <p:cNvPr id="76" name="Shape 7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2150850"/>
            <a:ext cx="8520599" cy="841800"/>
          </a:xfrm>
          <a:prstGeom prst="rect">
            <a:avLst/>
          </a:prstGeom>
        </p:spPr>
        <p:txBody>
          <a:bodyPr anchorCtr="0" anchor="ctr" bIns="91425" lIns="91425" rIns="91425" tIns="91425">
            <a:noAutofit/>
          </a:bodyPr>
          <a:lstStyle/>
          <a:p>
            <a:pPr lvl="0">
              <a:spcBef>
                <a:spcPts val="0"/>
              </a:spcBef>
              <a:buNone/>
            </a:pPr>
            <a:r>
              <a:rPr lang="en"/>
              <a:t>Intro Videos</a:t>
            </a:r>
          </a:p>
        </p:txBody>
      </p:sp>
      <p:sp>
        <p:nvSpPr>
          <p:cNvPr id="82" name="Shape 8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descr="If you have a friend or relative who has been asking &quot;what's an Arduino?&quot; You can point them here. They'll get an overview of what it is and what's possible with it.  Get the kit mentioned in this video: http://www.makershed.com/Getting_Started_with_Arduino_Kit_V3_0_p/msgsa.htm&amp;Click=37845" id="87" name="Shape 87" title="An Introduction to the Arduino">
            <a:hlinkClick r:id="rId3"/>
          </p:cNvPr>
          <p:cNvSpPr/>
          <p:nvPr/>
        </p:nvSpPr>
        <p:spPr>
          <a:xfrm>
            <a:off x="2286000" y="857250"/>
            <a:ext cx="4572000" cy="3429000"/>
          </a:xfrm>
          <a:prstGeom prst="rect">
            <a:avLst/>
          </a:prstGeom>
          <a:blipFill>
            <a:blip r:embed="rId4">
              <a:alphaModFix/>
            </a:blip>
            <a:stretch>
              <a:fillRect/>
            </a:stretch>
          </a:blipFill>
          <a:ln>
            <a:noFill/>
          </a:ln>
        </p:spPr>
      </p:sp>
      <p:sp>
        <p:nvSpPr>
          <p:cNvPr id="88" name="Shape 8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89" name="Shape 89"/>
          <p:cNvSpPr txBox="1"/>
          <p:nvPr/>
        </p:nvSpPr>
        <p:spPr>
          <a:xfrm>
            <a:off x="107900" y="4400150"/>
            <a:ext cx="8908199" cy="656699"/>
          </a:xfrm>
          <a:prstGeom prst="rect">
            <a:avLst/>
          </a:prstGeom>
          <a:noFill/>
          <a:ln>
            <a:noFill/>
          </a:ln>
        </p:spPr>
        <p:txBody>
          <a:bodyPr anchorCtr="0" anchor="t" bIns="91425" lIns="91425" rIns="91425" tIns="91425">
            <a:noAutofit/>
          </a:bodyPr>
          <a:lstStyle/>
          <a:p>
            <a:pPr lvl="0" rtl="0" algn="ctr">
              <a:spcBef>
                <a:spcPts val="0"/>
              </a:spcBef>
              <a:buNone/>
            </a:pPr>
            <a:r>
              <a:rPr b="1" lang="en"/>
              <a:t>An Introduction to the Arduino (from Make Magazine) (4:25)</a:t>
            </a:r>
          </a:p>
          <a:p>
            <a:pPr lvl="0" algn="ctr">
              <a:spcBef>
                <a:spcPts val="0"/>
              </a:spcBef>
              <a:buNone/>
            </a:pPr>
            <a:r>
              <a:rPr lang="en" u="sng">
                <a:solidFill>
                  <a:schemeClr val="hlink"/>
                </a:solidFill>
                <a:hlinkClick r:id="rId5"/>
              </a:rPr>
              <a:t>https://www.youtube.com/watch?v=CqrQmQqpHXc</a:t>
            </a:r>
            <a:r>
              <a:rPr lang="en"/>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descr="http://www.ted.com Massimo Banzi helped invent the Arduino, a tiny, easy-to-use open-source microcontroller that's inspired thousands of people around the world to make the coolest things they can imagine -- from toys to satellite gear. Because, as he says, &quot;You don't need anyone's permission to make something great.&quot;  TEDTalks is a daily video podcast of the best talks and performances from the TED Conference, where the world's leading thinkers and doers give the talk of their lives in 18 minutes. Featured speakers have included Al Gore on climate change, Philippe Starck on design, Jill Bolte Taylor on observing her own stroke, Nicholas Negroponte on One Laptop per Child, Jane Goodall on chimpanzees, Bill Gates on malaria and mosquitoes, Pattie Maes on the &quot;Sixth Sense&quot; wearable tech, and &quot;Lost&quot; producer JJ Abrams on the allure of mystery. TED stands for Technology, Entertainment, Design, and TEDTalks cover these topics as well as science, business, development and the arts. Closed captions and translated subtitles in a variety of languages are now available on TED.com, at http://www.ted.com/translate  If you have questions or comments about this or other TED videos, please go to http://support.ted.com" id="94" name="Shape 94" title="Massimo Banzi: How Arduino is open-sourcing imagination">
            <a:hlinkClick r:id="rId3"/>
          </p:cNvPr>
          <p:cNvSpPr/>
          <p:nvPr/>
        </p:nvSpPr>
        <p:spPr>
          <a:xfrm>
            <a:off x="2286000" y="857250"/>
            <a:ext cx="4572000" cy="3429000"/>
          </a:xfrm>
          <a:prstGeom prst="rect">
            <a:avLst/>
          </a:prstGeom>
          <a:blipFill>
            <a:blip r:embed="rId4">
              <a:alphaModFix/>
            </a:blip>
            <a:stretch>
              <a:fillRect/>
            </a:stretch>
          </a:blipFill>
          <a:ln>
            <a:noFill/>
          </a:ln>
        </p:spPr>
      </p:sp>
      <p:sp>
        <p:nvSpPr>
          <p:cNvPr id="95" name="Shape 9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96" name="Shape 96"/>
          <p:cNvSpPr txBox="1"/>
          <p:nvPr/>
        </p:nvSpPr>
        <p:spPr>
          <a:xfrm>
            <a:off x="107900" y="4400150"/>
            <a:ext cx="8908199" cy="656699"/>
          </a:xfrm>
          <a:prstGeom prst="rect">
            <a:avLst/>
          </a:prstGeom>
          <a:noFill/>
          <a:ln>
            <a:noFill/>
          </a:ln>
        </p:spPr>
        <p:txBody>
          <a:bodyPr anchorCtr="0" anchor="t" bIns="91425" lIns="91425" rIns="91425" tIns="91425">
            <a:noAutofit/>
          </a:bodyPr>
          <a:lstStyle/>
          <a:p>
            <a:pPr lvl="0" rtl="0" algn="ctr">
              <a:spcBef>
                <a:spcPts val="0"/>
              </a:spcBef>
              <a:buNone/>
            </a:pPr>
            <a:r>
              <a:rPr b="1" lang="en"/>
              <a:t>Massimo Banzi: How Arduino is open-sourcing imagination (15:46)</a:t>
            </a:r>
          </a:p>
          <a:p>
            <a:pPr lvl="0" rtl="0" algn="ctr">
              <a:spcBef>
                <a:spcPts val="0"/>
              </a:spcBef>
              <a:buNone/>
            </a:pPr>
            <a:r>
              <a:rPr lang="en" u="sng">
                <a:solidFill>
                  <a:schemeClr val="hlink"/>
                </a:solidFill>
                <a:hlinkClick r:id="rId5"/>
              </a:rPr>
              <a:t>https://www.youtube.com/watch?v=UoBUXOOdLXY</a:t>
            </a:r>
            <a:r>
              <a:rPr lang="en"/>
              <a: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2150850"/>
            <a:ext cx="8520599" cy="841800"/>
          </a:xfrm>
          <a:prstGeom prst="rect">
            <a:avLst/>
          </a:prstGeom>
        </p:spPr>
        <p:txBody>
          <a:bodyPr anchorCtr="0" anchor="ctr" bIns="91425" lIns="91425" rIns="91425" tIns="91425">
            <a:noAutofit/>
          </a:bodyPr>
          <a:lstStyle/>
          <a:p>
            <a:pPr lvl="0" rtl="0">
              <a:spcBef>
                <a:spcPts val="0"/>
              </a:spcBef>
              <a:buNone/>
            </a:pPr>
            <a:r>
              <a:rPr lang="en"/>
              <a:t>Our First Program!</a:t>
            </a:r>
          </a:p>
        </p:txBody>
      </p:sp>
      <p:sp>
        <p:nvSpPr>
          <p:cNvPr id="102" name="Shape 10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descr="New Episodes each Monday!  You can download the parts list and the code from this episode on my website: http://jeremyblum.com/2011/01/02/arduino-tutorial-series-it-begins/  This tutorial series is sponsored by element14.  Check out their arduino group! http://www.element-14.com/community/groups/arduino  Thanks to my brother for letting me borrow his camera: http://www.youtube.com/zoop425" id="107" name="Shape 107" title="Tutorial 01 for Arduino: Getting Acquainted with Arduino">
            <a:hlinkClick r:id="rId3"/>
          </p:cNvPr>
          <p:cNvSpPr/>
          <p:nvPr/>
        </p:nvSpPr>
        <p:spPr>
          <a:xfrm>
            <a:off x="2286000" y="857250"/>
            <a:ext cx="4572000" cy="3429000"/>
          </a:xfrm>
          <a:prstGeom prst="rect">
            <a:avLst/>
          </a:prstGeom>
          <a:blipFill>
            <a:blip r:embed="rId4">
              <a:alphaModFix/>
            </a:blip>
            <a:stretch>
              <a:fillRect/>
            </a:stretch>
          </a:blipFill>
          <a:ln>
            <a:noFill/>
          </a:ln>
        </p:spPr>
      </p:sp>
      <p:sp>
        <p:nvSpPr>
          <p:cNvPr id="108" name="Shape 10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109" name="Shape 109"/>
          <p:cNvSpPr txBox="1"/>
          <p:nvPr/>
        </p:nvSpPr>
        <p:spPr>
          <a:xfrm>
            <a:off x="107900" y="4400150"/>
            <a:ext cx="8908199" cy="656699"/>
          </a:xfrm>
          <a:prstGeom prst="rect">
            <a:avLst/>
          </a:prstGeom>
          <a:noFill/>
          <a:ln>
            <a:noFill/>
          </a:ln>
        </p:spPr>
        <p:txBody>
          <a:bodyPr anchorCtr="0" anchor="t" bIns="91425" lIns="91425" rIns="91425" tIns="91425">
            <a:noAutofit/>
          </a:bodyPr>
          <a:lstStyle/>
          <a:p>
            <a:pPr lvl="0" rtl="0" algn="ctr">
              <a:spcBef>
                <a:spcPts val="0"/>
              </a:spcBef>
              <a:buNone/>
            </a:pPr>
            <a:r>
              <a:rPr b="1" lang="en"/>
              <a:t>“Tutorial 01 for Arduino: Getting Acquainted with Arduino” (14:31)</a:t>
            </a:r>
          </a:p>
          <a:p>
            <a:pPr lvl="0" rtl="0" algn="ctr">
              <a:spcBef>
                <a:spcPts val="0"/>
              </a:spcBef>
              <a:buNone/>
            </a:pPr>
            <a:r>
              <a:rPr lang="en" u="sng">
                <a:solidFill>
                  <a:schemeClr val="hlink"/>
                </a:solidFill>
                <a:hlinkClick r:id="rId5"/>
              </a:rPr>
              <a:t>https://www.youtube.com/watch?v=fCxzA9_kg6s</a:t>
            </a:r>
            <a:r>
              <a:rPr lang="en"/>
              <a:t> </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