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 id="2147483673" r:id="rId3"/>
    <p:sldMasterId id="2147483682" r:id="rId4"/>
  </p:sldMasterIdLst>
  <p:notesMasterIdLst>
    <p:notesMasterId r:id="rId167"/>
  </p:notesMasterIdLst>
  <p:sldIdLst>
    <p:sldId id="424" r:id="rId5"/>
    <p:sldId id="257" r:id="rId6"/>
    <p:sldId id="258" r:id="rId7"/>
    <p:sldId id="259" r:id="rId8"/>
    <p:sldId id="260" r:id="rId9"/>
    <p:sldId id="430"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431" r:id="rId23"/>
    <p:sldId id="432" r:id="rId24"/>
    <p:sldId id="433" r:id="rId25"/>
    <p:sldId id="434" r:id="rId26"/>
    <p:sldId id="435" r:id="rId27"/>
    <p:sldId id="426" r:id="rId28"/>
    <p:sldId id="274" r:id="rId29"/>
    <p:sldId id="275" r:id="rId30"/>
    <p:sldId id="276" r:id="rId31"/>
    <p:sldId id="277" r:id="rId32"/>
    <p:sldId id="278" r:id="rId33"/>
    <p:sldId id="279" r:id="rId34"/>
    <p:sldId id="280" r:id="rId35"/>
    <p:sldId id="281" r:id="rId36"/>
    <p:sldId id="423" r:id="rId37"/>
    <p:sldId id="282" r:id="rId38"/>
    <p:sldId id="283" r:id="rId39"/>
    <p:sldId id="284" r:id="rId40"/>
    <p:sldId id="285" r:id="rId41"/>
    <p:sldId id="286" r:id="rId42"/>
    <p:sldId id="287" r:id="rId43"/>
    <p:sldId id="288" r:id="rId44"/>
    <p:sldId id="291" r:id="rId45"/>
    <p:sldId id="292" r:id="rId46"/>
    <p:sldId id="293" r:id="rId47"/>
    <p:sldId id="436" r:id="rId48"/>
    <p:sldId id="295" r:id="rId49"/>
    <p:sldId id="296" r:id="rId50"/>
    <p:sldId id="297" r:id="rId51"/>
    <p:sldId id="298" r:id="rId52"/>
    <p:sldId id="299" r:id="rId53"/>
    <p:sldId id="300" r:id="rId54"/>
    <p:sldId id="301" r:id="rId55"/>
    <p:sldId id="302" r:id="rId56"/>
    <p:sldId id="303" r:id="rId57"/>
    <p:sldId id="304" r:id="rId58"/>
    <p:sldId id="305"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25" r:id="rId166"/>
  </p:sldIdLst>
  <p:sldSz cx="13004800" cy="9753600"/>
  <p:notesSz cx="6858000" cy="9144000"/>
  <p:defaultTextStyle>
    <a:lvl1pPr algn="ctr" defTabSz="583931">
      <a:defRPr sz="4300">
        <a:latin typeface="+mn-lt"/>
        <a:ea typeface="+mn-ea"/>
        <a:cs typeface="+mn-cs"/>
        <a:sym typeface="Gill Sans"/>
      </a:defRPr>
    </a:lvl1pPr>
    <a:lvl2pPr indent="342745" algn="ctr" defTabSz="583931">
      <a:defRPr sz="4300">
        <a:latin typeface="+mn-lt"/>
        <a:ea typeface="+mn-ea"/>
        <a:cs typeface="+mn-cs"/>
        <a:sym typeface="Gill Sans"/>
      </a:defRPr>
    </a:lvl2pPr>
    <a:lvl3pPr indent="685483" algn="ctr" defTabSz="583931">
      <a:defRPr sz="4300">
        <a:latin typeface="+mn-lt"/>
        <a:ea typeface="+mn-ea"/>
        <a:cs typeface="+mn-cs"/>
        <a:sym typeface="Gill Sans"/>
      </a:defRPr>
    </a:lvl3pPr>
    <a:lvl4pPr indent="1028226" algn="ctr" defTabSz="583931">
      <a:defRPr sz="4300">
        <a:latin typeface="+mn-lt"/>
        <a:ea typeface="+mn-ea"/>
        <a:cs typeface="+mn-cs"/>
        <a:sym typeface="Gill Sans"/>
      </a:defRPr>
    </a:lvl4pPr>
    <a:lvl5pPr indent="1370965" algn="ctr" defTabSz="583931">
      <a:defRPr sz="4300">
        <a:latin typeface="+mn-lt"/>
        <a:ea typeface="+mn-ea"/>
        <a:cs typeface="+mn-cs"/>
        <a:sym typeface="Gill Sans"/>
      </a:defRPr>
    </a:lvl5pPr>
    <a:lvl6pPr indent="1713710" algn="ctr" defTabSz="583931">
      <a:defRPr sz="4300">
        <a:latin typeface="+mn-lt"/>
        <a:ea typeface="+mn-ea"/>
        <a:cs typeface="+mn-cs"/>
        <a:sym typeface="Gill Sans"/>
      </a:defRPr>
    </a:lvl6pPr>
    <a:lvl7pPr indent="2056453" algn="ctr" defTabSz="583931">
      <a:defRPr sz="4300">
        <a:latin typeface="+mn-lt"/>
        <a:ea typeface="+mn-ea"/>
        <a:cs typeface="+mn-cs"/>
        <a:sym typeface="Gill Sans"/>
      </a:defRPr>
    </a:lvl7pPr>
    <a:lvl8pPr indent="2399192" algn="ctr" defTabSz="583931">
      <a:defRPr sz="4300">
        <a:latin typeface="+mn-lt"/>
        <a:ea typeface="+mn-ea"/>
        <a:cs typeface="+mn-cs"/>
        <a:sym typeface="Gill Sans"/>
      </a:defRPr>
    </a:lvl8pPr>
    <a:lvl9pPr indent="2741936" algn="ctr" defTabSz="583931">
      <a:defRPr sz="4300">
        <a:latin typeface="+mn-lt"/>
        <a:ea typeface="+mn-ea"/>
        <a:cs typeface="+mn-c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utta, Sudeshna (EDU)" initials="DS" lastIdx="31" clrIdx="0"/>
  <p:cmAuthor id="1" name="CianfrAl" initials="C" lastIdx="5" clrIdx="1"/>
  <p:cmAuthor id="2" name="Office 2004 Test Drive User"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5092"/>
    <a:srgbClr val="653D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Col>
    <a:la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lastRow>
    <a:fir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47" autoAdjust="0"/>
    <p:restoredTop sz="88277" autoAdjust="0"/>
  </p:normalViewPr>
  <p:slideViewPr>
    <p:cSldViewPr snapToGrid="0" snapToObjects="1">
      <p:cViewPr>
        <p:scale>
          <a:sx n="40" d="100"/>
          <a:sy n="40" d="100"/>
        </p:scale>
        <p:origin x="-979" y="130"/>
      </p:cViewPr>
      <p:guideLst>
        <p:guide orient="horz" pos="3072"/>
        <p:guide pos="4096"/>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slide" Target="slides/slide155.xml"/><Relationship Id="rId170"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slide" Target="slides/slide152.xml"/><Relationship Id="rId164" Type="http://schemas.openxmlformats.org/officeDocument/2006/relationships/slide" Target="slides/slide160.xml"/><Relationship Id="rId16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72"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8-31T15:12:59.366" idx="12">
    <p:pos x="8768" y="2629"/>
    <p:text>graphic fuzzy as in earlier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Shape 42"/>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3" name="Shape 43"/>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463459601"/>
      </p:ext>
    </p:extLst>
  </p:cSld>
  <p:clrMap bg1="lt1" tx1="dk1" bg2="lt2" tx2="dk2" accent1="accent1" accent2="accent2" accent3="accent3" accent4="accent4" accent5="accent5" accent6="accent6" hlink="hlink" folHlink="folHlink"/>
  <p:notesStyle>
    <a:lvl1pPr defTabSz="583931">
      <a:defRPr sz="2100">
        <a:latin typeface="Lucida Grande"/>
        <a:ea typeface="Lucida Grande"/>
        <a:cs typeface="Lucida Grande"/>
        <a:sym typeface="Lucida Grande"/>
      </a:defRPr>
    </a:lvl1pPr>
    <a:lvl2pPr indent="228495" defTabSz="583931">
      <a:defRPr sz="2100">
        <a:latin typeface="Lucida Grande"/>
        <a:ea typeface="Lucida Grande"/>
        <a:cs typeface="Lucida Grande"/>
        <a:sym typeface="Lucida Grande"/>
      </a:defRPr>
    </a:lvl2pPr>
    <a:lvl3pPr indent="456987" defTabSz="583931">
      <a:defRPr sz="2100">
        <a:latin typeface="Lucida Grande"/>
        <a:ea typeface="Lucida Grande"/>
        <a:cs typeface="Lucida Grande"/>
        <a:sym typeface="Lucida Grande"/>
      </a:defRPr>
    </a:lvl3pPr>
    <a:lvl4pPr indent="685483" defTabSz="583931">
      <a:defRPr sz="2100">
        <a:latin typeface="Lucida Grande"/>
        <a:ea typeface="Lucida Grande"/>
        <a:cs typeface="Lucida Grande"/>
        <a:sym typeface="Lucida Grande"/>
      </a:defRPr>
    </a:lvl4pPr>
    <a:lvl5pPr indent="913978" defTabSz="583931">
      <a:defRPr sz="2100">
        <a:latin typeface="Lucida Grande"/>
        <a:ea typeface="Lucida Grande"/>
        <a:cs typeface="Lucida Grande"/>
        <a:sym typeface="Lucida Grande"/>
      </a:defRPr>
    </a:lvl5pPr>
    <a:lvl6pPr indent="1142475" defTabSz="583931">
      <a:defRPr sz="2100">
        <a:latin typeface="Lucida Grande"/>
        <a:ea typeface="Lucida Grande"/>
        <a:cs typeface="Lucida Grande"/>
        <a:sym typeface="Lucida Grande"/>
      </a:defRPr>
    </a:lvl6pPr>
    <a:lvl7pPr indent="1370965" defTabSz="583931">
      <a:defRPr sz="2100">
        <a:latin typeface="Lucida Grande"/>
        <a:ea typeface="Lucida Grande"/>
        <a:cs typeface="Lucida Grande"/>
        <a:sym typeface="Lucida Grande"/>
      </a:defRPr>
    </a:lvl7pPr>
    <a:lvl8pPr indent="1599463" defTabSz="583931">
      <a:defRPr sz="2100">
        <a:latin typeface="Lucida Grande"/>
        <a:ea typeface="Lucida Grande"/>
        <a:cs typeface="Lucida Grande"/>
        <a:sym typeface="Lucida Grande"/>
      </a:defRPr>
    </a:lvl8pPr>
    <a:lvl9pPr indent="1827957" defTabSz="583931">
      <a:defRPr sz="21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marshmallowchallenge.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marshmallowchallenge.com/"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marshmallowchallenge.co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marshmallowchallenge.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929289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Shape 500"/>
          <p:cNvSpPr>
            <a:spLocks noGrp="1" noRot="1" noChangeAspect="1"/>
          </p:cNvSpPr>
          <p:nvPr>
            <p:ph type="sldImg"/>
          </p:nvPr>
        </p:nvSpPr>
        <p:spPr>
          <a:prstGeom prst="rect">
            <a:avLst/>
          </a:prstGeom>
        </p:spPr>
        <p:txBody>
          <a:bodyPr/>
          <a:lstStyle/>
          <a:p>
            <a:pPr lvl="0"/>
            <a:endParaRPr/>
          </a:p>
        </p:txBody>
      </p:sp>
      <p:sp>
        <p:nvSpPr>
          <p:cNvPr id="501" name="Shape 501"/>
          <p:cNvSpPr>
            <a:spLocks noGrp="1"/>
          </p:cNvSpPr>
          <p:nvPr>
            <p:ph type="body" sz="quarter" idx="1"/>
          </p:nvPr>
        </p:nvSpPr>
        <p:spPr>
          <a:prstGeom prst="rect">
            <a:avLst/>
          </a:prstGeom>
        </p:spPr>
        <p:txBody>
          <a:bodyPr/>
          <a:lstStyle/>
          <a:p>
            <a:pPr lvl="0">
              <a:defRPr sz="1800"/>
            </a:pPr>
            <a:r>
              <a:rPr sz="1400"/>
              <a:t>Start with a warm-up</a:t>
            </a:r>
          </a:p>
          <a:p>
            <a:pPr lvl="0">
              <a:defRPr sz="1800"/>
            </a:pPr>
            <a:endParaRPr sz="1400"/>
          </a:p>
          <a:p>
            <a:pPr lvl="0">
              <a:defRPr sz="1800"/>
            </a:pPr>
            <a:r>
              <a:rPr sz="1400"/>
              <a:t>Welcome the students to a fun, creative and collaborative day by having them participate in a warmup that encourages ICE mindsets.</a:t>
            </a:r>
          </a:p>
          <a:p>
            <a:pPr lvl="0">
              <a:defRPr sz="1800"/>
            </a:pPr>
            <a:endParaRPr sz="1400"/>
          </a:p>
          <a:p>
            <a:pPr lvl="0">
              <a:defRPr sz="1800"/>
            </a:pPr>
            <a:r>
              <a:rPr sz="1400"/>
              <a:t>(Searching the internet for “teambuilding activities” will provide lots of ideas.)</a:t>
            </a:r>
          </a:p>
          <a:p>
            <a:pPr lvl="0">
              <a:defRPr sz="1800"/>
            </a:pPr>
            <a:endParaRPr sz="1400"/>
          </a:p>
          <a:p>
            <a:pPr lvl="0">
              <a:defRPr sz="1800"/>
            </a:pPr>
            <a:r>
              <a:rPr sz="1400"/>
              <a:t>See: </a:t>
            </a:r>
            <a:r>
              <a:rPr sz="1400" b="1"/>
              <a:t>The Marshmallow Challenge</a:t>
            </a:r>
            <a:r>
              <a:rPr sz="1400"/>
              <a:t> (</a:t>
            </a:r>
            <a:r>
              <a:rPr sz="1400" u="sng">
                <a:hlinkClick r:id="rId3"/>
              </a:rPr>
              <a:t>http://marshmallowchallenge.com/</a:t>
            </a:r>
            <a:r>
              <a:rPr sz="1400"/>
              <a:t>Welcome.html) is a great collaboration exercise for new teams to start exploring the prototyping mindset.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Shape 508"/>
          <p:cNvSpPr>
            <a:spLocks noGrp="1" noRot="1" noChangeAspect="1"/>
          </p:cNvSpPr>
          <p:nvPr>
            <p:ph type="sldImg"/>
          </p:nvPr>
        </p:nvSpPr>
        <p:spPr>
          <a:prstGeom prst="rect">
            <a:avLst/>
          </a:prstGeom>
        </p:spPr>
        <p:txBody>
          <a:bodyPr/>
          <a:lstStyle/>
          <a:p>
            <a:pPr lvl="0"/>
            <a:endParaRPr/>
          </a:p>
        </p:txBody>
      </p:sp>
      <p:sp>
        <p:nvSpPr>
          <p:cNvPr id="509" name="Shape 509"/>
          <p:cNvSpPr>
            <a:spLocks noGrp="1"/>
          </p:cNvSpPr>
          <p:nvPr>
            <p:ph type="body" sz="quarter" idx="1"/>
          </p:nvPr>
        </p:nvSpPr>
        <p:spPr>
          <a:prstGeom prst="rect">
            <a:avLst/>
          </a:prstGeom>
        </p:spPr>
        <p:txBody>
          <a:bodyPr/>
          <a:lstStyle/>
          <a:p>
            <a:pPr lvl="0">
              <a:defRPr sz="1800"/>
            </a:pPr>
            <a:r>
              <a:rPr sz="1400" b="1"/>
              <a:t>The Marshmallow Challenge</a:t>
            </a:r>
            <a:r>
              <a:rPr sz="1400"/>
              <a:t> (</a:t>
            </a:r>
            <a:r>
              <a:rPr sz="1400" u="sng">
                <a:hlinkClick r:id="rId3"/>
              </a:rPr>
              <a:t>http://marshmallowchallenge.com/</a:t>
            </a:r>
            <a:r>
              <a:rPr sz="1400"/>
              <a:t>Welcome.html) is a great collaboration exercise for new teams to start exploring the prototyping mindset.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Shape 523"/>
          <p:cNvSpPr>
            <a:spLocks noGrp="1" noRot="1" noChangeAspect="1"/>
          </p:cNvSpPr>
          <p:nvPr>
            <p:ph type="sldImg"/>
          </p:nvPr>
        </p:nvSpPr>
        <p:spPr>
          <a:prstGeom prst="rect">
            <a:avLst/>
          </a:prstGeom>
        </p:spPr>
        <p:txBody>
          <a:bodyPr/>
          <a:lstStyle/>
          <a:p>
            <a:pPr lvl="0"/>
            <a:endParaRPr/>
          </a:p>
        </p:txBody>
      </p:sp>
      <p:sp>
        <p:nvSpPr>
          <p:cNvPr id="524" name="Shape 524"/>
          <p:cNvSpPr>
            <a:spLocks noGrp="1"/>
          </p:cNvSpPr>
          <p:nvPr>
            <p:ph type="body" sz="quarter" idx="1"/>
          </p:nvPr>
        </p:nvSpPr>
        <p:spPr>
          <a:prstGeom prst="rect">
            <a:avLst/>
          </a:prstGeom>
        </p:spPr>
        <p:txBody>
          <a:bodyPr/>
          <a:lstStyle/>
          <a:p>
            <a:pPr lvl="0">
              <a:defRPr sz="1800"/>
            </a:pPr>
            <a:r>
              <a:rPr sz="1400" b="1"/>
              <a:t>The Marshmallow Challenge</a:t>
            </a:r>
            <a:r>
              <a:rPr sz="1400"/>
              <a:t> (</a:t>
            </a:r>
            <a:r>
              <a:rPr sz="1400" u="sng">
                <a:hlinkClick r:id="rId3"/>
              </a:rPr>
              <a:t>http://marshmallowchallenge.com/</a:t>
            </a:r>
            <a:r>
              <a:rPr sz="1400"/>
              <a:t>Welcome.html) is a great collaboration exercise for new teams to start exploring the prototyping mindset.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hape 533"/>
          <p:cNvSpPr>
            <a:spLocks noGrp="1" noRot="1" noChangeAspect="1"/>
          </p:cNvSpPr>
          <p:nvPr>
            <p:ph type="sldImg"/>
          </p:nvPr>
        </p:nvSpPr>
        <p:spPr>
          <a:prstGeom prst="rect">
            <a:avLst/>
          </a:prstGeom>
        </p:spPr>
        <p:txBody>
          <a:bodyPr/>
          <a:lstStyle/>
          <a:p>
            <a:pPr lvl="0"/>
            <a:endParaRPr/>
          </a:p>
        </p:txBody>
      </p:sp>
      <p:sp>
        <p:nvSpPr>
          <p:cNvPr id="534" name="Shape 534"/>
          <p:cNvSpPr>
            <a:spLocks noGrp="1"/>
          </p:cNvSpPr>
          <p:nvPr>
            <p:ph type="body" sz="quarter" idx="1"/>
          </p:nvPr>
        </p:nvSpPr>
        <p:spPr>
          <a:prstGeom prst="rect">
            <a:avLst/>
          </a:prstGeom>
        </p:spPr>
        <p:txBody>
          <a:bodyPr/>
          <a:lstStyle/>
          <a:p>
            <a:pPr lvl="0">
              <a:defRPr sz="1800"/>
            </a:pPr>
            <a:r>
              <a:rPr sz="1400" b="1"/>
              <a:t>The Marshmallow Challenge</a:t>
            </a:r>
            <a:r>
              <a:rPr sz="1400"/>
              <a:t> (</a:t>
            </a:r>
            <a:r>
              <a:rPr sz="1400" u="sng">
                <a:hlinkClick r:id="rId3"/>
              </a:rPr>
              <a:t>http://marshmallowchallenge.com/</a:t>
            </a:r>
            <a:r>
              <a:rPr sz="1400"/>
              <a:t>Welcome.html) is a great collaboration exercise for new teams to start exploring the prototyping mindset.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a:spLocks noGrp="1" noRot="1" noChangeAspect="1"/>
          </p:cNvSpPr>
          <p:nvPr>
            <p:ph type="sldImg"/>
          </p:nvPr>
        </p:nvSpPr>
        <p:spPr>
          <a:prstGeom prst="rect">
            <a:avLst/>
          </a:prstGeom>
        </p:spPr>
        <p:txBody>
          <a:bodyPr/>
          <a:lstStyle/>
          <a:p>
            <a:pPr lvl="0"/>
            <a:endParaRPr/>
          </a:p>
        </p:txBody>
      </p:sp>
      <p:sp>
        <p:nvSpPr>
          <p:cNvPr id="540" name="Shape 540"/>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content and mindsets</a:t>
            </a:r>
          </a:p>
          <a:p>
            <a:pPr lvl="0" defTabSz="457200">
              <a:lnSpc>
                <a:spcPct val="117999"/>
              </a:lnSpc>
              <a:defRPr sz="1800"/>
            </a:pPr>
            <a:r>
              <a:rPr sz="1400">
                <a:latin typeface="Helvetica Neue"/>
                <a:ea typeface="Helvetica Neue"/>
                <a:cs typeface="Helvetica Neue"/>
                <a:sym typeface="Helvetica Neue"/>
              </a:rPr>
              <a:t>With the support of the process diagram (page 32 front of toolkit), explain what ICE means, what the 3 Gears are and why we use them. </a:t>
            </a:r>
          </a:p>
          <a:p>
            <a:pPr marL="228600" lvl="0" indent="-228600" defTabSz="457200">
              <a:lnSpc>
                <a:spcPct val="117999"/>
              </a:lnSpc>
              <a:buSzPct val="100000"/>
              <a:buChar char="•"/>
              <a:defRPr sz="1800"/>
            </a:pPr>
            <a:r>
              <a:rPr sz="1400">
                <a:latin typeface="Helvetica Neue"/>
                <a:ea typeface="Helvetica Neue"/>
                <a:cs typeface="Helvetica Neue"/>
                <a:sym typeface="Helvetica Neue"/>
              </a:rPr>
              <a:t>See page 32 front of toolkit</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b="1">
                <a:latin typeface="Helvetica Neue"/>
                <a:ea typeface="Helvetica Neue"/>
                <a:cs typeface="Helvetica Neue"/>
                <a:sym typeface="Helvetica Neue"/>
              </a:rPr>
              <a:t>Share that:</a:t>
            </a:r>
          </a:p>
          <a:p>
            <a:pPr lvl="0" defTabSz="457200">
              <a:lnSpc>
                <a:spcPct val="117999"/>
              </a:lnSpc>
              <a:defRPr sz="1800"/>
            </a:pPr>
            <a:r>
              <a:rPr sz="1400">
                <a:latin typeface="Helvetica Neue"/>
                <a:ea typeface="Helvetica Neue"/>
                <a:cs typeface="Helvetica Neue"/>
                <a:sym typeface="Helvetica Neue"/>
              </a:rPr>
              <a:t>• The goal of the training is for students to engage in experiences that will help them explore the innovative, creative and entrepreneurial mindsets.</a:t>
            </a:r>
          </a:p>
          <a:p>
            <a:pPr lvl="0" defTabSz="457200">
              <a:lnSpc>
                <a:spcPct val="117999"/>
              </a:lnSpc>
              <a:defRPr sz="1800"/>
            </a:pPr>
            <a:r>
              <a:rPr sz="1400">
                <a:latin typeface="Helvetica Neue"/>
                <a:ea typeface="Helvetica Neue"/>
                <a:cs typeface="Helvetica Neue"/>
                <a:sym typeface="Helvetica Neue"/>
              </a:rPr>
              <a:t>• These mindsets are a way to help students frame their thinking for the day.</a:t>
            </a:r>
          </a:p>
          <a:p>
            <a:pPr lvl="0" defTabSz="457200">
              <a:lnSpc>
                <a:spcPct val="117999"/>
              </a:lnSpc>
              <a:defRPr sz="1800"/>
            </a:pPr>
            <a:r>
              <a:rPr sz="1400">
                <a:latin typeface="Helvetica Neue"/>
                <a:ea typeface="Helvetica Neue"/>
                <a:cs typeface="Helvetica Neue"/>
                <a:sym typeface="Helvetica Neue"/>
              </a:rPr>
              <a:t>• They are going to solve a challenge using the 3 Gears.</a:t>
            </a:r>
          </a:p>
          <a:p>
            <a:pPr lvl="0" defTabSz="457200">
              <a:lnSpc>
                <a:spcPct val="117999"/>
              </a:lnSpc>
              <a:defRPr sz="1800"/>
            </a:pPr>
            <a:r>
              <a:rPr sz="1400">
                <a:latin typeface="Helvetica Neue"/>
                <a:ea typeface="Helvetica Neue"/>
                <a:cs typeface="Helvetica Neue"/>
                <a:sym typeface="Helvetica Neue"/>
              </a:rPr>
              <a:t>• The 3 Gears are a process for innovation that guides them through (1) Empathy and Need Finding, (2) Ideation and Prototyping, and (3) Strategy and Testing.</a:t>
            </a:r>
          </a:p>
          <a:p>
            <a:pPr lvl="0" defTabSz="457200">
              <a:lnSpc>
                <a:spcPct val="117999"/>
              </a:lnSpc>
              <a:defRPr sz="1800"/>
            </a:pPr>
            <a:endParaRPr sz="1400">
              <a:latin typeface="Helvetica Neue"/>
              <a:ea typeface="Helvetica Neue"/>
              <a:cs typeface="Helvetica Neue"/>
              <a:sym typeface="Helvetica Neue"/>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deck it says one day but if you are doing this over multiple days or classes just change the text to reflect your model.</a:t>
            </a:r>
            <a:endParaRPr lang="en-CA" dirty="0"/>
          </a:p>
        </p:txBody>
      </p:sp>
    </p:spTree>
    <p:extLst>
      <p:ext uri="{BB962C8B-B14F-4D97-AF65-F5344CB8AC3E}">
        <p14:creationId xmlns:p14="http://schemas.microsoft.com/office/powerpoint/2010/main" val="355099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Shape 570"/>
          <p:cNvSpPr>
            <a:spLocks noGrp="1" noRot="1" noChangeAspect="1"/>
          </p:cNvSpPr>
          <p:nvPr>
            <p:ph type="sldImg"/>
          </p:nvPr>
        </p:nvSpPr>
        <p:spPr>
          <a:prstGeom prst="rect">
            <a:avLst/>
          </a:prstGeom>
        </p:spPr>
        <p:txBody>
          <a:bodyPr/>
          <a:lstStyle/>
          <a:p>
            <a:pPr lvl="0"/>
            <a:endParaRPr/>
          </a:p>
        </p:txBody>
      </p:sp>
      <p:sp>
        <p:nvSpPr>
          <p:cNvPr id="571" name="Shape 571"/>
          <p:cNvSpPr>
            <a:spLocks noGrp="1"/>
          </p:cNvSpPr>
          <p:nvPr>
            <p:ph type="body" sz="quarter" idx="1"/>
          </p:nvPr>
        </p:nvSpPr>
        <p:spPr>
          <a:prstGeom prst="rect">
            <a:avLst/>
          </a:prstGeom>
        </p:spPr>
        <p:txBody>
          <a:bodyPr/>
          <a:lstStyle/>
          <a:p>
            <a:pPr lvl="0" defTabSz="457200">
              <a:lnSpc>
                <a:spcPct val="117999"/>
              </a:lnSpc>
              <a:defRPr sz="1800"/>
            </a:pPr>
            <a:r>
              <a:rPr sz="1400" b="1" dirty="0">
                <a:latin typeface="Helvetica Neue"/>
                <a:ea typeface="Helvetica Neue"/>
                <a:cs typeface="Helvetica Neue"/>
                <a:sym typeface="Helvetica Neue"/>
              </a:rPr>
              <a:t>Introduce the content and mindsets</a:t>
            </a:r>
          </a:p>
          <a:p>
            <a:pPr lvl="0" defTabSz="457200">
              <a:lnSpc>
                <a:spcPct val="117999"/>
              </a:lnSpc>
              <a:defRPr sz="1800"/>
            </a:pPr>
            <a:r>
              <a:rPr sz="1400" dirty="0">
                <a:latin typeface="Helvetica Neue"/>
                <a:ea typeface="Helvetica Neue"/>
                <a:cs typeface="Helvetica Neue"/>
                <a:sym typeface="Helvetica Neue"/>
              </a:rPr>
              <a:t>With the support of the process diagram (page 32 front of toolkit), explain what ICE means, what the 3 Gears are and why we use them. </a:t>
            </a:r>
          </a:p>
          <a:p>
            <a:pPr marL="228600" lvl="0" indent="-228600" defTabSz="457200">
              <a:lnSpc>
                <a:spcPct val="117999"/>
              </a:lnSpc>
              <a:buSzPct val="100000"/>
              <a:buChar char="•"/>
              <a:defRPr sz="1800"/>
            </a:pPr>
            <a:r>
              <a:rPr sz="1400" dirty="0">
                <a:latin typeface="Helvetica Neue"/>
                <a:ea typeface="Helvetica Neue"/>
                <a:cs typeface="Helvetica Neue"/>
                <a:sym typeface="Helvetica Neue"/>
              </a:rPr>
              <a:t>See page 32 front of toolkit</a:t>
            </a:r>
          </a:p>
          <a:p>
            <a:pPr lvl="0" defTabSz="457200">
              <a:lnSpc>
                <a:spcPct val="117999"/>
              </a:lnSpc>
              <a:defRPr sz="1800"/>
            </a:pPr>
            <a:endParaRPr sz="1400" b="1" dirty="0">
              <a:latin typeface="Helvetica Neue"/>
              <a:ea typeface="Helvetica Neue"/>
              <a:cs typeface="Helvetica Neue"/>
              <a:sym typeface="Helvetica Neue"/>
            </a:endParaRPr>
          </a:p>
          <a:p>
            <a:pPr lvl="0" defTabSz="457200">
              <a:lnSpc>
                <a:spcPct val="117999"/>
              </a:lnSpc>
              <a:defRPr sz="1800"/>
            </a:pPr>
            <a:r>
              <a:rPr sz="1400" b="1" dirty="0">
                <a:latin typeface="Helvetica Neue"/>
                <a:ea typeface="Helvetica Neue"/>
                <a:cs typeface="Helvetica Neue"/>
                <a:sym typeface="Helvetica Neue"/>
              </a:rPr>
              <a:t>Share that:</a:t>
            </a:r>
          </a:p>
          <a:p>
            <a:pPr lvl="0" defTabSz="457200">
              <a:lnSpc>
                <a:spcPct val="117999"/>
              </a:lnSpc>
              <a:defRPr sz="1800"/>
            </a:pPr>
            <a:r>
              <a:rPr sz="1400" dirty="0">
                <a:latin typeface="Helvetica Neue"/>
                <a:ea typeface="Helvetica Neue"/>
                <a:cs typeface="Helvetica Neue"/>
                <a:sym typeface="Helvetica Neue"/>
              </a:rPr>
              <a:t>• The goal of the training is for students to engage in experiences that will help them explore the innovative, creative and entrepreneurial mindsets.</a:t>
            </a:r>
          </a:p>
          <a:p>
            <a:pPr lvl="0" defTabSz="457200">
              <a:lnSpc>
                <a:spcPct val="117999"/>
              </a:lnSpc>
              <a:defRPr sz="1800"/>
            </a:pPr>
            <a:r>
              <a:rPr sz="1400" dirty="0">
                <a:latin typeface="Helvetica Neue"/>
                <a:ea typeface="Helvetica Neue"/>
                <a:cs typeface="Helvetica Neue"/>
                <a:sym typeface="Helvetica Neue"/>
              </a:rPr>
              <a:t>• These mindsets are a way to help students frame their thinking for the day.</a:t>
            </a:r>
          </a:p>
          <a:p>
            <a:pPr lvl="0" defTabSz="457200">
              <a:lnSpc>
                <a:spcPct val="117999"/>
              </a:lnSpc>
              <a:defRPr sz="1800"/>
            </a:pPr>
            <a:r>
              <a:rPr sz="1400" dirty="0">
                <a:latin typeface="Helvetica Neue"/>
                <a:ea typeface="Helvetica Neue"/>
                <a:cs typeface="Helvetica Neue"/>
                <a:sym typeface="Helvetica Neue"/>
              </a:rPr>
              <a:t>• They are going to solve a challenge using the 3 Gears.</a:t>
            </a:r>
          </a:p>
          <a:p>
            <a:pPr lvl="0" defTabSz="457200">
              <a:lnSpc>
                <a:spcPct val="117999"/>
              </a:lnSpc>
              <a:defRPr sz="1800"/>
            </a:pPr>
            <a:r>
              <a:rPr sz="1400" dirty="0">
                <a:latin typeface="Helvetica Neue"/>
                <a:ea typeface="Helvetica Neue"/>
                <a:cs typeface="Helvetica Neue"/>
                <a:sym typeface="Helvetica Neue"/>
              </a:rPr>
              <a:t>• The 3 Gears are a process for innovation that guides them through (1) Empathy and Need Finding, (2) Ideation and Prototyping, and (3) Strategy and Testing.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noRot="1" noChangeAspect="1"/>
          </p:cNvSpPr>
          <p:nvPr>
            <p:ph type="sldImg"/>
          </p:nvPr>
        </p:nvSpPr>
        <p:spPr>
          <a:prstGeom prst="rect">
            <a:avLst/>
          </a:prstGeom>
        </p:spPr>
        <p:txBody>
          <a:bodyPr/>
          <a:lstStyle/>
          <a:p>
            <a:pPr lvl="0"/>
            <a:endParaRPr/>
          </a:p>
        </p:txBody>
      </p:sp>
      <p:sp>
        <p:nvSpPr>
          <p:cNvPr id="591" name="Shape 591"/>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content and mindsets</a:t>
            </a:r>
          </a:p>
          <a:p>
            <a:pPr lvl="0" defTabSz="457200">
              <a:lnSpc>
                <a:spcPct val="117999"/>
              </a:lnSpc>
              <a:defRPr sz="1800"/>
            </a:pPr>
            <a:r>
              <a:rPr sz="1400">
                <a:latin typeface="Helvetica Neue"/>
                <a:ea typeface="Helvetica Neue"/>
                <a:cs typeface="Helvetica Neue"/>
                <a:sym typeface="Helvetica Neue"/>
              </a:rPr>
              <a:t>With the support of the process diagram (page 32 front of toolkit), explain what ICE means, what the 3 Gears are and why we use them. </a:t>
            </a:r>
          </a:p>
          <a:p>
            <a:pPr marL="228600" lvl="0" indent="-228600" defTabSz="457200">
              <a:lnSpc>
                <a:spcPct val="117999"/>
              </a:lnSpc>
              <a:buSzPct val="100000"/>
              <a:buChar char="•"/>
              <a:defRPr sz="1800"/>
            </a:pPr>
            <a:r>
              <a:rPr sz="1400">
                <a:latin typeface="Helvetica Neue"/>
                <a:ea typeface="Helvetica Neue"/>
                <a:cs typeface="Helvetica Neue"/>
                <a:sym typeface="Helvetica Neue"/>
              </a:rPr>
              <a:t>See page 32 front of toolkit</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b="1">
                <a:latin typeface="Helvetica Neue"/>
                <a:ea typeface="Helvetica Neue"/>
                <a:cs typeface="Helvetica Neue"/>
                <a:sym typeface="Helvetica Neue"/>
              </a:rPr>
              <a:t>Share that:</a:t>
            </a:r>
          </a:p>
          <a:p>
            <a:pPr lvl="0" defTabSz="457200">
              <a:lnSpc>
                <a:spcPct val="117999"/>
              </a:lnSpc>
              <a:defRPr sz="1800"/>
            </a:pPr>
            <a:r>
              <a:rPr sz="1400">
                <a:latin typeface="Helvetica Neue"/>
                <a:ea typeface="Helvetica Neue"/>
                <a:cs typeface="Helvetica Neue"/>
                <a:sym typeface="Helvetica Neue"/>
              </a:rPr>
              <a:t>• The goal of the training is for students to engage in experiences that will help them explore the innovative, creative and entrepreneurial mindsets.</a:t>
            </a:r>
          </a:p>
          <a:p>
            <a:pPr lvl="0" defTabSz="457200">
              <a:lnSpc>
                <a:spcPct val="117999"/>
              </a:lnSpc>
              <a:defRPr sz="1800"/>
            </a:pPr>
            <a:r>
              <a:rPr sz="1400">
                <a:latin typeface="Helvetica Neue"/>
                <a:ea typeface="Helvetica Neue"/>
                <a:cs typeface="Helvetica Neue"/>
                <a:sym typeface="Helvetica Neue"/>
              </a:rPr>
              <a:t>• These mindsets are a way to help students frame their thinking for the day.</a:t>
            </a:r>
          </a:p>
          <a:p>
            <a:pPr lvl="0" defTabSz="457200">
              <a:lnSpc>
                <a:spcPct val="117999"/>
              </a:lnSpc>
              <a:defRPr sz="1800"/>
            </a:pPr>
            <a:r>
              <a:rPr sz="1400">
                <a:latin typeface="Helvetica Neue"/>
                <a:ea typeface="Helvetica Neue"/>
                <a:cs typeface="Helvetica Neue"/>
                <a:sym typeface="Helvetica Neue"/>
              </a:rPr>
              <a:t>• They are going to solve a challenge using the 3 Gears.</a:t>
            </a:r>
          </a:p>
          <a:p>
            <a:pPr lvl="0" defTabSz="457200">
              <a:lnSpc>
                <a:spcPct val="117999"/>
              </a:lnSpc>
              <a:defRPr sz="1800"/>
            </a:pPr>
            <a:r>
              <a:rPr sz="1400">
                <a:latin typeface="Helvetica Neue"/>
                <a:ea typeface="Helvetica Neue"/>
                <a:cs typeface="Helvetica Neue"/>
                <a:sym typeface="Helvetica Neue"/>
              </a:rPr>
              <a:t>• The 3 Gears are a process for innovation that guides them through (1) Empathy and Need Finding, (2) Ideation and Prototyping, and (3) Strategy and Testing.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Shape 610"/>
          <p:cNvSpPr>
            <a:spLocks noGrp="1" noRot="1" noChangeAspect="1"/>
          </p:cNvSpPr>
          <p:nvPr>
            <p:ph type="sldImg"/>
          </p:nvPr>
        </p:nvSpPr>
        <p:spPr>
          <a:prstGeom prst="rect">
            <a:avLst/>
          </a:prstGeom>
        </p:spPr>
        <p:txBody>
          <a:bodyPr/>
          <a:lstStyle/>
          <a:p>
            <a:pPr lvl="0"/>
            <a:endParaRPr/>
          </a:p>
        </p:txBody>
      </p:sp>
      <p:sp>
        <p:nvSpPr>
          <p:cNvPr id="611" name="Shape 611"/>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content and mindsets</a:t>
            </a:r>
          </a:p>
          <a:p>
            <a:pPr lvl="0" defTabSz="457200">
              <a:lnSpc>
                <a:spcPct val="117999"/>
              </a:lnSpc>
              <a:defRPr sz="1800"/>
            </a:pPr>
            <a:r>
              <a:rPr sz="1400">
                <a:latin typeface="Helvetica Neue"/>
                <a:ea typeface="Helvetica Neue"/>
                <a:cs typeface="Helvetica Neue"/>
                <a:sym typeface="Helvetica Neue"/>
              </a:rPr>
              <a:t>With the support of the process diagram (page 32 front of toolkit), explain what ICE means, what the 3 Gears are and why we use them. </a:t>
            </a:r>
          </a:p>
          <a:p>
            <a:pPr marL="228600" lvl="0" indent="-228600" defTabSz="457200">
              <a:lnSpc>
                <a:spcPct val="117999"/>
              </a:lnSpc>
              <a:buSzPct val="100000"/>
              <a:buChar char="•"/>
              <a:defRPr sz="1800"/>
            </a:pPr>
            <a:r>
              <a:rPr sz="1400">
                <a:latin typeface="Helvetica Neue"/>
                <a:ea typeface="Helvetica Neue"/>
                <a:cs typeface="Helvetica Neue"/>
                <a:sym typeface="Helvetica Neue"/>
              </a:rPr>
              <a:t>See page 32 front of toolkit</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b="1">
                <a:latin typeface="Helvetica Neue"/>
                <a:ea typeface="Helvetica Neue"/>
                <a:cs typeface="Helvetica Neue"/>
                <a:sym typeface="Helvetica Neue"/>
              </a:rPr>
              <a:t>Share that:</a:t>
            </a:r>
          </a:p>
          <a:p>
            <a:pPr lvl="0" defTabSz="457200">
              <a:lnSpc>
                <a:spcPct val="117999"/>
              </a:lnSpc>
              <a:defRPr sz="1800"/>
            </a:pPr>
            <a:r>
              <a:rPr sz="1400">
                <a:latin typeface="Helvetica Neue"/>
                <a:ea typeface="Helvetica Neue"/>
                <a:cs typeface="Helvetica Neue"/>
                <a:sym typeface="Helvetica Neue"/>
              </a:rPr>
              <a:t>• The goal of the training is for students to engage in experiences that will help them explore the innovative, creative and entrepreneurial mindsets.</a:t>
            </a:r>
          </a:p>
          <a:p>
            <a:pPr lvl="0" defTabSz="457200">
              <a:lnSpc>
                <a:spcPct val="117999"/>
              </a:lnSpc>
              <a:defRPr sz="1800"/>
            </a:pPr>
            <a:r>
              <a:rPr sz="1400">
                <a:latin typeface="Helvetica Neue"/>
                <a:ea typeface="Helvetica Neue"/>
                <a:cs typeface="Helvetica Neue"/>
                <a:sym typeface="Helvetica Neue"/>
              </a:rPr>
              <a:t>• These mindsets are a way to help students frame their thinking for the day.</a:t>
            </a:r>
          </a:p>
          <a:p>
            <a:pPr lvl="0" defTabSz="457200">
              <a:lnSpc>
                <a:spcPct val="117999"/>
              </a:lnSpc>
              <a:defRPr sz="1800"/>
            </a:pPr>
            <a:r>
              <a:rPr sz="1400">
                <a:latin typeface="Helvetica Neue"/>
                <a:ea typeface="Helvetica Neue"/>
                <a:cs typeface="Helvetica Neue"/>
                <a:sym typeface="Helvetica Neue"/>
              </a:rPr>
              <a:t>• They are going to solve a challenge using the 3 Gears.</a:t>
            </a:r>
          </a:p>
          <a:p>
            <a:pPr lvl="0" defTabSz="457200">
              <a:lnSpc>
                <a:spcPct val="117999"/>
              </a:lnSpc>
              <a:defRPr sz="1800"/>
            </a:pPr>
            <a:r>
              <a:rPr sz="1400">
                <a:latin typeface="Helvetica Neue"/>
                <a:ea typeface="Helvetica Neue"/>
                <a:cs typeface="Helvetica Neue"/>
                <a:sym typeface="Helvetica Neue"/>
              </a:rPr>
              <a:t>• The 3 Gears are a process for innovation that guides them through (1) Empathy and Need Finding, (2) Ideation and Prototyping, and (3) Strategy and Testing.</a:t>
            </a:r>
          </a:p>
          <a:p>
            <a:pPr lvl="0" defTabSz="457200">
              <a:lnSpc>
                <a:spcPct val="117999"/>
              </a:lnSpc>
              <a:defRPr sz="1800"/>
            </a:pPr>
            <a:endParaRPr sz="1400">
              <a:latin typeface="Helvetica Neue"/>
              <a:ea typeface="Helvetica Neue"/>
              <a:cs typeface="Helvetica Neue"/>
              <a:sym typeface="Helvetica Neue"/>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Shape 635"/>
          <p:cNvSpPr>
            <a:spLocks noGrp="1" noRot="1" noChangeAspect="1"/>
          </p:cNvSpPr>
          <p:nvPr>
            <p:ph type="sldImg"/>
          </p:nvPr>
        </p:nvSpPr>
        <p:spPr>
          <a:prstGeom prst="rect">
            <a:avLst/>
          </a:prstGeom>
        </p:spPr>
        <p:txBody>
          <a:bodyPr/>
          <a:lstStyle/>
          <a:p>
            <a:pPr lvl="0"/>
            <a:endParaRPr/>
          </a:p>
        </p:txBody>
      </p:sp>
      <p:sp>
        <p:nvSpPr>
          <p:cNvPr id="636" name="Shape 636"/>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sector partner</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spcBef>
                <a:spcPts val="400"/>
              </a:spcBef>
              <a:defRPr sz="1800"/>
            </a:pPr>
            <a:r>
              <a:rPr sz="1400">
                <a:latin typeface="Helvetica Neue"/>
                <a:ea typeface="Helvetica Neue"/>
                <a:cs typeface="Helvetica Neue"/>
                <a:sym typeface="Helvetica Neue"/>
              </a:rPr>
              <a:t>This is the opportunity for the sector partner to share stories about the work that the organization does. This is also an opportunity for the sector partner to get the students charged up to solve a real-world problem. Partners can address:</a:t>
            </a:r>
          </a:p>
          <a:p>
            <a:pPr marL="228600" lvl="0" indent="-228600" defTabSz="457200">
              <a:lnSpc>
                <a:spcPct val="117999"/>
              </a:lnSpc>
              <a:buSzPct val="100000"/>
              <a:buChar char="•"/>
              <a:defRPr sz="1800"/>
            </a:pPr>
            <a:r>
              <a:rPr sz="1400">
                <a:latin typeface="Helvetica Neue"/>
                <a:ea typeface="Helvetica Neue"/>
                <a:cs typeface="Helvetica Neue"/>
                <a:sym typeface="Helvetica Neue"/>
              </a:rPr>
              <a:t>Who they are</a:t>
            </a:r>
          </a:p>
          <a:p>
            <a:pPr marL="228600" lvl="0" indent="-228600" defTabSz="457200">
              <a:lnSpc>
                <a:spcPct val="117999"/>
              </a:lnSpc>
              <a:buSzPct val="100000"/>
              <a:buChar char="•"/>
              <a:defRPr sz="1800"/>
            </a:pPr>
            <a:r>
              <a:rPr sz="1400">
                <a:latin typeface="Helvetica Neue"/>
                <a:ea typeface="Helvetica Neue"/>
                <a:cs typeface="Helvetica Neue"/>
                <a:sym typeface="Helvetica Neue"/>
              </a:rPr>
              <a:t>What the organization does and why it matters</a:t>
            </a:r>
          </a:p>
          <a:p>
            <a:pPr marL="228600" lvl="0" indent="-228600" defTabSz="457200">
              <a:lnSpc>
                <a:spcPct val="117999"/>
              </a:lnSpc>
              <a:buSzPct val="100000"/>
              <a:buChar char="•"/>
              <a:defRPr sz="1800"/>
            </a:pPr>
            <a:r>
              <a:rPr sz="1400">
                <a:latin typeface="Helvetica Neue"/>
                <a:ea typeface="Helvetica Neue"/>
                <a:cs typeface="Helvetica Neue"/>
                <a:sym typeface="Helvetica Neue"/>
              </a:rPr>
              <a:t>How excited they are to be having a group of innovative, creative and entrepreneurial students tackle the problem the organization is facing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noRot="1" noChangeAspect="1"/>
          </p:cNvSpPr>
          <p:nvPr>
            <p:ph type="sldImg"/>
          </p:nvPr>
        </p:nvSpPr>
        <p:spPr>
          <a:prstGeom prst="rect">
            <a:avLst/>
          </a:prstGeom>
        </p:spPr>
        <p:txBody>
          <a:bodyPr/>
          <a:lstStyle/>
          <a:p>
            <a:pPr lvl="0"/>
            <a:endParaRPr/>
          </a:p>
        </p:txBody>
      </p:sp>
      <p:sp>
        <p:nvSpPr>
          <p:cNvPr id="96" name="Shape 96"/>
          <p:cNvSpPr>
            <a:spLocks noGrp="1"/>
          </p:cNvSpPr>
          <p:nvPr>
            <p:ph type="body" sz="quarter" idx="1"/>
          </p:nvPr>
        </p:nvSpPr>
        <p:spPr>
          <a:prstGeom prst="rect">
            <a:avLst/>
          </a:prstGeom>
        </p:spPr>
        <p:txBody>
          <a:bodyPr/>
          <a:lstStyle>
            <a:lvl1pPr defTabSz="457200">
              <a:defRPr sz="1200">
                <a:latin typeface="Helvetica"/>
                <a:ea typeface="Helvetica"/>
                <a:cs typeface="Helvetica"/>
                <a:sym typeface="Helvetica"/>
              </a:defRPr>
            </a:lvl1pPr>
          </a:lstStyle>
          <a:p>
            <a:pPr lvl="0">
              <a:defRPr sz="1800"/>
            </a:pPr>
            <a:endParaRPr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Shape 653"/>
          <p:cNvSpPr>
            <a:spLocks noGrp="1" noRot="1" noChangeAspect="1"/>
          </p:cNvSpPr>
          <p:nvPr>
            <p:ph type="sldImg"/>
          </p:nvPr>
        </p:nvSpPr>
        <p:spPr>
          <a:prstGeom prst="rect">
            <a:avLst/>
          </a:prstGeom>
        </p:spPr>
        <p:txBody>
          <a:bodyPr/>
          <a:lstStyle/>
          <a:p>
            <a:pPr lvl="0"/>
            <a:endParaRPr/>
          </a:p>
        </p:txBody>
      </p:sp>
      <p:sp>
        <p:nvSpPr>
          <p:cNvPr id="654" name="Shape 654"/>
          <p:cNvSpPr>
            <a:spLocks noGrp="1"/>
          </p:cNvSpPr>
          <p:nvPr>
            <p:ph type="body" sz="quarter" idx="1"/>
          </p:nvPr>
        </p:nvSpPr>
        <p:spPr>
          <a:prstGeom prst="rect">
            <a:avLst/>
          </a:prstGeom>
        </p:spPr>
        <p:txBody>
          <a:bodyPr/>
          <a:lstStyle/>
          <a:p>
            <a:pPr lvl="0" defTabSz="457200">
              <a:lnSpc>
                <a:spcPct val="117999"/>
              </a:lnSpc>
              <a:defRPr sz="1800"/>
            </a:pPr>
            <a:r>
              <a:rPr sz="1400" b="1" dirty="0">
                <a:latin typeface="Helvetica Neue"/>
                <a:ea typeface="Helvetica Neue"/>
                <a:cs typeface="Helvetica Neue"/>
                <a:sym typeface="Helvetica Neue"/>
              </a:rPr>
              <a:t>Introduce the sector </a:t>
            </a:r>
            <a:r>
              <a:rPr sz="1400" b="1" dirty="0" smtClean="0">
                <a:latin typeface="Helvetica Neue"/>
                <a:ea typeface="Helvetica Neue"/>
                <a:cs typeface="Helvetica Neue"/>
                <a:sym typeface="Helvetica Neue"/>
              </a:rPr>
              <a:t>partner</a:t>
            </a:r>
            <a:r>
              <a:rPr lang="en-US" sz="1400" b="1" dirty="0" smtClean="0">
                <a:latin typeface="Helvetica Neue"/>
                <a:ea typeface="Helvetica Neue"/>
                <a:cs typeface="Helvetica Neue"/>
                <a:sym typeface="Helvetica Neue"/>
              </a:rPr>
              <a:t>- feel free to add in logo or new slides about</a:t>
            </a:r>
            <a:r>
              <a:rPr lang="en-US" sz="1400" b="1" baseline="0" dirty="0" smtClean="0">
                <a:latin typeface="Helvetica Neue"/>
                <a:ea typeface="Helvetica Neue"/>
                <a:cs typeface="Helvetica Neue"/>
                <a:sym typeface="Helvetica Neue"/>
              </a:rPr>
              <a:t> sector partner</a:t>
            </a:r>
            <a:endParaRPr sz="1400" b="1" dirty="0">
              <a:latin typeface="Helvetica Neue"/>
              <a:ea typeface="Helvetica Neue"/>
              <a:cs typeface="Helvetica Neue"/>
              <a:sym typeface="Helvetica Neue"/>
            </a:endParaRPr>
          </a:p>
          <a:p>
            <a:pPr lvl="0" defTabSz="457200">
              <a:lnSpc>
                <a:spcPct val="117999"/>
              </a:lnSpc>
              <a:defRPr sz="1800"/>
            </a:pPr>
            <a:endParaRPr sz="1400" b="1" dirty="0">
              <a:latin typeface="Helvetica Neue"/>
              <a:ea typeface="Helvetica Neue"/>
              <a:cs typeface="Helvetica Neue"/>
              <a:sym typeface="Helvetica Neue"/>
            </a:endParaRPr>
          </a:p>
          <a:p>
            <a:pPr lvl="0" defTabSz="457200">
              <a:lnSpc>
                <a:spcPct val="117999"/>
              </a:lnSpc>
              <a:spcBef>
                <a:spcPts val="400"/>
              </a:spcBef>
              <a:defRPr sz="1800"/>
            </a:pPr>
            <a:r>
              <a:rPr sz="1400" dirty="0">
                <a:latin typeface="Helvetica Neue"/>
                <a:ea typeface="Helvetica Neue"/>
                <a:cs typeface="Helvetica Neue"/>
                <a:sym typeface="Helvetica Neue"/>
              </a:rPr>
              <a:t>This is the opportunity for the sector partner to share stories about the work that the organization does. This is also an opportunity for the sector partner to get the students charged up to solve a </a:t>
            </a:r>
            <a:r>
              <a:rPr sz="1400" dirty="0" smtClean="0">
                <a:latin typeface="Helvetica Neue"/>
                <a:ea typeface="Helvetica Neue"/>
                <a:cs typeface="Helvetica Neue"/>
                <a:sym typeface="Helvetica Neue"/>
              </a:rPr>
              <a:t>real-world </a:t>
            </a:r>
            <a:r>
              <a:rPr sz="1400" dirty="0">
                <a:latin typeface="Helvetica Neue"/>
                <a:ea typeface="Helvetica Neue"/>
                <a:cs typeface="Helvetica Neue"/>
                <a:sym typeface="Helvetica Neue"/>
              </a:rPr>
              <a:t>problem. Partners can address:</a:t>
            </a:r>
          </a:p>
          <a:p>
            <a:pPr marL="228600" lvl="0" indent="-228600" defTabSz="457200">
              <a:lnSpc>
                <a:spcPct val="117999"/>
              </a:lnSpc>
              <a:buSzPct val="100000"/>
              <a:buChar char="•"/>
              <a:defRPr sz="1800"/>
            </a:pPr>
            <a:r>
              <a:rPr sz="1400" dirty="0">
                <a:latin typeface="Helvetica Neue"/>
                <a:ea typeface="Helvetica Neue"/>
                <a:cs typeface="Helvetica Neue"/>
                <a:sym typeface="Helvetica Neue"/>
              </a:rPr>
              <a:t>Who they are</a:t>
            </a:r>
          </a:p>
          <a:p>
            <a:pPr marL="228600" lvl="0" indent="-228600" defTabSz="457200">
              <a:lnSpc>
                <a:spcPct val="117999"/>
              </a:lnSpc>
              <a:buSzPct val="100000"/>
              <a:buChar char="•"/>
              <a:defRPr sz="1800"/>
            </a:pPr>
            <a:r>
              <a:rPr sz="1400" dirty="0">
                <a:latin typeface="Helvetica Neue"/>
                <a:ea typeface="Helvetica Neue"/>
                <a:cs typeface="Helvetica Neue"/>
                <a:sym typeface="Helvetica Neue"/>
              </a:rPr>
              <a:t>What the organization does and why it matters</a:t>
            </a:r>
          </a:p>
          <a:p>
            <a:pPr marL="228600" lvl="0" indent="-228600" defTabSz="457200">
              <a:lnSpc>
                <a:spcPct val="117999"/>
              </a:lnSpc>
              <a:buSzPct val="100000"/>
              <a:buChar char="•"/>
              <a:defRPr sz="1800"/>
            </a:pPr>
            <a:r>
              <a:rPr sz="1400" dirty="0">
                <a:latin typeface="Helvetica Neue"/>
                <a:ea typeface="Helvetica Neue"/>
                <a:cs typeface="Helvetica Neue"/>
                <a:sym typeface="Helvetica Neue"/>
              </a:rPr>
              <a:t>How excited they are to be having a group of innovative, creative and entrepreneurial students tackle the problem the organization is facing</a:t>
            </a:r>
          </a:p>
          <a:p>
            <a:pPr lvl="0" defTabSz="457200">
              <a:lnSpc>
                <a:spcPct val="117999"/>
              </a:lnSpc>
              <a:defRPr sz="1800"/>
            </a:pPr>
            <a:endParaRPr sz="1400" dirty="0">
              <a:latin typeface="Helvetica Neue"/>
              <a:ea typeface="Helvetica Neue"/>
              <a:cs typeface="Helvetica Neue"/>
              <a:sym typeface="Helvetica Neue"/>
            </a:endParaRPr>
          </a:p>
          <a:p>
            <a:pPr marL="228600" lvl="0" indent="-228600" defTabSz="457200">
              <a:lnSpc>
                <a:spcPct val="117999"/>
              </a:lnSpc>
              <a:buSzPct val="100000"/>
              <a:buChar char="•"/>
              <a:defRPr sz="1800"/>
            </a:pPr>
            <a:r>
              <a:rPr sz="1400" dirty="0">
                <a:latin typeface="Helvetica Neue"/>
                <a:ea typeface="Helvetica Neue"/>
                <a:cs typeface="Helvetica Neue"/>
                <a:sym typeface="Helvetica Neue"/>
              </a:rPr>
              <a:t>Appendix pages 4-5</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 name="Shape 658"/>
          <p:cNvSpPr>
            <a:spLocks noGrp="1" noRot="1" noChangeAspect="1"/>
          </p:cNvSpPr>
          <p:nvPr>
            <p:ph type="sldImg"/>
          </p:nvPr>
        </p:nvSpPr>
        <p:spPr>
          <a:prstGeom prst="rect">
            <a:avLst/>
          </a:prstGeom>
        </p:spPr>
        <p:txBody>
          <a:bodyPr/>
          <a:lstStyle/>
          <a:p>
            <a:pPr lvl="0"/>
            <a:endParaRPr/>
          </a:p>
        </p:txBody>
      </p:sp>
      <p:sp>
        <p:nvSpPr>
          <p:cNvPr id="659" name="Shape 659"/>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sector partner</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spcBef>
                <a:spcPts val="400"/>
              </a:spcBef>
              <a:defRPr sz="1800"/>
            </a:pPr>
            <a:r>
              <a:rPr sz="1400">
                <a:latin typeface="Helvetica Neue"/>
                <a:ea typeface="Helvetica Neue"/>
                <a:cs typeface="Helvetica Neue"/>
                <a:sym typeface="Helvetica Neue"/>
              </a:rPr>
              <a:t>This is the opportunity for the sector partner to share stories about the work that the organization does. This is also an opportunity for the sector partner to get the students charged up to solve a real-world problem. Partners can address:</a:t>
            </a:r>
          </a:p>
          <a:p>
            <a:pPr marL="228600" lvl="0" indent="-228600" defTabSz="457200">
              <a:lnSpc>
                <a:spcPct val="117999"/>
              </a:lnSpc>
              <a:buSzPct val="100000"/>
              <a:buChar char="•"/>
              <a:defRPr sz="1800"/>
            </a:pPr>
            <a:r>
              <a:rPr sz="1400">
                <a:latin typeface="Helvetica Neue"/>
                <a:ea typeface="Helvetica Neue"/>
                <a:cs typeface="Helvetica Neue"/>
                <a:sym typeface="Helvetica Neue"/>
              </a:rPr>
              <a:t>Who they are</a:t>
            </a:r>
          </a:p>
          <a:p>
            <a:pPr marL="228600" lvl="0" indent="-228600" defTabSz="457200">
              <a:lnSpc>
                <a:spcPct val="117999"/>
              </a:lnSpc>
              <a:buSzPct val="100000"/>
              <a:buChar char="•"/>
              <a:defRPr sz="1800"/>
            </a:pPr>
            <a:r>
              <a:rPr sz="1400">
                <a:latin typeface="Helvetica Neue"/>
                <a:ea typeface="Helvetica Neue"/>
                <a:cs typeface="Helvetica Neue"/>
                <a:sym typeface="Helvetica Neue"/>
              </a:rPr>
              <a:t>What the organization does and why it matters</a:t>
            </a:r>
          </a:p>
          <a:p>
            <a:pPr marL="228600" lvl="0" indent="-228600" defTabSz="457200">
              <a:lnSpc>
                <a:spcPct val="117999"/>
              </a:lnSpc>
              <a:buSzPct val="100000"/>
              <a:buChar char="•"/>
              <a:defRPr sz="1800"/>
            </a:pPr>
            <a:r>
              <a:rPr sz="1400">
                <a:latin typeface="Helvetica Neue"/>
                <a:ea typeface="Helvetica Neue"/>
                <a:cs typeface="Helvetica Neue"/>
                <a:sym typeface="Helvetica Neue"/>
              </a:rPr>
              <a:t>How excited they are to be having a group of innovative, creative and entrepreneurial students tackle the problem the organization is facing </a:t>
            </a:r>
          </a:p>
          <a:p>
            <a:pPr marL="228600" lvl="0" indent="-228600" defTabSz="457200">
              <a:lnSpc>
                <a:spcPct val="117999"/>
              </a:lnSpc>
              <a:buSzPct val="100000"/>
              <a:buChar char="•"/>
              <a:defRPr sz="1800"/>
            </a:pPr>
            <a:endParaRPr sz="1400">
              <a:latin typeface="Helvetica Neue"/>
              <a:ea typeface="Helvetica Neue"/>
              <a:cs typeface="Helvetica Neue"/>
              <a:sym typeface="Helvetica Neue"/>
            </a:endParaRPr>
          </a:p>
          <a:p>
            <a:pPr marL="228600" lvl="0" indent="-228600" defTabSz="457200">
              <a:lnSpc>
                <a:spcPct val="117999"/>
              </a:lnSpc>
              <a:buSzPct val="100000"/>
              <a:buChar char="•"/>
              <a:defRPr sz="1800"/>
            </a:pPr>
            <a:r>
              <a:rPr sz="1400">
                <a:latin typeface="Helvetica Neue"/>
                <a:ea typeface="Helvetica Neue"/>
                <a:cs typeface="Helvetica Neue"/>
                <a:sym typeface="Helvetica Neue"/>
              </a:rPr>
              <a:t>Appendix pages 4-5</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 name="Shape 665"/>
          <p:cNvSpPr>
            <a:spLocks noGrp="1" noRot="1" noChangeAspect="1"/>
          </p:cNvSpPr>
          <p:nvPr>
            <p:ph type="sldImg"/>
          </p:nvPr>
        </p:nvSpPr>
        <p:spPr>
          <a:prstGeom prst="rect">
            <a:avLst/>
          </a:prstGeom>
        </p:spPr>
        <p:txBody>
          <a:bodyPr/>
          <a:lstStyle/>
          <a:p>
            <a:pPr lvl="0"/>
            <a:endParaRPr/>
          </a:p>
        </p:txBody>
      </p:sp>
      <p:sp>
        <p:nvSpPr>
          <p:cNvPr id="666" name="Shape 666"/>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Announce the challenge</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The sector partner will announce the challenge and get the students excited for the day. From the outset, the partner should invite wild ideas and express openness to the students’ possibilities.</a:t>
            </a:r>
          </a:p>
          <a:p>
            <a:pPr lvl="0" defTabSz="457200">
              <a:lnSpc>
                <a:spcPct val="117999"/>
              </a:lnSpc>
              <a:defRPr sz="1800"/>
            </a:pPr>
            <a:endParaRPr sz="1400">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Appendix pages 7-10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hape 670"/>
          <p:cNvSpPr>
            <a:spLocks noGrp="1" noRot="1" noChangeAspect="1" noTextEdit="1"/>
          </p:cNvSpPr>
          <p:nvPr>
            <p:ph type="sldImg"/>
          </p:nvPr>
        </p:nvSpPr>
        <p:spPr>
          <a:ln/>
        </p:spPr>
      </p:sp>
      <p:sp>
        <p:nvSpPr>
          <p:cNvPr id="338947" name="Shape 671"/>
          <p:cNvSpPr>
            <a:spLocks noGrp="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lIns="89584" tIns="44792" rIns="89584" bIns="44792"/>
          <a:lstStyle/>
          <a:p>
            <a:pPr defTabSz="455696">
              <a:lnSpc>
                <a:spcPct val="118000"/>
              </a:lnSpc>
            </a:pPr>
            <a:r>
              <a:rPr lang="en-US" sz="1400" b="1">
                <a:latin typeface="Helvetica Neue"/>
                <a:ea typeface="Helvetica Neue"/>
                <a:cs typeface="Helvetica Neue"/>
                <a:sym typeface="Helvetica Neue"/>
              </a:rPr>
              <a:t>Announce the challenge</a:t>
            </a:r>
            <a:r>
              <a:rPr lang="en-CA" sz="1400" b="1">
                <a:latin typeface="Helvetica Neue"/>
                <a:ea typeface="Helvetica Neue"/>
                <a:cs typeface="Helvetica Neue"/>
                <a:sym typeface="Helvetica Neue"/>
              </a:rPr>
              <a:t> – where possible try to have sector partners announce the challenge to bring greater authenticity and engagement for students.</a:t>
            </a:r>
            <a:endParaRPr lang="en-US" sz="1400" b="1">
              <a:latin typeface="Helvetica Neue"/>
              <a:ea typeface="Helvetica Neue"/>
              <a:cs typeface="Helvetica Neue"/>
              <a:sym typeface="Helvetica Neue"/>
            </a:endParaRPr>
          </a:p>
          <a:p>
            <a:pPr defTabSz="455696">
              <a:lnSpc>
                <a:spcPct val="118000"/>
              </a:lnSpc>
            </a:pPr>
            <a:endParaRPr lang="en-US" sz="1400" b="1">
              <a:latin typeface="Helvetica Neue"/>
              <a:ea typeface="Helvetica Neue"/>
              <a:cs typeface="Helvetica Neue"/>
              <a:sym typeface="Helvetica Neue"/>
            </a:endParaRPr>
          </a:p>
          <a:p>
            <a:pPr defTabSz="455696">
              <a:lnSpc>
                <a:spcPct val="118000"/>
              </a:lnSpc>
            </a:pPr>
            <a:r>
              <a:rPr lang="en-US" sz="1400">
                <a:latin typeface="Helvetica Neue"/>
                <a:ea typeface="Helvetica Neue"/>
                <a:cs typeface="Helvetica Neue"/>
                <a:sym typeface="Helvetica Neue"/>
              </a:rPr>
              <a:t>The sector partner will announce the challenge and get the students excited for the day. From the outset, the partner should invite wild ideas and express openness to the students’ possibilities.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Shape 674"/>
          <p:cNvSpPr>
            <a:spLocks noGrp="1" noRot="1" noChangeAspect="1"/>
          </p:cNvSpPr>
          <p:nvPr>
            <p:ph type="sldImg"/>
          </p:nvPr>
        </p:nvSpPr>
        <p:spPr>
          <a:prstGeom prst="rect">
            <a:avLst/>
          </a:prstGeom>
        </p:spPr>
        <p:txBody>
          <a:bodyPr/>
          <a:lstStyle/>
          <a:p>
            <a:pPr lvl="0"/>
            <a:endParaRPr/>
          </a:p>
        </p:txBody>
      </p:sp>
      <p:sp>
        <p:nvSpPr>
          <p:cNvPr id="675" name="Shape 675"/>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Announce the challenge</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The sector partner will announce the challenge and get the students excited for the day. From the outset, the partner should invite wild ideas and express openness to the students’ possibilities.</a:t>
            </a:r>
          </a:p>
          <a:p>
            <a:pPr lvl="0" defTabSz="457200">
              <a:lnSpc>
                <a:spcPct val="117999"/>
              </a:lnSpc>
              <a:defRPr sz="1800"/>
            </a:pPr>
            <a:endParaRPr sz="1400">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Appendix pages 7-10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Shape 680"/>
          <p:cNvSpPr>
            <a:spLocks noGrp="1" noRot="1" noChangeAspect="1"/>
          </p:cNvSpPr>
          <p:nvPr>
            <p:ph type="sldImg"/>
          </p:nvPr>
        </p:nvSpPr>
        <p:spPr>
          <a:prstGeom prst="rect">
            <a:avLst/>
          </a:prstGeom>
        </p:spPr>
        <p:txBody>
          <a:bodyPr/>
          <a:lstStyle/>
          <a:p>
            <a:pPr lvl="0"/>
            <a:endParaRPr/>
          </a:p>
        </p:txBody>
      </p:sp>
      <p:sp>
        <p:nvSpPr>
          <p:cNvPr id="681" name="Shape 681"/>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Address process for the day, one last time</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Now that students know the challenge, show them the process diagram one more time. This time, use the challenge to explain how each step will work.</a:t>
            </a:r>
          </a:p>
          <a:p>
            <a:pPr lvl="0" defTabSz="457200">
              <a:lnSpc>
                <a:spcPct val="117999"/>
              </a:lnSpc>
              <a:defRPr sz="1800"/>
            </a:pPr>
            <a:endParaRPr sz="1400">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For example:</a:t>
            </a:r>
          </a:p>
          <a:p>
            <a:pPr lvl="0" defTabSz="457200">
              <a:lnSpc>
                <a:spcPct val="117999"/>
              </a:lnSpc>
              <a:defRPr sz="1800"/>
            </a:pPr>
            <a:r>
              <a:rPr sz="1400">
                <a:latin typeface="Helvetica Neue"/>
                <a:ea typeface="Helvetica Neue"/>
                <a:cs typeface="Helvetica Neue"/>
                <a:sym typeface="Helvetica Neue"/>
              </a:rPr>
              <a:t>“We’ll be interviewing this group of people today in order to learn how they experience the given challenge. We will then ideate ways to meet their needs and prototype them. We will then build strategies that might bring the ideas into the world. Finally, we will share our solutions.”</a:t>
            </a:r>
          </a:p>
          <a:p>
            <a:pPr lvl="0" defTabSz="457200">
              <a:lnSpc>
                <a:spcPct val="117999"/>
              </a:lnSpc>
              <a:defRPr sz="1800"/>
            </a:pPr>
            <a:endParaRPr sz="1400">
              <a:latin typeface="Helvetica Neue"/>
              <a:ea typeface="Helvetica Neue"/>
              <a:cs typeface="Helvetica Neue"/>
              <a:sym typeface="Helvetica Neue"/>
            </a:endParaRPr>
          </a:p>
          <a:p>
            <a:pPr lvl="0" defTabSz="457200">
              <a:lnSpc>
                <a:spcPct val="117999"/>
              </a:lnSpc>
              <a:defRPr sz="1800"/>
            </a:pPr>
            <a:r>
              <a:rPr sz="1400">
                <a:latin typeface="Helvetica Neue"/>
                <a:ea typeface="Helvetica Neue"/>
                <a:cs typeface="Helvetica Neue"/>
                <a:sym typeface="Helvetica Neue"/>
              </a:rPr>
              <a:t>See page 32 (front of toolkit)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 name="Shape 697"/>
          <p:cNvSpPr>
            <a:spLocks noGrp="1" noRot="1" noChangeAspect="1"/>
          </p:cNvSpPr>
          <p:nvPr>
            <p:ph type="sldImg"/>
          </p:nvPr>
        </p:nvSpPr>
        <p:spPr>
          <a:prstGeom prst="rect">
            <a:avLst/>
          </a:prstGeom>
        </p:spPr>
        <p:txBody>
          <a:bodyPr/>
          <a:lstStyle/>
          <a:p>
            <a:pPr lvl="0"/>
            <a:endParaRPr/>
          </a:p>
        </p:txBody>
      </p:sp>
      <p:sp>
        <p:nvSpPr>
          <p:cNvPr id="698" name="Shape 698"/>
          <p:cNvSpPr>
            <a:spLocks noGrp="1"/>
          </p:cNvSpPr>
          <p:nvPr>
            <p:ph type="body" sz="quarter" idx="1"/>
          </p:nvPr>
        </p:nvSpPr>
        <p:spPr>
          <a:prstGeom prst="rect">
            <a:avLst/>
          </a:prstGeom>
        </p:spPr>
        <p:txBody>
          <a:bodyPr/>
          <a:lstStyle/>
          <a:p>
            <a:pPr lvl="0">
              <a:defRPr sz="1800"/>
            </a:pPr>
            <a:r>
              <a:rPr sz="1400" b="1"/>
              <a:t>Agenda</a:t>
            </a:r>
          </a:p>
          <a:p>
            <a:pPr lvl="0">
              <a:defRPr sz="1800"/>
            </a:pPr>
            <a:endParaRPr sz="1400"/>
          </a:p>
          <a:p>
            <a:pPr lvl="0">
              <a:defRPr sz="1800"/>
            </a:pPr>
            <a:r>
              <a:rPr sz="1400"/>
              <a:t>Review the activities you have selected for the day with the students</a:t>
            </a:r>
          </a:p>
          <a:p>
            <a:pPr lvl="0">
              <a:defRPr sz="1800"/>
            </a:pPr>
            <a:endParaRPr sz="1400"/>
          </a:p>
          <a:p>
            <a:pPr lvl="0">
              <a:defRPr sz="1800"/>
            </a:pPr>
            <a:r>
              <a:rPr sz="1400" b="1">
                <a:solidFill>
                  <a:srgbClr val="773F9B"/>
                </a:solidFill>
              </a:rPr>
              <a:t>M</a:t>
            </a:r>
            <a:r>
              <a:rPr sz="1400"/>
              <a:t> Denotes mandatory activity</a:t>
            </a:r>
          </a:p>
          <a:p>
            <a:pPr lvl="0">
              <a:defRPr sz="1800"/>
            </a:pPr>
            <a:endParaRPr sz="1400"/>
          </a:p>
          <a:p>
            <a:pPr lvl="0">
              <a:defRPr sz="1800"/>
            </a:pPr>
            <a:r>
              <a:rPr sz="1400"/>
              <a:t>In the Appendix are activity sheets that can be uses to run the activities. Some activities have templates. </a:t>
            </a:r>
          </a:p>
          <a:p>
            <a:pPr lvl="0">
              <a:defRPr sz="1800"/>
            </a:pPr>
            <a:endParaRPr sz="1400"/>
          </a:p>
          <a:p>
            <a:pPr lvl="0">
              <a:defRPr sz="1800"/>
            </a:pPr>
            <a:r>
              <a:rPr sz="1400"/>
              <a:t>Reproducible copies can be found at the back of the toolkit.</a:t>
            </a:r>
          </a:p>
          <a:p>
            <a:pPr lvl="0">
              <a:defRPr sz="1800"/>
            </a:pPr>
            <a:endParaRPr sz="1400"/>
          </a:p>
          <a:p>
            <a:pPr lvl="0">
              <a:defRPr sz="1800"/>
            </a:pPr>
            <a:r>
              <a:rPr sz="1400"/>
              <a:t>Appendix pages 14-55</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7541539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021689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909276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212995" name="Notes Placeholder 2"/>
          <p:cNvSpPr>
            <a:spLocks noGrp="1"/>
          </p:cNvSpPr>
          <p:nvPr>
            <p:ph type="body" idx="1"/>
          </p:nvPr>
        </p:nvSpPr>
        <p:spPr>
          <a:noFill/>
        </p:spPr>
        <p:txBody>
          <a:bodyPr lIns="89584" tIns="44792" rIns="89584" bIns="44792"/>
          <a:lstStyle/>
          <a:p>
            <a:endParaRPr lang="en-CA" dirty="0" smtClean="0">
              <a:latin typeface="Times New Roman" pitchFamily="18" charset="0"/>
            </a:endParaRPr>
          </a:p>
        </p:txBody>
      </p:sp>
      <p:sp>
        <p:nvSpPr>
          <p:cNvPr id="212996" name="Slide Number Placeholder 3"/>
          <p:cNvSpPr>
            <a:spLocks noGrp="1"/>
          </p:cNvSpPr>
          <p:nvPr>
            <p:ph type="sldNum" sz="quarter"/>
          </p:nvPr>
        </p:nvSpPr>
        <p:spPr>
          <a:xfrm>
            <a:off x="3884753" y="8685552"/>
            <a:ext cx="2971697" cy="456889"/>
          </a:xfrm>
          <a:prstGeom prst="rect">
            <a:avLst/>
          </a:prstGeom>
          <a:noFill/>
        </p:spPr>
        <p:txBody>
          <a:bodyPr lIns="89584" tIns="44792" rIns="89584" bIns="44792"/>
          <a:lstStyle>
            <a:lvl1pPr eaLnBrk="0" hangingPunct="0">
              <a:tabLst>
                <a:tab pos="709205" algn="l"/>
                <a:tab pos="1419965" algn="l"/>
                <a:tab pos="2130725" algn="l"/>
                <a:tab pos="2841486" algn="l"/>
              </a:tabLst>
              <a:defRPr>
                <a:solidFill>
                  <a:schemeClr val="bg1"/>
                </a:solidFill>
                <a:latin typeface="Arial" pitchFamily="34" charset="0"/>
                <a:ea typeface="ＭＳ Ｐゴシック" pitchFamily="34" charset="-128"/>
              </a:defRPr>
            </a:lvl1pPr>
            <a:lvl2pPr eaLnBrk="0" hangingPunct="0">
              <a:tabLst>
                <a:tab pos="709205" algn="l"/>
                <a:tab pos="1419965" algn="l"/>
                <a:tab pos="2130725" algn="l"/>
                <a:tab pos="2841486" algn="l"/>
              </a:tabLst>
              <a:defRPr>
                <a:solidFill>
                  <a:schemeClr val="bg1"/>
                </a:solidFill>
                <a:latin typeface="Arial" pitchFamily="34" charset="0"/>
                <a:ea typeface="ＭＳ Ｐゴシック" pitchFamily="34" charset="-128"/>
              </a:defRPr>
            </a:lvl2pPr>
            <a:lvl3pPr eaLnBrk="0" hangingPunct="0">
              <a:tabLst>
                <a:tab pos="709205" algn="l"/>
                <a:tab pos="1419965" algn="l"/>
                <a:tab pos="2130725" algn="l"/>
                <a:tab pos="2841486" algn="l"/>
              </a:tabLst>
              <a:defRPr>
                <a:solidFill>
                  <a:schemeClr val="bg1"/>
                </a:solidFill>
                <a:latin typeface="Arial" pitchFamily="34" charset="0"/>
                <a:ea typeface="ＭＳ Ｐゴシック" pitchFamily="34" charset="-128"/>
              </a:defRPr>
            </a:lvl3pPr>
            <a:lvl4pPr eaLnBrk="0" hangingPunct="0">
              <a:tabLst>
                <a:tab pos="709205" algn="l"/>
                <a:tab pos="1419965" algn="l"/>
                <a:tab pos="2130725" algn="l"/>
                <a:tab pos="2841486" algn="l"/>
              </a:tabLst>
              <a:defRPr>
                <a:solidFill>
                  <a:schemeClr val="bg1"/>
                </a:solidFill>
                <a:latin typeface="Arial" pitchFamily="34" charset="0"/>
                <a:ea typeface="ＭＳ Ｐゴシック" pitchFamily="34" charset="-128"/>
              </a:defRPr>
            </a:lvl4pPr>
            <a:lvl5pPr eaLnBrk="0" hangingPunct="0">
              <a:tabLst>
                <a:tab pos="709205" algn="l"/>
                <a:tab pos="1419965" algn="l"/>
                <a:tab pos="2130725" algn="l"/>
                <a:tab pos="2841486" algn="l"/>
              </a:tabLst>
              <a:defRPr>
                <a:solidFill>
                  <a:schemeClr val="bg1"/>
                </a:solidFill>
                <a:latin typeface="Arial" pitchFamily="34" charset="0"/>
                <a:ea typeface="ＭＳ Ｐゴシック" pitchFamily="34" charset="-128"/>
              </a:defRPr>
            </a:lvl5pPr>
            <a:lvl6pPr marL="2463554" indent="-223959" defTabSz="440143" eaLnBrk="0" fontAlgn="base" hangingPunct="0">
              <a:spcBef>
                <a:spcPct val="0"/>
              </a:spcBef>
              <a:spcAft>
                <a:spcPct val="0"/>
              </a:spcAft>
              <a:buClr>
                <a:srgbClr val="000000"/>
              </a:buClr>
              <a:buSzPct val="100000"/>
              <a:buFont typeface="Times New Roman" pitchFamily="18" charset="0"/>
              <a:tabLst>
                <a:tab pos="709205" algn="l"/>
                <a:tab pos="1419965" algn="l"/>
                <a:tab pos="2130725" algn="l"/>
                <a:tab pos="2841486" algn="l"/>
              </a:tabLst>
              <a:defRPr>
                <a:solidFill>
                  <a:schemeClr val="bg1"/>
                </a:solidFill>
                <a:latin typeface="Arial" pitchFamily="34" charset="0"/>
                <a:ea typeface="ＭＳ Ｐゴシック" pitchFamily="34" charset="-128"/>
              </a:defRPr>
            </a:lvl6pPr>
            <a:lvl7pPr marL="2911472" indent="-223959" defTabSz="440143" eaLnBrk="0" fontAlgn="base" hangingPunct="0">
              <a:spcBef>
                <a:spcPct val="0"/>
              </a:spcBef>
              <a:spcAft>
                <a:spcPct val="0"/>
              </a:spcAft>
              <a:buClr>
                <a:srgbClr val="000000"/>
              </a:buClr>
              <a:buSzPct val="100000"/>
              <a:buFont typeface="Times New Roman" pitchFamily="18" charset="0"/>
              <a:tabLst>
                <a:tab pos="709205" algn="l"/>
                <a:tab pos="1419965" algn="l"/>
                <a:tab pos="2130725" algn="l"/>
                <a:tab pos="2841486" algn="l"/>
              </a:tabLst>
              <a:defRPr>
                <a:solidFill>
                  <a:schemeClr val="bg1"/>
                </a:solidFill>
                <a:latin typeface="Arial" pitchFamily="34" charset="0"/>
                <a:ea typeface="ＭＳ Ｐゴシック" pitchFamily="34" charset="-128"/>
              </a:defRPr>
            </a:lvl7pPr>
            <a:lvl8pPr marL="3359391" indent="-223959" defTabSz="440143" eaLnBrk="0" fontAlgn="base" hangingPunct="0">
              <a:spcBef>
                <a:spcPct val="0"/>
              </a:spcBef>
              <a:spcAft>
                <a:spcPct val="0"/>
              </a:spcAft>
              <a:buClr>
                <a:srgbClr val="000000"/>
              </a:buClr>
              <a:buSzPct val="100000"/>
              <a:buFont typeface="Times New Roman" pitchFamily="18" charset="0"/>
              <a:tabLst>
                <a:tab pos="709205" algn="l"/>
                <a:tab pos="1419965" algn="l"/>
                <a:tab pos="2130725" algn="l"/>
                <a:tab pos="2841486" algn="l"/>
              </a:tabLst>
              <a:defRPr>
                <a:solidFill>
                  <a:schemeClr val="bg1"/>
                </a:solidFill>
                <a:latin typeface="Arial" pitchFamily="34" charset="0"/>
                <a:ea typeface="ＭＳ Ｐゴシック" pitchFamily="34" charset="-128"/>
              </a:defRPr>
            </a:lvl8pPr>
            <a:lvl9pPr marL="3807310" indent="-223959" defTabSz="440143" eaLnBrk="0" fontAlgn="base" hangingPunct="0">
              <a:spcBef>
                <a:spcPct val="0"/>
              </a:spcBef>
              <a:spcAft>
                <a:spcPct val="0"/>
              </a:spcAft>
              <a:buClr>
                <a:srgbClr val="000000"/>
              </a:buClr>
              <a:buSzPct val="100000"/>
              <a:buFont typeface="Times New Roman" pitchFamily="18" charset="0"/>
              <a:tabLst>
                <a:tab pos="709205" algn="l"/>
                <a:tab pos="1419965" algn="l"/>
                <a:tab pos="2130725" algn="l"/>
                <a:tab pos="2841486" algn="l"/>
              </a:tabLst>
              <a:defRPr>
                <a:solidFill>
                  <a:schemeClr val="bg1"/>
                </a:solidFill>
                <a:latin typeface="Arial" pitchFamily="34" charset="0"/>
                <a:ea typeface="ＭＳ Ｐゴシック" pitchFamily="34" charset="-128"/>
              </a:defRPr>
            </a:lvl9pPr>
          </a:lstStyle>
          <a:p>
            <a:pPr eaLnBrk="1" hangingPunct="1"/>
            <a:fld id="{73C06296-4DE3-4D27-874D-96EDD9BFCDE9}" type="slidenum">
              <a:rPr lang="en-US">
                <a:solidFill>
                  <a:srgbClr val="000000"/>
                </a:solidFill>
                <a:latin typeface="Times New Roman" pitchFamily="18" charset="0"/>
              </a:rPr>
              <a:pPr eaLnBrk="1" hangingPunct="1"/>
              <a:t>6</a:t>
            </a:fld>
            <a:endParaRPr lang="en-US">
              <a:solidFill>
                <a:srgbClr val="000000"/>
              </a:solidFill>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18521620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2" name="Shape 2092"/>
          <p:cNvSpPr>
            <a:spLocks noGrp="1" noRot="1" noChangeAspect="1"/>
          </p:cNvSpPr>
          <p:nvPr>
            <p:ph type="sldImg"/>
          </p:nvPr>
        </p:nvSpPr>
        <p:spPr>
          <a:prstGeom prst="rect">
            <a:avLst/>
          </a:prstGeom>
        </p:spPr>
        <p:txBody>
          <a:bodyPr/>
          <a:lstStyle/>
          <a:p>
            <a:pPr lvl="0"/>
            <a:endParaRPr/>
          </a:p>
        </p:txBody>
      </p:sp>
      <p:sp>
        <p:nvSpPr>
          <p:cNvPr id="2093" name="Shape 2093"/>
          <p:cNvSpPr>
            <a:spLocks noGrp="1"/>
          </p:cNvSpPr>
          <p:nvPr>
            <p:ph type="body" sz="quarter" idx="1"/>
          </p:nvPr>
        </p:nvSpPr>
        <p:spPr>
          <a:prstGeom prst="rect">
            <a:avLst/>
          </a:prstGeom>
        </p:spPr>
        <p:txBody>
          <a:bodyPr/>
          <a:lstStyle/>
          <a:p>
            <a:pPr marL="228600" lvl="0" indent="-228600">
              <a:buSzPct val="100000"/>
              <a:buChar char="•"/>
              <a:defRPr sz="1800"/>
            </a:pPr>
            <a:r>
              <a:rPr sz="2200"/>
              <a:t>The lemonade-stand owner gives lemonade and receives money from customers to support her business.</a:t>
            </a:r>
          </a:p>
          <a:p>
            <a:pPr marL="228600" lvl="0" indent="-228600">
              <a:buSzPct val="100000"/>
              <a:buChar char="•"/>
              <a:defRPr sz="1800"/>
            </a:pPr>
            <a:r>
              <a:rPr sz="2200"/>
              <a:t>The customers give money and receive the lemonade that quenches their thirst.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6" name="Shape 2106"/>
          <p:cNvSpPr>
            <a:spLocks noGrp="1" noRot="1" noChangeAspect="1"/>
          </p:cNvSpPr>
          <p:nvPr>
            <p:ph type="sldImg"/>
          </p:nvPr>
        </p:nvSpPr>
        <p:spPr>
          <a:prstGeom prst="rect">
            <a:avLst/>
          </a:prstGeom>
        </p:spPr>
        <p:txBody>
          <a:bodyPr/>
          <a:lstStyle/>
          <a:p>
            <a:pPr lvl="0"/>
            <a:endParaRPr/>
          </a:p>
        </p:txBody>
      </p:sp>
      <p:sp>
        <p:nvSpPr>
          <p:cNvPr id="2107" name="Shape 2107"/>
          <p:cNvSpPr>
            <a:spLocks noGrp="1"/>
          </p:cNvSpPr>
          <p:nvPr>
            <p:ph type="body" sz="quarter" idx="1"/>
          </p:nvPr>
        </p:nvSpPr>
        <p:spPr>
          <a:prstGeom prst="rect">
            <a:avLst/>
          </a:prstGeom>
        </p:spPr>
        <p:txBody>
          <a:bodyPr/>
          <a:lstStyle/>
          <a:p>
            <a:pPr marL="228600" lvl="0" indent="-228600">
              <a:buSzPct val="100000"/>
              <a:buChar char="•"/>
              <a:defRPr sz="1800"/>
            </a:pPr>
            <a:r>
              <a:rPr sz="2200"/>
              <a:t>Goodwill receives clothes from donors;</a:t>
            </a:r>
          </a:p>
          <a:p>
            <a:pPr marL="228600" lvl="0" indent="-228600">
              <a:buSzPct val="100000"/>
              <a:buChar char="•"/>
              <a:defRPr sz="1800"/>
            </a:pPr>
            <a:r>
              <a:rPr sz="2200"/>
              <a:t>Goodwill offers clothes to the customer;</a:t>
            </a:r>
          </a:p>
          <a:p>
            <a:pPr marL="228600" lvl="0" indent="-228600">
              <a:buSzPct val="100000"/>
              <a:buChar char="•"/>
              <a:defRPr sz="1800"/>
            </a:pPr>
            <a:r>
              <a:rPr sz="2200"/>
              <a:t>Goodwill receives money from the customer;</a:t>
            </a:r>
          </a:p>
          <a:p>
            <a:pPr marL="228600" lvl="0" indent="-228600">
              <a:buSzPct val="100000"/>
              <a:buChar char="•"/>
              <a:defRPr sz="1800"/>
            </a:pPr>
            <a:r>
              <a:rPr sz="2200"/>
              <a:t>Goodwill provides sustainable employment for community members.</a:t>
            </a:r>
          </a:p>
          <a:p>
            <a:pPr lvl="0">
              <a:defRPr sz="1800"/>
            </a:pPr>
            <a:endParaRPr sz="2200"/>
          </a:p>
          <a:p>
            <a:pPr marL="228600" lvl="0" indent="-228600">
              <a:buSzPct val="100000"/>
              <a:buChar char="•"/>
              <a:defRPr sz="1800"/>
            </a:pPr>
            <a:r>
              <a:rPr sz="2200"/>
              <a:t>The donor gives their clothes to Goodwill;</a:t>
            </a:r>
          </a:p>
          <a:p>
            <a:pPr marL="228600" lvl="0" indent="-228600">
              <a:buSzPct val="100000"/>
              <a:buChar char="•"/>
              <a:defRPr sz="1800"/>
            </a:pPr>
            <a:r>
              <a:rPr sz="2200"/>
              <a:t>The donor feels good about assisting others in their community. </a:t>
            </a:r>
          </a:p>
          <a:p>
            <a:pPr lvl="0">
              <a:defRPr sz="1800"/>
            </a:pPr>
            <a:endParaRPr sz="2200"/>
          </a:p>
          <a:p>
            <a:pPr marL="228600" lvl="0" indent="-228600">
              <a:buSzPct val="100000"/>
              <a:buChar char="•"/>
              <a:defRPr sz="1800"/>
            </a:pPr>
            <a:r>
              <a:rPr sz="2200"/>
              <a:t>The customer receives clothes from Goodwill;</a:t>
            </a:r>
          </a:p>
          <a:p>
            <a:pPr marL="228600" lvl="0" indent="-228600">
              <a:buSzPct val="100000"/>
              <a:buChar char="•"/>
              <a:defRPr sz="1800"/>
            </a:pPr>
            <a:r>
              <a:rPr sz="2200"/>
              <a:t>The customer gives money for the clothes.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4" name="Shape 2204"/>
          <p:cNvSpPr>
            <a:spLocks noGrp="1" noRot="1" noChangeAspect="1"/>
          </p:cNvSpPr>
          <p:nvPr>
            <p:ph type="sldImg"/>
          </p:nvPr>
        </p:nvSpPr>
        <p:spPr>
          <a:prstGeom prst="rect">
            <a:avLst/>
          </a:prstGeom>
        </p:spPr>
        <p:txBody>
          <a:bodyPr/>
          <a:lstStyle/>
          <a:p>
            <a:pPr lvl="0"/>
            <a:endParaRPr/>
          </a:p>
        </p:txBody>
      </p:sp>
      <p:sp>
        <p:nvSpPr>
          <p:cNvPr id="2205" name="Shape 2205"/>
          <p:cNvSpPr>
            <a:spLocks noGrp="1"/>
          </p:cNvSpPr>
          <p:nvPr>
            <p:ph type="body" sz="quarter" idx="1"/>
          </p:nvPr>
        </p:nvSpPr>
        <p:spPr>
          <a:prstGeom prst="rect">
            <a:avLst/>
          </a:prstGeom>
        </p:spPr>
        <p:txBody>
          <a:bodyPr/>
          <a:lstStyle/>
          <a:p>
            <a:pPr lvl="0">
              <a:defRPr sz="1800"/>
            </a:pPr>
            <a:r>
              <a:rPr sz="2200"/>
              <a:t>McDonald’s:</a:t>
            </a:r>
          </a:p>
          <a:p>
            <a:pPr lvl="0">
              <a:defRPr sz="1800"/>
            </a:pPr>
            <a:r>
              <a:rPr sz="2200"/>
              <a:t>• Who is their customer? (Families who want tasty fast-food on</a:t>
            </a:r>
          </a:p>
          <a:p>
            <a:pPr lvl="0">
              <a:defRPr sz="1800"/>
            </a:pPr>
            <a:r>
              <a:rPr sz="2200"/>
              <a:t>the go)</a:t>
            </a:r>
          </a:p>
          <a:p>
            <a:pPr lvl="0">
              <a:defRPr sz="1800"/>
            </a:pPr>
            <a:r>
              <a:rPr sz="2200"/>
              <a:t>• What is their product? (Standardized sandwiches, sides,</a:t>
            </a:r>
          </a:p>
          <a:p>
            <a:pPr lvl="0">
              <a:defRPr sz="1800"/>
            </a:pPr>
            <a:r>
              <a:rPr sz="2200"/>
              <a:t>drinks, desserts and coffee)</a:t>
            </a:r>
          </a:p>
          <a:p>
            <a:pPr lvl="0">
              <a:defRPr sz="1800"/>
            </a:pPr>
            <a:r>
              <a:rPr sz="2200"/>
              <a:t>Subway:</a:t>
            </a:r>
          </a:p>
          <a:p>
            <a:pPr lvl="0">
              <a:defRPr sz="1800"/>
            </a:pPr>
            <a:r>
              <a:rPr sz="2200"/>
              <a:t>• Who is their customer? (On-the-go customers, especially</a:t>
            </a:r>
          </a:p>
          <a:p>
            <a:pPr lvl="0">
              <a:defRPr sz="1800"/>
            </a:pPr>
            <a:r>
              <a:rPr sz="2200"/>
              <a:t>18-35 year olds who want to customized their meals)</a:t>
            </a:r>
          </a:p>
          <a:p>
            <a:pPr lvl="0">
              <a:defRPr sz="1800"/>
            </a:pPr>
            <a:r>
              <a:rPr sz="2200"/>
              <a:t>• What is their product? (Customizable sandwiches with fresh</a:t>
            </a:r>
          </a:p>
          <a:p>
            <a:pPr lvl="0">
              <a:defRPr sz="1800"/>
            </a:pPr>
            <a:r>
              <a:rPr sz="2200"/>
              <a:t>ingredients including healthy choices and beverages)</a:t>
            </a:r>
          </a:p>
          <a:p>
            <a:pPr lvl="0">
              <a:defRPr sz="1800"/>
            </a:pPr>
            <a:endParaRPr sz="2200"/>
          </a:p>
          <a:p>
            <a:pPr lvl="0">
              <a:defRPr sz="1800"/>
            </a:pPr>
            <a:r>
              <a:rPr sz="2200"/>
              <a:t>How do each of these organizations win?</a:t>
            </a:r>
          </a:p>
          <a:p>
            <a:pPr lvl="0">
              <a:defRPr sz="1800"/>
            </a:pPr>
            <a:r>
              <a:rPr sz="2200"/>
              <a:t>• McDonald’s: Iconic brand that represents good standardized</a:t>
            </a:r>
          </a:p>
          <a:p>
            <a:pPr lvl="0">
              <a:defRPr sz="1800"/>
            </a:pPr>
            <a:r>
              <a:rPr sz="2200"/>
              <a:t>fast food</a:t>
            </a:r>
          </a:p>
          <a:p>
            <a:pPr lvl="0">
              <a:defRPr sz="1800"/>
            </a:pPr>
            <a:r>
              <a:rPr sz="2200"/>
              <a:t>• Subway: Making it how I like it, each and every time with</a:t>
            </a:r>
          </a:p>
          <a:p>
            <a:pPr lvl="0">
              <a:defRPr sz="1800"/>
            </a:pPr>
            <a:r>
              <a:rPr sz="2200"/>
              <a:t>fresh food</a:t>
            </a:r>
          </a:p>
          <a:p>
            <a:pPr lvl="0">
              <a:defRPr sz="1800"/>
            </a:pPr>
            <a:endParaRPr sz="2200"/>
          </a:p>
          <a:p>
            <a:pPr lvl="0">
              <a:defRPr sz="1800"/>
            </a:pPr>
            <a:r>
              <a:rPr sz="2200"/>
              <a:t>• How do their product offerings differ based on their</a:t>
            </a:r>
          </a:p>
          <a:p>
            <a:pPr lvl="0">
              <a:defRPr sz="1800"/>
            </a:pPr>
            <a:r>
              <a:rPr sz="2200"/>
              <a:t>customers? McDonald’s uses standardized sandwiches and</a:t>
            </a:r>
          </a:p>
          <a:p>
            <a:pPr lvl="0">
              <a:defRPr sz="1800"/>
            </a:pPr>
            <a:r>
              <a:rPr sz="2200"/>
              <a:t>drinks to give customers a consistent experience; Subway</a:t>
            </a:r>
          </a:p>
          <a:p>
            <a:pPr lvl="0">
              <a:defRPr sz="1800"/>
            </a:pPr>
            <a:r>
              <a:rPr sz="2200"/>
              <a:t>focuses on a customized, healthy experience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1" name="Shape 2221"/>
          <p:cNvSpPr>
            <a:spLocks noGrp="1" noRot="1" noChangeAspect="1"/>
          </p:cNvSpPr>
          <p:nvPr>
            <p:ph type="sldImg"/>
          </p:nvPr>
        </p:nvSpPr>
        <p:spPr>
          <a:prstGeom prst="rect">
            <a:avLst/>
          </a:prstGeom>
        </p:spPr>
        <p:txBody>
          <a:bodyPr/>
          <a:lstStyle/>
          <a:p>
            <a:pPr lvl="0"/>
            <a:endParaRPr/>
          </a:p>
        </p:txBody>
      </p:sp>
      <p:sp>
        <p:nvSpPr>
          <p:cNvPr id="2222" name="Shape 2222"/>
          <p:cNvSpPr>
            <a:spLocks noGrp="1"/>
          </p:cNvSpPr>
          <p:nvPr>
            <p:ph type="body" sz="quarter" idx="1"/>
          </p:nvPr>
        </p:nvSpPr>
        <p:spPr>
          <a:prstGeom prst="rect">
            <a:avLst/>
          </a:prstGeom>
        </p:spPr>
        <p:txBody>
          <a:bodyPr/>
          <a:lstStyle/>
          <a:p>
            <a:pPr lvl="0">
              <a:defRPr sz="1800"/>
            </a:pPr>
            <a:r>
              <a:rPr sz="2200"/>
              <a:t>McDonald’s:</a:t>
            </a:r>
          </a:p>
          <a:p>
            <a:pPr lvl="0">
              <a:defRPr sz="1800"/>
            </a:pPr>
            <a:r>
              <a:rPr sz="2200"/>
              <a:t>• Who is their customer? (Families who want tasty fast-food on</a:t>
            </a:r>
          </a:p>
          <a:p>
            <a:pPr lvl="0">
              <a:defRPr sz="1800"/>
            </a:pPr>
            <a:r>
              <a:rPr sz="2200"/>
              <a:t>the go)</a:t>
            </a:r>
          </a:p>
          <a:p>
            <a:pPr lvl="0">
              <a:defRPr sz="1800"/>
            </a:pPr>
            <a:r>
              <a:rPr sz="2200"/>
              <a:t>• What is their product? (Standardized sandwiches, sides,</a:t>
            </a:r>
          </a:p>
          <a:p>
            <a:pPr lvl="0">
              <a:defRPr sz="1800"/>
            </a:pPr>
            <a:r>
              <a:rPr sz="2200"/>
              <a:t>drinks, desserts and coffee)</a:t>
            </a:r>
          </a:p>
          <a:p>
            <a:pPr lvl="0">
              <a:defRPr sz="1800"/>
            </a:pPr>
            <a:r>
              <a:rPr sz="2200"/>
              <a:t>Subway:</a:t>
            </a:r>
          </a:p>
          <a:p>
            <a:pPr lvl="0">
              <a:defRPr sz="1800"/>
            </a:pPr>
            <a:r>
              <a:rPr sz="2200"/>
              <a:t>• Who is their customer? (On-the-go customers, especially</a:t>
            </a:r>
          </a:p>
          <a:p>
            <a:pPr lvl="0">
              <a:defRPr sz="1800"/>
            </a:pPr>
            <a:r>
              <a:rPr sz="2200"/>
              <a:t>18-35 year olds who want to customized their meals)</a:t>
            </a:r>
          </a:p>
          <a:p>
            <a:pPr lvl="0">
              <a:defRPr sz="1800"/>
            </a:pPr>
            <a:r>
              <a:rPr sz="2200"/>
              <a:t>• What is their product? (Customizable sandwiches with fresh</a:t>
            </a:r>
          </a:p>
          <a:p>
            <a:pPr lvl="0">
              <a:defRPr sz="1800"/>
            </a:pPr>
            <a:r>
              <a:rPr sz="2200"/>
              <a:t>ingredients including healthy choices and beverages)</a:t>
            </a:r>
          </a:p>
          <a:p>
            <a:pPr lvl="0">
              <a:defRPr sz="1800"/>
            </a:pPr>
            <a:endParaRPr sz="2200"/>
          </a:p>
          <a:p>
            <a:pPr lvl="0">
              <a:defRPr sz="1800"/>
            </a:pPr>
            <a:r>
              <a:rPr sz="2200"/>
              <a:t>How do each of these organizations win?</a:t>
            </a:r>
          </a:p>
          <a:p>
            <a:pPr lvl="0">
              <a:defRPr sz="1800"/>
            </a:pPr>
            <a:r>
              <a:rPr sz="2200"/>
              <a:t>• McDonald’s: Iconic brand that represents good standardized</a:t>
            </a:r>
          </a:p>
          <a:p>
            <a:pPr lvl="0">
              <a:defRPr sz="1800"/>
            </a:pPr>
            <a:r>
              <a:rPr sz="2200"/>
              <a:t>fast food</a:t>
            </a:r>
          </a:p>
          <a:p>
            <a:pPr lvl="0">
              <a:defRPr sz="1800"/>
            </a:pPr>
            <a:r>
              <a:rPr sz="2200"/>
              <a:t>• Subway: Making it how I like it, each and every time with</a:t>
            </a:r>
          </a:p>
          <a:p>
            <a:pPr lvl="0">
              <a:defRPr sz="1800"/>
            </a:pPr>
            <a:r>
              <a:rPr sz="2200"/>
              <a:t>fresh food</a:t>
            </a:r>
          </a:p>
          <a:p>
            <a:pPr lvl="0">
              <a:defRPr sz="1800"/>
            </a:pPr>
            <a:endParaRPr sz="2200"/>
          </a:p>
          <a:p>
            <a:pPr lvl="0">
              <a:defRPr sz="1800"/>
            </a:pPr>
            <a:r>
              <a:rPr sz="2200"/>
              <a:t>• How do their product offerings differ based on their</a:t>
            </a:r>
          </a:p>
          <a:p>
            <a:pPr lvl="0">
              <a:defRPr sz="1800"/>
            </a:pPr>
            <a:r>
              <a:rPr sz="2200"/>
              <a:t>customers? McDonald’s uses standardized sandwiches and</a:t>
            </a:r>
          </a:p>
          <a:p>
            <a:pPr lvl="0">
              <a:defRPr sz="1800"/>
            </a:pPr>
            <a:r>
              <a:rPr sz="2200"/>
              <a:t>drinks to give customers a consistent experience; Subway</a:t>
            </a:r>
          </a:p>
          <a:p>
            <a:pPr lvl="0">
              <a:defRPr sz="1800"/>
            </a:pPr>
            <a:r>
              <a:rPr sz="2200"/>
              <a:t>focuses on a customized, healthy experience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5" name="Shape 2255"/>
          <p:cNvSpPr>
            <a:spLocks noGrp="1" noRot="1" noChangeAspect="1"/>
          </p:cNvSpPr>
          <p:nvPr>
            <p:ph type="sldImg"/>
          </p:nvPr>
        </p:nvSpPr>
        <p:spPr>
          <a:prstGeom prst="rect">
            <a:avLst/>
          </a:prstGeom>
        </p:spPr>
        <p:txBody>
          <a:bodyPr/>
          <a:lstStyle/>
          <a:p>
            <a:pPr lvl="0"/>
            <a:endParaRPr/>
          </a:p>
        </p:txBody>
      </p:sp>
      <p:sp>
        <p:nvSpPr>
          <p:cNvPr id="2256" name="Shape 2256"/>
          <p:cNvSpPr>
            <a:spLocks noGrp="1"/>
          </p:cNvSpPr>
          <p:nvPr>
            <p:ph type="body" sz="quarter" idx="1"/>
          </p:nvPr>
        </p:nvSpPr>
        <p:spPr>
          <a:prstGeom prst="rect">
            <a:avLst/>
          </a:prstGeom>
        </p:spPr>
        <p:txBody>
          <a:bodyPr/>
          <a:lstStyle/>
          <a:p>
            <a:pPr lvl="0">
              <a:defRPr sz="1800"/>
            </a:pPr>
            <a:r>
              <a:rPr sz="2200" dirty="0"/>
              <a:t>McDonald’s:</a:t>
            </a:r>
          </a:p>
          <a:p>
            <a:pPr lvl="0">
              <a:defRPr sz="1800"/>
            </a:pPr>
            <a:r>
              <a:rPr sz="2200" dirty="0"/>
              <a:t>• Who is their customer? (Families who want tasty fast-food on</a:t>
            </a:r>
          </a:p>
          <a:p>
            <a:pPr lvl="0">
              <a:defRPr sz="1800"/>
            </a:pPr>
            <a:r>
              <a:rPr sz="2200" dirty="0"/>
              <a:t>the go)</a:t>
            </a:r>
          </a:p>
          <a:p>
            <a:pPr lvl="0">
              <a:defRPr sz="1800"/>
            </a:pPr>
            <a:r>
              <a:rPr sz="2200" dirty="0"/>
              <a:t>• What is their product? (Standardized sandwiches, sides,</a:t>
            </a:r>
          </a:p>
          <a:p>
            <a:pPr lvl="0">
              <a:defRPr sz="1800"/>
            </a:pPr>
            <a:r>
              <a:rPr sz="2200" dirty="0"/>
              <a:t>drinks, desserts and coffee)</a:t>
            </a:r>
          </a:p>
          <a:p>
            <a:pPr lvl="0">
              <a:defRPr sz="1800"/>
            </a:pPr>
            <a:r>
              <a:rPr sz="2200" dirty="0"/>
              <a:t>Subway:</a:t>
            </a:r>
          </a:p>
          <a:p>
            <a:pPr lvl="0">
              <a:defRPr sz="1800"/>
            </a:pPr>
            <a:r>
              <a:rPr sz="2200" dirty="0"/>
              <a:t>• Who is their customer? (On-the-go customers, especially</a:t>
            </a:r>
          </a:p>
          <a:p>
            <a:pPr lvl="0">
              <a:defRPr sz="1800"/>
            </a:pPr>
            <a:r>
              <a:rPr sz="2200" dirty="0"/>
              <a:t>18-35 year olds who want to customized their meals)</a:t>
            </a:r>
          </a:p>
          <a:p>
            <a:pPr lvl="0">
              <a:defRPr sz="1800"/>
            </a:pPr>
            <a:r>
              <a:rPr sz="2200" dirty="0"/>
              <a:t>• What is their product? (Customizable sandwiches with fresh</a:t>
            </a:r>
          </a:p>
          <a:p>
            <a:pPr lvl="0">
              <a:defRPr sz="1800"/>
            </a:pPr>
            <a:r>
              <a:rPr sz="2200" dirty="0"/>
              <a:t>ingredients including healthy choices and beverages)</a:t>
            </a:r>
          </a:p>
          <a:p>
            <a:pPr lvl="0">
              <a:defRPr sz="1800"/>
            </a:pPr>
            <a:endParaRPr sz="2200" dirty="0"/>
          </a:p>
          <a:p>
            <a:pPr lvl="0">
              <a:defRPr sz="1800"/>
            </a:pPr>
            <a:r>
              <a:rPr sz="2200" dirty="0"/>
              <a:t>How do each of these organizations win?</a:t>
            </a:r>
          </a:p>
          <a:p>
            <a:pPr lvl="0">
              <a:defRPr sz="1800"/>
            </a:pPr>
            <a:r>
              <a:rPr sz="2200" dirty="0"/>
              <a:t>• McDonald’s: Iconic brand that represents good standardized</a:t>
            </a:r>
          </a:p>
          <a:p>
            <a:pPr lvl="0">
              <a:defRPr sz="1800"/>
            </a:pPr>
            <a:r>
              <a:rPr sz="2200" dirty="0"/>
              <a:t>fast food</a:t>
            </a:r>
          </a:p>
          <a:p>
            <a:pPr lvl="0">
              <a:defRPr sz="1800"/>
            </a:pPr>
            <a:r>
              <a:rPr sz="2200" dirty="0"/>
              <a:t>• Subway: Making it how I like it, each and every time with</a:t>
            </a:r>
          </a:p>
          <a:p>
            <a:pPr lvl="0">
              <a:defRPr sz="1800"/>
            </a:pPr>
            <a:r>
              <a:rPr sz="2200" dirty="0"/>
              <a:t>fresh food</a:t>
            </a:r>
          </a:p>
          <a:p>
            <a:pPr lvl="0">
              <a:defRPr sz="1800"/>
            </a:pPr>
            <a:endParaRPr sz="2200" dirty="0"/>
          </a:p>
          <a:p>
            <a:pPr lvl="0">
              <a:defRPr sz="1800"/>
            </a:pPr>
            <a:r>
              <a:rPr sz="2200" dirty="0"/>
              <a:t>• How do their product offerings differ based on their</a:t>
            </a:r>
          </a:p>
          <a:p>
            <a:pPr lvl="0">
              <a:defRPr sz="1800"/>
            </a:pPr>
            <a:r>
              <a:rPr sz="2200" dirty="0"/>
              <a:t>customers? McDonald’s uses standardized sandwiches and</a:t>
            </a:r>
          </a:p>
          <a:p>
            <a:pPr lvl="0">
              <a:defRPr sz="1800"/>
            </a:pPr>
            <a:r>
              <a:rPr sz="2200" dirty="0"/>
              <a:t>drinks to give customers a consistent experience; Subway</a:t>
            </a:r>
          </a:p>
          <a:p>
            <a:pPr lvl="0">
              <a:defRPr sz="1800"/>
            </a:pPr>
            <a:r>
              <a:rPr sz="2200" dirty="0"/>
              <a:t>focuses on a customized, healthy experience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6" name="Shape 2296"/>
          <p:cNvSpPr>
            <a:spLocks noGrp="1" noRot="1" noChangeAspect="1"/>
          </p:cNvSpPr>
          <p:nvPr>
            <p:ph type="sldImg"/>
          </p:nvPr>
        </p:nvSpPr>
        <p:spPr>
          <a:prstGeom prst="rect">
            <a:avLst/>
          </a:prstGeom>
        </p:spPr>
        <p:txBody>
          <a:bodyPr/>
          <a:lstStyle/>
          <a:p>
            <a:pPr lvl="0"/>
            <a:endParaRPr/>
          </a:p>
        </p:txBody>
      </p:sp>
      <p:sp>
        <p:nvSpPr>
          <p:cNvPr id="2297" name="Shape 2297"/>
          <p:cNvSpPr>
            <a:spLocks noGrp="1"/>
          </p:cNvSpPr>
          <p:nvPr>
            <p:ph type="body" sz="quarter" idx="1"/>
          </p:nvPr>
        </p:nvSpPr>
        <p:spPr>
          <a:prstGeom prst="rect">
            <a:avLst/>
          </a:prstGeom>
        </p:spPr>
        <p:txBody>
          <a:bodyPr/>
          <a:lstStyle/>
          <a:p>
            <a:pPr lvl="0">
              <a:defRPr sz="1800"/>
            </a:pPr>
            <a:r>
              <a:rPr sz="2200"/>
              <a:t>McDonald’s:</a:t>
            </a:r>
          </a:p>
          <a:p>
            <a:pPr lvl="0">
              <a:defRPr sz="1800"/>
            </a:pPr>
            <a:r>
              <a:rPr sz="2200"/>
              <a:t>• Who is their customer? (Families who want tasty fast-food on</a:t>
            </a:r>
          </a:p>
          <a:p>
            <a:pPr lvl="0">
              <a:defRPr sz="1800"/>
            </a:pPr>
            <a:r>
              <a:rPr sz="2200"/>
              <a:t>the go)</a:t>
            </a:r>
          </a:p>
          <a:p>
            <a:pPr lvl="0">
              <a:defRPr sz="1800"/>
            </a:pPr>
            <a:r>
              <a:rPr sz="2200"/>
              <a:t>• What is their product? (Standardized sandwiches, sides,</a:t>
            </a:r>
          </a:p>
          <a:p>
            <a:pPr lvl="0">
              <a:defRPr sz="1800"/>
            </a:pPr>
            <a:r>
              <a:rPr sz="2200"/>
              <a:t>drinks, desserts and coffee)</a:t>
            </a:r>
          </a:p>
          <a:p>
            <a:pPr lvl="0">
              <a:defRPr sz="1800"/>
            </a:pPr>
            <a:r>
              <a:rPr sz="2200"/>
              <a:t>Subway:</a:t>
            </a:r>
          </a:p>
          <a:p>
            <a:pPr lvl="0">
              <a:defRPr sz="1800"/>
            </a:pPr>
            <a:r>
              <a:rPr sz="2200"/>
              <a:t>• Who is their customer? (On-the-go customers, especially</a:t>
            </a:r>
          </a:p>
          <a:p>
            <a:pPr lvl="0">
              <a:defRPr sz="1800"/>
            </a:pPr>
            <a:r>
              <a:rPr sz="2200"/>
              <a:t>18-35 year olds who want to customized their meals)</a:t>
            </a:r>
          </a:p>
          <a:p>
            <a:pPr lvl="0">
              <a:defRPr sz="1800"/>
            </a:pPr>
            <a:r>
              <a:rPr sz="2200"/>
              <a:t>• What is their product? (Customizable sandwiches with fresh</a:t>
            </a:r>
          </a:p>
          <a:p>
            <a:pPr lvl="0">
              <a:defRPr sz="1800"/>
            </a:pPr>
            <a:r>
              <a:rPr sz="2200"/>
              <a:t>ingredients including healthy choices and beverages)</a:t>
            </a:r>
          </a:p>
          <a:p>
            <a:pPr lvl="0">
              <a:defRPr sz="1800"/>
            </a:pPr>
            <a:endParaRPr sz="2200"/>
          </a:p>
          <a:p>
            <a:pPr lvl="0">
              <a:defRPr sz="1800"/>
            </a:pPr>
            <a:r>
              <a:rPr sz="2200"/>
              <a:t>How do each of these organizations win?</a:t>
            </a:r>
          </a:p>
          <a:p>
            <a:pPr lvl="0">
              <a:defRPr sz="1800"/>
            </a:pPr>
            <a:r>
              <a:rPr sz="2200"/>
              <a:t>• McDonald’s: Iconic brand that represents good standardized</a:t>
            </a:r>
          </a:p>
          <a:p>
            <a:pPr lvl="0">
              <a:defRPr sz="1800"/>
            </a:pPr>
            <a:r>
              <a:rPr sz="2200"/>
              <a:t>fast food</a:t>
            </a:r>
          </a:p>
          <a:p>
            <a:pPr lvl="0">
              <a:defRPr sz="1800"/>
            </a:pPr>
            <a:r>
              <a:rPr sz="2200"/>
              <a:t>• Subway: Making it how I like it, each and every time with</a:t>
            </a:r>
          </a:p>
          <a:p>
            <a:pPr lvl="0">
              <a:defRPr sz="1800"/>
            </a:pPr>
            <a:r>
              <a:rPr sz="2200"/>
              <a:t>fresh food</a:t>
            </a:r>
          </a:p>
          <a:p>
            <a:pPr lvl="0">
              <a:defRPr sz="1800"/>
            </a:pPr>
            <a:endParaRPr sz="2200"/>
          </a:p>
          <a:p>
            <a:pPr lvl="0">
              <a:defRPr sz="1800"/>
            </a:pPr>
            <a:r>
              <a:rPr sz="2200"/>
              <a:t>• How do their product offerings differ based on their</a:t>
            </a:r>
          </a:p>
          <a:p>
            <a:pPr lvl="0">
              <a:defRPr sz="1800"/>
            </a:pPr>
            <a:r>
              <a:rPr sz="2200"/>
              <a:t>customers? McDonald’s uses standardized sandwiches and</a:t>
            </a:r>
          </a:p>
          <a:p>
            <a:pPr lvl="0">
              <a:defRPr sz="1800"/>
            </a:pPr>
            <a:r>
              <a:rPr sz="2200"/>
              <a:t>drinks to give customers a consistent experience; Subway</a:t>
            </a:r>
          </a:p>
          <a:p>
            <a:pPr lvl="0">
              <a:defRPr sz="1800"/>
            </a:pPr>
            <a:r>
              <a:rPr sz="2200"/>
              <a:t>focuses on a customized, healthy experience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 name="Shape 2334"/>
          <p:cNvSpPr>
            <a:spLocks noGrp="1" noRot="1" noChangeAspect="1"/>
          </p:cNvSpPr>
          <p:nvPr>
            <p:ph type="sldImg"/>
          </p:nvPr>
        </p:nvSpPr>
        <p:spPr>
          <a:prstGeom prst="rect">
            <a:avLst/>
          </a:prstGeom>
        </p:spPr>
        <p:txBody>
          <a:bodyPr/>
          <a:lstStyle/>
          <a:p>
            <a:pPr lvl="0"/>
            <a:endParaRPr/>
          </a:p>
        </p:txBody>
      </p:sp>
      <p:sp>
        <p:nvSpPr>
          <p:cNvPr id="2335" name="Shape 2335"/>
          <p:cNvSpPr>
            <a:spLocks noGrp="1"/>
          </p:cNvSpPr>
          <p:nvPr>
            <p:ph type="body" sz="quarter" idx="1"/>
          </p:nvPr>
        </p:nvSpPr>
        <p:spPr>
          <a:prstGeom prst="rect">
            <a:avLst/>
          </a:prstGeom>
        </p:spPr>
        <p:txBody>
          <a:bodyPr/>
          <a:lstStyle/>
          <a:p>
            <a:pPr lvl="0">
              <a:defRPr sz="1800"/>
            </a:pPr>
            <a:r>
              <a:rPr sz="2200"/>
              <a:t>McDonald’s:</a:t>
            </a:r>
          </a:p>
          <a:p>
            <a:pPr lvl="0">
              <a:defRPr sz="1800"/>
            </a:pPr>
            <a:r>
              <a:rPr sz="2200"/>
              <a:t>• Who is their customer? (Families who want tasty fast-food on</a:t>
            </a:r>
          </a:p>
          <a:p>
            <a:pPr lvl="0">
              <a:defRPr sz="1800"/>
            </a:pPr>
            <a:r>
              <a:rPr sz="2200"/>
              <a:t>the go)</a:t>
            </a:r>
          </a:p>
          <a:p>
            <a:pPr lvl="0">
              <a:defRPr sz="1800"/>
            </a:pPr>
            <a:r>
              <a:rPr sz="2200"/>
              <a:t>• What is their product? (Standardized sandwiches, sides,</a:t>
            </a:r>
          </a:p>
          <a:p>
            <a:pPr lvl="0">
              <a:defRPr sz="1800"/>
            </a:pPr>
            <a:r>
              <a:rPr sz="2200"/>
              <a:t>drinks, desserts and coffee)</a:t>
            </a:r>
          </a:p>
          <a:p>
            <a:pPr lvl="0">
              <a:defRPr sz="1800"/>
            </a:pPr>
            <a:r>
              <a:rPr sz="2200"/>
              <a:t>Subway:</a:t>
            </a:r>
          </a:p>
          <a:p>
            <a:pPr lvl="0">
              <a:defRPr sz="1800"/>
            </a:pPr>
            <a:r>
              <a:rPr sz="2200"/>
              <a:t>• Who is their customer? (On-the-go customers, especially</a:t>
            </a:r>
          </a:p>
          <a:p>
            <a:pPr lvl="0">
              <a:defRPr sz="1800"/>
            </a:pPr>
            <a:r>
              <a:rPr sz="2200"/>
              <a:t>18-35 year olds who want to customized their meals)</a:t>
            </a:r>
          </a:p>
          <a:p>
            <a:pPr lvl="0">
              <a:defRPr sz="1800"/>
            </a:pPr>
            <a:r>
              <a:rPr sz="2200"/>
              <a:t>• What is their product? (Customizable sandwiches with fresh</a:t>
            </a:r>
          </a:p>
          <a:p>
            <a:pPr lvl="0">
              <a:defRPr sz="1800"/>
            </a:pPr>
            <a:r>
              <a:rPr sz="2200"/>
              <a:t>ingredients including healthy choices and beverages)</a:t>
            </a:r>
          </a:p>
          <a:p>
            <a:pPr lvl="0">
              <a:defRPr sz="1800"/>
            </a:pPr>
            <a:endParaRPr sz="2200"/>
          </a:p>
          <a:p>
            <a:pPr lvl="0">
              <a:defRPr sz="1800"/>
            </a:pPr>
            <a:r>
              <a:rPr sz="2200"/>
              <a:t>How do each of these organizations win?</a:t>
            </a:r>
          </a:p>
          <a:p>
            <a:pPr lvl="0">
              <a:defRPr sz="1800"/>
            </a:pPr>
            <a:r>
              <a:rPr sz="2200"/>
              <a:t>• McDonald’s: Iconic brand that represents good standardized</a:t>
            </a:r>
          </a:p>
          <a:p>
            <a:pPr lvl="0">
              <a:defRPr sz="1800"/>
            </a:pPr>
            <a:r>
              <a:rPr sz="2200"/>
              <a:t>fast food</a:t>
            </a:r>
          </a:p>
          <a:p>
            <a:pPr lvl="0">
              <a:defRPr sz="1800"/>
            </a:pPr>
            <a:r>
              <a:rPr sz="2200"/>
              <a:t>• Subway: Making it how I like it, each and every time with</a:t>
            </a:r>
          </a:p>
          <a:p>
            <a:pPr lvl="0">
              <a:defRPr sz="1800"/>
            </a:pPr>
            <a:r>
              <a:rPr sz="2200"/>
              <a:t>fresh food</a:t>
            </a:r>
          </a:p>
          <a:p>
            <a:pPr lvl="0">
              <a:defRPr sz="1800"/>
            </a:pPr>
            <a:endParaRPr sz="2200"/>
          </a:p>
          <a:p>
            <a:pPr lvl="0">
              <a:defRPr sz="1800"/>
            </a:pPr>
            <a:r>
              <a:rPr sz="2200"/>
              <a:t>• How do their product offerings differ based on their</a:t>
            </a:r>
          </a:p>
          <a:p>
            <a:pPr lvl="0">
              <a:defRPr sz="1800"/>
            </a:pPr>
            <a:r>
              <a:rPr sz="2200"/>
              <a:t>customers? McDonald’s uses standardized sandwiches and</a:t>
            </a:r>
          </a:p>
          <a:p>
            <a:pPr lvl="0">
              <a:defRPr sz="1800"/>
            </a:pPr>
            <a:r>
              <a:rPr sz="2200"/>
              <a:t>drinks to give customers a consistent experience; Subway</a:t>
            </a:r>
          </a:p>
          <a:p>
            <a:pPr lvl="0">
              <a:defRPr sz="1800"/>
            </a:pPr>
            <a:r>
              <a:rPr sz="2200"/>
              <a:t>focuses on a customized, healthy experience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 name="Shape 2375"/>
          <p:cNvSpPr>
            <a:spLocks noGrp="1" noRot="1" noChangeAspect="1"/>
          </p:cNvSpPr>
          <p:nvPr>
            <p:ph type="sldImg"/>
          </p:nvPr>
        </p:nvSpPr>
        <p:spPr>
          <a:prstGeom prst="rect">
            <a:avLst/>
          </a:prstGeom>
        </p:spPr>
        <p:txBody>
          <a:bodyPr/>
          <a:lstStyle/>
          <a:p>
            <a:pPr lvl="0"/>
            <a:endParaRPr/>
          </a:p>
        </p:txBody>
      </p:sp>
      <p:sp>
        <p:nvSpPr>
          <p:cNvPr id="2376" name="Shape 2376"/>
          <p:cNvSpPr>
            <a:spLocks noGrp="1"/>
          </p:cNvSpPr>
          <p:nvPr>
            <p:ph type="body" sz="quarter" idx="1"/>
          </p:nvPr>
        </p:nvSpPr>
        <p:spPr>
          <a:prstGeom prst="rect">
            <a:avLst/>
          </a:prstGeom>
        </p:spPr>
        <p:txBody>
          <a:bodyPr/>
          <a:lstStyle/>
          <a:p>
            <a:pPr lvl="0">
              <a:defRPr sz="1800"/>
            </a:pPr>
            <a:r>
              <a:rPr sz="2200"/>
              <a:t>McDonald’s:</a:t>
            </a:r>
          </a:p>
          <a:p>
            <a:pPr lvl="0">
              <a:defRPr sz="1800"/>
            </a:pPr>
            <a:r>
              <a:rPr sz="2200"/>
              <a:t>• Who is their customer? (Families who want tasty fast-food on</a:t>
            </a:r>
          </a:p>
          <a:p>
            <a:pPr lvl="0">
              <a:defRPr sz="1800"/>
            </a:pPr>
            <a:r>
              <a:rPr sz="2200"/>
              <a:t>the go)</a:t>
            </a:r>
          </a:p>
          <a:p>
            <a:pPr lvl="0">
              <a:defRPr sz="1800"/>
            </a:pPr>
            <a:r>
              <a:rPr sz="2200"/>
              <a:t>• What is their product? (Standardized sandwiches, sides,</a:t>
            </a:r>
          </a:p>
          <a:p>
            <a:pPr lvl="0">
              <a:defRPr sz="1800"/>
            </a:pPr>
            <a:r>
              <a:rPr sz="2200"/>
              <a:t>drinks, desserts and coffee)</a:t>
            </a:r>
          </a:p>
          <a:p>
            <a:pPr lvl="0">
              <a:defRPr sz="1800"/>
            </a:pPr>
            <a:r>
              <a:rPr sz="2200"/>
              <a:t>Subway:</a:t>
            </a:r>
          </a:p>
          <a:p>
            <a:pPr lvl="0">
              <a:defRPr sz="1800"/>
            </a:pPr>
            <a:r>
              <a:rPr sz="2200"/>
              <a:t>• Who is their customer? (On-the-go customers, especially</a:t>
            </a:r>
          </a:p>
          <a:p>
            <a:pPr lvl="0">
              <a:defRPr sz="1800"/>
            </a:pPr>
            <a:r>
              <a:rPr sz="2200"/>
              <a:t>18-35 year olds who want to customized their meals)</a:t>
            </a:r>
          </a:p>
          <a:p>
            <a:pPr lvl="0">
              <a:defRPr sz="1800"/>
            </a:pPr>
            <a:r>
              <a:rPr sz="2200"/>
              <a:t>• What is their product? (Customizable sandwiches with fresh</a:t>
            </a:r>
          </a:p>
          <a:p>
            <a:pPr lvl="0">
              <a:defRPr sz="1800"/>
            </a:pPr>
            <a:r>
              <a:rPr sz="2200"/>
              <a:t>ingredients including healthy choices and beverages)</a:t>
            </a:r>
          </a:p>
          <a:p>
            <a:pPr lvl="0">
              <a:defRPr sz="1800"/>
            </a:pPr>
            <a:endParaRPr sz="2200"/>
          </a:p>
          <a:p>
            <a:pPr lvl="0">
              <a:defRPr sz="1800"/>
            </a:pPr>
            <a:r>
              <a:rPr sz="2200"/>
              <a:t>How do each of these organizations win?</a:t>
            </a:r>
          </a:p>
          <a:p>
            <a:pPr lvl="0">
              <a:defRPr sz="1800"/>
            </a:pPr>
            <a:r>
              <a:rPr sz="2200"/>
              <a:t>• McDonald’s: Iconic brand that represents good standardized</a:t>
            </a:r>
          </a:p>
          <a:p>
            <a:pPr lvl="0">
              <a:defRPr sz="1800"/>
            </a:pPr>
            <a:r>
              <a:rPr sz="2200"/>
              <a:t>fast food</a:t>
            </a:r>
          </a:p>
          <a:p>
            <a:pPr lvl="0">
              <a:defRPr sz="1800"/>
            </a:pPr>
            <a:r>
              <a:rPr sz="2200"/>
              <a:t>• Subway: Making it how I like it, each and every time with</a:t>
            </a:r>
          </a:p>
          <a:p>
            <a:pPr lvl="0">
              <a:defRPr sz="1800"/>
            </a:pPr>
            <a:r>
              <a:rPr sz="2200"/>
              <a:t>fresh food</a:t>
            </a:r>
          </a:p>
          <a:p>
            <a:pPr lvl="0">
              <a:defRPr sz="1800"/>
            </a:pPr>
            <a:endParaRPr sz="2200"/>
          </a:p>
          <a:p>
            <a:pPr lvl="0">
              <a:defRPr sz="1800"/>
            </a:pPr>
            <a:r>
              <a:rPr sz="2200"/>
              <a:t>• How do their product offerings differ based on their</a:t>
            </a:r>
          </a:p>
          <a:p>
            <a:pPr lvl="0">
              <a:defRPr sz="1800"/>
            </a:pPr>
            <a:r>
              <a:rPr sz="2200"/>
              <a:t>customers? McDonald’s uses standardized sandwiches and</a:t>
            </a:r>
          </a:p>
          <a:p>
            <a:pPr lvl="0">
              <a:defRPr sz="1800"/>
            </a:pPr>
            <a:r>
              <a:rPr sz="2200"/>
              <a:t>drinks to give customers a consistent experience; Subway</a:t>
            </a:r>
          </a:p>
          <a:p>
            <a:pPr lvl="0">
              <a:defRPr sz="1800"/>
            </a:pPr>
            <a:r>
              <a:rPr sz="2200"/>
              <a:t>focuses on a customized, healthy experience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3" name="Shape 2393"/>
          <p:cNvSpPr>
            <a:spLocks noGrp="1" noRot="1" noChangeAspect="1"/>
          </p:cNvSpPr>
          <p:nvPr>
            <p:ph type="sldImg"/>
          </p:nvPr>
        </p:nvSpPr>
        <p:spPr>
          <a:prstGeom prst="rect">
            <a:avLst/>
          </a:prstGeom>
        </p:spPr>
        <p:txBody>
          <a:bodyPr/>
          <a:lstStyle/>
          <a:p>
            <a:pPr lvl="0"/>
            <a:endParaRPr/>
          </a:p>
        </p:txBody>
      </p:sp>
      <p:sp>
        <p:nvSpPr>
          <p:cNvPr id="2394" name="Shape 2394"/>
          <p:cNvSpPr>
            <a:spLocks noGrp="1"/>
          </p:cNvSpPr>
          <p:nvPr>
            <p:ph type="body" sz="quarter" idx="1"/>
          </p:nvPr>
        </p:nvSpPr>
        <p:spPr>
          <a:prstGeom prst="rect">
            <a:avLst/>
          </a:prstGeom>
        </p:spPr>
        <p:txBody>
          <a:bodyPr/>
          <a:lstStyle/>
          <a:p>
            <a:pPr lvl="0">
              <a:defRPr sz="1800"/>
            </a:pPr>
            <a:r>
              <a:rPr sz="2200" b="1"/>
              <a:t>Students are ready to move onto the next step when:</a:t>
            </a:r>
          </a:p>
          <a:p>
            <a:pPr marL="457200" lvl="0" indent="-228600">
              <a:spcBef>
                <a:spcPts val="500"/>
              </a:spcBef>
              <a:buSzPct val="100000"/>
              <a:buChar char="•"/>
              <a:defRPr sz="1800"/>
            </a:pPr>
            <a:r>
              <a:rPr sz="2200"/>
              <a:t>Students have explored different customers and reasons why a customer would use their product or service.</a:t>
            </a:r>
          </a:p>
          <a:p>
            <a:pPr marL="457200" lvl="0" indent="-228600">
              <a:spcBef>
                <a:spcPts val="500"/>
              </a:spcBef>
              <a:buSzPct val="100000"/>
              <a:buChar char="•"/>
              <a:defRPr sz="1800"/>
            </a:pPr>
            <a:r>
              <a:rPr sz="2200"/>
              <a:t>Students have made choices (i.e., the students chose one customer group over others; the students chose compelling reasons why customers would buy their product).</a:t>
            </a:r>
          </a:p>
          <a:p>
            <a:pPr marL="457200" lvl="0" indent="-228600">
              <a:spcBef>
                <a:spcPts val="500"/>
              </a:spcBef>
              <a:buSzPct val="100000"/>
              <a:buChar char="•"/>
              <a:defRPr sz="1800"/>
            </a:pPr>
            <a:r>
              <a:rPr sz="2200"/>
              <a:t>Students have a clear idea of who their customer is, what their product or service is and why customers will choose their product over the competition.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Image Placeholder 1"/>
          <p:cNvSpPr>
            <a:spLocks noGrp="1" noRot="1" noChangeAspect="1" noTextEdit="1"/>
          </p:cNvSpPr>
          <p:nvPr>
            <p:ph type="sldImg"/>
          </p:nvPr>
        </p:nvSpPr>
        <p:spPr>
          <a:ln/>
        </p:spPr>
      </p:sp>
      <p:sp>
        <p:nvSpPr>
          <p:cNvPr id="323587" name="Notes Placeholder 2"/>
          <p:cNvSpPr>
            <a:spLocks noGrp="1"/>
          </p:cNvSpPr>
          <p:nvPr>
            <p:ph type="body" idx="1"/>
          </p:nvPr>
        </p:nvSpPr>
        <p:spPr>
          <a:noFill/>
        </p:spPr>
        <p:txBody>
          <a:bodyPr lIns="89584" tIns="44792" rIns="89584" bIns="44792"/>
          <a:lstStyle/>
          <a:p>
            <a:r>
              <a:rPr lang="en-CA" dirty="0" smtClean="0">
                <a:latin typeface="Times New Roman" pitchFamily="18" charset="0"/>
              </a:rPr>
              <a:t>The toolkit appendix (staples pages) contain useful templates for selecting a sector partner and co-designing your challenge statement.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 name="Shape 2467"/>
          <p:cNvSpPr>
            <a:spLocks noGrp="1" noRot="1" noChangeAspect="1"/>
          </p:cNvSpPr>
          <p:nvPr>
            <p:ph type="sldImg"/>
          </p:nvPr>
        </p:nvSpPr>
        <p:spPr>
          <a:prstGeom prst="rect">
            <a:avLst/>
          </a:prstGeom>
        </p:spPr>
        <p:txBody>
          <a:bodyPr/>
          <a:lstStyle/>
          <a:p>
            <a:pPr lvl="0"/>
            <a:endParaRPr/>
          </a:p>
        </p:txBody>
      </p:sp>
      <p:sp>
        <p:nvSpPr>
          <p:cNvPr id="2468" name="Shape 2468"/>
          <p:cNvSpPr>
            <a:spLocks noGrp="1"/>
          </p:cNvSpPr>
          <p:nvPr>
            <p:ph type="body" sz="quarter" idx="1"/>
          </p:nvPr>
        </p:nvSpPr>
        <p:spPr>
          <a:prstGeom prst="rect">
            <a:avLst/>
          </a:prstGeom>
        </p:spPr>
        <p:txBody>
          <a:bodyPr/>
          <a:lstStyle/>
          <a:p>
            <a:pPr lvl="0">
              <a:defRPr sz="1800"/>
            </a:pPr>
            <a:r>
              <a:rPr sz="2200" b="1"/>
              <a:t>Students are ready to move onto the next step when:</a:t>
            </a:r>
          </a:p>
          <a:p>
            <a:pPr lvl="0">
              <a:defRPr sz="1800"/>
            </a:pPr>
            <a:r>
              <a:rPr sz="2200"/>
              <a:t>• Students have considered what would have to be true for their innovations to work.</a:t>
            </a:r>
          </a:p>
          <a:p>
            <a:pPr lvl="0">
              <a:defRPr sz="1800"/>
            </a:pPr>
            <a:r>
              <a:rPr sz="2200"/>
              <a:t>• Students have thought through assumptions they are worried about.</a:t>
            </a:r>
          </a:p>
          <a:p>
            <a:pPr lvl="0">
              <a:defRPr sz="1800"/>
            </a:pPr>
            <a:r>
              <a:rPr sz="2200"/>
              <a:t>• Students have designed a test and thought about what they would learn from this test.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6" name="Shape 2486"/>
          <p:cNvSpPr>
            <a:spLocks noGrp="1" noRot="1" noChangeAspect="1"/>
          </p:cNvSpPr>
          <p:nvPr>
            <p:ph type="sldImg"/>
          </p:nvPr>
        </p:nvSpPr>
        <p:spPr>
          <a:prstGeom prst="rect">
            <a:avLst/>
          </a:prstGeom>
        </p:spPr>
        <p:txBody>
          <a:bodyPr/>
          <a:lstStyle/>
          <a:p>
            <a:pPr lvl="0"/>
            <a:endParaRPr/>
          </a:p>
        </p:txBody>
      </p:sp>
      <p:sp>
        <p:nvSpPr>
          <p:cNvPr id="2487" name="Shape 2487"/>
          <p:cNvSpPr>
            <a:spLocks noGrp="1"/>
          </p:cNvSpPr>
          <p:nvPr>
            <p:ph type="body" sz="quarter" idx="1"/>
          </p:nvPr>
        </p:nvSpPr>
        <p:spPr>
          <a:prstGeom prst="rect">
            <a:avLst/>
          </a:prstGeom>
        </p:spPr>
        <p:txBody>
          <a:bodyPr/>
          <a:lstStyle/>
          <a:p>
            <a:pPr lvl="0">
              <a:defRPr sz="1800"/>
            </a:pPr>
            <a:r>
              <a:rPr sz="2200" b="1"/>
              <a:t>Students are ready to move onto the next step when:</a:t>
            </a:r>
          </a:p>
          <a:p>
            <a:pPr lvl="0">
              <a:defRPr sz="1800"/>
            </a:pPr>
            <a:r>
              <a:rPr sz="2200"/>
              <a:t>• Students have considered what would have to be true for their innovations to work.</a:t>
            </a:r>
          </a:p>
          <a:p>
            <a:pPr lvl="0">
              <a:defRPr sz="1800"/>
            </a:pPr>
            <a:r>
              <a:rPr sz="2200"/>
              <a:t>• Students have thought through assumptions they are worried about.</a:t>
            </a:r>
          </a:p>
          <a:p>
            <a:pPr lvl="0">
              <a:defRPr sz="1800"/>
            </a:pPr>
            <a:r>
              <a:rPr sz="2200"/>
              <a:t>• Students have designed a test and thought about what they would learn from this test.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8" name="Shape 2528"/>
          <p:cNvSpPr>
            <a:spLocks noGrp="1" noRot="1" noChangeAspect="1"/>
          </p:cNvSpPr>
          <p:nvPr>
            <p:ph type="sldImg"/>
          </p:nvPr>
        </p:nvSpPr>
        <p:spPr>
          <a:prstGeom prst="rect">
            <a:avLst/>
          </a:prstGeom>
        </p:spPr>
        <p:txBody>
          <a:bodyPr/>
          <a:lstStyle/>
          <a:p>
            <a:pPr lvl="0"/>
            <a:endParaRPr/>
          </a:p>
        </p:txBody>
      </p:sp>
      <p:sp>
        <p:nvSpPr>
          <p:cNvPr id="2529" name="Shape 2529"/>
          <p:cNvSpPr>
            <a:spLocks noGrp="1"/>
          </p:cNvSpPr>
          <p:nvPr>
            <p:ph type="body" sz="quarter" idx="1"/>
          </p:nvPr>
        </p:nvSpPr>
        <p:spPr>
          <a:prstGeom prst="rect">
            <a:avLst/>
          </a:prstGeom>
        </p:spPr>
        <p:txBody>
          <a:bodyPr/>
          <a:lstStyle/>
          <a:p>
            <a:pPr lvl="0">
              <a:defRPr sz="1800"/>
            </a:pPr>
            <a:endParaRPr sz="220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 name="Shape 2549"/>
          <p:cNvSpPr>
            <a:spLocks noGrp="1" noRot="1" noChangeAspect="1"/>
          </p:cNvSpPr>
          <p:nvPr>
            <p:ph type="sldImg"/>
          </p:nvPr>
        </p:nvSpPr>
        <p:spPr>
          <a:prstGeom prst="rect">
            <a:avLst/>
          </a:prstGeom>
        </p:spPr>
        <p:txBody>
          <a:bodyPr/>
          <a:lstStyle/>
          <a:p>
            <a:pPr lvl="0"/>
            <a:endParaRPr/>
          </a:p>
        </p:txBody>
      </p:sp>
      <p:sp>
        <p:nvSpPr>
          <p:cNvPr id="2550" name="Shape 2550"/>
          <p:cNvSpPr>
            <a:spLocks noGrp="1"/>
          </p:cNvSpPr>
          <p:nvPr>
            <p:ph type="body" sz="quarter" idx="1"/>
          </p:nvPr>
        </p:nvSpPr>
        <p:spPr>
          <a:prstGeom prst="rect">
            <a:avLst/>
          </a:prstGeom>
        </p:spPr>
        <p:txBody>
          <a:bodyPr/>
          <a:lstStyle/>
          <a:p>
            <a:pPr lvl="0">
              <a:defRPr sz="1800"/>
            </a:pPr>
            <a:endParaRPr sz="22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1" name="Shape 2601"/>
          <p:cNvSpPr>
            <a:spLocks noGrp="1" noRot="1" noChangeAspect="1"/>
          </p:cNvSpPr>
          <p:nvPr>
            <p:ph type="sldImg"/>
          </p:nvPr>
        </p:nvSpPr>
        <p:spPr>
          <a:prstGeom prst="rect">
            <a:avLst/>
          </a:prstGeom>
        </p:spPr>
        <p:txBody>
          <a:bodyPr/>
          <a:lstStyle/>
          <a:p>
            <a:pPr lvl="0"/>
            <a:endParaRPr/>
          </a:p>
        </p:txBody>
      </p:sp>
      <p:sp>
        <p:nvSpPr>
          <p:cNvPr id="2602" name="Shape 2602"/>
          <p:cNvSpPr>
            <a:spLocks noGrp="1"/>
          </p:cNvSpPr>
          <p:nvPr>
            <p:ph type="body" sz="quarter" idx="1"/>
          </p:nvPr>
        </p:nvSpPr>
        <p:spPr>
          <a:prstGeom prst="rect">
            <a:avLst/>
          </a:prstGeom>
        </p:spPr>
        <p:txBody>
          <a:bodyPr/>
          <a:lstStyle/>
          <a:p>
            <a:pPr lvl="0">
              <a:defRPr sz="1800"/>
            </a:pPr>
            <a:r>
              <a:rPr sz="2200" b="1"/>
              <a:t>Students are ready to move onto the next step when:</a:t>
            </a:r>
          </a:p>
          <a:p>
            <a:pPr marL="228600" lvl="0" indent="-228600">
              <a:buSzPct val="100000"/>
              <a:buChar char="•"/>
              <a:defRPr sz="1800"/>
            </a:pPr>
            <a:r>
              <a:rPr sz="2200"/>
              <a:t>Students have completed their synthesis sheet.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5" name="Shape 2625"/>
          <p:cNvSpPr>
            <a:spLocks noGrp="1" noRot="1" noChangeAspect="1"/>
          </p:cNvSpPr>
          <p:nvPr>
            <p:ph type="sldImg"/>
          </p:nvPr>
        </p:nvSpPr>
        <p:spPr>
          <a:prstGeom prst="rect">
            <a:avLst/>
          </a:prstGeom>
        </p:spPr>
        <p:txBody>
          <a:bodyPr/>
          <a:lstStyle/>
          <a:p>
            <a:pPr lvl="0"/>
            <a:endParaRPr/>
          </a:p>
        </p:txBody>
      </p:sp>
      <p:sp>
        <p:nvSpPr>
          <p:cNvPr id="2626" name="Shape 2626"/>
          <p:cNvSpPr>
            <a:spLocks noGrp="1"/>
          </p:cNvSpPr>
          <p:nvPr>
            <p:ph type="body" sz="quarter" idx="1"/>
          </p:nvPr>
        </p:nvSpPr>
        <p:spPr>
          <a:prstGeom prst="rect">
            <a:avLst/>
          </a:prstGeom>
        </p:spPr>
        <p:txBody>
          <a:bodyPr/>
          <a:lstStyle/>
          <a:p>
            <a:pPr lvl="0">
              <a:defRPr sz="1800"/>
            </a:pPr>
            <a:r>
              <a:rPr sz="2200" b="1"/>
              <a:t>Students are ready to move onto the next step when:</a:t>
            </a:r>
          </a:p>
          <a:p>
            <a:pPr marL="228600" lvl="0" indent="-228600">
              <a:buSzPct val="100000"/>
              <a:buChar char="•"/>
              <a:defRPr sz="1800"/>
            </a:pPr>
            <a:r>
              <a:rPr sz="2200"/>
              <a:t>Students have completed their synthesis sheet.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Image Placeholder 1"/>
          <p:cNvSpPr>
            <a:spLocks noGrp="1" noRot="1" noChangeAspect="1" noTextEdit="1"/>
          </p:cNvSpPr>
          <p:nvPr>
            <p:ph type="sldImg"/>
          </p:nvPr>
        </p:nvSpPr>
        <p:spPr>
          <a:ln/>
        </p:spPr>
      </p:sp>
      <p:sp>
        <p:nvSpPr>
          <p:cNvPr id="324611" name="Notes Placeholder 2"/>
          <p:cNvSpPr>
            <a:spLocks noGrp="1"/>
          </p:cNvSpPr>
          <p:nvPr>
            <p:ph type="body" idx="1"/>
          </p:nvPr>
        </p:nvSpPr>
        <p:spPr>
          <a:noFill/>
        </p:spPr>
        <p:txBody>
          <a:bodyPr lIns="89584" tIns="44792" rIns="89584" bIns="44792"/>
          <a:lstStyle/>
          <a:p>
            <a:endParaRPr lang="en-CA" dirty="0"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a:ln/>
        </p:spPr>
      </p:sp>
      <p:sp>
        <p:nvSpPr>
          <p:cNvPr id="325635" name="Notes Placeholder 2"/>
          <p:cNvSpPr>
            <a:spLocks noGrp="1"/>
          </p:cNvSpPr>
          <p:nvPr>
            <p:ph type="body" idx="1"/>
          </p:nvPr>
        </p:nvSpPr>
        <p:spPr>
          <a:noFill/>
        </p:spPr>
        <p:txBody>
          <a:bodyPr lIns="89584" tIns="44792" rIns="89584" bIns="44792"/>
          <a:lstStyle/>
          <a:p>
            <a:endParaRPr lang="en-CA"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p:cNvSpPr>
            <a:spLocks noGrp="1" noRot="1" noChangeAspect="1" noTextEdit="1"/>
          </p:cNvSpPr>
          <p:nvPr>
            <p:ph type="sldImg"/>
          </p:nvPr>
        </p:nvSpPr>
        <p:spPr>
          <a:ln/>
        </p:spPr>
      </p:sp>
      <p:sp>
        <p:nvSpPr>
          <p:cNvPr id="326659" name="Notes Placeholder 2"/>
          <p:cNvSpPr>
            <a:spLocks noGrp="1"/>
          </p:cNvSpPr>
          <p:nvPr>
            <p:ph type="body" idx="1"/>
          </p:nvPr>
        </p:nvSpPr>
        <p:spPr>
          <a:noFill/>
        </p:spPr>
        <p:txBody>
          <a:bodyPr lIns="89584" tIns="44792" rIns="89584" bIns="44792"/>
          <a:lstStyle/>
          <a:p>
            <a:endParaRPr lang="en-CA"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p:cNvSpPr>
            <a:spLocks noGrp="1" noRot="1" noChangeAspect="1" noTextEdit="1"/>
          </p:cNvSpPr>
          <p:nvPr>
            <p:ph type="sldImg"/>
          </p:nvPr>
        </p:nvSpPr>
        <p:spPr>
          <a:ln/>
        </p:spPr>
      </p:sp>
      <p:sp>
        <p:nvSpPr>
          <p:cNvPr id="327683" name="Notes Placeholder 2"/>
          <p:cNvSpPr>
            <a:spLocks noGrp="1"/>
          </p:cNvSpPr>
          <p:nvPr>
            <p:ph type="body" idx="1"/>
          </p:nvPr>
        </p:nvSpPr>
        <p:spPr>
          <a:noFill/>
        </p:spPr>
        <p:txBody>
          <a:bodyPr lIns="89584" tIns="44792" rIns="89584" bIns="44792"/>
          <a:lstStyle/>
          <a:p>
            <a:endParaRPr lang="en-CA"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Shape 494"/>
          <p:cNvSpPr>
            <a:spLocks noGrp="1" noRot="1" noChangeAspect="1"/>
          </p:cNvSpPr>
          <p:nvPr>
            <p:ph type="sldImg"/>
          </p:nvPr>
        </p:nvSpPr>
        <p:spPr>
          <a:prstGeom prst="rect">
            <a:avLst/>
          </a:prstGeom>
        </p:spPr>
        <p:txBody>
          <a:bodyPr/>
          <a:lstStyle/>
          <a:p>
            <a:pPr lvl="0"/>
            <a:endParaRPr/>
          </a:p>
        </p:txBody>
      </p:sp>
      <p:sp>
        <p:nvSpPr>
          <p:cNvPr id="495" name="Shape 495"/>
          <p:cNvSpPr>
            <a:spLocks noGrp="1"/>
          </p:cNvSpPr>
          <p:nvPr>
            <p:ph type="body" sz="quarter" idx="1"/>
          </p:nvPr>
        </p:nvSpPr>
        <p:spPr>
          <a:prstGeom prst="rect">
            <a:avLst/>
          </a:prstGeom>
        </p:spPr>
        <p:txBody>
          <a:bodyPr/>
          <a:lstStyle/>
          <a:p>
            <a:pPr lvl="0" defTabSz="457200">
              <a:lnSpc>
                <a:spcPct val="117999"/>
              </a:lnSpc>
              <a:defRPr sz="1800"/>
            </a:pPr>
            <a:r>
              <a:rPr sz="1400" b="1">
                <a:latin typeface="Helvetica Neue"/>
                <a:ea typeface="Helvetica Neue"/>
                <a:cs typeface="Helvetica Neue"/>
                <a:sym typeface="Helvetica Neue"/>
              </a:rPr>
              <a:t>Introduce the content and mindsets</a:t>
            </a:r>
          </a:p>
          <a:p>
            <a:pPr lvl="0" defTabSz="457200">
              <a:lnSpc>
                <a:spcPct val="117999"/>
              </a:lnSpc>
              <a:defRPr sz="1800"/>
            </a:pPr>
            <a:r>
              <a:rPr sz="1400">
                <a:latin typeface="Helvetica Neue"/>
                <a:ea typeface="Helvetica Neue"/>
                <a:cs typeface="Helvetica Neue"/>
                <a:sym typeface="Helvetica Neue"/>
              </a:rPr>
              <a:t>With the support of the process diagram (page 32 front of toolkit), explain what ICE means, what the 3 Gears are and why we use them. </a:t>
            </a:r>
          </a:p>
          <a:p>
            <a:pPr marL="228600" lvl="0" indent="-228600" defTabSz="457200">
              <a:lnSpc>
                <a:spcPct val="117999"/>
              </a:lnSpc>
              <a:buSzPct val="100000"/>
              <a:buChar char="•"/>
              <a:defRPr sz="1800"/>
            </a:pPr>
            <a:r>
              <a:rPr sz="1400">
                <a:latin typeface="Helvetica Neue"/>
                <a:ea typeface="Helvetica Neue"/>
                <a:cs typeface="Helvetica Neue"/>
                <a:sym typeface="Helvetica Neue"/>
              </a:rPr>
              <a:t>See page 32 front of toolkit</a:t>
            </a:r>
          </a:p>
          <a:p>
            <a:pPr lvl="0" defTabSz="457200">
              <a:lnSpc>
                <a:spcPct val="117999"/>
              </a:lnSpc>
              <a:defRPr sz="1800"/>
            </a:pPr>
            <a:endParaRPr sz="1400" b="1">
              <a:latin typeface="Helvetica Neue"/>
              <a:ea typeface="Helvetica Neue"/>
              <a:cs typeface="Helvetica Neue"/>
              <a:sym typeface="Helvetica Neue"/>
            </a:endParaRPr>
          </a:p>
          <a:p>
            <a:pPr lvl="0" defTabSz="457200">
              <a:lnSpc>
                <a:spcPct val="117999"/>
              </a:lnSpc>
              <a:defRPr sz="1800"/>
            </a:pPr>
            <a:r>
              <a:rPr sz="1400" b="1">
                <a:latin typeface="Helvetica Neue"/>
                <a:ea typeface="Helvetica Neue"/>
                <a:cs typeface="Helvetica Neue"/>
                <a:sym typeface="Helvetica Neue"/>
              </a:rPr>
              <a:t>Share that:</a:t>
            </a:r>
          </a:p>
          <a:p>
            <a:pPr lvl="0" defTabSz="457200">
              <a:lnSpc>
                <a:spcPct val="117999"/>
              </a:lnSpc>
              <a:defRPr sz="1800"/>
            </a:pPr>
            <a:r>
              <a:rPr sz="1400">
                <a:latin typeface="Helvetica Neue"/>
                <a:ea typeface="Helvetica Neue"/>
                <a:cs typeface="Helvetica Neue"/>
                <a:sym typeface="Helvetica Neue"/>
              </a:rPr>
              <a:t>• The goal of the training is for students to engage in experiences that will help them explore the innovative, creative and entrepreneurial mindsets.</a:t>
            </a:r>
          </a:p>
          <a:p>
            <a:pPr lvl="0" defTabSz="457200">
              <a:lnSpc>
                <a:spcPct val="117999"/>
              </a:lnSpc>
              <a:defRPr sz="1800"/>
            </a:pPr>
            <a:r>
              <a:rPr sz="1400">
                <a:latin typeface="Helvetica Neue"/>
                <a:ea typeface="Helvetica Neue"/>
                <a:cs typeface="Helvetica Neue"/>
                <a:sym typeface="Helvetica Neue"/>
              </a:rPr>
              <a:t>• These mindsets are a way to help students frame their thinking for the day.</a:t>
            </a:r>
          </a:p>
          <a:p>
            <a:pPr lvl="0" defTabSz="457200">
              <a:lnSpc>
                <a:spcPct val="117999"/>
              </a:lnSpc>
              <a:defRPr sz="1800"/>
            </a:pPr>
            <a:r>
              <a:rPr sz="1400">
                <a:latin typeface="Helvetica Neue"/>
                <a:ea typeface="Helvetica Neue"/>
                <a:cs typeface="Helvetica Neue"/>
                <a:sym typeface="Helvetica Neue"/>
              </a:rPr>
              <a:t>• They are going to solve a challenge using the 3 Gears.</a:t>
            </a:r>
          </a:p>
          <a:p>
            <a:pPr lvl="0" defTabSz="457200">
              <a:lnSpc>
                <a:spcPct val="117999"/>
              </a:lnSpc>
              <a:defRPr sz="1800"/>
            </a:pPr>
            <a:r>
              <a:rPr sz="1400">
                <a:latin typeface="Helvetica Neue"/>
                <a:ea typeface="Helvetica Neue"/>
                <a:cs typeface="Helvetica Neue"/>
                <a:sym typeface="Helvetica Neue"/>
              </a:rPr>
              <a:t>• The 3 Gears are a process for innovation that guides them through (1) Empathy and Need Finding, (2) Ideation and Prototyping, and (3) Strategy and Testing.</a:t>
            </a:r>
          </a:p>
          <a:p>
            <a:pPr lvl="0" defTabSz="457200">
              <a:lnSpc>
                <a:spcPct val="117999"/>
              </a:lnSpc>
              <a:defRPr sz="1800"/>
            </a:pPr>
            <a:endParaRPr sz="1400">
              <a:latin typeface="Helvetica Neue"/>
              <a:ea typeface="Helvetica Neue"/>
              <a:cs typeface="Helvetica Neue"/>
              <a:sym typeface="Helvetica Neue"/>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9" name="ICE Icon Side Banner_ShiftingGears.png"/>
          <p:cNvPicPr/>
          <p:nvPr/>
        </p:nvPicPr>
        <p:blipFill>
          <a:blip r:embed="rId2">
            <a:extLst/>
          </a:blip>
          <a:stretch>
            <a:fillRect/>
          </a:stretch>
        </p:blipFill>
        <p:spPr>
          <a:xfrm>
            <a:off x="-23671" y="-1"/>
            <a:ext cx="612649" cy="9753601"/>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 name="ICE Icon Side Banner_Shifting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06932792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Blank copy 2">
    <p:spTree>
      <p:nvGrpSpPr>
        <p:cNvPr id="1" name=""/>
        <p:cNvGrpSpPr/>
        <p:nvPr/>
      </p:nvGrpSpPr>
      <p:grpSpPr>
        <a:xfrm>
          <a:off x="0" y="0"/>
          <a:ext cx="0" cy="0"/>
          <a:chOff x="0" y="0"/>
          <a:chExt cx="0" cy="0"/>
        </a:xfrm>
      </p:grpSpPr>
      <p:pic>
        <p:nvPicPr>
          <p:cNvPr id="2" name="ICE Icon Side Banner_Gear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84940216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lank copy 3">
    <p:spTree>
      <p:nvGrpSpPr>
        <p:cNvPr id="1" name=""/>
        <p:cNvGrpSpPr/>
        <p:nvPr/>
      </p:nvGrpSpPr>
      <p:grpSpPr>
        <a:xfrm>
          <a:off x="0" y="0"/>
          <a:ext cx="0" cy="0"/>
          <a:chOff x="0" y="0"/>
          <a:chExt cx="0" cy="0"/>
        </a:xfrm>
      </p:grpSpPr>
      <p:pic>
        <p:nvPicPr>
          <p:cNvPr id="2" name="ICE Icon Side Banner_Gear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274183501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copy">
    <p:spTree>
      <p:nvGrpSpPr>
        <p:cNvPr id="1" name=""/>
        <p:cNvGrpSpPr/>
        <p:nvPr/>
      </p:nvGrpSpPr>
      <p:grpSpPr>
        <a:xfrm>
          <a:off x="0" y="0"/>
          <a:ext cx="0" cy="0"/>
          <a:chOff x="0" y="0"/>
          <a:chExt cx="0" cy="0"/>
        </a:xfrm>
      </p:grpSpPr>
      <p:pic>
        <p:nvPicPr>
          <p:cNvPr id="2" name="image1.jpg" descr="Colour_SH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31" y="8947574"/>
            <a:ext cx="1731715" cy="7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mage2.png" descr="Screen Shot 2014-11-02 at 1.09.15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9094" y="8947574"/>
            <a:ext cx="3197013" cy="71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683" y="8739859"/>
            <a:ext cx="13004801" cy="13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image4.png" descr="ICE 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7289" y="8877593"/>
            <a:ext cx="785707" cy="87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 name="Shape 22"/>
          <p:cNvSpPr>
            <a:spLocks noGrp="1"/>
          </p:cNvSpPr>
          <p:nvPr>
            <p:ph type="sldNum" sz="quarter" idx="10"/>
          </p:nvPr>
        </p:nvSpPr>
        <p:spPr>
          <a:ln w="12700">
            <a:miter lim="400000"/>
          </a:ln>
        </p:spPr>
        <p:txBody>
          <a:bodyPr/>
          <a:lstStyle>
            <a:lvl1pPr defTabSz="457011">
              <a:buClr>
                <a:srgbClr val="000000"/>
              </a:buClr>
              <a:buSzPct val="100000"/>
              <a:buFont typeface="Times New Roman" pitchFamily="18" charset="0"/>
              <a:buNone/>
              <a:defRPr>
                <a:solidFill>
                  <a:schemeClr val="bg1"/>
                </a:solidFill>
                <a:latin typeface="Calibri"/>
                <a:ea typeface="Calibri"/>
                <a:cs typeface="Calibri"/>
                <a:sym typeface="Calibri"/>
              </a:defRPr>
            </a:lvl1pPr>
          </a:lstStyle>
          <a:p>
            <a:pPr>
              <a:defRPr/>
            </a:pPr>
            <a:fld id="{7E695286-097C-4471-AF46-280ABB0EF669}"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94421336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r>
              <a:rPr/>
              <a:t>Title Text</a:t>
            </a:r>
          </a:p>
        </p:txBody>
      </p:sp>
      <p:sp>
        <p:nvSpPr>
          <p:cNvPr id="25" name="Shape 25"/>
          <p:cNvSpPr>
            <a:spLocks noGrp="1"/>
          </p:cNvSpPr>
          <p:nvPr>
            <p:ph type="body" idx="1"/>
          </p:nvPr>
        </p:nvSpPr>
        <p:spPr>
          <a:prstGeom prst="rect">
            <a:avLst/>
          </a:prstGeom>
        </p:spPr>
        <p:txBody>
          <a:bodyPr/>
          <a:lstStyle/>
          <a:p>
            <a:pPr lvl="0"/>
            <a:r>
              <a:rPr/>
              <a:t>Body Level One</a:t>
            </a:r>
          </a:p>
          <a:p>
            <a:pPr lvl="1"/>
            <a:r>
              <a:rPr/>
              <a:t>Body Level Two</a:t>
            </a:r>
          </a:p>
          <a:p>
            <a:pPr lvl="2"/>
            <a:r>
              <a:rPr/>
              <a:t>Body Level Three</a:t>
            </a:r>
          </a:p>
          <a:p>
            <a:pPr lvl="3"/>
            <a:r>
              <a:rPr/>
              <a:t>Body Level Four</a:t>
            </a:r>
          </a:p>
          <a:p>
            <a:pPr lvl="4"/>
            <a:r>
              <a:rPr/>
              <a:t>Body Level Five</a:t>
            </a:r>
          </a:p>
        </p:txBody>
      </p:sp>
      <p:sp>
        <p:nvSpPr>
          <p:cNvPr id="4" name="Shape 26"/>
          <p:cNvSpPr>
            <a:spLocks noGrp="1"/>
          </p:cNvSpPr>
          <p:nvPr>
            <p:ph type="sldNum" sz="quarter" idx="10"/>
          </p:nvPr>
        </p:nvSpPr>
        <p:spPr>
          <a:ln w="12700">
            <a:miter lim="400000"/>
          </a:ln>
        </p:spPr>
        <p:txBody>
          <a:bodyPr/>
          <a:lstStyle>
            <a:lvl1pPr defTabSz="457011">
              <a:buClr>
                <a:srgbClr val="000000"/>
              </a:buClr>
              <a:buSzPct val="100000"/>
              <a:buFont typeface="Times New Roman" pitchFamily="18" charset="0"/>
              <a:buNone/>
              <a:defRPr>
                <a:solidFill>
                  <a:schemeClr val="bg1"/>
                </a:solidFill>
                <a:latin typeface="Calibri"/>
                <a:ea typeface="Calibri"/>
                <a:cs typeface="Calibri"/>
                <a:sym typeface="Calibri"/>
              </a:defRPr>
            </a:lvl1pPr>
          </a:lstStyle>
          <a:p>
            <a:pPr>
              <a:defRPr/>
            </a:pPr>
            <a:fld id="{4238CEAA-DEBD-48D1-801E-34582D34B8EF}"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274707490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le &amp; Bullets copy 4">
    <p:spTree>
      <p:nvGrpSpPr>
        <p:cNvPr id="1" name=""/>
        <p:cNvGrpSpPr/>
        <p:nvPr/>
      </p:nvGrpSpPr>
      <p:grpSpPr>
        <a:xfrm>
          <a:off x="0" y="0"/>
          <a:ext cx="0" cy="0"/>
          <a:chOff x="0" y="0"/>
          <a:chExt cx="0" cy="0"/>
        </a:xfrm>
      </p:grpSpPr>
      <p:grpSp>
        <p:nvGrpSpPr>
          <p:cNvPr id="2" name="Group 30"/>
          <p:cNvGrpSpPr>
            <a:grpSpLocks/>
          </p:cNvGrpSpPr>
          <p:nvPr/>
        </p:nvGrpSpPr>
        <p:grpSpPr bwMode="auto">
          <a:xfrm>
            <a:off x="3" y="-36125"/>
            <a:ext cx="925689" cy="9825849"/>
            <a:chOff x="0" y="0"/>
            <a:chExt cx="926205" cy="9823946"/>
          </a:xfrm>
        </p:grpSpPr>
        <p:sp>
          <p:nvSpPr>
            <p:cNvPr id="3" name="Shape 28"/>
            <p:cNvSpPr/>
            <p:nvPr/>
          </p:nvSpPr>
          <p:spPr>
            <a:xfrm>
              <a:off x="0" y="0"/>
              <a:ext cx="478916" cy="9823946"/>
            </a:xfrm>
            <a:prstGeom prst="rect">
              <a:avLst/>
            </a:prstGeom>
            <a:solidFill>
              <a:srgbClr val="FFCF07"/>
            </a:solidFill>
            <a:ln w="12700" cap="flat">
              <a:noFill/>
              <a:miter lim="400000"/>
            </a:ln>
            <a:effectLst/>
          </p:spPr>
          <p:txBody>
            <a:bodyPr lIns="0" tIns="0" rIns="0" bIns="0" anchor="ctr"/>
            <a:lstStyle/>
            <a:p>
              <a:pPr defTabSz="583961" rtl="0">
                <a:defRPr sz="4000">
                  <a:solidFill>
                    <a:srgbClr val="FFFFFF"/>
                  </a:solidFill>
                  <a:effectLst>
                    <a:outerShdw blurRad="38100" dist="12700" dir="5400000" rotWithShape="0">
                      <a:srgbClr val="000000">
                        <a:alpha val="50000"/>
                      </a:srgbClr>
                    </a:outerShdw>
                  </a:effectLst>
                </a:defRPr>
              </a:pPr>
              <a:endParaRPr sz="5700">
                <a:solidFill>
                  <a:srgbClr val="FFFFFF"/>
                </a:solidFill>
                <a:effectLst>
                  <a:outerShdw blurRad="38100" dist="12700" dir="5400000" rotWithShape="0">
                    <a:srgbClr val="000000">
                      <a:alpha val="50000"/>
                    </a:srgbClr>
                  </a:outerShdw>
                </a:effectLst>
                <a:ea typeface="ＭＳ Ｐゴシック" pitchFamily="34" charset="-128"/>
              </a:endParaRPr>
            </a:p>
          </p:txBody>
        </p:sp>
        <p:pic>
          <p:nvPicPr>
            <p:cNvPr id="4" name="i5 Icons_Ideation_NoTitle.png"/>
            <p:cNvPicPr/>
            <p:nvPr/>
          </p:nvPicPr>
          <p:blipFill>
            <a:blip r:embed="rId2"/>
            <a:stretch>
              <a:fillRect/>
            </a:stretch>
          </p:blipFill>
          <p:spPr>
            <a:xfrm>
              <a:off x="76807" y="103838"/>
              <a:ext cx="849398" cy="848760"/>
            </a:xfrm>
            <a:prstGeom prst="rect">
              <a:avLst/>
            </a:prstGeom>
            <a:ln w="12700" cap="flat">
              <a:noFill/>
              <a:miter lim="400000"/>
            </a:ln>
            <a:effectLst>
              <a:outerShdw blurRad="25400" dist="25400" dir="5400000" rotWithShape="0">
                <a:srgbClr val="000000">
                  <a:alpha val="30000"/>
                </a:srgbClr>
              </a:outerShdw>
            </a:effectLst>
          </p:spPr>
        </p:pic>
      </p:grpSp>
      <p:grpSp>
        <p:nvGrpSpPr>
          <p:cNvPr id="5" name="Group 33"/>
          <p:cNvGrpSpPr>
            <a:grpSpLocks/>
          </p:cNvGrpSpPr>
          <p:nvPr/>
        </p:nvGrpSpPr>
        <p:grpSpPr bwMode="auto">
          <a:xfrm>
            <a:off x="10769611" y="9216249"/>
            <a:ext cx="2045547" cy="510258"/>
            <a:chOff x="0" y="0"/>
            <a:chExt cx="2045680" cy="509542"/>
          </a:xfrm>
        </p:grpSpPr>
        <p:pic>
          <p:nvPicPr>
            <p:cNvPr id="6"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079" y="0"/>
              <a:ext cx="355601" cy="4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Shape 32"/>
            <p:cNvSpPr>
              <a:spLocks noChangeArrowheads="1"/>
            </p:cNvSpPr>
            <p:nvPr/>
          </p:nvSpPr>
          <p:spPr bwMode="auto">
            <a:xfrm>
              <a:off x="0" y="191952"/>
              <a:ext cx="1817357" cy="31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p>
              <a:pPr algn="l" defTabSz="582289" rtl="0" fontAlgn="base">
                <a:spcBef>
                  <a:spcPct val="0"/>
                </a:spcBef>
                <a:spcAft>
                  <a:spcPct val="0"/>
                </a:spcAft>
              </a:pPr>
              <a:r>
                <a:rPr lang="en-US" sz="1400" kern="1200" smtClean="0">
                  <a:solidFill>
                    <a:srgbClr val="C0C0C0"/>
                  </a:solidFill>
                </a:rPr>
                <a:t> © innovation in a </a:t>
              </a:r>
              <a:r>
                <a:rPr lang="en-US" sz="1400" kern="1200" smtClean="0">
                  <a:solidFill>
                    <a:srgbClr val="C0C0C0"/>
                  </a:solidFill>
                  <a:latin typeface="Gill Sans SemiBold"/>
                  <a:ea typeface="Gill Sans SemiBold"/>
                  <a:cs typeface="Gill Sans SemiBold"/>
                  <a:sym typeface="Gill Sans SemiBold"/>
                </a:rPr>
                <a:t>box</a:t>
              </a:r>
            </a:p>
          </p:txBody>
        </p:sp>
      </p:grpSp>
    </p:spTree>
    <p:extLst>
      <p:ext uri="{BB962C8B-B14F-4D97-AF65-F5344CB8AC3E}">
        <p14:creationId xmlns:p14="http://schemas.microsoft.com/office/powerpoint/2010/main" val="327861126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le &amp; Bullets copy 1">
    <p:spTree>
      <p:nvGrpSpPr>
        <p:cNvPr id="1" name=""/>
        <p:cNvGrpSpPr/>
        <p:nvPr/>
      </p:nvGrpSpPr>
      <p:grpSpPr>
        <a:xfrm>
          <a:off x="0" y="0"/>
          <a:ext cx="0" cy="0"/>
          <a:chOff x="0" y="0"/>
          <a:chExt cx="0" cy="0"/>
        </a:xfrm>
      </p:grpSpPr>
      <p:pic>
        <p:nvPicPr>
          <p:cNvPr id="2" name="i5 logos_bars_rgb_gre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4" y="4515"/>
            <a:ext cx="955041" cy="985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8428"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37"/>
          <p:cNvSpPr>
            <a:spLocks noChangeArrowheads="1"/>
          </p:cNvSpPr>
          <p:nvPr/>
        </p:nvSpPr>
        <p:spPr bwMode="auto">
          <a:xfrm>
            <a:off x="453825" y="9333655"/>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777" tIns="50777" rIns="50777" bIns="50777" anchor="ctr">
            <a:spAutoFit/>
          </a:bodyPr>
          <a:lstStyle/>
          <a:p>
            <a:pPr algn="l" defTabSz="582289"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107224012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itle &amp; Bullets copy 2">
    <p:spTree>
      <p:nvGrpSpPr>
        <p:cNvPr id="1" name=""/>
        <p:cNvGrpSpPr/>
        <p:nvPr/>
      </p:nvGrpSpPr>
      <p:grpSpPr>
        <a:xfrm>
          <a:off x="0" y="0"/>
          <a:ext cx="0" cy="0"/>
          <a:chOff x="0" y="0"/>
          <a:chExt cx="0" cy="0"/>
        </a:xfrm>
      </p:grpSpPr>
      <p:pic>
        <p:nvPicPr>
          <p:cNvPr id="2" name="i5 Logo Gr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8428"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s_bars_rgb_oran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2" y="-13547"/>
            <a:ext cx="993422" cy="978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41"/>
          <p:cNvSpPr>
            <a:spLocks noChangeArrowheads="1"/>
          </p:cNvSpPr>
          <p:nvPr/>
        </p:nvSpPr>
        <p:spPr bwMode="auto">
          <a:xfrm>
            <a:off x="453825" y="9333655"/>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777" tIns="50777" rIns="50777" bIns="50777" anchor="ctr">
            <a:spAutoFit/>
          </a:bodyPr>
          <a:lstStyle/>
          <a:p>
            <a:pPr algn="l" defTabSz="582289"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173339480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 name="ICE Icon Side Banner_Shifting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245924816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Blank copy 2">
    <p:spTree>
      <p:nvGrpSpPr>
        <p:cNvPr id="1" name=""/>
        <p:cNvGrpSpPr/>
        <p:nvPr/>
      </p:nvGrpSpPr>
      <p:grpSpPr>
        <a:xfrm>
          <a:off x="0" y="0"/>
          <a:ext cx="0" cy="0"/>
          <a:chOff x="0" y="0"/>
          <a:chExt cx="0" cy="0"/>
        </a:xfrm>
      </p:grpSpPr>
      <p:pic>
        <p:nvPicPr>
          <p:cNvPr id="2" name="ICE Icon Side Banner_Gear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6370190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pic>
        <p:nvPicPr>
          <p:cNvPr id="11" name="ICE Icon Side Banner_Gear1.png"/>
          <p:cNvPicPr/>
          <p:nvPr/>
        </p:nvPicPr>
        <p:blipFill>
          <a:blip r:embed="rId2">
            <a:extLst/>
          </a:blip>
          <a:stretch>
            <a:fillRect/>
          </a:stretch>
        </p:blipFill>
        <p:spPr>
          <a:xfrm>
            <a:off x="-23671" y="12"/>
            <a:ext cx="612649" cy="9753601"/>
          </a:xfrm>
          <a:prstGeom prst="rect">
            <a:avLst/>
          </a:prstGeom>
          <a:ln w="12700">
            <a:miter lim="400000"/>
          </a:ln>
        </p:spPr>
      </p:pic>
      <p:sp>
        <p:nvSpPr>
          <p:cNvPr id="12" name="Shape 12"/>
          <p:cNvSpPr>
            <a:spLocks noGrp="1"/>
          </p:cNvSpPr>
          <p:nvPr>
            <p:ph type="sldNum" sz="quarter" idx="2"/>
          </p:nvPr>
        </p:nvSpPr>
        <p:spPr>
          <a:xfrm>
            <a:off x="9980507" y="9342170"/>
            <a:ext cx="3034453" cy="503380"/>
          </a:xfrm>
          <a:prstGeom prst="rect">
            <a:avLst/>
          </a:prstGeom>
        </p:spPr>
        <p:txBody>
          <a:bodyPr/>
          <a:lstStyle>
            <a:lvl1pPr algn="r">
              <a:defRPr>
                <a:solidFill>
                  <a:srgbClr val="A6AAA9"/>
                </a:solidFill>
              </a:defRPr>
            </a:lvl1pPr>
          </a:lstStyle>
          <a:p>
            <a:pPr lvl="0"/>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Blank copy 3">
    <p:spTree>
      <p:nvGrpSpPr>
        <p:cNvPr id="1" name=""/>
        <p:cNvGrpSpPr/>
        <p:nvPr/>
      </p:nvGrpSpPr>
      <p:grpSpPr>
        <a:xfrm>
          <a:off x="0" y="0"/>
          <a:ext cx="0" cy="0"/>
          <a:chOff x="0" y="0"/>
          <a:chExt cx="0" cy="0"/>
        </a:xfrm>
      </p:grpSpPr>
      <p:pic>
        <p:nvPicPr>
          <p:cNvPr id="2" name="ICE Icon Side Banner_Gear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61206426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Blank copy">
    <p:spTree>
      <p:nvGrpSpPr>
        <p:cNvPr id="1" name=""/>
        <p:cNvGrpSpPr/>
        <p:nvPr/>
      </p:nvGrpSpPr>
      <p:grpSpPr>
        <a:xfrm>
          <a:off x="0" y="0"/>
          <a:ext cx="0" cy="0"/>
          <a:chOff x="0" y="0"/>
          <a:chExt cx="0" cy="0"/>
        </a:xfrm>
      </p:grpSpPr>
      <p:pic>
        <p:nvPicPr>
          <p:cNvPr id="2" name="image1.jpg" descr="Colour_SH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31" y="8947574"/>
            <a:ext cx="1731715" cy="7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mage2.png" descr="Screen Shot 2014-11-02 at 1.09.15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9094" y="8947574"/>
            <a:ext cx="3197013" cy="71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436" y="8739859"/>
            <a:ext cx="13004800" cy="13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image4.png" descr="ICE 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7289" y="8877588"/>
            <a:ext cx="785707" cy="87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 name="Shape 22"/>
          <p:cNvSpPr>
            <a:spLocks noGrp="1"/>
          </p:cNvSpPr>
          <p:nvPr>
            <p:ph type="sldNum" sz="quarter" idx="10"/>
          </p:nvPr>
        </p:nvSpPr>
        <p:spPr>
          <a:ln w="12700">
            <a:miter lim="400000"/>
          </a:ln>
        </p:spPr>
        <p:txBody>
          <a:bodyPr/>
          <a:lstStyle>
            <a:lvl1pPr defTabSz="456091">
              <a:buClr>
                <a:srgbClr val="000000"/>
              </a:buClr>
              <a:buSzPct val="100000"/>
              <a:defRPr>
                <a:solidFill>
                  <a:schemeClr val="bg1"/>
                </a:solidFill>
                <a:latin typeface="Calibri"/>
                <a:ea typeface="Calibri"/>
                <a:cs typeface="Calibri"/>
                <a:sym typeface="Calibri"/>
              </a:defRPr>
            </a:lvl1pPr>
          </a:lstStyle>
          <a:p>
            <a:pPr>
              <a:defRPr/>
            </a:pPr>
            <a:fld id="{B7085E4D-8DD9-4396-A502-947B96D75D03}"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140469216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r>
              <a:rPr/>
              <a:t>Title Text</a:t>
            </a:r>
          </a:p>
        </p:txBody>
      </p:sp>
      <p:sp>
        <p:nvSpPr>
          <p:cNvPr id="25" name="Shape 25"/>
          <p:cNvSpPr>
            <a:spLocks noGrp="1"/>
          </p:cNvSpPr>
          <p:nvPr>
            <p:ph type="body" idx="1"/>
          </p:nvPr>
        </p:nvSpPr>
        <p:spPr>
          <a:prstGeom prst="rect">
            <a:avLst/>
          </a:prstGeom>
        </p:spPr>
        <p:txBody>
          <a:bodyPr/>
          <a:lstStyle/>
          <a:p>
            <a:pPr lvl="0"/>
            <a:r>
              <a:rPr/>
              <a:t>Body Level One</a:t>
            </a:r>
          </a:p>
          <a:p>
            <a:pPr lvl="1"/>
            <a:r>
              <a:rPr/>
              <a:t>Body Level Two</a:t>
            </a:r>
          </a:p>
          <a:p>
            <a:pPr lvl="2"/>
            <a:r>
              <a:rPr/>
              <a:t>Body Level Three</a:t>
            </a:r>
          </a:p>
          <a:p>
            <a:pPr lvl="3"/>
            <a:r>
              <a:rPr/>
              <a:t>Body Level Four</a:t>
            </a:r>
          </a:p>
          <a:p>
            <a:pPr lvl="4"/>
            <a:r>
              <a:rPr/>
              <a:t>Body Level Five</a:t>
            </a:r>
          </a:p>
        </p:txBody>
      </p:sp>
      <p:sp>
        <p:nvSpPr>
          <p:cNvPr id="4" name="Shape 26"/>
          <p:cNvSpPr>
            <a:spLocks noGrp="1"/>
          </p:cNvSpPr>
          <p:nvPr>
            <p:ph type="sldNum" sz="quarter" idx="10"/>
          </p:nvPr>
        </p:nvSpPr>
        <p:spPr>
          <a:ln w="12700">
            <a:miter lim="400000"/>
          </a:ln>
        </p:spPr>
        <p:txBody>
          <a:bodyPr/>
          <a:lstStyle>
            <a:lvl1pPr defTabSz="456091">
              <a:buClr>
                <a:srgbClr val="000000"/>
              </a:buClr>
              <a:buSzPct val="100000"/>
              <a:defRPr>
                <a:solidFill>
                  <a:schemeClr val="bg1"/>
                </a:solidFill>
                <a:latin typeface="Calibri"/>
                <a:ea typeface="Calibri"/>
                <a:cs typeface="Calibri"/>
                <a:sym typeface="Calibri"/>
              </a:defRPr>
            </a:lvl1pPr>
          </a:lstStyle>
          <a:p>
            <a:pPr>
              <a:defRPr/>
            </a:pPr>
            <a:fld id="{839D2688-99FA-4961-A375-B865E0E92686}"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280089858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amp; Bullets copy 4">
    <p:spTree>
      <p:nvGrpSpPr>
        <p:cNvPr id="1" name=""/>
        <p:cNvGrpSpPr/>
        <p:nvPr/>
      </p:nvGrpSpPr>
      <p:grpSpPr>
        <a:xfrm>
          <a:off x="0" y="0"/>
          <a:ext cx="0" cy="0"/>
          <a:chOff x="0" y="0"/>
          <a:chExt cx="0" cy="0"/>
        </a:xfrm>
      </p:grpSpPr>
      <p:grpSp>
        <p:nvGrpSpPr>
          <p:cNvPr id="2" name="Group 30"/>
          <p:cNvGrpSpPr>
            <a:grpSpLocks/>
          </p:cNvGrpSpPr>
          <p:nvPr/>
        </p:nvGrpSpPr>
        <p:grpSpPr bwMode="auto">
          <a:xfrm>
            <a:off x="3" y="-36125"/>
            <a:ext cx="925689" cy="9825849"/>
            <a:chOff x="0" y="0"/>
            <a:chExt cx="926205" cy="9823946"/>
          </a:xfrm>
        </p:grpSpPr>
        <p:sp>
          <p:nvSpPr>
            <p:cNvPr id="3" name="Shape 28"/>
            <p:cNvSpPr/>
            <p:nvPr/>
          </p:nvSpPr>
          <p:spPr>
            <a:xfrm>
              <a:off x="0" y="0"/>
              <a:ext cx="478916" cy="9823946"/>
            </a:xfrm>
            <a:prstGeom prst="rect">
              <a:avLst/>
            </a:prstGeom>
            <a:solidFill>
              <a:srgbClr val="FFCF07"/>
            </a:solidFill>
            <a:ln w="12700" cap="flat">
              <a:noFill/>
              <a:miter lim="400000"/>
            </a:ln>
            <a:effectLst/>
          </p:spPr>
          <p:txBody>
            <a:bodyPr lIns="0" tIns="0" rIns="0" bIns="0" anchor="ctr"/>
            <a:lstStyle/>
            <a:p>
              <a:pPr defTabSz="582796" rtl="0">
                <a:defRPr sz="4000">
                  <a:solidFill>
                    <a:srgbClr val="FFFFFF"/>
                  </a:solidFill>
                  <a:effectLst>
                    <a:outerShdw blurRad="38100" dist="12700" dir="5400000" rotWithShape="0">
                      <a:srgbClr val="000000">
                        <a:alpha val="50000"/>
                      </a:srgbClr>
                    </a:outerShdw>
                  </a:effectLst>
                </a:defRPr>
              </a:pPr>
              <a:endParaRPr sz="5700">
                <a:solidFill>
                  <a:srgbClr val="FFFFFF"/>
                </a:solidFill>
                <a:effectLst>
                  <a:outerShdw blurRad="38100" dist="12700" dir="5400000" rotWithShape="0">
                    <a:srgbClr val="000000">
                      <a:alpha val="50000"/>
                    </a:srgbClr>
                  </a:outerShdw>
                </a:effectLst>
                <a:ea typeface="ＭＳ Ｐゴシック" pitchFamily="34" charset="-128"/>
              </a:endParaRPr>
            </a:p>
          </p:txBody>
        </p:sp>
        <p:pic>
          <p:nvPicPr>
            <p:cNvPr id="4" name="i5 Icons_Ideation_NoTitle.png"/>
            <p:cNvPicPr/>
            <p:nvPr/>
          </p:nvPicPr>
          <p:blipFill>
            <a:blip r:embed="rId2"/>
            <a:stretch>
              <a:fillRect/>
            </a:stretch>
          </p:blipFill>
          <p:spPr>
            <a:xfrm>
              <a:off x="76807" y="103838"/>
              <a:ext cx="849398" cy="848760"/>
            </a:xfrm>
            <a:prstGeom prst="rect">
              <a:avLst/>
            </a:prstGeom>
            <a:ln w="12700" cap="flat">
              <a:noFill/>
              <a:miter lim="400000"/>
            </a:ln>
            <a:effectLst>
              <a:outerShdw blurRad="25400" dist="25400" dir="5400000" rotWithShape="0">
                <a:srgbClr val="000000">
                  <a:alpha val="30000"/>
                </a:srgbClr>
              </a:outerShdw>
            </a:effectLst>
          </p:spPr>
        </p:pic>
      </p:grpSp>
      <p:grpSp>
        <p:nvGrpSpPr>
          <p:cNvPr id="5" name="Group 33"/>
          <p:cNvGrpSpPr>
            <a:grpSpLocks/>
          </p:cNvGrpSpPr>
          <p:nvPr/>
        </p:nvGrpSpPr>
        <p:grpSpPr bwMode="auto">
          <a:xfrm>
            <a:off x="10769606" y="9216249"/>
            <a:ext cx="2045547" cy="510258"/>
            <a:chOff x="0" y="0"/>
            <a:chExt cx="2045680" cy="509542"/>
          </a:xfrm>
        </p:grpSpPr>
        <p:pic>
          <p:nvPicPr>
            <p:cNvPr id="6"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079" y="0"/>
              <a:ext cx="355601" cy="4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Shape 32"/>
            <p:cNvSpPr>
              <a:spLocks noChangeArrowheads="1"/>
            </p:cNvSpPr>
            <p:nvPr/>
          </p:nvSpPr>
          <p:spPr bwMode="auto">
            <a:xfrm>
              <a:off x="0" y="191952"/>
              <a:ext cx="1817357" cy="31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p>
              <a:pPr algn="l" defTabSz="582378" rtl="0" fontAlgn="base">
                <a:spcBef>
                  <a:spcPct val="0"/>
                </a:spcBef>
                <a:spcAft>
                  <a:spcPct val="0"/>
                </a:spcAft>
              </a:pPr>
              <a:r>
                <a:rPr lang="en-US" sz="1400" kern="1200" smtClean="0">
                  <a:solidFill>
                    <a:srgbClr val="C0C0C0"/>
                  </a:solidFill>
                </a:rPr>
                <a:t> © innovation in a </a:t>
              </a:r>
              <a:r>
                <a:rPr lang="en-US" sz="1400" kern="1200" smtClean="0">
                  <a:solidFill>
                    <a:srgbClr val="C0C0C0"/>
                  </a:solidFill>
                  <a:latin typeface="Gill Sans SemiBold"/>
                  <a:ea typeface="Gill Sans SemiBold"/>
                  <a:cs typeface="Gill Sans SemiBold"/>
                  <a:sym typeface="Gill Sans SemiBold"/>
                </a:rPr>
                <a:t>box</a:t>
              </a:r>
            </a:p>
          </p:txBody>
        </p:sp>
      </p:grpSp>
    </p:spTree>
    <p:extLst>
      <p:ext uri="{BB962C8B-B14F-4D97-AF65-F5344CB8AC3E}">
        <p14:creationId xmlns:p14="http://schemas.microsoft.com/office/powerpoint/2010/main" val="4205989422"/>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itle &amp; Bullets copy 1">
    <p:spTree>
      <p:nvGrpSpPr>
        <p:cNvPr id="1" name=""/>
        <p:cNvGrpSpPr/>
        <p:nvPr/>
      </p:nvGrpSpPr>
      <p:grpSpPr>
        <a:xfrm>
          <a:off x="0" y="0"/>
          <a:ext cx="0" cy="0"/>
          <a:chOff x="0" y="0"/>
          <a:chExt cx="0" cy="0"/>
        </a:xfrm>
      </p:grpSpPr>
      <p:pic>
        <p:nvPicPr>
          <p:cNvPr id="2" name="i5 logos_bars_rgb_gre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8" y="4515"/>
            <a:ext cx="955041" cy="985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8424"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37"/>
          <p:cNvSpPr>
            <a:spLocks noChangeArrowheads="1"/>
          </p:cNvSpPr>
          <p:nvPr/>
        </p:nvSpPr>
        <p:spPr bwMode="auto">
          <a:xfrm>
            <a:off x="453820" y="9333655"/>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669" tIns="50669" rIns="50669" bIns="50669" anchor="ctr">
            <a:spAutoFit/>
          </a:bodyPr>
          <a:lstStyle/>
          <a:p>
            <a:pPr algn="l" defTabSz="582378"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1534723616"/>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itle &amp; Bullets copy 2">
    <p:spTree>
      <p:nvGrpSpPr>
        <p:cNvPr id="1" name=""/>
        <p:cNvGrpSpPr/>
        <p:nvPr/>
      </p:nvGrpSpPr>
      <p:grpSpPr>
        <a:xfrm>
          <a:off x="0" y="0"/>
          <a:ext cx="0" cy="0"/>
          <a:chOff x="0" y="0"/>
          <a:chExt cx="0" cy="0"/>
        </a:xfrm>
      </p:grpSpPr>
      <p:pic>
        <p:nvPicPr>
          <p:cNvPr id="2" name="i5 Logo Gr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8424"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s_bars_rgb_oran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2" y="-13547"/>
            <a:ext cx="993422" cy="978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41"/>
          <p:cNvSpPr>
            <a:spLocks noChangeArrowheads="1"/>
          </p:cNvSpPr>
          <p:nvPr/>
        </p:nvSpPr>
        <p:spPr bwMode="auto">
          <a:xfrm>
            <a:off x="453820" y="9333655"/>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669" tIns="50669" rIns="50669" bIns="50669" anchor="ctr">
            <a:spAutoFit/>
          </a:bodyPr>
          <a:lstStyle/>
          <a:p>
            <a:pPr algn="l" defTabSz="582378"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28603651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 name="ICE Icon Side Banner_Shifting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55446859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pic>
        <p:nvPicPr>
          <p:cNvPr id="2" name="ICE Icon Side Banner_Gear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 name="Shape 12"/>
          <p:cNvSpPr>
            <a:spLocks noGrp="1"/>
          </p:cNvSpPr>
          <p:nvPr>
            <p:ph type="sldNum" sz="quarter" idx="10"/>
          </p:nvPr>
        </p:nvSpPr>
        <p:spPr>
          <a:xfrm>
            <a:off x="9981636" y="9342685"/>
            <a:ext cx="3034453" cy="503485"/>
          </a:xfrm>
          <a:ln w="12700">
            <a:miter lim="400000"/>
          </a:ln>
        </p:spPr>
        <p:txBody>
          <a:bodyPr/>
          <a:lstStyle>
            <a:lvl1pPr algn="r" defTabSz="456728">
              <a:buClr>
                <a:srgbClr val="000000"/>
              </a:buClr>
              <a:buSzPct val="100000"/>
              <a:defRPr>
                <a:solidFill>
                  <a:srgbClr val="A6AAA9"/>
                </a:solidFill>
                <a:latin typeface="Calibri"/>
                <a:ea typeface="Calibri"/>
                <a:cs typeface="Calibri"/>
                <a:sym typeface="Calibri"/>
              </a:defRPr>
            </a:lvl1pPr>
          </a:lstStyle>
          <a:p>
            <a:pPr>
              <a:defRPr/>
            </a:pPr>
            <a:fld id="{18B713EA-A19C-4A45-926F-6DFF336B6FDD}" type="slidenum">
              <a:rPr/>
              <a:pPr>
                <a:defRPr/>
              </a:pPr>
              <a:t>‹#›</a:t>
            </a:fld>
            <a:endParaRPr/>
          </a:p>
        </p:txBody>
      </p:sp>
    </p:spTree>
    <p:extLst>
      <p:ext uri="{BB962C8B-B14F-4D97-AF65-F5344CB8AC3E}">
        <p14:creationId xmlns:p14="http://schemas.microsoft.com/office/powerpoint/2010/main" val="3683508047"/>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Blank copy 2">
    <p:spTree>
      <p:nvGrpSpPr>
        <p:cNvPr id="1" name=""/>
        <p:cNvGrpSpPr/>
        <p:nvPr/>
      </p:nvGrpSpPr>
      <p:grpSpPr>
        <a:xfrm>
          <a:off x="0" y="0"/>
          <a:ext cx="0" cy="0"/>
          <a:chOff x="0" y="0"/>
          <a:chExt cx="0" cy="0"/>
        </a:xfrm>
      </p:grpSpPr>
      <p:pic>
        <p:nvPicPr>
          <p:cNvPr id="2" name="ICE Icon Side Banner_Gear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2702367137"/>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Blank copy 3">
    <p:spTree>
      <p:nvGrpSpPr>
        <p:cNvPr id="1" name=""/>
        <p:cNvGrpSpPr/>
        <p:nvPr/>
      </p:nvGrpSpPr>
      <p:grpSpPr>
        <a:xfrm>
          <a:off x="0" y="0"/>
          <a:ext cx="0" cy="0"/>
          <a:chOff x="0" y="0"/>
          <a:chExt cx="0" cy="0"/>
        </a:xfrm>
      </p:grpSpPr>
      <p:pic>
        <p:nvPicPr>
          <p:cNvPr id="2" name="ICE Icon Side Banner_Gear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 y="0"/>
            <a:ext cx="611858"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69493551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copy 2">
    <p:spTree>
      <p:nvGrpSpPr>
        <p:cNvPr id="1" name=""/>
        <p:cNvGrpSpPr/>
        <p:nvPr/>
      </p:nvGrpSpPr>
      <p:grpSpPr>
        <a:xfrm>
          <a:off x="0" y="0"/>
          <a:ext cx="0" cy="0"/>
          <a:chOff x="0" y="0"/>
          <a:chExt cx="0" cy="0"/>
        </a:xfrm>
      </p:grpSpPr>
      <p:pic>
        <p:nvPicPr>
          <p:cNvPr id="14" name="ICE Icon Side Banner_Gear2.png"/>
          <p:cNvPicPr/>
          <p:nvPr/>
        </p:nvPicPr>
        <p:blipFill>
          <a:blip r:embed="rId2">
            <a:extLst/>
          </a:blip>
          <a:stretch>
            <a:fillRect/>
          </a:stretch>
        </p:blipFill>
        <p:spPr>
          <a:xfrm>
            <a:off x="-23671" y="-1"/>
            <a:ext cx="612649" cy="9753601"/>
          </a:xfrm>
          <a:prstGeom prst="rect">
            <a:avLst/>
          </a:prstGeom>
          <a:ln w="12700">
            <a:miter lim="400000"/>
          </a:ln>
        </p:spPr>
      </p:pic>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Blank copy">
    <p:spTree>
      <p:nvGrpSpPr>
        <p:cNvPr id="1" name=""/>
        <p:cNvGrpSpPr/>
        <p:nvPr/>
      </p:nvGrpSpPr>
      <p:grpSpPr>
        <a:xfrm>
          <a:off x="0" y="0"/>
          <a:ext cx="0" cy="0"/>
          <a:chOff x="0" y="0"/>
          <a:chExt cx="0" cy="0"/>
        </a:xfrm>
      </p:grpSpPr>
      <p:pic>
        <p:nvPicPr>
          <p:cNvPr id="2" name="image1.jpg" descr="Colour_SH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30" y="8947574"/>
            <a:ext cx="1731715" cy="7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mage2.png" descr="Screen Shot 2014-11-02 at 1.09.15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9094" y="8947574"/>
            <a:ext cx="3197013" cy="71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436" y="8739859"/>
            <a:ext cx="13004800" cy="13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image4.png" descr="ICE 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7289" y="8877583"/>
            <a:ext cx="785707" cy="87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 name="Shape 22"/>
          <p:cNvSpPr>
            <a:spLocks noGrp="1"/>
          </p:cNvSpPr>
          <p:nvPr>
            <p:ph type="sldNum" sz="quarter" idx="10"/>
          </p:nvPr>
        </p:nvSpPr>
        <p:spPr>
          <a:ln w="12700">
            <a:miter lim="400000"/>
          </a:ln>
        </p:spPr>
        <p:txBody>
          <a:bodyPr/>
          <a:lstStyle>
            <a:lvl1pPr defTabSz="456728">
              <a:buClr>
                <a:srgbClr val="000000"/>
              </a:buClr>
              <a:buSzPct val="100000"/>
              <a:defRPr>
                <a:solidFill>
                  <a:schemeClr val="bg1"/>
                </a:solidFill>
                <a:latin typeface="Calibri"/>
                <a:ea typeface="Calibri"/>
                <a:cs typeface="Calibri"/>
                <a:sym typeface="Calibri"/>
              </a:defRPr>
            </a:lvl1pPr>
          </a:lstStyle>
          <a:p>
            <a:pPr>
              <a:defRPr/>
            </a:pPr>
            <a:fld id="{88AA6F8E-1C48-42DD-A24C-B96933467F9E}"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655052867"/>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r>
              <a:rPr/>
              <a:t>Title Text</a:t>
            </a:r>
          </a:p>
        </p:txBody>
      </p:sp>
      <p:sp>
        <p:nvSpPr>
          <p:cNvPr id="25" name="Shape 25"/>
          <p:cNvSpPr>
            <a:spLocks noGrp="1"/>
          </p:cNvSpPr>
          <p:nvPr>
            <p:ph type="body" idx="1"/>
          </p:nvPr>
        </p:nvSpPr>
        <p:spPr>
          <a:prstGeom prst="rect">
            <a:avLst/>
          </a:prstGeom>
        </p:spPr>
        <p:txBody>
          <a:bodyPr/>
          <a:lstStyle/>
          <a:p>
            <a:pPr lvl="0"/>
            <a:r>
              <a:rPr/>
              <a:t>Body Level One</a:t>
            </a:r>
          </a:p>
          <a:p>
            <a:pPr lvl="1"/>
            <a:r>
              <a:rPr/>
              <a:t>Body Level Two</a:t>
            </a:r>
          </a:p>
          <a:p>
            <a:pPr lvl="2"/>
            <a:r>
              <a:rPr/>
              <a:t>Body Level Three</a:t>
            </a:r>
          </a:p>
          <a:p>
            <a:pPr lvl="3"/>
            <a:r>
              <a:rPr/>
              <a:t>Body Level Four</a:t>
            </a:r>
          </a:p>
          <a:p>
            <a:pPr lvl="4"/>
            <a:r>
              <a:rPr/>
              <a:t>Body Level Five</a:t>
            </a:r>
          </a:p>
        </p:txBody>
      </p:sp>
      <p:sp>
        <p:nvSpPr>
          <p:cNvPr id="4" name="Shape 26"/>
          <p:cNvSpPr>
            <a:spLocks noGrp="1"/>
          </p:cNvSpPr>
          <p:nvPr>
            <p:ph type="sldNum" sz="quarter" idx="10"/>
          </p:nvPr>
        </p:nvSpPr>
        <p:spPr>
          <a:ln w="12700">
            <a:miter lim="400000"/>
          </a:ln>
        </p:spPr>
        <p:txBody>
          <a:bodyPr/>
          <a:lstStyle>
            <a:lvl1pPr defTabSz="456728">
              <a:buClr>
                <a:srgbClr val="000000"/>
              </a:buClr>
              <a:buSzPct val="100000"/>
              <a:defRPr>
                <a:solidFill>
                  <a:schemeClr val="bg1"/>
                </a:solidFill>
                <a:latin typeface="Calibri"/>
                <a:ea typeface="Calibri"/>
                <a:cs typeface="Calibri"/>
                <a:sym typeface="Calibri"/>
              </a:defRPr>
            </a:lvl1pPr>
          </a:lstStyle>
          <a:p>
            <a:pPr>
              <a:defRPr/>
            </a:pPr>
            <a:fld id="{C9BD34D1-1288-47B4-A4F0-6FD5B7EC8260}" type="slidenum">
              <a:rPr>
                <a:solidFill>
                  <a:srgbClr val="FFFFFF"/>
                </a:solidFill>
              </a:rPr>
              <a:pPr>
                <a:defRPr/>
              </a:pPr>
              <a:t>‹#›</a:t>
            </a:fld>
            <a:endParaRPr>
              <a:solidFill>
                <a:srgbClr val="FFFFFF"/>
              </a:solidFill>
            </a:endParaRPr>
          </a:p>
        </p:txBody>
      </p:sp>
    </p:spTree>
    <p:extLst>
      <p:ext uri="{BB962C8B-B14F-4D97-AF65-F5344CB8AC3E}">
        <p14:creationId xmlns:p14="http://schemas.microsoft.com/office/powerpoint/2010/main" val="104734557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itle &amp; Bullets copy 4">
    <p:spTree>
      <p:nvGrpSpPr>
        <p:cNvPr id="1" name=""/>
        <p:cNvGrpSpPr/>
        <p:nvPr/>
      </p:nvGrpSpPr>
      <p:grpSpPr>
        <a:xfrm>
          <a:off x="0" y="0"/>
          <a:ext cx="0" cy="0"/>
          <a:chOff x="0" y="0"/>
          <a:chExt cx="0" cy="0"/>
        </a:xfrm>
      </p:grpSpPr>
      <p:grpSp>
        <p:nvGrpSpPr>
          <p:cNvPr id="2" name="Group 30"/>
          <p:cNvGrpSpPr>
            <a:grpSpLocks/>
          </p:cNvGrpSpPr>
          <p:nvPr/>
        </p:nvGrpSpPr>
        <p:grpSpPr bwMode="auto">
          <a:xfrm>
            <a:off x="1" y="-36125"/>
            <a:ext cx="925689" cy="9825849"/>
            <a:chOff x="0" y="0"/>
            <a:chExt cx="926205" cy="9823946"/>
          </a:xfrm>
        </p:grpSpPr>
        <p:sp>
          <p:nvSpPr>
            <p:cNvPr id="3" name="Shape 28"/>
            <p:cNvSpPr/>
            <p:nvPr/>
          </p:nvSpPr>
          <p:spPr>
            <a:xfrm>
              <a:off x="0" y="0"/>
              <a:ext cx="478916" cy="9823946"/>
            </a:xfrm>
            <a:prstGeom prst="rect">
              <a:avLst/>
            </a:prstGeom>
            <a:solidFill>
              <a:srgbClr val="FFCF07"/>
            </a:solidFill>
            <a:ln w="12700" cap="flat">
              <a:noFill/>
              <a:miter lim="400000"/>
            </a:ln>
            <a:effectLst/>
          </p:spPr>
          <p:txBody>
            <a:bodyPr lIns="0" tIns="0" rIns="0" bIns="0" anchor="ctr"/>
            <a:lstStyle/>
            <a:p>
              <a:pPr defTabSz="583603" rtl="0">
                <a:defRPr sz="4000">
                  <a:solidFill>
                    <a:srgbClr val="FFFFFF"/>
                  </a:solidFill>
                  <a:effectLst>
                    <a:outerShdw blurRad="38100" dist="12700" dir="5400000" rotWithShape="0">
                      <a:srgbClr val="000000">
                        <a:alpha val="50000"/>
                      </a:srgbClr>
                    </a:outerShdw>
                  </a:effectLst>
                </a:defRPr>
              </a:pPr>
              <a:endParaRPr sz="5700">
                <a:solidFill>
                  <a:srgbClr val="FFFFFF"/>
                </a:solidFill>
                <a:effectLst>
                  <a:outerShdw blurRad="38100" dist="12700" dir="5400000" rotWithShape="0">
                    <a:srgbClr val="000000">
                      <a:alpha val="50000"/>
                    </a:srgbClr>
                  </a:outerShdw>
                </a:effectLst>
                <a:ea typeface="ＭＳ Ｐゴシック" pitchFamily="34" charset="-128"/>
              </a:endParaRPr>
            </a:p>
          </p:txBody>
        </p:sp>
        <p:pic>
          <p:nvPicPr>
            <p:cNvPr id="4" name="i5 Icons_Ideation_NoTitle.png"/>
            <p:cNvPicPr/>
            <p:nvPr/>
          </p:nvPicPr>
          <p:blipFill>
            <a:blip r:embed="rId2"/>
            <a:stretch>
              <a:fillRect/>
            </a:stretch>
          </p:blipFill>
          <p:spPr>
            <a:xfrm>
              <a:off x="76807" y="103838"/>
              <a:ext cx="849398" cy="848760"/>
            </a:xfrm>
            <a:prstGeom prst="rect">
              <a:avLst/>
            </a:prstGeom>
            <a:ln w="12700" cap="flat">
              <a:noFill/>
              <a:miter lim="400000"/>
            </a:ln>
            <a:effectLst>
              <a:outerShdw blurRad="25400" dist="25400" dir="5400000" rotWithShape="0">
                <a:srgbClr val="000000">
                  <a:alpha val="30000"/>
                </a:srgbClr>
              </a:outerShdw>
            </a:effectLst>
          </p:spPr>
        </p:pic>
      </p:grpSp>
      <p:grpSp>
        <p:nvGrpSpPr>
          <p:cNvPr id="5" name="Group 33"/>
          <p:cNvGrpSpPr>
            <a:grpSpLocks/>
          </p:cNvGrpSpPr>
          <p:nvPr/>
        </p:nvGrpSpPr>
        <p:grpSpPr bwMode="auto">
          <a:xfrm>
            <a:off x="10769601" y="9216249"/>
            <a:ext cx="2045547" cy="510258"/>
            <a:chOff x="0" y="0"/>
            <a:chExt cx="2045680" cy="509542"/>
          </a:xfrm>
        </p:grpSpPr>
        <p:pic>
          <p:nvPicPr>
            <p:cNvPr id="6"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079" y="0"/>
              <a:ext cx="355601" cy="498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Shape 32"/>
            <p:cNvSpPr>
              <a:spLocks noChangeArrowheads="1"/>
            </p:cNvSpPr>
            <p:nvPr/>
          </p:nvSpPr>
          <p:spPr bwMode="auto">
            <a:xfrm>
              <a:off x="0" y="191952"/>
              <a:ext cx="1817357" cy="31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p>
              <a:pPr algn="l" defTabSz="582498" rtl="0" fontAlgn="base">
                <a:spcBef>
                  <a:spcPct val="0"/>
                </a:spcBef>
                <a:spcAft>
                  <a:spcPct val="0"/>
                </a:spcAft>
              </a:pPr>
              <a:r>
                <a:rPr lang="en-US" sz="1400" kern="1200" smtClean="0">
                  <a:solidFill>
                    <a:srgbClr val="C0C0C0"/>
                  </a:solidFill>
                </a:rPr>
                <a:t> © innovation in a </a:t>
              </a:r>
              <a:r>
                <a:rPr lang="en-US" sz="1400" kern="1200" smtClean="0">
                  <a:solidFill>
                    <a:srgbClr val="C0C0C0"/>
                  </a:solidFill>
                  <a:latin typeface="Gill Sans SemiBold"/>
                  <a:ea typeface="Gill Sans SemiBold"/>
                  <a:cs typeface="Gill Sans SemiBold"/>
                  <a:sym typeface="Gill Sans SemiBold"/>
                </a:rPr>
                <a:t>box</a:t>
              </a:r>
            </a:p>
          </p:txBody>
        </p:sp>
      </p:grpSp>
    </p:spTree>
    <p:extLst>
      <p:ext uri="{BB962C8B-B14F-4D97-AF65-F5344CB8AC3E}">
        <p14:creationId xmlns:p14="http://schemas.microsoft.com/office/powerpoint/2010/main" val="157002314"/>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Title &amp; Bullets copy 1">
    <p:spTree>
      <p:nvGrpSpPr>
        <p:cNvPr id="1" name=""/>
        <p:cNvGrpSpPr/>
        <p:nvPr/>
      </p:nvGrpSpPr>
      <p:grpSpPr>
        <a:xfrm>
          <a:off x="0" y="0"/>
          <a:ext cx="0" cy="0"/>
          <a:chOff x="0" y="0"/>
          <a:chExt cx="0" cy="0"/>
        </a:xfrm>
      </p:grpSpPr>
      <p:pic>
        <p:nvPicPr>
          <p:cNvPr id="2" name="i5 logos_bars_rgb_gre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 y="4515"/>
            <a:ext cx="955041" cy="985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 G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8418"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37"/>
          <p:cNvSpPr>
            <a:spLocks noChangeArrowheads="1"/>
          </p:cNvSpPr>
          <p:nvPr/>
        </p:nvSpPr>
        <p:spPr bwMode="auto">
          <a:xfrm>
            <a:off x="453815" y="9333654"/>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744" tIns="50744" rIns="50744" bIns="50744" anchor="ctr">
            <a:spAutoFit/>
          </a:bodyPr>
          <a:lstStyle/>
          <a:p>
            <a:pPr algn="l" defTabSz="582498"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3577627181"/>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Title &amp; Bullets copy 2">
    <p:spTree>
      <p:nvGrpSpPr>
        <p:cNvPr id="1" name=""/>
        <p:cNvGrpSpPr/>
        <p:nvPr/>
      </p:nvGrpSpPr>
      <p:grpSpPr>
        <a:xfrm>
          <a:off x="0" y="0"/>
          <a:ext cx="0" cy="0"/>
          <a:chOff x="0" y="0"/>
          <a:chExt cx="0" cy="0"/>
        </a:xfrm>
      </p:grpSpPr>
      <p:pic>
        <p:nvPicPr>
          <p:cNvPr id="2" name="i5 Logo Gr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8418" y="9216249"/>
            <a:ext cx="356729" cy="49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5 logos_bars_rgb_oran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2" y="-13547"/>
            <a:ext cx="993422" cy="978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Shape 41"/>
          <p:cNvSpPr>
            <a:spLocks noChangeArrowheads="1"/>
          </p:cNvSpPr>
          <p:nvPr/>
        </p:nvSpPr>
        <p:spPr bwMode="auto">
          <a:xfrm>
            <a:off x="453815" y="9333654"/>
            <a:ext cx="1853635" cy="53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744" tIns="50744" rIns="50744" bIns="50744" anchor="ctr">
            <a:spAutoFit/>
          </a:bodyPr>
          <a:lstStyle/>
          <a:p>
            <a:pPr algn="l" defTabSz="582498" rtl="0" fontAlgn="base">
              <a:spcBef>
                <a:spcPct val="0"/>
              </a:spcBef>
              <a:spcAft>
                <a:spcPct val="0"/>
              </a:spcAft>
            </a:pPr>
            <a:r>
              <a:rPr lang="en-US" sz="1400" kern="1200" smtClean="0">
                <a:solidFill>
                  <a:srgbClr val="000000"/>
                </a:solidFill>
              </a:rPr>
              <a:t> © floworks+juice, 2015</a:t>
            </a:r>
          </a:p>
        </p:txBody>
      </p:sp>
    </p:spTree>
    <p:extLst>
      <p:ext uri="{BB962C8B-B14F-4D97-AF65-F5344CB8AC3E}">
        <p14:creationId xmlns:p14="http://schemas.microsoft.com/office/powerpoint/2010/main" val="270450282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Blank copy 3">
    <p:spTree>
      <p:nvGrpSpPr>
        <p:cNvPr id="1" name=""/>
        <p:cNvGrpSpPr/>
        <p:nvPr/>
      </p:nvGrpSpPr>
      <p:grpSpPr>
        <a:xfrm>
          <a:off x="0" y="0"/>
          <a:ext cx="0" cy="0"/>
          <a:chOff x="0" y="0"/>
          <a:chExt cx="0" cy="0"/>
        </a:xfrm>
      </p:grpSpPr>
      <p:pic>
        <p:nvPicPr>
          <p:cNvPr id="16" name="ICE Icon Side Banner_Gear3.png"/>
          <p:cNvPicPr/>
          <p:nvPr/>
        </p:nvPicPr>
        <p:blipFill>
          <a:blip r:embed="rId2">
            <a:extLst/>
          </a:blip>
          <a:stretch>
            <a:fillRect/>
          </a:stretch>
        </p:blipFill>
        <p:spPr>
          <a:xfrm>
            <a:off x="-23671" y="12"/>
            <a:ext cx="612649" cy="9753601"/>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lank copy">
    <p:spTree>
      <p:nvGrpSpPr>
        <p:cNvPr id="1" name=""/>
        <p:cNvGrpSpPr/>
        <p:nvPr/>
      </p:nvGrpSpPr>
      <p:grpSpPr>
        <a:xfrm>
          <a:off x="0" y="0"/>
          <a:ext cx="0" cy="0"/>
          <a:chOff x="0" y="0"/>
          <a:chExt cx="0" cy="0"/>
        </a:xfrm>
      </p:grpSpPr>
      <p:pic>
        <p:nvPicPr>
          <p:cNvPr id="18" name="image1.jpg" descr="Colour_SHSM.JPG"/>
          <p:cNvPicPr/>
          <p:nvPr/>
        </p:nvPicPr>
        <p:blipFill>
          <a:blip r:embed="rId2">
            <a:extLst/>
          </a:blip>
          <a:stretch>
            <a:fillRect/>
          </a:stretch>
        </p:blipFill>
        <p:spPr>
          <a:xfrm>
            <a:off x="255504" y="8948078"/>
            <a:ext cx="1730630" cy="713018"/>
          </a:xfrm>
          <a:prstGeom prst="rect">
            <a:avLst/>
          </a:prstGeom>
          <a:ln w="12700">
            <a:miter lim="400000"/>
          </a:ln>
        </p:spPr>
      </p:pic>
      <p:pic>
        <p:nvPicPr>
          <p:cNvPr id="19" name="image2.png" descr="Screen Shot 2014-11-02 at 1.09.15 PM.png"/>
          <p:cNvPicPr/>
          <p:nvPr/>
        </p:nvPicPr>
        <p:blipFill>
          <a:blip r:embed="rId3">
            <a:extLst/>
          </a:blip>
          <a:stretch>
            <a:fillRect/>
          </a:stretch>
        </p:blipFill>
        <p:spPr>
          <a:xfrm>
            <a:off x="9678616" y="8948078"/>
            <a:ext cx="3198598" cy="710800"/>
          </a:xfrm>
          <a:prstGeom prst="rect">
            <a:avLst/>
          </a:prstGeom>
          <a:ln w="12700">
            <a:miter lim="400000"/>
          </a:ln>
        </p:spPr>
      </p:pic>
      <p:pic>
        <p:nvPicPr>
          <p:cNvPr id="20" name="image3.png"/>
          <p:cNvPicPr/>
          <p:nvPr/>
        </p:nvPicPr>
        <p:blipFill>
          <a:blip r:embed="rId4">
            <a:extLst/>
          </a:blip>
          <a:stretch>
            <a:fillRect/>
          </a:stretch>
        </p:blipFill>
        <p:spPr>
          <a:xfrm>
            <a:off x="-127574" y="8740607"/>
            <a:ext cx="13004801" cy="131861"/>
          </a:xfrm>
          <a:prstGeom prst="rect">
            <a:avLst/>
          </a:prstGeom>
          <a:ln w="12700">
            <a:miter lim="400000"/>
          </a:ln>
        </p:spPr>
      </p:pic>
      <p:pic>
        <p:nvPicPr>
          <p:cNvPr id="21" name="image4.png" descr="ICE Logo.png"/>
          <p:cNvPicPr/>
          <p:nvPr/>
        </p:nvPicPr>
        <p:blipFill>
          <a:blip r:embed="rId5">
            <a:extLst/>
          </a:blip>
          <a:stretch>
            <a:fillRect/>
          </a:stretch>
        </p:blipFill>
        <p:spPr>
          <a:xfrm>
            <a:off x="6107189" y="8878538"/>
            <a:ext cx="785910" cy="873503"/>
          </a:xfrm>
          <a:prstGeom prst="rect">
            <a:avLst/>
          </a:prstGeom>
          <a:ln w="12700">
            <a:miter lim="400000"/>
          </a:ln>
        </p:spPr>
      </p:pic>
      <p:sp>
        <p:nvSpPr>
          <p:cNvPr id="22" name="Shape 2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defRPr sz="1800"/>
            </a:pPr>
            <a:r>
              <a:rPr sz="6300"/>
              <a:t>Title Text</a:t>
            </a:r>
          </a:p>
        </p:txBody>
      </p:sp>
      <p:sp>
        <p:nvSpPr>
          <p:cNvPr id="25" name="Shape 25"/>
          <p:cNvSpPr>
            <a:spLocks noGrp="1"/>
          </p:cNvSpPr>
          <p:nvPr>
            <p:ph type="body" idx="1"/>
          </p:nvPr>
        </p:nvSpPr>
        <p:spPr>
          <a:prstGeom prst="rect">
            <a:avLst/>
          </a:prstGeom>
        </p:spPr>
        <p:txBody>
          <a:bodyPr/>
          <a:lstStyle/>
          <a:p>
            <a:pPr lvl="0">
              <a:defRPr sz="1800">
                <a:solidFill>
                  <a:srgbClr val="000000"/>
                </a:solidFill>
              </a:defRPr>
            </a:pPr>
            <a:r>
              <a:rPr sz="4400">
                <a:solidFill>
                  <a:srgbClr val="888888"/>
                </a:solidFill>
              </a:rPr>
              <a:t>Body Level One</a:t>
            </a:r>
          </a:p>
          <a:p>
            <a:pPr lvl="1">
              <a:defRPr sz="1800">
                <a:solidFill>
                  <a:srgbClr val="000000"/>
                </a:solidFill>
              </a:defRPr>
            </a:pPr>
            <a:r>
              <a:rPr sz="4400">
                <a:solidFill>
                  <a:srgbClr val="888888"/>
                </a:solidFill>
              </a:rPr>
              <a:t>Body Level Two</a:t>
            </a:r>
          </a:p>
          <a:p>
            <a:pPr lvl="2">
              <a:defRPr sz="1800">
                <a:solidFill>
                  <a:srgbClr val="000000"/>
                </a:solidFill>
              </a:defRPr>
            </a:pPr>
            <a:r>
              <a:rPr sz="4400">
                <a:solidFill>
                  <a:srgbClr val="888888"/>
                </a:solidFill>
              </a:rPr>
              <a:t>Body Level Three</a:t>
            </a:r>
          </a:p>
          <a:p>
            <a:pPr lvl="3">
              <a:defRPr sz="1800">
                <a:solidFill>
                  <a:srgbClr val="000000"/>
                </a:solidFill>
              </a:defRPr>
            </a:pPr>
            <a:r>
              <a:rPr sz="4400">
                <a:solidFill>
                  <a:srgbClr val="888888"/>
                </a:solidFill>
              </a:rPr>
              <a:t>Body Level Four</a:t>
            </a:r>
          </a:p>
          <a:p>
            <a:pPr lvl="4">
              <a:defRPr sz="1800">
                <a:solidFill>
                  <a:srgbClr val="000000"/>
                </a:solidFill>
              </a:defRPr>
            </a:pPr>
            <a:r>
              <a:rPr sz="4400">
                <a:solidFill>
                  <a:srgbClr val="888888"/>
                </a:solidFill>
              </a:rPr>
              <a:t>Body Level Five</a:t>
            </a:r>
          </a:p>
        </p:txBody>
      </p:sp>
      <p:sp>
        <p:nvSpPr>
          <p:cNvPr id="26" name="Shape 2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amp; Bullets copy 4">
    <p:spTree>
      <p:nvGrpSpPr>
        <p:cNvPr id="1" name=""/>
        <p:cNvGrpSpPr/>
        <p:nvPr/>
      </p:nvGrpSpPr>
      <p:grpSpPr>
        <a:xfrm>
          <a:off x="0" y="0"/>
          <a:ext cx="0" cy="0"/>
          <a:chOff x="0" y="0"/>
          <a:chExt cx="0" cy="0"/>
        </a:xfrm>
      </p:grpSpPr>
      <p:grpSp>
        <p:nvGrpSpPr>
          <p:cNvPr id="30" name="Group 30"/>
          <p:cNvGrpSpPr/>
          <p:nvPr/>
        </p:nvGrpSpPr>
        <p:grpSpPr>
          <a:xfrm>
            <a:off x="12" y="-35174"/>
            <a:ext cx="926207" cy="9823947"/>
            <a:chOff x="0" y="0"/>
            <a:chExt cx="926205" cy="9823946"/>
          </a:xfrm>
        </p:grpSpPr>
        <p:sp>
          <p:nvSpPr>
            <p:cNvPr id="28" name="Shape 28"/>
            <p:cNvSpPr/>
            <p:nvPr/>
          </p:nvSpPr>
          <p:spPr>
            <a:xfrm>
              <a:off x="0" y="0"/>
              <a:ext cx="479971" cy="9823947"/>
            </a:xfrm>
            <a:prstGeom prst="rect">
              <a:avLst/>
            </a:prstGeom>
            <a:solidFill>
              <a:srgbClr val="FFCF07"/>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9" name="i5 Icons_Ideation_NoTitle.png"/>
            <p:cNvPicPr/>
            <p:nvPr/>
          </p:nvPicPr>
          <p:blipFill>
            <a:blip r:embed="rId2">
              <a:extLst/>
            </a:blip>
            <a:stretch>
              <a:fillRect/>
            </a:stretch>
          </p:blipFill>
          <p:spPr>
            <a:xfrm>
              <a:off x="76137" y="103010"/>
              <a:ext cx="850069" cy="850068"/>
            </a:xfrm>
            <a:prstGeom prst="rect">
              <a:avLst/>
            </a:prstGeom>
            <a:ln w="12700" cap="flat">
              <a:noFill/>
              <a:miter lim="400000"/>
            </a:ln>
            <a:effectLst>
              <a:outerShdw blurRad="25400" dist="25400" dir="5400000" rotWithShape="0">
                <a:srgbClr val="000000">
                  <a:alpha val="30000"/>
                </a:srgbClr>
              </a:outerShdw>
            </a:effectLst>
          </p:spPr>
        </p:pic>
      </p:grpSp>
      <p:grpSp>
        <p:nvGrpSpPr>
          <p:cNvPr id="33" name="Group 33"/>
          <p:cNvGrpSpPr/>
          <p:nvPr/>
        </p:nvGrpSpPr>
        <p:grpSpPr>
          <a:xfrm>
            <a:off x="10769466" y="9217203"/>
            <a:ext cx="2045682" cy="509766"/>
            <a:chOff x="0" y="0"/>
            <a:chExt cx="2045680" cy="509764"/>
          </a:xfrm>
        </p:grpSpPr>
        <p:pic>
          <p:nvPicPr>
            <p:cNvPr id="31" name="i5 Logo Gray.jpg"/>
            <p:cNvPicPr/>
            <p:nvPr/>
          </p:nvPicPr>
          <p:blipFill>
            <a:blip r:embed="rId3">
              <a:extLst/>
            </a:blip>
            <a:stretch>
              <a:fillRect/>
            </a:stretch>
          </p:blipFill>
          <p:spPr>
            <a:xfrm>
              <a:off x="1690079" y="0"/>
              <a:ext cx="355601" cy="498296"/>
            </a:xfrm>
            <a:prstGeom prst="rect">
              <a:avLst/>
            </a:prstGeom>
            <a:ln w="12700" cap="flat">
              <a:noFill/>
              <a:miter lim="400000"/>
            </a:ln>
            <a:effectLst/>
          </p:spPr>
        </p:pic>
        <p:sp>
          <p:nvSpPr>
            <p:cNvPr id="32" name="Shape 32"/>
            <p:cNvSpPr/>
            <p:nvPr/>
          </p:nvSpPr>
          <p:spPr>
            <a:xfrm>
              <a:off x="0" y="191729"/>
              <a:ext cx="1817357" cy="3180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defRPr sz="1800"/>
              </a:pPr>
              <a:r>
                <a:rPr sz="1400">
                  <a:solidFill>
                    <a:srgbClr val="C0C0C0"/>
                  </a:solidFill>
                </a:rPr>
                <a:t> © innovation in a </a:t>
              </a:r>
              <a:r>
                <a:rPr sz="1400">
                  <a:solidFill>
                    <a:srgbClr val="C0C0C0"/>
                  </a:solidFill>
                  <a:latin typeface="Gill Sans SemiBold"/>
                  <a:ea typeface="Gill Sans SemiBold"/>
                  <a:cs typeface="Gill Sans SemiBold"/>
                  <a:sym typeface="Gill Sans SemiBold"/>
                </a:rPr>
                <a:t>box</a:t>
              </a:r>
            </a:p>
          </p:txBody>
        </p:sp>
      </p:gr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amp; Bullets copy 1">
    <p:spTree>
      <p:nvGrpSpPr>
        <p:cNvPr id="1" name=""/>
        <p:cNvGrpSpPr/>
        <p:nvPr/>
      </p:nvGrpSpPr>
      <p:grpSpPr>
        <a:xfrm>
          <a:off x="0" y="0"/>
          <a:ext cx="0" cy="0"/>
          <a:chOff x="0" y="0"/>
          <a:chExt cx="0" cy="0"/>
        </a:xfrm>
      </p:grpSpPr>
      <p:pic>
        <p:nvPicPr>
          <p:cNvPr id="35" name="i5 logos_bars_rgb_grey.png"/>
          <p:cNvPicPr/>
          <p:nvPr/>
        </p:nvPicPr>
        <p:blipFill>
          <a:blip r:embed="rId2">
            <a:extLst/>
          </a:blip>
          <a:stretch>
            <a:fillRect/>
          </a:stretch>
        </p:blipFill>
        <p:spPr>
          <a:xfrm>
            <a:off x="-7841" y="5518"/>
            <a:ext cx="955480" cy="9855201"/>
          </a:xfrm>
          <a:prstGeom prst="rect">
            <a:avLst/>
          </a:prstGeom>
          <a:ln w="12700">
            <a:miter lim="400000"/>
          </a:ln>
        </p:spPr>
      </p:pic>
      <p:pic>
        <p:nvPicPr>
          <p:cNvPr id="36" name="i5 Logo Gray.jpg"/>
          <p:cNvPicPr/>
          <p:nvPr/>
        </p:nvPicPr>
        <p:blipFill>
          <a:blip r:embed="rId3">
            <a:extLst/>
          </a:blip>
          <a:stretch>
            <a:fillRect/>
          </a:stretch>
        </p:blipFill>
        <p:spPr>
          <a:xfrm>
            <a:off x="12459544" y="9217205"/>
            <a:ext cx="355601" cy="498295"/>
          </a:xfrm>
          <a:prstGeom prst="rect">
            <a:avLst/>
          </a:prstGeom>
          <a:ln w="12700">
            <a:miter lim="400000"/>
          </a:ln>
        </p:spPr>
      </p:pic>
      <p:sp>
        <p:nvSpPr>
          <p:cNvPr id="37" name="Shape 37"/>
          <p:cNvSpPr/>
          <p:nvPr/>
        </p:nvSpPr>
        <p:spPr>
          <a:xfrm>
            <a:off x="454090" y="9333161"/>
            <a:ext cx="1853605" cy="540314"/>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a:defRPr sz="1400">
                <a:solidFill>
                  <a:srgbClr val="C0C0C0"/>
                </a:solidFill>
              </a:defRPr>
            </a:lvl1pPr>
          </a:lstStyle>
          <a:p>
            <a:pPr lvl="0">
              <a:defRPr sz="1800">
                <a:solidFill>
                  <a:srgbClr val="000000"/>
                </a:solidFill>
              </a:defRPr>
            </a:pPr>
            <a:r>
              <a:rPr sz="1400">
                <a:solidFill>
                  <a:srgbClr val="C0C0C0"/>
                </a:solidFill>
              </a:rPr>
              <a:t> © floworks+juice, 2015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amp; Bullets copy 2">
    <p:spTree>
      <p:nvGrpSpPr>
        <p:cNvPr id="1" name=""/>
        <p:cNvGrpSpPr/>
        <p:nvPr/>
      </p:nvGrpSpPr>
      <p:grpSpPr>
        <a:xfrm>
          <a:off x="0" y="0"/>
          <a:ext cx="0" cy="0"/>
          <a:chOff x="0" y="0"/>
          <a:chExt cx="0" cy="0"/>
        </a:xfrm>
      </p:grpSpPr>
      <p:pic>
        <p:nvPicPr>
          <p:cNvPr id="39" name="i5 Logo Gray.jpg"/>
          <p:cNvPicPr/>
          <p:nvPr/>
        </p:nvPicPr>
        <p:blipFill>
          <a:blip r:embed="rId2">
            <a:extLst/>
          </a:blip>
          <a:stretch>
            <a:fillRect/>
          </a:stretch>
        </p:blipFill>
        <p:spPr>
          <a:xfrm>
            <a:off x="12459544" y="9217205"/>
            <a:ext cx="355601" cy="498295"/>
          </a:xfrm>
          <a:prstGeom prst="rect">
            <a:avLst/>
          </a:prstGeom>
          <a:ln w="12700">
            <a:miter lim="400000"/>
          </a:ln>
        </p:spPr>
      </p:pic>
      <p:pic>
        <p:nvPicPr>
          <p:cNvPr id="40" name="i5 logos_bars_rgb_orange.png"/>
          <p:cNvPicPr/>
          <p:nvPr/>
        </p:nvPicPr>
        <p:blipFill>
          <a:blip r:embed="rId3">
            <a:extLst/>
          </a:blip>
          <a:stretch>
            <a:fillRect/>
          </a:stretch>
        </p:blipFill>
        <p:spPr>
          <a:xfrm>
            <a:off x="-18139" y="-12965"/>
            <a:ext cx="992427" cy="9779530"/>
          </a:xfrm>
          <a:prstGeom prst="rect">
            <a:avLst/>
          </a:prstGeom>
          <a:ln w="12700">
            <a:miter lim="400000"/>
          </a:ln>
        </p:spPr>
      </p:pic>
      <p:sp>
        <p:nvSpPr>
          <p:cNvPr id="41" name="Shape 41"/>
          <p:cNvSpPr/>
          <p:nvPr/>
        </p:nvSpPr>
        <p:spPr>
          <a:xfrm>
            <a:off x="454090" y="9333161"/>
            <a:ext cx="1853605" cy="540314"/>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a:defRPr sz="1400">
                <a:solidFill>
                  <a:srgbClr val="C0C0C0"/>
                </a:solidFill>
              </a:defRPr>
            </a:lvl1pPr>
          </a:lstStyle>
          <a:p>
            <a:pPr lvl="0">
              <a:defRPr sz="1800">
                <a:solidFill>
                  <a:srgbClr val="000000"/>
                </a:solidFill>
              </a:defRPr>
            </a:pPr>
            <a:r>
              <a:rPr sz="1400">
                <a:solidFill>
                  <a:srgbClr val="C0C0C0"/>
                </a:solidFill>
              </a:rPr>
              <a:t> © floworks+juice, 2015</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15.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15.png"/><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15.pn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142894" y="9165698"/>
            <a:ext cx="6535241" cy="350175"/>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1400">
                <a:latin typeface="Arial"/>
                <a:ea typeface="Arial"/>
                <a:cs typeface="Arial"/>
                <a:sym typeface="Arial"/>
              </a:defRPr>
            </a:lvl1pPr>
          </a:lstStyle>
          <a:p>
            <a:pPr lvl="0">
              <a:defRPr sz="1800"/>
            </a:pPr>
            <a:r>
              <a:rPr sz="1400"/>
              <a:t>SHSM Innovation, Creativity and Entrepreneurship Toolkit | TEMPLATE</a:t>
            </a:r>
          </a:p>
        </p:txBody>
      </p:sp>
      <p:pic>
        <p:nvPicPr>
          <p:cNvPr id="3" name="image1.png"/>
          <p:cNvPicPr/>
          <p:nvPr/>
        </p:nvPicPr>
        <p:blipFill>
          <a:blip r:embed="rId11">
            <a:extLst/>
          </a:blip>
          <a:stretch>
            <a:fillRect/>
          </a:stretch>
        </p:blipFill>
        <p:spPr>
          <a:xfrm>
            <a:off x="11836593" y="220168"/>
            <a:ext cx="937914" cy="906651"/>
          </a:xfrm>
          <a:prstGeom prst="rect">
            <a:avLst/>
          </a:prstGeom>
          <a:ln w="12700">
            <a:miter lim="400000"/>
          </a:ln>
        </p:spPr>
      </p:pic>
      <p:sp>
        <p:nvSpPr>
          <p:cNvPr id="4" name="Shape 4"/>
          <p:cNvSpPr/>
          <p:nvPr/>
        </p:nvSpPr>
        <p:spPr>
          <a:xfrm>
            <a:off x="11702570" y="9165698"/>
            <a:ext cx="1186012" cy="350175"/>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r" defTabSz="457200">
              <a:defRPr sz="1400">
                <a:latin typeface="Arial"/>
                <a:ea typeface="Arial"/>
                <a:cs typeface="Arial"/>
                <a:sym typeface="Arial"/>
              </a:defRPr>
            </a:lvl1pPr>
          </a:lstStyle>
          <a:p>
            <a:pPr lvl="0">
              <a:defRPr sz="1800"/>
            </a:pPr>
            <a:r>
              <a:rPr sz="1400"/>
              <a:t>DRAFT</a:t>
            </a:r>
          </a:p>
        </p:txBody>
      </p:sp>
      <p:sp>
        <p:nvSpPr>
          <p:cNvPr id="5" name="Shape 5"/>
          <p:cNvSpPr>
            <a:spLocks noGrp="1"/>
          </p:cNvSpPr>
          <p:nvPr>
            <p:ph type="title"/>
          </p:nvPr>
        </p:nvSpPr>
        <p:spPr>
          <a:xfrm>
            <a:off x="975372" y="3029938"/>
            <a:ext cx="11054081" cy="249710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lstStyle/>
          <a:p>
            <a:pPr lvl="0">
              <a:defRPr sz="1800"/>
            </a:pPr>
            <a:r>
              <a:rPr sz="6300"/>
              <a:t>Title Text</a:t>
            </a:r>
          </a:p>
        </p:txBody>
      </p:sp>
      <p:sp>
        <p:nvSpPr>
          <p:cNvPr id="6" name="Shape 6"/>
          <p:cNvSpPr>
            <a:spLocks noGrp="1"/>
          </p:cNvSpPr>
          <p:nvPr>
            <p:ph type="body" idx="1"/>
          </p:nvPr>
        </p:nvSpPr>
        <p:spPr>
          <a:xfrm>
            <a:off x="1950732" y="5527052"/>
            <a:ext cx="9103361" cy="4226561"/>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lstStyle/>
          <a:p>
            <a:pPr lvl="0">
              <a:defRPr sz="1800">
                <a:solidFill>
                  <a:srgbClr val="000000"/>
                </a:solidFill>
              </a:defRPr>
            </a:pPr>
            <a:r>
              <a:rPr sz="4400">
                <a:solidFill>
                  <a:srgbClr val="888888"/>
                </a:solidFill>
              </a:rPr>
              <a:t>Body Level One</a:t>
            </a:r>
          </a:p>
          <a:p>
            <a:pPr lvl="1">
              <a:defRPr sz="1800">
                <a:solidFill>
                  <a:srgbClr val="000000"/>
                </a:solidFill>
              </a:defRPr>
            </a:pPr>
            <a:r>
              <a:rPr sz="4400">
                <a:solidFill>
                  <a:srgbClr val="888888"/>
                </a:solidFill>
              </a:rPr>
              <a:t>Body Level Two</a:t>
            </a:r>
          </a:p>
          <a:p>
            <a:pPr lvl="2">
              <a:defRPr sz="1800">
                <a:solidFill>
                  <a:srgbClr val="000000"/>
                </a:solidFill>
              </a:defRPr>
            </a:pPr>
            <a:r>
              <a:rPr sz="4400">
                <a:solidFill>
                  <a:srgbClr val="888888"/>
                </a:solidFill>
              </a:rPr>
              <a:t>Body Level Three</a:t>
            </a:r>
          </a:p>
          <a:p>
            <a:pPr lvl="3">
              <a:defRPr sz="1800">
                <a:solidFill>
                  <a:srgbClr val="000000"/>
                </a:solidFill>
              </a:defRPr>
            </a:pPr>
            <a:r>
              <a:rPr sz="4400">
                <a:solidFill>
                  <a:srgbClr val="888888"/>
                </a:solidFill>
              </a:rPr>
              <a:t>Body Level Four</a:t>
            </a:r>
          </a:p>
          <a:p>
            <a:pPr lvl="4">
              <a:defRPr sz="1800">
                <a:solidFill>
                  <a:srgbClr val="000000"/>
                </a:solidFill>
              </a:defRPr>
            </a:pPr>
            <a:r>
              <a:rPr sz="4400">
                <a:solidFill>
                  <a:srgbClr val="888888"/>
                </a:solidFill>
              </a:rPr>
              <a:t>Body Level Five</a:t>
            </a:r>
          </a:p>
        </p:txBody>
      </p:sp>
      <p:sp>
        <p:nvSpPr>
          <p:cNvPr id="7" name="Shape 7"/>
          <p:cNvSpPr>
            <a:spLocks noGrp="1"/>
          </p:cNvSpPr>
          <p:nvPr>
            <p:ph type="sldNum" sz="quarter" idx="2"/>
          </p:nvPr>
        </p:nvSpPr>
        <p:spPr>
          <a:xfrm>
            <a:off x="9320107" y="9040141"/>
            <a:ext cx="3034453" cy="503380"/>
          </a:xfrm>
          <a:prstGeom prst="rect">
            <a:avLst/>
          </a:prstGeom>
          <a:ln w="12700">
            <a:miter lim="400000"/>
          </a:ln>
        </p:spPr>
        <p:txBody>
          <a:bodyPr lIns="64993" tIns="64993" rIns="64993" bIns="64993">
            <a:spAutoFit/>
          </a:bodyPr>
          <a:lstStyle>
            <a:lvl1pPr algn="l" defTabSz="456987">
              <a:defRPr sz="2400">
                <a:latin typeface="Calibri"/>
                <a:ea typeface="Calibri"/>
                <a:cs typeface="Calibri"/>
                <a:sym typeface="Calibri"/>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algn="ctr" defTabSz="456987">
        <a:defRPr sz="6300">
          <a:latin typeface="Calibri"/>
          <a:ea typeface="Calibri"/>
          <a:cs typeface="Calibri"/>
          <a:sym typeface="Calibri"/>
        </a:defRPr>
      </a:lvl1pPr>
      <a:lvl2pPr algn="ctr" defTabSz="456987">
        <a:defRPr sz="6300">
          <a:latin typeface="Calibri"/>
          <a:ea typeface="Calibri"/>
          <a:cs typeface="Calibri"/>
          <a:sym typeface="Calibri"/>
        </a:defRPr>
      </a:lvl2pPr>
      <a:lvl3pPr algn="ctr" defTabSz="456987">
        <a:defRPr sz="6300">
          <a:latin typeface="Calibri"/>
          <a:ea typeface="Calibri"/>
          <a:cs typeface="Calibri"/>
          <a:sym typeface="Calibri"/>
        </a:defRPr>
      </a:lvl3pPr>
      <a:lvl4pPr algn="ctr" defTabSz="456987">
        <a:defRPr sz="6300">
          <a:latin typeface="Calibri"/>
          <a:ea typeface="Calibri"/>
          <a:cs typeface="Calibri"/>
          <a:sym typeface="Calibri"/>
        </a:defRPr>
      </a:lvl4pPr>
      <a:lvl5pPr algn="ctr" defTabSz="456987">
        <a:defRPr sz="6300">
          <a:latin typeface="Calibri"/>
          <a:ea typeface="Calibri"/>
          <a:cs typeface="Calibri"/>
          <a:sym typeface="Calibri"/>
        </a:defRPr>
      </a:lvl5pPr>
      <a:lvl6pPr algn="ctr" defTabSz="456987">
        <a:defRPr sz="6300">
          <a:latin typeface="Calibri"/>
          <a:ea typeface="Calibri"/>
          <a:cs typeface="Calibri"/>
          <a:sym typeface="Calibri"/>
        </a:defRPr>
      </a:lvl6pPr>
      <a:lvl7pPr algn="ctr" defTabSz="456987">
        <a:defRPr sz="6300">
          <a:latin typeface="Calibri"/>
          <a:ea typeface="Calibri"/>
          <a:cs typeface="Calibri"/>
          <a:sym typeface="Calibri"/>
        </a:defRPr>
      </a:lvl7pPr>
      <a:lvl8pPr algn="ctr" defTabSz="456987">
        <a:defRPr sz="6300">
          <a:latin typeface="Calibri"/>
          <a:ea typeface="Calibri"/>
          <a:cs typeface="Calibri"/>
          <a:sym typeface="Calibri"/>
        </a:defRPr>
      </a:lvl8pPr>
      <a:lvl9pPr algn="ctr" defTabSz="456987">
        <a:defRPr sz="6300">
          <a:latin typeface="Calibri"/>
          <a:ea typeface="Calibri"/>
          <a:cs typeface="Calibri"/>
          <a:sym typeface="Calibri"/>
        </a:defRPr>
      </a:lvl9pPr>
    </p:titleStyle>
    <p:bodyStyle>
      <a:lvl1pPr algn="ctr" defTabSz="456987">
        <a:spcBef>
          <a:spcPts val="700"/>
        </a:spcBef>
        <a:defRPr sz="4400">
          <a:solidFill>
            <a:srgbClr val="888888"/>
          </a:solidFill>
          <a:latin typeface="Calibri"/>
          <a:ea typeface="Calibri"/>
          <a:cs typeface="Calibri"/>
          <a:sym typeface="Calibri"/>
        </a:defRPr>
      </a:lvl1pPr>
      <a:lvl2pPr indent="456987" algn="ctr" defTabSz="456987">
        <a:spcBef>
          <a:spcPts val="700"/>
        </a:spcBef>
        <a:defRPr sz="4400">
          <a:solidFill>
            <a:srgbClr val="888888"/>
          </a:solidFill>
          <a:latin typeface="Calibri"/>
          <a:ea typeface="Calibri"/>
          <a:cs typeface="Calibri"/>
          <a:sym typeface="Calibri"/>
        </a:defRPr>
      </a:lvl2pPr>
      <a:lvl3pPr indent="913978" algn="ctr" defTabSz="456987">
        <a:spcBef>
          <a:spcPts val="700"/>
        </a:spcBef>
        <a:defRPr sz="4400">
          <a:solidFill>
            <a:srgbClr val="888888"/>
          </a:solidFill>
          <a:latin typeface="Calibri"/>
          <a:ea typeface="Calibri"/>
          <a:cs typeface="Calibri"/>
          <a:sym typeface="Calibri"/>
        </a:defRPr>
      </a:lvl3pPr>
      <a:lvl4pPr indent="1370965" algn="ctr" defTabSz="456987">
        <a:spcBef>
          <a:spcPts val="700"/>
        </a:spcBef>
        <a:defRPr sz="4400">
          <a:solidFill>
            <a:srgbClr val="888888"/>
          </a:solidFill>
          <a:latin typeface="Calibri"/>
          <a:ea typeface="Calibri"/>
          <a:cs typeface="Calibri"/>
          <a:sym typeface="Calibri"/>
        </a:defRPr>
      </a:lvl4pPr>
      <a:lvl5pPr indent="1827957" algn="ctr" defTabSz="456987">
        <a:spcBef>
          <a:spcPts val="700"/>
        </a:spcBef>
        <a:defRPr sz="4400">
          <a:solidFill>
            <a:srgbClr val="888888"/>
          </a:solidFill>
          <a:latin typeface="Calibri"/>
          <a:ea typeface="Calibri"/>
          <a:cs typeface="Calibri"/>
          <a:sym typeface="Calibri"/>
        </a:defRPr>
      </a:lvl5pPr>
      <a:lvl6pPr indent="2284946" algn="ctr" defTabSz="456987">
        <a:spcBef>
          <a:spcPts val="700"/>
        </a:spcBef>
        <a:defRPr sz="4400">
          <a:solidFill>
            <a:srgbClr val="888888"/>
          </a:solidFill>
          <a:latin typeface="Calibri"/>
          <a:ea typeface="Calibri"/>
          <a:cs typeface="Calibri"/>
          <a:sym typeface="Calibri"/>
        </a:defRPr>
      </a:lvl6pPr>
      <a:lvl7pPr indent="2741936" algn="ctr" defTabSz="456987">
        <a:spcBef>
          <a:spcPts val="700"/>
        </a:spcBef>
        <a:defRPr sz="4400">
          <a:solidFill>
            <a:srgbClr val="888888"/>
          </a:solidFill>
          <a:latin typeface="Calibri"/>
          <a:ea typeface="Calibri"/>
          <a:cs typeface="Calibri"/>
          <a:sym typeface="Calibri"/>
        </a:defRPr>
      </a:lvl7pPr>
      <a:lvl8pPr indent="3198927" algn="ctr" defTabSz="456987">
        <a:spcBef>
          <a:spcPts val="700"/>
        </a:spcBef>
        <a:defRPr sz="4400">
          <a:solidFill>
            <a:srgbClr val="888888"/>
          </a:solidFill>
          <a:latin typeface="Calibri"/>
          <a:ea typeface="Calibri"/>
          <a:cs typeface="Calibri"/>
          <a:sym typeface="Calibri"/>
        </a:defRPr>
      </a:lvl8pPr>
      <a:lvl9pPr indent="3655917" algn="ctr" defTabSz="456987">
        <a:spcBef>
          <a:spcPts val="700"/>
        </a:spcBef>
        <a:defRPr sz="4400">
          <a:solidFill>
            <a:srgbClr val="888888"/>
          </a:solidFill>
          <a:latin typeface="Calibri"/>
          <a:ea typeface="Calibri"/>
          <a:cs typeface="Calibri"/>
          <a:sym typeface="Calibri"/>
        </a:defRPr>
      </a:lvl9pPr>
    </p:bodyStyle>
    <p:otherStyle>
      <a:lvl1pPr defTabSz="456987">
        <a:defRPr sz="2400">
          <a:solidFill>
            <a:schemeClr val="tx1"/>
          </a:solidFill>
          <a:latin typeface="+mn-lt"/>
          <a:ea typeface="+mn-ea"/>
          <a:cs typeface="+mn-cs"/>
          <a:sym typeface="Calibri"/>
        </a:defRPr>
      </a:lvl1pPr>
      <a:lvl2pPr indent="456987" defTabSz="456987">
        <a:defRPr sz="2400">
          <a:solidFill>
            <a:schemeClr val="tx1"/>
          </a:solidFill>
          <a:latin typeface="+mn-lt"/>
          <a:ea typeface="+mn-ea"/>
          <a:cs typeface="+mn-cs"/>
          <a:sym typeface="Calibri"/>
        </a:defRPr>
      </a:lvl2pPr>
      <a:lvl3pPr indent="913978" defTabSz="456987">
        <a:defRPr sz="2400">
          <a:solidFill>
            <a:schemeClr val="tx1"/>
          </a:solidFill>
          <a:latin typeface="+mn-lt"/>
          <a:ea typeface="+mn-ea"/>
          <a:cs typeface="+mn-cs"/>
          <a:sym typeface="Calibri"/>
        </a:defRPr>
      </a:lvl3pPr>
      <a:lvl4pPr indent="1370965" defTabSz="456987">
        <a:defRPr sz="2400">
          <a:solidFill>
            <a:schemeClr val="tx1"/>
          </a:solidFill>
          <a:latin typeface="+mn-lt"/>
          <a:ea typeface="+mn-ea"/>
          <a:cs typeface="+mn-cs"/>
          <a:sym typeface="Calibri"/>
        </a:defRPr>
      </a:lvl4pPr>
      <a:lvl5pPr indent="1827957" defTabSz="456987">
        <a:defRPr sz="2400">
          <a:solidFill>
            <a:schemeClr val="tx1"/>
          </a:solidFill>
          <a:latin typeface="+mn-lt"/>
          <a:ea typeface="+mn-ea"/>
          <a:cs typeface="+mn-cs"/>
          <a:sym typeface="Calibri"/>
        </a:defRPr>
      </a:lvl5pPr>
      <a:lvl6pPr indent="2284946" defTabSz="456987">
        <a:defRPr sz="2400">
          <a:solidFill>
            <a:schemeClr val="tx1"/>
          </a:solidFill>
          <a:latin typeface="+mn-lt"/>
          <a:ea typeface="+mn-ea"/>
          <a:cs typeface="+mn-cs"/>
          <a:sym typeface="Calibri"/>
        </a:defRPr>
      </a:lvl6pPr>
      <a:lvl7pPr indent="2741936" defTabSz="456987">
        <a:defRPr sz="2400">
          <a:solidFill>
            <a:schemeClr val="tx1"/>
          </a:solidFill>
          <a:latin typeface="+mn-lt"/>
          <a:ea typeface="+mn-ea"/>
          <a:cs typeface="+mn-cs"/>
          <a:sym typeface="Calibri"/>
        </a:defRPr>
      </a:lvl7pPr>
      <a:lvl8pPr indent="3198927" defTabSz="456987">
        <a:defRPr sz="2400">
          <a:solidFill>
            <a:schemeClr val="tx1"/>
          </a:solidFill>
          <a:latin typeface="+mn-lt"/>
          <a:ea typeface="+mn-ea"/>
          <a:cs typeface="+mn-cs"/>
          <a:sym typeface="Calibri"/>
        </a:defRPr>
      </a:lvl8pPr>
      <a:lvl9pPr indent="3655917" defTabSz="456987">
        <a:defRPr sz="2400">
          <a:solidFill>
            <a:schemeClr val="tx1"/>
          </a:solidFill>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Shape 2"/>
          <p:cNvSpPr>
            <a:spLocks noChangeArrowheads="1"/>
          </p:cNvSpPr>
          <p:nvPr/>
        </p:nvSpPr>
        <p:spPr bwMode="auto">
          <a:xfrm>
            <a:off x="142241" y="9166580"/>
            <a:ext cx="6536266"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997" tIns="64997" rIns="64997" bIns="64997">
            <a:spAutoFit/>
          </a:bodyPr>
          <a:lstStyle/>
          <a:p>
            <a:pPr algn="l" defTabSz="649995"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SHSM Innovation, Creativity and Entrepreneurship Toolkit | TEMPLATE</a:t>
            </a:r>
          </a:p>
        </p:txBody>
      </p:sp>
      <p:pic>
        <p:nvPicPr>
          <p:cNvPr id="2051" name="image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37531" y="221262"/>
            <a:ext cx="936977" cy="905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052" name="Shape 4"/>
          <p:cNvSpPr>
            <a:spLocks noChangeArrowheads="1"/>
          </p:cNvSpPr>
          <p:nvPr/>
        </p:nvSpPr>
        <p:spPr bwMode="auto">
          <a:xfrm>
            <a:off x="11702074" y="9166580"/>
            <a:ext cx="1187591"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997" tIns="64997" rIns="64997" bIns="64997">
            <a:spAutoFit/>
          </a:bodyPr>
          <a:lstStyle/>
          <a:p>
            <a:pPr algn="r" defTabSz="649995"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DRAFT</a:t>
            </a:r>
          </a:p>
        </p:txBody>
      </p:sp>
      <p:sp>
        <p:nvSpPr>
          <p:cNvPr id="2053" name="Shape 5"/>
          <p:cNvSpPr>
            <a:spLocks noGrp="1"/>
          </p:cNvSpPr>
          <p:nvPr>
            <p:ph type="title"/>
          </p:nvPr>
        </p:nvSpPr>
        <p:spPr bwMode="auto">
          <a:xfrm>
            <a:off x="975360" y="3029940"/>
            <a:ext cx="11054080" cy="2497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97" tIns="64997" rIns="64997" bIns="64997" numCol="1" anchor="t" anchorCtr="0" compatLnSpc="1">
            <a:prstTxWarp prst="textNoShape">
              <a:avLst/>
            </a:prstTxWarp>
          </a:bodyPr>
          <a:lstStyle/>
          <a:p>
            <a:pPr lvl="0"/>
            <a:r>
              <a:rPr lang="en-US" smtClean="0">
                <a:sym typeface="Calibri" pitchFamily="34" charset="0"/>
              </a:rPr>
              <a:t>Title Text</a:t>
            </a:r>
          </a:p>
        </p:txBody>
      </p:sp>
      <p:sp>
        <p:nvSpPr>
          <p:cNvPr id="2054" name="Shape 6"/>
          <p:cNvSpPr>
            <a:spLocks noGrp="1"/>
          </p:cNvSpPr>
          <p:nvPr>
            <p:ph type="body" idx="1"/>
          </p:nvPr>
        </p:nvSpPr>
        <p:spPr bwMode="auto">
          <a:xfrm>
            <a:off x="1950720" y="5527040"/>
            <a:ext cx="9103360" cy="422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97" tIns="64997" rIns="64997" bIns="64997" numCol="1" anchor="t" anchorCtr="0" compatLnSpc="1">
            <a:prstTxWarp prst="textNoShape">
              <a:avLst/>
            </a:prstTxWarp>
          </a:bodyPr>
          <a:lstStyle/>
          <a:p>
            <a:pPr lvl="0"/>
            <a:r>
              <a:rPr lang="en-US" smtClean="0">
                <a:sym typeface="Calibri" pitchFamily="34" charset="0"/>
              </a:rPr>
              <a:t>Body Level One</a:t>
            </a:r>
          </a:p>
          <a:p>
            <a:pPr lvl="1"/>
            <a:r>
              <a:rPr lang="en-US" smtClean="0">
                <a:sym typeface="Calibri" pitchFamily="34" charset="0"/>
              </a:rPr>
              <a:t>Body Level Two</a:t>
            </a:r>
          </a:p>
          <a:p>
            <a:pPr lvl="2"/>
            <a:r>
              <a:rPr lang="en-US" smtClean="0">
                <a:sym typeface="Calibri" pitchFamily="34" charset="0"/>
              </a:rPr>
              <a:t>Body Level Three</a:t>
            </a:r>
          </a:p>
          <a:p>
            <a:pPr lvl="3"/>
            <a:r>
              <a:rPr lang="en-US" smtClean="0">
                <a:sym typeface="Calibri" pitchFamily="34" charset="0"/>
              </a:rPr>
              <a:t>Body Level Four</a:t>
            </a:r>
          </a:p>
          <a:p>
            <a:pPr lvl="4"/>
            <a:r>
              <a:rPr lang="en-US" smtClean="0">
                <a:sym typeface="Calibri" pitchFamily="34" charset="0"/>
              </a:rPr>
              <a:t>Body Level Five</a:t>
            </a:r>
          </a:p>
        </p:txBody>
      </p:sp>
      <p:sp>
        <p:nvSpPr>
          <p:cNvPr id="2055" name="Shape 7"/>
          <p:cNvSpPr>
            <a:spLocks noGrp="1"/>
          </p:cNvSpPr>
          <p:nvPr>
            <p:ph type="sldNum" sz="quarter" idx="2"/>
          </p:nvPr>
        </p:nvSpPr>
        <p:spPr bwMode="auto">
          <a:xfrm>
            <a:off x="9320107" y="9040153"/>
            <a:ext cx="3034453" cy="50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97" tIns="64997" rIns="64997" bIns="64997" numCol="1" anchor="t" anchorCtr="0" compatLnSpc="1">
            <a:prstTxWarp prst="textNoShape">
              <a:avLst/>
            </a:prstTxWarp>
            <a:spAutoFit/>
          </a:bodyPr>
          <a:lstStyle>
            <a:lvl1pPr defTabSz="455899">
              <a:buClrTx/>
              <a:buSzTx/>
              <a:buFontTx/>
              <a:buNone/>
              <a:defRPr sz="2400">
                <a:solidFill>
                  <a:srgbClr val="000000"/>
                </a:solidFill>
                <a:latin typeface="Calibri" pitchFamily="34" charset="0"/>
                <a:cs typeface="Calibri" pitchFamily="34" charset="0"/>
                <a:sym typeface="Calibri" pitchFamily="34" charset="0"/>
              </a:defRPr>
            </a:lvl1pPr>
          </a:lstStyle>
          <a:p>
            <a:pPr algn="l" rtl="0" fontAlgn="base">
              <a:spcBef>
                <a:spcPct val="0"/>
              </a:spcBef>
              <a:spcAft>
                <a:spcPct val="0"/>
              </a:spcAft>
              <a:defRPr/>
            </a:pPr>
            <a:fld id="{E7210DAF-3AF7-4FA6-BFA8-F49CD62B5CAB}" type="slidenum">
              <a:rPr lang="en-US" kern="1200">
                <a:ea typeface="ＭＳ Ｐゴシック" pitchFamily="34" charset="-128"/>
              </a:rPr>
              <a:pPr algn="l" rtl="0" fontAlgn="base">
                <a:spcBef>
                  <a:spcPct val="0"/>
                </a:spcBef>
                <a:spcAft>
                  <a:spcPct val="0"/>
                </a:spcAft>
                <a:defRPr/>
              </a:pPr>
              <a:t>‹#›</a:t>
            </a:fld>
            <a:endParaRPr lang="en-US" kern="1200">
              <a:ea typeface="ＭＳ Ｐゴシック" pitchFamily="34" charset="-128"/>
            </a:endParaRPr>
          </a:p>
        </p:txBody>
      </p:sp>
    </p:spTree>
    <p:extLst>
      <p:ext uri="{BB962C8B-B14F-4D97-AF65-F5344CB8AC3E}">
        <p14:creationId xmlns:p14="http://schemas.microsoft.com/office/powerpoint/2010/main" val="13449036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transition spd="med"/>
  <p:txStyles>
    <p:titleStyle>
      <a:lvl1pPr algn="ctr" defTabSz="455899" rtl="0" eaLnBrk="0" fontAlgn="base" hangingPunct="0">
        <a:spcBef>
          <a:spcPct val="0"/>
        </a:spcBef>
        <a:spcAft>
          <a:spcPct val="0"/>
        </a:spcAft>
        <a:defRPr sz="6300">
          <a:solidFill>
            <a:schemeClr val="tx2"/>
          </a:solidFill>
          <a:latin typeface="Calibri"/>
          <a:ea typeface="Calibri"/>
          <a:cs typeface="Calibri"/>
          <a:sym typeface="Calibri" pitchFamily="34" charset="0"/>
        </a:defRPr>
      </a:lvl1pPr>
      <a:lvl2pPr algn="ctr" defTabSz="455899" rtl="0" eaLnBrk="0" fontAlgn="base" hangingPunct="0">
        <a:spcBef>
          <a:spcPct val="0"/>
        </a:spcBef>
        <a:spcAft>
          <a:spcPct val="0"/>
        </a:spcAft>
        <a:defRPr sz="6300">
          <a:solidFill>
            <a:schemeClr val="tx2"/>
          </a:solidFill>
          <a:latin typeface="Calibri"/>
          <a:ea typeface="Calibri"/>
          <a:cs typeface="Calibri"/>
          <a:sym typeface="Calibri" pitchFamily="34" charset="0"/>
        </a:defRPr>
      </a:lvl2pPr>
      <a:lvl3pPr algn="ctr" defTabSz="455899" rtl="0" eaLnBrk="0" fontAlgn="base" hangingPunct="0">
        <a:spcBef>
          <a:spcPct val="0"/>
        </a:spcBef>
        <a:spcAft>
          <a:spcPct val="0"/>
        </a:spcAft>
        <a:defRPr sz="6300">
          <a:solidFill>
            <a:schemeClr val="tx2"/>
          </a:solidFill>
          <a:latin typeface="Calibri"/>
          <a:ea typeface="Calibri"/>
          <a:cs typeface="Calibri"/>
          <a:sym typeface="Calibri" pitchFamily="34" charset="0"/>
        </a:defRPr>
      </a:lvl3pPr>
      <a:lvl4pPr algn="ctr" defTabSz="455899" rtl="0" eaLnBrk="0" fontAlgn="base" hangingPunct="0">
        <a:spcBef>
          <a:spcPct val="0"/>
        </a:spcBef>
        <a:spcAft>
          <a:spcPct val="0"/>
        </a:spcAft>
        <a:defRPr sz="6300">
          <a:solidFill>
            <a:schemeClr val="tx2"/>
          </a:solidFill>
          <a:latin typeface="Calibri"/>
          <a:ea typeface="Calibri"/>
          <a:cs typeface="Calibri"/>
          <a:sym typeface="Calibri" pitchFamily="34" charset="0"/>
        </a:defRPr>
      </a:lvl4pPr>
      <a:lvl5pPr algn="ctr" defTabSz="455899" rtl="0" eaLnBrk="0" fontAlgn="base" hangingPunct="0">
        <a:spcBef>
          <a:spcPct val="0"/>
        </a:spcBef>
        <a:spcAft>
          <a:spcPct val="0"/>
        </a:spcAft>
        <a:defRPr sz="6300">
          <a:solidFill>
            <a:schemeClr val="tx2"/>
          </a:solidFill>
          <a:latin typeface="Calibri"/>
          <a:ea typeface="Calibri"/>
          <a:cs typeface="Calibri"/>
          <a:sym typeface="Calibri" pitchFamily="34" charset="0"/>
        </a:defRPr>
      </a:lvl5pPr>
      <a:lvl6pPr algn="ctr" defTabSz="457011">
        <a:defRPr sz="6300">
          <a:latin typeface="Calibri"/>
          <a:ea typeface="Calibri"/>
          <a:cs typeface="Calibri"/>
          <a:sym typeface="Calibri"/>
        </a:defRPr>
      </a:lvl6pPr>
      <a:lvl7pPr algn="ctr" defTabSz="457011">
        <a:defRPr sz="6300">
          <a:latin typeface="Calibri"/>
          <a:ea typeface="Calibri"/>
          <a:cs typeface="Calibri"/>
          <a:sym typeface="Calibri"/>
        </a:defRPr>
      </a:lvl7pPr>
      <a:lvl8pPr algn="ctr" defTabSz="457011">
        <a:defRPr sz="6300">
          <a:latin typeface="Calibri"/>
          <a:ea typeface="Calibri"/>
          <a:cs typeface="Calibri"/>
          <a:sym typeface="Calibri"/>
        </a:defRPr>
      </a:lvl8pPr>
      <a:lvl9pPr algn="ctr" defTabSz="457011">
        <a:defRPr sz="6300">
          <a:latin typeface="Calibri"/>
          <a:ea typeface="Calibri"/>
          <a:cs typeface="Calibri"/>
          <a:sym typeface="Calibri"/>
        </a:defRPr>
      </a:lvl9pPr>
    </p:titleStyle>
    <p:bodyStyle>
      <a:lvl1pPr marL="487499" indent="-487499" algn="ctr" defTabSz="455899" rtl="0" eaLnBrk="0" fontAlgn="base" hangingPunct="0">
        <a:spcBef>
          <a:spcPts val="694"/>
        </a:spcBef>
        <a:spcAft>
          <a:spcPct val="0"/>
        </a:spcAft>
        <a:defRPr sz="4400">
          <a:solidFill>
            <a:srgbClr val="888888"/>
          </a:solidFill>
          <a:latin typeface="Calibri"/>
          <a:ea typeface="Calibri"/>
          <a:cs typeface="Calibri"/>
          <a:sym typeface="Calibri" pitchFamily="34" charset="0"/>
        </a:defRPr>
      </a:lvl1pPr>
      <a:lvl2pPr marL="1056245" indent="-600348" algn="ctr" defTabSz="455899" rtl="0" eaLnBrk="0" fontAlgn="base" hangingPunct="0">
        <a:spcBef>
          <a:spcPts val="694"/>
        </a:spcBef>
        <a:spcAft>
          <a:spcPct val="0"/>
        </a:spcAft>
        <a:defRPr sz="4400">
          <a:solidFill>
            <a:srgbClr val="888888"/>
          </a:solidFill>
          <a:latin typeface="Calibri"/>
          <a:ea typeface="Calibri"/>
          <a:cs typeface="Calibri"/>
          <a:sym typeface="Calibri" pitchFamily="34" charset="0"/>
        </a:defRPr>
      </a:lvl2pPr>
      <a:lvl3pPr marL="1624990" indent="-713189" algn="ctr" defTabSz="455899" rtl="0" eaLnBrk="0" fontAlgn="base" hangingPunct="0">
        <a:spcBef>
          <a:spcPts val="694"/>
        </a:spcBef>
        <a:spcAft>
          <a:spcPct val="0"/>
        </a:spcAft>
        <a:defRPr sz="4400">
          <a:solidFill>
            <a:srgbClr val="888888"/>
          </a:solidFill>
          <a:latin typeface="Calibri"/>
          <a:ea typeface="Calibri"/>
          <a:cs typeface="Calibri"/>
          <a:sym typeface="Calibri" pitchFamily="34" charset="0"/>
        </a:defRPr>
      </a:lvl3pPr>
      <a:lvl4pPr marL="2274988" indent="-905028" algn="ctr" defTabSz="455899" rtl="0" eaLnBrk="0" fontAlgn="base" hangingPunct="0">
        <a:spcBef>
          <a:spcPts val="694"/>
        </a:spcBef>
        <a:spcAft>
          <a:spcPct val="0"/>
        </a:spcAft>
        <a:defRPr sz="4400">
          <a:solidFill>
            <a:srgbClr val="888888"/>
          </a:solidFill>
          <a:latin typeface="Calibri"/>
          <a:ea typeface="Calibri"/>
          <a:cs typeface="Calibri"/>
          <a:sym typeface="Calibri" pitchFamily="34" charset="0"/>
        </a:defRPr>
      </a:lvl4pPr>
      <a:lvl5pPr marL="2924989" indent="-1099125" algn="ctr" defTabSz="455899" rtl="0" eaLnBrk="0" fontAlgn="base" hangingPunct="0">
        <a:spcBef>
          <a:spcPts val="694"/>
        </a:spcBef>
        <a:spcAft>
          <a:spcPct val="0"/>
        </a:spcAft>
        <a:defRPr sz="4400">
          <a:solidFill>
            <a:srgbClr val="888888"/>
          </a:solidFill>
          <a:latin typeface="Calibri"/>
          <a:ea typeface="Calibri"/>
          <a:cs typeface="Calibri"/>
          <a:sym typeface="Calibri" pitchFamily="34" charset="0"/>
        </a:defRPr>
      </a:lvl5pPr>
      <a:lvl6pPr indent="2285064" algn="ctr" defTabSz="457011">
        <a:spcBef>
          <a:spcPts val="700"/>
        </a:spcBef>
        <a:defRPr sz="4400">
          <a:solidFill>
            <a:srgbClr val="888888"/>
          </a:solidFill>
          <a:latin typeface="Calibri"/>
          <a:ea typeface="Calibri"/>
          <a:cs typeface="Calibri"/>
          <a:sym typeface="Calibri"/>
        </a:defRPr>
      </a:lvl6pPr>
      <a:lvl7pPr indent="2742076" algn="ctr" defTabSz="457011">
        <a:spcBef>
          <a:spcPts val="700"/>
        </a:spcBef>
        <a:defRPr sz="4400">
          <a:solidFill>
            <a:srgbClr val="888888"/>
          </a:solidFill>
          <a:latin typeface="Calibri"/>
          <a:ea typeface="Calibri"/>
          <a:cs typeface="Calibri"/>
          <a:sym typeface="Calibri"/>
        </a:defRPr>
      </a:lvl7pPr>
      <a:lvl8pPr indent="3199091" algn="ctr" defTabSz="457011">
        <a:spcBef>
          <a:spcPts val="700"/>
        </a:spcBef>
        <a:defRPr sz="4400">
          <a:solidFill>
            <a:srgbClr val="888888"/>
          </a:solidFill>
          <a:latin typeface="Calibri"/>
          <a:ea typeface="Calibri"/>
          <a:cs typeface="Calibri"/>
          <a:sym typeface="Calibri"/>
        </a:defRPr>
      </a:lvl8pPr>
      <a:lvl9pPr indent="3656104" algn="ctr" defTabSz="457011">
        <a:spcBef>
          <a:spcPts val="700"/>
        </a:spcBef>
        <a:defRPr sz="4400">
          <a:solidFill>
            <a:srgbClr val="888888"/>
          </a:solidFill>
          <a:latin typeface="Calibri"/>
          <a:ea typeface="Calibri"/>
          <a:cs typeface="Calibri"/>
          <a:sym typeface="Calibri"/>
        </a:defRPr>
      </a:lvl9pPr>
    </p:bodyStyle>
    <p:otherStyle>
      <a:lvl1pPr defTabSz="457011">
        <a:defRPr sz="2400">
          <a:solidFill>
            <a:schemeClr val="tx1"/>
          </a:solidFill>
          <a:latin typeface="+mn-lt"/>
          <a:ea typeface="+mn-ea"/>
          <a:cs typeface="+mn-cs"/>
          <a:sym typeface="Calibri"/>
        </a:defRPr>
      </a:lvl1pPr>
      <a:lvl2pPr indent="457011" defTabSz="457011">
        <a:defRPr sz="2400">
          <a:solidFill>
            <a:schemeClr val="tx1"/>
          </a:solidFill>
          <a:latin typeface="+mn-lt"/>
          <a:ea typeface="+mn-ea"/>
          <a:cs typeface="+mn-cs"/>
          <a:sym typeface="Calibri"/>
        </a:defRPr>
      </a:lvl2pPr>
      <a:lvl3pPr indent="914025" defTabSz="457011">
        <a:defRPr sz="2400">
          <a:solidFill>
            <a:schemeClr val="tx1"/>
          </a:solidFill>
          <a:latin typeface="+mn-lt"/>
          <a:ea typeface="+mn-ea"/>
          <a:cs typeface="+mn-cs"/>
          <a:sym typeface="Calibri"/>
        </a:defRPr>
      </a:lvl3pPr>
      <a:lvl4pPr indent="1371036" defTabSz="457011">
        <a:defRPr sz="2400">
          <a:solidFill>
            <a:schemeClr val="tx1"/>
          </a:solidFill>
          <a:latin typeface="+mn-lt"/>
          <a:ea typeface="+mn-ea"/>
          <a:cs typeface="+mn-cs"/>
          <a:sym typeface="Calibri"/>
        </a:defRPr>
      </a:lvl4pPr>
      <a:lvl5pPr indent="1828050" defTabSz="457011">
        <a:defRPr sz="2400">
          <a:solidFill>
            <a:schemeClr val="tx1"/>
          </a:solidFill>
          <a:latin typeface="+mn-lt"/>
          <a:ea typeface="+mn-ea"/>
          <a:cs typeface="+mn-cs"/>
          <a:sym typeface="Calibri"/>
        </a:defRPr>
      </a:lvl5pPr>
      <a:lvl6pPr indent="2285064" defTabSz="457011">
        <a:defRPr sz="2400">
          <a:solidFill>
            <a:schemeClr val="tx1"/>
          </a:solidFill>
          <a:latin typeface="+mn-lt"/>
          <a:ea typeface="+mn-ea"/>
          <a:cs typeface="+mn-cs"/>
          <a:sym typeface="Calibri"/>
        </a:defRPr>
      </a:lvl6pPr>
      <a:lvl7pPr indent="2742076" defTabSz="457011">
        <a:defRPr sz="2400">
          <a:solidFill>
            <a:schemeClr val="tx1"/>
          </a:solidFill>
          <a:latin typeface="+mn-lt"/>
          <a:ea typeface="+mn-ea"/>
          <a:cs typeface="+mn-cs"/>
          <a:sym typeface="Calibri"/>
        </a:defRPr>
      </a:lvl7pPr>
      <a:lvl8pPr indent="3199091" defTabSz="457011">
        <a:defRPr sz="2400">
          <a:solidFill>
            <a:schemeClr val="tx1"/>
          </a:solidFill>
          <a:latin typeface="+mn-lt"/>
          <a:ea typeface="+mn-ea"/>
          <a:cs typeface="+mn-cs"/>
          <a:sym typeface="Calibri"/>
        </a:defRPr>
      </a:lvl8pPr>
      <a:lvl9pPr indent="3656104" defTabSz="457011">
        <a:defRPr sz="2400">
          <a:solidFill>
            <a:schemeClr val="tx1"/>
          </a:solidFill>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Shape 2"/>
          <p:cNvSpPr>
            <a:spLocks noChangeArrowheads="1"/>
          </p:cNvSpPr>
          <p:nvPr/>
        </p:nvSpPr>
        <p:spPr bwMode="auto">
          <a:xfrm>
            <a:off x="142241" y="9166580"/>
            <a:ext cx="6536266"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865" tIns="64865" rIns="64865" bIns="64865">
            <a:spAutoFit/>
          </a:bodyPr>
          <a:lstStyle/>
          <a:p>
            <a:pPr algn="l" defTabSz="650096"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SHSM Innovation, Creativity and Entrepreneurship Toolkit | TEMPLATE</a:t>
            </a:r>
          </a:p>
        </p:txBody>
      </p:sp>
      <p:pic>
        <p:nvPicPr>
          <p:cNvPr id="3075" name="image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37531" y="221262"/>
            <a:ext cx="936977" cy="905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076" name="Shape 4"/>
          <p:cNvSpPr>
            <a:spLocks noChangeArrowheads="1"/>
          </p:cNvSpPr>
          <p:nvPr/>
        </p:nvSpPr>
        <p:spPr bwMode="auto">
          <a:xfrm>
            <a:off x="11702069" y="9166580"/>
            <a:ext cx="1187591"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865" tIns="64865" rIns="64865" bIns="64865">
            <a:spAutoFit/>
          </a:bodyPr>
          <a:lstStyle/>
          <a:p>
            <a:pPr algn="r" defTabSz="650096"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DRAFT</a:t>
            </a:r>
          </a:p>
        </p:txBody>
      </p:sp>
      <p:sp>
        <p:nvSpPr>
          <p:cNvPr id="3077" name="Shape 5"/>
          <p:cNvSpPr>
            <a:spLocks noGrp="1"/>
          </p:cNvSpPr>
          <p:nvPr>
            <p:ph type="title"/>
          </p:nvPr>
        </p:nvSpPr>
        <p:spPr bwMode="auto">
          <a:xfrm>
            <a:off x="975360" y="3029940"/>
            <a:ext cx="11054080" cy="2497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865" tIns="64865" rIns="64865" bIns="64865" numCol="1" anchor="t" anchorCtr="0" compatLnSpc="1">
            <a:prstTxWarp prst="textNoShape">
              <a:avLst/>
            </a:prstTxWarp>
          </a:bodyPr>
          <a:lstStyle/>
          <a:p>
            <a:pPr lvl="0"/>
            <a:r>
              <a:rPr lang="en-US" smtClean="0">
                <a:sym typeface="Calibri" pitchFamily="34" charset="0"/>
              </a:rPr>
              <a:t>Title Text</a:t>
            </a:r>
          </a:p>
        </p:txBody>
      </p:sp>
      <p:sp>
        <p:nvSpPr>
          <p:cNvPr id="3078" name="Shape 6"/>
          <p:cNvSpPr>
            <a:spLocks noGrp="1"/>
          </p:cNvSpPr>
          <p:nvPr>
            <p:ph type="body" idx="1"/>
          </p:nvPr>
        </p:nvSpPr>
        <p:spPr bwMode="auto">
          <a:xfrm>
            <a:off x="1950720" y="5527040"/>
            <a:ext cx="9103360" cy="422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865" tIns="64865" rIns="64865" bIns="64865" numCol="1" anchor="t" anchorCtr="0" compatLnSpc="1">
            <a:prstTxWarp prst="textNoShape">
              <a:avLst/>
            </a:prstTxWarp>
          </a:bodyPr>
          <a:lstStyle/>
          <a:p>
            <a:pPr lvl="0"/>
            <a:r>
              <a:rPr lang="en-US" smtClean="0">
                <a:sym typeface="Calibri" pitchFamily="34" charset="0"/>
              </a:rPr>
              <a:t>Body Level One</a:t>
            </a:r>
          </a:p>
          <a:p>
            <a:pPr lvl="1"/>
            <a:r>
              <a:rPr lang="en-US" smtClean="0">
                <a:sym typeface="Calibri" pitchFamily="34" charset="0"/>
              </a:rPr>
              <a:t>Body Level Two</a:t>
            </a:r>
          </a:p>
          <a:p>
            <a:pPr lvl="2"/>
            <a:r>
              <a:rPr lang="en-US" smtClean="0">
                <a:sym typeface="Calibri" pitchFamily="34" charset="0"/>
              </a:rPr>
              <a:t>Body Level Three</a:t>
            </a:r>
          </a:p>
          <a:p>
            <a:pPr lvl="3"/>
            <a:r>
              <a:rPr lang="en-US" smtClean="0">
                <a:sym typeface="Calibri" pitchFamily="34" charset="0"/>
              </a:rPr>
              <a:t>Body Level Four</a:t>
            </a:r>
          </a:p>
          <a:p>
            <a:pPr lvl="4"/>
            <a:r>
              <a:rPr lang="en-US" smtClean="0">
                <a:sym typeface="Calibri" pitchFamily="34" charset="0"/>
              </a:rPr>
              <a:t>Body Level Five</a:t>
            </a:r>
          </a:p>
        </p:txBody>
      </p:sp>
      <p:sp>
        <p:nvSpPr>
          <p:cNvPr id="3079" name="Shape 7"/>
          <p:cNvSpPr>
            <a:spLocks noGrp="1"/>
          </p:cNvSpPr>
          <p:nvPr>
            <p:ph type="sldNum" sz="quarter" idx="2"/>
          </p:nvPr>
        </p:nvSpPr>
        <p:spPr bwMode="auto">
          <a:xfrm>
            <a:off x="9320107" y="9040149"/>
            <a:ext cx="3034453" cy="50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865" tIns="64865" rIns="64865" bIns="64865" numCol="1" anchor="t" anchorCtr="0" compatLnSpc="1">
            <a:prstTxWarp prst="textNoShape">
              <a:avLst/>
            </a:prstTxWarp>
            <a:spAutoFit/>
          </a:bodyPr>
          <a:lstStyle>
            <a:lvl1pPr defTabSz="455970">
              <a:buClrTx/>
              <a:buSzTx/>
              <a:defRPr sz="2400">
                <a:solidFill>
                  <a:srgbClr val="000000"/>
                </a:solidFill>
                <a:latin typeface="Calibri" pitchFamily="34" charset="0"/>
                <a:cs typeface="Calibri" pitchFamily="34" charset="0"/>
                <a:sym typeface="Calibri" pitchFamily="34" charset="0"/>
              </a:defRPr>
            </a:lvl1pPr>
          </a:lstStyle>
          <a:p>
            <a:pPr algn="l" rtl="0" fontAlgn="base">
              <a:spcBef>
                <a:spcPct val="0"/>
              </a:spcBef>
              <a:spcAft>
                <a:spcPct val="0"/>
              </a:spcAft>
              <a:buFont typeface="Times New Roman" pitchFamily="18" charset="0"/>
              <a:buNone/>
              <a:defRPr/>
            </a:pPr>
            <a:fld id="{FDC57F69-C2AA-484A-AF63-04BAC85993AB}" type="slidenum">
              <a:rPr lang="en-CA" kern="1200">
                <a:ea typeface="ＭＳ Ｐゴシック" pitchFamily="34" charset="-128"/>
              </a:rPr>
              <a:pPr algn="l" rtl="0" fontAlgn="base">
                <a:spcBef>
                  <a:spcPct val="0"/>
                </a:spcBef>
                <a:spcAft>
                  <a:spcPct val="0"/>
                </a:spcAft>
                <a:buFont typeface="Times New Roman" pitchFamily="18" charset="0"/>
                <a:buNone/>
                <a:defRPr/>
              </a:pPr>
              <a:t>‹#›</a:t>
            </a:fld>
            <a:endParaRPr lang="en-CA" kern="1200">
              <a:ea typeface="ＭＳ Ｐゴシック" pitchFamily="34" charset="-128"/>
            </a:endParaRPr>
          </a:p>
        </p:txBody>
      </p:sp>
    </p:spTree>
    <p:extLst>
      <p:ext uri="{BB962C8B-B14F-4D97-AF65-F5344CB8AC3E}">
        <p14:creationId xmlns:p14="http://schemas.microsoft.com/office/powerpoint/2010/main" val="2867682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transition spd="med"/>
  <p:txStyles>
    <p:titleStyle>
      <a:lvl1pPr algn="ctr" defTabSz="455970" rtl="0" eaLnBrk="0" fontAlgn="base" hangingPunct="0">
        <a:spcBef>
          <a:spcPct val="0"/>
        </a:spcBef>
        <a:spcAft>
          <a:spcPct val="0"/>
        </a:spcAft>
        <a:defRPr sz="6300">
          <a:solidFill>
            <a:schemeClr val="tx2"/>
          </a:solidFill>
          <a:latin typeface="Calibri"/>
          <a:ea typeface="Calibri"/>
          <a:cs typeface="Calibri"/>
          <a:sym typeface="Calibri" pitchFamily="34" charset="0"/>
        </a:defRPr>
      </a:lvl1pPr>
      <a:lvl2pPr algn="ctr" defTabSz="455970" rtl="0" eaLnBrk="0" fontAlgn="base" hangingPunct="0">
        <a:spcBef>
          <a:spcPct val="0"/>
        </a:spcBef>
        <a:spcAft>
          <a:spcPct val="0"/>
        </a:spcAft>
        <a:defRPr sz="6300">
          <a:solidFill>
            <a:schemeClr val="tx2"/>
          </a:solidFill>
          <a:latin typeface="Calibri"/>
          <a:ea typeface="Calibri"/>
          <a:cs typeface="Calibri"/>
          <a:sym typeface="Calibri" pitchFamily="34" charset="0"/>
        </a:defRPr>
      </a:lvl2pPr>
      <a:lvl3pPr algn="ctr" defTabSz="455970" rtl="0" eaLnBrk="0" fontAlgn="base" hangingPunct="0">
        <a:spcBef>
          <a:spcPct val="0"/>
        </a:spcBef>
        <a:spcAft>
          <a:spcPct val="0"/>
        </a:spcAft>
        <a:defRPr sz="6300">
          <a:solidFill>
            <a:schemeClr val="tx2"/>
          </a:solidFill>
          <a:latin typeface="Calibri"/>
          <a:ea typeface="Calibri"/>
          <a:cs typeface="Calibri"/>
          <a:sym typeface="Calibri" pitchFamily="34" charset="0"/>
        </a:defRPr>
      </a:lvl3pPr>
      <a:lvl4pPr algn="ctr" defTabSz="455970" rtl="0" eaLnBrk="0" fontAlgn="base" hangingPunct="0">
        <a:spcBef>
          <a:spcPct val="0"/>
        </a:spcBef>
        <a:spcAft>
          <a:spcPct val="0"/>
        </a:spcAft>
        <a:defRPr sz="6300">
          <a:solidFill>
            <a:schemeClr val="tx2"/>
          </a:solidFill>
          <a:latin typeface="Calibri"/>
          <a:ea typeface="Calibri"/>
          <a:cs typeface="Calibri"/>
          <a:sym typeface="Calibri" pitchFamily="34" charset="0"/>
        </a:defRPr>
      </a:lvl4pPr>
      <a:lvl5pPr algn="ctr" defTabSz="455970" rtl="0" eaLnBrk="0" fontAlgn="base" hangingPunct="0">
        <a:spcBef>
          <a:spcPct val="0"/>
        </a:spcBef>
        <a:spcAft>
          <a:spcPct val="0"/>
        </a:spcAft>
        <a:defRPr sz="6300">
          <a:solidFill>
            <a:schemeClr val="tx2"/>
          </a:solidFill>
          <a:latin typeface="Calibri"/>
          <a:ea typeface="Calibri"/>
          <a:cs typeface="Calibri"/>
          <a:sym typeface="Calibri" pitchFamily="34" charset="0"/>
        </a:defRPr>
      </a:lvl5pPr>
      <a:lvl6pPr algn="ctr" defTabSz="456091">
        <a:defRPr sz="6300">
          <a:latin typeface="Calibri"/>
          <a:ea typeface="Calibri"/>
          <a:cs typeface="Calibri"/>
          <a:sym typeface="Calibri"/>
        </a:defRPr>
      </a:lvl6pPr>
      <a:lvl7pPr algn="ctr" defTabSz="456091">
        <a:defRPr sz="6300">
          <a:latin typeface="Calibri"/>
          <a:ea typeface="Calibri"/>
          <a:cs typeface="Calibri"/>
          <a:sym typeface="Calibri"/>
        </a:defRPr>
      </a:lvl7pPr>
      <a:lvl8pPr algn="ctr" defTabSz="456091">
        <a:defRPr sz="6300">
          <a:latin typeface="Calibri"/>
          <a:ea typeface="Calibri"/>
          <a:cs typeface="Calibri"/>
          <a:sym typeface="Calibri"/>
        </a:defRPr>
      </a:lvl8pPr>
      <a:lvl9pPr algn="ctr" defTabSz="456091">
        <a:defRPr sz="6300">
          <a:latin typeface="Calibri"/>
          <a:ea typeface="Calibri"/>
          <a:cs typeface="Calibri"/>
          <a:sym typeface="Calibri"/>
        </a:defRPr>
      </a:lvl9pPr>
    </p:titleStyle>
    <p:bodyStyle>
      <a:lvl1pPr marL="487573" indent="-487573" algn="ctr" defTabSz="455970" rtl="0" eaLnBrk="0" fontAlgn="base" hangingPunct="0">
        <a:spcBef>
          <a:spcPts val="694"/>
        </a:spcBef>
        <a:spcAft>
          <a:spcPct val="0"/>
        </a:spcAft>
        <a:defRPr sz="4400">
          <a:solidFill>
            <a:srgbClr val="888888"/>
          </a:solidFill>
          <a:latin typeface="Calibri"/>
          <a:ea typeface="Calibri"/>
          <a:cs typeface="Calibri"/>
          <a:sym typeface="Calibri" pitchFamily="34" charset="0"/>
        </a:defRPr>
      </a:lvl1pPr>
      <a:lvl2pPr marL="1056407" indent="-600439" algn="ctr" defTabSz="455970" rtl="0" eaLnBrk="0" fontAlgn="base" hangingPunct="0">
        <a:spcBef>
          <a:spcPts val="694"/>
        </a:spcBef>
        <a:spcAft>
          <a:spcPct val="0"/>
        </a:spcAft>
        <a:defRPr sz="4400">
          <a:solidFill>
            <a:srgbClr val="888888"/>
          </a:solidFill>
          <a:latin typeface="Calibri"/>
          <a:ea typeface="Calibri"/>
          <a:cs typeface="Calibri"/>
          <a:sym typeface="Calibri" pitchFamily="34" charset="0"/>
        </a:defRPr>
      </a:lvl2pPr>
      <a:lvl3pPr marL="1625240" indent="-713300" algn="ctr" defTabSz="455970" rtl="0" eaLnBrk="0" fontAlgn="base" hangingPunct="0">
        <a:spcBef>
          <a:spcPts val="694"/>
        </a:spcBef>
        <a:spcAft>
          <a:spcPct val="0"/>
        </a:spcAft>
        <a:defRPr sz="4400">
          <a:solidFill>
            <a:srgbClr val="888888"/>
          </a:solidFill>
          <a:latin typeface="Calibri"/>
          <a:ea typeface="Calibri"/>
          <a:cs typeface="Calibri"/>
          <a:sym typeface="Calibri" pitchFamily="34" charset="0"/>
        </a:defRPr>
      </a:lvl3pPr>
      <a:lvl4pPr marL="2275338" indent="-907426" algn="ctr" defTabSz="455970" rtl="0" eaLnBrk="0" fontAlgn="base" hangingPunct="0">
        <a:spcBef>
          <a:spcPts val="694"/>
        </a:spcBef>
        <a:spcAft>
          <a:spcPct val="0"/>
        </a:spcAft>
        <a:defRPr sz="4400">
          <a:solidFill>
            <a:srgbClr val="888888"/>
          </a:solidFill>
          <a:latin typeface="Calibri"/>
          <a:ea typeface="Calibri"/>
          <a:cs typeface="Calibri"/>
          <a:sym typeface="Calibri" pitchFamily="34" charset="0"/>
        </a:defRPr>
      </a:lvl4pPr>
      <a:lvl5pPr marL="2925437" indent="-1101552" algn="ctr" defTabSz="455970" rtl="0" eaLnBrk="0" fontAlgn="base" hangingPunct="0">
        <a:spcBef>
          <a:spcPts val="694"/>
        </a:spcBef>
        <a:spcAft>
          <a:spcPct val="0"/>
        </a:spcAft>
        <a:defRPr sz="4400">
          <a:solidFill>
            <a:srgbClr val="888888"/>
          </a:solidFill>
          <a:latin typeface="Calibri"/>
          <a:ea typeface="Calibri"/>
          <a:cs typeface="Calibri"/>
          <a:sym typeface="Calibri" pitchFamily="34" charset="0"/>
        </a:defRPr>
      </a:lvl5pPr>
      <a:lvl6pPr indent="2280512" algn="ctr" defTabSz="456091">
        <a:spcBef>
          <a:spcPts val="700"/>
        </a:spcBef>
        <a:defRPr sz="4400">
          <a:solidFill>
            <a:srgbClr val="888888"/>
          </a:solidFill>
          <a:latin typeface="Calibri"/>
          <a:ea typeface="Calibri"/>
          <a:cs typeface="Calibri"/>
          <a:sym typeface="Calibri"/>
        </a:defRPr>
      </a:lvl6pPr>
      <a:lvl7pPr indent="2736604" algn="ctr" defTabSz="456091">
        <a:spcBef>
          <a:spcPts val="700"/>
        </a:spcBef>
        <a:defRPr sz="4400">
          <a:solidFill>
            <a:srgbClr val="888888"/>
          </a:solidFill>
          <a:latin typeface="Calibri"/>
          <a:ea typeface="Calibri"/>
          <a:cs typeface="Calibri"/>
          <a:sym typeface="Calibri"/>
        </a:defRPr>
      </a:lvl7pPr>
      <a:lvl8pPr indent="3192712" algn="ctr" defTabSz="456091">
        <a:spcBef>
          <a:spcPts val="700"/>
        </a:spcBef>
        <a:defRPr sz="4400">
          <a:solidFill>
            <a:srgbClr val="888888"/>
          </a:solidFill>
          <a:latin typeface="Calibri"/>
          <a:ea typeface="Calibri"/>
          <a:cs typeface="Calibri"/>
          <a:sym typeface="Calibri"/>
        </a:defRPr>
      </a:lvl8pPr>
      <a:lvl9pPr indent="3648811" algn="ctr" defTabSz="456091">
        <a:spcBef>
          <a:spcPts val="700"/>
        </a:spcBef>
        <a:defRPr sz="4400">
          <a:solidFill>
            <a:srgbClr val="888888"/>
          </a:solidFill>
          <a:latin typeface="Calibri"/>
          <a:ea typeface="Calibri"/>
          <a:cs typeface="Calibri"/>
          <a:sym typeface="Calibri"/>
        </a:defRPr>
      </a:lvl9pPr>
    </p:bodyStyle>
    <p:otherStyle>
      <a:lvl1pPr defTabSz="456091">
        <a:defRPr sz="2400">
          <a:solidFill>
            <a:schemeClr val="tx1"/>
          </a:solidFill>
          <a:latin typeface="+mn-lt"/>
          <a:ea typeface="+mn-ea"/>
          <a:cs typeface="+mn-cs"/>
          <a:sym typeface="Calibri"/>
        </a:defRPr>
      </a:lvl1pPr>
      <a:lvl2pPr indent="456091" defTabSz="456091">
        <a:defRPr sz="2400">
          <a:solidFill>
            <a:schemeClr val="tx1"/>
          </a:solidFill>
          <a:latin typeface="+mn-lt"/>
          <a:ea typeface="+mn-ea"/>
          <a:cs typeface="+mn-cs"/>
          <a:sym typeface="Calibri"/>
        </a:defRPr>
      </a:lvl2pPr>
      <a:lvl3pPr indent="912195" defTabSz="456091">
        <a:defRPr sz="2400">
          <a:solidFill>
            <a:schemeClr val="tx1"/>
          </a:solidFill>
          <a:latin typeface="+mn-lt"/>
          <a:ea typeface="+mn-ea"/>
          <a:cs typeface="+mn-cs"/>
          <a:sym typeface="Calibri"/>
        </a:defRPr>
      </a:lvl3pPr>
      <a:lvl4pPr indent="1368301" defTabSz="456091">
        <a:defRPr sz="2400">
          <a:solidFill>
            <a:schemeClr val="tx1"/>
          </a:solidFill>
          <a:latin typeface="+mn-lt"/>
          <a:ea typeface="+mn-ea"/>
          <a:cs typeface="+mn-cs"/>
          <a:sym typeface="Calibri"/>
        </a:defRPr>
      </a:lvl4pPr>
      <a:lvl5pPr indent="1824402" defTabSz="456091">
        <a:defRPr sz="2400">
          <a:solidFill>
            <a:schemeClr val="tx1"/>
          </a:solidFill>
          <a:latin typeface="+mn-lt"/>
          <a:ea typeface="+mn-ea"/>
          <a:cs typeface="+mn-cs"/>
          <a:sym typeface="Calibri"/>
        </a:defRPr>
      </a:lvl5pPr>
      <a:lvl6pPr indent="2280512" defTabSz="456091">
        <a:defRPr sz="2400">
          <a:solidFill>
            <a:schemeClr val="tx1"/>
          </a:solidFill>
          <a:latin typeface="+mn-lt"/>
          <a:ea typeface="+mn-ea"/>
          <a:cs typeface="+mn-cs"/>
          <a:sym typeface="Calibri"/>
        </a:defRPr>
      </a:lvl6pPr>
      <a:lvl7pPr indent="2736604" defTabSz="456091">
        <a:defRPr sz="2400">
          <a:solidFill>
            <a:schemeClr val="tx1"/>
          </a:solidFill>
          <a:latin typeface="+mn-lt"/>
          <a:ea typeface="+mn-ea"/>
          <a:cs typeface="+mn-cs"/>
          <a:sym typeface="Calibri"/>
        </a:defRPr>
      </a:lvl7pPr>
      <a:lvl8pPr indent="3192712" defTabSz="456091">
        <a:defRPr sz="2400">
          <a:solidFill>
            <a:schemeClr val="tx1"/>
          </a:solidFill>
          <a:latin typeface="+mn-lt"/>
          <a:ea typeface="+mn-ea"/>
          <a:cs typeface="+mn-cs"/>
          <a:sym typeface="Calibri"/>
        </a:defRPr>
      </a:lvl8pPr>
      <a:lvl9pPr indent="3648811" defTabSz="456091">
        <a:defRPr sz="2400">
          <a:solidFill>
            <a:schemeClr val="tx1"/>
          </a:solidFill>
          <a:latin typeface="+mn-lt"/>
          <a:ea typeface="+mn-ea"/>
          <a:cs typeface="+mn-cs"/>
          <a:sym typeface="Calibri"/>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Shape 2"/>
          <p:cNvSpPr>
            <a:spLocks noChangeArrowheads="1"/>
          </p:cNvSpPr>
          <p:nvPr/>
        </p:nvSpPr>
        <p:spPr bwMode="auto">
          <a:xfrm>
            <a:off x="142241" y="9166579"/>
            <a:ext cx="6536266"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956" tIns="64956" rIns="64956" bIns="64956">
            <a:spAutoFit/>
          </a:bodyPr>
          <a:lstStyle/>
          <a:p>
            <a:pPr algn="l" defTabSz="650230"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SHSM Innovation, Creativity and Entrepreneurship Toolkit | TEMPLATE</a:t>
            </a:r>
          </a:p>
        </p:txBody>
      </p:sp>
      <p:pic>
        <p:nvPicPr>
          <p:cNvPr id="6147" name="image1.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837530" y="221262"/>
            <a:ext cx="936977" cy="905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148" name="Shape 4"/>
          <p:cNvSpPr>
            <a:spLocks noChangeArrowheads="1"/>
          </p:cNvSpPr>
          <p:nvPr/>
        </p:nvSpPr>
        <p:spPr bwMode="auto">
          <a:xfrm>
            <a:off x="11702064" y="9166579"/>
            <a:ext cx="1187591" cy="34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64956" tIns="64956" rIns="64956" bIns="64956">
            <a:spAutoFit/>
          </a:bodyPr>
          <a:lstStyle/>
          <a:p>
            <a:pPr algn="r" defTabSz="650230" rtl="0" fontAlgn="base">
              <a:spcBef>
                <a:spcPct val="0"/>
              </a:spcBef>
              <a:spcAft>
                <a:spcPct val="0"/>
              </a:spcAft>
            </a:pPr>
            <a:r>
              <a:rPr lang="en-US" sz="1400" kern="1200" smtClean="0">
                <a:solidFill>
                  <a:srgbClr val="000000"/>
                </a:solidFill>
                <a:latin typeface="Arial" pitchFamily="34" charset="0"/>
                <a:ea typeface="ＭＳ Ｐゴシック" pitchFamily="34" charset="-128"/>
                <a:cs typeface="Arial" pitchFamily="34" charset="0"/>
                <a:sym typeface="Arial" pitchFamily="34" charset="0"/>
              </a:rPr>
              <a:t>DRAFT</a:t>
            </a:r>
          </a:p>
        </p:txBody>
      </p:sp>
      <p:sp>
        <p:nvSpPr>
          <p:cNvPr id="6149" name="Shape 5"/>
          <p:cNvSpPr>
            <a:spLocks noGrp="1"/>
          </p:cNvSpPr>
          <p:nvPr>
            <p:ph type="title"/>
          </p:nvPr>
        </p:nvSpPr>
        <p:spPr bwMode="auto">
          <a:xfrm>
            <a:off x="975360" y="3029939"/>
            <a:ext cx="11054080" cy="2497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56" tIns="64956" rIns="64956" bIns="64956" numCol="1" anchor="t" anchorCtr="0" compatLnSpc="1">
            <a:prstTxWarp prst="textNoShape">
              <a:avLst/>
            </a:prstTxWarp>
          </a:bodyPr>
          <a:lstStyle/>
          <a:p>
            <a:pPr lvl="0"/>
            <a:r>
              <a:rPr lang="en-US" smtClean="0">
                <a:sym typeface="Calibri" pitchFamily="34" charset="0"/>
              </a:rPr>
              <a:t>Title Text</a:t>
            </a:r>
          </a:p>
        </p:txBody>
      </p:sp>
      <p:sp>
        <p:nvSpPr>
          <p:cNvPr id="6150" name="Shape 6"/>
          <p:cNvSpPr>
            <a:spLocks noGrp="1"/>
          </p:cNvSpPr>
          <p:nvPr>
            <p:ph type="body" idx="1"/>
          </p:nvPr>
        </p:nvSpPr>
        <p:spPr bwMode="auto">
          <a:xfrm>
            <a:off x="1950720" y="5527040"/>
            <a:ext cx="9103360" cy="422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56" tIns="64956" rIns="64956" bIns="64956" numCol="1" anchor="t" anchorCtr="0" compatLnSpc="1">
            <a:prstTxWarp prst="textNoShape">
              <a:avLst/>
            </a:prstTxWarp>
          </a:bodyPr>
          <a:lstStyle/>
          <a:p>
            <a:pPr lvl="0"/>
            <a:r>
              <a:rPr lang="en-US" smtClean="0">
                <a:sym typeface="Calibri" pitchFamily="34" charset="0"/>
              </a:rPr>
              <a:t>Body Level One</a:t>
            </a:r>
          </a:p>
          <a:p>
            <a:pPr lvl="1"/>
            <a:r>
              <a:rPr lang="en-US" smtClean="0">
                <a:sym typeface="Calibri" pitchFamily="34" charset="0"/>
              </a:rPr>
              <a:t>Body Level Two</a:t>
            </a:r>
          </a:p>
          <a:p>
            <a:pPr lvl="2"/>
            <a:r>
              <a:rPr lang="en-US" smtClean="0">
                <a:sym typeface="Calibri" pitchFamily="34" charset="0"/>
              </a:rPr>
              <a:t>Body Level Three</a:t>
            </a:r>
          </a:p>
          <a:p>
            <a:pPr lvl="3"/>
            <a:r>
              <a:rPr lang="en-US" smtClean="0">
                <a:sym typeface="Calibri" pitchFamily="34" charset="0"/>
              </a:rPr>
              <a:t>Body Level Four</a:t>
            </a:r>
          </a:p>
          <a:p>
            <a:pPr lvl="4"/>
            <a:r>
              <a:rPr lang="en-US" smtClean="0">
                <a:sym typeface="Calibri" pitchFamily="34" charset="0"/>
              </a:rPr>
              <a:t>Body Level Five</a:t>
            </a:r>
          </a:p>
        </p:txBody>
      </p:sp>
      <p:sp>
        <p:nvSpPr>
          <p:cNvPr id="6151" name="Shape 7"/>
          <p:cNvSpPr>
            <a:spLocks noGrp="1"/>
          </p:cNvSpPr>
          <p:nvPr>
            <p:ph type="sldNum" sz="quarter" idx="2"/>
          </p:nvPr>
        </p:nvSpPr>
        <p:spPr bwMode="auto">
          <a:xfrm>
            <a:off x="9320107" y="9040143"/>
            <a:ext cx="3034453" cy="50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64956" tIns="64956" rIns="64956" bIns="64956" numCol="1" anchor="t" anchorCtr="0" compatLnSpc="1">
            <a:prstTxWarp prst="textNoShape">
              <a:avLst/>
            </a:prstTxWarp>
            <a:spAutoFit/>
          </a:bodyPr>
          <a:lstStyle>
            <a:lvl1pPr defTabSz="456064">
              <a:buClrTx/>
              <a:buSzTx/>
              <a:defRPr sz="2400">
                <a:solidFill>
                  <a:srgbClr val="000000"/>
                </a:solidFill>
                <a:latin typeface="Calibri" pitchFamily="34" charset="0"/>
                <a:cs typeface="Calibri" pitchFamily="34" charset="0"/>
                <a:sym typeface="Calibri" pitchFamily="34" charset="0"/>
              </a:defRPr>
            </a:lvl1pPr>
          </a:lstStyle>
          <a:p>
            <a:pPr algn="l" rtl="0" fontAlgn="base">
              <a:spcBef>
                <a:spcPct val="0"/>
              </a:spcBef>
              <a:spcAft>
                <a:spcPct val="0"/>
              </a:spcAft>
              <a:buFont typeface="Times New Roman" pitchFamily="18" charset="0"/>
              <a:buNone/>
              <a:defRPr/>
            </a:pPr>
            <a:fld id="{CDF82CC2-8982-47F2-931A-4FF64944A567}" type="slidenum">
              <a:rPr lang="en-CA" kern="1200">
                <a:ea typeface="ＭＳ Ｐゴシック" pitchFamily="34" charset="-128"/>
              </a:rPr>
              <a:pPr algn="l" rtl="0" fontAlgn="base">
                <a:spcBef>
                  <a:spcPct val="0"/>
                </a:spcBef>
                <a:spcAft>
                  <a:spcPct val="0"/>
                </a:spcAft>
                <a:buFont typeface="Times New Roman" pitchFamily="18" charset="0"/>
                <a:buNone/>
                <a:defRPr/>
              </a:pPr>
              <a:t>‹#›</a:t>
            </a:fld>
            <a:endParaRPr lang="en-CA" kern="1200">
              <a:ea typeface="ＭＳ Ｐゴシック" pitchFamily="34" charset="-128"/>
            </a:endParaRPr>
          </a:p>
        </p:txBody>
      </p:sp>
    </p:spTree>
    <p:extLst>
      <p:ext uri="{BB962C8B-B14F-4D97-AF65-F5344CB8AC3E}">
        <p14:creationId xmlns:p14="http://schemas.microsoft.com/office/powerpoint/2010/main" val="113110842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Lst>
  <p:transition spd="med"/>
  <p:txStyles>
    <p:titleStyle>
      <a:lvl1pPr algn="ctr" defTabSz="456064" rtl="0" eaLnBrk="0" fontAlgn="base" hangingPunct="0">
        <a:spcBef>
          <a:spcPct val="0"/>
        </a:spcBef>
        <a:spcAft>
          <a:spcPct val="0"/>
        </a:spcAft>
        <a:defRPr sz="6300">
          <a:solidFill>
            <a:schemeClr val="tx2"/>
          </a:solidFill>
          <a:latin typeface="Calibri"/>
          <a:ea typeface="Calibri"/>
          <a:cs typeface="Calibri"/>
          <a:sym typeface="Calibri" pitchFamily="34" charset="0"/>
        </a:defRPr>
      </a:lvl1pPr>
      <a:lvl2pPr algn="ctr" defTabSz="456064" rtl="0" eaLnBrk="0" fontAlgn="base" hangingPunct="0">
        <a:spcBef>
          <a:spcPct val="0"/>
        </a:spcBef>
        <a:spcAft>
          <a:spcPct val="0"/>
        </a:spcAft>
        <a:defRPr sz="6300">
          <a:solidFill>
            <a:schemeClr val="tx2"/>
          </a:solidFill>
          <a:latin typeface="Calibri"/>
          <a:ea typeface="Calibri"/>
          <a:cs typeface="Calibri"/>
          <a:sym typeface="Calibri" pitchFamily="34" charset="0"/>
        </a:defRPr>
      </a:lvl2pPr>
      <a:lvl3pPr algn="ctr" defTabSz="456064" rtl="0" eaLnBrk="0" fontAlgn="base" hangingPunct="0">
        <a:spcBef>
          <a:spcPct val="0"/>
        </a:spcBef>
        <a:spcAft>
          <a:spcPct val="0"/>
        </a:spcAft>
        <a:defRPr sz="6300">
          <a:solidFill>
            <a:schemeClr val="tx2"/>
          </a:solidFill>
          <a:latin typeface="Calibri"/>
          <a:ea typeface="Calibri"/>
          <a:cs typeface="Calibri"/>
          <a:sym typeface="Calibri" pitchFamily="34" charset="0"/>
        </a:defRPr>
      </a:lvl3pPr>
      <a:lvl4pPr algn="ctr" defTabSz="456064" rtl="0" eaLnBrk="0" fontAlgn="base" hangingPunct="0">
        <a:spcBef>
          <a:spcPct val="0"/>
        </a:spcBef>
        <a:spcAft>
          <a:spcPct val="0"/>
        </a:spcAft>
        <a:defRPr sz="6300">
          <a:solidFill>
            <a:schemeClr val="tx2"/>
          </a:solidFill>
          <a:latin typeface="Calibri"/>
          <a:ea typeface="Calibri"/>
          <a:cs typeface="Calibri"/>
          <a:sym typeface="Calibri" pitchFamily="34" charset="0"/>
        </a:defRPr>
      </a:lvl4pPr>
      <a:lvl5pPr algn="ctr" defTabSz="456064" rtl="0" eaLnBrk="0" fontAlgn="base" hangingPunct="0">
        <a:spcBef>
          <a:spcPct val="0"/>
        </a:spcBef>
        <a:spcAft>
          <a:spcPct val="0"/>
        </a:spcAft>
        <a:defRPr sz="6300">
          <a:solidFill>
            <a:schemeClr val="tx2"/>
          </a:solidFill>
          <a:latin typeface="Calibri"/>
          <a:ea typeface="Calibri"/>
          <a:cs typeface="Calibri"/>
          <a:sym typeface="Calibri" pitchFamily="34" charset="0"/>
        </a:defRPr>
      </a:lvl5pPr>
      <a:lvl6pPr algn="ctr" defTabSz="456728">
        <a:defRPr sz="6300">
          <a:latin typeface="Calibri"/>
          <a:ea typeface="Calibri"/>
          <a:cs typeface="Calibri"/>
          <a:sym typeface="Calibri"/>
        </a:defRPr>
      </a:lvl6pPr>
      <a:lvl7pPr algn="ctr" defTabSz="456728">
        <a:defRPr sz="6300">
          <a:latin typeface="Calibri"/>
          <a:ea typeface="Calibri"/>
          <a:cs typeface="Calibri"/>
          <a:sym typeface="Calibri"/>
        </a:defRPr>
      </a:lvl7pPr>
      <a:lvl8pPr algn="ctr" defTabSz="456728">
        <a:defRPr sz="6300">
          <a:latin typeface="Calibri"/>
          <a:ea typeface="Calibri"/>
          <a:cs typeface="Calibri"/>
          <a:sym typeface="Calibri"/>
        </a:defRPr>
      </a:lvl8pPr>
      <a:lvl9pPr algn="ctr" defTabSz="456728">
        <a:defRPr sz="6300">
          <a:latin typeface="Calibri"/>
          <a:ea typeface="Calibri"/>
          <a:cs typeface="Calibri"/>
          <a:sym typeface="Calibri"/>
        </a:defRPr>
      </a:lvl9pPr>
    </p:titleStyle>
    <p:bodyStyle>
      <a:lvl1pPr marL="487672" indent="-487672" algn="ctr" defTabSz="456064" rtl="0" eaLnBrk="0" fontAlgn="base" hangingPunct="0">
        <a:spcBef>
          <a:spcPts val="694"/>
        </a:spcBef>
        <a:spcAft>
          <a:spcPct val="0"/>
        </a:spcAft>
        <a:defRPr sz="4400">
          <a:solidFill>
            <a:srgbClr val="888888"/>
          </a:solidFill>
          <a:latin typeface="Calibri"/>
          <a:ea typeface="Calibri"/>
          <a:cs typeface="Calibri"/>
          <a:sym typeface="Calibri" pitchFamily="34" charset="0"/>
        </a:defRPr>
      </a:lvl1pPr>
      <a:lvl2pPr marL="1056623" indent="-600560" algn="ctr" defTabSz="456064" rtl="0" eaLnBrk="0" fontAlgn="base" hangingPunct="0">
        <a:spcBef>
          <a:spcPts val="694"/>
        </a:spcBef>
        <a:spcAft>
          <a:spcPct val="0"/>
        </a:spcAft>
        <a:defRPr sz="4400">
          <a:solidFill>
            <a:srgbClr val="888888"/>
          </a:solidFill>
          <a:latin typeface="Calibri"/>
          <a:ea typeface="Calibri"/>
          <a:cs typeface="Calibri"/>
          <a:sym typeface="Calibri" pitchFamily="34" charset="0"/>
        </a:defRPr>
      </a:lvl2pPr>
      <a:lvl3pPr marL="1625575" indent="-713447" algn="ctr" defTabSz="456064" rtl="0" eaLnBrk="0" fontAlgn="base" hangingPunct="0">
        <a:spcBef>
          <a:spcPts val="694"/>
        </a:spcBef>
        <a:spcAft>
          <a:spcPct val="0"/>
        </a:spcAft>
        <a:defRPr sz="4400">
          <a:solidFill>
            <a:srgbClr val="888888"/>
          </a:solidFill>
          <a:latin typeface="Calibri"/>
          <a:ea typeface="Calibri"/>
          <a:cs typeface="Calibri"/>
          <a:sym typeface="Calibri" pitchFamily="34" charset="0"/>
        </a:defRPr>
      </a:lvl3pPr>
      <a:lvl4pPr marL="2275804" indent="-907612" algn="ctr" defTabSz="456064" rtl="0" eaLnBrk="0" fontAlgn="base" hangingPunct="0">
        <a:spcBef>
          <a:spcPts val="694"/>
        </a:spcBef>
        <a:spcAft>
          <a:spcPct val="0"/>
        </a:spcAft>
        <a:defRPr sz="4400">
          <a:solidFill>
            <a:srgbClr val="888888"/>
          </a:solidFill>
          <a:latin typeface="Calibri"/>
          <a:ea typeface="Calibri"/>
          <a:cs typeface="Calibri"/>
          <a:sym typeface="Calibri" pitchFamily="34" charset="0"/>
        </a:defRPr>
      </a:lvl4pPr>
      <a:lvl5pPr marL="2926034" indent="-1099521" algn="ctr" defTabSz="456064" rtl="0" eaLnBrk="0" fontAlgn="base" hangingPunct="0">
        <a:spcBef>
          <a:spcPts val="694"/>
        </a:spcBef>
        <a:spcAft>
          <a:spcPct val="0"/>
        </a:spcAft>
        <a:defRPr sz="4400">
          <a:solidFill>
            <a:srgbClr val="888888"/>
          </a:solidFill>
          <a:latin typeface="Calibri"/>
          <a:ea typeface="Calibri"/>
          <a:cs typeface="Calibri"/>
          <a:sym typeface="Calibri" pitchFamily="34" charset="0"/>
        </a:defRPr>
      </a:lvl5pPr>
      <a:lvl6pPr indent="2283661" algn="ctr" defTabSz="456728">
        <a:spcBef>
          <a:spcPts val="700"/>
        </a:spcBef>
        <a:defRPr sz="4400">
          <a:solidFill>
            <a:srgbClr val="888888"/>
          </a:solidFill>
          <a:latin typeface="Calibri"/>
          <a:ea typeface="Calibri"/>
          <a:cs typeface="Calibri"/>
          <a:sym typeface="Calibri"/>
        </a:defRPr>
      </a:lvl6pPr>
      <a:lvl7pPr indent="2740392" algn="ctr" defTabSz="456728">
        <a:spcBef>
          <a:spcPts val="700"/>
        </a:spcBef>
        <a:defRPr sz="4400">
          <a:solidFill>
            <a:srgbClr val="888888"/>
          </a:solidFill>
          <a:latin typeface="Calibri"/>
          <a:ea typeface="Calibri"/>
          <a:cs typeface="Calibri"/>
          <a:sym typeface="Calibri"/>
        </a:defRPr>
      </a:lvl7pPr>
      <a:lvl8pPr indent="3197128" algn="ctr" defTabSz="456728">
        <a:spcBef>
          <a:spcPts val="700"/>
        </a:spcBef>
        <a:defRPr sz="4400">
          <a:solidFill>
            <a:srgbClr val="888888"/>
          </a:solidFill>
          <a:latin typeface="Calibri"/>
          <a:ea typeface="Calibri"/>
          <a:cs typeface="Calibri"/>
          <a:sym typeface="Calibri"/>
        </a:defRPr>
      </a:lvl8pPr>
      <a:lvl9pPr indent="3653859" algn="ctr" defTabSz="456728">
        <a:spcBef>
          <a:spcPts val="700"/>
        </a:spcBef>
        <a:defRPr sz="4400">
          <a:solidFill>
            <a:srgbClr val="888888"/>
          </a:solidFill>
          <a:latin typeface="Calibri"/>
          <a:ea typeface="Calibri"/>
          <a:cs typeface="Calibri"/>
          <a:sym typeface="Calibri"/>
        </a:defRPr>
      </a:lvl9pPr>
    </p:bodyStyle>
    <p:otherStyle>
      <a:lvl1pPr defTabSz="456728">
        <a:defRPr sz="2400">
          <a:solidFill>
            <a:schemeClr val="tx1"/>
          </a:solidFill>
          <a:latin typeface="+mn-lt"/>
          <a:ea typeface="+mn-ea"/>
          <a:cs typeface="+mn-cs"/>
          <a:sym typeface="Calibri"/>
        </a:defRPr>
      </a:lvl1pPr>
      <a:lvl2pPr indent="456728" defTabSz="456728">
        <a:defRPr sz="2400">
          <a:solidFill>
            <a:schemeClr val="tx1"/>
          </a:solidFill>
          <a:latin typeface="+mn-lt"/>
          <a:ea typeface="+mn-ea"/>
          <a:cs typeface="+mn-cs"/>
          <a:sym typeface="Calibri"/>
        </a:defRPr>
      </a:lvl2pPr>
      <a:lvl3pPr indent="913462" defTabSz="456728">
        <a:defRPr sz="2400">
          <a:solidFill>
            <a:schemeClr val="tx1"/>
          </a:solidFill>
          <a:latin typeface="+mn-lt"/>
          <a:ea typeface="+mn-ea"/>
          <a:cs typeface="+mn-cs"/>
          <a:sym typeface="Calibri"/>
        </a:defRPr>
      </a:lvl3pPr>
      <a:lvl4pPr indent="1370192" defTabSz="456728">
        <a:defRPr sz="2400">
          <a:solidFill>
            <a:schemeClr val="tx1"/>
          </a:solidFill>
          <a:latin typeface="+mn-lt"/>
          <a:ea typeface="+mn-ea"/>
          <a:cs typeface="+mn-cs"/>
          <a:sym typeface="Calibri"/>
        </a:defRPr>
      </a:lvl4pPr>
      <a:lvl5pPr indent="1826928" defTabSz="456728">
        <a:defRPr sz="2400">
          <a:solidFill>
            <a:schemeClr val="tx1"/>
          </a:solidFill>
          <a:latin typeface="+mn-lt"/>
          <a:ea typeface="+mn-ea"/>
          <a:cs typeface="+mn-cs"/>
          <a:sym typeface="Calibri"/>
        </a:defRPr>
      </a:lvl5pPr>
      <a:lvl6pPr indent="2283661" defTabSz="456728">
        <a:defRPr sz="2400">
          <a:solidFill>
            <a:schemeClr val="tx1"/>
          </a:solidFill>
          <a:latin typeface="+mn-lt"/>
          <a:ea typeface="+mn-ea"/>
          <a:cs typeface="+mn-cs"/>
          <a:sym typeface="Calibri"/>
        </a:defRPr>
      </a:lvl6pPr>
      <a:lvl7pPr indent="2740392" defTabSz="456728">
        <a:defRPr sz="2400">
          <a:solidFill>
            <a:schemeClr val="tx1"/>
          </a:solidFill>
          <a:latin typeface="+mn-lt"/>
          <a:ea typeface="+mn-ea"/>
          <a:cs typeface="+mn-cs"/>
          <a:sym typeface="Calibri"/>
        </a:defRPr>
      </a:lvl7pPr>
      <a:lvl8pPr indent="3197128" defTabSz="456728">
        <a:defRPr sz="2400">
          <a:solidFill>
            <a:schemeClr val="tx1"/>
          </a:solidFill>
          <a:latin typeface="+mn-lt"/>
          <a:ea typeface="+mn-ea"/>
          <a:cs typeface="+mn-cs"/>
          <a:sym typeface="Calibri"/>
        </a:defRPr>
      </a:lvl8pPr>
      <a:lvl9pPr indent="3653859" defTabSz="456728">
        <a:defRPr sz="24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2.png"/><Relationship Id="rId18" Type="http://schemas.openxmlformats.org/officeDocument/2006/relationships/image" Target="../media/image59.png"/><Relationship Id="rId26" Type="http://schemas.openxmlformats.org/officeDocument/2006/relationships/image" Target="../media/image86.png"/><Relationship Id="rId3" Type="http://schemas.openxmlformats.org/officeDocument/2006/relationships/image" Target="../media/image69.png"/><Relationship Id="rId21" Type="http://schemas.openxmlformats.org/officeDocument/2006/relationships/image" Target="../media/image74.png"/><Relationship Id="rId7" Type="http://schemas.openxmlformats.org/officeDocument/2006/relationships/image" Target="../media/image64.png"/><Relationship Id="rId12" Type="http://schemas.openxmlformats.org/officeDocument/2006/relationships/image" Target="../media/image55.png"/><Relationship Id="rId17" Type="http://schemas.openxmlformats.org/officeDocument/2006/relationships/image" Target="../media/image58.png"/><Relationship Id="rId25" Type="http://schemas.openxmlformats.org/officeDocument/2006/relationships/image" Target="../media/image68.png"/><Relationship Id="rId2" Type="http://schemas.openxmlformats.org/officeDocument/2006/relationships/image" Target="../media/image67.png"/><Relationship Id="rId16" Type="http://schemas.openxmlformats.org/officeDocument/2006/relationships/image" Target="../media/image57.png"/><Relationship Id="rId20" Type="http://schemas.openxmlformats.org/officeDocument/2006/relationships/image" Target="../media/image83.png"/><Relationship Id="rId29"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54.png"/><Relationship Id="rId24" Type="http://schemas.openxmlformats.org/officeDocument/2006/relationships/image" Target="../media/image85.png"/><Relationship Id="rId5" Type="http://schemas.openxmlformats.org/officeDocument/2006/relationships/image" Target="../media/image62.png"/><Relationship Id="rId15" Type="http://schemas.openxmlformats.org/officeDocument/2006/relationships/image" Target="../media/image56.png"/><Relationship Id="rId23" Type="http://schemas.openxmlformats.org/officeDocument/2006/relationships/image" Target="../media/image79.png"/><Relationship Id="rId28" Type="http://schemas.openxmlformats.org/officeDocument/2006/relationships/image" Target="../media/image87.png"/><Relationship Id="rId10" Type="http://schemas.openxmlformats.org/officeDocument/2006/relationships/image" Target="../media/image53.png"/><Relationship Id="rId19" Type="http://schemas.openxmlformats.org/officeDocument/2006/relationships/image" Target="../media/image73.png"/><Relationship Id="rId4" Type="http://schemas.openxmlformats.org/officeDocument/2006/relationships/image" Target="../media/image61.png"/><Relationship Id="rId9" Type="http://schemas.openxmlformats.org/officeDocument/2006/relationships/image" Target="../media/image52.png"/><Relationship Id="rId14" Type="http://schemas.openxmlformats.org/officeDocument/2006/relationships/image" Target="../media/image82.png"/><Relationship Id="rId22" Type="http://schemas.openxmlformats.org/officeDocument/2006/relationships/image" Target="../media/image75.png"/><Relationship Id="rId27" Type="http://schemas.openxmlformats.org/officeDocument/2006/relationships/image" Target="../media/image33.png"/></Relationships>
</file>

<file path=ppt/slides/_rels/slide100.xml.rels><?xml version="1.0" encoding="UTF-8" standalone="yes"?>
<Relationships xmlns="http://schemas.openxmlformats.org/package/2006/relationships"><Relationship Id="rId8" Type="http://schemas.openxmlformats.org/officeDocument/2006/relationships/image" Target="../media/image197.tif"/><Relationship Id="rId3" Type="http://schemas.openxmlformats.org/officeDocument/2006/relationships/image" Target="../media/image185.tif"/><Relationship Id="rId7" Type="http://schemas.openxmlformats.org/officeDocument/2006/relationships/image" Target="../media/image196.tif"/><Relationship Id="rId2" Type="http://schemas.openxmlformats.org/officeDocument/2006/relationships/image" Target="../media/image183.png"/><Relationship Id="rId1" Type="http://schemas.openxmlformats.org/officeDocument/2006/relationships/slideLayout" Target="../slideLayouts/slideLayout4.xml"/><Relationship Id="rId6" Type="http://schemas.openxmlformats.org/officeDocument/2006/relationships/image" Target="../media/image195.png"/><Relationship Id="rId5" Type="http://schemas.openxmlformats.org/officeDocument/2006/relationships/image" Target="../media/image177.png"/><Relationship Id="rId4" Type="http://schemas.openxmlformats.org/officeDocument/2006/relationships/image" Target="../media/image186.tif"/><Relationship Id="rId9" Type="http://schemas.openxmlformats.org/officeDocument/2006/relationships/image" Target="../media/image198.png"/></Relationships>
</file>

<file path=ppt/slides/_rels/slide10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83.png"/><Relationship Id="rId7" Type="http://schemas.openxmlformats.org/officeDocument/2006/relationships/image" Target="../media/image177.png"/><Relationship Id="rId2" Type="http://schemas.openxmlformats.org/officeDocument/2006/relationships/image" Target="../media/image185.tif"/><Relationship Id="rId1" Type="http://schemas.openxmlformats.org/officeDocument/2006/relationships/slideLayout" Target="../slideLayouts/slideLayout4.xml"/><Relationship Id="rId6" Type="http://schemas.openxmlformats.org/officeDocument/2006/relationships/image" Target="../media/image198.png"/><Relationship Id="rId5" Type="http://schemas.openxmlformats.org/officeDocument/2006/relationships/image" Target="../media/image195.png"/><Relationship Id="rId4" Type="http://schemas.openxmlformats.org/officeDocument/2006/relationships/image" Target="../media/image94.png"/><Relationship Id="rId9" Type="http://schemas.openxmlformats.org/officeDocument/2006/relationships/image" Target="../media/image199.png"/></Relationships>
</file>

<file path=ppt/slides/_rels/slide102.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96.tif"/><Relationship Id="rId2" Type="http://schemas.openxmlformats.org/officeDocument/2006/relationships/image" Target="../media/image185.tif"/><Relationship Id="rId1" Type="http://schemas.openxmlformats.org/officeDocument/2006/relationships/slideLayout" Target="../slideLayouts/slideLayout4.xml"/><Relationship Id="rId6" Type="http://schemas.openxmlformats.org/officeDocument/2006/relationships/image" Target="../media/image197.tif"/><Relationship Id="rId5" Type="http://schemas.openxmlformats.org/officeDocument/2006/relationships/image" Target="../media/image186.tif"/><Relationship Id="rId4" Type="http://schemas.openxmlformats.org/officeDocument/2006/relationships/image" Target="../media/image200.png"/></Relationships>
</file>

<file path=ppt/slides/_rels/slide10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45.png"/><Relationship Id="rId1" Type="http://schemas.openxmlformats.org/officeDocument/2006/relationships/slideLayout" Target="../slideLayouts/slideLayout4.xml"/><Relationship Id="rId5" Type="http://schemas.openxmlformats.org/officeDocument/2006/relationships/image" Target="../media/image201.tif"/><Relationship Id="rId4" Type="http://schemas.openxmlformats.org/officeDocument/2006/relationships/image" Target="../media/image180.png"/></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99.png"/><Relationship Id="rId2" Type="http://schemas.openxmlformats.org/officeDocument/2006/relationships/image" Target="../media/image180.png"/><Relationship Id="rId1" Type="http://schemas.openxmlformats.org/officeDocument/2006/relationships/slideLayout" Target="../slideLayouts/slideLayout4.xml"/><Relationship Id="rId6" Type="http://schemas.openxmlformats.org/officeDocument/2006/relationships/image" Target="../media/image202.tif"/><Relationship Id="rId5" Type="http://schemas.openxmlformats.org/officeDocument/2006/relationships/image" Target="../media/image169.png"/><Relationship Id="rId4" Type="http://schemas.openxmlformats.org/officeDocument/2006/relationships/image" Target="../media/image152.png"/></Relationships>
</file>

<file path=ppt/slides/_rels/slide105.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image" Target="../media/image186.tif"/><Relationship Id="rId1" Type="http://schemas.openxmlformats.org/officeDocument/2006/relationships/slideLayout" Target="../slideLayouts/slideLayout4.xml"/><Relationship Id="rId4" Type="http://schemas.openxmlformats.org/officeDocument/2006/relationships/image" Target="../media/image180.png"/></Relationships>
</file>

<file path=ppt/slides/_rels/slide106.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186.tif"/><Relationship Id="rId7" Type="http://schemas.openxmlformats.org/officeDocument/2006/relationships/image" Target="../media/image203.png"/><Relationship Id="rId2" Type="http://schemas.openxmlformats.org/officeDocument/2006/relationships/image" Target="../media/image185.tif"/><Relationship Id="rId1" Type="http://schemas.openxmlformats.org/officeDocument/2006/relationships/slideLayout" Target="../slideLayouts/slideLayout4.xml"/><Relationship Id="rId6" Type="http://schemas.openxmlformats.org/officeDocument/2006/relationships/image" Target="../media/image180.png"/><Relationship Id="rId5" Type="http://schemas.openxmlformats.org/officeDocument/2006/relationships/image" Target="../media/image183.png"/><Relationship Id="rId4" Type="http://schemas.openxmlformats.org/officeDocument/2006/relationships/image" Target="../media/image195.png"/><Relationship Id="rId9" Type="http://schemas.openxmlformats.org/officeDocument/2006/relationships/image" Target="../media/image152.png"/></Relationships>
</file>

<file path=ppt/slides/_rels/slide10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81.png"/><Relationship Id="rId1" Type="http://schemas.openxmlformats.org/officeDocument/2006/relationships/slideLayout" Target="../slideLayouts/slideLayout4.xml"/><Relationship Id="rId5" Type="http://schemas.openxmlformats.org/officeDocument/2006/relationships/image" Target="../media/image205.png"/><Relationship Id="rId4" Type="http://schemas.openxmlformats.org/officeDocument/2006/relationships/image" Target="../media/image152.png"/></Relationships>
</file>

<file path=ppt/slides/_rels/slide10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1.png"/><Relationship Id="rId1" Type="http://schemas.openxmlformats.org/officeDocument/2006/relationships/slideLayout" Target="../slideLayouts/slideLayout4.xml"/><Relationship Id="rId6" Type="http://schemas.openxmlformats.org/officeDocument/2006/relationships/image" Target="../media/image205.png"/><Relationship Id="rId5" Type="http://schemas.openxmlformats.org/officeDocument/2006/relationships/image" Target="../media/image169.png"/><Relationship Id="rId4" Type="http://schemas.openxmlformats.org/officeDocument/2006/relationships/image" Target="../media/image152.png"/></Relationships>
</file>

<file path=ppt/slides/_rels/slide109.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1.png"/><Relationship Id="rId1" Type="http://schemas.openxmlformats.org/officeDocument/2006/relationships/slideLayout" Target="../slideLayouts/slideLayout4.xml"/><Relationship Id="rId4" Type="http://schemas.openxmlformats.org/officeDocument/2006/relationships/image" Target="../media/image185.tif"/></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85.png"/><Relationship Id="rId18" Type="http://schemas.openxmlformats.org/officeDocument/2006/relationships/image" Target="../media/image55.png"/><Relationship Id="rId3" Type="http://schemas.openxmlformats.org/officeDocument/2006/relationships/image" Target="../media/image67.png"/><Relationship Id="rId21" Type="http://schemas.openxmlformats.org/officeDocument/2006/relationships/image" Target="../media/image58.png"/><Relationship Id="rId7" Type="http://schemas.openxmlformats.org/officeDocument/2006/relationships/image" Target="../media/image65.png"/><Relationship Id="rId12" Type="http://schemas.openxmlformats.org/officeDocument/2006/relationships/image" Target="../media/image82.png"/><Relationship Id="rId17" Type="http://schemas.openxmlformats.org/officeDocument/2006/relationships/image" Target="../media/image53.png"/><Relationship Id="rId25" Type="http://schemas.openxmlformats.org/officeDocument/2006/relationships/image" Target="../media/image74.png"/><Relationship Id="rId2" Type="http://schemas.openxmlformats.org/officeDocument/2006/relationships/image" Target="../media/image79.png"/><Relationship Id="rId16" Type="http://schemas.openxmlformats.org/officeDocument/2006/relationships/image" Target="../media/image64.png"/><Relationship Id="rId20"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image" Target="../media/image83.png"/><Relationship Id="rId24"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63.png"/><Relationship Id="rId23" Type="http://schemas.openxmlformats.org/officeDocument/2006/relationships/image" Target="../media/image73.png"/><Relationship Id="rId10" Type="http://schemas.openxmlformats.org/officeDocument/2006/relationships/image" Target="../media/image72.png"/><Relationship Id="rId19" Type="http://schemas.openxmlformats.org/officeDocument/2006/relationships/image" Target="../media/image56.png"/><Relationship Id="rId4" Type="http://schemas.openxmlformats.org/officeDocument/2006/relationships/image" Target="../media/image68.png"/><Relationship Id="rId9" Type="http://schemas.openxmlformats.org/officeDocument/2006/relationships/image" Target="../media/image54.png"/><Relationship Id="rId14" Type="http://schemas.openxmlformats.org/officeDocument/2006/relationships/image" Target="../media/image62.png"/><Relationship Id="rId22" Type="http://schemas.openxmlformats.org/officeDocument/2006/relationships/image" Target="../media/image59.png"/></Relationships>
</file>

<file path=ppt/slides/_rels/slide11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207.tif"/><Relationship Id="rId4" Type="http://schemas.openxmlformats.org/officeDocument/2006/relationships/image" Target="../media/image206.tif"/></Relationships>
</file>

<file path=ppt/slides/_rels/slide111.xml.rels><?xml version="1.0" encoding="UTF-8" standalone="yes"?>
<Relationships xmlns="http://schemas.openxmlformats.org/package/2006/relationships"><Relationship Id="rId3" Type="http://schemas.openxmlformats.org/officeDocument/2006/relationships/image" Target="../media/image208.tif"/><Relationship Id="rId2" Type="http://schemas.openxmlformats.org/officeDocument/2006/relationships/image" Target="../media/image182.png"/><Relationship Id="rId1" Type="http://schemas.openxmlformats.org/officeDocument/2006/relationships/slideLayout" Target="../slideLayouts/slideLayout4.xml"/><Relationship Id="rId5" Type="http://schemas.openxmlformats.org/officeDocument/2006/relationships/image" Target="../media/image152.png"/><Relationship Id="rId4" Type="http://schemas.openxmlformats.org/officeDocument/2006/relationships/image" Target="../media/image156.png"/></Relationships>
</file>

<file path=ppt/slides/_rels/slide11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08.tif"/><Relationship Id="rId5" Type="http://schemas.openxmlformats.org/officeDocument/2006/relationships/image" Target="../media/image182.png"/><Relationship Id="rId4" Type="http://schemas.openxmlformats.org/officeDocument/2006/relationships/image" Target="../media/image169.png"/></Relationships>
</file>

<file path=ppt/slides/_rels/slide113.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1.png"/><Relationship Id="rId1" Type="http://schemas.openxmlformats.org/officeDocument/2006/relationships/slideLayout" Target="../slideLayouts/slideLayout4.xml"/><Relationship Id="rId4" Type="http://schemas.openxmlformats.org/officeDocument/2006/relationships/image" Target="../media/image185.tif"/></Relationships>
</file>

<file path=ppt/slides/_rels/slide114.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182.png"/><Relationship Id="rId7" Type="http://schemas.openxmlformats.org/officeDocument/2006/relationships/image" Target="../media/image209.png"/><Relationship Id="rId2" Type="http://schemas.openxmlformats.org/officeDocument/2006/relationships/image" Target="../media/image208.tif"/><Relationship Id="rId1" Type="http://schemas.openxmlformats.org/officeDocument/2006/relationships/slideLayout" Target="../slideLayouts/slideLayout4.xml"/><Relationship Id="rId6" Type="http://schemas.openxmlformats.org/officeDocument/2006/relationships/image" Target="../media/image169.png"/><Relationship Id="rId5" Type="http://schemas.openxmlformats.org/officeDocument/2006/relationships/image" Target="../media/image152.png"/><Relationship Id="rId4" Type="http://schemas.openxmlformats.org/officeDocument/2006/relationships/image" Target="../media/image25.png"/></Relationships>
</file>

<file path=ppt/slides/_rels/slide115.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1.xml"/><Relationship Id="rId4" Type="http://schemas.openxmlformats.org/officeDocument/2006/relationships/image" Target="../media/image157.png"/></Relationships>
</file>

<file path=ppt/slides/_rels/slide118.xml.rels><?xml version="1.0" encoding="UTF-8" standalone="yes"?>
<Relationships xmlns="http://schemas.openxmlformats.org/package/2006/relationships"><Relationship Id="rId3" Type="http://schemas.openxmlformats.org/officeDocument/2006/relationships/image" Target="../media/image214.png"/><Relationship Id="rId7" Type="http://schemas.openxmlformats.org/officeDocument/2006/relationships/image" Target="../media/image183.png"/><Relationship Id="rId2" Type="http://schemas.openxmlformats.org/officeDocument/2006/relationships/image" Target="../media/image186.tif"/><Relationship Id="rId1" Type="http://schemas.openxmlformats.org/officeDocument/2006/relationships/slideLayout" Target="../slideLayouts/slideLayout1.xml"/><Relationship Id="rId6" Type="http://schemas.openxmlformats.org/officeDocument/2006/relationships/image" Target="../media/image205.png"/><Relationship Id="rId5" Type="http://schemas.openxmlformats.org/officeDocument/2006/relationships/image" Target="../media/image215.png"/><Relationship Id="rId4" Type="http://schemas.openxmlformats.org/officeDocument/2006/relationships/image" Target="../media/image185.tif"/></Relationships>
</file>

<file path=ppt/slides/_rels/slide119.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image" Target="../media/image214.png"/><Relationship Id="rId1" Type="http://schemas.openxmlformats.org/officeDocument/2006/relationships/slideLayout" Target="../slideLayouts/slideLayout1.xml"/><Relationship Id="rId6" Type="http://schemas.openxmlformats.org/officeDocument/2006/relationships/image" Target="../media/image159.png"/><Relationship Id="rId5" Type="http://schemas.openxmlformats.org/officeDocument/2006/relationships/image" Target="../media/image183.png"/><Relationship Id="rId4" Type="http://schemas.openxmlformats.org/officeDocument/2006/relationships/image" Target="../media/image216.png"/></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56.png"/><Relationship Id="rId18" Type="http://schemas.openxmlformats.org/officeDocument/2006/relationships/image" Target="../media/image74.png"/><Relationship Id="rId26" Type="http://schemas.openxmlformats.org/officeDocument/2006/relationships/image" Target="../media/image78.png"/><Relationship Id="rId3" Type="http://schemas.openxmlformats.org/officeDocument/2006/relationships/image" Target="../media/image68.png"/><Relationship Id="rId21" Type="http://schemas.openxmlformats.org/officeDocument/2006/relationships/image" Target="../media/image85.png"/><Relationship Id="rId7" Type="http://schemas.openxmlformats.org/officeDocument/2006/relationships/image" Target="../media/image63.png"/><Relationship Id="rId12" Type="http://schemas.openxmlformats.org/officeDocument/2006/relationships/image" Target="../media/image72.png"/><Relationship Id="rId17" Type="http://schemas.openxmlformats.org/officeDocument/2006/relationships/image" Target="../media/image73.png"/><Relationship Id="rId25" Type="http://schemas.openxmlformats.org/officeDocument/2006/relationships/image" Target="../media/image77.png"/><Relationship Id="rId2" Type="http://schemas.openxmlformats.org/officeDocument/2006/relationships/image" Target="../media/image67.png"/><Relationship Id="rId16" Type="http://schemas.openxmlformats.org/officeDocument/2006/relationships/image" Target="../media/image59.png"/><Relationship Id="rId20" Type="http://schemas.openxmlformats.org/officeDocument/2006/relationships/image" Target="../media/image79.png"/><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55.png"/><Relationship Id="rId24" Type="http://schemas.openxmlformats.org/officeDocument/2006/relationships/image" Target="../media/image32.png"/><Relationship Id="rId5" Type="http://schemas.openxmlformats.org/officeDocument/2006/relationships/image" Target="../media/image61.png"/><Relationship Id="rId15" Type="http://schemas.openxmlformats.org/officeDocument/2006/relationships/image" Target="../media/image58.png"/><Relationship Id="rId23" Type="http://schemas.openxmlformats.org/officeDocument/2006/relationships/image" Target="../media/image54.png"/><Relationship Id="rId10" Type="http://schemas.openxmlformats.org/officeDocument/2006/relationships/image" Target="../media/image53.png"/><Relationship Id="rId19"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5.png"/></Relationships>
</file>

<file path=ppt/slides/_rels/slide120.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109.png"/><Relationship Id="rId1" Type="http://schemas.openxmlformats.org/officeDocument/2006/relationships/slideLayout" Target="../slideLayouts/slideLayout1.xml"/><Relationship Id="rId4" Type="http://schemas.openxmlformats.org/officeDocument/2006/relationships/image" Target="../media/image219.png"/></Relationships>
</file>

<file path=ppt/slides/_rels/slide122.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220.png"/><Relationship Id="rId7" Type="http://schemas.openxmlformats.org/officeDocument/2006/relationships/image" Target="../media/image223.tif"/><Relationship Id="rId2" Type="http://schemas.openxmlformats.org/officeDocument/2006/relationships/image" Target="../media/image94.png"/><Relationship Id="rId1" Type="http://schemas.openxmlformats.org/officeDocument/2006/relationships/slideLayout" Target="../slideLayouts/slideLayout3.xml"/><Relationship Id="rId6" Type="http://schemas.openxmlformats.org/officeDocument/2006/relationships/image" Target="../media/image222.png"/><Relationship Id="rId5" Type="http://schemas.openxmlformats.org/officeDocument/2006/relationships/image" Target="../media/image159.png"/><Relationship Id="rId4" Type="http://schemas.openxmlformats.org/officeDocument/2006/relationships/image" Target="../media/image221.tif"/></Relationships>
</file>

<file path=ppt/slides/_rels/slide123.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152.png"/><Relationship Id="rId1" Type="http://schemas.openxmlformats.org/officeDocument/2006/relationships/slideLayout" Target="../slideLayouts/slideLayout3.xml"/><Relationship Id="rId5" Type="http://schemas.openxmlformats.org/officeDocument/2006/relationships/image" Target="../media/image226.png"/><Relationship Id="rId4" Type="http://schemas.openxmlformats.org/officeDocument/2006/relationships/image" Target="../media/image225.png"/></Relationships>
</file>

<file path=ppt/slides/_rels/slide12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225.png"/><Relationship Id="rId1" Type="http://schemas.openxmlformats.org/officeDocument/2006/relationships/slideLayout" Target="../slideLayouts/slideLayout3.xml"/><Relationship Id="rId4" Type="http://schemas.openxmlformats.org/officeDocument/2006/relationships/image" Target="../media/image227.tif"/></Relationships>
</file>

<file path=ppt/slides/_rels/slide12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94.png"/><Relationship Id="rId1" Type="http://schemas.openxmlformats.org/officeDocument/2006/relationships/slideLayout" Target="../slideLayouts/slideLayout3.xml"/><Relationship Id="rId5" Type="http://schemas.openxmlformats.org/officeDocument/2006/relationships/image" Target="../media/image186.tif"/><Relationship Id="rId4" Type="http://schemas.openxmlformats.org/officeDocument/2006/relationships/image" Target="../media/image225.png"/></Relationships>
</file>

<file path=ppt/slides/_rels/slide12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85.tif"/><Relationship Id="rId1" Type="http://schemas.openxmlformats.org/officeDocument/2006/relationships/slideLayout" Target="../slideLayouts/slideLayout4.xml"/><Relationship Id="rId5" Type="http://schemas.openxmlformats.org/officeDocument/2006/relationships/image" Target="../media/image228.png"/><Relationship Id="rId4" Type="http://schemas.openxmlformats.org/officeDocument/2006/relationships/image" Target="../media/image186.tif"/></Relationships>
</file>

<file path=ppt/slides/_rels/slide127.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30.png"/><Relationship Id="rId5" Type="http://schemas.openxmlformats.org/officeDocument/2006/relationships/image" Target="../media/image225.png"/><Relationship Id="rId4" Type="http://schemas.openxmlformats.org/officeDocument/2006/relationships/image" Target="../media/image94.png"/></Relationships>
</file>

<file path=ppt/slides/_rels/slide128.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71.png"/><Relationship Id="rId4" Type="http://schemas.openxmlformats.org/officeDocument/2006/relationships/image" Target="../media/image225.png"/></Relationships>
</file>

<file path=ppt/slides/_rels/slide129.xml.rels><?xml version="1.0" encoding="UTF-8" standalone="yes"?>
<Relationships xmlns="http://schemas.openxmlformats.org/package/2006/relationships"><Relationship Id="rId3" Type="http://schemas.openxmlformats.org/officeDocument/2006/relationships/image" Target="../media/image185.tif"/><Relationship Id="rId7" Type="http://schemas.openxmlformats.org/officeDocument/2006/relationships/image" Target="../media/image233.png"/><Relationship Id="rId2" Type="http://schemas.openxmlformats.org/officeDocument/2006/relationships/image" Target="../media/image230.png"/><Relationship Id="rId1" Type="http://schemas.openxmlformats.org/officeDocument/2006/relationships/slideLayout" Target="../slideLayouts/slideLayout3.xml"/><Relationship Id="rId6" Type="http://schemas.openxmlformats.org/officeDocument/2006/relationships/image" Target="../media/image232.png"/><Relationship Id="rId5" Type="http://schemas.openxmlformats.org/officeDocument/2006/relationships/image" Target="../media/image94.png"/><Relationship Id="rId4" Type="http://schemas.openxmlformats.org/officeDocument/2006/relationships/image" Target="../media/image225.png"/></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8.png"/><Relationship Id="rId26" Type="http://schemas.openxmlformats.org/officeDocument/2006/relationships/image" Target="../media/image77.png"/><Relationship Id="rId3" Type="http://schemas.openxmlformats.org/officeDocument/2006/relationships/image" Target="../media/image53.png"/><Relationship Id="rId21" Type="http://schemas.openxmlformats.org/officeDocument/2006/relationships/image" Target="../media/image72.png"/><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media/image67.png"/><Relationship Id="rId25" Type="http://schemas.openxmlformats.org/officeDocument/2006/relationships/image" Target="../media/image76.png"/><Relationship Id="rId2" Type="http://schemas.openxmlformats.org/officeDocument/2006/relationships/image" Target="../media/image52.png"/><Relationship Id="rId16" Type="http://schemas.openxmlformats.org/officeDocument/2006/relationships/image" Target="../media/image66.png"/><Relationship Id="rId20" Type="http://schemas.openxmlformats.org/officeDocument/2006/relationships/image" Target="../media/image70.png"/><Relationship Id="rId29" Type="http://schemas.openxmlformats.org/officeDocument/2006/relationships/image" Target="../media/image80.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75.png"/><Relationship Id="rId5" Type="http://schemas.openxmlformats.org/officeDocument/2006/relationships/image" Target="../media/image55.png"/><Relationship Id="rId15" Type="http://schemas.openxmlformats.org/officeDocument/2006/relationships/image" Target="../media/image65.png"/><Relationship Id="rId23" Type="http://schemas.openxmlformats.org/officeDocument/2006/relationships/image" Target="../media/image74.png"/><Relationship Id="rId28" Type="http://schemas.openxmlformats.org/officeDocument/2006/relationships/image" Target="../media/image79.png"/><Relationship Id="rId10" Type="http://schemas.openxmlformats.org/officeDocument/2006/relationships/image" Target="../media/image60.png"/><Relationship Id="rId19" Type="http://schemas.openxmlformats.org/officeDocument/2006/relationships/image" Target="../media/image69.png"/><Relationship Id="rId31" Type="http://schemas.openxmlformats.org/officeDocument/2006/relationships/image" Target="../media/image88.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73.png"/><Relationship Id="rId27" Type="http://schemas.openxmlformats.org/officeDocument/2006/relationships/image" Target="../media/image78.png"/><Relationship Id="rId30" Type="http://schemas.openxmlformats.org/officeDocument/2006/relationships/image" Target="../media/image81.png"/></Relationships>
</file>

<file path=ppt/slides/_rels/slide130.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8.png"/><Relationship Id="rId1" Type="http://schemas.openxmlformats.org/officeDocument/2006/relationships/slideLayout" Target="../slideLayouts/slideLayout3.xml"/><Relationship Id="rId5" Type="http://schemas.openxmlformats.org/officeDocument/2006/relationships/image" Target="../media/image157.png"/><Relationship Id="rId4" Type="http://schemas.openxmlformats.org/officeDocument/2006/relationships/image" Target="../media/image185.tif"/></Relationships>
</file>

<file path=ppt/slides/_rels/slide131.xml.rels><?xml version="1.0" encoding="UTF-8" standalone="yes"?>
<Relationships xmlns="http://schemas.openxmlformats.org/package/2006/relationships"><Relationship Id="rId3" Type="http://schemas.openxmlformats.org/officeDocument/2006/relationships/image" Target="../media/image227.tif"/><Relationship Id="rId2" Type="http://schemas.openxmlformats.org/officeDocument/2006/relationships/image" Target="../media/image169.png"/><Relationship Id="rId1" Type="http://schemas.openxmlformats.org/officeDocument/2006/relationships/slideLayout" Target="../slideLayouts/slideLayout3.xml"/><Relationship Id="rId4" Type="http://schemas.openxmlformats.org/officeDocument/2006/relationships/image" Target="../media/image226.png"/></Relationships>
</file>

<file path=ppt/slides/_rels/slide1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234.png"/><Relationship Id="rId1" Type="http://schemas.openxmlformats.org/officeDocument/2006/relationships/slideLayout" Target="../slideLayouts/slideLayout3.xml"/><Relationship Id="rId5" Type="http://schemas.openxmlformats.org/officeDocument/2006/relationships/image" Target="../media/image186.tif"/><Relationship Id="rId4" Type="http://schemas.openxmlformats.org/officeDocument/2006/relationships/image" Target="../media/image225.png"/></Relationships>
</file>

<file path=ppt/slides/_rels/slide133.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5.tif"/><Relationship Id="rId1" Type="http://schemas.openxmlformats.org/officeDocument/2006/relationships/slideLayout" Target="../slideLayouts/slideLayout3.xml"/><Relationship Id="rId5" Type="http://schemas.openxmlformats.org/officeDocument/2006/relationships/image" Target="../media/image234.png"/><Relationship Id="rId4" Type="http://schemas.openxmlformats.org/officeDocument/2006/relationships/image" Target="../media/image225.png"/></Relationships>
</file>

<file path=ppt/slides/_rels/slide134.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92.png"/><Relationship Id="rId5" Type="http://schemas.openxmlformats.org/officeDocument/2006/relationships/image" Target="../media/image94.png"/><Relationship Id="rId4" Type="http://schemas.openxmlformats.org/officeDocument/2006/relationships/image" Target="../media/image225.png"/></Relationships>
</file>

<file path=ppt/slides/_rels/slide135.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235.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85.tif"/><Relationship Id="rId5" Type="http://schemas.openxmlformats.org/officeDocument/2006/relationships/image" Target="../media/image234.png"/><Relationship Id="rId4" Type="http://schemas.openxmlformats.org/officeDocument/2006/relationships/image" Target="../media/image225.png"/></Relationships>
</file>

<file path=ppt/slides/_rels/slide136.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7.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236.png"/><Relationship Id="rId5" Type="http://schemas.openxmlformats.org/officeDocument/2006/relationships/image" Target="../media/image94.png"/><Relationship Id="rId4" Type="http://schemas.openxmlformats.org/officeDocument/2006/relationships/image" Target="../media/image225.png"/></Relationships>
</file>

<file path=ppt/slides/_rels/slide137.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225.png"/><Relationship Id="rId5" Type="http://schemas.openxmlformats.org/officeDocument/2006/relationships/image" Target="../media/image94.png"/><Relationship Id="rId4" Type="http://schemas.openxmlformats.org/officeDocument/2006/relationships/image" Target="../media/image32.png"/></Relationships>
</file>

<file path=ppt/slides/_rels/slide138.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225.png"/><Relationship Id="rId5" Type="http://schemas.openxmlformats.org/officeDocument/2006/relationships/image" Target="../media/image94.png"/><Relationship Id="rId4" Type="http://schemas.openxmlformats.org/officeDocument/2006/relationships/image" Target="../media/image32.png"/></Relationships>
</file>

<file path=ppt/slides/_rels/slide139.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239.png"/><Relationship Id="rId5" Type="http://schemas.openxmlformats.org/officeDocument/2006/relationships/image" Target="../media/image238.png"/><Relationship Id="rId4" Type="http://schemas.openxmlformats.org/officeDocument/2006/relationships/image" Target="../media/image225.png"/></Relationships>
</file>

<file path=ppt/slides/_rels/slide1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40.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25.png"/></Relationships>
</file>

<file path=ppt/slides/_rels/slide141.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image" Target="../media/image224.png"/><Relationship Id="rId1" Type="http://schemas.openxmlformats.org/officeDocument/2006/relationships/slideLayout" Target="../slideLayouts/slideLayout3.xml"/><Relationship Id="rId4" Type="http://schemas.openxmlformats.org/officeDocument/2006/relationships/image" Target="../media/image169.png"/></Relationships>
</file>

<file path=ppt/slides/_rels/slide142.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5.tif"/><Relationship Id="rId1" Type="http://schemas.openxmlformats.org/officeDocument/2006/relationships/slideLayout" Target="../slideLayouts/slideLayout3.xml"/><Relationship Id="rId4" Type="http://schemas.openxmlformats.org/officeDocument/2006/relationships/image" Target="../media/image224.png"/></Relationships>
</file>

<file path=ppt/slides/_rels/slide143.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94.png"/><Relationship Id="rId1" Type="http://schemas.openxmlformats.org/officeDocument/2006/relationships/slideLayout" Target="../slideLayouts/slideLayout3.xml"/><Relationship Id="rId5" Type="http://schemas.openxmlformats.org/officeDocument/2006/relationships/image" Target="../media/image186.tif"/><Relationship Id="rId4" Type="http://schemas.openxmlformats.org/officeDocument/2006/relationships/image" Target="../media/image185.tif"/></Relationships>
</file>

<file path=ppt/slides/_rels/slide1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85.tif"/><Relationship Id="rId1" Type="http://schemas.openxmlformats.org/officeDocument/2006/relationships/slideLayout" Target="../slideLayouts/slideLayout3.xml"/><Relationship Id="rId5" Type="http://schemas.openxmlformats.org/officeDocument/2006/relationships/image" Target="../media/image186.tif"/><Relationship Id="rId4" Type="http://schemas.openxmlformats.org/officeDocument/2006/relationships/image" Target="../media/image224.png"/></Relationships>
</file>

<file path=ppt/slides/_rels/slide145.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image" Target="../media/image230.png"/><Relationship Id="rId1" Type="http://schemas.openxmlformats.org/officeDocument/2006/relationships/slideLayout" Target="../slideLayouts/slideLayout3.xml"/><Relationship Id="rId5" Type="http://schemas.openxmlformats.org/officeDocument/2006/relationships/image" Target="../media/image240.png"/><Relationship Id="rId4" Type="http://schemas.openxmlformats.org/officeDocument/2006/relationships/image" Target="../media/image224.png"/></Relationships>
</file>

<file path=ppt/slides/_rels/slide146.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242.png"/><Relationship Id="rId4" Type="http://schemas.openxmlformats.org/officeDocument/2006/relationships/image" Target="../media/image241.tif"/></Relationships>
</file>

<file path=ppt/slides/_rels/slide147.xml.rels><?xml version="1.0" encoding="UTF-8" standalone="yes"?>
<Relationships xmlns="http://schemas.openxmlformats.org/package/2006/relationships"><Relationship Id="rId3" Type="http://schemas.openxmlformats.org/officeDocument/2006/relationships/image" Target="../media/image185.tif"/><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242.png"/><Relationship Id="rId5" Type="http://schemas.openxmlformats.org/officeDocument/2006/relationships/image" Target="../media/image224.png"/><Relationship Id="rId4" Type="http://schemas.openxmlformats.org/officeDocument/2006/relationships/image" Target="../media/image94.png"/></Relationships>
</file>

<file path=ppt/slides/_rels/slide148.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244.png"/><Relationship Id="rId1" Type="http://schemas.openxmlformats.org/officeDocument/2006/relationships/slideLayout" Target="../slideLayouts/slideLayout1.xml"/><Relationship Id="rId5" Type="http://schemas.openxmlformats.org/officeDocument/2006/relationships/image" Target="../media/image246.png"/><Relationship Id="rId4" Type="http://schemas.openxmlformats.org/officeDocument/2006/relationships/image" Target="../media/image245.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95.png"/><Relationship Id="rId7" Type="http://schemas.openxmlformats.org/officeDocument/2006/relationships/image" Target="../media/image53.png"/><Relationship Id="rId2"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78.png"/><Relationship Id="rId5" Type="http://schemas.openxmlformats.org/officeDocument/2006/relationships/image" Target="../media/image97.png"/><Relationship Id="rId10" Type="http://schemas.openxmlformats.org/officeDocument/2006/relationships/image" Target="../media/image77.png"/><Relationship Id="rId4" Type="http://schemas.openxmlformats.org/officeDocument/2006/relationships/image" Target="../media/image96.png"/><Relationship Id="rId9" Type="http://schemas.openxmlformats.org/officeDocument/2006/relationships/image" Target="../media/image65.png"/></Relationships>
</file>

<file path=ppt/slides/_rels/slide150.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5.tif"/><Relationship Id="rId1" Type="http://schemas.openxmlformats.org/officeDocument/2006/relationships/slideLayout" Target="../slideLayouts/slideLayout1.xml"/><Relationship Id="rId6" Type="http://schemas.openxmlformats.org/officeDocument/2006/relationships/image" Target="../media/image245.png"/><Relationship Id="rId5" Type="http://schemas.openxmlformats.org/officeDocument/2006/relationships/image" Target="../media/image246.png"/><Relationship Id="rId4" Type="http://schemas.openxmlformats.org/officeDocument/2006/relationships/image" Target="../media/image244.png"/></Relationships>
</file>

<file path=ppt/slides/_rels/slide151.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45.png"/><Relationship Id="rId5" Type="http://schemas.openxmlformats.org/officeDocument/2006/relationships/image" Target="../media/image159.png"/><Relationship Id="rId4" Type="http://schemas.openxmlformats.org/officeDocument/2006/relationships/image" Target="../media/image246.png"/></Relationships>
</file>

<file path=ppt/slides/_rels/slide152.xml.rels><?xml version="1.0" encoding="UTF-8" standalone="yes"?>
<Relationships xmlns="http://schemas.openxmlformats.org/package/2006/relationships"><Relationship Id="rId3" Type="http://schemas.openxmlformats.org/officeDocument/2006/relationships/image" Target="../media/image185.tif"/><Relationship Id="rId7" Type="http://schemas.openxmlformats.org/officeDocument/2006/relationships/image" Target="../media/image245.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59.png"/><Relationship Id="rId5" Type="http://schemas.openxmlformats.org/officeDocument/2006/relationships/image" Target="../media/image246.png"/><Relationship Id="rId4" Type="http://schemas.openxmlformats.org/officeDocument/2006/relationships/image" Target="../media/image244.png"/></Relationships>
</file>

<file path=ppt/slides/_rels/slide15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246.png"/><Relationship Id="rId1" Type="http://schemas.openxmlformats.org/officeDocument/2006/relationships/slideLayout" Target="../slideLayouts/slideLayout1.xml"/><Relationship Id="rId4" Type="http://schemas.openxmlformats.org/officeDocument/2006/relationships/image" Target="../media/image245.png"/></Relationships>
</file>

<file path=ppt/slides/_rels/slide15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244.png"/><Relationship Id="rId1" Type="http://schemas.openxmlformats.org/officeDocument/2006/relationships/slideLayout" Target="../slideLayouts/slideLayout1.xml"/><Relationship Id="rId4" Type="http://schemas.openxmlformats.org/officeDocument/2006/relationships/image" Target="../media/image245.png"/></Relationships>
</file>

<file path=ppt/slides/_rels/slide155.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248.tif"/><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186.tif"/><Relationship Id="rId2" Type="http://schemas.openxmlformats.org/officeDocument/2006/relationships/image" Target="../media/image185.tif"/><Relationship Id="rId1" Type="http://schemas.openxmlformats.org/officeDocument/2006/relationships/slideLayout" Target="../slideLayouts/slideLayout1.xml"/><Relationship Id="rId6" Type="http://schemas.openxmlformats.org/officeDocument/2006/relationships/image" Target="../media/image246.png"/><Relationship Id="rId5" Type="http://schemas.openxmlformats.org/officeDocument/2006/relationships/image" Target="../media/image244.png"/><Relationship Id="rId4" Type="http://schemas.openxmlformats.org/officeDocument/2006/relationships/image" Target="../media/image248.tif"/></Relationships>
</file>

<file path=ppt/slides/_rels/slide158.xml.rels><?xml version="1.0" encoding="UTF-8" standalone="yes"?>
<Relationships xmlns="http://schemas.openxmlformats.org/package/2006/relationships"><Relationship Id="rId3" Type="http://schemas.openxmlformats.org/officeDocument/2006/relationships/image" Target="../media/image248.tif"/><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145.png"/></Relationships>
</file>

<file path=ppt/slides/_rels/slide159.xml.rels><?xml version="1.0" encoding="UTF-8" standalone="yes"?>
<Relationships xmlns="http://schemas.openxmlformats.org/package/2006/relationships"><Relationship Id="rId8" Type="http://schemas.openxmlformats.org/officeDocument/2006/relationships/image" Target="../media/image248.tif"/><Relationship Id="rId3" Type="http://schemas.openxmlformats.org/officeDocument/2006/relationships/image" Target="../media/image100.png"/><Relationship Id="rId7" Type="http://schemas.openxmlformats.org/officeDocument/2006/relationships/image" Target="../media/image241.tif"/><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249.png"/><Relationship Id="rId4" Type="http://schemas.openxmlformats.org/officeDocument/2006/relationships/image" Target="../media/image123.png"/></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83.png"/><Relationship Id="rId3" Type="http://schemas.openxmlformats.org/officeDocument/2006/relationships/image" Target="../media/image95.png"/><Relationship Id="rId7" Type="http://schemas.openxmlformats.org/officeDocument/2006/relationships/image" Target="../media/image62.png"/><Relationship Id="rId12" Type="http://schemas.openxmlformats.org/officeDocument/2006/relationships/image" Target="../media/image73.png"/><Relationship Id="rId2"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99.png"/><Relationship Id="rId11" Type="http://schemas.openxmlformats.org/officeDocument/2006/relationships/image" Target="../media/image54.png"/><Relationship Id="rId5" Type="http://schemas.openxmlformats.org/officeDocument/2006/relationships/image" Target="../media/image97.png"/><Relationship Id="rId15" Type="http://schemas.openxmlformats.org/officeDocument/2006/relationships/image" Target="../media/image100.png"/><Relationship Id="rId10" Type="http://schemas.openxmlformats.org/officeDocument/2006/relationships/image" Target="../media/image57.png"/><Relationship Id="rId4" Type="http://schemas.openxmlformats.org/officeDocument/2006/relationships/image" Target="../media/image96.png"/><Relationship Id="rId9" Type="http://schemas.openxmlformats.org/officeDocument/2006/relationships/image" Target="../media/image53.png"/><Relationship Id="rId14" Type="http://schemas.openxmlformats.org/officeDocument/2006/relationships/image" Target="../media/image82.png"/></Relationships>
</file>

<file path=ppt/slides/_rels/slide1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52.png"/><Relationship Id="rId5" Type="http://schemas.openxmlformats.org/officeDocument/2006/relationships/image" Target="../media/image251.png"/><Relationship Id="rId4" Type="http://schemas.openxmlformats.org/officeDocument/2006/relationships/image" Target="../media/image30.png"/></Relationships>
</file>

<file path=ppt/slides/_rels/slide16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253.pn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image" Target="../media/image254.png"/><Relationship Id="rId1" Type="http://schemas.openxmlformats.org/officeDocument/2006/relationships/slideLayout" Target="../slideLayouts/slideLayout1.xml"/><Relationship Id="rId6" Type="http://schemas.openxmlformats.org/officeDocument/2006/relationships/image" Target="../media/image258.png"/><Relationship Id="rId5" Type="http://schemas.openxmlformats.org/officeDocument/2006/relationships/image" Target="../media/image257.png"/><Relationship Id="rId4" Type="http://schemas.openxmlformats.org/officeDocument/2006/relationships/image" Target="../media/image256.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57.png"/><Relationship Id="rId18" Type="http://schemas.openxmlformats.org/officeDocument/2006/relationships/image" Target="../media/image75.png"/><Relationship Id="rId26" Type="http://schemas.openxmlformats.org/officeDocument/2006/relationships/image" Target="../media/image79.png"/><Relationship Id="rId3" Type="http://schemas.openxmlformats.org/officeDocument/2006/relationships/image" Target="../media/image69.png"/><Relationship Id="rId21" Type="http://schemas.openxmlformats.org/officeDocument/2006/relationships/image" Target="../media/image53.png"/><Relationship Id="rId7" Type="http://schemas.openxmlformats.org/officeDocument/2006/relationships/image" Target="../media/image64.png"/><Relationship Id="rId12" Type="http://schemas.openxmlformats.org/officeDocument/2006/relationships/image" Target="../media/image56.png"/><Relationship Id="rId17" Type="http://schemas.openxmlformats.org/officeDocument/2006/relationships/image" Target="../media/image74.png"/><Relationship Id="rId25" Type="http://schemas.openxmlformats.org/officeDocument/2006/relationships/image" Target="../media/image83.png"/><Relationship Id="rId2" Type="http://schemas.openxmlformats.org/officeDocument/2006/relationships/image" Target="../media/image67.png"/><Relationship Id="rId16" Type="http://schemas.openxmlformats.org/officeDocument/2006/relationships/image" Target="../media/image73.png"/><Relationship Id="rId20"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72.png"/><Relationship Id="rId24" Type="http://schemas.openxmlformats.org/officeDocument/2006/relationships/image" Target="../media/image82.png"/><Relationship Id="rId5" Type="http://schemas.openxmlformats.org/officeDocument/2006/relationships/image" Target="../media/image62.png"/><Relationship Id="rId15" Type="http://schemas.openxmlformats.org/officeDocument/2006/relationships/image" Target="../media/image59.png"/><Relationship Id="rId23" Type="http://schemas.openxmlformats.org/officeDocument/2006/relationships/image" Target="../media/image54.png"/><Relationship Id="rId10" Type="http://schemas.openxmlformats.org/officeDocument/2006/relationships/image" Target="../media/image55.png"/><Relationship Id="rId19" Type="http://schemas.openxmlformats.org/officeDocument/2006/relationships/image" Target="../media/image85.png"/><Relationship Id="rId4" Type="http://schemas.openxmlformats.org/officeDocument/2006/relationships/image" Target="../media/image61.png"/><Relationship Id="rId9" Type="http://schemas.openxmlformats.org/officeDocument/2006/relationships/image" Target="../media/image52.png"/><Relationship Id="rId14" Type="http://schemas.openxmlformats.org/officeDocument/2006/relationships/image" Target="../media/image58.png"/><Relationship Id="rId22" Type="http://schemas.openxmlformats.org/officeDocument/2006/relationships/image" Target="../media/image68.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72.png"/><Relationship Id="rId26" Type="http://schemas.openxmlformats.org/officeDocument/2006/relationships/image" Target="../media/image69.png"/><Relationship Id="rId3" Type="http://schemas.openxmlformats.org/officeDocument/2006/relationships/image" Target="../media/image53.png"/><Relationship Id="rId21" Type="http://schemas.openxmlformats.org/officeDocument/2006/relationships/image" Target="../media/image74.png"/><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media/image82.png"/><Relationship Id="rId25" Type="http://schemas.openxmlformats.org/officeDocument/2006/relationships/image" Target="../media/image68.png"/><Relationship Id="rId2" Type="http://schemas.openxmlformats.org/officeDocument/2006/relationships/image" Target="../media/image52.png"/><Relationship Id="rId16" Type="http://schemas.openxmlformats.org/officeDocument/2006/relationships/image" Target="../media/image66.png"/><Relationship Id="rId20" Type="http://schemas.openxmlformats.org/officeDocument/2006/relationships/image" Target="../media/image83.png"/><Relationship Id="rId29"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67.png"/><Relationship Id="rId5" Type="http://schemas.openxmlformats.org/officeDocument/2006/relationships/image" Target="../media/image55.png"/><Relationship Id="rId15" Type="http://schemas.openxmlformats.org/officeDocument/2006/relationships/image" Target="../media/image65.png"/><Relationship Id="rId23" Type="http://schemas.openxmlformats.org/officeDocument/2006/relationships/image" Target="../media/image76.png"/><Relationship Id="rId28" Type="http://schemas.openxmlformats.org/officeDocument/2006/relationships/image" Target="../media/image79.png"/><Relationship Id="rId10" Type="http://schemas.openxmlformats.org/officeDocument/2006/relationships/image" Target="../media/image60.png"/><Relationship Id="rId19" Type="http://schemas.openxmlformats.org/officeDocument/2006/relationships/image" Target="../media/image73.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75.png"/><Relationship Id="rId27" Type="http://schemas.openxmlformats.org/officeDocument/2006/relationships/image" Target="../media/image70.png"/><Relationship Id="rId30"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04.png"/></Relationships>
</file>

<file path=ppt/slides/_rels/slide2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marshmallowchallenge.com/" TargetMode="External"/><Relationship Id="rId5" Type="http://schemas.openxmlformats.org/officeDocument/2006/relationships/image" Target="../media/image115.jpeg"/><Relationship Id="rId4" Type="http://schemas.openxmlformats.org/officeDocument/2006/relationships/image" Target="../media/image114.jpeg"/></Relationships>
</file>

<file path=ppt/slides/_rels/slide2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8.png"/><Relationship Id="rId4" Type="http://schemas.openxmlformats.org/officeDocument/2006/relationships/hyperlink" Target="http://marshmallowchalleng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hyperlink" Target="http://marshmallowchallenge.com/"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17.png"/></Relationships>
</file>

<file path=ppt/slides/_rels/slide3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118.png"/></Relationships>
</file>

<file path=ppt/slides/_rels/slide3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21.png"/><Relationship Id="rId4" Type="http://schemas.openxmlformats.org/officeDocument/2006/relationships/image" Target="../media/image120.png"/></Relationships>
</file>

<file path=ppt/slides/_rels/slide35.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0.png"/><Relationship Id="rId7" Type="http://schemas.openxmlformats.org/officeDocument/2006/relationships/image" Target="../media/image12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3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23.png"/><Relationship Id="rId5" Type="http://schemas.openxmlformats.org/officeDocument/2006/relationships/image" Target="../media/image129.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1.png"/><Relationship Id="rId7" Type="http://schemas.openxmlformats.org/officeDocument/2006/relationships/image" Target="../media/image119.png"/><Relationship Id="rId2"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23.png"/><Relationship Id="rId5" Type="http://schemas.openxmlformats.org/officeDocument/2006/relationships/image" Target="../media/image129.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2.png"/></Relationships>
</file>

<file path=ppt/slides/_rels/slide4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3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12" Type="http://schemas.openxmlformats.org/officeDocument/2006/relationships/image" Target="../media/image14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4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09.png"/><Relationship Id="rId1" Type="http://schemas.openxmlformats.org/officeDocument/2006/relationships/slideLayout" Target="../slideLayouts/slideLayout1.xml"/><Relationship Id="rId5" Type="http://schemas.openxmlformats.org/officeDocument/2006/relationships/image" Target="../media/image144.png"/><Relationship Id="rId4" Type="http://schemas.openxmlformats.org/officeDocument/2006/relationships/image" Target="../media/image123.png"/></Relationships>
</file>

<file path=ppt/slides/_rels/slide4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52.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3.t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54.pn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5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5.png"/><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5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8.png"/><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5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54.pn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5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4.png"/></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61.png"/><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emf"/><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6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50.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6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50.png"/></Relationships>
</file>

<file path=ppt/slides/_rels/slide6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61.png"/><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6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65.tif"/><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 Id="rId4" Type="http://schemas.openxmlformats.org/officeDocument/2006/relationships/image" Target="../media/image51.jpg"/></Relationships>
</file>

<file path=ppt/slides/_rels/slide70.xml.rels><?xml version="1.0" encoding="UTF-8" standalone="yes"?>
<Relationships xmlns="http://schemas.openxmlformats.org/package/2006/relationships"><Relationship Id="rId3" Type="http://schemas.openxmlformats.org/officeDocument/2006/relationships/image" Target="../media/image165.tif"/><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157.png"/></Relationships>
</file>

<file path=ppt/slides/_rels/slide7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66.png"/><Relationship Id="rId5" Type="http://schemas.openxmlformats.org/officeDocument/2006/relationships/image" Target="../media/image169.png"/><Relationship Id="rId4" Type="http://schemas.openxmlformats.org/officeDocument/2006/relationships/image" Target="../media/image152.png"/></Relationships>
</file>

<file path=ppt/slides/_rels/slide73.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70.png"/><Relationship Id="rId7" Type="http://schemas.openxmlformats.org/officeDocument/2006/relationships/image" Target="../media/image169.png"/><Relationship Id="rId2" Type="http://schemas.openxmlformats.org/officeDocument/2006/relationships/image" Target="../media/image166.png"/><Relationship Id="rId1" Type="http://schemas.openxmlformats.org/officeDocument/2006/relationships/slideLayout" Target="../slideLayouts/slideLayout1.xml"/><Relationship Id="rId6" Type="http://schemas.openxmlformats.org/officeDocument/2006/relationships/image" Target="../media/image152.png"/><Relationship Id="rId5" Type="http://schemas.openxmlformats.org/officeDocument/2006/relationships/image" Target="../media/image168.png"/><Relationship Id="rId4" Type="http://schemas.openxmlformats.org/officeDocument/2006/relationships/image" Target="../media/image25.png"/></Relationships>
</file>

<file path=ppt/slides/_rels/slide74.xml.rels><?xml version="1.0" encoding="UTF-8" standalone="yes"?>
<Relationships xmlns="http://schemas.openxmlformats.org/package/2006/relationships"><Relationship Id="rId3" Type="http://schemas.openxmlformats.org/officeDocument/2006/relationships/image" Target="../media/image172.tif"/><Relationship Id="rId2" Type="http://schemas.openxmlformats.org/officeDocument/2006/relationships/image" Target="../media/image166.png"/><Relationship Id="rId1" Type="http://schemas.openxmlformats.org/officeDocument/2006/relationships/slideLayout" Target="../slideLayouts/slideLayout1.xml"/><Relationship Id="rId4" Type="http://schemas.openxmlformats.org/officeDocument/2006/relationships/image" Target="../media/image173.tif"/></Relationships>
</file>

<file path=ppt/slides/_rels/slide75.xml.rels><?xml version="1.0" encoding="UTF-8" standalone="yes"?>
<Relationships xmlns="http://schemas.openxmlformats.org/package/2006/relationships"><Relationship Id="rId3" Type="http://schemas.openxmlformats.org/officeDocument/2006/relationships/image" Target="../media/image172.tif"/><Relationship Id="rId2" Type="http://schemas.openxmlformats.org/officeDocument/2006/relationships/image" Target="../media/image166.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09.png"/><Relationship Id="rId1" Type="http://schemas.openxmlformats.org/officeDocument/2006/relationships/slideLayout" Target="../slideLayouts/slideLayout1.xml"/><Relationship Id="rId4" Type="http://schemas.openxmlformats.org/officeDocument/2006/relationships/image" Target="../media/image175.png"/></Relationships>
</file>

<file path=ppt/slides/_rels/slide7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6.tif"/><Relationship Id="rId1" Type="http://schemas.openxmlformats.org/officeDocument/2006/relationships/slideLayout" Target="../slideLayouts/slideLayout4.xml"/><Relationship Id="rId4" Type="http://schemas.openxmlformats.org/officeDocument/2006/relationships/image" Target="../media/image145.png"/></Relationships>
</file>

<file path=ppt/slides/_rels/slide7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77.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4.xml"/><Relationship Id="rId4" Type="http://schemas.openxmlformats.org/officeDocument/2006/relationships/image" Target="../media/image177.png"/></Relationships>
</file>

<file path=ppt/slides/_rels/slide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8.png"/><Relationship Id="rId26" Type="http://schemas.openxmlformats.org/officeDocument/2006/relationships/image" Target="../media/image76.png"/><Relationship Id="rId3" Type="http://schemas.openxmlformats.org/officeDocument/2006/relationships/image" Target="../media/image53.png"/><Relationship Id="rId21" Type="http://schemas.openxmlformats.org/officeDocument/2006/relationships/image" Target="../media/image71.png"/><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media/image67.png"/><Relationship Id="rId25" Type="http://schemas.openxmlformats.org/officeDocument/2006/relationships/image" Target="../media/image75.png"/><Relationship Id="rId2" Type="http://schemas.openxmlformats.org/officeDocument/2006/relationships/image" Target="../media/image52.png"/><Relationship Id="rId16" Type="http://schemas.openxmlformats.org/officeDocument/2006/relationships/image" Target="../media/image66.png"/><Relationship Id="rId20" Type="http://schemas.openxmlformats.org/officeDocument/2006/relationships/image" Target="../media/image70.png"/><Relationship Id="rId29" Type="http://schemas.openxmlformats.org/officeDocument/2006/relationships/image" Target="../media/image79.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74.png"/><Relationship Id="rId5" Type="http://schemas.openxmlformats.org/officeDocument/2006/relationships/image" Target="../media/image55.png"/><Relationship Id="rId15" Type="http://schemas.openxmlformats.org/officeDocument/2006/relationships/image" Target="../media/image65.png"/><Relationship Id="rId23" Type="http://schemas.openxmlformats.org/officeDocument/2006/relationships/image" Target="../media/image73.png"/><Relationship Id="rId28" Type="http://schemas.openxmlformats.org/officeDocument/2006/relationships/image" Target="../media/image78.png"/><Relationship Id="rId10" Type="http://schemas.openxmlformats.org/officeDocument/2006/relationships/image" Target="../media/image60.png"/><Relationship Id="rId19" Type="http://schemas.openxmlformats.org/officeDocument/2006/relationships/image" Target="../media/image69.png"/><Relationship Id="rId31" Type="http://schemas.openxmlformats.org/officeDocument/2006/relationships/image" Target="../media/image81.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72.png"/><Relationship Id="rId27" Type="http://schemas.openxmlformats.org/officeDocument/2006/relationships/image" Target="../media/image77.png"/><Relationship Id="rId30" Type="http://schemas.openxmlformats.org/officeDocument/2006/relationships/image" Target="../media/image80.png"/></Relationships>
</file>

<file path=ppt/slides/_rels/slide8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52.png"/><Relationship Id="rId1" Type="http://schemas.openxmlformats.org/officeDocument/2006/relationships/slideLayout" Target="../slideLayouts/slideLayout4.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png"/></Relationships>
</file>

<file path=ppt/slides/_rels/slide8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78.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85.tif"/><Relationship Id="rId1" Type="http://schemas.openxmlformats.org/officeDocument/2006/relationships/slideLayout" Target="../slideLayouts/slideLayout4.xml"/><Relationship Id="rId5" Type="http://schemas.openxmlformats.org/officeDocument/2006/relationships/image" Target="../media/image186.tif"/><Relationship Id="rId4" Type="http://schemas.openxmlformats.org/officeDocument/2006/relationships/image" Target="../media/image176.tif"/></Relationships>
</file>

<file path=ppt/slides/_rels/slide8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78.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8.png"/><Relationship Id="rId1" Type="http://schemas.openxmlformats.org/officeDocument/2006/relationships/slideLayout" Target="../slideLayouts/slideLayout4.xml"/><Relationship Id="rId5" Type="http://schemas.openxmlformats.org/officeDocument/2006/relationships/image" Target="../media/image176.tif"/><Relationship Id="rId4" Type="http://schemas.openxmlformats.org/officeDocument/2006/relationships/image" Target="../media/image185.tif"/></Relationships>
</file>

<file path=ppt/slides/_rels/slide85.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17.png"/><Relationship Id="rId7" Type="http://schemas.openxmlformats.org/officeDocument/2006/relationships/image" Target="../media/image175.png"/><Relationship Id="rId2" Type="http://schemas.openxmlformats.org/officeDocument/2006/relationships/image" Target="../media/image178.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159.png"/><Relationship Id="rId4" Type="http://schemas.openxmlformats.org/officeDocument/2006/relationships/image" Target="../media/image186.tif"/><Relationship Id="rId9"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176.tif"/><Relationship Id="rId2" Type="http://schemas.openxmlformats.org/officeDocument/2006/relationships/image" Target="../media/image178.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76.tif"/><Relationship Id="rId2" Type="http://schemas.openxmlformats.org/officeDocument/2006/relationships/image" Target="../media/image178.png"/><Relationship Id="rId1" Type="http://schemas.openxmlformats.org/officeDocument/2006/relationships/slideLayout" Target="../slideLayouts/slideLayout4.xml"/><Relationship Id="rId5" Type="http://schemas.openxmlformats.org/officeDocument/2006/relationships/image" Target="../media/image189.png"/><Relationship Id="rId4" Type="http://schemas.openxmlformats.org/officeDocument/2006/relationships/image" Target="../media/image188.png"/></Relationships>
</file>

<file path=ppt/slides/_rels/slide88.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9.png"/><Relationship Id="rId1" Type="http://schemas.openxmlformats.org/officeDocument/2006/relationships/slideLayout" Target="../slideLayouts/slideLayout4.xml"/><Relationship Id="rId5" Type="http://schemas.openxmlformats.org/officeDocument/2006/relationships/image" Target="../media/image145.png"/><Relationship Id="rId4" Type="http://schemas.openxmlformats.org/officeDocument/2006/relationships/image" Target="../media/image177.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18" Type="http://schemas.openxmlformats.org/officeDocument/2006/relationships/image" Target="../media/image75.png"/><Relationship Id="rId26" Type="http://schemas.openxmlformats.org/officeDocument/2006/relationships/image" Target="../media/image81.png"/><Relationship Id="rId3" Type="http://schemas.openxmlformats.org/officeDocument/2006/relationships/image" Target="../media/image62.png"/><Relationship Id="rId21" Type="http://schemas.openxmlformats.org/officeDocument/2006/relationships/image" Target="../media/image69.png"/><Relationship Id="rId7" Type="http://schemas.openxmlformats.org/officeDocument/2006/relationships/image" Target="../media/image53.png"/><Relationship Id="rId12" Type="http://schemas.openxmlformats.org/officeDocument/2006/relationships/image" Target="../media/image57.png"/><Relationship Id="rId17" Type="http://schemas.openxmlformats.org/officeDocument/2006/relationships/image" Target="../media/image74.png"/><Relationship Id="rId25" Type="http://schemas.openxmlformats.org/officeDocument/2006/relationships/image" Target="../media/image84.png"/><Relationship Id="rId2" Type="http://schemas.openxmlformats.org/officeDocument/2006/relationships/image" Target="../media/image68.png"/><Relationship Id="rId16" Type="http://schemas.openxmlformats.org/officeDocument/2006/relationships/image" Target="../media/image83.png"/><Relationship Id="rId20"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56.png"/><Relationship Id="rId24" Type="http://schemas.openxmlformats.org/officeDocument/2006/relationships/image" Target="../media/image72.png"/><Relationship Id="rId5" Type="http://schemas.openxmlformats.org/officeDocument/2006/relationships/image" Target="../media/image64.png"/><Relationship Id="rId15" Type="http://schemas.openxmlformats.org/officeDocument/2006/relationships/image" Target="../media/image73.png"/><Relationship Id="rId23" Type="http://schemas.openxmlformats.org/officeDocument/2006/relationships/image" Target="../media/image52.png"/><Relationship Id="rId10" Type="http://schemas.openxmlformats.org/officeDocument/2006/relationships/image" Target="../media/image82.png"/><Relationship Id="rId19" Type="http://schemas.openxmlformats.org/officeDocument/2006/relationships/image" Target="../media/image79.png"/><Relationship Id="rId4" Type="http://schemas.openxmlformats.org/officeDocument/2006/relationships/image" Target="../media/image63.png"/><Relationship Id="rId9" Type="http://schemas.openxmlformats.org/officeDocument/2006/relationships/image" Target="../media/image55.png"/><Relationship Id="rId14" Type="http://schemas.openxmlformats.org/officeDocument/2006/relationships/image" Target="../media/image59.png"/><Relationship Id="rId22" Type="http://schemas.openxmlformats.org/officeDocument/2006/relationships/image" Target="../media/image61.png"/></Relationships>
</file>

<file path=ppt/slides/_rels/slide9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9.png"/><Relationship Id="rId1" Type="http://schemas.openxmlformats.org/officeDocument/2006/relationships/slideLayout" Target="../slideLayouts/slideLayout4.xml"/><Relationship Id="rId4" Type="http://schemas.openxmlformats.org/officeDocument/2006/relationships/image" Target="../media/image186.tif"/></Relationships>
</file>

<file path=ppt/slides/_rels/slide91.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9.png"/><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9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4.xml"/><Relationship Id="rId4" Type="http://schemas.openxmlformats.org/officeDocument/2006/relationships/image" Target="../media/image192.png"/></Relationships>
</file>

<file path=ppt/slides/_rels/slide93.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4.xml"/><Relationship Id="rId4" Type="http://schemas.openxmlformats.org/officeDocument/2006/relationships/image" Target="../media/image193.tif"/></Relationships>
</file>

<file path=ppt/slides/_rels/slide9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9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4.xml"/><Relationship Id="rId4" Type="http://schemas.openxmlformats.org/officeDocument/2006/relationships/image" Target="../media/image87.png"/></Relationships>
</file>

<file path=ppt/slides/_rels/slide9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4.xml"/><Relationship Id="rId4" Type="http://schemas.openxmlformats.org/officeDocument/2006/relationships/image" Target="../media/image194.png"/></Relationships>
</file>

<file path=ppt/slides/_rels/slide9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77.png"/><Relationship Id="rId1" Type="http://schemas.openxmlformats.org/officeDocument/2006/relationships/slideLayout" Target="../slideLayouts/slideLayout4.xml"/><Relationship Id="rId5" Type="http://schemas.openxmlformats.org/officeDocument/2006/relationships/image" Target="../media/image178.png"/><Relationship Id="rId4" Type="http://schemas.openxmlformats.org/officeDocument/2006/relationships/image" Target="../media/image183.png"/></Relationships>
</file>

<file path=ppt/slides/_rels/slide9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6.tif"/><Relationship Id="rId1" Type="http://schemas.openxmlformats.org/officeDocument/2006/relationships/slideLayout" Target="../slideLayouts/slideLayout4.xml"/><Relationship Id="rId4" Type="http://schemas.openxmlformats.org/officeDocument/2006/relationships/image" Target="../media/image185.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9-04 at 3.13.52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51" y="0"/>
            <a:ext cx="13000849" cy="9753600"/>
          </a:xfrm>
          <a:prstGeom prst="rect">
            <a:avLst/>
          </a:prstGeom>
        </p:spPr>
      </p:pic>
      <p:sp>
        <p:nvSpPr>
          <p:cNvPr id="4" name="TextBox 3"/>
          <p:cNvSpPr txBox="1"/>
          <p:nvPr/>
        </p:nvSpPr>
        <p:spPr>
          <a:xfrm>
            <a:off x="5676874" y="3645001"/>
            <a:ext cx="3483537" cy="1882224"/>
          </a:xfrm>
          <a:prstGeom prst="rect">
            <a:avLst/>
          </a:prstGeom>
          <a:solidFill>
            <a:schemeClr val="bg1"/>
          </a:solidFill>
        </p:spPr>
        <p:txBody>
          <a:bodyPr wrap="square" lIns="129985" tIns="64993" rIns="129985" bIns="64993" rtlCol="0">
            <a:spAutoFit/>
          </a:bodyPr>
          <a:lstStyle/>
          <a:p>
            <a:r>
              <a:rPr lang="en-US" sz="4600" dirty="0"/>
              <a:t>PowerPoint</a:t>
            </a:r>
          </a:p>
          <a:p>
            <a:r>
              <a:rPr lang="en-US" sz="6800" dirty="0"/>
              <a:t>Slides</a:t>
            </a:r>
          </a:p>
        </p:txBody>
      </p:sp>
    </p:spTree>
    <p:extLst>
      <p:ext uri="{BB962C8B-B14F-4D97-AF65-F5344CB8AC3E}">
        <p14:creationId xmlns:p14="http://schemas.microsoft.com/office/powerpoint/2010/main" val="25876351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Screen Shot 2015-08-27 at 3.05.08 PM.png"/>
          <p:cNvPicPr/>
          <p:nvPr/>
        </p:nvPicPr>
        <p:blipFill>
          <a:blip r:embed="rId2">
            <a:alphaModFix amt="30000"/>
            <a:extLst/>
          </a:blip>
          <a:stretch>
            <a:fillRect/>
          </a:stretch>
        </p:blipFill>
        <p:spPr>
          <a:xfrm>
            <a:off x="1115027" y="3608557"/>
            <a:ext cx="1666524" cy="1248255"/>
          </a:xfrm>
          <a:prstGeom prst="rect">
            <a:avLst/>
          </a:prstGeom>
          <a:ln w="12700">
            <a:miter lim="400000"/>
          </a:ln>
        </p:spPr>
      </p:pic>
      <p:sp>
        <p:nvSpPr>
          <p:cNvPr id="207" name="Shape 207"/>
          <p:cNvSpPr/>
          <p:nvPr/>
        </p:nvSpPr>
        <p:spPr>
          <a:xfrm>
            <a:off x="1670988" y="382727"/>
            <a:ext cx="9113840"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p>
            <a:pPr algn="l" defTabSz="456987">
              <a:defRPr sz="1800"/>
            </a:pPr>
            <a:r>
              <a:rPr lang="en-CA" sz="2800" b="1" dirty="0">
                <a:solidFill>
                  <a:srgbClr val="286B8E"/>
                </a:solidFill>
              </a:rPr>
              <a:t>A </a:t>
            </a:r>
            <a:r>
              <a:rPr lang="en-CA" sz="2800" b="1" i="1" dirty="0">
                <a:solidFill>
                  <a:srgbClr val="286B8E"/>
                </a:solidFill>
              </a:rPr>
              <a:t>pre</a:t>
            </a:r>
            <a:r>
              <a:rPr lang="en-CA" sz="2800" b="1" dirty="0">
                <a:solidFill>
                  <a:srgbClr val="286B8E"/>
                </a:solidFill>
              </a:rPr>
              <a:t>-assessment and a </a:t>
            </a:r>
            <a:r>
              <a:rPr lang="en-CA" sz="2800" b="1" i="1" dirty="0">
                <a:solidFill>
                  <a:srgbClr val="286B8E"/>
                </a:solidFill>
              </a:rPr>
              <a:t>post</a:t>
            </a:r>
            <a:r>
              <a:rPr lang="en-CA" sz="2800" b="1" dirty="0">
                <a:solidFill>
                  <a:srgbClr val="286B8E"/>
                </a:solidFill>
              </a:rPr>
              <a:t>-assessment card</a:t>
            </a:r>
          </a:p>
        </p:txBody>
      </p:sp>
      <p:pic>
        <p:nvPicPr>
          <p:cNvPr id="208" name="Screen Shot 2015-08-27 at 3.04.35 PM.png"/>
          <p:cNvPicPr/>
          <p:nvPr/>
        </p:nvPicPr>
        <p:blipFill>
          <a:blip r:embed="rId3">
            <a:alphaModFix amt="30000"/>
            <a:extLst/>
          </a:blip>
          <a:stretch>
            <a:fillRect/>
          </a:stretch>
        </p:blipFill>
        <p:spPr>
          <a:xfrm>
            <a:off x="1116678" y="2237789"/>
            <a:ext cx="1663245" cy="1248255"/>
          </a:xfrm>
          <a:prstGeom prst="rect">
            <a:avLst/>
          </a:prstGeom>
          <a:ln w="12700">
            <a:miter lim="400000"/>
          </a:ln>
        </p:spPr>
      </p:pic>
      <p:pic>
        <p:nvPicPr>
          <p:cNvPr id="209" name="4a.png"/>
          <p:cNvPicPr/>
          <p:nvPr/>
        </p:nvPicPr>
        <p:blipFill>
          <a:blip r:embed="rId4">
            <a:alphaModFix amt="30000"/>
            <a:extLst/>
          </a:blip>
          <a:stretch>
            <a:fillRect/>
          </a:stretch>
        </p:blipFill>
        <p:spPr>
          <a:xfrm>
            <a:off x="2926343" y="2224329"/>
            <a:ext cx="1713638" cy="1285230"/>
          </a:xfrm>
          <a:prstGeom prst="rect">
            <a:avLst/>
          </a:prstGeom>
          <a:ln w="25400">
            <a:solidFill>
              <a:srgbClr val="FFFFFF"/>
            </a:solidFill>
            <a:miter lim="400000"/>
          </a:ln>
        </p:spPr>
      </p:pic>
      <p:pic>
        <p:nvPicPr>
          <p:cNvPr id="210" name="5a.png"/>
          <p:cNvPicPr/>
          <p:nvPr/>
        </p:nvPicPr>
        <p:blipFill>
          <a:blip r:embed="rId5">
            <a:alphaModFix amt="30000"/>
            <a:extLst/>
          </a:blip>
          <a:stretch>
            <a:fillRect/>
          </a:stretch>
        </p:blipFill>
        <p:spPr>
          <a:xfrm>
            <a:off x="2924359" y="3590059"/>
            <a:ext cx="1713638" cy="1285230"/>
          </a:xfrm>
          <a:prstGeom prst="rect">
            <a:avLst/>
          </a:prstGeom>
          <a:ln w="25400">
            <a:solidFill>
              <a:srgbClr val="FFFFFF"/>
            </a:solidFill>
            <a:miter lim="400000"/>
          </a:ln>
        </p:spPr>
      </p:pic>
      <p:pic>
        <p:nvPicPr>
          <p:cNvPr id="211" name="6a.png"/>
          <p:cNvPicPr/>
          <p:nvPr/>
        </p:nvPicPr>
        <p:blipFill>
          <a:blip r:embed="rId6">
            <a:alphaModFix amt="30000"/>
            <a:extLst/>
          </a:blip>
          <a:stretch>
            <a:fillRect/>
          </a:stretch>
        </p:blipFill>
        <p:spPr>
          <a:xfrm>
            <a:off x="2926342" y="4923459"/>
            <a:ext cx="1713638" cy="1285230"/>
          </a:xfrm>
          <a:prstGeom prst="rect">
            <a:avLst/>
          </a:prstGeom>
          <a:ln w="25400">
            <a:solidFill>
              <a:srgbClr val="FFFFFF"/>
            </a:solidFill>
            <a:miter lim="400000"/>
          </a:ln>
        </p:spPr>
      </p:pic>
      <p:pic>
        <p:nvPicPr>
          <p:cNvPr id="212" name="7a.png"/>
          <p:cNvPicPr/>
          <p:nvPr/>
        </p:nvPicPr>
        <p:blipFill>
          <a:blip r:embed="rId7">
            <a:alphaModFix amt="30000"/>
            <a:extLst/>
          </a:blip>
          <a:stretch>
            <a:fillRect/>
          </a:stretch>
        </p:blipFill>
        <p:spPr>
          <a:xfrm>
            <a:off x="2926342" y="6256862"/>
            <a:ext cx="1713638" cy="1285230"/>
          </a:xfrm>
          <a:prstGeom prst="rect">
            <a:avLst/>
          </a:prstGeom>
          <a:ln w="25400">
            <a:solidFill>
              <a:srgbClr val="FFFFFF"/>
            </a:solidFill>
            <a:miter lim="400000"/>
          </a:ln>
        </p:spPr>
      </p:pic>
      <p:pic>
        <p:nvPicPr>
          <p:cNvPr id="213" name="8a.png"/>
          <p:cNvPicPr/>
          <p:nvPr/>
        </p:nvPicPr>
        <p:blipFill>
          <a:blip r:embed="rId8">
            <a:alphaModFix amt="30000"/>
            <a:extLst/>
          </a:blip>
          <a:srcRect/>
          <a:stretch>
            <a:fillRect/>
          </a:stretch>
        </p:blipFill>
        <p:spPr>
          <a:xfrm>
            <a:off x="2926342" y="7622591"/>
            <a:ext cx="1713638" cy="1285230"/>
          </a:xfrm>
          <a:prstGeom prst="rect">
            <a:avLst/>
          </a:prstGeom>
          <a:ln w="25400">
            <a:solidFill>
              <a:srgbClr val="FFFFFF"/>
            </a:solidFill>
            <a:miter lim="400000"/>
          </a:ln>
        </p:spPr>
      </p:pic>
      <p:pic>
        <p:nvPicPr>
          <p:cNvPr id="214" name="9a .png"/>
          <p:cNvPicPr/>
          <p:nvPr/>
        </p:nvPicPr>
        <p:blipFill>
          <a:blip r:embed="rId9">
            <a:alphaModFix amt="30000"/>
            <a:extLst/>
          </a:blip>
          <a:stretch>
            <a:fillRect/>
          </a:stretch>
        </p:blipFill>
        <p:spPr>
          <a:xfrm>
            <a:off x="4786412" y="2255925"/>
            <a:ext cx="1664338" cy="1248255"/>
          </a:xfrm>
          <a:prstGeom prst="rect">
            <a:avLst/>
          </a:prstGeom>
          <a:ln w="12700">
            <a:miter lim="400000"/>
          </a:ln>
        </p:spPr>
      </p:pic>
      <p:pic>
        <p:nvPicPr>
          <p:cNvPr id="215" name="10a.png"/>
          <p:cNvPicPr/>
          <p:nvPr/>
        </p:nvPicPr>
        <p:blipFill>
          <a:blip r:embed="rId10">
            <a:alphaModFix amt="30000"/>
            <a:extLst/>
          </a:blip>
          <a:stretch>
            <a:fillRect/>
          </a:stretch>
        </p:blipFill>
        <p:spPr>
          <a:xfrm>
            <a:off x="4795522" y="3595847"/>
            <a:ext cx="1644039" cy="1233030"/>
          </a:xfrm>
          <a:prstGeom prst="rect">
            <a:avLst/>
          </a:prstGeom>
          <a:ln w="12700">
            <a:miter lim="400000"/>
          </a:ln>
        </p:spPr>
      </p:pic>
      <p:pic>
        <p:nvPicPr>
          <p:cNvPr id="216" name="Screen Shot 2015-08-28 at 9.19.31 AM.png"/>
          <p:cNvPicPr/>
          <p:nvPr/>
        </p:nvPicPr>
        <p:blipFill>
          <a:blip r:embed="rId11">
            <a:alphaModFix amt="30000"/>
            <a:extLst/>
          </a:blip>
          <a:stretch>
            <a:fillRect/>
          </a:stretch>
        </p:blipFill>
        <p:spPr>
          <a:xfrm>
            <a:off x="6583145" y="7620445"/>
            <a:ext cx="1668321" cy="1248255"/>
          </a:xfrm>
          <a:prstGeom prst="rect">
            <a:avLst/>
          </a:prstGeom>
          <a:ln w="12700">
            <a:miter lim="400000"/>
          </a:ln>
        </p:spPr>
      </p:pic>
      <p:pic>
        <p:nvPicPr>
          <p:cNvPr id="217" name="Screen Shot 2015-08-28 at 9.19.18 AM.png"/>
          <p:cNvPicPr/>
          <p:nvPr/>
        </p:nvPicPr>
        <p:blipFill>
          <a:blip r:embed="rId12">
            <a:alphaModFix amt="30000"/>
            <a:extLst/>
          </a:blip>
          <a:stretch>
            <a:fillRect/>
          </a:stretch>
        </p:blipFill>
        <p:spPr>
          <a:xfrm>
            <a:off x="6583159" y="6279692"/>
            <a:ext cx="1668319" cy="1248255"/>
          </a:xfrm>
          <a:prstGeom prst="rect">
            <a:avLst/>
          </a:prstGeom>
          <a:ln w="12700">
            <a:miter lim="400000"/>
          </a:ln>
        </p:spPr>
      </p:pic>
      <p:pic>
        <p:nvPicPr>
          <p:cNvPr id="218" name="Screen Shot 2015-08-28 at 7.39.42 AM.png"/>
          <p:cNvPicPr/>
          <p:nvPr/>
        </p:nvPicPr>
        <p:blipFill>
          <a:blip r:embed="rId13">
            <a:alphaModFix amt="30000"/>
            <a:extLst/>
          </a:blip>
          <a:stretch>
            <a:fillRect/>
          </a:stretch>
        </p:blipFill>
        <p:spPr>
          <a:xfrm>
            <a:off x="8480069" y="2254807"/>
            <a:ext cx="1665648" cy="1250468"/>
          </a:xfrm>
          <a:prstGeom prst="rect">
            <a:avLst/>
          </a:prstGeom>
          <a:ln w="12700">
            <a:miter lim="400000"/>
          </a:ln>
        </p:spPr>
      </p:pic>
      <p:pic>
        <p:nvPicPr>
          <p:cNvPr id="219" name="Screen Shot 2015-08-28 at 9.21.06 AM.png"/>
          <p:cNvPicPr/>
          <p:nvPr/>
        </p:nvPicPr>
        <p:blipFill>
          <a:blip r:embed="rId14">
            <a:alphaModFix amt="30000"/>
            <a:extLst/>
          </a:blip>
          <a:stretch>
            <a:fillRect/>
          </a:stretch>
        </p:blipFill>
        <p:spPr>
          <a:xfrm>
            <a:off x="10183918" y="3592393"/>
            <a:ext cx="1663674" cy="1248255"/>
          </a:xfrm>
          <a:prstGeom prst="rect">
            <a:avLst/>
          </a:prstGeom>
          <a:ln w="12700">
            <a:miter lim="400000"/>
          </a:ln>
        </p:spPr>
      </p:pic>
      <p:pic>
        <p:nvPicPr>
          <p:cNvPr id="220" name="Screen Shot 2015-08-28 at 9.18.50 AM.png"/>
          <p:cNvPicPr/>
          <p:nvPr/>
        </p:nvPicPr>
        <p:blipFill>
          <a:blip r:embed="rId15">
            <a:alphaModFix amt="30000"/>
            <a:extLst/>
          </a:blip>
          <a:stretch>
            <a:fillRect/>
          </a:stretch>
        </p:blipFill>
        <p:spPr>
          <a:xfrm>
            <a:off x="4777927" y="6281198"/>
            <a:ext cx="1660949" cy="1245218"/>
          </a:xfrm>
          <a:prstGeom prst="rect">
            <a:avLst/>
          </a:prstGeom>
          <a:ln w="12700">
            <a:miter lim="400000"/>
          </a:ln>
        </p:spPr>
      </p:pic>
      <p:pic>
        <p:nvPicPr>
          <p:cNvPr id="221" name="Screen Shot 2015-08-28 at 9.19.06 AM.png"/>
          <p:cNvPicPr/>
          <p:nvPr/>
        </p:nvPicPr>
        <p:blipFill>
          <a:blip r:embed="rId16">
            <a:alphaModFix amt="30000"/>
            <a:extLst/>
          </a:blip>
          <a:stretch>
            <a:fillRect/>
          </a:stretch>
        </p:blipFill>
        <p:spPr>
          <a:xfrm>
            <a:off x="4775891" y="4937434"/>
            <a:ext cx="1665000" cy="1248255"/>
          </a:xfrm>
          <a:prstGeom prst="rect">
            <a:avLst/>
          </a:prstGeom>
          <a:ln w="12700">
            <a:miter lim="400000"/>
          </a:ln>
        </p:spPr>
      </p:pic>
      <p:pic>
        <p:nvPicPr>
          <p:cNvPr id="222" name="Screen Shot 2015-08-28 at 9.18.25 AM.png"/>
          <p:cNvPicPr/>
          <p:nvPr/>
        </p:nvPicPr>
        <p:blipFill>
          <a:blip r:embed="rId17">
            <a:alphaModFix amt="30000"/>
            <a:extLst/>
          </a:blip>
          <a:stretch>
            <a:fillRect/>
          </a:stretch>
        </p:blipFill>
        <p:spPr>
          <a:xfrm>
            <a:off x="6595330" y="3617180"/>
            <a:ext cx="1643954" cy="1231009"/>
          </a:xfrm>
          <a:prstGeom prst="rect">
            <a:avLst/>
          </a:prstGeom>
          <a:ln w="12700">
            <a:miter lim="400000"/>
          </a:ln>
        </p:spPr>
      </p:pic>
      <p:pic>
        <p:nvPicPr>
          <p:cNvPr id="223" name="Screen Shot 2015-08-28 at 9.18.36 AM.png"/>
          <p:cNvPicPr/>
          <p:nvPr/>
        </p:nvPicPr>
        <p:blipFill>
          <a:blip r:embed="rId18">
            <a:alphaModFix amt="30000"/>
            <a:extLst/>
          </a:blip>
          <a:stretch>
            <a:fillRect/>
          </a:stretch>
        </p:blipFill>
        <p:spPr>
          <a:xfrm>
            <a:off x="6620705" y="4956735"/>
            <a:ext cx="1641998" cy="1231009"/>
          </a:xfrm>
          <a:prstGeom prst="rect">
            <a:avLst/>
          </a:prstGeom>
          <a:ln w="12700">
            <a:miter lim="400000"/>
          </a:ln>
        </p:spPr>
      </p:pic>
      <p:pic>
        <p:nvPicPr>
          <p:cNvPr id="224" name="Screen Shot 2015-08-28 at 9.20.20 AM.png"/>
          <p:cNvPicPr/>
          <p:nvPr/>
        </p:nvPicPr>
        <p:blipFill>
          <a:blip r:embed="rId19">
            <a:alphaModFix amt="30000"/>
            <a:extLst/>
          </a:blip>
          <a:stretch>
            <a:fillRect/>
          </a:stretch>
        </p:blipFill>
        <p:spPr>
          <a:xfrm>
            <a:off x="8490546" y="4955902"/>
            <a:ext cx="1644692" cy="1233030"/>
          </a:xfrm>
          <a:prstGeom prst="rect">
            <a:avLst/>
          </a:prstGeom>
          <a:ln w="12700">
            <a:miter lim="400000"/>
          </a:ln>
        </p:spPr>
      </p:pic>
      <p:pic>
        <p:nvPicPr>
          <p:cNvPr id="225" name="Screen Shot 2015-08-28 at 9.20.48 AM.png"/>
          <p:cNvPicPr/>
          <p:nvPr/>
        </p:nvPicPr>
        <p:blipFill>
          <a:blip r:embed="rId20">
            <a:alphaModFix amt="30000"/>
            <a:extLst/>
          </a:blip>
          <a:stretch>
            <a:fillRect/>
          </a:stretch>
        </p:blipFill>
        <p:spPr>
          <a:xfrm>
            <a:off x="8482010" y="7621938"/>
            <a:ext cx="1661766" cy="1244836"/>
          </a:xfrm>
          <a:prstGeom prst="rect">
            <a:avLst/>
          </a:prstGeom>
          <a:ln w="12700">
            <a:miter lim="400000"/>
          </a:ln>
        </p:spPr>
      </p:pic>
      <p:pic>
        <p:nvPicPr>
          <p:cNvPr id="226" name="Screen Shot 2015-08-28 at 9.20.33 AM.png"/>
          <p:cNvPicPr/>
          <p:nvPr/>
        </p:nvPicPr>
        <p:blipFill>
          <a:blip r:embed="rId21">
            <a:alphaModFix amt="30000"/>
            <a:extLst/>
          </a:blip>
          <a:stretch>
            <a:fillRect/>
          </a:stretch>
        </p:blipFill>
        <p:spPr>
          <a:xfrm>
            <a:off x="8480036" y="6281667"/>
            <a:ext cx="1665737" cy="1244836"/>
          </a:xfrm>
          <a:prstGeom prst="rect">
            <a:avLst/>
          </a:prstGeom>
          <a:ln w="12700">
            <a:miter lim="400000"/>
          </a:ln>
        </p:spPr>
      </p:pic>
      <p:pic>
        <p:nvPicPr>
          <p:cNvPr id="227" name="Screen Shot 2015-08-28 at 9.20.02 AM.png"/>
          <p:cNvPicPr/>
          <p:nvPr/>
        </p:nvPicPr>
        <p:blipFill>
          <a:blip r:embed="rId22">
            <a:alphaModFix amt="30000"/>
            <a:extLst/>
          </a:blip>
          <a:stretch>
            <a:fillRect/>
          </a:stretch>
        </p:blipFill>
        <p:spPr>
          <a:xfrm>
            <a:off x="8481029" y="3590579"/>
            <a:ext cx="1663751" cy="1246820"/>
          </a:xfrm>
          <a:prstGeom prst="rect">
            <a:avLst/>
          </a:prstGeom>
          <a:ln w="12700">
            <a:miter lim="400000"/>
          </a:ln>
        </p:spPr>
      </p:pic>
      <p:pic>
        <p:nvPicPr>
          <p:cNvPr id="228" name="Screen Shot 2015-08-28 at 10.14.14 AM.png"/>
          <p:cNvPicPr/>
          <p:nvPr/>
        </p:nvPicPr>
        <p:blipFill>
          <a:blip r:embed="rId23">
            <a:extLst/>
          </a:blip>
          <a:stretch>
            <a:fillRect/>
          </a:stretch>
        </p:blipFill>
        <p:spPr>
          <a:xfrm>
            <a:off x="9959810" y="5137159"/>
            <a:ext cx="2583218" cy="1943595"/>
          </a:xfrm>
          <a:prstGeom prst="rect">
            <a:avLst/>
          </a:prstGeom>
          <a:ln w="12700">
            <a:miter lim="400000"/>
          </a:ln>
          <a:effectLst>
            <a:outerShdw blurRad="189807" dist="88591" dir="2310126" rotWithShape="0">
              <a:srgbClr val="000000">
                <a:alpha val="33883"/>
              </a:srgbClr>
            </a:outerShdw>
          </a:effectLst>
        </p:spPr>
      </p:pic>
      <p:pic>
        <p:nvPicPr>
          <p:cNvPr id="229" name="Screen Shot 2015-08-28 at 10.14.32 AM.png"/>
          <p:cNvPicPr/>
          <p:nvPr/>
        </p:nvPicPr>
        <p:blipFill>
          <a:blip r:embed="rId24">
            <a:alphaModFix amt="30000"/>
            <a:extLst/>
          </a:blip>
          <a:stretch>
            <a:fillRect/>
          </a:stretch>
        </p:blipFill>
        <p:spPr>
          <a:xfrm>
            <a:off x="10238834" y="6288277"/>
            <a:ext cx="1642837" cy="1231637"/>
          </a:xfrm>
          <a:prstGeom prst="rect">
            <a:avLst/>
          </a:prstGeom>
          <a:ln w="12700">
            <a:miter lim="400000"/>
          </a:ln>
        </p:spPr>
      </p:pic>
      <p:pic>
        <p:nvPicPr>
          <p:cNvPr id="230" name="Screen Shot 2015-08-27 at 3.03.31 PM.png"/>
          <p:cNvPicPr/>
          <p:nvPr/>
        </p:nvPicPr>
        <p:blipFill>
          <a:blip r:embed="rId25">
            <a:extLst/>
          </a:blip>
          <a:stretch>
            <a:fillRect/>
          </a:stretch>
        </p:blipFill>
        <p:spPr>
          <a:xfrm>
            <a:off x="842289" y="4501488"/>
            <a:ext cx="2583782" cy="1942292"/>
          </a:xfrm>
          <a:prstGeom prst="rect">
            <a:avLst/>
          </a:prstGeom>
          <a:ln w="12700">
            <a:miter lim="400000"/>
          </a:ln>
          <a:effectLst>
            <a:outerShdw blurRad="189807" dist="88591" dir="2310126" rotWithShape="0">
              <a:srgbClr val="000000">
                <a:alpha val="33883"/>
              </a:srgbClr>
            </a:outerShdw>
          </a:effectLst>
        </p:spPr>
      </p:pic>
      <p:pic>
        <p:nvPicPr>
          <p:cNvPr id="231" name="huh? guy_9.png"/>
          <p:cNvPicPr/>
          <p:nvPr/>
        </p:nvPicPr>
        <p:blipFill>
          <a:blip r:embed="rId26">
            <a:extLst/>
          </a:blip>
          <a:stretch>
            <a:fillRect/>
          </a:stretch>
        </p:blipFill>
        <p:spPr>
          <a:xfrm>
            <a:off x="1670988" y="7582340"/>
            <a:ext cx="1203648" cy="2190433"/>
          </a:xfrm>
          <a:prstGeom prst="rect">
            <a:avLst/>
          </a:prstGeom>
          <a:ln w="12700">
            <a:miter lim="400000"/>
          </a:ln>
        </p:spPr>
      </p:pic>
      <p:grpSp>
        <p:nvGrpSpPr>
          <p:cNvPr id="237" name="Group 237"/>
          <p:cNvGrpSpPr/>
          <p:nvPr/>
        </p:nvGrpSpPr>
        <p:grpSpPr>
          <a:xfrm>
            <a:off x="3086210" y="4965069"/>
            <a:ext cx="3267386" cy="2589722"/>
            <a:chOff x="0" y="0"/>
            <a:chExt cx="3267385" cy="2589721"/>
          </a:xfrm>
        </p:grpSpPr>
        <p:pic>
          <p:nvPicPr>
            <p:cNvPr id="232" name="pasted-image.pdf"/>
            <p:cNvPicPr/>
            <p:nvPr/>
          </p:nvPicPr>
          <p:blipFill>
            <a:blip r:embed="rId27">
              <a:extLst/>
            </a:blip>
            <a:srcRect/>
            <a:stretch>
              <a:fillRect/>
            </a:stretch>
          </p:blipFill>
          <p:spPr>
            <a:xfrm>
              <a:off x="196925" y="0"/>
              <a:ext cx="3070461" cy="2407472"/>
            </a:xfrm>
            <a:prstGeom prst="rect">
              <a:avLst/>
            </a:prstGeom>
            <a:ln w="12700" cap="flat">
              <a:noFill/>
              <a:miter lim="400000"/>
            </a:ln>
            <a:effectLst/>
          </p:spPr>
        </p:pic>
        <p:grpSp>
          <p:nvGrpSpPr>
            <p:cNvPr id="236" name="Group 236"/>
            <p:cNvGrpSpPr/>
            <p:nvPr/>
          </p:nvGrpSpPr>
          <p:grpSpPr>
            <a:xfrm>
              <a:off x="0" y="2177324"/>
              <a:ext cx="468261" cy="412398"/>
              <a:chOff x="0" y="0"/>
              <a:chExt cx="468260" cy="412397"/>
            </a:xfrm>
          </p:grpSpPr>
          <p:sp>
            <p:nvSpPr>
              <p:cNvPr id="233" name="Shape 233"/>
              <p:cNvSpPr/>
              <p:nvPr/>
            </p:nvSpPr>
            <p:spPr>
              <a:xfrm>
                <a:off x="251778" y="0"/>
                <a:ext cx="216483" cy="21648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4" name="Shape 234"/>
              <p:cNvSpPr/>
              <p:nvPr/>
            </p:nvSpPr>
            <p:spPr>
              <a:xfrm>
                <a:off x="116848" y="222035"/>
                <a:ext cx="149581" cy="14958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5" name="Shape 235"/>
              <p:cNvSpPr/>
              <p:nvPr/>
            </p:nvSpPr>
            <p:spPr>
              <a:xfrm>
                <a:off x="0" y="324513"/>
                <a:ext cx="87884" cy="878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sp>
        <p:nvSpPr>
          <p:cNvPr id="238" name="Shape 238"/>
          <p:cNvSpPr/>
          <p:nvPr/>
        </p:nvSpPr>
        <p:spPr>
          <a:xfrm>
            <a:off x="4024610" y="5764021"/>
            <a:ext cx="1422606" cy="689870"/>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marL="272922" indent="-272922" defTabSz="647401">
              <a:spcBef>
                <a:spcPts val="100"/>
              </a:spcBef>
              <a:defRPr sz="1800"/>
            </a:pPr>
            <a:r>
              <a:rPr sz="1800" b="1">
                <a:latin typeface="Lint McCree Intl BB"/>
                <a:ea typeface="Lint McCree Intl BB"/>
                <a:cs typeface="Lint McCree Intl BB"/>
                <a:sym typeface="Lint McCree Intl BB"/>
              </a:rPr>
              <a:t>ICE?</a:t>
            </a:r>
          </a:p>
          <a:p>
            <a:pPr marL="272922" indent="-272922" defTabSz="647401">
              <a:spcBef>
                <a:spcPts val="100"/>
              </a:spcBef>
              <a:defRPr sz="1800"/>
            </a:pPr>
            <a:r>
              <a:rPr sz="1800">
                <a:latin typeface="Lint McCree Intl BB"/>
                <a:ea typeface="Lint McCree Intl BB"/>
                <a:cs typeface="Lint McCree Intl BB"/>
                <a:sym typeface="Lint McCree Intl BB"/>
              </a:rPr>
              <a:t>What’s that?</a:t>
            </a:r>
          </a:p>
        </p:txBody>
      </p:sp>
      <p:grpSp>
        <p:nvGrpSpPr>
          <p:cNvPr id="243" name="Group 243"/>
          <p:cNvGrpSpPr/>
          <p:nvPr/>
        </p:nvGrpSpPr>
        <p:grpSpPr>
          <a:xfrm>
            <a:off x="6437839" y="4487246"/>
            <a:ext cx="3791844" cy="5281175"/>
            <a:chOff x="75097" y="24414"/>
            <a:chExt cx="3791842" cy="5281173"/>
          </a:xfrm>
        </p:grpSpPr>
        <p:sp>
          <p:nvSpPr>
            <p:cNvPr id="239" name="Shape 239"/>
            <p:cNvSpPr/>
            <p:nvPr/>
          </p:nvSpPr>
          <p:spPr>
            <a:xfrm rot="8880248">
              <a:off x="2096339" y="2252854"/>
              <a:ext cx="713535" cy="132018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5D328"/>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40" name="LittleGuy_12c.png"/>
            <p:cNvPicPr/>
            <p:nvPr/>
          </p:nvPicPr>
          <p:blipFill>
            <a:blip r:embed="rId28">
              <a:extLst/>
            </a:blip>
            <a:stretch>
              <a:fillRect/>
            </a:stretch>
          </p:blipFill>
          <p:spPr>
            <a:xfrm>
              <a:off x="1853043" y="3369440"/>
              <a:ext cx="2013897" cy="1936148"/>
            </a:xfrm>
            <a:prstGeom prst="rect">
              <a:avLst/>
            </a:prstGeom>
            <a:ln w="12700" cap="flat">
              <a:noFill/>
              <a:miter lim="400000"/>
            </a:ln>
            <a:effectLst/>
          </p:spPr>
        </p:pic>
        <p:sp>
          <p:nvSpPr>
            <p:cNvPr id="241" name="Shape 241"/>
            <p:cNvSpPr/>
            <p:nvPr/>
          </p:nvSpPr>
          <p:spPr>
            <a:xfrm rot="20519440">
              <a:off x="375742" y="439264"/>
              <a:ext cx="3068881" cy="2431162"/>
            </a:xfrm>
            <a:prstGeom prst="star10">
              <a:avLst>
                <a:gd name="adj" fmla="val 37636"/>
                <a:gd name="hf" fmla="val 105146"/>
              </a:avLst>
            </a:prstGeom>
            <a:solidFill>
              <a:srgbClr val="F5D328"/>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2800">
                  <a:solidFill>
                    <a:srgbClr val="C82506"/>
                  </a:solidFill>
                  <a:effectLst>
                    <a:outerShdw blurRad="38100" dist="12700" dir="5400000" rotWithShape="0">
                      <a:srgbClr val="000000">
                        <a:alpha val="50000"/>
                      </a:srgbClr>
                    </a:outerShdw>
                  </a:effectLst>
                </a:defRPr>
              </a:lvl1pPr>
            </a:lstStyle>
            <a:p>
              <a:pPr lvl="0">
                <a:defRPr sz="1800">
                  <a:solidFill>
                    <a:srgbClr val="000000"/>
                  </a:solidFill>
                  <a:effectLst/>
                </a:defRPr>
              </a:pPr>
              <a:r>
                <a:rPr/>
                <a:t>let me tell you!</a:t>
              </a:r>
            </a:p>
          </p:txBody>
        </p:sp>
        <p:pic>
          <p:nvPicPr>
            <p:cNvPr id="242" name="pasted-image.pdf"/>
            <p:cNvPicPr/>
            <p:nvPr/>
          </p:nvPicPr>
          <p:blipFill>
            <a:blip r:embed="rId29">
              <a:extLst/>
            </a:blip>
            <a:stretch>
              <a:fillRect/>
            </a:stretch>
          </p:blipFill>
          <p:spPr>
            <a:xfrm>
              <a:off x="2382923" y="1645520"/>
              <a:ext cx="1176975" cy="1140720"/>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6" name="Shape 1676"/>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Mash Up</a:t>
            </a:r>
          </a:p>
        </p:txBody>
      </p:sp>
      <p:sp>
        <p:nvSpPr>
          <p:cNvPr id="1677" name="Shape 1677"/>
          <p:cNvSpPr/>
          <p:nvPr/>
        </p:nvSpPr>
        <p:spPr>
          <a:xfrm>
            <a:off x="1657865" y="1481781"/>
            <a:ext cx="2434850"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How it works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pic>
        <p:nvPicPr>
          <p:cNvPr id="1678" name="pasted-image.pdf"/>
          <p:cNvPicPr/>
          <p:nvPr/>
        </p:nvPicPr>
        <p:blipFill>
          <a:blip r:embed="rId2">
            <a:extLst/>
          </a:blip>
          <a:stretch>
            <a:fillRect/>
          </a:stretch>
        </p:blipFill>
        <p:spPr>
          <a:xfrm>
            <a:off x="8493858" y="166268"/>
            <a:ext cx="995703" cy="1239253"/>
          </a:xfrm>
          <a:prstGeom prst="rect">
            <a:avLst/>
          </a:prstGeom>
          <a:ln w="12700">
            <a:miter lim="400000"/>
          </a:ln>
        </p:spPr>
      </p:pic>
      <p:grpSp>
        <p:nvGrpSpPr>
          <p:cNvPr id="1682" name="Group 1682"/>
          <p:cNvGrpSpPr/>
          <p:nvPr/>
        </p:nvGrpSpPr>
        <p:grpSpPr>
          <a:xfrm>
            <a:off x="1089092" y="2472448"/>
            <a:ext cx="3439093" cy="3324700"/>
            <a:chOff x="0" y="0"/>
            <a:chExt cx="3439090" cy="3324699"/>
          </a:xfrm>
        </p:grpSpPr>
        <p:pic>
          <p:nvPicPr>
            <p:cNvPr id="1679" name="pasted-image.tif"/>
            <p:cNvPicPr/>
            <p:nvPr/>
          </p:nvPicPr>
          <p:blipFill>
            <a:blip r:embed="rId3">
              <a:extLst/>
            </a:blip>
            <a:stretch>
              <a:fillRect/>
            </a:stretch>
          </p:blipFill>
          <p:spPr>
            <a:xfrm rot="16240446">
              <a:off x="713936" y="85967"/>
              <a:ext cx="2283646" cy="3140014"/>
            </a:xfrm>
            <a:prstGeom prst="rect">
              <a:avLst/>
            </a:prstGeom>
            <a:ln w="12700" cap="flat">
              <a:noFill/>
              <a:miter lim="400000"/>
            </a:ln>
            <a:effectLst/>
          </p:spPr>
        </p:pic>
        <p:sp>
          <p:nvSpPr>
            <p:cNvPr id="1680" name="Shape 1680"/>
            <p:cNvSpPr/>
            <p:nvPr/>
          </p:nvSpPr>
          <p:spPr>
            <a:xfrm rot="20981968">
              <a:off x="671025" y="68265"/>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600">
                  <a:latin typeface="Lint McCree Intl BB"/>
                  <a:ea typeface="Lint McCree Intl BB"/>
                  <a:cs typeface="Lint McCree Intl BB"/>
                  <a:sym typeface="Lint McCree Intl BB"/>
                </a:defRPr>
              </a:lvl1pPr>
            </a:lstStyle>
            <a:p>
              <a:pPr lvl="0">
                <a:defRPr sz="1800"/>
              </a:pPr>
              <a:r>
                <a:rPr/>
                <a:t>Idea</a:t>
              </a:r>
            </a:p>
          </p:txBody>
        </p:sp>
        <p:pic>
          <p:nvPicPr>
            <p:cNvPr id="1681" name="pasted-image.tif"/>
            <p:cNvPicPr/>
            <p:nvPr/>
          </p:nvPicPr>
          <p:blipFill>
            <a:blip r:embed="rId4">
              <a:extLst/>
            </a:blip>
            <a:stretch>
              <a:fillRect/>
            </a:stretch>
          </p:blipFill>
          <p:spPr>
            <a:xfrm rot="15106048" flipH="1">
              <a:off x="202302" y="1688267"/>
              <a:ext cx="1428515" cy="1459447"/>
            </a:xfrm>
            <a:prstGeom prst="rect">
              <a:avLst/>
            </a:prstGeom>
            <a:ln w="12700" cap="flat">
              <a:noFill/>
              <a:miter lim="400000"/>
            </a:ln>
            <a:effectLst/>
          </p:spPr>
        </p:pic>
      </p:grpSp>
      <p:sp>
        <p:nvSpPr>
          <p:cNvPr id="1683" name="Shape 1683"/>
          <p:cNvSpPr/>
          <p:nvPr/>
        </p:nvSpPr>
        <p:spPr>
          <a:xfrm>
            <a:off x="829733" y="5793010"/>
            <a:ext cx="6024960" cy="1751543"/>
          </a:xfrm>
          <a:prstGeom prst="wedgeEllipseCallout">
            <a:avLst>
              <a:gd name="adj1" fmla="val 39811"/>
              <a:gd name="adj2" fmla="val 67296"/>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Each person in the team will sketch a </a:t>
            </a:r>
            <a:r>
              <a:rPr dirty="0" smtClean="0">
                <a:solidFill>
                  <a:srgbClr val="2D2829"/>
                </a:solidFill>
              </a:rPr>
              <a:t>different</a:t>
            </a:r>
            <a:r>
              <a:rPr lang="en-CA" dirty="0" smtClean="0">
                <a:solidFill>
                  <a:srgbClr val="2D2829"/>
                </a:solidFill>
              </a:rPr>
              <a:t> </a:t>
            </a:r>
            <a:r>
              <a:rPr dirty="0" smtClean="0">
                <a:solidFill>
                  <a:srgbClr val="2D2829"/>
                </a:solidFill>
              </a:rPr>
              <a:t>idea </a:t>
            </a:r>
            <a:r>
              <a:rPr dirty="0">
                <a:solidFill>
                  <a:srgbClr val="2D2829"/>
                </a:solidFill>
              </a:rPr>
              <a:t>from the brainstorm. </a:t>
            </a:r>
            <a:endParaRPr b="1" dirty="0">
              <a:solidFill>
                <a:srgbClr val="2D2829"/>
              </a:solidFill>
            </a:endParaRPr>
          </a:p>
        </p:txBody>
      </p:sp>
      <p:pic>
        <p:nvPicPr>
          <p:cNvPr id="1684" name="LittleGuy_12d.png"/>
          <p:cNvPicPr/>
          <p:nvPr/>
        </p:nvPicPr>
        <p:blipFill>
          <a:blip r:embed="rId5">
            <a:extLst/>
          </a:blip>
          <a:stretch>
            <a:fillRect/>
          </a:stretch>
        </p:blipFill>
        <p:spPr>
          <a:xfrm>
            <a:off x="5294759" y="7851318"/>
            <a:ext cx="2013897" cy="1936148"/>
          </a:xfrm>
          <a:prstGeom prst="rect">
            <a:avLst/>
          </a:prstGeom>
          <a:ln w="12700">
            <a:miter lim="400000"/>
          </a:ln>
        </p:spPr>
      </p:pic>
      <p:pic>
        <p:nvPicPr>
          <p:cNvPr id="1685" name="pasted-image.tif"/>
          <p:cNvPicPr/>
          <p:nvPr/>
        </p:nvPicPr>
        <p:blipFill>
          <a:blip r:embed="rId6">
            <a:extLst/>
          </a:blip>
          <a:stretch>
            <a:fillRect/>
          </a:stretch>
        </p:blipFill>
        <p:spPr>
          <a:xfrm>
            <a:off x="2473921" y="3807909"/>
            <a:ext cx="844709" cy="653781"/>
          </a:xfrm>
          <a:prstGeom prst="rect">
            <a:avLst/>
          </a:prstGeom>
          <a:ln w="12700">
            <a:miter lim="400000"/>
          </a:ln>
        </p:spPr>
      </p:pic>
      <p:grpSp>
        <p:nvGrpSpPr>
          <p:cNvPr id="1690" name="Group 1690"/>
          <p:cNvGrpSpPr/>
          <p:nvPr/>
        </p:nvGrpSpPr>
        <p:grpSpPr>
          <a:xfrm>
            <a:off x="9329028" y="3072347"/>
            <a:ext cx="3751521" cy="2124902"/>
            <a:chOff x="0" y="0"/>
            <a:chExt cx="3751519" cy="2124901"/>
          </a:xfrm>
        </p:grpSpPr>
        <p:grpSp>
          <p:nvGrpSpPr>
            <p:cNvPr id="1688" name="Group 1688"/>
            <p:cNvGrpSpPr/>
            <p:nvPr/>
          </p:nvGrpSpPr>
          <p:grpSpPr>
            <a:xfrm>
              <a:off x="-1" y="-1"/>
              <a:ext cx="1963790" cy="1746445"/>
              <a:chOff x="168944" y="0"/>
              <a:chExt cx="1963788" cy="1746444"/>
            </a:xfrm>
          </p:grpSpPr>
          <p:pic>
            <p:nvPicPr>
              <p:cNvPr id="1686" name="pasted-image.tif"/>
              <p:cNvPicPr/>
              <p:nvPr/>
            </p:nvPicPr>
            <p:blipFill>
              <a:blip r:embed="rId3">
                <a:extLst/>
              </a:blip>
              <a:stretch>
                <a:fillRect/>
              </a:stretch>
            </p:blipFill>
            <p:spPr>
              <a:xfrm rot="16240446">
                <a:off x="442743" y="53312"/>
                <a:ext cx="1416191" cy="1947262"/>
              </a:xfrm>
              <a:prstGeom prst="rect">
                <a:avLst/>
              </a:prstGeom>
              <a:ln w="12700" cap="flat">
                <a:noFill/>
                <a:miter lim="400000"/>
              </a:ln>
              <a:effectLst/>
            </p:spPr>
          </p:pic>
          <p:sp>
            <p:nvSpPr>
              <p:cNvPr id="1687" name="Shape 1687"/>
              <p:cNvSpPr/>
              <p:nvPr/>
            </p:nvSpPr>
            <p:spPr>
              <a:xfrm rot="20981968">
                <a:off x="416132" y="42334"/>
                <a:ext cx="520506" cy="521439"/>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000">
                    <a:latin typeface="Lint McCree Intl BB"/>
                    <a:ea typeface="Lint McCree Intl BB"/>
                    <a:cs typeface="Lint McCree Intl BB"/>
                    <a:sym typeface="Lint McCree Intl BB"/>
                  </a:defRPr>
                </a:lvl1pPr>
              </a:lstStyle>
              <a:p>
                <a:pPr lvl="0">
                  <a:defRPr sz="1800"/>
                </a:pPr>
                <a:r>
                  <a:rPr/>
                  <a:t>Idea</a:t>
                </a:r>
              </a:p>
            </p:txBody>
          </p:sp>
        </p:grpSp>
        <p:pic>
          <p:nvPicPr>
            <p:cNvPr id="1689" name="pasted-image.tif"/>
            <p:cNvPicPr/>
            <p:nvPr/>
          </p:nvPicPr>
          <p:blipFill>
            <a:blip r:embed="rId7">
              <a:extLst/>
            </a:blip>
            <a:stretch>
              <a:fillRect/>
            </a:stretch>
          </p:blipFill>
          <p:spPr>
            <a:xfrm rot="307467" flipH="1">
              <a:off x="1663468" y="632135"/>
              <a:ext cx="2029363" cy="1404944"/>
            </a:xfrm>
            <a:prstGeom prst="rect">
              <a:avLst/>
            </a:prstGeom>
            <a:ln w="12700" cap="flat">
              <a:noFill/>
              <a:miter lim="400000"/>
            </a:ln>
            <a:effectLst/>
          </p:spPr>
        </p:pic>
      </p:grpSp>
      <p:grpSp>
        <p:nvGrpSpPr>
          <p:cNvPr id="1695" name="Group 1695"/>
          <p:cNvGrpSpPr/>
          <p:nvPr/>
        </p:nvGrpSpPr>
        <p:grpSpPr>
          <a:xfrm>
            <a:off x="4337907" y="2916618"/>
            <a:ext cx="3971849" cy="3024821"/>
            <a:chOff x="0" y="0"/>
            <a:chExt cx="3971847" cy="3024819"/>
          </a:xfrm>
        </p:grpSpPr>
        <p:grpSp>
          <p:nvGrpSpPr>
            <p:cNvPr id="1693" name="Group 1693"/>
            <p:cNvGrpSpPr/>
            <p:nvPr/>
          </p:nvGrpSpPr>
          <p:grpSpPr>
            <a:xfrm>
              <a:off x="1495024" y="-1"/>
              <a:ext cx="2476824" cy="2202699"/>
              <a:chOff x="213080" y="0"/>
              <a:chExt cx="2476822" cy="2202697"/>
            </a:xfrm>
          </p:grpSpPr>
          <p:pic>
            <p:nvPicPr>
              <p:cNvPr id="1691" name="pasted-image.tif"/>
              <p:cNvPicPr/>
              <p:nvPr/>
            </p:nvPicPr>
            <p:blipFill>
              <a:blip r:embed="rId3">
                <a:extLst/>
              </a:blip>
              <a:stretch>
                <a:fillRect/>
              </a:stretch>
            </p:blipFill>
            <p:spPr>
              <a:xfrm rot="16240446">
                <a:off x="558409" y="67239"/>
                <a:ext cx="1786167" cy="2455980"/>
              </a:xfrm>
              <a:prstGeom prst="rect">
                <a:avLst/>
              </a:prstGeom>
              <a:ln w="12700" cap="flat">
                <a:noFill/>
                <a:miter lim="400000"/>
              </a:ln>
              <a:effectLst/>
            </p:spPr>
          </p:pic>
          <p:sp>
            <p:nvSpPr>
              <p:cNvPr id="1692" name="Shape 1692"/>
              <p:cNvSpPr/>
              <p:nvPr/>
            </p:nvSpPr>
            <p:spPr>
              <a:xfrm rot="20981968">
                <a:off x="524846" y="53393"/>
                <a:ext cx="656487" cy="65766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300">
                    <a:latin typeface="Lint McCree Intl BB"/>
                    <a:ea typeface="Lint McCree Intl BB"/>
                    <a:cs typeface="Lint McCree Intl BB"/>
                    <a:sym typeface="Lint McCree Intl BB"/>
                  </a:defRPr>
                </a:lvl1pPr>
              </a:lstStyle>
              <a:p>
                <a:pPr lvl="0">
                  <a:defRPr sz="1800"/>
                </a:pPr>
                <a:r>
                  <a:rPr/>
                  <a:t>Idea</a:t>
                </a:r>
              </a:p>
            </p:txBody>
          </p:sp>
        </p:grpSp>
        <p:pic>
          <p:nvPicPr>
            <p:cNvPr id="1694" name="pasted-image.tif"/>
            <p:cNvPicPr/>
            <p:nvPr/>
          </p:nvPicPr>
          <p:blipFill>
            <a:blip r:embed="rId8">
              <a:extLst/>
            </a:blip>
            <a:stretch>
              <a:fillRect/>
            </a:stretch>
          </p:blipFill>
          <p:spPr>
            <a:xfrm>
              <a:off x="0" y="951759"/>
              <a:ext cx="1963789" cy="2073061"/>
            </a:xfrm>
            <a:prstGeom prst="rect">
              <a:avLst/>
            </a:prstGeom>
            <a:ln w="12700" cap="flat">
              <a:noFill/>
              <a:miter lim="400000"/>
            </a:ln>
            <a:effectLst/>
          </p:spPr>
        </p:pic>
      </p:grpSp>
      <p:pic>
        <p:nvPicPr>
          <p:cNvPr id="1696" name="pasted-image.tif"/>
          <p:cNvPicPr/>
          <p:nvPr/>
        </p:nvPicPr>
        <p:blipFill>
          <a:blip r:embed="rId9">
            <a:extLst/>
          </a:blip>
          <a:stretch>
            <a:fillRect/>
          </a:stretch>
        </p:blipFill>
        <p:spPr>
          <a:xfrm>
            <a:off x="5901355" y="3863742"/>
            <a:ext cx="844948" cy="54213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8" name="pasted-image.tif"/>
          <p:cNvPicPr/>
          <p:nvPr/>
        </p:nvPicPr>
        <p:blipFill>
          <a:blip r:embed="rId2">
            <a:extLst/>
          </a:blip>
          <a:stretch>
            <a:fillRect/>
          </a:stretch>
        </p:blipFill>
        <p:spPr>
          <a:xfrm rot="37840444">
            <a:off x="2121600" y="5059673"/>
            <a:ext cx="1508727" cy="2074500"/>
          </a:xfrm>
          <a:prstGeom prst="rect">
            <a:avLst/>
          </a:prstGeom>
          <a:ln w="12700">
            <a:miter lim="400000"/>
          </a:ln>
        </p:spPr>
      </p:pic>
      <p:sp>
        <p:nvSpPr>
          <p:cNvPr id="1699" name="Shape 1699"/>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Mash Up</a:t>
            </a:r>
          </a:p>
        </p:txBody>
      </p:sp>
      <p:sp>
        <p:nvSpPr>
          <p:cNvPr id="1700" name="Shape 1700"/>
          <p:cNvSpPr/>
          <p:nvPr/>
        </p:nvSpPr>
        <p:spPr>
          <a:xfrm>
            <a:off x="1657876" y="1481781"/>
            <a:ext cx="7129013"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Share your idea sketch with your team…</a:t>
            </a:r>
            <a:endParaRPr sz="2400" b="1">
              <a:solidFill>
                <a:srgbClr val="2D2829"/>
              </a:solidFill>
              <a:latin typeface="Helvetica"/>
              <a:ea typeface="Helvetica"/>
              <a:cs typeface="Helvetica"/>
              <a:sym typeface="Helvetica"/>
            </a:endParaRP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sp>
        <p:nvSpPr>
          <p:cNvPr id="1701" name="Shape 1701"/>
          <p:cNvSpPr/>
          <p:nvPr/>
        </p:nvSpPr>
        <p:spPr>
          <a:xfrm rot="21468047">
            <a:off x="1956851" y="5651025"/>
            <a:ext cx="198753" cy="248445"/>
          </a:xfrm>
          <a:prstGeom prst="rect">
            <a:avLst/>
          </a:prstGeom>
          <a:solidFill>
            <a:srgbClr val="F39019"/>
          </a:solidFill>
          <a:ln w="3175">
            <a:solidFill/>
            <a:miter lim="400000"/>
          </a:ln>
        </p:spPr>
        <p:txBody>
          <a:bodyPr lIns="0" tIns="0" rIns="0" bIns="0" anchor="ctr"/>
          <a:lstStyle/>
          <a:p>
            <a:pPr lvl="0">
              <a:defRPr sz="1600">
                <a:latin typeface="Lint McCree Intl BB"/>
                <a:ea typeface="Lint McCree Intl BB"/>
                <a:cs typeface="Lint McCree Intl BB"/>
                <a:sym typeface="Lint McCree Intl BB"/>
              </a:defRPr>
            </a:pPr>
            <a:endParaRPr/>
          </a:p>
        </p:txBody>
      </p:sp>
      <p:pic>
        <p:nvPicPr>
          <p:cNvPr id="1702" name="pasted-image.pdf"/>
          <p:cNvPicPr/>
          <p:nvPr/>
        </p:nvPicPr>
        <p:blipFill>
          <a:blip r:embed="rId3">
            <a:extLst/>
          </a:blip>
          <a:stretch>
            <a:fillRect/>
          </a:stretch>
        </p:blipFill>
        <p:spPr>
          <a:xfrm>
            <a:off x="8568932" y="276539"/>
            <a:ext cx="971430" cy="1209041"/>
          </a:xfrm>
          <a:prstGeom prst="rect">
            <a:avLst/>
          </a:prstGeom>
          <a:ln w="12700">
            <a:miter lim="400000"/>
          </a:ln>
        </p:spPr>
      </p:pic>
      <p:pic>
        <p:nvPicPr>
          <p:cNvPr id="1703" name="LittleGuy_14c.png"/>
          <p:cNvPicPr/>
          <p:nvPr/>
        </p:nvPicPr>
        <p:blipFill>
          <a:blip r:embed="rId4">
            <a:extLst/>
          </a:blip>
          <a:stretch>
            <a:fillRect/>
          </a:stretch>
        </p:blipFill>
        <p:spPr>
          <a:xfrm>
            <a:off x="3431436" y="6012982"/>
            <a:ext cx="1072212" cy="1936149"/>
          </a:xfrm>
          <a:prstGeom prst="rect">
            <a:avLst/>
          </a:prstGeom>
          <a:ln w="12700">
            <a:miter lim="400000"/>
          </a:ln>
        </p:spPr>
      </p:pic>
      <p:pic>
        <p:nvPicPr>
          <p:cNvPr id="1704" name="pasted-image.tif"/>
          <p:cNvPicPr/>
          <p:nvPr/>
        </p:nvPicPr>
        <p:blipFill>
          <a:blip r:embed="rId5">
            <a:extLst/>
          </a:blip>
          <a:stretch>
            <a:fillRect/>
          </a:stretch>
        </p:blipFill>
        <p:spPr>
          <a:xfrm>
            <a:off x="2419271" y="5763351"/>
            <a:ext cx="844709" cy="653781"/>
          </a:xfrm>
          <a:prstGeom prst="rect">
            <a:avLst/>
          </a:prstGeom>
          <a:ln w="12700">
            <a:miter lim="400000"/>
          </a:ln>
        </p:spPr>
      </p:pic>
      <p:pic>
        <p:nvPicPr>
          <p:cNvPr id="1705" name="pasted-image.tif"/>
          <p:cNvPicPr/>
          <p:nvPr/>
        </p:nvPicPr>
        <p:blipFill>
          <a:blip r:embed="rId2">
            <a:extLst/>
          </a:blip>
          <a:stretch>
            <a:fillRect/>
          </a:stretch>
        </p:blipFill>
        <p:spPr>
          <a:xfrm rot="37840444">
            <a:off x="4962793" y="5101247"/>
            <a:ext cx="1508727" cy="2074500"/>
          </a:xfrm>
          <a:prstGeom prst="rect">
            <a:avLst/>
          </a:prstGeom>
          <a:ln w="12700">
            <a:miter lim="400000"/>
          </a:ln>
        </p:spPr>
      </p:pic>
      <p:pic>
        <p:nvPicPr>
          <p:cNvPr id="1706" name="pasted-image.tif"/>
          <p:cNvPicPr/>
          <p:nvPr/>
        </p:nvPicPr>
        <p:blipFill>
          <a:blip r:embed="rId6">
            <a:extLst/>
          </a:blip>
          <a:stretch>
            <a:fillRect/>
          </a:stretch>
        </p:blipFill>
        <p:spPr>
          <a:xfrm>
            <a:off x="5291756" y="5825867"/>
            <a:ext cx="844948" cy="542135"/>
          </a:xfrm>
          <a:prstGeom prst="rect">
            <a:avLst/>
          </a:prstGeom>
          <a:ln w="12700">
            <a:miter lim="400000"/>
          </a:ln>
        </p:spPr>
      </p:pic>
      <p:pic>
        <p:nvPicPr>
          <p:cNvPr id="1707" name="LittleGuy_12d.png"/>
          <p:cNvPicPr/>
          <p:nvPr/>
        </p:nvPicPr>
        <p:blipFill>
          <a:blip r:embed="rId7">
            <a:extLst/>
          </a:blip>
          <a:stretch>
            <a:fillRect/>
          </a:stretch>
        </p:blipFill>
        <p:spPr>
          <a:xfrm>
            <a:off x="6287343" y="6012982"/>
            <a:ext cx="2013897" cy="1936149"/>
          </a:xfrm>
          <a:prstGeom prst="rect">
            <a:avLst/>
          </a:prstGeom>
          <a:ln w="12700">
            <a:miter lim="400000"/>
          </a:ln>
        </p:spPr>
      </p:pic>
      <p:sp>
        <p:nvSpPr>
          <p:cNvPr id="1708" name="Shape 1708"/>
          <p:cNvSpPr/>
          <p:nvPr/>
        </p:nvSpPr>
        <p:spPr>
          <a:xfrm rot="144250">
            <a:off x="4863495" y="5651025"/>
            <a:ext cx="198753" cy="248445"/>
          </a:xfrm>
          <a:prstGeom prst="rect">
            <a:avLst/>
          </a:prstGeom>
          <a:solidFill>
            <a:srgbClr val="F39019"/>
          </a:solidFill>
          <a:ln w="3175">
            <a:solidFill/>
            <a:miter lim="400000"/>
          </a:ln>
        </p:spPr>
        <p:txBody>
          <a:bodyPr lIns="0" tIns="0" rIns="0" bIns="0" anchor="ctr"/>
          <a:lstStyle/>
          <a:p>
            <a:pPr lvl="0">
              <a:defRPr sz="1600">
                <a:latin typeface="Lint McCree Intl BB"/>
                <a:ea typeface="Lint McCree Intl BB"/>
                <a:cs typeface="Lint McCree Intl BB"/>
                <a:sym typeface="Lint McCree Intl BB"/>
              </a:defRPr>
            </a:pPr>
            <a:endParaRPr/>
          </a:p>
        </p:txBody>
      </p:sp>
      <p:pic>
        <p:nvPicPr>
          <p:cNvPr id="1709" name="pasted-image.tif"/>
          <p:cNvPicPr/>
          <p:nvPr/>
        </p:nvPicPr>
        <p:blipFill>
          <a:blip r:embed="rId2">
            <a:extLst/>
          </a:blip>
          <a:stretch>
            <a:fillRect/>
          </a:stretch>
        </p:blipFill>
        <p:spPr>
          <a:xfrm rot="-5359554" flipH="1">
            <a:off x="8891327" y="5101247"/>
            <a:ext cx="1508727" cy="2074500"/>
          </a:xfrm>
          <a:prstGeom prst="rect">
            <a:avLst/>
          </a:prstGeom>
          <a:ln w="12700">
            <a:miter lim="400000"/>
          </a:ln>
        </p:spPr>
      </p:pic>
      <p:sp>
        <p:nvSpPr>
          <p:cNvPr id="1710" name="Shape 1710"/>
          <p:cNvSpPr/>
          <p:nvPr/>
        </p:nvSpPr>
        <p:spPr>
          <a:xfrm rot="144250" flipH="1">
            <a:off x="8792042" y="5651025"/>
            <a:ext cx="198751" cy="248445"/>
          </a:xfrm>
          <a:prstGeom prst="rect">
            <a:avLst/>
          </a:prstGeom>
          <a:solidFill>
            <a:srgbClr val="F39019"/>
          </a:solidFill>
          <a:ln w="3175">
            <a:solidFill/>
            <a:miter lim="400000"/>
          </a:ln>
        </p:spPr>
        <p:txBody>
          <a:bodyPr lIns="0" tIns="0" rIns="0" bIns="0" anchor="ctr"/>
          <a:lstStyle/>
          <a:p>
            <a:pPr lvl="0">
              <a:defRPr sz="1600">
                <a:latin typeface="Lint McCree Intl BB"/>
                <a:ea typeface="Lint McCree Intl BB"/>
                <a:cs typeface="Lint McCree Intl BB"/>
                <a:sym typeface="Lint McCree Intl BB"/>
              </a:defRPr>
            </a:pPr>
            <a:endParaRPr/>
          </a:p>
        </p:txBody>
      </p:sp>
      <p:pic>
        <p:nvPicPr>
          <p:cNvPr id="1711" name="LittleGuy_2c.png"/>
          <p:cNvPicPr/>
          <p:nvPr/>
        </p:nvPicPr>
        <p:blipFill>
          <a:blip r:embed="rId8">
            <a:extLst/>
          </a:blip>
          <a:stretch>
            <a:fillRect/>
          </a:stretch>
        </p:blipFill>
        <p:spPr>
          <a:xfrm>
            <a:off x="9918824" y="6036982"/>
            <a:ext cx="587004" cy="1888149"/>
          </a:xfrm>
          <a:prstGeom prst="rect">
            <a:avLst/>
          </a:prstGeom>
          <a:ln w="12700">
            <a:miter lim="400000"/>
          </a:ln>
        </p:spPr>
      </p:pic>
      <p:pic>
        <p:nvPicPr>
          <p:cNvPr id="1712" name="Radar box.png"/>
          <p:cNvPicPr/>
          <p:nvPr/>
        </p:nvPicPr>
        <p:blipFill>
          <a:blip r:embed="rId9">
            <a:extLst/>
          </a:blip>
          <a:stretch>
            <a:fillRect/>
          </a:stretch>
        </p:blipFill>
        <p:spPr>
          <a:xfrm>
            <a:off x="8853028" y="5613067"/>
            <a:ext cx="1235046" cy="967735"/>
          </a:xfrm>
          <a:prstGeom prst="rect">
            <a:avLst/>
          </a:prstGeom>
          <a:ln w="12700">
            <a:miter lim="400000"/>
          </a:ln>
        </p:spPr>
      </p:pic>
      <p:sp>
        <p:nvSpPr>
          <p:cNvPr id="1713" name="Shape 1713"/>
          <p:cNvSpPr/>
          <p:nvPr/>
        </p:nvSpPr>
        <p:spPr>
          <a:xfrm>
            <a:off x="603049" y="3057909"/>
            <a:ext cx="4477281" cy="1026650"/>
          </a:xfrm>
          <a:prstGeom prst="wedgeEllipseCallout">
            <a:avLst>
              <a:gd name="adj1" fmla="val 22913"/>
              <a:gd name="adj2" fmla="val 210146"/>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Tell each other… </a:t>
            </a:r>
          </a:p>
        </p:txBody>
      </p:sp>
      <p:sp>
        <p:nvSpPr>
          <p:cNvPr id="1714" name="Shape 1714"/>
          <p:cNvSpPr/>
          <p:nvPr/>
        </p:nvSpPr>
        <p:spPr>
          <a:xfrm>
            <a:off x="4406859" y="3620120"/>
            <a:ext cx="4786709" cy="1442179"/>
          </a:xfrm>
          <a:prstGeom prst="wedgeEllipseCallout">
            <a:avLst>
              <a:gd name="adj1" fmla="val 10313"/>
              <a:gd name="adj2" fmla="val 106378"/>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…features or intentions that you like… </a:t>
            </a:r>
          </a:p>
        </p:txBody>
      </p:sp>
      <p:sp>
        <p:nvSpPr>
          <p:cNvPr id="1715" name="Shape 1715"/>
          <p:cNvSpPr/>
          <p:nvPr/>
        </p:nvSpPr>
        <p:spPr>
          <a:xfrm>
            <a:off x="9193558" y="4285559"/>
            <a:ext cx="3840240" cy="1270729"/>
          </a:xfrm>
          <a:prstGeom prst="wedgeEllipseCallout">
            <a:avLst>
              <a:gd name="adj1" fmla="val -18652"/>
              <a:gd name="adj2" fmla="val 80248"/>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…from your teammates’ ideas.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7" name="pasted-image.tif"/>
          <p:cNvPicPr/>
          <p:nvPr/>
        </p:nvPicPr>
        <p:blipFill>
          <a:blip r:embed="rId2">
            <a:extLst/>
          </a:blip>
          <a:stretch>
            <a:fillRect/>
          </a:stretch>
        </p:blipFill>
        <p:spPr>
          <a:xfrm rot="37840444">
            <a:off x="4351274" y="2091811"/>
            <a:ext cx="4742347" cy="6520730"/>
          </a:xfrm>
          <a:prstGeom prst="rect">
            <a:avLst/>
          </a:prstGeom>
          <a:ln w="12700">
            <a:miter lim="400000"/>
          </a:ln>
        </p:spPr>
      </p:pic>
      <p:sp>
        <p:nvSpPr>
          <p:cNvPr id="1718" name="Shape 1718"/>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Mash Up</a:t>
            </a:r>
          </a:p>
        </p:txBody>
      </p:sp>
      <p:sp>
        <p:nvSpPr>
          <p:cNvPr id="1719" name="Shape 1719"/>
          <p:cNvSpPr/>
          <p:nvPr/>
        </p:nvSpPr>
        <p:spPr>
          <a:xfrm>
            <a:off x="1770473" y="1428501"/>
            <a:ext cx="9463854" cy="18644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Build a new idea</a:t>
            </a:r>
            <a:r>
              <a:rPr sz="2800">
                <a:solidFill>
                  <a:srgbClr val="2D2829"/>
                </a:solidFill>
                <a:latin typeface="Helvetica"/>
                <a:ea typeface="Helvetica"/>
                <a:cs typeface="Helvetica"/>
                <a:sym typeface="Helvetica"/>
              </a:rPr>
              <a:t> out of all the well-liked features and intentions of the different ideas…</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sp>
        <p:nvSpPr>
          <p:cNvPr id="1720" name="Shape 1720"/>
          <p:cNvSpPr/>
          <p:nvPr/>
        </p:nvSpPr>
        <p:spPr>
          <a:xfrm>
            <a:off x="1878989" y="8669100"/>
            <a:ext cx="8959977" cy="52207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Together</a:t>
            </a:r>
            <a:r>
              <a:rPr>
                <a:solidFill>
                  <a:srgbClr val="2D2829"/>
                </a:solidFill>
                <a:latin typeface="Lint McCree Intl BB"/>
                <a:ea typeface="Lint McCree Intl BB"/>
                <a:cs typeface="Lint McCree Intl BB"/>
                <a:sym typeface="Lint McCree Intl BB"/>
              </a:rPr>
              <a:t>, Sketch the new iDea</a:t>
            </a:r>
          </a:p>
        </p:txBody>
      </p:sp>
      <p:pic>
        <p:nvPicPr>
          <p:cNvPr id="1721" name="pasted-image.pdf"/>
          <p:cNvPicPr/>
          <p:nvPr/>
        </p:nvPicPr>
        <p:blipFill>
          <a:blip r:embed="rId3">
            <a:extLst/>
          </a:blip>
          <a:stretch>
            <a:fillRect/>
          </a:stretch>
        </p:blipFill>
        <p:spPr>
          <a:xfrm>
            <a:off x="8568932" y="276539"/>
            <a:ext cx="971430" cy="1209041"/>
          </a:xfrm>
          <a:prstGeom prst="rect">
            <a:avLst/>
          </a:prstGeom>
          <a:ln w="12700">
            <a:miter lim="400000"/>
          </a:ln>
        </p:spPr>
      </p:pic>
      <p:pic>
        <p:nvPicPr>
          <p:cNvPr id="1722" name="Mash up.png"/>
          <p:cNvPicPr/>
          <p:nvPr/>
        </p:nvPicPr>
        <p:blipFill>
          <a:blip r:embed="rId4">
            <a:extLst/>
          </a:blip>
          <a:stretch>
            <a:fillRect/>
          </a:stretch>
        </p:blipFill>
        <p:spPr>
          <a:xfrm>
            <a:off x="4772962" y="3840072"/>
            <a:ext cx="3458879" cy="3024208"/>
          </a:xfrm>
          <a:prstGeom prst="rect">
            <a:avLst/>
          </a:prstGeom>
          <a:ln w="12700">
            <a:miter lim="400000"/>
          </a:ln>
        </p:spPr>
      </p:pic>
      <p:pic>
        <p:nvPicPr>
          <p:cNvPr id="1723" name="pasted-image.tif"/>
          <p:cNvPicPr/>
          <p:nvPr/>
        </p:nvPicPr>
        <p:blipFill>
          <a:blip r:embed="rId5">
            <a:extLst/>
          </a:blip>
          <a:stretch>
            <a:fillRect/>
          </a:stretch>
        </p:blipFill>
        <p:spPr>
          <a:xfrm rot="15106048" flipH="1">
            <a:off x="5671905" y="6451032"/>
            <a:ext cx="1660993" cy="1696959"/>
          </a:xfrm>
          <a:prstGeom prst="rect">
            <a:avLst/>
          </a:prstGeom>
          <a:ln w="12700">
            <a:miter lim="400000"/>
          </a:ln>
        </p:spPr>
      </p:pic>
      <p:pic>
        <p:nvPicPr>
          <p:cNvPr id="1724" name="pasted-image.tif"/>
          <p:cNvPicPr/>
          <p:nvPr/>
        </p:nvPicPr>
        <p:blipFill>
          <a:blip r:embed="rId6">
            <a:extLst/>
          </a:blip>
          <a:stretch>
            <a:fillRect/>
          </a:stretch>
        </p:blipFill>
        <p:spPr>
          <a:xfrm>
            <a:off x="1433367" y="5578643"/>
            <a:ext cx="2495194" cy="2634037"/>
          </a:xfrm>
          <a:prstGeom prst="rect">
            <a:avLst/>
          </a:prstGeom>
          <a:ln w="12700">
            <a:miter lim="400000"/>
          </a:ln>
        </p:spPr>
      </p:pic>
      <p:pic>
        <p:nvPicPr>
          <p:cNvPr id="1725" name="pasted-image.tif"/>
          <p:cNvPicPr/>
          <p:nvPr/>
        </p:nvPicPr>
        <p:blipFill>
          <a:blip r:embed="rId7">
            <a:extLst/>
          </a:blip>
          <a:stretch>
            <a:fillRect/>
          </a:stretch>
        </p:blipFill>
        <p:spPr>
          <a:xfrm flipH="1">
            <a:off x="9640665" y="6301330"/>
            <a:ext cx="2883665" cy="199638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7" name="Shape 1727"/>
          <p:cNvSpPr/>
          <p:nvPr/>
        </p:nvSpPr>
        <p:spPr>
          <a:xfrm>
            <a:off x="1429958" y="2038619"/>
            <a:ext cx="11059290" cy="167110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2400" b="1">
              <a:latin typeface="Helvetica"/>
              <a:ea typeface="Helvetica"/>
              <a:cs typeface="Helvetica"/>
              <a:sym typeface="Helvetica"/>
            </a:endParaRPr>
          </a:p>
          <a:p>
            <a:pPr algn="l" defTabSz="456987">
              <a:defRPr sz="1800"/>
            </a:pPr>
            <a:endParaRPr sz="1100" b="1">
              <a:latin typeface="Helvetica"/>
              <a:ea typeface="Helvetica"/>
              <a:cs typeface="Helvetica"/>
              <a:sym typeface="Helvetica"/>
            </a:endParaRPr>
          </a:p>
          <a:p>
            <a:pPr algn="l" defTabSz="456987">
              <a:lnSpc>
                <a:spcPts val="3999"/>
              </a:lnSpc>
              <a:defRPr sz="1800"/>
            </a:pPr>
            <a:r>
              <a:rPr sz="2400" b="1">
                <a:solidFill>
                  <a:srgbClr val="2D2829"/>
                </a:solidFill>
                <a:latin typeface="Helvetica"/>
                <a:ea typeface="Helvetica"/>
                <a:cs typeface="Helvetica"/>
                <a:sym typeface="Helvetica"/>
              </a:rPr>
              <a:t>Sketch an idea to receive feedback from others. </a:t>
            </a:r>
          </a:p>
          <a:p>
            <a:pPr algn="l" defTabSz="456987">
              <a:lnSpc>
                <a:spcPts val="3999"/>
              </a:lnSpc>
              <a:defRPr sz="1800"/>
            </a:pPr>
            <a:r>
              <a:rPr sz="2400">
                <a:solidFill>
                  <a:srgbClr val="2D2829"/>
                </a:solidFill>
                <a:latin typeface="Helvetica"/>
                <a:ea typeface="Helvetica"/>
                <a:cs typeface="Helvetica"/>
                <a:sym typeface="Helvetica"/>
              </a:rPr>
              <a:t>Use this feedback to iterate and improve the idea. </a:t>
            </a:r>
          </a:p>
        </p:txBody>
      </p:sp>
      <p:sp>
        <p:nvSpPr>
          <p:cNvPr id="1728" name="Shape 1728"/>
          <p:cNvSpPr/>
          <p:nvPr/>
        </p:nvSpPr>
        <p:spPr>
          <a:xfrm>
            <a:off x="858858" y="4099647"/>
            <a:ext cx="3627903" cy="1751542"/>
          </a:xfrm>
          <a:prstGeom prst="wedgeEllipseCallout">
            <a:avLst>
              <a:gd name="adj1" fmla="val 42613"/>
              <a:gd name="adj2" fmla="val 50816"/>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What’ya think?</a:t>
            </a:r>
          </a:p>
        </p:txBody>
      </p:sp>
      <p:sp>
        <p:nvSpPr>
          <p:cNvPr id="1729" name="Shape 1729"/>
          <p:cNvSpPr/>
          <p:nvPr/>
        </p:nvSpPr>
        <p:spPr>
          <a:xfrm>
            <a:off x="8755337" y="3611766"/>
            <a:ext cx="3310869" cy="2197249"/>
          </a:xfrm>
          <a:prstGeom prst="wedgeEllipseCallout">
            <a:avLst>
              <a:gd name="adj1" fmla="val -50066"/>
              <a:gd name="adj2" fmla="val 47061"/>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I like it… </a:t>
            </a:r>
            <a:r>
              <a:rPr i="1">
                <a:solidFill>
                  <a:srgbClr val="2D2829"/>
                </a:solidFill>
                <a:latin typeface="Lint McCree Intl BB"/>
                <a:ea typeface="Lint McCree Intl BB"/>
                <a:cs typeface="Lint McCree Intl BB"/>
                <a:sym typeface="Lint McCree Intl BB"/>
              </a:rPr>
              <a:t>and</a:t>
            </a:r>
            <a:r>
              <a:rPr>
                <a:solidFill>
                  <a:srgbClr val="2D2829"/>
                </a:solidFill>
                <a:latin typeface="Lint McCree Intl BB"/>
                <a:ea typeface="Lint McCree Intl BB"/>
                <a:cs typeface="Lint McCree Intl BB"/>
                <a:sym typeface="Lint McCree Intl BB"/>
              </a:rPr>
              <a:t> I wonder if you added…</a:t>
            </a:r>
          </a:p>
        </p:txBody>
      </p:sp>
      <p:pic>
        <p:nvPicPr>
          <p:cNvPr id="1730" name="LittleGuy_15c.png"/>
          <p:cNvPicPr/>
          <p:nvPr/>
        </p:nvPicPr>
        <p:blipFill>
          <a:blip r:embed="rId2">
            <a:extLst/>
          </a:blip>
          <a:stretch>
            <a:fillRect/>
          </a:stretch>
        </p:blipFill>
        <p:spPr>
          <a:xfrm>
            <a:off x="6719008" y="5663756"/>
            <a:ext cx="2491797" cy="4186537"/>
          </a:xfrm>
          <a:prstGeom prst="rect">
            <a:avLst/>
          </a:prstGeom>
          <a:ln w="12700">
            <a:miter lim="400000"/>
          </a:ln>
        </p:spPr>
      </p:pic>
      <p:sp>
        <p:nvSpPr>
          <p:cNvPr id="1731" name="Shape 1731"/>
          <p:cNvSpPr/>
          <p:nvPr/>
        </p:nvSpPr>
        <p:spPr>
          <a:xfrm>
            <a:off x="8562011" y="6340810"/>
            <a:ext cx="233475" cy="43367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defRPr>
                <a:latin typeface="Lint McCree Intl BB"/>
                <a:ea typeface="Lint McCree Intl BB"/>
                <a:cs typeface="Lint McCree Intl BB"/>
                <a:sym typeface="Lint McCree Intl BB"/>
              </a:defRPr>
            </a:lvl1pPr>
          </a:lstStyle>
          <a:p>
            <a:pPr lvl="0">
              <a:defRPr sz="1800"/>
            </a:pPr>
            <a:r>
              <a:rPr/>
              <a:t>+</a:t>
            </a:r>
          </a:p>
        </p:txBody>
      </p:sp>
      <p:sp>
        <p:nvSpPr>
          <p:cNvPr id="1732" name="Shape 1732"/>
          <p:cNvSpPr/>
          <p:nvPr/>
        </p:nvSpPr>
        <p:spPr>
          <a:xfrm>
            <a:off x="3607320" y="565336"/>
            <a:ext cx="5505705" cy="108336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4000" b="1">
                <a:solidFill>
                  <a:srgbClr val="41C4DC"/>
                </a:solidFill>
                <a:latin typeface="Helvetica Neue"/>
                <a:ea typeface="Helvetica Neue"/>
                <a:cs typeface="Helvetica Neue"/>
                <a:sym typeface="Helvetica Neue"/>
              </a:rPr>
              <a:t>Sketch and Feedback</a:t>
            </a:r>
          </a:p>
          <a:p>
            <a:pPr algn="l" defTabSz="456987">
              <a:defRPr sz="1800"/>
            </a:pPr>
            <a:r>
              <a:rPr sz="2400">
                <a:solidFill>
                  <a:srgbClr val="41C4DC"/>
                </a:solidFill>
                <a:latin typeface="Helvetica Neue Light"/>
                <a:ea typeface="Helvetica Neue Light"/>
                <a:cs typeface="Helvetica Neue Light"/>
                <a:sym typeface="Helvetica Neue Light"/>
              </a:rPr>
              <a:t>40 minutes or more</a:t>
            </a:r>
          </a:p>
        </p:txBody>
      </p:sp>
      <p:pic>
        <p:nvPicPr>
          <p:cNvPr id="1733" name="pasted-image.pdf"/>
          <p:cNvPicPr/>
          <p:nvPr/>
        </p:nvPicPr>
        <p:blipFill>
          <a:blip r:embed="rId3">
            <a:extLst/>
          </a:blip>
          <a:stretch>
            <a:fillRect/>
          </a:stretch>
        </p:blipFill>
        <p:spPr>
          <a:xfrm>
            <a:off x="4383337" y="6714762"/>
            <a:ext cx="870448" cy="1083361"/>
          </a:xfrm>
          <a:prstGeom prst="rect">
            <a:avLst/>
          </a:prstGeom>
          <a:ln w="12700">
            <a:miter lim="400000"/>
          </a:ln>
        </p:spPr>
      </p:pic>
      <p:pic>
        <p:nvPicPr>
          <p:cNvPr id="1734" name="pasted-image.pdf"/>
          <p:cNvPicPr/>
          <p:nvPr/>
        </p:nvPicPr>
        <p:blipFill>
          <a:blip r:embed="rId4">
            <a:extLst/>
          </a:blip>
          <a:stretch>
            <a:fillRect/>
          </a:stretch>
        </p:blipFill>
        <p:spPr>
          <a:xfrm>
            <a:off x="1471508" y="80646"/>
            <a:ext cx="2750497" cy="2325367"/>
          </a:xfrm>
          <a:prstGeom prst="rect">
            <a:avLst/>
          </a:prstGeom>
          <a:ln w="12700">
            <a:miter lim="400000"/>
          </a:ln>
        </p:spPr>
      </p:pic>
      <p:pic>
        <p:nvPicPr>
          <p:cNvPr id="1735" name="pasted-image.tif"/>
          <p:cNvPicPr/>
          <p:nvPr/>
        </p:nvPicPr>
        <p:blipFill>
          <a:blip r:embed="rId5">
            <a:extLst/>
          </a:blip>
          <a:stretch>
            <a:fillRect/>
          </a:stretch>
        </p:blipFill>
        <p:spPr>
          <a:xfrm>
            <a:off x="3585766" y="5452873"/>
            <a:ext cx="2750497" cy="430073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 name="Shape 1737"/>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Sketch and Feedback</a:t>
            </a:r>
          </a:p>
        </p:txBody>
      </p:sp>
      <p:pic>
        <p:nvPicPr>
          <p:cNvPr id="1738" name="pasted-image.pdf"/>
          <p:cNvPicPr/>
          <p:nvPr/>
        </p:nvPicPr>
        <p:blipFill>
          <a:blip r:embed="rId2">
            <a:extLst/>
          </a:blip>
          <a:stretch>
            <a:fillRect/>
          </a:stretch>
        </p:blipFill>
        <p:spPr>
          <a:xfrm>
            <a:off x="7314345" y="-116009"/>
            <a:ext cx="1953781" cy="1651796"/>
          </a:xfrm>
          <a:prstGeom prst="rect">
            <a:avLst/>
          </a:prstGeom>
          <a:ln w="12700">
            <a:miter lim="400000"/>
          </a:ln>
        </p:spPr>
      </p:pic>
      <p:sp>
        <p:nvSpPr>
          <p:cNvPr id="1739" name="Shape 1739"/>
          <p:cNvSpPr/>
          <p:nvPr/>
        </p:nvSpPr>
        <p:spPr>
          <a:xfrm>
            <a:off x="1258674" y="1772232"/>
            <a:ext cx="9708543" cy="224676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999"/>
              </a:lnSpc>
              <a:spcBef>
                <a:spcPts val="201"/>
              </a:spcBef>
              <a:defRPr sz="1800"/>
            </a:pPr>
            <a:r>
              <a:rPr sz="2400" b="1">
                <a:solidFill>
                  <a:srgbClr val="2D2829"/>
                </a:solidFill>
                <a:latin typeface="Helvetica"/>
                <a:ea typeface="Helvetica"/>
                <a:cs typeface="Helvetica"/>
                <a:sym typeface="Helvetica"/>
              </a:rPr>
              <a:t>Organize users to give students feedback on their idea. </a:t>
            </a:r>
          </a:p>
          <a:p>
            <a:pPr algn="l" defTabSz="456987">
              <a:lnSpc>
                <a:spcPts val="3600"/>
              </a:lnSpc>
              <a:spcBef>
                <a:spcPts val="201"/>
              </a:spcBef>
              <a:defRPr sz="1800"/>
            </a:pPr>
            <a:r>
              <a:rPr sz="2000">
                <a:solidFill>
                  <a:srgbClr val="2D2829"/>
                </a:solidFill>
                <a:latin typeface="Helvetica"/>
                <a:ea typeface="Helvetica"/>
                <a:cs typeface="Helvetica"/>
                <a:sym typeface="Helvetica"/>
              </a:rPr>
              <a:t>• The people students interviewed </a:t>
            </a:r>
          </a:p>
          <a:p>
            <a:pPr algn="l" defTabSz="456987">
              <a:lnSpc>
                <a:spcPts val="3600"/>
              </a:lnSpc>
              <a:spcBef>
                <a:spcPts val="201"/>
              </a:spcBef>
              <a:defRPr sz="1800"/>
            </a:pPr>
            <a:r>
              <a:rPr sz="2000">
                <a:solidFill>
                  <a:srgbClr val="2D2829"/>
                </a:solidFill>
                <a:latin typeface="Helvetica"/>
                <a:ea typeface="Helvetica"/>
                <a:cs typeface="Helvetica"/>
                <a:sym typeface="Helvetica"/>
              </a:rPr>
              <a:t>• The people who will use the idea </a:t>
            </a:r>
          </a:p>
          <a:p>
            <a:pPr algn="l" defTabSz="456987">
              <a:lnSpc>
                <a:spcPts val="3400"/>
              </a:lnSpc>
              <a:spcBef>
                <a:spcPts val="201"/>
              </a:spcBef>
              <a:defRPr sz="1800"/>
            </a:pPr>
            <a:r>
              <a:rPr sz="2000">
                <a:solidFill>
                  <a:srgbClr val="2D2829"/>
                </a:solidFill>
                <a:latin typeface="Helvetica"/>
                <a:ea typeface="Helvetica"/>
                <a:cs typeface="Helvetica"/>
                <a:sym typeface="Helvetica"/>
              </a:rPr>
              <a:t>• Students in other teams </a:t>
            </a:r>
          </a:p>
        </p:txBody>
      </p:sp>
      <p:grpSp>
        <p:nvGrpSpPr>
          <p:cNvPr id="1749" name="Group 1749"/>
          <p:cNvGrpSpPr/>
          <p:nvPr/>
        </p:nvGrpSpPr>
        <p:grpSpPr>
          <a:xfrm>
            <a:off x="1594748" y="4020331"/>
            <a:ext cx="9815307" cy="4548102"/>
            <a:chOff x="0" y="0"/>
            <a:chExt cx="9815307" cy="4548101"/>
          </a:xfrm>
        </p:grpSpPr>
        <p:grpSp>
          <p:nvGrpSpPr>
            <p:cNvPr id="1747" name="Group 1747"/>
            <p:cNvGrpSpPr/>
            <p:nvPr/>
          </p:nvGrpSpPr>
          <p:grpSpPr>
            <a:xfrm>
              <a:off x="198244" y="0"/>
              <a:ext cx="9617064" cy="4201808"/>
              <a:chOff x="0" y="-117298"/>
              <a:chExt cx="9617062" cy="4201807"/>
            </a:xfrm>
          </p:grpSpPr>
          <p:sp>
            <p:nvSpPr>
              <p:cNvPr id="1740" name="Shape 1740"/>
              <p:cNvSpPr/>
              <p:nvPr/>
            </p:nvSpPr>
            <p:spPr>
              <a:xfrm>
                <a:off x="0" y="208149"/>
                <a:ext cx="3314769" cy="1292747"/>
              </a:xfrm>
              <a:prstGeom prst="wedgeEllipseCallout">
                <a:avLst>
                  <a:gd name="adj1" fmla="val -17754"/>
                  <a:gd name="adj2" fmla="val 64395"/>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900"/>
                  </a:lnSpc>
                  <a:defRPr sz="1600">
                    <a:latin typeface="Lint McCree Intl BB"/>
                    <a:ea typeface="Lint McCree Intl BB"/>
                    <a:cs typeface="Lint McCree Intl BB"/>
                    <a:sym typeface="Lint McCree Intl BB"/>
                  </a:defRPr>
                </a:lvl1pPr>
              </a:lstStyle>
              <a:p>
                <a:pPr lvl="0">
                  <a:defRPr sz="1800"/>
                </a:pPr>
                <a:r>
                  <a:rPr/>
                  <a:t>How do you like it?</a:t>
                </a:r>
              </a:p>
            </p:txBody>
          </p:sp>
          <p:pic>
            <p:nvPicPr>
              <p:cNvPr id="1741" name="LittleGuy_12b.png"/>
              <p:cNvPicPr/>
              <p:nvPr/>
            </p:nvPicPr>
            <p:blipFill>
              <a:blip r:embed="rId3">
                <a:extLst/>
              </a:blip>
              <a:stretch>
                <a:fillRect/>
              </a:stretch>
            </p:blipFill>
            <p:spPr>
              <a:xfrm>
                <a:off x="4686932" y="1975823"/>
                <a:ext cx="2121662" cy="2039753"/>
              </a:xfrm>
              <a:prstGeom prst="rect">
                <a:avLst/>
              </a:prstGeom>
              <a:ln w="12700" cap="flat">
                <a:noFill/>
                <a:miter lim="400000"/>
              </a:ln>
              <a:effectLst/>
            </p:spPr>
          </p:pic>
          <p:pic>
            <p:nvPicPr>
              <p:cNvPr id="1742" name="LittleGuy_14b.png"/>
              <p:cNvPicPr/>
              <p:nvPr/>
            </p:nvPicPr>
            <p:blipFill>
              <a:blip r:embed="rId4">
                <a:extLst/>
              </a:blip>
              <a:stretch>
                <a:fillRect/>
              </a:stretch>
            </p:blipFill>
            <p:spPr>
              <a:xfrm>
                <a:off x="6867781" y="1999963"/>
                <a:ext cx="1102850" cy="1991472"/>
              </a:xfrm>
              <a:prstGeom prst="rect">
                <a:avLst/>
              </a:prstGeom>
              <a:ln w="12700" cap="flat">
                <a:noFill/>
                <a:miter lim="400000"/>
              </a:ln>
              <a:effectLst/>
            </p:spPr>
          </p:pic>
          <p:pic>
            <p:nvPicPr>
              <p:cNvPr id="1743" name="LittleGuy_15b.png"/>
              <p:cNvPicPr/>
              <p:nvPr/>
            </p:nvPicPr>
            <p:blipFill>
              <a:blip r:embed="rId5">
                <a:extLst/>
              </a:blip>
              <a:stretch>
                <a:fillRect/>
              </a:stretch>
            </p:blipFill>
            <p:spPr>
              <a:xfrm>
                <a:off x="3443913" y="1906888"/>
                <a:ext cx="1296104" cy="2177622"/>
              </a:xfrm>
              <a:prstGeom prst="rect">
                <a:avLst/>
              </a:prstGeom>
              <a:ln w="12700" cap="flat">
                <a:noFill/>
                <a:miter lim="400000"/>
              </a:ln>
              <a:effectLst/>
            </p:spPr>
          </p:pic>
          <p:sp>
            <p:nvSpPr>
              <p:cNvPr id="1744" name="Shape 1744"/>
              <p:cNvSpPr/>
              <p:nvPr/>
            </p:nvSpPr>
            <p:spPr>
              <a:xfrm>
                <a:off x="3099652" y="1023365"/>
                <a:ext cx="1984388" cy="700548"/>
              </a:xfrm>
              <a:prstGeom prst="wedgeEllipseCallout">
                <a:avLst>
                  <a:gd name="adj1" fmla="val -4136"/>
                  <a:gd name="adj2" fmla="val 73017"/>
                </a:avLst>
              </a:prstGeom>
              <a:solidFill>
                <a:srgbClr val="51A7F9"/>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200"/>
                  </a:lnSpc>
                  <a:defRPr sz="19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800"/>
                  <a:t>CooL!</a:t>
                </a:r>
              </a:p>
            </p:txBody>
          </p:sp>
          <p:sp>
            <p:nvSpPr>
              <p:cNvPr id="1745" name="Shape 1745"/>
              <p:cNvSpPr/>
              <p:nvPr/>
            </p:nvSpPr>
            <p:spPr>
              <a:xfrm>
                <a:off x="3983978" y="-117299"/>
                <a:ext cx="3403787" cy="1267830"/>
              </a:xfrm>
              <a:prstGeom prst="wedgeEllipseCallout">
                <a:avLst>
                  <a:gd name="adj1" fmla="val 4143"/>
                  <a:gd name="adj2" fmla="val 104899"/>
                </a:avLst>
              </a:prstGeom>
              <a:solidFill>
                <a:srgbClr val="F5D328"/>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Have you </a:t>
                </a:r>
              </a:p>
              <a:p>
                <a:pPr defTabSz="456987">
                  <a:lnSpc>
                    <a:spcPts val="2900"/>
                  </a:lnSpc>
                  <a:defRPr sz="1800"/>
                </a:pPr>
                <a:r>
                  <a:rPr sz="1600">
                    <a:solidFill>
                      <a:srgbClr val="2D2829"/>
                    </a:solidFill>
                    <a:latin typeface="Lint McCree Intl BB"/>
                    <a:ea typeface="Lint McCree Intl BB"/>
                    <a:cs typeface="Lint McCree Intl BB"/>
                    <a:sym typeface="Lint McCree Intl BB"/>
                  </a:rPr>
                  <a:t>considered…</a:t>
                </a:r>
              </a:p>
            </p:txBody>
          </p:sp>
          <p:sp>
            <p:nvSpPr>
              <p:cNvPr id="1746" name="Shape 1746"/>
              <p:cNvSpPr/>
              <p:nvPr/>
            </p:nvSpPr>
            <p:spPr>
              <a:xfrm>
                <a:off x="7202961" y="415618"/>
                <a:ext cx="2414102" cy="1128139"/>
              </a:xfrm>
              <a:prstGeom prst="wedgeEllipseCallout">
                <a:avLst>
                  <a:gd name="adj1" fmla="val -25817"/>
                  <a:gd name="adj2" fmla="val 93166"/>
                </a:avLst>
              </a:prstGeom>
              <a:solidFill>
                <a:srgbClr val="BFA0C3"/>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I </a:t>
                </a:r>
                <a:r>
                  <a:rPr sz="1600" b="1">
                    <a:solidFill>
                      <a:srgbClr val="2D2829"/>
                    </a:solidFill>
                    <a:latin typeface="Lint McCree Intl BB"/>
                    <a:ea typeface="Lint McCree Intl BB"/>
                    <a:cs typeface="Lint McCree Intl BB"/>
                    <a:sym typeface="Lint McCree Intl BB"/>
                  </a:rPr>
                  <a:t>wonder</a:t>
                </a:r>
                <a:r>
                  <a:rPr sz="1600">
                    <a:solidFill>
                      <a:srgbClr val="2D2829"/>
                    </a:solidFill>
                    <a:latin typeface="Lint McCree Intl BB"/>
                    <a:ea typeface="Lint McCree Intl BB"/>
                    <a:cs typeface="Lint McCree Intl BB"/>
                    <a:sym typeface="Lint McCree Intl BB"/>
                  </a:rPr>
                  <a:t> if…</a:t>
                </a:r>
              </a:p>
            </p:txBody>
          </p:sp>
        </p:grpSp>
        <p:pic>
          <p:nvPicPr>
            <p:cNvPr id="1748" name="pasted-image.tif"/>
            <p:cNvPicPr/>
            <p:nvPr/>
          </p:nvPicPr>
          <p:blipFill>
            <a:blip r:embed="rId6">
              <a:extLst/>
            </a:blip>
            <a:stretch>
              <a:fillRect/>
            </a:stretch>
          </p:blipFill>
          <p:spPr>
            <a:xfrm>
              <a:off x="0" y="1850726"/>
              <a:ext cx="1661484" cy="2697376"/>
            </a:xfrm>
            <a:prstGeom prst="rect">
              <a:avLst/>
            </a:prstGeom>
            <a:ln w="12700" cap="flat">
              <a:noFill/>
              <a:miter lim="400000"/>
            </a:ln>
            <a:effectLst/>
          </p:spPr>
        </p:pic>
      </p:grpSp>
      <p:pic>
        <p:nvPicPr>
          <p:cNvPr id="1750" name="Radar box.png"/>
          <p:cNvPicPr/>
          <p:nvPr/>
        </p:nvPicPr>
        <p:blipFill>
          <a:blip r:embed="rId7">
            <a:extLst/>
          </a:blip>
          <a:stretch>
            <a:fillRect/>
          </a:stretch>
        </p:blipFill>
        <p:spPr>
          <a:xfrm rot="20725503">
            <a:off x="1828216" y="6508312"/>
            <a:ext cx="1315352" cy="1030659"/>
          </a:xfrm>
          <a:prstGeom prst="rect">
            <a:avLst/>
          </a:prstGeom>
          <a:ln w="12700">
            <a:miter lim="400000"/>
          </a:ln>
        </p:spPr>
      </p:pic>
      <p:sp>
        <p:nvSpPr>
          <p:cNvPr id="1751" name="Shape 1751"/>
          <p:cNvSpPr/>
          <p:nvPr/>
        </p:nvSpPr>
        <p:spPr>
          <a:xfrm>
            <a:off x="1322243" y="1379964"/>
            <a:ext cx="923277"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Prepare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 name="Shape 1753"/>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Sketch and Feedback</a:t>
            </a:r>
          </a:p>
        </p:txBody>
      </p:sp>
      <p:grpSp>
        <p:nvGrpSpPr>
          <p:cNvPr id="1767" name="Group 1767"/>
          <p:cNvGrpSpPr/>
          <p:nvPr/>
        </p:nvGrpSpPr>
        <p:grpSpPr>
          <a:xfrm>
            <a:off x="1324038" y="3135299"/>
            <a:ext cx="11472104" cy="4570640"/>
            <a:chOff x="303011" y="483950"/>
            <a:chExt cx="11472102" cy="4570639"/>
          </a:xfrm>
        </p:grpSpPr>
        <p:grpSp>
          <p:nvGrpSpPr>
            <p:cNvPr id="1756" name="Group 1756"/>
            <p:cNvGrpSpPr/>
            <p:nvPr/>
          </p:nvGrpSpPr>
          <p:grpSpPr>
            <a:xfrm>
              <a:off x="4589268" y="483950"/>
              <a:ext cx="2988547" cy="4570639"/>
              <a:chOff x="0" y="0"/>
              <a:chExt cx="2988545" cy="4570638"/>
            </a:xfrm>
          </p:grpSpPr>
          <p:pic>
            <p:nvPicPr>
              <p:cNvPr id="1754" name="pasted-image.tif"/>
              <p:cNvPicPr/>
              <p:nvPr/>
            </p:nvPicPr>
            <p:blipFill>
              <a:blip r:embed="rId2">
                <a:extLst/>
              </a:blip>
              <a:stretch>
                <a:fillRect/>
              </a:stretch>
            </p:blipFill>
            <p:spPr>
              <a:xfrm rot="15106048" flipH="1">
                <a:off x="329170" y="287976"/>
                <a:ext cx="2324358" cy="2374689"/>
              </a:xfrm>
              <a:prstGeom prst="rect">
                <a:avLst/>
              </a:prstGeom>
              <a:ln w="12700" cap="flat">
                <a:noFill/>
                <a:miter lim="400000"/>
              </a:ln>
              <a:effectLst/>
            </p:spPr>
          </p:pic>
          <p:sp>
            <p:nvSpPr>
              <p:cNvPr id="1755" name="Shape 1755"/>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a:solidFill>
                      <a:srgbClr val="2D2829"/>
                    </a:solidFill>
                    <a:latin typeface="Lint McCree Intl BB"/>
                    <a:ea typeface="Lint McCree Intl BB"/>
                    <a:cs typeface="Lint McCree Intl BB"/>
                    <a:sym typeface="Lint McCree Intl BB"/>
                  </a:rPr>
                  <a:t>Colourful</a:t>
                </a:r>
              </a:p>
              <a:p>
                <a:pPr algn="l" defTabSz="456987">
                  <a:lnSpc>
                    <a:spcPts val="3300"/>
                  </a:lnSpc>
                  <a:defRPr sz="1800"/>
                </a:pPr>
                <a:r>
                  <a:rPr b="1">
                    <a:solidFill>
                      <a:srgbClr val="2D2829"/>
                    </a:solidFill>
                    <a:latin typeface="Lint McCree Intl BB"/>
                    <a:ea typeface="Lint McCree Intl BB"/>
                    <a:cs typeface="Lint McCree Intl BB"/>
                    <a:sym typeface="Lint McCree Intl BB"/>
                  </a:rPr>
                  <a:t>Markers </a:t>
                </a:r>
                <a:r>
                  <a:rPr>
                    <a:solidFill>
                      <a:srgbClr val="2D2829"/>
                    </a:solidFill>
                    <a:latin typeface="Lint McCree Intl BB"/>
                    <a:ea typeface="Lint McCree Intl BB"/>
                    <a:cs typeface="Lint McCree Intl BB"/>
                    <a:sym typeface="Lint McCree Intl BB"/>
                  </a:rPr>
                  <a:t>or </a:t>
                </a:r>
              </a:p>
              <a:p>
                <a:pPr algn="l" defTabSz="456987">
                  <a:lnSpc>
                    <a:spcPts val="3300"/>
                  </a:lnSpc>
                  <a:defRPr sz="1800"/>
                </a:pPr>
                <a:r>
                  <a:rPr b="1">
                    <a:solidFill>
                      <a:srgbClr val="2D2829"/>
                    </a:solidFill>
                    <a:latin typeface="Lint McCree Intl BB"/>
                    <a:ea typeface="Lint McCree Intl BB"/>
                    <a:cs typeface="Lint McCree Intl BB"/>
                    <a:sym typeface="Lint McCree Intl BB"/>
                  </a:rPr>
                  <a:t>Paints</a:t>
                </a:r>
              </a:p>
            </p:txBody>
          </p:sp>
        </p:grpSp>
        <p:grpSp>
          <p:nvGrpSpPr>
            <p:cNvPr id="1762" name="Group 1762"/>
            <p:cNvGrpSpPr/>
            <p:nvPr/>
          </p:nvGrpSpPr>
          <p:grpSpPr>
            <a:xfrm>
              <a:off x="8826282" y="1110977"/>
              <a:ext cx="2948831" cy="3579779"/>
              <a:chOff x="274605" y="679713"/>
              <a:chExt cx="2948830" cy="3579777"/>
            </a:xfrm>
          </p:grpSpPr>
          <p:grpSp>
            <p:nvGrpSpPr>
              <p:cNvPr id="1760" name="Group 1760"/>
              <p:cNvGrpSpPr/>
              <p:nvPr/>
            </p:nvGrpSpPr>
            <p:grpSpPr>
              <a:xfrm>
                <a:off x="274605" y="679713"/>
                <a:ext cx="1794210" cy="1817070"/>
                <a:chOff x="240739" y="341046"/>
                <a:chExt cx="1794208" cy="1817068"/>
              </a:xfrm>
            </p:grpSpPr>
            <p:sp>
              <p:nvSpPr>
                <p:cNvPr id="1757" name="Shape 1757"/>
                <p:cNvSpPr/>
                <p:nvPr/>
              </p:nvSpPr>
              <p:spPr>
                <a:xfrm rot="268425">
                  <a:off x="332351" y="372500"/>
                  <a:ext cx="839329" cy="840836"/>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758" name="Shape 1758"/>
                <p:cNvSpPr/>
                <p:nvPr/>
              </p:nvSpPr>
              <p:spPr>
                <a:xfrm rot="20733237">
                  <a:off x="332351" y="1225880"/>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759" name="Shape 1759"/>
                <p:cNvSpPr/>
                <p:nvPr/>
              </p:nvSpPr>
              <p:spPr>
                <a:xfrm rot="975579">
                  <a:off x="1094691" y="593178"/>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grpSp>
          <p:sp>
            <p:nvSpPr>
              <p:cNvPr id="1761" name="Shape 1761"/>
              <p:cNvSpPr/>
              <p:nvPr/>
            </p:nvSpPr>
            <p:spPr>
              <a:xfrm>
                <a:off x="275764" y="3020155"/>
                <a:ext cx="2947673" cy="12393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Ideas </a:t>
                </a:r>
                <a:r>
                  <a:rPr>
                    <a:solidFill>
                      <a:srgbClr val="2D2829"/>
                    </a:solidFill>
                    <a:latin typeface="Lint McCree Intl BB"/>
                    <a:ea typeface="Lint McCree Intl BB"/>
                    <a:cs typeface="Lint McCree Intl BB"/>
                    <a:sym typeface="Lint McCree Intl BB"/>
                  </a:rPr>
                  <a:t>From Brainstorming</a:t>
                </a:r>
              </a:p>
              <a:p>
                <a:pPr algn="l" defTabSz="456987">
                  <a:lnSpc>
                    <a:spcPts val="3300"/>
                  </a:lnSpc>
                  <a:defRPr sz="1800"/>
                </a:pPr>
                <a:r>
                  <a:rPr>
                    <a:solidFill>
                      <a:srgbClr val="2D2829"/>
                    </a:solidFill>
                    <a:latin typeface="Lint McCree Intl BB"/>
                    <a:ea typeface="Lint McCree Intl BB"/>
                    <a:cs typeface="Lint McCree Intl BB"/>
                    <a:sym typeface="Lint McCree Intl BB"/>
                  </a:rPr>
                  <a:t>Activity</a:t>
                </a:r>
              </a:p>
            </p:txBody>
          </p:sp>
        </p:grpSp>
        <p:grpSp>
          <p:nvGrpSpPr>
            <p:cNvPr id="1766" name="Group 1766"/>
            <p:cNvGrpSpPr/>
            <p:nvPr/>
          </p:nvGrpSpPr>
          <p:grpSpPr>
            <a:xfrm>
              <a:off x="303011" y="919054"/>
              <a:ext cx="4850591" cy="3502683"/>
              <a:chOff x="303011" y="471635"/>
              <a:chExt cx="4850590" cy="3502681"/>
            </a:xfrm>
          </p:grpSpPr>
          <p:pic>
            <p:nvPicPr>
              <p:cNvPr id="1763" name="pasted-image.tif"/>
              <p:cNvPicPr/>
              <p:nvPr/>
            </p:nvPicPr>
            <p:blipFill>
              <a:blip r:embed="rId3">
                <a:alphaModFix amt="50019"/>
                <a:extLst/>
              </a:blip>
              <a:stretch>
                <a:fillRect/>
              </a:stretch>
            </p:blipFill>
            <p:spPr>
              <a:xfrm rot="17285345">
                <a:off x="771516" y="3130"/>
                <a:ext cx="2498694" cy="3435704"/>
              </a:xfrm>
              <a:prstGeom prst="rect">
                <a:avLst/>
              </a:prstGeom>
              <a:ln w="12700" cap="flat">
                <a:noFill/>
                <a:miter lim="400000"/>
              </a:ln>
              <a:effectLst/>
            </p:spPr>
          </p:pic>
          <p:sp>
            <p:nvSpPr>
              <p:cNvPr id="1764" name="Shape 1764"/>
              <p:cNvSpPr/>
              <p:nvPr/>
            </p:nvSpPr>
            <p:spPr>
              <a:xfrm>
                <a:off x="603965" y="3317727"/>
                <a:ext cx="4549636" cy="65658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a:solidFill>
                      <a:srgbClr val="2D2829"/>
                    </a:solidFill>
                    <a:latin typeface="Lint McCree Intl BB"/>
                    <a:ea typeface="Lint McCree Intl BB"/>
                    <a:cs typeface="Lint McCree Intl BB"/>
                    <a:sym typeface="Lint McCree Intl BB"/>
                  </a:rPr>
                  <a:t>Chart and/or Mural </a:t>
                </a:r>
              </a:p>
              <a:p>
                <a:pPr algn="l" defTabSz="456987">
                  <a:defRPr sz="1800"/>
                </a:pP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pic>
            <p:nvPicPr>
              <p:cNvPr id="1765" name="pasted-image.tif"/>
              <p:cNvPicPr/>
              <p:nvPr/>
            </p:nvPicPr>
            <p:blipFill>
              <a:blip r:embed="rId3">
                <a:extLst/>
              </a:blip>
              <a:stretch>
                <a:fillRect/>
              </a:stretch>
            </p:blipFill>
            <p:spPr>
              <a:xfrm rot="16240446">
                <a:off x="771516" y="3130"/>
                <a:ext cx="2498694" cy="3435704"/>
              </a:xfrm>
              <a:prstGeom prst="rect">
                <a:avLst/>
              </a:prstGeom>
              <a:ln w="12700" cap="flat">
                <a:noFill/>
                <a:miter lim="400000"/>
              </a:ln>
              <a:effectLst/>
            </p:spPr>
          </p:pic>
        </p:grpSp>
      </p:grpSp>
      <p:pic>
        <p:nvPicPr>
          <p:cNvPr id="1768" name="pasted-image.pdf"/>
          <p:cNvPicPr/>
          <p:nvPr/>
        </p:nvPicPr>
        <p:blipFill>
          <a:blip r:embed="rId4">
            <a:extLst/>
          </a:blip>
          <a:stretch>
            <a:fillRect/>
          </a:stretch>
        </p:blipFill>
        <p:spPr>
          <a:xfrm>
            <a:off x="7314345" y="-116009"/>
            <a:ext cx="1953781" cy="1651796"/>
          </a:xfrm>
          <a:prstGeom prst="rect">
            <a:avLst/>
          </a:prstGeom>
          <a:ln w="12700">
            <a:miter lim="400000"/>
          </a:ln>
        </p:spPr>
      </p:pic>
      <p:sp>
        <p:nvSpPr>
          <p:cNvPr id="1769" name="Shape 1769"/>
          <p:cNvSpPr/>
          <p:nvPr/>
        </p:nvSpPr>
        <p:spPr>
          <a:xfrm>
            <a:off x="1353070" y="1379964"/>
            <a:ext cx="1102814"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 name="Shape 1771"/>
          <p:cNvSpPr/>
          <p:nvPr/>
        </p:nvSpPr>
        <p:spPr>
          <a:xfrm>
            <a:off x="1570227" y="753648"/>
            <a:ext cx="2434850"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How it works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grpSp>
        <p:nvGrpSpPr>
          <p:cNvPr id="1779" name="Group 1779"/>
          <p:cNvGrpSpPr/>
          <p:nvPr/>
        </p:nvGrpSpPr>
        <p:grpSpPr>
          <a:xfrm>
            <a:off x="549899" y="1765236"/>
            <a:ext cx="3439093" cy="4839215"/>
            <a:chOff x="0" y="0"/>
            <a:chExt cx="3439090" cy="4839213"/>
          </a:xfrm>
        </p:grpSpPr>
        <p:grpSp>
          <p:nvGrpSpPr>
            <p:cNvPr id="1777" name="Group 1777"/>
            <p:cNvGrpSpPr/>
            <p:nvPr/>
          </p:nvGrpSpPr>
          <p:grpSpPr>
            <a:xfrm>
              <a:off x="-1" y="-1"/>
              <a:ext cx="3439092" cy="4839215"/>
              <a:chOff x="0" y="0"/>
              <a:chExt cx="3439090" cy="4839213"/>
            </a:xfrm>
          </p:grpSpPr>
          <p:grpSp>
            <p:nvGrpSpPr>
              <p:cNvPr id="1775" name="Group 1775"/>
              <p:cNvGrpSpPr/>
              <p:nvPr/>
            </p:nvGrpSpPr>
            <p:grpSpPr>
              <a:xfrm>
                <a:off x="0" y="-1"/>
                <a:ext cx="3439091" cy="3324701"/>
                <a:chOff x="0" y="0"/>
                <a:chExt cx="3439090" cy="3324699"/>
              </a:xfrm>
            </p:grpSpPr>
            <p:pic>
              <p:nvPicPr>
                <p:cNvPr id="1772" name="pasted-image.tif"/>
                <p:cNvPicPr/>
                <p:nvPr/>
              </p:nvPicPr>
              <p:blipFill>
                <a:blip r:embed="rId2">
                  <a:extLst/>
                </a:blip>
                <a:stretch>
                  <a:fillRect/>
                </a:stretch>
              </p:blipFill>
              <p:spPr>
                <a:xfrm rot="16240446">
                  <a:off x="713936" y="85967"/>
                  <a:ext cx="2283646" cy="3140014"/>
                </a:xfrm>
                <a:prstGeom prst="rect">
                  <a:avLst/>
                </a:prstGeom>
                <a:ln w="12700" cap="flat">
                  <a:noFill/>
                  <a:miter lim="400000"/>
                </a:ln>
                <a:effectLst/>
              </p:spPr>
            </p:pic>
            <p:sp>
              <p:nvSpPr>
                <p:cNvPr id="1773" name="Shape 1773"/>
                <p:cNvSpPr/>
                <p:nvPr/>
              </p:nvSpPr>
              <p:spPr>
                <a:xfrm rot="20981968">
                  <a:off x="671025" y="68265"/>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600">
                      <a:latin typeface="Lint McCree Intl BB"/>
                      <a:ea typeface="Lint McCree Intl BB"/>
                      <a:cs typeface="Lint McCree Intl BB"/>
                      <a:sym typeface="Lint McCree Intl BB"/>
                    </a:defRPr>
                  </a:lvl1pPr>
                </a:lstStyle>
                <a:p>
                  <a:pPr lvl="0">
                    <a:defRPr sz="1800"/>
                  </a:pPr>
                  <a:r>
                    <a:rPr/>
                    <a:t>Idea</a:t>
                  </a:r>
                </a:p>
              </p:txBody>
            </p:sp>
            <p:pic>
              <p:nvPicPr>
                <p:cNvPr id="1774" name="pasted-image.tif"/>
                <p:cNvPicPr/>
                <p:nvPr/>
              </p:nvPicPr>
              <p:blipFill>
                <a:blip r:embed="rId3">
                  <a:extLst/>
                </a:blip>
                <a:stretch>
                  <a:fillRect/>
                </a:stretch>
              </p:blipFill>
              <p:spPr>
                <a:xfrm rot="15106048" flipH="1">
                  <a:off x="202302" y="1688267"/>
                  <a:ext cx="1428515" cy="1459447"/>
                </a:xfrm>
                <a:prstGeom prst="rect">
                  <a:avLst/>
                </a:prstGeom>
                <a:ln w="12700" cap="flat">
                  <a:noFill/>
                  <a:miter lim="400000"/>
                </a:ln>
                <a:effectLst/>
              </p:spPr>
            </p:pic>
          </p:grpSp>
          <p:sp>
            <p:nvSpPr>
              <p:cNvPr id="1776" name="Shape 1776"/>
              <p:cNvSpPr/>
              <p:nvPr/>
            </p:nvSpPr>
            <p:spPr>
              <a:xfrm>
                <a:off x="373942" y="3255865"/>
                <a:ext cx="2691206"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a:solidFill>
                      <a:srgbClr val="2D2829"/>
                    </a:solidFill>
                    <a:latin typeface="Lint McCree Intl BB"/>
                    <a:ea typeface="Lint McCree Intl BB"/>
                    <a:cs typeface="Lint McCree Intl BB"/>
                    <a:sym typeface="Lint McCree Intl BB"/>
                  </a:rPr>
                  <a:t>1. </a:t>
                </a:r>
                <a:r>
                  <a:rPr b="1">
                    <a:solidFill>
                      <a:srgbClr val="2D2829"/>
                    </a:solidFill>
                    <a:latin typeface="Lint McCree Intl BB"/>
                    <a:ea typeface="Lint McCree Intl BB"/>
                    <a:cs typeface="Lint McCree Intl BB"/>
                    <a:sym typeface="Lint McCree Intl BB"/>
                  </a:rPr>
                  <a:t>Sketch</a:t>
                </a:r>
                <a:r>
                  <a:rPr>
                    <a:solidFill>
                      <a:srgbClr val="2D2829"/>
                    </a:solidFill>
                    <a:latin typeface="Lint McCree Intl BB"/>
                    <a:ea typeface="Lint McCree Intl BB"/>
                    <a:cs typeface="Lint McCree Intl BB"/>
                    <a:sym typeface="Lint McCree Intl BB"/>
                  </a:rPr>
                  <a:t> one of the ideas from your brainstorm</a:t>
                </a:r>
              </a:p>
            </p:txBody>
          </p:sp>
        </p:grpSp>
        <p:pic>
          <p:nvPicPr>
            <p:cNvPr id="1778" name="pasted-image.tif"/>
            <p:cNvPicPr/>
            <p:nvPr/>
          </p:nvPicPr>
          <p:blipFill>
            <a:blip r:embed="rId4">
              <a:extLst/>
            </a:blip>
            <a:stretch>
              <a:fillRect/>
            </a:stretch>
          </p:blipFill>
          <p:spPr>
            <a:xfrm>
              <a:off x="1532195" y="1386259"/>
              <a:ext cx="844709" cy="653781"/>
            </a:xfrm>
            <a:prstGeom prst="rect">
              <a:avLst/>
            </a:prstGeom>
            <a:ln w="12700" cap="flat">
              <a:noFill/>
              <a:miter lim="400000"/>
            </a:ln>
            <a:effectLst/>
          </p:spPr>
        </p:pic>
      </p:grpSp>
      <p:grpSp>
        <p:nvGrpSpPr>
          <p:cNvPr id="1785" name="Group 1785"/>
          <p:cNvGrpSpPr/>
          <p:nvPr/>
        </p:nvGrpSpPr>
        <p:grpSpPr>
          <a:xfrm>
            <a:off x="9171690" y="4175824"/>
            <a:ext cx="3591391" cy="4741187"/>
            <a:chOff x="0" y="0"/>
            <a:chExt cx="3591390" cy="4741186"/>
          </a:xfrm>
        </p:grpSpPr>
        <p:grpSp>
          <p:nvGrpSpPr>
            <p:cNvPr id="1783" name="Group 1783"/>
            <p:cNvGrpSpPr/>
            <p:nvPr/>
          </p:nvGrpSpPr>
          <p:grpSpPr>
            <a:xfrm>
              <a:off x="-1" y="-1"/>
              <a:ext cx="3591391" cy="4741187"/>
              <a:chOff x="0" y="0"/>
              <a:chExt cx="3591390" cy="4741186"/>
            </a:xfrm>
          </p:grpSpPr>
          <p:pic>
            <p:nvPicPr>
              <p:cNvPr id="1780" name="pasted-image.tif"/>
              <p:cNvPicPr/>
              <p:nvPr/>
            </p:nvPicPr>
            <p:blipFill>
              <a:blip r:embed="rId2">
                <a:extLst/>
              </a:blip>
              <a:stretch>
                <a:fillRect/>
              </a:stretch>
            </p:blipFill>
            <p:spPr>
              <a:xfrm rot="16240446">
                <a:off x="300459" y="597571"/>
                <a:ext cx="1554087" cy="2136870"/>
              </a:xfrm>
              <a:prstGeom prst="rect">
                <a:avLst/>
              </a:prstGeom>
              <a:ln w="12700" cap="flat">
                <a:noFill/>
                <a:miter lim="400000"/>
              </a:ln>
              <a:effectLst/>
            </p:spPr>
          </p:pic>
          <p:pic>
            <p:nvPicPr>
              <p:cNvPr id="1781" name="pasted-image.tif"/>
              <p:cNvPicPr/>
              <p:nvPr/>
            </p:nvPicPr>
            <p:blipFill>
              <a:blip r:embed="rId3">
                <a:extLst/>
              </a:blip>
              <a:stretch>
                <a:fillRect/>
              </a:stretch>
            </p:blipFill>
            <p:spPr>
              <a:xfrm rot="1448752">
                <a:off x="1922843" y="228329"/>
                <a:ext cx="1428515" cy="1459447"/>
              </a:xfrm>
              <a:prstGeom prst="rect">
                <a:avLst/>
              </a:prstGeom>
              <a:ln w="12700" cap="flat">
                <a:noFill/>
                <a:miter lim="400000"/>
              </a:ln>
              <a:effectLst/>
            </p:spPr>
          </p:pic>
          <p:sp>
            <p:nvSpPr>
              <p:cNvPr id="1782" name="Shape 1782"/>
              <p:cNvSpPr/>
              <p:nvPr/>
            </p:nvSpPr>
            <p:spPr>
              <a:xfrm>
                <a:off x="12970" y="2593178"/>
                <a:ext cx="3578420" cy="214800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a:solidFill>
                      <a:srgbClr val="2D2829"/>
                    </a:solidFill>
                    <a:latin typeface="Lint McCree Intl BB"/>
                    <a:ea typeface="Lint McCree Intl BB"/>
                    <a:cs typeface="Lint McCree Intl BB"/>
                    <a:sym typeface="Lint McCree Intl BB"/>
                  </a:rPr>
                  <a:t>3. </a:t>
                </a:r>
                <a:r>
                  <a:rPr b="1">
                    <a:solidFill>
                      <a:srgbClr val="2D2829"/>
                    </a:solidFill>
                    <a:latin typeface="Lint McCree Intl BB"/>
                    <a:ea typeface="Lint McCree Intl BB"/>
                    <a:cs typeface="Lint McCree Intl BB"/>
                    <a:sym typeface="Lint McCree Intl BB"/>
                  </a:rPr>
                  <a:t>Iterate:</a:t>
                </a:r>
              </a:p>
              <a:p>
                <a:pPr algn="l" defTabSz="456987">
                  <a:lnSpc>
                    <a:spcPts val="3300"/>
                  </a:lnSpc>
                  <a:defRPr sz="1800"/>
                </a:pPr>
                <a:r>
                  <a:rPr>
                    <a:solidFill>
                      <a:srgbClr val="2D2829"/>
                    </a:solidFill>
                    <a:latin typeface="Lint McCree Intl BB"/>
                    <a:ea typeface="Lint McCree Intl BB"/>
                    <a:cs typeface="Lint McCree Intl BB"/>
                    <a:sym typeface="Lint McCree Intl BB"/>
                  </a:rPr>
                  <a:t>Create a new sketch (or use another prototyping activity)</a:t>
                </a:r>
              </a:p>
              <a:p>
                <a:pPr algn="l" defTabSz="456987">
                  <a:lnSpc>
                    <a:spcPts val="3300"/>
                  </a:lnSpc>
                  <a:defRPr sz="1800"/>
                </a:pPr>
                <a:r>
                  <a:rPr>
                    <a:solidFill>
                      <a:srgbClr val="2D2829"/>
                    </a:solidFill>
                    <a:latin typeface="Lint McCree Intl BB"/>
                    <a:ea typeface="Lint McCree Intl BB"/>
                    <a:cs typeface="Lint McCree Intl BB"/>
                    <a:sym typeface="Lint McCree Intl BB"/>
                  </a:rPr>
                  <a:t>incorporating the feedback.</a:t>
                </a:r>
              </a:p>
            </p:txBody>
          </p:sp>
        </p:grpSp>
        <p:pic>
          <p:nvPicPr>
            <p:cNvPr id="1784" name="pasted-image.pdf"/>
            <p:cNvPicPr/>
            <p:nvPr/>
          </p:nvPicPr>
          <p:blipFill>
            <a:blip r:embed="rId5">
              <a:extLst/>
            </a:blip>
            <a:stretch>
              <a:fillRect/>
            </a:stretch>
          </p:blipFill>
          <p:spPr>
            <a:xfrm>
              <a:off x="705847" y="1188989"/>
              <a:ext cx="743311" cy="925126"/>
            </a:xfrm>
            <a:prstGeom prst="rect">
              <a:avLst/>
            </a:prstGeom>
            <a:ln w="12700" cap="flat">
              <a:noFill/>
              <a:miter lim="400000"/>
            </a:ln>
            <a:effectLst/>
          </p:spPr>
        </p:pic>
      </p:grpSp>
      <p:sp>
        <p:nvSpPr>
          <p:cNvPr id="1786" name="Shape 1786"/>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Sketch and Feedback</a:t>
            </a:r>
          </a:p>
        </p:txBody>
      </p:sp>
      <p:pic>
        <p:nvPicPr>
          <p:cNvPr id="1787" name="pasted-image.pdf"/>
          <p:cNvPicPr/>
          <p:nvPr/>
        </p:nvPicPr>
        <p:blipFill>
          <a:blip r:embed="rId6">
            <a:extLst/>
          </a:blip>
          <a:stretch>
            <a:fillRect/>
          </a:stretch>
        </p:blipFill>
        <p:spPr>
          <a:xfrm>
            <a:off x="7314345" y="-116009"/>
            <a:ext cx="1953781" cy="1651796"/>
          </a:xfrm>
          <a:prstGeom prst="rect">
            <a:avLst/>
          </a:prstGeom>
          <a:ln w="12700">
            <a:miter lim="400000"/>
          </a:ln>
        </p:spPr>
      </p:pic>
      <p:grpSp>
        <p:nvGrpSpPr>
          <p:cNvPr id="1796" name="Group 1796"/>
          <p:cNvGrpSpPr/>
          <p:nvPr/>
        </p:nvGrpSpPr>
        <p:grpSpPr>
          <a:xfrm>
            <a:off x="4462806" y="2686807"/>
            <a:ext cx="4707312" cy="6327054"/>
            <a:chOff x="0" y="0"/>
            <a:chExt cx="4707311" cy="6327053"/>
          </a:xfrm>
        </p:grpSpPr>
        <p:grpSp>
          <p:nvGrpSpPr>
            <p:cNvPr id="1794" name="Group 1794"/>
            <p:cNvGrpSpPr/>
            <p:nvPr/>
          </p:nvGrpSpPr>
          <p:grpSpPr>
            <a:xfrm>
              <a:off x="0" y="0"/>
              <a:ext cx="4707311" cy="5004339"/>
              <a:chOff x="0" y="0"/>
              <a:chExt cx="4707310" cy="5004338"/>
            </a:xfrm>
          </p:grpSpPr>
          <p:sp>
            <p:nvSpPr>
              <p:cNvPr id="1788" name="Shape 1788"/>
              <p:cNvSpPr/>
              <p:nvPr/>
            </p:nvSpPr>
            <p:spPr>
              <a:xfrm>
                <a:off x="2016201" y="647294"/>
                <a:ext cx="2691110" cy="1563755"/>
              </a:xfrm>
              <a:prstGeom prst="wedgeEllipseCallout">
                <a:avLst>
                  <a:gd name="adj1" fmla="val -17560"/>
                  <a:gd name="adj2" fmla="val 60301"/>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…why not deliver it by air?</a:t>
                </a:r>
                <a:endParaRPr b="1">
                  <a:solidFill>
                    <a:srgbClr val="2D2829"/>
                  </a:solidFill>
                </a:endParaRPr>
              </a:p>
            </p:txBody>
          </p:sp>
          <p:grpSp>
            <p:nvGrpSpPr>
              <p:cNvPr id="1791" name="Group 1791"/>
              <p:cNvGrpSpPr/>
              <p:nvPr/>
            </p:nvGrpSpPr>
            <p:grpSpPr>
              <a:xfrm>
                <a:off x="123339" y="2119679"/>
                <a:ext cx="1706119" cy="2849960"/>
                <a:chOff x="0" y="0"/>
                <a:chExt cx="1706118" cy="2849959"/>
              </a:xfrm>
            </p:grpSpPr>
            <p:pic>
              <p:nvPicPr>
                <p:cNvPr id="1789" name="Presenter colored.png"/>
                <p:cNvPicPr/>
                <p:nvPr/>
              </p:nvPicPr>
              <p:blipFill>
                <a:blip r:embed="rId7">
                  <a:extLst/>
                </a:blip>
                <a:stretch>
                  <a:fillRect/>
                </a:stretch>
              </p:blipFill>
              <p:spPr>
                <a:xfrm>
                  <a:off x="0" y="0"/>
                  <a:ext cx="1706119" cy="2849960"/>
                </a:xfrm>
                <a:prstGeom prst="rect">
                  <a:avLst/>
                </a:prstGeom>
                <a:ln w="12700" cap="flat">
                  <a:noFill/>
                  <a:miter lim="400000"/>
                </a:ln>
                <a:effectLst/>
              </p:spPr>
            </p:pic>
            <p:pic>
              <p:nvPicPr>
                <p:cNvPr id="1790" name="pasted-image.tif"/>
                <p:cNvPicPr/>
                <p:nvPr/>
              </p:nvPicPr>
              <p:blipFill>
                <a:blip r:embed="rId8">
                  <a:extLst/>
                </a:blip>
                <a:stretch>
                  <a:fillRect/>
                </a:stretch>
              </p:blipFill>
              <p:spPr>
                <a:xfrm>
                  <a:off x="604931" y="986621"/>
                  <a:ext cx="612744" cy="474238"/>
                </a:xfrm>
                <a:prstGeom prst="rect">
                  <a:avLst/>
                </a:prstGeom>
                <a:ln w="12700" cap="flat">
                  <a:noFill/>
                  <a:miter lim="400000"/>
                </a:ln>
                <a:effectLst/>
              </p:spPr>
            </p:pic>
          </p:grpSp>
          <p:pic>
            <p:nvPicPr>
              <p:cNvPr id="1792" name="LittleGuy_14b.png"/>
              <p:cNvPicPr/>
              <p:nvPr/>
            </p:nvPicPr>
            <p:blipFill>
              <a:blip r:embed="rId9">
                <a:extLst/>
              </a:blip>
              <a:stretch>
                <a:fillRect/>
              </a:stretch>
            </p:blipFill>
            <p:spPr>
              <a:xfrm>
                <a:off x="1887441" y="2355802"/>
                <a:ext cx="1466724" cy="2648537"/>
              </a:xfrm>
              <a:prstGeom prst="rect">
                <a:avLst/>
              </a:prstGeom>
              <a:ln w="12700" cap="flat">
                <a:noFill/>
                <a:miter lim="400000"/>
              </a:ln>
              <a:effectLst/>
            </p:spPr>
          </p:pic>
          <p:sp>
            <p:nvSpPr>
              <p:cNvPr id="1793" name="Shape 1793"/>
              <p:cNvSpPr/>
              <p:nvPr/>
            </p:nvSpPr>
            <p:spPr>
              <a:xfrm>
                <a:off x="0" y="0"/>
                <a:ext cx="3254185" cy="19164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a:solidFill>
                      <a:srgbClr val="2D2829"/>
                    </a:solidFill>
                    <a:latin typeface="Lint McCree Intl BB"/>
                    <a:ea typeface="Lint McCree Intl BB"/>
                    <a:cs typeface="Lint McCree Intl BB"/>
                    <a:sym typeface="Lint McCree Intl BB"/>
                  </a:rPr>
                  <a:t>2. </a:t>
                </a:r>
                <a:r>
                  <a:rPr b="1">
                    <a:solidFill>
                      <a:srgbClr val="2D2829"/>
                    </a:solidFill>
                    <a:latin typeface="Lint McCree Intl BB"/>
                    <a:ea typeface="Lint McCree Intl BB"/>
                    <a:cs typeface="Lint McCree Intl BB"/>
                    <a:sym typeface="Lint McCree Intl BB"/>
                  </a:rPr>
                  <a:t>Get Feedback.</a:t>
                </a:r>
              </a:p>
              <a:p>
                <a:pPr algn="l" defTabSz="456987">
                  <a:lnSpc>
                    <a:spcPts val="3300"/>
                  </a:lnSpc>
                  <a:defRPr sz="1800"/>
                </a:pPr>
                <a:r>
                  <a:rPr>
                    <a:solidFill>
                      <a:srgbClr val="2D2829"/>
                    </a:solidFill>
                    <a:latin typeface="Lint McCree Intl BB"/>
                    <a:ea typeface="Lint McCree Intl BB"/>
                    <a:cs typeface="Lint McCree Intl BB"/>
                    <a:sym typeface="Lint McCree Intl BB"/>
                  </a:rPr>
                  <a:t>Tell the users the story of your </a:t>
                </a:r>
              </a:p>
              <a:p>
                <a:pPr algn="l" defTabSz="456987">
                  <a:lnSpc>
                    <a:spcPts val="3300"/>
                  </a:lnSpc>
                  <a:defRPr sz="1800"/>
                </a:pPr>
                <a:r>
                  <a:rPr>
                    <a:solidFill>
                      <a:srgbClr val="2D2829"/>
                    </a:solidFill>
                    <a:latin typeface="Lint McCree Intl BB"/>
                    <a:ea typeface="Lint McCree Intl BB"/>
                    <a:cs typeface="Lint McCree Intl BB"/>
                    <a:sym typeface="Lint McCree Intl BB"/>
                  </a:rPr>
                  <a:t>idea, using </a:t>
                </a:r>
              </a:p>
              <a:p>
                <a:pPr algn="l" defTabSz="456987">
                  <a:lnSpc>
                    <a:spcPts val="3300"/>
                  </a:lnSpc>
                  <a:defRPr sz="1800"/>
                </a:pPr>
                <a:r>
                  <a:rPr>
                    <a:solidFill>
                      <a:srgbClr val="2D2829"/>
                    </a:solidFill>
                    <a:latin typeface="Lint McCree Intl BB"/>
                    <a:ea typeface="Lint McCree Intl BB"/>
                    <a:cs typeface="Lint McCree Intl BB"/>
                    <a:sym typeface="Lint McCree Intl BB"/>
                  </a:rPr>
                  <a:t>your sketch.</a:t>
                </a:r>
              </a:p>
            </p:txBody>
          </p:sp>
        </p:grpSp>
        <p:sp>
          <p:nvSpPr>
            <p:cNvPr id="1795" name="Shape 1795"/>
            <p:cNvSpPr/>
            <p:nvPr/>
          </p:nvSpPr>
          <p:spPr>
            <a:xfrm>
              <a:off x="127151" y="4758533"/>
              <a:ext cx="2674237" cy="156852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algn="l" defTabSz="456987">
                <a:lnSpc>
                  <a:spcPts val="2699"/>
                </a:lnSpc>
                <a:spcBef>
                  <a:spcPts val="201"/>
                </a:spcBef>
                <a:defRPr sz="1800"/>
              </a:pPr>
              <a:r>
                <a:rPr sz="1300" b="1">
                  <a:solidFill>
                    <a:srgbClr val="2D2829"/>
                  </a:solidFill>
                  <a:latin typeface="Lint McCree Intl BB"/>
                  <a:ea typeface="Lint McCree Intl BB"/>
                  <a:cs typeface="Lint McCree Intl BB"/>
                  <a:sym typeface="Lint McCree Intl BB"/>
                </a:rPr>
                <a:t>The Feedback Group could be:</a:t>
              </a:r>
            </a:p>
            <a:p>
              <a:pPr algn="l" defTabSz="456987">
                <a:lnSpc>
                  <a:spcPts val="2699"/>
                </a:lnSpc>
                <a:spcBef>
                  <a:spcPts val="201"/>
                </a:spcBef>
                <a:defRPr sz="1800"/>
              </a:pPr>
              <a:r>
                <a:rPr sz="1300">
                  <a:solidFill>
                    <a:srgbClr val="2D2829"/>
                  </a:solidFill>
                  <a:latin typeface="Lint McCree Intl BB"/>
                  <a:ea typeface="Lint McCree Intl BB"/>
                  <a:cs typeface="Lint McCree Intl BB"/>
                  <a:sym typeface="Lint McCree Intl BB"/>
                </a:rPr>
                <a:t>• The people students interviewed </a:t>
              </a:r>
            </a:p>
            <a:p>
              <a:pPr algn="l" defTabSz="456987">
                <a:lnSpc>
                  <a:spcPts val="2699"/>
                </a:lnSpc>
                <a:spcBef>
                  <a:spcPts val="201"/>
                </a:spcBef>
                <a:defRPr sz="1800"/>
              </a:pPr>
              <a:r>
                <a:rPr sz="1300">
                  <a:solidFill>
                    <a:srgbClr val="2D2829"/>
                  </a:solidFill>
                  <a:latin typeface="Lint McCree Intl BB"/>
                  <a:ea typeface="Lint McCree Intl BB"/>
                  <a:cs typeface="Lint McCree Intl BB"/>
                  <a:sym typeface="Lint McCree Intl BB"/>
                </a:rPr>
                <a:t>• The people who will use the idea </a:t>
              </a:r>
            </a:p>
            <a:p>
              <a:pPr algn="l" defTabSz="456987">
                <a:lnSpc>
                  <a:spcPts val="2500"/>
                </a:lnSpc>
                <a:spcBef>
                  <a:spcPts val="201"/>
                </a:spcBef>
                <a:defRPr sz="1800"/>
              </a:pPr>
              <a:r>
                <a:rPr sz="1300">
                  <a:solidFill>
                    <a:srgbClr val="2D2829"/>
                  </a:solidFill>
                  <a:latin typeface="Lint McCree Intl BB"/>
                  <a:ea typeface="Lint McCree Intl BB"/>
                  <a:cs typeface="Lint McCree Intl BB"/>
                  <a:sym typeface="Lint McCree Intl BB"/>
                </a:rPr>
                <a:t>• Students in other teams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779"/>
                                        </p:tgtEl>
                                        <p:attrNameLst>
                                          <p:attrName>style.visibility</p:attrName>
                                        </p:attrNameLst>
                                      </p:cBhvr>
                                      <p:to>
                                        <p:strVal val="visible"/>
                                      </p:to>
                                    </p:set>
                                    <p:animEffect transition="in" filter="fade">
                                      <p:cBhvr>
                                        <p:cTn id="7" dur="1000"/>
                                        <p:tgtEl>
                                          <p:spTgt spid="17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796"/>
                                        </p:tgtEl>
                                        <p:attrNameLst>
                                          <p:attrName>style.visibility</p:attrName>
                                        </p:attrNameLst>
                                      </p:cBhvr>
                                      <p:to>
                                        <p:strVal val="visible"/>
                                      </p:to>
                                    </p:set>
                                    <p:animEffect transition="in" filter="fade">
                                      <p:cBhvr>
                                        <p:cTn id="12" dur="1000"/>
                                        <p:tgtEl>
                                          <p:spTgt spid="17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785"/>
                                        </p:tgtEl>
                                        <p:attrNameLst>
                                          <p:attrName>style.visibility</p:attrName>
                                        </p:attrNameLst>
                                      </p:cBhvr>
                                      <p:to>
                                        <p:strVal val="visible"/>
                                      </p:to>
                                    </p:set>
                                    <p:animEffect transition="in" filter="fade">
                                      <p:cBhvr>
                                        <p:cTn id="17" dur="1000"/>
                                        <p:tgtEl>
                                          <p:spTgt spid="1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9" grpId="1" animBg="1" advAuto="0"/>
      <p:bldP spid="1785" grpId="3" animBg="1" advAuto="0"/>
      <p:bldP spid="1796" grpId="2" animBg="1" advAuto="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8" name="Shape 1798"/>
          <p:cNvSpPr/>
          <p:nvPr/>
        </p:nvSpPr>
        <p:spPr>
          <a:xfrm>
            <a:off x="1413022" y="2221787"/>
            <a:ext cx="11059290" cy="163463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999"/>
              </a:lnSpc>
              <a:defRPr sz="1800"/>
            </a:pPr>
            <a:r>
              <a:rPr sz="2400" b="1">
                <a:solidFill>
                  <a:srgbClr val="2D2829"/>
                </a:solidFill>
                <a:latin typeface="Helvetica"/>
                <a:ea typeface="Helvetica"/>
                <a:cs typeface="Helvetica"/>
                <a:sym typeface="Helvetica"/>
              </a:rPr>
              <a:t>Build out the team’s idea from brainstorming with low-resolution, 3-D prototypes. </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Based on feedback, iterate and improve the idea.  </a:t>
            </a:r>
          </a:p>
        </p:txBody>
      </p:sp>
      <p:sp>
        <p:nvSpPr>
          <p:cNvPr id="1799" name="Shape 1799"/>
          <p:cNvSpPr/>
          <p:nvPr/>
        </p:nvSpPr>
        <p:spPr>
          <a:xfrm>
            <a:off x="1840980" y="3914149"/>
            <a:ext cx="3627901" cy="1751543"/>
          </a:xfrm>
          <a:prstGeom prst="wedgeEllipseCallout">
            <a:avLst>
              <a:gd name="adj1" fmla="val 29106"/>
              <a:gd name="adj2" fmla="val 68444"/>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What’ya think?</a:t>
            </a:r>
          </a:p>
        </p:txBody>
      </p:sp>
      <p:sp>
        <p:nvSpPr>
          <p:cNvPr id="1800" name="Shape 1800"/>
          <p:cNvSpPr/>
          <p:nvPr/>
        </p:nvSpPr>
        <p:spPr>
          <a:xfrm>
            <a:off x="8755337" y="3778262"/>
            <a:ext cx="3310869" cy="2197249"/>
          </a:xfrm>
          <a:prstGeom prst="wedgeEllipseCallout">
            <a:avLst>
              <a:gd name="adj1" fmla="val -50066"/>
              <a:gd name="adj2" fmla="val 47061"/>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I like it… </a:t>
            </a:r>
            <a:r>
              <a:rPr i="1" dirty="0">
                <a:solidFill>
                  <a:srgbClr val="2D2829"/>
                </a:solidFill>
                <a:latin typeface="Lint McCree Intl BB"/>
                <a:ea typeface="Lint McCree Intl BB"/>
                <a:cs typeface="Lint McCree Intl BB"/>
                <a:sym typeface="Lint McCree Intl BB"/>
              </a:rPr>
              <a:t>and</a:t>
            </a:r>
            <a:r>
              <a:rPr dirty="0">
                <a:solidFill>
                  <a:srgbClr val="2D2829"/>
                </a:solidFill>
                <a:latin typeface="Lint McCree Intl BB"/>
                <a:ea typeface="Lint McCree Intl BB"/>
                <a:cs typeface="Lint McCree Intl BB"/>
                <a:sym typeface="Lint McCree Intl BB"/>
              </a:rPr>
              <a:t> I wonder if you added…</a:t>
            </a:r>
          </a:p>
        </p:txBody>
      </p:sp>
      <p:sp>
        <p:nvSpPr>
          <p:cNvPr id="1802" name="Shape 1802"/>
          <p:cNvSpPr/>
          <p:nvPr/>
        </p:nvSpPr>
        <p:spPr>
          <a:xfrm>
            <a:off x="3607307" y="565336"/>
            <a:ext cx="5052570" cy="108336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4000" b="1">
                <a:solidFill>
                  <a:srgbClr val="41C4DC"/>
                </a:solidFill>
                <a:latin typeface="Helvetica Neue"/>
                <a:ea typeface="Helvetica Neue"/>
                <a:cs typeface="Helvetica Neue"/>
                <a:sym typeface="Helvetica Neue"/>
              </a:rPr>
              <a:t>Build and Feedback</a:t>
            </a:r>
          </a:p>
          <a:p>
            <a:pPr algn="l" defTabSz="456987">
              <a:defRPr sz="1800"/>
            </a:pPr>
            <a:r>
              <a:rPr sz="2400">
                <a:solidFill>
                  <a:srgbClr val="41C4DC"/>
                </a:solidFill>
                <a:latin typeface="Helvetica Neue Light"/>
                <a:ea typeface="Helvetica Neue Light"/>
                <a:cs typeface="Helvetica Neue Light"/>
                <a:sym typeface="Helvetica Neue Light"/>
              </a:rPr>
              <a:t>45 minutes or more</a:t>
            </a:r>
          </a:p>
        </p:txBody>
      </p:sp>
      <p:pic>
        <p:nvPicPr>
          <p:cNvPr id="1803" name="pasted-image.pdf"/>
          <p:cNvPicPr/>
          <p:nvPr/>
        </p:nvPicPr>
        <p:blipFill>
          <a:blip r:embed="rId2">
            <a:extLst/>
          </a:blip>
          <a:stretch>
            <a:fillRect/>
          </a:stretch>
        </p:blipFill>
        <p:spPr>
          <a:xfrm>
            <a:off x="986260" y="235479"/>
            <a:ext cx="2223755" cy="1743076"/>
          </a:xfrm>
          <a:prstGeom prst="rect">
            <a:avLst/>
          </a:prstGeom>
          <a:ln w="12700">
            <a:miter lim="400000"/>
          </a:ln>
        </p:spPr>
      </p:pic>
      <p:pic>
        <p:nvPicPr>
          <p:cNvPr id="1804" name="LittleGuy_3c.png"/>
          <p:cNvPicPr/>
          <p:nvPr/>
        </p:nvPicPr>
        <p:blipFill>
          <a:blip r:embed="rId3">
            <a:extLst/>
          </a:blip>
          <a:stretch>
            <a:fillRect/>
          </a:stretch>
        </p:blipFill>
        <p:spPr>
          <a:xfrm>
            <a:off x="6887457" y="5838509"/>
            <a:ext cx="1867880" cy="3949387"/>
          </a:xfrm>
          <a:prstGeom prst="rect">
            <a:avLst/>
          </a:prstGeom>
          <a:ln w="12700">
            <a:miter lim="400000"/>
          </a:ln>
        </p:spPr>
      </p:pic>
      <p:pic>
        <p:nvPicPr>
          <p:cNvPr id="1805" name="LittleGuy_14b.png"/>
          <p:cNvPicPr/>
          <p:nvPr/>
        </p:nvPicPr>
        <p:blipFill>
          <a:blip r:embed="rId4">
            <a:extLst/>
          </a:blip>
          <a:stretch>
            <a:fillRect/>
          </a:stretch>
        </p:blipFill>
        <p:spPr>
          <a:xfrm>
            <a:off x="3788876" y="6045887"/>
            <a:ext cx="2052322" cy="3705983"/>
          </a:xfrm>
          <a:prstGeom prst="rect">
            <a:avLst/>
          </a:prstGeom>
          <a:ln w="12700" cap="flat">
            <a:noFill/>
            <a:miter lim="400000"/>
          </a:ln>
          <a:effectLst/>
        </p:spPr>
      </p:pic>
      <p:pic>
        <p:nvPicPr>
          <p:cNvPr id="1806" name="pasted-image.pdf"/>
          <p:cNvPicPr/>
          <p:nvPr/>
        </p:nvPicPr>
        <p:blipFill>
          <a:blip r:embed="rId5">
            <a:alphaModFix/>
            <a:extLst/>
          </a:blip>
          <a:stretch>
            <a:fillRect/>
          </a:stretch>
        </p:blipFill>
        <p:spPr>
          <a:xfrm>
            <a:off x="852655" y="5665693"/>
            <a:ext cx="2936220" cy="2933394"/>
          </a:xfrm>
          <a:prstGeom prst="rect">
            <a:avLst/>
          </a:prstGeom>
          <a:ln w="12700" cap="flat">
            <a:noFill/>
            <a:miter lim="400000"/>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9" name="Shape 1809"/>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Build and Feedback</a:t>
            </a:r>
          </a:p>
        </p:txBody>
      </p:sp>
      <p:pic>
        <p:nvPicPr>
          <p:cNvPr id="1810" name="pasted-image.pdf"/>
          <p:cNvPicPr/>
          <p:nvPr/>
        </p:nvPicPr>
        <p:blipFill>
          <a:blip r:embed="rId2">
            <a:extLst/>
          </a:blip>
          <a:stretch>
            <a:fillRect/>
          </a:stretch>
        </p:blipFill>
        <p:spPr>
          <a:xfrm>
            <a:off x="6709726" y="52308"/>
            <a:ext cx="1677860" cy="1315179"/>
          </a:xfrm>
          <a:prstGeom prst="rect">
            <a:avLst/>
          </a:prstGeom>
          <a:ln w="12700">
            <a:miter lim="400000"/>
          </a:ln>
        </p:spPr>
      </p:pic>
      <p:sp>
        <p:nvSpPr>
          <p:cNvPr id="1811" name="Shape 1811"/>
          <p:cNvSpPr/>
          <p:nvPr/>
        </p:nvSpPr>
        <p:spPr>
          <a:xfrm>
            <a:off x="1288375" y="1075166"/>
            <a:ext cx="923277"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Prepare</a:t>
            </a:r>
          </a:p>
        </p:txBody>
      </p:sp>
      <p:sp>
        <p:nvSpPr>
          <p:cNvPr id="1812" name="Shape 1812"/>
          <p:cNvSpPr/>
          <p:nvPr/>
        </p:nvSpPr>
        <p:spPr>
          <a:xfrm>
            <a:off x="1199980" y="1636765"/>
            <a:ext cx="9708544" cy="224676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999"/>
              </a:lnSpc>
              <a:spcBef>
                <a:spcPts val="201"/>
              </a:spcBef>
              <a:defRPr sz="1800"/>
            </a:pPr>
            <a:r>
              <a:rPr sz="2400" b="1">
                <a:solidFill>
                  <a:srgbClr val="2D2829"/>
                </a:solidFill>
                <a:latin typeface="Helvetica"/>
                <a:ea typeface="Helvetica"/>
                <a:cs typeface="Helvetica"/>
                <a:sym typeface="Helvetica"/>
              </a:rPr>
              <a:t>Organize users to give students feedback on their idea. </a:t>
            </a:r>
          </a:p>
          <a:p>
            <a:pPr algn="l" defTabSz="456987">
              <a:lnSpc>
                <a:spcPts val="3600"/>
              </a:lnSpc>
              <a:spcBef>
                <a:spcPts val="201"/>
              </a:spcBef>
              <a:defRPr sz="1800"/>
            </a:pPr>
            <a:r>
              <a:rPr sz="2000">
                <a:solidFill>
                  <a:srgbClr val="2D2829"/>
                </a:solidFill>
                <a:latin typeface="Helvetica"/>
                <a:ea typeface="Helvetica"/>
                <a:cs typeface="Helvetica"/>
                <a:sym typeface="Helvetica"/>
              </a:rPr>
              <a:t>• The people students interviewed </a:t>
            </a:r>
          </a:p>
          <a:p>
            <a:pPr algn="l" defTabSz="456987">
              <a:lnSpc>
                <a:spcPts val="3600"/>
              </a:lnSpc>
              <a:spcBef>
                <a:spcPts val="201"/>
              </a:spcBef>
              <a:defRPr sz="1800"/>
            </a:pPr>
            <a:r>
              <a:rPr sz="2000">
                <a:solidFill>
                  <a:srgbClr val="2D2829"/>
                </a:solidFill>
                <a:latin typeface="Helvetica"/>
                <a:ea typeface="Helvetica"/>
                <a:cs typeface="Helvetica"/>
                <a:sym typeface="Helvetica"/>
              </a:rPr>
              <a:t>• The people who will use the idea </a:t>
            </a:r>
          </a:p>
          <a:p>
            <a:pPr algn="l" defTabSz="456987">
              <a:lnSpc>
                <a:spcPts val="3400"/>
              </a:lnSpc>
              <a:spcBef>
                <a:spcPts val="201"/>
              </a:spcBef>
              <a:defRPr sz="1800"/>
            </a:pPr>
            <a:r>
              <a:rPr sz="2000">
                <a:solidFill>
                  <a:srgbClr val="2D2829"/>
                </a:solidFill>
                <a:latin typeface="Helvetica"/>
                <a:ea typeface="Helvetica"/>
                <a:cs typeface="Helvetica"/>
                <a:sym typeface="Helvetica"/>
              </a:rPr>
              <a:t>• Students in other teams </a:t>
            </a:r>
          </a:p>
        </p:txBody>
      </p:sp>
      <p:grpSp>
        <p:nvGrpSpPr>
          <p:cNvPr id="1820" name="Group 1820"/>
          <p:cNvGrpSpPr/>
          <p:nvPr/>
        </p:nvGrpSpPr>
        <p:grpSpPr>
          <a:xfrm>
            <a:off x="2383803" y="4278873"/>
            <a:ext cx="9130130" cy="4009843"/>
            <a:chOff x="47562" y="-111939"/>
            <a:chExt cx="9130127" cy="4009840"/>
          </a:xfrm>
        </p:grpSpPr>
        <p:sp>
          <p:nvSpPr>
            <p:cNvPr id="1813" name="Shape 1813"/>
            <p:cNvSpPr/>
            <p:nvPr/>
          </p:nvSpPr>
          <p:spPr>
            <a:xfrm>
              <a:off x="47562" y="-86736"/>
              <a:ext cx="3163329" cy="1233685"/>
            </a:xfrm>
            <a:prstGeom prst="wedgeEllipseCallout">
              <a:avLst>
                <a:gd name="adj1" fmla="val -16641"/>
                <a:gd name="adj2" fmla="val 86894"/>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900"/>
                </a:lnSpc>
                <a:defRPr sz="1600">
                  <a:latin typeface="Lint McCree Intl BB"/>
                  <a:ea typeface="Lint McCree Intl BB"/>
                  <a:cs typeface="Lint McCree Intl BB"/>
                  <a:sym typeface="Lint McCree Intl BB"/>
                </a:defRPr>
              </a:lvl1pPr>
            </a:lstStyle>
            <a:p>
              <a:pPr lvl="0">
                <a:defRPr sz="1800"/>
              </a:pPr>
              <a:r>
                <a:rPr/>
                <a:t>How do you like it?</a:t>
              </a:r>
            </a:p>
          </p:txBody>
        </p:sp>
        <p:pic>
          <p:nvPicPr>
            <p:cNvPr id="1814" name="LittleGuy_12b.png"/>
            <p:cNvPicPr/>
            <p:nvPr/>
          </p:nvPicPr>
          <p:blipFill>
            <a:blip r:embed="rId3">
              <a:extLst/>
            </a:blip>
            <a:stretch>
              <a:fillRect/>
            </a:stretch>
          </p:blipFill>
          <p:spPr>
            <a:xfrm>
              <a:off x="4472801" y="1885554"/>
              <a:ext cx="2024730" cy="1946563"/>
            </a:xfrm>
            <a:prstGeom prst="rect">
              <a:avLst/>
            </a:prstGeom>
            <a:ln w="12700" cap="flat">
              <a:noFill/>
              <a:miter lim="400000"/>
            </a:ln>
            <a:effectLst/>
          </p:spPr>
        </p:pic>
        <p:pic>
          <p:nvPicPr>
            <p:cNvPr id="1815" name="LittleGuy_14b.png"/>
            <p:cNvPicPr/>
            <p:nvPr/>
          </p:nvPicPr>
          <p:blipFill>
            <a:blip r:embed="rId4">
              <a:extLst/>
            </a:blip>
            <a:stretch>
              <a:fillRect/>
            </a:stretch>
          </p:blipFill>
          <p:spPr>
            <a:xfrm>
              <a:off x="6554014" y="1908591"/>
              <a:ext cx="1052465" cy="1900489"/>
            </a:xfrm>
            <a:prstGeom prst="rect">
              <a:avLst/>
            </a:prstGeom>
            <a:ln w="12700" cap="flat">
              <a:noFill/>
              <a:miter lim="400000"/>
            </a:ln>
            <a:effectLst/>
          </p:spPr>
        </p:pic>
        <p:pic>
          <p:nvPicPr>
            <p:cNvPr id="1816" name="LittleGuy_15b.png"/>
            <p:cNvPicPr/>
            <p:nvPr/>
          </p:nvPicPr>
          <p:blipFill>
            <a:blip r:embed="rId5">
              <a:extLst/>
            </a:blip>
            <a:stretch>
              <a:fillRect/>
            </a:stretch>
          </p:blipFill>
          <p:spPr>
            <a:xfrm>
              <a:off x="3286572" y="1819769"/>
              <a:ext cx="1236889" cy="2078133"/>
            </a:xfrm>
            <a:prstGeom prst="rect">
              <a:avLst/>
            </a:prstGeom>
            <a:ln w="12700" cap="flat">
              <a:noFill/>
              <a:miter lim="400000"/>
            </a:ln>
            <a:effectLst/>
          </p:spPr>
        </p:pic>
        <p:sp>
          <p:nvSpPr>
            <p:cNvPr id="1817" name="Shape 1817"/>
            <p:cNvSpPr/>
            <p:nvPr/>
          </p:nvSpPr>
          <p:spPr>
            <a:xfrm>
              <a:off x="2958039" y="976611"/>
              <a:ext cx="1893727" cy="668542"/>
            </a:xfrm>
            <a:prstGeom prst="wedgeEllipseCallout">
              <a:avLst>
                <a:gd name="adj1" fmla="val -4136"/>
                <a:gd name="adj2" fmla="val 73017"/>
              </a:avLst>
            </a:prstGeom>
            <a:solidFill>
              <a:srgbClr val="51A7F9"/>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600"/>
                </a:lnSpc>
                <a:defRPr sz="14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CooL!</a:t>
              </a:r>
            </a:p>
          </p:txBody>
        </p:sp>
        <p:sp>
          <p:nvSpPr>
            <p:cNvPr id="1818" name="Shape 1818"/>
            <p:cNvSpPr/>
            <p:nvPr/>
          </p:nvSpPr>
          <p:spPr>
            <a:xfrm>
              <a:off x="3801963" y="-111940"/>
              <a:ext cx="3248279" cy="1209907"/>
            </a:xfrm>
            <a:prstGeom prst="wedgeEllipseCallout">
              <a:avLst>
                <a:gd name="adj1" fmla="val 4143"/>
                <a:gd name="adj2" fmla="val 104899"/>
              </a:avLst>
            </a:prstGeom>
            <a:solidFill>
              <a:srgbClr val="F5D328"/>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Have you </a:t>
              </a:r>
            </a:p>
            <a:p>
              <a:pPr defTabSz="456987">
                <a:lnSpc>
                  <a:spcPts val="2900"/>
                </a:lnSpc>
                <a:defRPr sz="1800"/>
              </a:pPr>
              <a:r>
                <a:rPr sz="1600">
                  <a:solidFill>
                    <a:srgbClr val="2D2829"/>
                  </a:solidFill>
                  <a:latin typeface="Lint McCree Intl BB"/>
                  <a:ea typeface="Lint McCree Intl BB"/>
                  <a:cs typeface="Lint McCree Intl BB"/>
                  <a:sym typeface="Lint McCree Intl BB"/>
                </a:rPr>
                <a:t>considered…</a:t>
              </a:r>
            </a:p>
          </p:txBody>
        </p:sp>
        <p:sp>
          <p:nvSpPr>
            <p:cNvPr id="1819" name="Shape 1819"/>
            <p:cNvSpPr/>
            <p:nvPr/>
          </p:nvSpPr>
          <p:spPr>
            <a:xfrm>
              <a:off x="6873881" y="396630"/>
              <a:ext cx="2303810" cy="1076597"/>
            </a:xfrm>
            <a:prstGeom prst="wedgeEllipseCallout">
              <a:avLst>
                <a:gd name="adj1" fmla="val -25817"/>
                <a:gd name="adj2" fmla="val 93166"/>
              </a:avLst>
            </a:prstGeom>
            <a:solidFill>
              <a:srgbClr val="BFA0C3">
                <a:alpha val="99827"/>
              </a:srgbClr>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600"/>
                </a:lnSpc>
                <a:defRPr sz="1800"/>
              </a:pPr>
              <a:r>
                <a:rPr sz="1400">
                  <a:solidFill>
                    <a:srgbClr val="2D2829"/>
                  </a:solidFill>
                  <a:latin typeface="Lint McCree Intl BB"/>
                  <a:ea typeface="Lint McCree Intl BB"/>
                  <a:cs typeface="Lint McCree Intl BB"/>
                  <a:sym typeface="Lint McCree Intl BB"/>
                </a:rPr>
                <a:t>I </a:t>
              </a:r>
              <a:r>
                <a:rPr sz="1400" b="1">
                  <a:solidFill>
                    <a:srgbClr val="2D2829"/>
                  </a:solidFill>
                  <a:latin typeface="Lint McCree Intl BB"/>
                  <a:ea typeface="Lint McCree Intl BB"/>
                  <a:cs typeface="Lint McCree Intl BB"/>
                  <a:sym typeface="Lint McCree Intl BB"/>
                </a:rPr>
                <a:t>wonder</a:t>
              </a:r>
              <a:r>
                <a:rPr sz="1400">
                  <a:solidFill>
                    <a:srgbClr val="2D2829"/>
                  </a:solidFill>
                  <a:latin typeface="Lint McCree Intl BB"/>
                  <a:ea typeface="Lint McCree Intl BB"/>
                  <a:cs typeface="Lint McCree Intl BB"/>
                  <a:sym typeface="Lint McCree Intl BB"/>
                </a:rPr>
                <a:t> if…</a:t>
              </a:r>
            </a:p>
          </p:txBody>
        </p:sp>
      </p:grpSp>
      <p:pic>
        <p:nvPicPr>
          <p:cNvPr id="1821" name="LittleGuy_14b.png"/>
          <p:cNvPicPr/>
          <p:nvPr/>
        </p:nvPicPr>
        <p:blipFill>
          <a:blip r:embed="rId4">
            <a:extLst/>
          </a:blip>
          <a:stretch>
            <a:fillRect/>
          </a:stretch>
        </p:blipFill>
        <p:spPr>
          <a:xfrm>
            <a:off x="2574776" y="6107027"/>
            <a:ext cx="1182124" cy="2134620"/>
          </a:xfrm>
          <a:prstGeom prst="rect">
            <a:avLst/>
          </a:prstGeom>
          <a:ln w="12700" cap="flat">
            <a:noFill/>
            <a:miter lim="400000"/>
          </a:ln>
          <a:effectLst/>
        </p:spPr>
      </p:pic>
      <p:pic>
        <p:nvPicPr>
          <p:cNvPr id="1822" name="pasted-image.pdf"/>
          <p:cNvPicPr/>
          <p:nvPr/>
        </p:nvPicPr>
        <p:blipFill>
          <a:blip r:embed="rId6">
            <a:extLst/>
          </a:blip>
          <a:stretch>
            <a:fillRect/>
          </a:stretch>
        </p:blipFill>
        <p:spPr>
          <a:xfrm>
            <a:off x="915738" y="5367413"/>
            <a:ext cx="1659038" cy="1925986"/>
          </a:xfrm>
          <a:prstGeom prst="rect">
            <a:avLst/>
          </a:prstGeom>
          <a:ln w="12700" cap="flat">
            <a:noFill/>
            <a:miter lim="400000"/>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6" name="Shape 1826"/>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Build and Feedback</a:t>
            </a:r>
          </a:p>
        </p:txBody>
      </p:sp>
      <p:pic>
        <p:nvPicPr>
          <p:cNvPr id="1827" name="pasted-image.pdf"/>
          <p:cNvPicPr/>
          <p:nvPr/>
        </p:nvPicPr>
        <p:blipFill>
          <a:blip r:embed="rId2">
            <a:extLst/>
          </a:blip>
          <a:stretch>
            <a:fillRect/>
          </a:stretch>
        </p:blipFill>
        <p:spPr>
          <a:xfrm>
            <a:off x="6709726" y="52308"/>
            <a:ext cx="1677860" cy="1315179"/>
          </a:xfrm>
          <a:prstGeom prst="rect">
            <a:avLst/>
          </a:prstGeom>
          <a:ln w="12700">
            <a:miter lim="400000"/>
          </a:ln>
        </p:spPr>
      </p:pic>
      <p:grpSp>
        <p:nvGrpSpPr>
          <p:cNvPr id="1841" name="Group 1841"/>
          <p:cNvGrpSpPr/>
          <p:nvPr/>
        </p:nvGrpSpPr>
        <p:grpSpPr>
          <a:xfrm>
            <a:off x="981521" y="3203034"/>
            <a:ext cx="11814619" cy="4570640"/>
            <a:chOff x="-39504" y="483950"/>
            <a:chExt cx="11814617" cy="4570639"/>
          </a:xfrm>
        </p:grpSpPr>
        <p:grpSp>
          <p:nvGrpSpPr>
            <p:cNvPr id="1830" name="Group 1830"/>
            <p:cNvGrpSpPr/>
            <p:nvPr/>
          </p:nvGrpSpPr>
          <p:grpSpPr>
            <a:xfrm>
              <a:off x="4589268" y="483950"/>
              <a:ext cx="2988547" cy="4570639"/>
              <a:chOff x="0" y="0"/>
              <a:chExt cx="2988545" cy="4570638"/>
            </a:xfrm>
          </p:grpSpPr>
          <p:pic>
            <p:nvPicPr>
              <p:cNvPr id="1828" name="pasted-image.tif"/>
              <p:cNvPicPr/>
              <p:nvPr/>
            </p:nvPicPr>
            <p:blipFill>
              <a:blip r:embed="rId3">
                <a:extLst/>
              </a:blip>
              <a:stretch>
                <a:fillRect/>
              </a:stretch>
            </p:blipFill>
            <p:spPr>
              <a:xfrm rot="15106048" flipH="1">
                <a:off x="329170" y="287976"/>
                <a:ext cx="2324358" cy="2374689"/>
              </a:xfrm>
              <a:prstGeom prst="rect">
                <a:avLst/>
              </a:prstGeom>
              <a:ln w="12700" cap="flat">
                <a:noFill/>
                <a:miter lim="400000"/>
              </a:ln>
              <a:effectLst/>
            </p:spPr>
          </p:pic>
          <p:sp>
            <p:nvSpPr>
              <p:cNvPr id="1829" name="Shape 1829"/>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Markers</a:t>
                </a:r>
              </a:p>
            </p:txBody>
          </p:sp>
        </p:grpSp>
        <p:grpSp>
          <p:nvGrpSpPr>
            <p:cNvPr id="1836" name="Group 1836"/>
            <p:cNvGrpSpPr/>
            <p:nvPr/>
          </p:nvGrpSpPr>
          <p:grpSpPr>
            <a:xfrm>
              <a:off x="8826282" y="1110977"/>
              <a:ext cx="2948831" cy="3579779"/>
              <a:chOff x="274605" y="679713"/>
              <a:chExt cx="2948830" cy="3579777"/>
            </a:xfrm>
          </p:grpSpPr>
          <p:grpSp>
            <p:nvGrpSpPr>
              <p:cNvPr id="1834" name="Group 1834"/>
              <p:cNvGrpSpPr/>
              <p:nvPr/>
            </p:nvGrpSpPr>
            <p:grpSpPr>
              <a:xfrm>
                <a:off x="274605" y="679713"/>
                <a:ext cx="1794210" cy="1817070"/>
                <a:chOff x="240739" y="341046"/>
                <a:chExt cx="1794208" cy="1817068"/>
              </a:xfrm>
            </p:grpSpPr>
            <p:sp>
              <p:nvSpPr>
                <p:cNvPr id="1831" name="Shape 1831"/>
                <p:cNvSpPr/>
                <p:nvPr/>
              </p:nvSpPr>
              <p:spPr>
                <a:xfrm rot="268425">
                  <a:off x="332351" y="372500"/>
                  <a:ext cx="839329" cy="840836"/>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832" name="Shape 1832"/>
                <p:cNvSpPr/>
                <p:nvPr/>
              </p:nvSpPr>
              <p:spPr>
                <a:xfrm rot="20733237">
                  <a:off x="332351" y="1225880"/>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833" name="Shape 1833"/>
                <p:cNvSpPr/>
                <p:nvPr/>
              </p:nvSpPr>
              <p:spPr>
                <a:xfrm rot="975579">
                  <a:off x="1094691" y="593178"/>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grpSp>
          <p:sp>
            <p:nvSpPr>
              <p:cNvPr id="1835" name="Shape 1835"/>
              <p:cNvSpPr/>
              <p:nvPr/>
            </p:nvSpPr>
            <p:spPr>
              <a:xfrm>
                <a:off x="275764" y="3020155"/>
                <a:ext cx="2947673" cy="12393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Ideas </a:t>
                </a:r>
                <a:r>
                  <a:rPr>
                    <a:solidFill>
                      <a:srgbClr val="2D2829"/>
                    </a:solidFill>
                    <a:latin typeface="Lint McCree Intl BB"/>
                    <a:ea typeface="Lint McCree Intl BB"/>
                    <a:cs typeface="Lint McCree Intl BB"/>
                    <a:sym typeface="Lint McCree Intl BB"/>
                  </a:rPr>
                  <a:t>From Brainstorming</a:t>
                </a:r>
              </a:p>
              <a:p>
                <a:pPr algn="l" defTabSz="456987">
                  <a:lnSpc>
                    <a:spcPts val="3300"/>
                  </a:lnSpc>
                  <a:defRPr sz="1800"/>
                </a:pPr>
                <a:r>
                  <a:rPr>
                    <a:solidFill>
                      <a:srgbClr val="2D2829"/>
                    </a:solidFill>
                    <a:latin typeface="Lint McCree Intl BB"/>
                    <a:ea typeface="Lint McCree Intl BB"/>
                    <a:cs typeface="Lint McCree Intl BB"/>
                    <a:sym typeface="Lint McCree Intl BB"/>
                  </a:rPr>
                  <a:t>Activity</a:t>
                </a:r>
              </a:p>
            </p:txBody>
          </p:sp>
        </p:grpSp>
        <p:grpSp>
          <p:nvGrpSpPr>
            <p:cNvPr id="1840" name="Group 1840"/>
            <p:cNvGrpSpPr/>
            <p:nvPr/>
          </p:nvGrpSpPr>
          <p:grpSpPr>
            <a:xfrm>
              <a:off x="-39504" y="919054"/>
              <a:ext cx="4549639" cy="3468817"/>
              <a:chOff x="-39503" y="471635"/>
              <a:chExt cx="4549637" cy="3468816"/>
            </a:xfrm>
          </p:grpSpPr>
          <p:pic>
            <p:nvPicPr>
              <p:cNvPr id="1837" name="pasted-image.tif"/>
              <p:cNvPicPr/>
              <p:nvPr/>
            </p:nvPicPr>
            <p:blipFill>
              <a:blip r:embed="rId4">
                <a:alphaModFix amt="50019"/>
                <a:extLst/>
              </a:blip>
              <a:stretch>
                <a:fillRect/>
              </a:stretch>
            </p:blipFill>
            <p:spPr>
              <a:xfrm rot="17285345">
                <a:off x="771516" y="3130"/>
                <a:ext cx="2498694" cy="3435704"/>
              </a:xfrm>
              <a:prstGeom prst="rect">
                <a:avLst/>
              </a:prstGeom>
              <a:ln w="12700" cap="flat">
                <a:noFill/>
                <a:miter lim="400000"/>
              </a:ln>
              <a:effectLst/>
            </p:spPr>
          </p:pic>
          <p:sp>
            <p:nvSpPr>
              <p:cNvPr id="1838" name="Shape 1838"/>
              <p:cNvSpPr/>
              <p:nvPr/>
            </p:nvSpPr>
            <p:spPr>
              <a:xfrm>
                <a:off x="-39503" y="3283861"/>
                <a:ext cx="4549637" cy="656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a:solidFill>
                      <a:srgbClr val="2D2829"/>
                    </a:solidFill>
                    <a:latin typeface="Lint McCree Intl BB"/>
                    <a:ea typeface="Lint McCree Intl BB"/>
                    <a:cs typeface="Lint McCree Intl BB"/>
                    <a:sym typeface="Lint McCree Intl BB"/>
                  </a:rPr>
                  <a:t>Chart and/or </a:t>
                </a:r>
              </a:p>
              <a:p>
                <a:pPr algn="l" defTabSz="456987">
                  <a:defRPr sz="1800"/>
                </a:pPr>
                <a:r>
                  <a:rPr>
                    <a:solidFill>
                      <a:srgbClr val="2D2829"/>
                    </a:solidFill>
                    <a:latin typeface="Lint McCree Intl BB"/>
                    <a:ea typeface="Lint McCree Intl BB"/>
                    <a:cs typeface="Lint McCree Intl BB"/>
                    <a:sym typeface="Lint McCree Intl BB"/>
                  </a:rPr>
                  <a:t>construction </a:t>
                </a: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pic>
            <p:nvPicPr>
              <p:cNvPr id="1839" name="pasted-image.tif"/>
              <p:cNvPicPr/>
              <p:nvPr/>
            </p:nvPicPr>
            <p:blipFill>
              <a:blip r:embed="rId4">
                <a:extLst/>
              </a:blip>
              <a:stretch>
                <a:fillRect/>
              </a:stretch>
            </p:blipFill>
            <p:spPr>
              <a:xfrm rot="16240446">
                <a:off x="771516" y="3130"/>
                <a:ext cx="2498694" cy="3435704"/>
              </a:xfrm>
              <a:prstGeom prst="rect">
                <a:avLst/>
              </a:prstGeom>
              <a:ln w="12700" cap="flat">
                <a:noFill/>
                <a:miter lim="400000"/>
              </a:ln>
              <a:effectLst/>
            </p:spPr>
          </p:pic>
        </p:grpSp>
      </p:grpSp>
      <p:sp>
        <p:nvSpPr>
          <p:cNvPr id="1842" name="Shape 1842"/>
          <p:cNvSpPr/>
          <p:nvPr/>
        </p:nvSpPr>
        <p:spPr>
          <a:xfrm>
            <a:off x="1285338" y="1172776"/>
            <a:ext cx="1102814"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Screen Shot 2015-08-28 at 10.14.14 AM.png"/>
          <p:cNvPicPr/>
          <p:nvPr/>
        </p:nvPicPr>
        <p:blipFill>
          <a:blip r:embed="rId2">
            <a:alphaModFix amt="30000"/>
            <a:extLst/>
          </a:blip>
          <a:stretch>
            <a:fillRect/>
          </a:stretch>
        </p:blipFill>
        <p:spPr>
          <a:xfrm>
            <a:off x="10230729" y="4964254"/>
            <a:ext cx="1659046" cy="1248253"/>
          </a:xfrm>
          <a:prstGeom prst="rect">
            <a:avLst/>
          </a:prstGeom>
          <a:ln w="12700">
            <a:miter lim="400000"/>
          </a:ln>
        </p:spPr>
      </p:pic>
      <p:pic>
        <p:nvPicPr>
          <p:cNvPr id="246" name="Screen Shot 2015-08-27 at 3.05.08 PM.png"/>
          <p:cNvPicPr/>
          <p:nvPr/>
        </p:nvPicPr>
        <p:blipFill>
          <a:blip r:embed="rId3">
            <a:alphaModFix amt="30000"/>
            <a:extLst/>
          </a:blip>
          <a:stretch>
            <a:fillRect/>
          </a:stretch>
        </p:blipFill>
        <p:spPr>
          <a:xfrm>
            <a:off x="1115027" y="3608557"/>
            <a:ext cx="1666524" cy="1248255"/>
          </a:xfrm>
          <a:prstGeom prst="rect">
            <a:avLst/>
          </a:prstGeom>
          <a:ln w="12700">
            <a:miter lim="400000"/>
          </a:ln>
        </p:spPr>
      </p:pic>
      <p:pic>
        <p:nvPicPr>
          <p:cNvPr id="247" name="Screen Shot 2015-08-27 at 3.03.31 PM.png"/>
          <p:cNvPicPr/>
          <p:nvPr/>
        </p:nvPicPr>
        <p:blipFill>
          <a:blip r:embed="rId4">
            <a:alphaModFix amt="30000"/>
            <a:extLst/>
          </a:blip>
          <a:stretch>
            <a:fillRect/>
          </a:stretch>
        </p:blipFill>
        <p:spPr>
          <a:xfrm>
            <a:off x="1166733" y="4941960"/>
            <a:ext cx="1611816" cy="1211641"/>
          </a:xfrm>
          <a:prstGeom prst="rect">
            <a:avLst/>
          </a:prstGeom>
          <a:ln w="12700">
            <a:miter lim="400000"/>
          </a:ln>
        </p:spPr>
      </p:pic>
      <p:pic>
        <p:nvPicPr>
          <p:cNvPr id="248" name="Screen Shot 2015-08-27 at 3.04.35 PM.png"/>
          <p:cNvPicPr/>
          <p:nvPr/>
        </p:nvPicPr>
        <p:blipFill>
          <a:blip r:embed="rId5">
            <a:alphaModFix amt="30000"/>
            <a:extLst/>
          </a:blip>
          <a:stretch>
            <a:fillRect/>
          </a:stretch>
        </p:blipFill>
        <p:spPr>
          <a:xfrm>
            <a:off x="1116678" y="2237789"/>
            <a:ext cx="1663245" cy="1248255"/>
          </a:xfrm>
          <a:prstGeom prst="rect">
            <a:avLst/>
          </a:prstGeom>
          <a:ln w="12700">
            <a:miter lim="400000"/>
          </a:ln>
        </p:spPr>
      </p:pic>
      <p:pic>
        <p:nvPicPr>
          <p:cNvPr id="249" name="4a.png"/>
          <p:cNvPicPr/>
          <p:nvPr/>
        </p:nvPicPr>
        <p:blipFill>
          <a:blip r:embed="rId6">
            <a:alphaModFix amt="30000"/>
            <a:extLst/>
          </a:blip>
          <a:stretch>
            <a:fillRect/>
          </a:stretch>
        </p:blipFill>
        <p:spPr>
          <a:xfrm>
            <a:off x="2926343" y="2224329"/>
            <a:ext cx="1713638" cy="1285230"/>
          </a:xfrm>
          <a:prstGeom prst="rect">
            <a:avLst/>
          </a:prstGeom>
          <a:ln w="25400">
            <a:solidFill>
              <a:srgbClr val="FFFFFF"/>
            </a:solidFill>
            <a:miter lim="400000"/>
          </a:ln>
        </p:spPr>
      </p:pic>
      <p:pic>
        <p:nvPicPr>
          <p:cNvPr id="250" name="8a.png"/>
          <p:cNvPicPr/>
          <p:nvPr/>
        </p:nvPicPr>
        <p:blipFill>
          <a:blip r:embed="rId7">
            <a:alphaModFix amt="30000"/>
            <a:extLst/>
          </a:blip>
          <a:srcRect/>
          <a:stretch>
            <a:fillRect/>
          </a:stretch>
        </p:blipFill>
        <p:spPr>
          <a:xfrm>
            <a:off x="2926342" y="7622591"/>
            <a:ext cx="1713638" cy="1285230"/>
          </a:xfrm>
          <a:prstGeom prst="rect">
            <a:avLst/>
          </a:prstGeom>
          <a:ln w="25400">
            <a:solidFill>
              <a:srgbClr val="FFFFFF"/>
            </a:solidFill>
            <a:miter lim="400000"/>
          </a:ln>
        </p:spPr>
      </p:pic>
      <p:pic>
        <p:nvPicPr>
          <p:cNvPr id="251" name="9a .png"/>
          <p:cNvPicPr/>
          <p:nvPr/>
        </p:nvPicPr>
        <p:blipFill>
          <a:blip r:embed="rId8">
            <a:alphaModFix amt="30000"/>
            <a:extLst/>
          </a:blip>
          <a:stretch>
            <a:fillRect/>
          </a:stretch>
        </p:blipFill>
        <p:spPr>
          <a:xfrm>
            <a:off x="4786412" y="2255925"/>
            <a:ext cx="1664338" cy="1248255"/>
          </a:xfrm>
          <a:prstGeom prst="rect">
            <a:avLst/>
          </a:prstGeom>
          <a:ln w="12700">
            <a:miter lim="400000"/>
          </a:ln>
        </p:spPr>
      </p:pic>
      <p:pic>
        <p:nvPicPr>
          <p:cNvPr id="252" name="Screen Shot 2015-08-28 at 9.19.31 AM.png"/>
          <p:cNvPicPr/>
          <p:nvPr/>
        </p:nvPicPr>
        <p:blipFill>
          <a:blip r:embed="rId9">
            <a:alphaModFix amt="30000"/>
            <a:extLst/>
          </a:blip>
          <a:stretch>
            <a:fillRect/>
          </a:stretch>
        </p:blipFill>
        <p:spPr>
          <a:xfrm>
            <a:off x="6583145" y="7620445"/>
            <a:ext cx="1668321" cy="1248255"/>
          </a:xfrm>
          <a:prstGeom prst="rect">
            <a:avLst/>
          </a:prstGeom>
          <a:ln w="12700">
            <a:miter lim="400000"/>
          </a:ln>
        </p:spPr>
      </p:pic>
      <p:pic>
        <p:nvPicPr>
          <p:cNvPr id="253" name="Screen Shot 2015-08-28 at 7.39.42 AM.png"/>
          <p:cNvPicPr/>
          <p:nvPr/>
        </p:nvPicPr>
        <p:blipFill>
          <a:blip r:embed="rId10">
            <a:alphaModFix amt="30000"/>
            <a:extLst/>
          </a:blip>
          <a:stretch>
            <a:fillRect/>
          </a:stretch>
        </p:blipFill>
        <p:spPr>
          <a:xfrm>
            <a:off x="8480069" y="2254807"/>
            <a:ext cx="1665648" cy="1250468"/>
          </a:xfrm>
          <a:prstGeom prst="rect">
            <a:avLst/>
          </a:prstGeom>
          <a:ln w="12700">
            <a:miter lim="400000"/>
          </a:ln>
        </p:spPr>
      </p:pic>
      <p:pic>
        <p:nvPicPr>
          <p:cNvPr id="254" name="Screen Shot 2015-08-28 at 9.20.48 AM.png"/>
          <p:cNvPicPr/>
          <p:nvPr/>
        </p:nvPicPr>
        <p:blipFill>
          <a:blip r:embed="rId11">
            <a:alphaModFix amt="30000"/>
            <a:extLst/>
          </a:blip>
          <a:stretch>
            <a:fillRect/>
          </a:stretch>
        </p:blipFill>
        <p:spPr>
          <a:xfrm>
            <a:off x="8482010" y="7621938"/>
            <a:ext cx="1661766" cy="1244836"/>
          </a:xfrm>
          <a:prstGeom prst="rect">
            <a:avLst/>
          </a:prstGeom>
          <a:ln w="12700">
            <a:miter lim="400000"/>
          </a:ln>
        </p:spPr>
      </p:pic>
      <p:pic>
        <p:nvPicPr>
          <p:cNvPr id="255" name="Screen Shot 2015-08-28 at 9.21.06 AM.png"/>
          <p:cNvPicPr/>
          <p:nvPr/>
        </p:nvPicPr>
        <p:blipFill>
          <a:blip r:embed="rId12">
            <a:alphaModFix amt="30000"/>
            <a:extLst/>
          </a:blip>
          <a:stretch>
            <a:fillRect/>
          </a:stretch>
        </p:blipFill>
        <p:spPr>
          <a:xfrm>
            <a:off x="10170575" y="3595214"/>
            <a:ext cx="1685525" cy="1264649"/>
          </a:xfrm>
          <a:prstGeom prst="rect">
            <a:avLst/>
          </a:prstGeom>
          <a:ln w="12700">
            <a:miter lim="400000"/>
          </a:ln>
        </p:spPr>
      </p:pic>
      <p:pic>
        <p:nvPicPr>
          <p:cNvPr id="256" name="Screen Shot 2015-08-28 at 10.14.32 AM.png"/>
          <p:cNvPicPr/>
          <p:nvPr/>
        </p:nvPicPr>
        <p:blipFill>
          <a:blip r:embed="rId13">
            <a:alphaModFix amt="30000"/>
            <a:extLst/>
          </a:blip>
          <a:stretch>
            <a:fillRect/>
          </a:stretch>
        </p:blipFill>
        <p:spPr>
          <a:xfrm>
            <a:off x="10238834" y="6288277"/>
            <a:ext cx="1642837" cy="1231637"/>
          </a:xfrm>
          <a:prstGeom prst="rect">
            <a:avLst/>
          </a:prstGeom>
          <a:ln w="12700">
            <a:miter lim="400000"/>
          </a:ln>
        </p:spPr>
      </p:pic>
      <p:sp>
        <p:nvSpPr>
          <p:cNvPr id="257" name="Shape 257"/>
          <p:cNvSpPr/>
          <p:nvPr/>
        </p:nvSpPr>
        <p:spPr>
          <a:xfrm>
            <a:off x="1465331" y="455093"/>
            <a:ext cx="3321082" cy="92624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i="1" dirty="0"/>
              <a:t>Tool</a:t>
            </a:r>
            <a:r>
              <a:rPr dirty="0"/>
              <a:t> Cards</a:t>
            </a:r>
          </a:p>
        </p:txBody>
      </p:sp>
      <p:sp>
        <p:nvSpPr>
          <p:cNvPr id="259" name="Shape 259"/>
          <p:cNvSpPr/>
          <p:nvPr/>
        </p:nvSpPr>
        <p:spPr>
          <a:xfrm>
            <a:off x="1542265" y="1177697"/>
            <a:ext cx="9660669" cy="90508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100"/>
              </a:lnSpc>
              <a:defRPr sz="1800"/>
            </a:pPr>
            <a:r>
              <a:rPr dirty="0">
                <a:solidFill>
                  <a:srgbClr val="2D2829"/>
                </a:solidFill>
                <a:latin typeface="Lint McCree Intl BB"/>
                <a:ea typeface="Lint McCree Intl BB"/>
                <a:cs typeface="Lint McCree Intl BB"/>
                <a:sym typeface="Lint McCree Intl BB"/>
              </a:rPr>
              <a:t>These 12 cards describe the techniques that you’ll use to </a:t>
            </a:r>
            <a:r>
              <a:rPr b="1" dirty="0">
                <a:solidFill>
                  <a:srgbClr val="2D2829"/>
                </a:solidFill>
                <a:latin typeface="Lint McCree Intl BB"/>
                <a:ea typeface="Lint McCree Intl BB"/>
                <a:cs typeface="Lint McCree Intl BB"/>
                <a:sym typeface="Lint McCree Intl BB"/>
              </a:rPr>
              <a:t>create, innovate</a:t>
            </a:r>
            <a:r>
              <a:rPr dirty="0">
                <a:solidFill>
                  <a:srgbClr val="2D2829"/>
                </a:solidFill>
                <a:latin typeface="Lint McCree Intl BB"/>
                <a:ea typeface="Lint McCree Intl BB"/>
                <a:cs typeface="Lint McCree Intl BB"/>
                <a:sym typeface="Lint McCree Intl BB"/>
              </a:rPr>
              <a:t>, and be </a:t>
            </a:r>
            <a:r>
              <a:rPr b="1" dirty="0">
                <a:solidFill>
                  <a:srgbClr val="2D2829"/>
                </a:solidFill>
                <a:latin typeface="Lint McCree Intl BB"/>
                <a:ea typeface="Lint McCree Intl BB"/>
                <a:cs typeface="Lint McCree Intl BB"/>
                <a:sym typeface="Lint McCree Intl BB"/>
              </a:rPr>
              <a:t>entrepreneurial</a:t>
            </a:r>
            <a:r>
              <a:rPr dirty="0">
                <a:solidFill>
                  <a:srgbClr val="2D2829"/>
                </a:solidFill>
                <a:latin typeface="Lint McCree Intl BB"/>
                <a:ea typeface="Lint McCree Intl BB"/>
                <a:cs typeface="Lint McCree Intl BB"/>
                <a:sym typeface="Lint McCree Intl BB"/>
              </a:rPr>
              <a:t>.</a:t>
            </a:r>
          </a:p>
        </p:txBody>
      </p:sp>
      <p:grpSp>
        <p:nvGrpSpPr>
          <p:cNvPr id="272" name="Group 272"/>
          <p:cNvGrpSpPr/>
          <p:nvPr/>
        </p:nvGrpSpPr>
        <p:grpSpPr>
          <a:xfrm>
            <a:off x="1674304" y="2588689"/>
            <a:ext cx="9660669" cy="5378250"/>
            <a:chOff x="0" y="0"/>
            <a:chExt cx="9660667" cy="5378249"/>
          </a:xfrm>
        </p:grpSpPr>
        <p:pic>
          <p:nvPicPr>
            <p:cNvPr id="260" name="5a.png"/>
            <p:cNvPicPr/>
            <p:nvPr/>
          </p:nvPicPr>
          <p:blipFill>
            <a:blip r:embed="rId14">
              <a:extLst/>
            </a:blip>
            <a:stretch>
              <a:fillRect/>
            </a:stretch>
          </p:blipFill>
          <p:spPr>
            <a:xfrm>
              <a:off x="0" y="0"/>
              <a:ext cx="2320136" cy="1740102"/>
            </a:xfrm>
            <a:prstGeom prst="rect">
              <a:avLst/>
            </a:prstGeom>
            <a:ln w="25400" cap="flat">
              <a:solidFill>
                <a:srgbClr val="FFFFFF"/>
              </a:solidFill>
              <a:prstDash val="solid"/>
              <a:miter lim="400000"/>
            </a:ln>
            <a:effectLst>
              <a:outerShdw blurRad="189807" dist="88591" dir="2310126" rotWithShape="0">
                <a:srgbClr val="000000">
                  <a:alpha val="33883"/>
                </a:srgbClr>
              </a:outerShdw>
            </a:effectLst>
          </p:spPr>
        </p:pic>
        <p:pic>
          <p:nvPicPr>
            <p:cNvPr id="261" name="6a.png"/>
            <p:cNvPicPr/>
            <p:nvPr/>
          </p:nvPicPr>
          <p:blipFill>
            <a:blip r:embed="rId15">
              <a:extLst/>
            </a:blip>
            <a:stretch>
              <a:fillRect/>
            </a:stretch>
          </p:blipFill>
          <p:spPr>
            <a:xfrm>
              <a:off x="228" y="1832822"/>
              <a:ext cx="2320136" cy="1740103"/>
            </a:xfrm>
            <a:prstGeom prst="rect">
              <a:avLst/>
            </a:prstGeom>
            <a:ln w="25400" cap="flat">
              <a:solidFill>
                <a:srgbClr val="FFFFFF"/>
              </a:solidFill>
              <a:prstDash val="solid"/>
              <a:miter lim="400000"/>
            </a:ln>
            <a:effectLst>
              <a:outerShdw blurRad="189807" dist="88591" dir="2310126" rotWithShape="0">
                <a:srgbClr val="000000">
                  <a:alpha val="33883"/>
                </a:srgbClr>
              </a:outerShdw>
            </a:effectLst>
          </p:spPr>
        </p:pic>
        <p:pic>
          <p:nvPicPr>
            <p:cNvPr id="262" name="7a.png"/>
            <p:cNvPicPr/>
            <p:nvPr/>
          </p:nvPicPr>
          <p:blipFill>
            <a:blip r:embed="rId16">
              <a:extLst/>
            </a:blip>
            <a:stretch>
              <a:fillRect/>
            </a:stretch>
          </p:blipFill>
          <p:spPr>
            <a:xfrm>
              <a:off x="228" y="3638148"/>
              <a:ext cx="2320136" cy="1740102"/>
            </a:xfrm>
            <a:prstGeom prst="rect">
              <a:avLst/>
            </a:prstGeom>
            <a:ln w="25400" cap="flat">
              <a:solidFill>
                <a:srgbClr val="FFFFFF"/>
              </a:solidFill>
              <a:prstDash val="solid"/>
              <a:miter lim="400000"/>
            </a:ln>
            <a:effectLst>
              <a:outerShdw blurRad="189807" dist="88591" dir="2310126" rotWithShape="0">
                <a:srgbClr val="000000">
                  <a:alpha val="33883"/>
                </a:srgbClr>
              </a:outerShdw>
            </a:effectLst>
          </p:spPr>
        </p:pic>
        <p:pic>
          <p:nvPicPr>
            <p:cNvPr id="263" name="10a.png"/>
            <p:cNvPicPr/>
            <p:nvPr/>
          </p:nvPicPr>
          <p:blipFill>
            <a:blip r:embed="rId17">
              <a:extLst/>
            </a:blip>
            <a:stretch>
              <a:fillRect/>
            </a:stretch>
          </p:blipFill>
          <p:spPr>
            <a:xfrm>
              <a:off x="2530939" y="13257"/>
              <a:ext cx="2225904" cy="1669428"/>
            </a:xfrm>
            <a:prstGeom prst="rect">
              <a:avLst/>
            </a:prstGeom>
            <a:ln w="12700" cap="flat">
              <a:noFill/>
              <a:miter lim="400000"/>
            </a:ln>
            <a:effectLst>
              <a:outerShdw blurRad="189807" dist="88591" dir="2310126" rotWithShape="0">
                <a:srgbClr val="000000">
                  <a:alpha val="33883"/>
                </a:srgbClr>
              </a:outerShdw>
            </a:effectLst>
          </p:spPr>
        </p:pic>
        <p:pic>
          <p:nvPicPr>
            <p:cNvPr id="264" name="Screen Shot 2015-08-28 at 9.19.18 AM.png"/>
            <p:cNvPicPr/>
            <p:nvPr/>
          </p:nvPicPr>
          <p:blipFill>
            <a:blip r:embed="rId18">
              <a:extLst/>
            </a:blip>
            <a:stretch>
              <a:fillRect/>
            </a:stretch>
          </p:blipFill>
          <p:spPr>
            <a:xfrm>
              <a:off x="4951263" y="3646963"/>
              <a:ext cx="2258778" cy="1690041"/>
            </a:xfrm>
            <a:prstGeom prst="rect">
              <a:avLst/>
            </a:prstGeom>
            <a:ln w="12700" cap="flat">
              <a:noFill/>
              <a:miter lim="400000"/>
            </a:ln>
            <a:effectLst>
              <a:outerShdw blurRad="189807" dist="88591" dir="2310126" rotWithShape="0">
                <a:srgbClr val="000000">
                  <a:alpha val="33883"/>
                </a:srgbClr>
              </a:outerShdw>
            </a:effectLst>
          </p:spPr>
        </p:pic>
        <p:pic>
          <p:nvPicPr>
            <p:cNvPr id="265" name="Screen Shot 2015-08-28 at 9.18.50 AM.png"/>
            <p:cNvPicPr/>
            <p:nvPr/>
          </p:nvPicPr>
          <p:blipFill>
            <a:blip r:embed="rId19">
              <a:extLst/>
            </a:blip>
            <a:stretch>
              <a:fillRect/>
            </a:stretch>
          </p:blipFill>
          <p:spPr>
            <a:xfrm>
              <a:off x="2507116" y="3672292"/>
              <a:ext cx="2248800" cy="1685929"/>
            </a:xfrm>
            <a:prstGeom prst="rect">
              <a:avLst/>
            </a:prstGeom>
            <a:ln w="12700" cap="flat">
              <a:noFill/>
              <a:miter lim="400000"/>
            </a:ln>
            <a:effectLst>
              <a:outerShdw blurRad="189807" dist="88591" dir="2310126" rotWithShape="0">
                <a:srgbClr val="000000">
                  <a:alpha val="33883"/>
                </a:srgbClr>
              </a:outerShdw>
            </a:effectLst>
          </p:spPr>
        </p:pic>
        <p:pic>
          <p:nvPicPr>
            <p:cNvPr id="266" name="Screen Shot 2015-08-28 at 9.19.06 AM.png"/>
            <p:cNvPicPr/>
            <p:nvPr/>
          </p:nvPicPr>
          <p:blipFill>
            <a:blip r:embed="rId20">
              <a:extLst/>
            </a:blip>
            <a:stretch>
              <a:fillRect/>
            </a:stretch>
          </p:blipFill>
          <p:spPr>
            <a:xfrm>
              <a:off x="2504375" y="1852921"/>
              <a:ext cx="2254283" cy="1690040"/>
            </a:xfrm>
            <a:prstGeom prst="rect">
              <a:avLst/>
            </a:prstGeom>
            <a:ln w="12700" cap="flat">
              <a:noFill/>
              <a:miter lim="400000"/>
            </a:ln>
            <a:effectLst>
              <a:outerShdw blurRad="189807" dist="88591" dir="2310126" rotWithShape="0">
                <a:srgbClr val="000000">
                  <a:alpha val="33883"/>
                </a:srgbClr>
              </a:outerShdw>
            </a:effectLst>
          </p:spPr>
        </p:pic>
        <p:pic>
          <p:nvPicPr>
            <p:cNvPr id="267" name="Screen Shot 2015-08-28 at 9.18.25 AM.png"/>
            <p:cNvPicPr/>
            <p:nvPr/>
          </p:nvPicPr>
          <p:blipFill>
            <a:blip r:embed="rId21">
              <a:extLst/>
            </a:blip>
            <a:stretch>
              <a:fillRect/>
            </a:stretch>
          </p:blipFill>
          <p:spPr>
            <a:xfrm>
              <a:off x="4967757" y="42122"/>
              <a:ext cx="2225789" cy="1666693"/>
            </a:xfrm>
            <a:prstGeom prst="rect">
              <a:avLst/>
            </a:prstGeom>
            <a:ln w="12700" cap="flat">
              <a:noFill/>
              <a:miter lim="400000"/>
            </a:ln>
            <a:effectLst>
              <a:outerShdw blurRad="189807" dist="88591" dir="2310126" rotWithShape="0">
                <a:srgbClr val="000000">
                  <a:alpha val="33883"/>
                </a:srgbClr>
              </a:outerShdw>
            </a:effectLst>
          </p:spPr>
        </p:pic>
        <p:pic>
          <p:nvPicPr>
            <p:cNvPr id="268" name="Screen Shot 2015-08-28 at 9.18.36 AM.png"/>
            <p:cNvPicPr/>
            <p:nvPr/>
          </p:nvPicPr>
          <p:blipFill>
            <a:blip r:embed="rId22">
              <a:extLst/>
            </a:blip>
            <a:stretch>
              <a:fillRect/>
            </a:stretch>
          </p:blipFill>
          <p:spPr>
            <a:xfrm>
              <a:off x="5002116" y="1855778"/>
              <a:ext cx="2223140" cy="1666693"/>
            </a:xfrm>
            <a:prstGeom prst="rect">
              <a:avLst/>
            </a:prstGeom>
            <a:ln w="12700" cap="flat">
              <a:noFill/>
              <a:miter lim="400000"/>
            </a:ln>
            <a:effectLst>
              <a:outerShdw blurRad="189807" dist="88591" dir="2310126" rotWithShape="0">
                <a:srgbClr val="000000">
                  <a:alpha val="33883"/>
                </a:srgbClr>
              </a:outerShdw>
            </a:effectLst>
          </p:spPr>
        </p:pic>
        <p:pic>
          <p:nvPicPr>
            <p:cNvPr id="269" name="Screen Shot 2015-08-28 at 9.20.20 AM.png"/>
            <p:cNvPicPr/>
            <p:nvPr/>
          </p:nvPicPr>
          <p:blipFill>
            <a:blip r:embed="rId23">
              <a:extLst/>
            </a:blip>
            <a:stretch>
              <a:fillRect/>
            </a:stretch>
          </p:blipFill>
          <p:spPr>
            <a:xfrm>
              <a:off x="7419634" y="1873199"/>
              <a:ext cx="2226788" cy="1669428"/>
            </a:xfrm>
            <a:prstGeom prst="rect">
              <a:avLst/>
            </a:prstGeom>
            <a:ln w="12700" cap="flat">
              <a:noFill/>
              <a:miter lim="400000"/>
            </a:ln>
            <a:effectLst>
              <a:outerShdw blurRad="189807" dist="88591" dir="2310126" rotWithShape="0">
                <a:srgbClr val="000000">
                  <a:alpha val="33883"/>
                </a:srgbClr>
              </a:outerShdw>
            </a:effectLst>
          </p:spPr>
        </p:pic>
        <p:pic>
          <p:nvPicPr>
            <p:cNvPr id="270" name="Screen Shot 2015-08-28 at 9.20.02 AM.png"/>
            <p:cNvPicPr/>
            <p:nvPr/>
          </p:nvPicPr>
          <p:blipFill>
            <a:blip r:embed="rId24">
              <a:extLst/>
            </a:blip>
            <a:stretch>
              <a:fillRect/>
            </a:stretch>
          </p:blipFill>
          <p:spPr>
            <a:xfrm>
              <a:off x="7406731" y="24655"/>
              <a:ext cx="2252593" cy="1688100"/>
            </a:xfrm>
            <a:prstGeom prst="rect">
              <a:avLst/>
            </a:prstGeom>
            <a:ln w="12700" cap="flat">
              <a:noFill/>
              <a:miter lim="400000"/>
            </a:ln>
            <a:effectLst>
              <a:outerShdw blurRad="189807" dist="88591" dir="2310126" rotWithShape="0">
                <a:srgbClr val="000000">
                  <a:alpha val="33883"/>
                </a:srgbClr>
              </a:outerShdw>
            </a:effectLst>
          </p:spPr>
        </p:pic>
        <p:pic>
          <p:nvPicPr>
            <p:cNvPr id="271" name="Screen Shot 2015-08-28 at 9.20.33 AM.png"/>
            <p:cNvPicPr/>
            <p:nvPr/>
          </p:nvPicPr>
          <p:blipFill>
            <a:blip r:embed="rId25">
              <a:extLst/>
            </a:blip>
            <a:stretch>
              <a:fillRect/>
            </a:stretch>
          </p:blipFill>
          <p:spPr>
            <a:xfrm>
              <a:off x="7405388" y="3668182"/>
              <a:ext cx="2255280" cy="1685412"/>
            </a:xfrm>
            <a:prstGeom prst="rect">
              <a:avLst/>
            </a:prstGeom>
            <a:ln w="12700" cap="flat">
              <a:noFill/>
              <a:miter lim="400000"/>
            </a:ln>
            <a:effectLst>
              <a:outerShdw blurRad="189807" dist="88591" dir="2310126" rotWithShape="0">
                <a:srgbClr val="000000">
                  <a:alpha val="33883"/>
                </a:srgbClr>
              </a:outerShdw>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 name="Shape 1844"/>
          <p:cNvSpPr/>
          <p:nvPr/>
        </p:nvSpPr>
        <p:spPr>
          <a:xfrm>
            <a:off x="960627" y="736715"/>
            <a:ext cx="2434850"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How it works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sp>
        <p:nvSpPr>
          <p:cNvPr id="1845" name="Shape 1845"/>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Build and Feedback</a:t>
            </a:r>
          </a:p>
        </p:txBody>
      </p:sp>
      <p:pic>
        <p:nvPicPr>
          <p:cNvPr id="1846" name="pasted-image.pdf"/>
          <p:cNvPicPr/>
          <p:nvPr/>
        </p:nvPicPr>
        <p:blipFill>
          <a:blip r:embed="rId3">
            <a:extLst/>
          </a:blip>
          <a:stretch>
            <a:fillRect/>
          </a:stretch>
        </p:blipFill>
        <p:spPr>
          <a:xfrm>
            <a:off x="6709726" y="52308"/>
            <a:ext cx="1677860" cy="1315179"/>
          </a:xfrm>
          <a:prstGeom prst="rect">
            <a:avLst/>
          </a:prstGeom>
          <a:ln w="12700">
            <a:miter lim="400000"/>
          </a:ln>
        </p:spPr>
      </p:pic>
      <p:grpSp>
        <p:nvGrpSpPr>
          <p:cNvPr id="1852" name="Group 1852"/>
          <p:cNvGrpSpPr/>
          <p:nvPr/>
        </p:nvGrpSpPr>
        <p:grpSpPr>
          <a:xfrm>
            <a:off x="662126" y="1474536"/>
            <a:ext cx="6028102" cy="7947910"/>
            <a:chOff x="68411" y="0"/>
            <a:chExt cx="6028100" cy="7947909"/>
          </a:xfrm>
        </p:grpSpPr>
        <p:sp>
          <p:nvSpPr>
            <p:cNvPr id="1847" name="Shape 1847"/>
            <p:cNvSpPr/>
            <p:nvPr/>
          </p:nvSpPr>
          <p:spPr>
            <a:xfrm rot="20981968">
              <a:off x="68411" y="1595087"/>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600">
                  <a:latin typeface="Lint McCree Intl BB"/>
                  <a:ea typeface="Lint McCree Intl BB"/>
                  <a:cs typeface="Lint McCree Intl BB"/>
                  <a:sym typeface="Lint McCree Intl BB"/>
                </a:defRPr>
              </a:lvl1pPr>
            </a:lstStyle>
            <a:p>
              <a:pPr lvl="0">
                <a:defRPr sz="1800"/>
              </a:pPr>
              <a:r>
                <a:rPr/>
                <a:t>Idea</a:t>
              </a:r>
            </a:p>
          </p:txBody>
        </p:sp>
        <p:sp>
          <p:nvSpPr>
            <p:cNvPr id="1848" name="Shape 1848"/>
            <p:cNvSpPr/>
            <p:nvPr/>
          </p:nvSpPr>
          <p:spPr>
            <a:xfrm>
              <a:off x="270083" y="0"/>
              <a:ext cx="5685839" cy="14409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defRPr sz="1800"/>
              </a:pPr>
              <a:endParaRPr sz="1100" dirty="0">
                <a:latin typeface="Helvetica"/>
                <a:ea typeface="Helvetica"/>
                <a:cs typeface="Helvetica"/>
                <a:sym typeface="Helvetica"/>
              </a:endParaRPr>
            </a:p>
            <a:p>
              <a:pPr marL="317348" indent="-317348" algn="l" defTabSz="456987">
                <a:lnSpc>
                  <a:spcPts val="3300"/>
                </a:lnSpc>
                <a:buSzPct val="100000"/>
                <a:buAutoNum type="arabicPeriod"/>
                <a:defRPr sz="1800"/>
              </a:pPr>
              <a:r>
                <a:rPr b="1" dirty="0">
                  <a:solidFill>
                    <a:srgbClr val="2D2829"/>
                  </a:solidFill>
                  <a:latin typeface="Lint McCree Intl BB"/>
                  <a:ea typeface="Lint McCree Intl BB"/>
                  <a:cs typeface="Lint McCree Intl BB"/>
                  <a:sym typeface="Lint McCree Intl BB"/>
                </a:rPr>
                <a:t>Prototyping</a:t>
              </a:r>
              <a:r>
                <a:rPr dirty="0">
                  <a:solidFill>
                    <a:srgbClr val="2D2829"/>
                  </a:solidFill>
                  <a:latin typeface="Lint McCree Intl BB"/>
                  <a:ea typeface="Lint McCree Intl BB"/>
                  <a:cs typeface="Lint McCree Intl BB"/>
                  <a:sym typeface="Lint McCree Intl BB"/>
                </a:rPr>
                <a:t>: Build a physical prototype of your idea using the materials on your table. </a:t>
              </a:r>
            </a:p>
          </p:txBody>
        </p:sp>
        <p:sp>
          <p:nvSpPr>
            <p:cNvPr id="1849" name="Shape 1849"/>
            <p:cNvSpPr/>
            <p:nvPr/>
          </p:nvSpPr>
          <p:spPr>
            <a:xfrm>
              <a:off x="270083" y="5398759"/>
              <a:ext cx="5685839" cy="90858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Each creation should help answer the following questions: </a:t>
              </a:r>
            </a:p>
          </p:txBody>
        </p:sp>
        <p:pic>
          <p:nvPicPr>
            <p:cNvPr id="1850" name="pasted-image.tif"/>
            <p:cNvPicPr/>
            <p:nvPr/>
          </p:nvPicPr>
          <p:blipFill>
            <a:blip r:embed="rId4">
              <a:extLst/>
            </a:blip>
            <a:stretch>
              <a:fillRect/>
            </a:stretch>
          </p:blipFill>
          <p:spPr>
            <a:xfrm>
              <a:off x="353795" y="1718729"/>
              <a:ext cx="4578338" cy="3740905"/>
            </a:xfrm>
            <a:prstGeom prst="rect">
              <a:avLst/>
            </a:prstGeom>
            <a:ln w="12700" cap="flat">
              <a:noFill/>
              <a:miter lim="400000"/>
            </a:ln>
            <a:effectLst/>
          </p:spPr>
        </p:pic>
        <p:sp>
          <p:nvSpPr>
            <p:cNvPr id="1851" name="Shape 1851"/>
            <p:cNvSpPr/>
            <p:nvPr/>
          </p:nvSpPr>
          <p:spPr>
            <a:xfrm>
              <a:off x="268144" y="6244719"/>
              <a:ext cx="5828367" cy="17031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spcBef>
                  <a:spcPts val="700"/>
                </a:spcBef>
                <a:defRPr sz="1800"/>
              </a:pPr>
              <a:r>
                <a:rPr b="1" dirty="0">
                  <a:solidFill>
                    <a:srgbClr val="2D2829"/>
                  </a:solidFill>
                  <a:latin typeface="Lint McCree Intl BB"/>
                  <a:ea typeface="Lint McCree Intl BB"/>
                  <a:cs typeface="Lint McCree Intl BB"/>
                  <a:sym typeface="Lint McCree Intl BB"/>
                </a:rPr>
                <a:t>• What does the idea look like? </a:t>
              </a:r>
            </a:p>
            <a:p>
              <a:pPr algn="l" defTabSz="456987">
                <a:lnSpc>
                  <a:spcPts val="3300"/>
                </a:lnSpc>
                <a:spcBef>
                  <a:spcPts val="700"/>
                </a:spcBef>
                <a:defRPr sz="1800"/>
              </a:pPr>
              <a:r>
                <a:rPr b="1" dirty="0">
                  <a:solidFill>
                    <a:srgbClr val="2D2829"/>
                  </a:solidFill>
                  <a:latin typeface="Lint McCree Intl BB"/>
                  <a:ea typeface="Lint McCree Intl BB"/>
                  <a:cs typeface="Lint McCree Intl BB"/>
                  <a:sym typeface="Lint McCree Intl BB"/>
                </a:rPr>
                <a:t>• How does it work? </a:t>
              </a:r>
            </a:p>
          </p:txBody>
        </p:sp>
      </p:grpSp>
      <p:grpSp>
        <p:nvGrpSpPr>
          <p:cNvPr id="1860" name="Group 1860"/>
          <p:cNvGrpSpPr/>
          <p:nvPr/>
        </p:nvGrpSpPr>
        <p:grpSpPr>
          <a:xfrm>
            <a:off x="7132112" y="8208323"/>
            <a:ext cx="5135484" cy="1536779"/>
            <a:chOff x="0" y="0"/>
            <a:chExt cx="5135483" cy="1536777"/>
          </a:xfrm>
        </p:grpSpPr>
        <p:sp>
          <p:nvSpPr>
            <p:cNvPr id="1858" name="Shape 1858"/>
            <p:cNvSpPr/>
            <p:nvPr/>
          </p:nvSpPr>
          <p:spPr>
            <a:xfrm>
              <a:off x="0" y="0"/>
              <a:ext cx="5135484" cy="101420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a:solidFill>
                    <a:srgbClr val="2D2829"/>
                  </a:solidFill>
                  <a:latin typeface="Lint McCree Intl BB"/>
                  <a:ea typeface="Lint McCree Intl BB"/>
                  <a:cs typeface="Lint McCree Intl BB"/>
                  <a:sym typeface="Lint McCree Intl BB"/>
                </a:rPr>
                <a:t>3. </a:t>
              </a:r>
              <a:r>
                <a:rPr b="1">
                  <a:solidFill>
                    <a:srgbClr val="2D2829"/>
                  </a:solidFill>
                  <a:latin typeface="Lint McCree Intl BB"/>
                  <a:ea typeface="Lint McCree Intl BB"/>
                  <a:cs typeface="Lint McCree Intl BB"/>
                  <a:sym typeface="Lint McCree Intl BB"/>
                </a:rPr>
                <a:t>Iterate: </a:t>
              </a:r>
              <a:r>
                <a:rPr>
                  <a:solidFill>
                    <a:srgbClr val="2D2829"/>
                  </a:solidFill>
                  <a:latin typeface="Lint McCree Intl BB"/>
                  <a:ea typeface="Lint McCree Intl BB"/>
                  <a:cs typeface="Lint McCree Intl BB"/>
                  <a:sym typeface="Lint McCree Intl BB"/>
                </a:rPr>
                <a:t>Use the feedback to improve the prototype.</a:t>
              </a:r>
            </a:p>
          </p:txBody>
        </p:sp>
        <p:pic>
          <p:nvPicPr>
            <p:cNvPr id="1859" name="pasted-image.tif"/>
            <p:cNvPicPr/>
            <p:nvPr/>
          </p:nvPicPr>
          <p:blipFill>
            <a:blip r:embed="rId4">
              <a:extLst/>
            </a:blip>
            <a:stretch>
              <a:fillRect/>
            </a:stretch>
          </p:blipFill>
          <p:spPr>
            <a:xfrm>
              <a:off x="3574351" y="415255"/>
              <a:ext cx="1372585" cy="1121523"/>
            </a:xfrm>
            <a:prstGeom prst="rect">
              <a:avLst/>
            </a:prstGeom>
            <a:ln w="12700" cap="flat">
              <a:noFill/>
              <a:miter lim="400000"/>
            </a:ln>
            <a:effectLst/>
          </p:spPr>
        </p:pic>
      </p:grpSp>
      <p:grpSp>
        <p:nvGrpSpPr>
          <p:cNvPr id="3" name="Group 2"/>
          <p:cNvGrpSpPr/>
          <p:nvPr/>
        </p:nvGrpSpPr>
        <p:grpSpPr>
          <a:xfrm>
            <a:off x="5525847" y="1386435"/>
            <a:ext cx="7497572" cy="6503077"/>
            <a:chOff x="5525847" y="1386435"/>
            <a:chExt cx="7497572" cy="6503077"/>
          </a:xfrm>
        </p:grpSpPr>
        <p:grpSp>
          <p:nvGrpSpPr>
            <p:cNvPr id="1857" name="Group 1857"/>
            <p:cNvGrpSpPr/>
            <p:nvPr/>
          </p:nvGrpSpPr>
          <p:grpSpPr>
            <a:xfrm>
              <a:off x="6578656" y="1386435"/>
              <a:ext cx="6276259" cy="6503077"/>
              <a:chOff x="16933" y="-135467"/>
              <a:chExt cx="6276259" cy="6503074"/>
            </a:xfrm>
          </p:grpSpPr>
          <p:sp>
            <p:nvSpPr>
              <p:cNvPr id="1854" name="Shape 1854"/>
              <p:cNvSpPr/>
              <p:nvPr/>
            </p:nvSpPr>
            <p:spPr>
              <a:xfrm>
                <a:off x="16933" y="-135467"/>
                <a:ext cx="6276259" cy="13462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defRPr sz="1800"/>
                </a:pPr>
                <a:endParaRPr sz="1100" dirty="0">
                  <a:latin typeface="Lint McCree Intl BB"/>
                  <a:ea typeface="Lint McCree Intl BB"/>
                  <a:cs typeface="Lint McCree Intl BB"/>
                  <a:sym typeface="Lint McCree Intl BB"/>
                </a:endParaRPr>
              </a:p>
              <a:p>
                <a:pPr algn="l" defTabSz="456987">
                  <a:lnSpc>
                    <a:spcPts val="3300"/>
                  </a:lnSpc>
                  <a:defRPr sz="1800"/>
                </a:pPr>
                <a:r>
                  <a:rPr dirty="0">
                    <a:solidFill>
                      <a:srgbClr val="2D2829"/>
                    </a:solidFill>
                    <a:latin typeface="Lint McCree Intl BB"/>
                    <a:ea typeface="Lint McCree Intl BB"/>
                    <a:cs typeface="Lint McCree Intl BB"/>
                    <a:sym typeface="Lint McCree Intl BB"/>
                  </a:rPr>
                  <a:t>2. </a:t>
                </a:r>
                <a:r>
                  <a:rPr b="1" dirty="0">
                    <a:solidFill>
                      <a:srgbClr val="2D2829"/>
                    </a:solidFill>
                    <a:latin typeface="Lint McCree Intl BB"/>
                    <a:ea typeface="Lint McCree Intl BB"/>
                    <a:cs typeface="Lint McCree Intl BB"/>
                    <a:sym typeface="Lint McCree Intl BB"/>
                  </a:rPr>
                  <a:t>Get feedback:</a:t>
                </a:r>
                <a:r>
                  <a:rPr dirty="0">
                    <a:solidFill>
                      <a:srgbClr val="2D2829"/>
                    </a:solidFill>
                    <a:latin typeface="Lint McCree Intl BB"/>
                    <a:ea typeface="Lint McCree Intl BB"/>
                    <a:cs typeface="Lint McCree Intl BB"/>
                    <a:sym typeface="Lint McCree Intl BB"/>
                  </a:rPr>
                  <a:t> Show your prototype to users and explain how it works, ask them: </a:t>
                </a:r>
              </a:p>
              <a:p>
                <a:pPr algn="l" defTabSz="456987">
                  <a:lnSpc>
                    <a:spcPts val="3300"/>
                  </a:lnSpc>
                  <a:defRPr sz="1800"/>
                </a:pPr>
                <a:endParaRPr dirty="0">
                  <a:solidFill>
                    <a:srgbClr val="2D2829"/>
                  </a:solidFill>
                  <a:latin typeface="Lint McCree Intl BB"/>
                  <a:ea typeface="Lint McCree Intl BB"/>
                  <a:cs typeface="Lint McCree Intl BB"/>
                  <a:sym typeface="Lint McCree Intl BB"/>
                </a:endParaRPr>
              </a:p>
            </p:txBody>
          </p:sp>
          <p:pic>
            <p:nvPicPr>
              <p:cNvPr id="1855" name="pasted-image.tif"/>
              <p:cNvPicPr/>
              <p:nvPr/>
            </p:nvPicPr>
            <p:blipFill>
              <a:blip r:embed="rId5">
                <a:extLst/>
              </a:blip>
              <a:stretch>
                <a:fillRect/>
              </a:stretch>
            </p:blipFill>
            <p:spPr>
              <a:xfrm>
                <a:off x="1305814" y="3790697"/>
                <a:ext cx="2068007" cy="2576910"/>
              </a:xfrm>
              <a:prstGeom prst="rect">
                <a:avLst/>
              </a:prstGeom>
              <a:ln w="12700" cap="flat">
                <a:noFill/>
                <a:miter lim="400000"/>
              </a:ln>
              <a:effectLst/>
            </p:spPr>
          </p:pic>
          <p:pic>
            <p:nvPicPr>
              <p:cNvPr id="1856" name="LittleGuy_3c.png"/>
              <p:cNvPicPr/>
              <p:nvPr/>
            </p:nvPicPr>
            <p:blipFill>
              <a:blip r:embed="rId6">
                <a:extLst/>
              </a:blip>
              <a:stretch>
                <a:fillRect/>
              </a:stretch>
            </p:blipFill>
            <p:spPr>
              <a:xfrm>
                <a:off x="3430185" y="3918060"/>
                <a:ext cx="1098289" cy="2322186"/>
              </a:xfrm>
              <a:prstGeom prst="rect">
                <a:avLst/>
              </a:prstGeom>
              <a:ln w="12700" cap="flat">
                <a:noFill/>
                <a:miter lim="400000"/>
              </a:ln>
              <a:effectLst/>
            </p:spPr>
          </p:pic>
        </p:grpSp>
        <p:sp>
          <p:nvSpPr>
            <p:cNvPr id="19" name="Shape 1800"/>
            <p:cNvSpPr/>
            <p:nvPr/>
          </p:nvSpPr>
          <p:spPr>
            <a:xfrm>
              <a:off x="5525847" y="2851895"/>
              <a:ext cx="7497572" cy="2197250"/>
            </a:xfrm>
            <a:prstGeom prst="wedgeEllipseCallout">
              <a:avLst>
                <a:gd name="adj1" fmla="val -8450"/>
                <a:gd name="adj2" fmla="val 61704"/>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marL="228495" indent="-228495" algn="l" defTabSz="456987">
                <a:lnSpc>
                  <a:spcPts val="3300"/>
                </a:lnSpc>
                <a:spcBef>
                  <a:spcPts val="300"/>
                </a:spcBef>
                <a:buSzPct val="100000"/>
                <a:buChar char="•"/>
                <a:defRPr sz="1800"/>
              </a:pPr>
              <a:r>
                <a:rPr lang="en-US" dirty="0">
                  <a:solidFill>
                    <a:srgbClr val="2D2829"/>
                  </a:solidFill>
                  <a:latin typeface="Lint McCree Intl BB"/>
                  <a:ea typeface="Lint McCree Intl BB"/>
                  <a:cs typeface="Lint McCree Intl BB"/>
                  <a:sym typeface="Lint McCree Intl BB"/>
                </a:rPr>
                <a:t>What do you like and why? </a:t>
              </a:r>
            </a:p>
            <a:p>
              <a:pPr marL="228495" indent="-228495" algn="l" defTabSz="456987">
                <a:lnSpc>
                  <a:spcPts val="3300"/>
                </a:lnSpc>
                <a:spcBef>
                  <a:spcPts val="300"/>
                </a:spcBef>
                <a:buSzPct val="100000"/>
                <a:buChar char="•"/>
                <a:defRPr sz="1800"/>
              </a:pPr>
              <a:r>
                <a:rPr lang="en-US" dirty="0">
                  <a:solidFill>
                    <a:srgbClr val="2D2829"/>
                  </a:solidFill>
                  <a:latin typeface="Lint McCree Intl BB"/>
                  <a:ea typeface="Lint McCree Intl BB"/>
                  <a:cs typeface="Lint McCree Intl BB"/>
                  <a:sym typeface="Lint McCree Intl BB"/>
                </a:rPr>
                <a:t>What would you change and why? </a:t>
              </a:r>
            </a:p>
            <a:p>
              <a:pPr marL="228495" indent="-228495" algn="l" defTabSz="456987">
                <a:lnSpc>
                  <a:spcPts val="3300"/>
                </a:lnSpc>
                <a:spcBef>
                  <a:spcPts val="300"/>
                </a:spcBef>
                <a:buSzPct val="100000"/>
                <a:buChar char="•"/>
                <a:defRPr sz="1800"/>
              </a:pPr>
              <a:r>
                <a:rPr lang="en-US" dirty="0">
                  <a:solidFill>
                    <a:srgbClr val="2D2829"/>
                  </a:solidFill>
                  <a:latin typeface="Lint McCree Intl BB"/>
                  <a:ea typeface="Lint McCree Intl BB"/>
                  <a:cs typeface="Lint McCree Intl BB"/>
                  <a:sym typeface="Lint McCree Intl BB"/>
                </a:rPr>
                <a:t>What questions do you have?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852"/>
                                        </p:tgtEl>
                                        <p:attrNameLst>
                                          <p:attrName>style.visibility</p:attrName>
                                        </p:attrNameLst>
                                      </p:cBhvr>
                                      <p:to>
                                        <p:strVal val="visible"/>
                                      </p:to>
                                    </p:set>
                                    <p:animEffect transition="in" filter="fade">
                                      <p:cBhvr>
                                        <p:cTn id="7" dur="1000"/>
                                        <p:tgtEl>
                                          <p:spTgt spid="185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860"/>
                                        </p:tgtEl>
                                        <p:attrNameLst>
                                          <p:attrName>style.visibility</p:attrName>
                                        </p:attrNameLst>
                                      </p:cBhvr>
                                      <p:to>
                                        <p:strVal val="visible"/>
                                      </p:to>
                                    </p:set>
                                    <p:animEffect transition="in" filter="fade">
                                      <p:cBhvr>
                                        <p:cTn id="17" dur="1000"/>
                                        <p:tgtEl>
                                          <p:spTgt spid="1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2" grpId="1" animBg="1" advAuto="0"/>
      <p:bldP spid="1860" grpId="3" animBg="1" advAuto="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2" name="Shape 1862"/>
          <p:cNvSpPr/>
          <p:nvPr/>
        </p:nvSpPr>
        <p:spPr>
          <a:xfrm>
            <a:off x="1121347" y="2117861"/>
            <a:ext cx="7698684" cy="163463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999"/>
              </a:lnSpc>
              <a:defRPr sz="1800"/>
            </a:pPr>
            <a:r>
              <a:rPr sz="2400" b="1">
                <a:solidFill>
                  <a:srgbClr val="2D2829"/>
                </a:solidFill>
                <a:latin typeface="Helvetica"/>
                <a:ea typeface="Helvetica"/>
                <a:cs typeface="Helvetica"/>
                <a:sym typeface="Helvetica"/>
              </a:rPr>
              <a:t>Prototype through role play to express how users may interact with the key idea in an experience. </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Get feedback to improve the idea. </a:t>
            </a:r>
          </a:p>
        </p:txBody>
      </p:sp>
      <p:sp>
        <p:nvSpPr>
          <p:cNvPr id="1864" name="Shape 1864"/>
          <p:cNvSpPr/>
          <p:nvPr/>
        </p:nvSpPr>
        <p:spPr>
          <a:xfrm>
            <a:off x="3607309" y="565336"/>
            <a:ext cx="6087366" cy="108336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4000" b="1">
                <a:solidFill>
                  <a:srgbClr val="41C4DC"/>
                </a:solidFill>
                <a:latin typeface="Helvetica Neue"/>
                <a:ea typeface="Helvetica Neue"/>
                <a:cs typeface="Helvetica Neue"/>
                <a:sym typeface="Helvetica Neue"/>
              </a:rPr>
              <a:t>Role Play and Feedback</a:t>
            </a:r>
          </a:p>
          <a:p>
            <a:pPr algn="l" defTabSz="456987">
              <a:defRPr sz="1800"/>
            </a:pPr>
            <a:r>
              <a:rPr sz="2400">
                <a:solidFill>
                  <a:srgbClr val="41C4DC"/>
                </a:solidFill>
                <a:latin typeface="Helvetica Neue Light"/>
                <a:ea typeface="Helvetica Neue Light"/>
                <a:cs typeface="Helvetica Neue Light"/>
                <a:sym typeface="Helvetica Neue Light"/>
              </a:rPr>
              <a:t>30 minutes or more</a:t>
            </a:r>
          </a:p>
        </p:txBody>
      </p:sp>
      <p:pic>
        <p:nvPicPr>
          <p:cNvPr id="1865" name="pasted-image.pdf"/>
          <p:cNvPicPr/>
          <p:nvPr/>
        </p:nvPicPr>
        <p:blipFill>
          <a:blip r:embed="rId2">
            <a:extLst/>
          </a:blip>
          <a:stretch>
            <a:fillRect/>
          </a:stretch>
        </p:blipFill>
        <p:spPr>
          <a:xfrm>
            <a:off x="801930" y="105438"/>
            <a:ext cx="2592415" cy="2003162"/>
          </a:xfrm>
          <a:prstGeom prst="rect">
            <a:avLst/>
          </a:prstGeom>
          <a:ln w="12700">
            <a:miter lim="400000"/>
          </a:ln>
        </p:spPr>
      </p:pic>
      <p:pic>
        <p:nvPicPr>
          <p:cNvPr id="1866" name="pasted-image.tif"/>
          <p:cNvPicPr/>
          <p:nvPr/>
        </p:nvPicPr>
        <p:blipFill>
          <a:blip r:embed="rId3">
            <a:extLst/>
          </a:blip>
          <a:stretch>
            <a:fillRect/>
          </a:stretch>
        </p:blipFill>
        <p:spPr>
          <a:xfrm>
            <a:off x="1307287" y="4221653"/>
            <a:ext cx="4861850" cy="4205887"/>
          </a:xfrm>
          <a:prstGeom prst="rect">
            <a:avLst/>
          </a:prstGeom>
          <a:ln w="12700">
            <a:miter lim="400000"/>
          </a:ln>
        </p:spPr>
      </p:pic>
      <p:sp>
        <p:nvSpPr>
          <p:cNvPr id="1867" name="Shape 1867"/>
          <p:cNvSpPr/>
          <p:nvPr/>
        </p:nvSpPr>
        <p:spPr>
          <a:xfrm>
            <a:off x="1908588" y="8339414"/>
            <a:ext cx="2462160" cy="1372118"/>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300"/>
              </a:lnSpc>
              <a:defRPr sz="1800"/>
            </a:pPr>
            <a:r>
              <a:rPr b="1">
                <a:solidFill>
                  <a:srgbClr val="2D2829"/>
                </a:solidFill>
                <a:latin typeface="Lint McCree Intl BB"/>
                <a:ea typeface="Lint McCree Intl BB"/>
                <a:cs typeface="Lint McCree Intl BB"/>
                <a:sym typeface="Lint McCree Intl BB"/>
              </a:rPr>
              <a:t>Example</a:t>
            </a:r>
            <a:r>
              <a:rPr>
                <a:solidFill>
                  <a:srgbClr val="2D2829"/>
                </a:solidFill>
                <a:latin typeface="Lint McCree Intl BB"/>
                <a:ea typeface="Lint McCree Intl BB"/>
                <a:cs typeface="Lint McCree Intl BB"/>
                <a:sym typeface="Lint McCree Intl BB"/>
              </a:rPr>
              <a:t>: Role-playing</a:t>
            </a:r>
          </a:p>
          <a:p>
            <a:pPr defTabSz="456987">
              <a:lnSpc>
                <a:spcPts val="3300"/>
              </a:lnSpc>
              <a:defRPr sz="1800"/>
            </a:pPr>
            <a:r>
              <a:rPr>
                <a:solidFill>
                  <a:srgbClr val="2D2829"/>
                </a:solidFill>
                <a:latin typeface="Lint McCree Intl BB"/>
                <a:ea typeface="Lint McCree Intl BB"/>
                <a:cs typeface="Lint McCree Intl BB"/>
                <a:sym typeface="Lint McCree Intl BB"/>
              </a:rPr>
              <a:t>the intake experience</a:t>
            </a:r>
          </a:p>
          <a:p>
            <a:pPr defTabSz="456987">
              <a:lnSpc>
                <a:spcPts val="3300"/>
              </a:lnSpc>
              <a:defRPr sz="1800"/>
            </a:pPr>
            <a:r>
              <a:rPr>
                <a:solidFill>
                  <a:srgbClr val="2D2829"/>
                </a:solidFill>
                <a:latin typeface="Lint McCree Intl BB"/>
                <a:ea typeface="Lint McCree Intl BB"/>
                <a:cs typeface="Lint McCree Intl BB"/>
                <a:sym typeface="Lint McCree Intl BB"/>
              </a:rPr>
              <a:t>at a health-clinic</a:t>
            </a:r>
          </a:p>
        </p:txBody>
      </p:sp>
      <p:grpSp>
        <p:nvGrpSpPr>
          <p:cNvPr id="1872" name="Group 1872"/>
          <p:cNvGrpSpPr/>
          <p:nvPr/>
        </p:nvGrpSpPr>
        <p:grpSpPr>
          <a:xfrm>
            <a:off x="5516814" y="3185583"/>
            <a:ext cx="7437187" cy="6619531"/>
            <a:chOff x="0" y="0"/>
            <a:chExt cx="7437186" cy="6619530"/>
          </a:xfrm>
        </p:grpSpPr>
        <p:sp>
          <p:nvSpPr>
            <p:cNvPr id="1868" name="Shape 1868"/>
            <p:cNvSpPr/>
            <p:nvPr/>
          </p:nvSpPr>
          <p:spPr>
            <a:xfrm>
              <a:off x="0" y="565946"/>
              <a:ext cx="3627901" cy="1751542"/>
            </a:xfrm>
            <a:prstGeom prst="wedgeEllipseCallout">
              <a:avLst>
                <a:gd name="adj1" fmla="val 725"/>
                <a:gd name="adj2" fmla="val 74958"/>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What did you think?</a:t>
              </a:r>
            </a:p>
          </p:txBody>
        </p:sp>
        <p:sp>
          <p:nvSpPr>
            <p:cNvPr id="1869" name="Shape 1869"/>
            <p:cNvSpPr/>
            <p:nvPr/>
          </p:nvSpPr>
          <p:spPr>
            <a:xfrm>
              <a:off x="3741312" y="0"/>
              <a:ext cx="3695874" cy="2393637"/>
            </a:xfrm>
            <a:prstGeom prst="wedgeEllipseCallout">
              <a:avLst>
                <a:gd name="adj1" fmla="val -4750"/>
                <a:gd name="adj2" fmla="val 58479"/>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I like it, </a:t>
              </a:r>
              <a:r>
                <a:rPr i="1" dirty="0">
                  <a:solidFill>
                    <a:srgbClr val="2D2829"/>
                  </a:solidFill>
                  <a:latin typeface="Lint McCree Intl BB"/>
                  <a:ea typeface="Lint McCree Intl BB"/>
                  <a:cs typeface="Lint McCree Intl BB"/>
                  <a:sym typeface="Lint McCree Intl BB"/>
                </a:rPr>
                <a:t>and</a:t>
              </a:r>
              <a:r>
                <a:rPr dirty="0">
                  <a:solidFill>
                    <a:srgbClr val="2D2829"/>
                  </a:solidFill>
                  <a:latin typeface="Lint McCree Intl BB"/>
                  <a:ea typeface="Lint McCree Intl BB"/>
                  <a:cs typeface="Lint McCree Intl BB"/>
                  <a:sym typeface="Lint McCree Intl BB"/>
                </a:rPr>
                <a:t> I have a couple </a:t>
              </a:r>
              <a:r>
                <a:rPr dirty="0" smtClean="0">
                  <a:solidFill>
                    <a:srgbClr val="2D2829"/>
                  </a:solidFill>
                  <a:latin typeface="Lint McCree Intl BB"/>
                  <a:ea typeface="Lint McCree Intl BB"/>
                  <a:cs typeface="Lint McCree Intl BB"/>
                  <a:sym typeface="Lint McCree Intl BB"/>
                </a:rPr>
                <a:t>of</a:t>
              </a:r>
              <a:r>
                <a:rPr lang="en-CA" dirty="0" smtClean="0">
                  <a:solidFill>
                    <a:srgbClr val="2D2829"/>
                  </a:solidFill>
                  <a:latin typeface="Lint McCree Intl BB"/>
                  <a:ea typeface="Lint McCree Intl BB"/>
                  <a:cs typeface="Lint McCree Intl BB"/>
                  <a:sym typeface="Lint McCree Intl BB"/>
                </a:rPr>
                <a:t> </a:t>
              </a:r>
              <a:r>
                <a:rPr dirty="0" smtClean="0">
                  <a:solidFill>
                    <a:srgbClr val="2D2829"/>
                  </a:solidFill>
                  <a:latin typeface="Lint McCree Intl BB"/>
                  <a:ea typeface="Lint McCree Intl BB"/>
                  <a:cs typeface="Lint McCree Intl BB"/>
                  <a:sym typeface="Lint McCree Intl BB"/>
                </a:rPr>
                <a:t>suggestion…</a:t>
              </a:r>
              <a:endParaRPr dirty="0">
                <a:solidFill>
                  <a:srgbClr val="2D2829"/>
                </a:solidFill>
                <a:latin typeface="Lint McCree Intl BB"/>
                <a:ea typeface="Lint McCree Intl BB"/>
                <a:cs typeface="Lint McCree Intl BB"/>
                <a:sym typeface="Lint McCree Intl BB"/>
              </a:endParaRPr>
            </a:p>
          </p:txBody>
        </p:sp>
        <p:pic>
          <p:nvPicPr>
            <p:cNvPr id="1870" name="LittleGuy_3c.png"/>
            <p:cNvPicPr/>
            <p:nvPr/>
          </p:nvPicPr>
          <p:blipFill>
            <a:blip r:embed="rId4">
              <a:extLst/>
            </a:blip>
            <a:stretch>
              <a:fillRect/>
            </a:stretch>
          </p:blipFill>
          <p:spPr>
            <a:xfrm>
              <a:off x="3792111" y="2585180"/>
              <a:ext cx="1867880" cy="3949388"/>
            </a:xfrm>
            <a:prstGeom prst="rect">
              <a:avLst/>
            </a:prstGeom>
            <a:ln w="12700" cap="flat">
              <a:noFill/>
              <a:miter lim="400000"/>
            </a:ln>
            <a:effectLst/>
          </p:spPr>
        </p:pic>
        <p:pic>
          <p:nvPicPr>
            <p:cNvPr id="1871" name="LittleGuy_14b.png"/>
            <p:cNvPicPr/>
            <p:nvPr/>
          </p:nvPicPr>
          <p:blipFill>
            <a:blip r:embed="rId5">
              <a:extLst/>
            </a:blip>
            <a:stretch>
              <a:fillRect/>
            </a:stretch>
          </p:blipFill>
          <p:spPr>
            <a:xfrm>
              <a:off x="787757" y="2913550"/>
              <a:ext cx="2052320" cy="3705980"/>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872"/>
                                        </p:tgtEl>
                                        <p:attrNameLst>
                                          <p:attrName>style.visibility</p:attrName>
                                        </p:attrNameLst>
                                      </p:cBhvr>
                                      <p:to>
                                        <p:strVal val="visible"/>
                                      </p:to>
                                    </p:set>
                                    <p:animEffect transition="in" filter="fade">
                                      <p:cBhvr>
                                        <p:cTn id="7" dur="1000"/>
                                        <p:tgtEl>
                                          <p:spTgt spid="18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2" grpId="1" animBg="1" advAuto="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4" name="Shape 1874"/>
          <p:cNvSpPr/>
          <p:nvPr/>
        </p:nvSpPr>
        <p:spPr>
          <a:xfrm>
            <a:off x="8470544" y="415439"/>
            <a:ext cx="455287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Role Play and Feedback</a:t>
            </a:r>
          </a:p>
        </p:txBody>
      </p:sp>
      <p:sp>
        <p:nvSpPr>
          <p:cNvPr id="1875" name="Shape 1875"/>
          <p:cNvSpPr/>
          <p:nvPr/>
        </p:nvSpPr>
        <p:spPr>
          <a:xfrm>
            <a:off x="1373044" y="1402264"/>
            <a:ext cx="923277" cy="61550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Prepare</a:t>
            </a:r>
          </a:p>
        </p:txBody>
      </p:sp>
      <p:grpSp>
        <p:nvGrpSpPr>
          <p:cNvPr id="1887" name="Group 1887"/>
          <p:cNvGrpSpPr/>
          <p:nvPr/>
        </p:nvGrpSpPr>
        <p:grpSpPr>
          <a:xfrm>
            <a:off x="1335448" y="2320957"/>
            <a:ext cx="11078975" cy="4853395"/>
            <a:chOff x="0" y="803381"/>
            <a:chExt cx="11078972" cy="4853391"/>
          </a:xfrm>
        </p:grpSpPr>
        <p:sp>
          <p:nvSpPr>
            <p:cNvPr id="1876" name="Shape 1876"/>
            <p:cNvSpPr/>
            <p:nvPr/>
          </p:nvSpPr>
          <p:spPr>
            <a:xfrm>
              <a:off x="0" y="803381"/>
              <a:ext cx="9708543" cy="8104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endParaRPr sz="1100" dirty="0">
                <a:latin typeface="Helvetica"/>
                <a:ea typeface="Helvetica"/>
                <a:cs typeface="Helvetica"/>
                <a:sym typeface="Helvetica"/>
              </a:endParaRPr>
            </a:p>
            <a:p>
              <a:pPr algn="l" defTabSz="456987">
                <a:lnSpc>
                  <a:spcPts val="3999"/>
                </a:lnSpc>
                <a:spcBef>
                  <a:spcPts val="201"/>
                </a:spcBef>
                <a:defRPr sz="1800"/>
              </a:pPr>
              <a:r>
                <a:rPr sz="2400" b="1" dirty="0">
                  <a:solidFill>
                    <a:srgbClr val="2D2829"/>
                  </a:solidFill>
                  <a:latin typeface="Helvetica"/>
                  <a:ea typeface="Helvetica"/>
                  <a:cs typeface="Helvetica"/>
                  <a:sym typeface="Helvetica"/>
                </a:rPr>
                <a:t>Organize users to give students feedback on their idea. </a:t>
              </a:r>
            </a:p>
          </p:txBody>
        </p:sp>
        <p:grpSp>
          <p:nvGrpSpPr>
            <p:cNvPr id="1885" name="Group 1885"/>
            <p:cNvGrpSpPr/>
            <p:nvPr/>
          </p:nvGrpSpPr>
          <p:grpSpPr>
            <a:xfrm>
              <a:off x="2933440" y="2079354"/>
              <a:ext cx="8145532" cy="3577418"/>
              <a:chOff x="42433" y="-99867"/>
              <a:chExt cx="8145531" cy="3577417"/>
            </a:xfrm>
          </p:grpSpPr>
          <p:sp>
            <p:nvSpPr>
              <p:cNvPr id="1877" name="Shape 1877"/>
              <p:cNvSpPr/>
              <p:nvPr/>
            </p:nvSpPr>
            <p:spPr>
              <a:xfrm>
                <a:off x="42433" y="-77382"/>
                <a:ext cx="2822194" cy="1100644"/>
              </a:xfrm>
              <a:prstGeom prst="wedgeEllipseCallout">
                <a:avLst>
                  <a:gd name="adj1" fmla="val -16641"/>
                  <a:gd name="adj2" fmla="val 86894"/>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800"/>
                  </a:lnSpc>
                  <a:defRPr sz="1500">
                    <a:latin typeface="Lint McCree Intl BB"/>
                    <a:ea typeface="Lint McCree Intl BB"/>
                    <a:cs typeface="Lint McCree Intl BB"/>
                    <a:sym typeface="Lint McCree Intl BB"/>
                  </a:defRPr>
                </a:lvl1pPr>
              </a:lstStyle>
              <a:p>
                <a:pPr lvl="0">
                  <a:defRPr sz="1800"/>
                </a:pPr>
                <a:r>
                  <a:rPr sz="1600"/>
                  <a:t>How do you like it?</a:t>
                </a:r>
              </a:p>
            </p:txBody>
          </p:sp>
          <p:grpSp>
            <p:nvGrpSpPr>
              <p:cNvPr id="1884" name="Group 1884"/>
              <p:cNvGrpSpPr/>
              <p:nvPr/>
            </p:nvGrpSpPr>
            <p:grpSpPr>
              <a:xfrm>
                <a:off x="2639043" y="-99868"/>
                <a:ext cx="5548922" cy="3577419"/>
                <a:chOff x="0" y="0"/>
                <a:chExt cx="5548921" cy="3577417"/>
              </a:xfrm>
            </p:grpSpPr>
            <p:pic>
              <p:nvPicPr>
                <p:cNvPr id="1878" name="LittleGuy_12b.png"/>
                <p:cNvPicPr/>
                <p:nvPr/>
              </p:nvPicPr>
              <p:blipFill>
                <a:blip r:embed="rId2">
                  <a:extLst/>
                </a:blip>
                <a:stretch>
                  <a:fillRect/>
                </a:stretch>
              </p:blipFill>
              <p:spPr>
                <a:xfrm>
                  <a:off x="1351409" y="1782082"/>
                  <a:ext cx="1806383" cy="1736646"/>
                </a:xfrm>
                <a:prstGeom prst="rect">
                  <a:avLst/>
                </a:prstGeom>
                <a:ln w="12700" cap="flat">
                  <a:noFill/>
                  <a:miter lim="400000"/>
                </a:ln>
                <a:effectLst/>
              </p:spPr>
            </p:pic>
            <p:pic>
              <p:nvPicPr>
                <p:cNvPr id="1879" name="LittleGuy_14b.png"/>
                <p:cNvPicPr/>
                <p:nvPr/>
              </p:nvPicPr>
              <p:blipFill>
                <a:blip r:embed="rId3">
                  <a:extLst/>
                </a:blip>
                <a:stretch>
                  <a:fillRect/>
                </a:stretch>
              </p:blipFill>
              <p:spPr>
                <a:xfrm>
                  <a:off x="3208184" y="1802636"/>
                  <a:ext cx="938966" cy="1695539"/>
                </a:xfrm>
                <a:prstGeom prst="rect">
                  <a:avLst/>
                </a:prstGeom>
                <a:ln w="12700" cap="flat">
                  <a:noFill/>
                  <a:miter lim="400000"/>
                </a:ln>
                <a:effectLst/>
              </p:spPr>
            </p:pic>
            <p:pic>
              <p:nvPicPr>
                <p:cNvPr id="1880" name="LittleGuy_15b.png"/>
                <p:cNvPicPr/>
                <p:nvPr/>
              </p:nvPicPr>
              <p:blipFill>
                <a:blip r:embed="rId4">
                  <a:extLst/>
                </a:blip>
                <a:stretch>
                  <a:fillRect/>
                </a:stretch>
              </p:blipFill>
              <p:spPr>
                <a:xfrm>
                  <a:off x="293103" y="1723392"/>
                  <a:ext cx="1103503" cy="1854026"/>
                </a:xfrm>
                <a:prstGeom prst="rect">
                  <a:avLst/>
                </a:prstGeom>
                <a:ln w="12700" cap="flat">
                  <a:noFill/>
                  <a:miter lim="400000"/>
                </a:ln>
                <a:effectLst/>
              </p:spPr>
            </p:pic>
            <p:sp>
              <p:nvSpPr>
                <p:cNvPr id="1881" name="Shape 1881"/>
                <p:cNvSpPr/>
                <p:nvPr/>
              </p:nvSpPr>
              <p:spPr>
                <a:xfrm>
                  <a:off x="0" y="971161"/>
                  <a:ext cx="1689507" cy="596446"/>
                </a:xfrm>
                <a:prstGeom prst="wedgeEllipseCallout">
                  <a:avLst>
                    <a:gd name="adj1" fmla="val -4136"/>
                    <a:gd name="adj2" fmla="val 73017"/>
                  </a:avLst>
                </a:prstGeom>
                <a:solidFill>
                  <a:srgbClr val="51A7F9"/>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600"/>
                    </a:lnSpc>
                    <a:defRPr sz="14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CooL!</a:t>
                  </a:r>
                </a:p>
              </p:txBody>
            </p:sp>
            <p:sp>
              <p:nvSpPr>
                <p:cNvPr id="1882" name="Shape 1882"/>
                <p:cNvSpPr/>
                <p:nvPr/>
              </p:nvSpPr>
              <p:spPr>
                <a:xfrm>
                  <a:off x="752914" y="0"/>
                  <a:ext cx="2897984" cy="1079429"/>
                </a:xfrm>
                <a:prstGeom prst="wedgeEllipseCallout">
                  <a:avLst>
                    <a:gd name="adj1" fmla="val 4143"/>
                    <a:gd name="adj2" fmla="val 104899"/>
                  </a:avLst>
                </a:prstGeom>
                <a:solidFill>
                  <a:srgbClr val="F5D328"/>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800"/>
                    </a:lnSpc>
                    <a:defRPr sz="1800"/>
                  </a:pPr>
                  <a:r>
                    <a:rPr sz="1600">
                      <a:solidFill>
                        <a:srgbClr val="2D2829"/>
                      </a:solidFill>
                      <a:latin typeface="Lint McCree Intl BB"/>
                      <a:ea typeface="Lint McCree Intl BB"/>
                      <a:cs typeface="Lint McCree Intl BB"/>
                      <a:sym typeface="Lint McCree Intl BB"/>
                    </a:rPr>
                    <a:t>Have you </a:t>
                  </a:r>
                </a:p>
                <a:p>
                  <a:pPr defTabSz="456987">
                    <a:lnSpc>
                      <a:spcPts val="2800"/>
                    </a:lnSpc>
                    <a:defRPr sz="1800"/>
                  </a:pPr>
                  <a:r>
                    <a:rPr sz="1600">
                      <a:solidFill>
                        <a:srgbClr val="2D2829"/>
                      </a:solidFill>
                      <a:latin typeface="Lint McCree Intl BB"/>
                      <a:ea typeface="Lint McCree Intl BB"/>
                      <a:cs typeface="Lint McCree Intl BB"/>
                      <a:sym typeface="Lint McCree Intl BB"/>
                    </a:rPr>
                    <a:t>considered…</a:t>
                  </a:r>
                </a:p>
              </p:txBody>
            </p:sp>
            <p:sp>
              <p:nvSpPr>
                <p:cNvPr id="1883" name="Shape 1883"/>
                <p:cNvSpPr/>
                <p:nvPr/>
              </p:nvSpPr>
              <p:spPr>
                <a:xfrm>
                  <a:off x="3493556" y="453724"/>
                  <a:ext cx="2055366" cy="960498"/>
                </a:xfrm>
                <a:prstGeom prst="wedgeEllipseCallout">
                  <a:avLst>
                    <a:gd name="adj1" fmla="val -25817"/>
                    <a:gd name="adj2" fmla="val 93166"/>
                  </a:avLst>
                </a:prstGeom>
                <a:solidFill>
                  <a:srgbClr val="BFA0C3"/>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600"/>
                    </a:lnSpc>
                    <a:defRPr sz="14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I wonder if…</a:t>
                  </a:r>
                </a:p>
              </p:txBody>
            </p:sp>
          </p:grpSp>
        </p:grpSp>
        <p:pic>
          <p:nvPicPr>
            <p:cNvPr id="1886" name="LittleGuy_14b.png"/>
            <p:cNvPicPr/>
            <p:nvPr/>
          </p:nvPicPr>
          <p:blipFill>
            <a:blip r:embed="rId3">
              <a:extLst/>
            </a:blip>
            <a:stretch>
              <a:fillRect/>
            </a:stretch>
          </p:blipFill>
          <p:spPr>
            <a:xfrm>
              <a:off x="3054424" y="3814773"/>
              <a:ext cx="984540" cy="1777834"/>
            </a:xfrm>
            <a:prstGeom prst="rect">
              <a:avLst/>
            </a:prstGeom>
            <a:ln w="12700" cap="flat">
              <a:noFill/>
              <a:miter lim="400000"/>
            </a:ln>
            <a:effectLst/>
          </p:spPr>
        </p:pic>
      </p:grpSp>
      <p:pic>
        <p:nvPicPr>
          <p:cNvPr id="1888" name="pasted-image.pdf"/>
          <p:cNvPicPr/>
          <p:nvPr/>
        </p:nvPicPr>
        <p:blipFill>
          <a:blip r:embed="rId5">
            <a:extLst/>
          </a:blip>
          <a:stretch>
            <a:fillRect/>
          </a:stretch>
        </p:blipFill>
        <p:spPr>
          <a:xfrm>
            <a:off x="6319891" y="71569"/>
            <a:ext cx="2052854" cy="1586241"/>
          </a:xfrm>
          <a:prstGeom prst="rect">
            <a:avLst/>
          </a:prstGeom>
          <a:ln w="12700">
            <a:miter lim="400000"/>
          </a:ln>
        </p:spPr>
      </p:pic>
      <p:pic>
        <p:nvPicPr>
          <p:cNvPr id="1889" name="pasted-image.tif"/>
          <p:cNvPicPr/>
          <p:nvPr/>
        </p:nvPicPr>
        <p:blipFill>
          <a:blip r:embed="rId6">
            <a:extLst/>
          </a:blip>
          <a:stretch>
            <a:fillRect/>
          </a:stretch>
        </p:blipFill>
        <p:spPr>
          <a:xfrm>
            <a:off x="1476619" y="4407462"/>
            <a:ext cx="2573685" cy="2226441"/>
          </a:xfrm>
          <a:prstGeom prst="rect">
            <a:avLst/>
          </a:prstGeom>
          <a:ln>
            <a:solidFill/>
            <a:miter lim="400000"/>
          </a:ln>
        </p:spPr>
      </p:pic>
      <p:sp>
        <p:nvSpPr>
          <p:cNvPr id="1890" name="Shape 1890"/>
          <p:cNvSpPr/>
          <p:nvPr/>
        </p:nvSpPr>
        <p:spPr>
          <a:xfrm>
            <a:off x="7091084" y="7348104"/>
            <a:ext cx="5185584" cy="1744061"/>
          </a:xfrm>
          <a:prstGeom prst="rect">
            <a:avLst/>
          </a:prstGeom>
          <a:ln w="12700">
            <a:miter lim="400000"/>
          </a:ln>
          <a:extLst>
            <a:ext uri="{C572A759-6A51-4108-AA02-DFA0A04FC94B}">
              <ma14:wrappingTextBoxFlag xmlns:ma14="http://schemas.microsoft.com/office/mac/drawingml/2011/main" xmlns="" val="1"/>
            </a:ext>
          </a:extLst>
        </p:spPr>
        <p:txBody>
          <a:bodyPr wrap="square" lIns="50774" tIns="50774" rIns="50774" bIns="50774" anchor="ctr">
            <a:spAutoFit/>
          </a:bodyPr>
          <a:lstStyle/>
          <a:p>
            <a:pPr algn="l" defTabSz="456987">
              <a:lnSpc>
                <a:spcPts val="3100"/>
              </a:lnSpc>
              <a:spcBef>
                <a:spcPts val="201"/>
              </a:spcBef>
              <a:defRPr sz="1800"/>
            </a:pPr>
            <a:r>
              <a:rPr sz="1600" b="1" dirty="0">
                <a:solidFill>
                  <a:srgbClr val="2D2829"/>
                </a:solidFill>
                <a:latin typeface="Lint McCree Intl BB"/>
                <a:ea typeface="Lint McCree Intl BB"/>
                <a:cs typeface="Lint McCree Intl BB"/>
                <a:sym typeface="Lint McCree Intl BB"/>
              </a:rPr>
              <a:t>Ideal Users are:</a:t>
            </a:r>
          </a:p>
          <a:p>
            <a:pPr marL="228495" indent="-228495" algn="l" defTabSz="456987">
              <a:lnSpc>
                <a:spcPts val="3100"/>
              </a:lnSpc>
              <a:spcBef>
                <a:spcPts val="201"/>
              </a:spcBef>
              <a:buSzPct val="100000"/>
              <a:buChar char="•"/>
              <a:defRPr sz="1800"/>
            </a:pPr>
            <a:r>
              <a:rPr sz="1600" dirty="0">
                <a:solidFill>
                  <a:srgbClr val="2D2829"/>
                </a:solidFill>
                <a:latin typeface="Lint McCree Intl BB"/>
                <a:ea typeface="Lint McCree Intl BB"/>
                <a:cs typeface="Lint McCree Intl BB"/>
                <a:sym typeface="Lint McCree Intl BB"/>
              </a:rPr>
              <a:t>The people students interviewed </a:t>
            </a:r>
          </a:p>
          <a:p>
            <a:pPr algn="l" defTabSz="456987">
              <a:lnSpc>
                <a:spcPts val="3100"/>
              </a:lnSpc>
              <a:spcBef>
                <a:spcPts val="201"/>
              </a:spcBef>
              <a:defRPr sz="1800"/>
            </a:pPr>
            <a:r>
              <a:rPr sz="1600" dirty="0">
                <a:solidFill>
                  <a:srgbClr val="2D2829"/>
                </a:solidFill>
                <a:latin typeface="Lint McCree Intl BB"/>
                <a:ea typeface="Lint McCree Intl BB"/>
                <a:cs typeface="Lint McCree Intl BB"/>
                <a:sym typeface="Lint McCree Intl BB"/>
              </a:rPr>
              <a:t>• The people who will use the idea </a:t>
            </a:r>
          </a:p>
          <a:p>
            <a:pPr algn="l" defTabSz="456987">
              <a:lnSpc>
                <a:spcPts val="2900"/>
              </a:lnSpc>
              <a:spcBef>
                <a:spcPts val="201"/>
              </a:spcBef>
              <a:defRPr sz="1800"/>
            </a:pPr>
            <a:r>
              <a:rPr sz="1600" dirty="0">
                <a:solidFill>
                  <a:srgbClr val="2D2829"/>
                </a:solidFill>
                <a:latin typeface="Lint McCree Intl BB"/>
                <a:ea typeface="Lint McCree Intl BB"/>
                <a:cs typeface="Lint McCree Intl BB"/>
                <a:sym typeface="Lint McCree Intl BB"/>
              </a:rPr>
              <a:t>• Students in other teams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890"/>
                                        </p:tgtEl>
                                        <p:attrNameLst>
                                          <p:attrName>style.visibility</p:attrName>
                                        </p:attrNameLst>
                                      </p:cBhvr>
                                      <p:to>
                                        <p:strVal val="visible"/>
                                      </p:to>
                                    </p:set>
                                    <p:animEffect transition="in" filter="dissolve">
                                      <p:cBhvr>
                                        <p:cTn id="7" dur="1000"/>
                                        <p:tgtEl>
                                          <p:spTgt spid="1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0" grpId="1" animBg="1" advAuto="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2" name="Shape 1892"/>
          <p:cNvSpPr/>
          <p:nvPr/>
        </p:nvSpPr>
        <p:spPr>
          <a:xfrm>
            <a:off x="8705164" y="415439"/>
            <a:ext cx="431825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Build and Feedback</a:t>
            </a:r>
          </a:p>
        </p:txBody>
      </p:sp>
      <p:pic>
        <p:nvPicPr>
          <p:cNvPr id="1893" name="pasted-image.pdf"/>
          <p:cNvPicPr/>
          <p:nvPr/>
        </p:nvPicPr>
        <p:blipFill>
          <a:blip r:embed="rId2">
            <a:extLst/>
          </a:blip>
          <a:stretch>
            <a:fillRect/>
          </a:stretch>
        </p:blipFill>
        <p:spPr>
          <a:xfrm>
            <a:off x="6709726" y="52308"/>
            <a:ext cx="1677860" cy="1315179"/>
          </a:xfrm>
          <a:prstGeom prst="rect">
            <a:avLst/>
          </a:prstGeom>
          <a:ln w="12700">
            <a:miter lim="400000"/>
          </a:ln>
        </p:spPr>
      </p:pic>
      <p:grpSp>
        <p:nvGrpSpPr>
          <p:cNvPr id="1908" name="Group 1908"/>
          <p:cNvGrpSpPr/>
          <p:nvPr/>
        </p:nvGrpSpPr>
        <p:grpSpPr>
          <a:xfrm>
            <a:off x="981521" y="2678006"/>
            <a:ext cx="11814619" cy="5095667"/>
            <a:chOff x="-39504" y="-41077"/>
            <a:chExt cx="11814617" cy="5095666"/>
          </a:xfrm>
        </p:grpSpPr>
        <p:sp>
          <p:nvSpPr>
            <p:cNvPr id="1894" name="Shape 1894"/>
            <p:cNvSpPr/>
            <p:nvPr/>
          </p:nvSpPr>
          <p:spPr>
            <a:xfrm>
              <a:off x="721506" y="-41077"/>
              <a:ext cx="1102866" cy="61555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grpSp>
          <p:nvGrpSpPr>
            <p:cNvPr id="1897" name="Group 1897"/>
            <p:cNvGrpSpPr/>
            <p:nvPr/>
          </p:nvGrpSpPr>
          <p:grpSpPr>
            <a:xfrm>
              <a:off x="4589268" y="483950"/>
              <a:ext cx="2988547" cy="4570639"/>
              <a:chOff x="0" y="0"/>
              <a:chExt cx="2988545" cy="4570638"/>
            </a:xfrm>
          </p:grpSpPr>
          <p:pic>
            <p:nvPicPr>
              <p:cNvPr id="1895" name="pasted-image.tif"/>
              <p:cNvPicPr/>
              <p:nvPr/>
            </p:nvPicPr>
            <p:blipFill>
              <a:blip r:embed="rId3">
                <a:extLst/>
              </a:blip>
              <a:stretch>
                <a:fillRect/>
              </a:stretch>
            </p:blipFill>
            <p:spPr>
              <a:xfrm rot="15106048" flipH="1">
                <a:off x="329170" y="287976"/>
                <a:ext cx="2324358" cy="2374689"/>
              </a:xfrm>
              <a:prstGeom prst="rect">
                <a:avLst/>
              </a:prstGeom>
              <a:ln w="12700" cap="flat">
                <a:noFill/>
                <a:miter lim="400000"/>
              </a:ln>
              <a:effectLst/>
            </p:spPr>
          </p:pic>
          <p:sp>
            <p:nvSpPr>
              <p:cNvPr id="1896" name="Shape 1896"/>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Markers</a:t>
                </a:r>
              </a:p>
            </p:txBody>
          </p:sp>
        </p:grpSp>
        <p:grpSp>
          <p:nvGrpSpPr>
            <p:cNvPr id="1903" name="Group 1903"/>
            <p:cNvGrpSpPr/>
            <p:nvPr/>
          </p:nvGrpSpPr>
          <p:grpSpPr>
            <a:xfrm>
              <a:off x="8826282" y="1110977"/>
              <a:ext cx="2948831" cy="3579779"/>
              <a:chOff x="274605" y="679713"/>
              <a:chExt cx="2948830" cy="3579777"/>
            </a:xfrm>
          </p:grpSpPr>
          <p:grpSp>
            <p:nvGrpSpPr>
              <p:cNvPr id="1901" name="Group 1901"/>
              <p:cNvGrpSpPr/>
              <p:nvPr/>
            </p:nvGrpSpPr>
            <p:grpSpPr>
              <a:xfrm>
                <a:off x="274605" y="679713"/>
                <a:ext cx="1794210" cy="1817070"/>
                <a:chOff x="240739" y="341046"/>
                <a:chExt cx="1794208" cy="1817068"/>
              </a:xfrm>
            </p:grpSpPr>
            <p:sp>
              <p:nvSpPr>
                <p:cNvPr id="1898" name="Shape 1898"/>
                <p:cNvSpPr/>
                <p:nvPr/>
              </p:nvSpPr>
              <p:spPr>
                <a:xfrm rot="268425">
                  <a:off x="332351" y="372500"/>
                  <a:ext cx="839329" cy="840836"/>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899" name="Shape 1899"/>
                <p:cNvSpPr/>
                <p:nvPr/>
              </p:nvSpPr>
              <p:spPr>
                <a:xfrm rot="20733237">
                  <a:off x="332351" y="1225880"/>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900" name="Shape 1900"/>
                <p:cNvSpPr/>
                <p:nvPr/>
              </p:nvSpPr>
              <p:spPr>
                <a:xfrm rot="975579">
                  <a:off x="1094691" y="593178"/>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grpSp>
          <p:sp>
            <p:nvSpPr>
              <p:cNvPr id="1902" name="Shape 1902"/>
              <p:cNvSpPr/>
              <p:nvPr/>
            </p:nvSpPr>
            <p:spPr>
              <a:xfrm>
                <a:off x="275764" y="3020155"/>
                <a:ext cx="2947673" cy="12393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Ideas </a:t>
                </a:r>
                <a:r>
                  <a:rPr>
                    <a:solidFill>
                      <a:srgbClr val="2D2829"/>
                    </a:solidFill>
                    <a:latin typeface="Lint McCree Intl BB"/>
                    <a:ea typeface="Lint McCree Intl BB"/>
                    <a:cs typeface="Lint McCree Intl BB"/>
                    <a:sym typeface="Lint McCree Intl BB"/>
                  </a:rPr>
                  <a:t>From Brainstorming</a:t>
                </a:r>
              </a:p>
              <a:p>
                <a:pPr algn="l" defTabSz="456987">
                  <a:lnSpc>
                    <a:spcPts val="3300"/>
                  </a:lnSpc>
                  <a:defRPr sz="1800"/>
                </a:pPr>
                <a:r>
                  <a:rPr>
                    <a:solidFill>
                      <a:srgbClr val="2D2829"/>
                    </a:solidFill>
                    <a:latin typeface="Lint McCree Intl BB"/>
                    <a:ea typeface="Lint McCree Intl BB"/>
                    <a:cs typeface="Lint McCree Intl BB"/>
                    <a:sym typeface="Lint McCree Intl BB"/>
                  </a:rPr>
                  <a:t>Activity</a:t>
                </a:r>
              </a:p>
            </p:txBody>
          </p:sp>
        </p:grpSp>
        <p:grpSp>
          <p:nvGrpSpPr>
            <p:cNvPr id="1907" name="Group 1907"/>
            <p:cNvGrpSpPr/>
            <p:nvPr/>
          </p:nvGrpSpPr>
          <p:grpSpPr>
            <a:xfrm>
              <a:off x="-39504" y="919054"/>
              <a:ext cx="4549639" cy="3468817"/>
              <a:chOff x="-39503" y="471635"/>
              <a:chExt cx="4549637" cy="3468816"/>
            </a:xfrm>
          </p:grpSpPr>
          <p:pic>
            <p:nvPicPr>
              <p:cNvPr id="1904" name="pasted-image.tif"/>
              <p:cNvPicPr/>
              <p:nvPr/>
            </p:nvPicPr>
            <p:blipFill>
              <a:blip r:embed="rId4">
                <a:alphaModFix amt="50019"/>
                <a:extLst/>
              </a:blip>
              <a:stretch>
                <a:fillRect/>
              </a:stretch>
            </p:blipFill>
            <p:spPr>
              <a:xfrm rot="17285345">
                <a:off x="771516" y="3130"/>
                <a:ext cx="2498694" cy="3435704"/>
              </a:xfrm>
              <a:prstGeom prst="rect">
                <a:avLst/>
              </a:prstGeom>
              <a:ln w="12700" cap="flat">
                <a:noFill/>
                <a:miter lim="400000"/>
              </a:ln>
              <a:effectLst/>
            </p:spPr>
          </p:pic>
          <p:sp>
            <p:nvSpPr>
              <p:cNvPr id="1905" name="Shape 1905"/>
              <p:cNvSpPr/>
              <p:nvPr/>
            </p:nvSpPr>
            <p:spPr>
              <a:xfrm>
                <a:off x="-39503" y="3283861"/>
                <a:ext cx="4549637" cy="656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a:solidFill>
                      <a:srgbClr val="2D2829"/>
                    </a:solidFill>
                    <a:latin typeface="Lint McCree Intl BB"/>
                    <a:ea typeface="Lint McCree Intl BB"/>
                    <a:cs typeface="Lint McCree Intl BB"/>
                    <a:sym typeface="Lint McCree Intl BB"/>
                  </a:rPr>
                  <a:t>Chart and/or </a:t>
                </a:r>
              </a:p>
              <a:p>
                <a:pPr algn="l" defTabSz="456987">
                  <a:defRPr sz="1800"/>
                </a:pPr>
                <a:r>
                  <a:rPr>
                    <a:solidFill>
                      <a:srgbClr val="2D2829"/>
                    </a:solidFill>
                    <a:latin typeface="Lint McCree Intl BB"/>
                    <a:ea typeface="Lint McCree Intl BB"/>
                    <a:cs typeface="Lint McCree Intl BB"/>
                    <a:sym typeface="Lint McCree Intl BB"/>
                  </a:rPr>
                  <a:t>construction </a:t>
                </a: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pic>
            <p:nvPicPr>
              <p:cNvPr id="1906" name="pasted-image.tif"/>
              <p:cNvPicPr/>
              <p:nvPr/>
            </p:nvPicPr>
            <p:blipFill>
              <a:blip r:embed="rId4">
                <a:extLst/>
              </a:blip>
              <a:stretch>
                <a:fillRect/>
              </a:stretch>
            </p:blipFill>
            <p:spPr>
              <a:xfrm rot="16240446">
                <a:off x="771516" y="3130"/>
                <a:ext cx="2498694" cy="3435704"/>
              </a:xfrm>
              <a:prstGeom prst="rect">
                <a:avLst/>
              </a:prstGeom>
              <a:ln w="12700" cap="flat">
                <a:noFill/>
                <a:miter lim="400000"/>
              </a:ln>
              <a:effectLst/>
            </p:spPr>
          </p:pic>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0" name="Shape 1910"/>
          <p:cNvSpPr/>
          <p:nvPr/>
        </p:nvSpPr>
        <p:spPr>
          <a:xfrm>
            <a:off x="960627" y="736715"/>
            <a:ext cx="2434850"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How it works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grpSp>
        <p:nvGrpSpPr>
          <p:cNvPr id="1917" name="Group 1917"/>
          <p:cNvGrpSpPr/>
          <p:nvPr/>
        </p:nvGrpSpPr>
        <p:grpSpPr>
          <a:xfrm>
            <a:off x="593713" y="1508933"/>
            <a:ext cx="5833018" cy="3743987"/>
            <a:chOff x="0" y="0"/>
            <a:chExt cx="5833016" cy="3743986"/>
          </a:xfrm>
        </p:grpSpPr>
        <p:sp>
          <p:nvSpPr>
            <p:cNvPr id="1911" name="Shape 1911"/>
            <p:cNvSpPr/>
            <p:nvPr/>
          </p:nvSpPr>
          <p:spPr>
            <a:xfrm>
              <a:off x="541076" y="2686569"/>
              <a:ext cx="373667" cy="33993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1A7F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1916" name="Group 1916"/>
            <p:cNvGrpSpPr/>
            <p:nvPr/>
          </p:nvGrpSpPr>
          <p:grpSpPr>
            <a:xfrm>
              <a:off x="-1" y="-1"/>
              <a:ext cx="5833018" cy="3743988"/>
              <a:chOff x="0" y="0"/>
              <a:chExt cx="5833016" cy="3743986"/>
            </a:xfrm>
          </p:grpSpPr>
          <p:sp>
            <p:nvSpPr>
              <p:cNvPr id="1912" name="Shape 1912"/>
              <p:cNvSpPr/>
              <p:nvPr/>
            </p:nvSpPr>
            <p:spPr>
              <a:xfrm rot="20981968">
                <a:off x="68411" y="68265"/>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600">
                    <a:latin typeface="Lint McCree Intl BB"/>
                    <a:ea typeface="Lint McCree Intl BB"/>
                    <a:cs typeface="Lint McCree Intl BB"/>
                    <a:sym typeface="Lint McCree Intl BB"/>
                  </a:defRPr>
                </a:lvl1pPr>
              </a:lstStyle>
              <a:p>
                <a:pPr lvl="0">
                  <a:defRPr sz="1800"/>
                </a:pPr>
                <a:r>
                  <a:rPr/>
                  <a:t>Idea</a:t>
                </a:r>
              </a:p>
            </p:txBody>
          </p:sp>
          <p:grpSp>
            <p:nvGrpSpPr>
              <p:cNvPr id="1915" name="Group 1915"/>
              <p:cNvGrpSpPr/>
              <p:nvPr/>
            </p:nvGrpSpPr>
            <p:grpSpPr>
              <a:xfrm>
                <a:off x="147178" y="913881"/>
                <a:ext cx="5685839" cy="2830106"/>
                <a:chOff x="0" y="0"/>
                <a:chExt cx="5685838" cy="2830104"/>
              </a:xfrm>
            </p:grpSpPr>
            <p:sp>
              <p:nvSpPr>
                <p:cNvPr id="1913" name="Shape 1913"/>
                <p:cNvSpPr/>
                <p:nvPr/>
              </p:nvSpPr>
              <p:spPr>
                <a:xfrm>
                  <a:off x="0" y="0"/>
                  <a:ext cx="5685839" cy="96037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defRPr sz="1800"/>
                  </a:pPr>
                  <a:endParaRPr sz="1100">
                    <a:latin typeface="Helvetica"/>
                    <a:ea typeface="Helvetica"/>
                    <a:cs typeface="Helvetica"/>
                    <a:sym typeface="Helvetica"/>
                  </a:endParaRPr>
                </a:p>
                <a:p>
                  <a:pPr marL="317348" indent="-317348" algn="l" defTabSz="456987">
                    <a:lnSpc>
                      <a:spcPts val="3300"/>
                    </a:lnSpc>
                    <a:buSzPct val="100000"/>
                    <a:buAutoNum type="arabicPeriod"/>
                    <a:defRPr sz="1800"/>
                  </a:pPr>
                  <a:r>
                    <a:rPr b="1">
                      <a:solidFill>
                        <a:srgbClr val="2D2829"/>
                      </a:solidFill>
                      <a:latin typeface="Lint McCree Intl BB"/>
                      <a:ea typeface="Lint McCree Intl BB"/>
                      <a:cs typeface="Lint McCree Intl BB"/>
                      <a:sym typeface="Lint McCree Intl BB"/>
                    </a:rPr>
                    <a:t>Develop the Role Play: </a:t>
                  </a:r>
                  <a:endParaRPr>
                    <a:solidFill>
                      <a:srgbClr val="2D2829"/>
                    </a:solidFill>
                    <a:latin typeface="Lint McCree Intl BB"/>
                    <a:ea typeface="Lint McCree Intl BB"/>
                    <a:cs typeface="Lint McCree Intl BB"/>
                    <a:sym typeface="Lint McCree Intl BB"/>
                  </a:endParaRPr>
                </a:p>
                <a:p>
                  <a:pPr marL="228495" indent="-228495" algn="l" defTabSz="456987">
                    <a:lnSpc>
                      <a:spcPts val="3300"/>
                    </a:lnSpc>
                    <a:buSzPct val="100000"/>
                    <a:buChar char="•"/>
                    <a:defRPr sz="1800"/>
                  </a:pPr>
                  <a:r>
                    <a:rPr>
                      <a:solidFill>
                        <a:srgbClr val="2D2829"/>
                      </a:solidFill>
                      <a:latin typeface="Lint McCree Intl BB"/>
                      <a:ea typeface="Lint McCree Intl BB"/>
                      <a:cs typeface="Lint McCree Intl BB"/>
                      <a:sym typeface="Lint McCree Intl BB"/>
                    </a:rPr>
                    <a:t>Create a Scene. Act it out.</a:t>
                  </a:r>
                </a:p>
              </p:txBody>
            </p:sp>
            <p:pic>
              <p:nvPicPr>
                <p:cNvPr id="1914" name="pasted-image.tif"/>
                <p:cNvPicPr/>
                <p:nvPr/>
              </p:nvPicPr>
              <p:blipFill>
                <a:blip r:embed="rId2">
                  <a:extLst/>
                </a:blip>
                <a:stretch>
                  <a:fillRect/>
                </a:stretch>
              </p:blipFill>
              <p:spPr>
                <a:xfrm>
                  <a:off x="188197" y="1092239"/>
                  <a:ext cx="2008908" cy="1737866"/>
                </a:xfrm>
                <a:prstGeom prst="rect">
                  <a:avLst/>
                </a:prstGeom>
                <a:ln w="9525" cap="flat">
                  <a:solidFill>
                    <a:srgbClr val="000000"/>
                  </a:solidFill>
                  <a:prstDash val="solid"/>
                  <a:miter lim="400000"/>
                </a:ln>
                <a:effectLst/>
              </p:spPr>
            </p:pic>
          </p:grpSp>
        </p:grpSp>
      </p:grpSp>
      <p:grpSp>
        <p:nvGrpSpPr>
          <p:cNvPr id="1923" name="Group 1923"/>
          <p:cNvGrpSpPr/>
          <p:nvPr/>
        </p:nvGrpSpPr>
        <p:grpSpPr>
          <a:xfrm>
            <a:off x="899640" y="5384775"/>
            <a:ext cx="4158704" cy="4181350"/>
            <a:chOff x="0" y="0"/>
            <a:chExt cx="4158703" cy="4181349"/>
          </a:xfrm>
        </p:grpSpPr>
        <p:sp>
          <p:nvSpPr>
            <p:cNvPr id="1918" name="Shape 1918"/>
            <p:cNvSpPr/>
            <p:nvPr/>
          </p:nvSpPr>
          <p:spPr>
            <a:xfrm>
              <a:off x="1454348" y="1566614"/>
              <a:ext cx="373667" cy="33993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82506"/>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1922" name="Group 1922"/>
            <p:cNvGrpSpPr/>
            <p:nvPr/>
          </p:nvGrpSpPr>
          <p:grpSpPr>
            <a:xfrm>
              <a:off x="0" y="0"/>
              <a:ext cx="4158703" cy="4181350"/>
              <a:chOff x="0" y="0"/>
              <a:chExt cx="4158702" cy="4181349"/>
            </a:xfrm>
          </p:grpSpPr>
          <p:sp>
            <p:nvSpPr>
              <p:cNvPr id="1919" name="Shape 1919"/>
              <p:cNvSpPr/>
              <p:nvPr/>
            </p:nvSpPr>
            <p:spPr>
              <a:xfrm>
                <a:off x="0" y="0"/>
                <a:ext cx="4091526" cy="14497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Do it a second time, </a:t>
                </a:r>
              </a:p>
              <a:p>
                <a:pPr algn="l" defTabSz="456987">
                  <a:lnSpc>
                    <a:spcPts val="3300"/>
                  </a:lnSpc>
                  <a:defRPr sz="1800"/>
                </a:pPr>
                <a:r>
                  <a:rPr>
                    <a:solidFill>
                      <a:srgbClr val="2D2829"/>
                    </a:solidFill>
                    <a:latin typeface="Lint McCree Intl BB"/>
                    <a:ea typeface="Lint McCree Intl BB"/>
                    <a:cs typeface="Lint McCree Intl BB"/>
                    <a:sym typeface="Lint McCree Intl BB"/>
                  </a:rPr>
                  <a:t>but change a variable.</a:t>
                </a:r>
              </a:p>
            </p:txBody>
          </p:sp>
          <p:pic>
            <p:nvPicPr>
              <p:cNvPr id="1920" name="pasted-image.tif"/>
              <p:cNvPicPr/>
              <p:nvPr/>
            </p:nvPicPr>
            <p:blipFill>
              <a:blip r:embed="rId2">
                <a:extLst/>
              </a:blip>
              <a:stretch>
                <a:fillRect/>
              </a:stretch>
            </p:blipFill>
            <p:spPr>
              <a:xfrm flipH="1">
                <a:off x="29448" y="895326"/>
                <a:ext cx="2008908" cy="1737866"/>
              </a:xfrm>
              <a:prstGeom prst="rect">
                <a:avLst/>
              </a:prstGeom>
              <a:ln w="9525" cap="flat">
                <a:solidFill>
                  <a:srgbClr val="000000"/>
                </a:solidFill>
                <a:prstDash val="solid"/>
                <a:miter lim="400000"/>
              </a:ln>
              <a:effectLst/>
            </p:spPr>
          </p:pic>
          <p:sp>
            <p:nvSpPr>
              <p:cNvPr id="1921" name="Shape 1921"/>
              <p:cNvSpPr/>
              <p:nvPr/>
            </p:nvSpPr>
            <p:spPr>
              <a:xfrm>
                <a:off x="67177" y="2731593"/>
                <a:ext cx="4091526" cy="14497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Notice</a:t>
                </a:r>
                <a:r>
                  <a:rPr>
                    <a:solidFill>
                      <a:srgbClr val="2D2829"/>
                    </a:solidFill>
                    <a:latin typeface="Lint McCree Intl BB"/>
                    <a:ea typeface="Lint McCree Intl BB"/>
                    <a:cs typeface="Lint McCree Intl BB"/>
                    <a:sym typeface="Lint McCree Intl BB"/>
                  </a:rPr>
                  <a:t> how the process of practicing changes or refines the idea. </a:t>
                </a:r>
              </a:p>
              <a:p>
                <a:pPr algn="l" defTabSz="456987">
                  <a:lnSpc>
                    <a:spcPts val="2399"/>
                  </a:lnSpc>
                  <a:defRPr sz="1800"/>
                </a:pPr>
                <a:endParaRPr sz="1000">
                  <a:solidFill>
                    <a:srgbClr val="2D2829"/>
                  </a:solidFill>
                  <a:latin typeface="Helvetica"/>
                  <a:ea typeface="Helvetica"/>
                  <a:cs typeface="Helvetica"/>
                  <a:sym typeface="Helvetica"/>
                </a:endParaRPr>
              </a:p>
            </p:txBody>
          </p:sp>
        </p:grpSp>
      </p:grpSp>
      <p:sp>
        <p:nvSpPr>
          <p:cNvPr id="1924" name="Shape 1924"/>
          <p:cNvSpPr/>
          <p:nvPr/>
        </p:nvSpPr>
        <p:spPr>
          <a:xfrm>
            <a:off x="8470544" y="415439"/>
            <a:ext cx="4552876"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Role Play and Feedback</a:t>
            </a:r>
          </a:p>
        </p:txBody>
      </p:sp>
      <p:pic>
        <p:nvPicPr>
          <p:cNvPr id="1925" name="pasted-image.pdf"/>
          <p:cNvPicPr/>
          <p:nvPr/>
        </p:nvPicPr>
        <p:blipFill>
          <a:blip r:embed="rId3">
            <a:extLst/>
          </a:blip>
          <a:stretch>
            <a:fillRect/>
          </a:stretch>
        </p:blipFill>
        <p:spPr>
          <a:xfrm>
            <a:off x="6319891" y="71569"/>
            <a:ext cx="2052854" cy="1586241"/>
          </a:xfrm>
          <a:prstGeom prst="rect">
            <a:avLst/>
          </a:prstGeom>
          <a:ln w="12700">
            <a:miter lim="400000"/>
          </a:ln>
        </p:spPr>
      </p:pic>
      <p:grpSp>
        <p:nvGrpSpPr>
          <p:cNvPr id="1938" name="Group 1938"/>
          <p:cNvGrpSpPr/>
          <p:nvPr/>
        </p:nvGrpSpPr>
        <p:grpSpPr>
          <a:xfrm>
            <a:off x="5901335" y="2351638"/>
            <a:ext cx="6665781" cy="3790346"/>
            <a:chOff x="0" y="0"/>
            <a:chExt cx="6665779" cy="3790344"/>
          </a:xfrm>
        </p:grpSpPr>
        <p:sp>
          <p:nvSpPr>
            <p:cNvPr id="1926" name="Shape 1926"/>
            <p:cNvSpPr/>
            <p:nvPr/>
          </p:nvSpPr>
          <p:spPr>
            <a:xfrm>
              <a:off x="550532" y="2355197"/>
              <a:ext cx="373667" cy="33993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1937" name="Group 1937"/>
            <p:cNvGrpSpPr/>
            <p:nvPr/>
          </p:nvGrpSpPr>
          <p:grpSpPr>
            <a:xfrm>
              <a:off x="0" y="0"/>
              <a:ext cx="6665780" cy="3790345"/>
              <a:chOff x="0" y="0"/>
              <a:chExt cx="6665779" cy="3790344"/>
            </a:xfrm>
          </p:grpSpPr>
          <p:sp>
            <p:nvSpPr>
              <p:cNvPr id="1927" name="Shape 1927"/>
              <p:cNvSpPr/>
              <p:nvPr/>
            </p:nvSpPr>
            <p:spPr>
              <a:xfrm>
                <a:off x="0" y="0"/>
                <a:ext cx="6556828" cy="13462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defRPr sz="1800"/>
                </a:pPr>
                <a:endParaRPr sz="1100" dirty="0">
                  <a:latin typeface="Lint McCree Intl BB"/>
                  <a:ea typeface="Lint McCree Intl BB"/>
                  <a:cs typeface="Lint McCree Intl BB"/>
                  <a:sym typeface="Lint McCree Intl BB"/>
                </a:endParaRPr>
              </a:p>
              <a:p>
                <a:pPr algn="l" defTabSz="456987">
                  <a:lnSpc>
                    <a:spcPts val="3300"/>
                  </a:lnSpc>
                  <a:defRPr sz="1800"/>
                </a:pPr>
                <a:r>
                  <a:rPr dirty="0">
                    <a:solidFill>
                      <a:srgbClr val="2D2829"/>
                    </a:solidFill>
                    <a:latin typeface="Lint McCree Intl BB"/>
                    <a:ea typeface="Lint McCree Intl BB"/>
                    <a:cs typeface="Lint McCree Intl BB"/>
                    <a:sym typeface="Lint McCree Intl BB"/>
                  </a:rPr>
                  <a:t>2. </a:t>
                </a:r>
                <a:r>
                  <a:rPr b="1" dirty="0">
                    <a:solidFill>
                      <a:srgbClr val="2D2829"/>
                    </a:solidFill>
                    <a:latin typeface="Lint McCree Intl BB"/>
                    <a:ea typeface="Lint McCree Intl BB"/>
                    <a:cs typeface="Lint McCree Intl BB"/>
                    <a:sym typeface="Lint McCree Intl BB"/>
                  </a:rPr>
                  <a:t>Get feedback:</a:t>
                </a:r>
                <a:r>
                  <a:rPr dirty="0">
                    <a:solidFill>
                      <a:srgbClr val="2D2829"/>
                    </a:solidFill>
                    <a:latin typeface="Lint McCree Intl BB"/>
                    <a:ea typeface="Lint McCree Intl BB"/>
                    <a:cs typeface="Lint McCree Intl BB"/>
                    <a:sym typeface="Lint McCree Intl BB"/>
                  </a:rPr>
                  <a:t> Role Play the idea to a feedback group.</a:t>
                </a:r>
              </a:p>
              <a:p>
                <a:pPr algn="l" defTabSz="456987">
                  <a:lnSpc>
                    <a:spcPts val="3300"/>
                  </a:lnSpc>
                  <a:defRPr sz="1800"/>
                </a:pPr>
                <a:endParaRPr dirty="0">
                  <a:solidFill>
                    <a:srgbClr val="2D2829"/>
                  </a:solidFill>
                  <a:latin typeface="Lint McCree Intl BB"/>
                  <a:ea typeface="Lint McCree Intl BB"/>
                  <a:cs typeface="Lint McCree Intl BB"/>
                  <a:sym typeface="Lint McCree Intl BB"/>
                </a:endParaRPr>
              </a:p>
            </p:txBody>
          </p:sp>
          <p:pic>
            <p:nvPicPr>
              <p:cNvPr id="1928" name="pasted-image.tif"/>
              <p:cNvPicPr/>
              <p:nvPr/>
            </p:nvPicPr>
            <p:blipFill>
              <a:blip r:embed="rId2">
                <a:extLst/>
              </a:blip>
              <a:stretch>
                <a:fillRect/>
              </a:stretch>
            </p:blipFill>
            <p:spPr>
              <a:xfrm>
                <a:off x="341862" y="1710623"/>
                <a:ext cx="2008909" cy="1737865"/>
              </a:xfrm>
              <a:prstGeom prst="rect">
                <a:avLst/>
              </a:prstGeom>
              <a:ln w="12700" cap="flat">
                <a:noFill/>
                <a:miter lim="400000"/>
              </a:ln>
              <a:effectLst/>
            </p:spPr>
          </p:pic>
          <p:grpSp>
            <p:nvGrpSpPr>
              <p:cNvPr id="1935" name="Group 1935"/>
              <p:cNvGrpSpPr/>
              <p:nvPr/>
            </p:nvGrpSpPr>
            <p:grpSpPr>
              <a:xfrm>
                <a:off x="2074841" y="1316227"/>
                <a:ext cx="4367553" cy="2327547"/>
                <a:chOff x="-757303" y="0"/>
                <a:chExt cx="4367552" cy="2327545"/>
              </a:xfrm>
            </p:grpSpPr>
            <p:pic>
              <p:nvPicPr>
                <p:cNvPr id="1929" name="LittleGuy_12b.png"/>
                <p:cNvPicPr/>
                <p:nvPr/>
              </p:nvPicPr>
              <p:blipFill>
                <a:blip r:embed="rId4">
                  <a:extLst/>
                </a:blip>
                <a:stretch>
                  <a:fillRect/>
                </a:stretch>
              </p:blipFill>
              <p:spPr>
                <a:xfrm>
                  <a:off x="879256" y="1159461"/>
                  <a:ext cx="1175272" cy="1129899"/>
                </a:xfrm>
                <a:prstGeom prst="rect">
                  <a:avLst/>
                </a:prstGeom>
                <a:ln w="12700" cap="flat">
                  <a:noFill/>
                  <a:miter lim="400000"/>
                </a:ln>
                <a:effectLst/>
              </p:spPr>
            </p:pic>
            <p:pic>
              <p:nvPicPr>
                <p:cNvPr id="1930" name="LittleGuy_14b.png"/>
                <p:cNvPicPr/>
                <p:nvPr/>
              </p:nvPicPr>
              <p:blipFill>
                <a:blip r:embed="rId5">
                  <a:extLst/>
                </a:blip>
                <a:stretch>
                  <a:fillRect/>
                </a:stretch>
              </p:blipFill>
              <p:spPr>
                <a:xfrm>
                  <a:off x="2087314" y="1172833"/>
                  <a:ext cx="610912" cy="1103155"/>
                </a:xfrm>
                <a:prstGeom prst="rect">
                  <a:avLst/>
                </a:prstGeom>
                <a:ln w="12700" cap="flat">
                  <a:noFill/>
                  <a:miter lim="400000"/>
                </a:ln>
                <a:effectLst/>
              </p:spPr>
            </p:pic>
            <p:pic>
              <p:nvPicPr>
                <p:cNvPr id="1931" name="LittleGuy_15b.png"/>
                <p:cNvPicPr/>
                <p:nvPr/>
              </p:nvPicPr>
              <p:blipFill>
                <a:blip r:embed="rId6">
                  <a:extLst/>
                </a:blip>
                <a:stretch>
                  <a:fillRect/>
                </a:stretch>
              </p:blipFill>
              <p:spPr>
                <a:xfrm>
                  <a:off x="190699" y="1121276"/>
                  <a:ext cx="717964" cy="1206270"/>
                </a:xfrm>
                <a:prstGeom prst="rect">
                  <a:avLst/>
                </a:prstGeom>
                <a:ln w="12700" cap="flat">
                  <a:noFill/>
                  <a:miter lim="400000"/>
                </a:ln>
                <a:effectLst/>
              </p:spPr>
            </p:pic>
            <p:sp>
              <p:nvSpPr>
                <p:cNvPr id="1932" name="Shape 1932"/>
                <p:cNvSpPr/>
                <p:nvPr/>
              </p:nvSpPr>
              <p:spPr>
                <a:xfrm>
                  <a:off x="-757304" y="263558"/>
                  <a:ext cx="1856534" cy="756361"/>
                </a:xfrm>
                <a:prstGeom prst="wedgeEllipseCallout">
                  <a:avLst>
                    <a:gd name="adj1" fmla="val 12795"/>
                    <a:gd name="adj2" fmla="val 64969"/>
                  </a:avLst>
                </a:prstGeom>
                <a:solidFill>
                  <a:srgbClr val="51A7F9">
                    <a:alpha val="67507"/>
                  </a:srgbClr>
                </a:solidFill>
                <a:ln w="12700" cap="flat">
                  <a:noFill/>
                  <a:miter lim="400000"/>
                </a:ln>
                <a:effectLst/>
              </p:spPr>
              <p:txBody>
                <a:bodyPr wrap="square" lIns="0" tIns="0" rIns="0" bIns="0" numCol="1" anchor="ctr">
                  <a:noAutofit/>
                </a:bodyPr>
                <a:lstStyle/>
                <a:p>
                  <a:pPr defTabSz="456987">
                    <a:lnSpc>
                      <a:spcPts val="2600"/>
                    </a:lnSpc>
                    <a:defRPr sz="1400">
                      <a:solidFill>
                        <a:srgbClr val="2D2829"/>
                      </a:solidFill>
                      <a:latin typeface="Lint McCree Intl BB"/>
                      <a:ea typeface="Lint McCree Intl BB"/>
                      <a:cs typeface="Lint McCree Intl BB"/>
                      <a:sym typeface="Lint McCree Intl BB"/>
                    </a:defRPr>
                  </a:pPr>
                  <a:endParaRPr/>
                </a:p>
              </p:txBody>
            </p:sp>
            <p:sp>
              <p:nvSpPr>
                <p:cNvPr id="1933" name="Shape 1933"/>
                <p:cNvSpPr/>
                <p:nvPr/>
              </p:nvSpPr>
              <p:spPr>
                <a:xfrm>
                  <a:off x="489862" y="0"/>
                  <a:ext cx="1885491" cy="702300"/>
                </a:xfrm>
                <a:prstGeom prst="wedgeEllipseCallout">
                  <a:avLst>
                    <a:gd name="adj1" fmla="val 4143"/>
                    <a:gd name="adj2" fmla="val 104899"/>
                  </a:avLst>
                </a:prstGeom>
                <a:solidFill>
                  <a:srgbClr val="F5D328">
                    <a:alpha val="67507"/>
                  </a:srgbClr>
                </a:solidFill>
                <a:ln w="12700" cap="flat">
                  <a:noFill/>
                  <a:miter lim="400000"/>
                </a:ln>
                <a:effectLst/>
              </p:spPr>
              <p:txBody>
                <a:bodyPr wrap="square" lIns="0" tIns="0" rIns="0" bIns="0" numCol="1" anchor="ctr">
                  <a:noAutofit/>
                </a:bodyPr>
                <a:lstStyle/>
                <a:p>
                  <a:pPr defTabSz="456987">
                    <a:lnSpc>
                      <a:spcPts val="1300"/>
                    </a:lnSpc>
                    <a:defRPr sz="300">
                      <a:solidFill>
                        <a:srgbClr val="2D2829"/>
                      </a:solidFill>
                      <a:latin typeface="Lint McCree Intl BB"/>
                      <a:ea typeface="Lint McCree Intl BB"/>
                      <a:cs typeface="Lint McCree Intl BB"/>
                      <a:sym typeface="Lint McCree Intl BB"/>
                    </a:defRPr>
                  </a:pPr>
                  <a:endParaRPr/>
                </a:p>
              </p:txBody>
            </p:sp>
            <p:sp>
              <p:nvSpPr>
                <p:cNvPr id="1934" name="Shape 1934"/>
                <p:cNvSpPr/>
                <p:nvPr/>
              </p:nvSpPr>
              <p:spPr>
                <a:xfrm>
                  <a:off x="2272983" y="295203"/>
                  <a:ext cx="1337266" cy="624920"/>
                </a:xfrm>
                <a:prstGeom prst="wedgeEllipseCallout">
                  <a:avLst>
                    <a:gd name="adj1" fmla="val -25817"/>
                    <a:gd name="adj2" fmla="val 93166"/>
                  </a:avLst>
                </a:prstGeom>
                <a:solidFill>
                  <a:srgbClr val="BFA0C3">
                    <a:alpha val="67507"/>
                  </a:srgbClr>
                </a:solidFill>
                <a:ln w="12700" cap="flat">
                  <a:noFill/>
                  <a:miter lim="400000"/>
                </a:ln>
                <a:effectLst/>
              </p:spPr>
              <p:txBody>
                <a:bodyPr wrap="square" lIns="0" tIns="0" rIns="0" bIns="0" numCol="1" anchor="ctr">
                  <a:noAutofit/>
                </a:bodyPr>
                <a:lstStyle/>
                <a:p>
                  <a:pPr defTabSz="456987">
                    <a:lnSpc>
                      <a:spcPts val="2600"/>
                    </a:lnSpc>
                    <a:defRPr sz="1400">
                      <a:solidFill>
                        <a:srgbClr val="2D2829"/>
                      </a:solidFill>
                      <a:latin typeface="Lint McCree Intl BB"/>
                      <a:ea typeface="Lint McCree Intl BB"/>
                      <a:cs typeface="Lint McCree Intl BB"/>
                      <a:sym typeface="Lint McCree Intl BB"/>
                    </a:defRPr>
                  </a:pPr>
                  <a:endParaRPr/>
                </a:p>
              </p:txBody>
            </p:sp>
          </p:grpSp>
          <p:sp>
            <p:nvSpPr>
              <p:cNvPr id="1936" name="Shape 1936"/>
              <p:cNvSpPr/>
              <p:nvPr/>
            </p:nvSpPr>
            <p:spPr>
              <a:xfrm>
                <a:off x="118476" y="1259981"/>
                <a:ext cx="6547304" cy="2530364"/>
              </a:xfrm>
              <a:prstGeom prst="rect">
                <a:avLst/>
              </a:prstGeom>
              <a:noFill/>
              <a:ln w="952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grpSp>
        <p:nvGrpSpPr>
          <p:cNvPr id="1944" name="Group 1944"/>
          <p:cNvGrpSpPr/>
          <p:nvPr/>
        </p:nvGrpSpPr>
        <p:grpSpPr>
          <a:xfrm>
            <a:off x="5986419" y="6370426"/>
            <a:ext cx="6614067" cy="3329402"/>
            <a:chOff x="0" y="0"/>
            <a:chExt cx="6614066" cy="3329401"/>
          </a:xfrm>
        </p:grpSpPr>
        <p:grpSp>
          <p:nvGrpSpPr>
            <p:cNvPr id="1942" name="Group 1942"/>
            <p:cNvGrpSpPr/>
            <p:nvPr/>
          </p:nvGrpSpPr>
          <p:grpSpPr>
            <a:xfrm>
              <a:off x="0" y="0"/>
              <a:ext cx="6614066" cy="3329401"/>
              <a:chOff x="0" y="0"/>
              <a:chExt cx="6614065" cy="3329400"/>
            </a:xfrm>
          </p:grpSpPr>
          <p:sp>
            <p:nvSpPr>
              <p:cNvPr id="1939" name="Shape 1939"/>
              <p:cNvSpPr/>
              <p:nvPr/>
            </p:nvSpPr>
            <p:spPr>
              <a:xfrm>
                <a:off x="1709780" y="362324"/>
                <a:ext cx="2967076" cy="296707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EAAE"/>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1940" name="Shape 1940"/>
              <p:cNvSpPr/>
              <p:nvPr/>
            </p:nvSpPr>
            <p:spPr>
              <a:xfrm>
                <a:off x="0" y="0"/>
                <a:ext cx="6614065" cy="130620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dirty="0">
                    <a:solidFill>
                      <a:srgbClr val="2D2829"/>
                    </a:solidFill>
                    <a:latin typeface="Lint McCree Intl BB"/>
                    <a:ea typeface="Lint McCree Intl BB"/>
                    <a:cs typeface="Lint McCree Intl BB"/>
                    <a:sym typeface="Lint McCree Intl BB"/>
                  </a:rPr>
                  <a:t>3. </a:t>
                </a:r>
                <a:r>
                  <a:rPr b="1" dirty="0">
                    <a:solidFill>
                      <a:srgbClr val="2D2829"/>
                    </a:solidFill>
                    <a:latin typeface="Lint McCree Intl BB"/>
                    <a:ea typeface="Lint McCree Intl BB"/>
                    <a:cs typeface="Lint McCree Intl BB"/>
                    <a:sym typeface="Lint McCree Intl BB"/>
                  </a:rPr>
                  <a:t>Iterate: </a:t>
                </a:r>
                <a:r>
                  <a:rPr dirty="0">
                    <a:solidFill>
                      <a:srgbClr val="2D2829"/>
                    </a:solidFill>
                    <a:latin typeface="Lint McCree Intl BB"/>
                    <a:ea typeface="Lint McCree Intl BB"/>
                    <a:cs typeface="Lint McCree Intl BB"/>
                    <a:sym typeface="Lint McCree Intl BB"/>
                  </a:rPr>
                  <a:t>Use the feedback to iterate the experience to better meet the unmet need discovered in </a:t>
                </a:r>
                <a:r>
                  <a:rPr i="1" dirty="0">
                    <a:solidFill>
                      <a:srgbClr val="2D2829"/>
                    </a:solidFill>
                    <a:latin typeface="Lint McCree Intl BB"/>
                    <a:ea typeface="Lint McCree Intl BB"/>
                    <a:cs typeface="Lint McCree Intl BB"/>
                    <a:sym typeface="Lint McCree Intl BB"/>
                  </a:rPr>
                  <a:t>Gear 1.</a:t>
                </a:r>
              </a:p>
            </p:txBody>
          </p:sp>
          <p:pic>
            <p:nvPicPr>
              <p:cNvPr id="1941" name="pasted-image.tif"/>
              <p:cNvPicPr/>
              <p:nvPr/>
            </p:nvPicPr>
            <p:blipFill>
              <a:blip r:embed="rId7">
                <a:extLst/>
              </a:blip>
              <a:stretch>
                <a:fillRect/>
              </a:stretch>
            </p:blipFill>
            <p:spPr>
              <a:xfrm>
                <a:off x="2302578" y="1230899"/>
                <a:ext cx="2008982" cy="1737917"/>
              </a:xfrm>
              <a:prstGeom prst="rect">
                <a:avLst/>
              </a:prstGeom>
              <a:ln w="12700" cap="flat">
                <a:noFill/>
                <a:miter lim="400000"/>
              </a:ln>
              <a:effectLst/>
            </p:spPr>
          </p:pic>
        </p:grpSp>
        <p:pic>
          <p:nvPicPr>
            <p:cNvPr id="1943" name="Gear 1.png"/>
            <p:cNvPicPr/>
            <p:nvPr/>
          </p:nvPicPr>
          <p:blipFill>
            <a:blip r:embed="rId8">
              <a:alphaModFix amt="58877"/>
              <a:extLst/>
            </a:blip>
            <a:stretch>
              <a:fillRect/>
            </a:stretch>
          </p:blipFill>
          <p:spPr>
            <a:xfrm>
              <a:off x="4208580" y="1118856"/>
              <a:ext cx="1103966" cy="109572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917"/>
                                        </p:tgtEl>
                                        <p:attrNameLst>
                                          <p:attrName>style.visibility</p:attrName>
                                        </p:attrNameLst>
                                      </p:cBhvr>
                                      <p:to>
                                        <p:strVal val="visible"/>
                                      </p:to>
                                    </p:set>
                                    <p:animEffect transition="in" filter="fade">
                                      <p:cBhvr>
                                        <p:cTn id="7" dur="1000"/>
                                        <p:tgtEl>
                                          <p:spTgt spid="19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923"/>
                                        </p:tgtEl>
                                        <p:attrNameLst>
                                          <p:attrName>style.visibility</p:attrName>
                                        </p:attrNameLst>
                                      </p:cBhvr>
                                      <p:to>
                                        <p:strVal val="visible"/>
                                      </p:to>
                                    </p:set>
                                    <p:animEffect transition="in" filter="fade">
                                      <p:cBhvr>
                                        <p:cTn id="12" dur="1000"/>
                                        <p:tgtEl>
                                          <p:spTgt spid="19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938"/>
                                        </p:tgtEl>
                                        <p:attrNameLst>
                                          <p:attrName>style.visibility</p:attrName>
                                        </p:attrNameLst>
                                      </p:cBhvr>
                                      <p:to>
                                        <p:strVal val="visible"/>
                                      </p:to>
                                    </p:set>
                                    <p:animEffect transition="in" filter="fade">
                                      <p:cBhvr>
                                        <p:cTn id="17" dur="1000"/>
                                        <p:tgtEl>
                                          <p:spTgt spid="19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4" nodeType="clickEffect">
                                  <p:stCondLst>
                                    <p:cond delay="0"/>
                                  </p:stCondLst>
                                  <p:iterate>
                                    <p:tmAbs val="0"/>
                                  </p:iterate>
                                  <p:childTnLst>
                                    <p:set>
                                      <p:cBhvr>
                                        <p:cTn id="21" fill="hold"/>
                                        <p:tgtEl>
                                          <p:spTgt spid="1944"/>
                                        </p:tgtEl>
                                        <p:attrNameLst>
                                          <p:attrName>style.visibility</p:attrName>
                                        </p:attrNameLst>
                                      </p:cBhvr>
                                      <p:to>
                                        <p:strVal val="visible"/>
                                      </p:to>
                                    </p:set>
                                    <p:animEffect transition="in" filter="fade">
                                      <p:cBhvr>
                                        <p:cTn id="22" dur="1000"/>
                                        <p:tgtEl>
                                          <p:spTgt spid="1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1" animBg="1" advAuto="0"/>
      <p:bldP spid="1923" grpId="2" animBg="1" advAuto="0"/>
      <p:bldP spid="1938" grpId="3" animBg="1" advAuto="0"/>
      <p:bldP spid="1944" grpId="4" animBg="1" advAuto="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 name="Shape 1946"/>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Prototyping</a:t>
            </a:r>
          </a:p>
        </p:txBody>
      </p:sp>
      <p:sp>
        <p:nvSpPr>
          <p:cNvPr id="1947" name="Shape 1947"/>
          <p:cNvSpPr/>
          <p:nvPr/>
        </p:nvSpPr>
        <p:spPr>
          <a:xfrm>
            <a:off x="5246756" y="13907789"/>
            <a:ext cx="4964238"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pic>
        <p:nvPicPr>
          <p:cNvPr id="1948" name="Screen Shot 2015-08-28 at 5.29.39 PM.png"/>
          <p:cNvPicPr/>
          <p:nvPr/>
        </p:nvPicPr>
        <p:blipFill>
          <a:blip r:embed="rId2">
            <a:extLst/>
          </a:blip>
          <a:stretch>
            <a:fillRect/>
          </a:stretch>
        </p:blipFill>
        <p:spPr>
          <a:xfrm>
            <a:off x="494575" y="1807213"/>
            <a:ext cx="12410913" cy="4785759"/>
          </a:xfrm>
          <a:prstGeom prst="rect">
            <a:avLst/>
          </a:prstGeom>
          <a:ln w="12700">
            <a:miter lim="400000"/>
          </a:ln>
        </p:spPr>
      </p:pic>
      <p:pic>
        <p:nvPicPr>
          <p:cNvPr id="1949" name="Screen Shot 2015-08-28 at 5.29.46 PM.png"/>
          <p:cNvPicPr/>
          <p:nvPr/>
        </p:nvPicPr>
        <p:blipFill>
          <a:blip r:embed="rId3">
            <a:extLst/>
          </a:blip>
          <a:stretch>
            <a:fillRect/>
          </a:stretch>
        </p:blipFill>
        <p:spPr>
          <a:xfrm>
            <a:off x="706877" y="6372156"/>
            <a:ext cx="11986287" cy="2988210"/>
          </a:xfrm>
          <a:prstGeom prst="rect">
            <a:avLst/>
          </a:prstGeom>
          <a:ln w="12700">
            <a:miter lim="400000"/>
          </a:ln>
        </p:spPr>
      </p:pic>
      <p:sp>
        <p:nvSpPr>
          <p:cNvPr id="1950" name="Shape 1950"/>
          <p:cNvSpPr/>
          <p:nvPr/>
        </p:nvSpPr>
        <p:spPr>
          <a:xfrm>
            <a:off x="8483613" y="86418"/>
            <a:ext cx="4209563" cy="1713707"/>
          </a:xfrm>
          <a:prstGeom prst="wedgeEllipseCallout">
            <a:avLst>
              <a:gd name="adj1" fmla="val -32234"/>
              <a:gd name="adj2" fmla="val 25455"/>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sz="1600" dirty="0">
                <a:solidFill>
                  <a:srgbClr val="2D2829"/>
                </a:solidFill>
                <a:latin typeface="Lint McCree Intl BB"/>
                <a:ea typeface="Lint McCree Intl BB"/>
                <a:cs typeface="Lint McCree Intl BB"/>
                <a:sym typeface="Lint McCree Intl BB"/>
              </a:rPr>
              <a:t>Answer the questions on </a:t>
            </a:r>
            <a:r>
              <a:rPr sz="1600" b="1" dirty="0">
                <a:solidFill>
                  <a:srgbClr val="2D2829"/>
                </a:solidFill>
                <a:latin typeface="Lint McCree Intl BB"/>
                <a:ea typeface="Lint McCree Intl BB"/>
                <a:cs typeface="Lint McCree Intl BB"/>
                <a:sym typeface="Lint McCree Intl BB"/>
              </a:rPr>
              <a:t>page 7 </a:t>
            </a:r>
            <a:r>
              <a:rPr sz="1600" dirty="0">
                <a:solidFill>
                  <a:srgbClr val="2D2829"/>
                </a:solidFill>
                <a:latin typeface="Lint McCree Intl BB"/>
                <a:ea typeface="Lint McCree Intl BB"/>
                <a:cs typeface="Lint McCree Intl BB"/>
                <a:sym typeface="Lint McCree Intl BB"/>
              </a:rPr>
              <a:t>of your </a:t>
            </a:r>
            <a:r>
              <a:rPr sz="1600" i="1" dirty="0">
                <a:solidFill>
                  <a:srgbClr val="2D2829"/>
                </a:solidFill>
                <a:latin typeface="Lint McCree Intl BB"/>
                <a:ea typeface="Lint McCree Intl BB"/>
                <a:cs typeface="Lint McCree Intl BB"/>
                <a:sym typeface="Lint McCree Intl BB"/>
              </a:rPr>
              <a:t>Student Workbook.</a:t>
            </a:r>
          </a:p>
        </p:txBody>
      </p:sp>
      <p:sp>
        <p:nvSpPr>
          <p:cNvPr id="1951" name="Shape 1951"/>
          <p:cNvSpPr/>
          <p:nvPr/>
        </p:nvSpPr>
        <p:spPr>
          <a:xfrm>
            <a:off x="1230232" y="967972"/>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948"/>
                                        </p:tgtEl>
                                        <p:attrNameLst>
                                          <p:attrName>style.visibility</p:attrName>
                                        </p:attrNameLst>
                                      </p:cBhvr>
                                      <p:to>
                                        <p:strVal val="visible"/>
                                      </p:to>
                                    </p:set>
                                    <p:animEffect transition="in" filter="fade">
                                      <p:cBhvr>
                                        <p:cTn id="7" dur="1000"/>
                                        <p:tgtEl>
                                          <p:spTgt spid="19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949"/>
                                        </p:tgtEl>
                                        <p:attrNameLst>
                                          <p:attrName>style.visibility</p:attrName>
                                        </p:attrNameLst>
                                      </p:cBhvr>
                                      <p:to>
                                        <p:strVal val="visible"/>
                                      </p:to>
                                    </p:set>
                                    <p:animEffect transition="in" filter="fade">
                                      <p:cBhvr>
                                        <p:cTn id="12" dur="1000"/>
                                        <p:tgtEl>
                                          <p:spTgt spid="1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8" grpId="1" animBg="1" advAuto="0"/>
      <p:bldP spid="1949" grpId="2" animBg="1" advAuto="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3" name="Screen Shot 2015-08-28 at 5.29.57 PM.png"/>
          <p:cNvPicPr/>
          <p:nvPr/>
        </p:nvPicPr>
        <p:blipFill>
          <a:blip r:embed="rId2">
            <a:extLst/>
          </a:blip>
          <a:stretch>
            <a:fillRect/>
          </a:stretch>
        </p:blipFill>
        <p:spPr>
          <a:xfrm>
            <a:off x="764183" y="1891866"/>
            <a:ext cx="11476436" cy="7902162"/>
          </a:xfrm>
          <a:prstGeom prst="rect">
            <a:avLst/>
          </a:prstGeom>
          <a:ln w="12700">
            <a:miter lim="400000"/>
          </a:ln>
        </p:spPr>
      </p:pic>
      <p:sp>
        <p:nvSpPr>
          <p:cNvPr id="1954" name="Shape 1954"/>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Prototyping</a:t>
            </a:r>
          </a:p>
        </p:txBody>
      </p:sp>
      <p:sp>
        <p:nvSpPr>
          <p:cNvPr id="1955" name="Shape 1955"/>
          <p:cNvSpPr/>
          <p:nvPr/>
        </p:nvSpPr>
        <p:spPr>
          <a:xfrm>
            <a:off x="1230232" y="967972"/>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
        <p:nvSpPr>
          <p:cNvPr id="1956" name="Shape 1956"/>
          <p:cNvSpPr/>
          <p:nvPr/>
        </p:nvSpPr>
        <p:spPr>
          <a:xfrm>
            <a:off x="5246756" y="13907789"/>
            <a:ext cx="4964238"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sp>
        <p:nvSpPr>
          <p:cNvPr id="7" name="Shape 1950"/>
          <p:cNvSpPr/>
          <p:nvPr/>
        </p:nvSpPr>
        <p:spPr>
          <a:xfrm>
            <a:off x="8483613" y="86418"/>
            <a:ext cx="4209563" cy="1713707"/>
          </a:xfrm>
          <a:prstGeom prst="wedgeEllipseCallout">
            <a:avLst>
              <a:gd name="adj1" fmla="val -32234"/>
              <a:gd name="adj2" fmla="val 25455"/>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sz="1600" dirty="0">
                <a:solidFill>
                  <a:srgbClr val="2D2829"/>
                </a:solidFill>
                <a:latin typeface="Lint McCree Intl BB"/>
                <a:ea typeface="Lint McCree Intl BB"/>
                <a:cs typeface="Lint McCree Intl BB"/>
                <a:sym typeface="Lint McCree Intl BB"/>
              </a:rPr>
              <a:t>Answer the questions on </a:t>
            </a:r>
            <a:r>
              <a:rPr sz="1600" b="1" dirty="0">
                <a:solidFill>
                  <a:srgbClr val="2D2829"/>
                </a:solidFill>
                <a:latin typeface="Lint McCree Intl BB"/>
                <a:ea typeface="Lint McCree Intl BB"/>
                <a:cs typeface="Lint McCree Intl BB"/>
                <a:sym typeface="Lint McCree Intl BB"/>
              </a:rPr>
              <a:t>page 7 </a:t>
            </a:r>
            <a:r>
              <a:rPr sz="1600" dirty="0">
                <a:solidFill>
                  <a:srgbClr val="2D2829"/>
                </a:solidFill>
                <a:latin typeface="Lint McCree Intl BB"/>
                <a:ea typeface="Lint McCree Intl BB"/>
                <a:cs typeface="Lint McCree Intl BB"/>
                <a:sym typeface="Lint McCree Intl BB"/>
              </a:rPr>
              <a:t>of your </a:t>
            </a:r>
            <a:r>
              <a:rPr sz="1600" i="1" dirty="0">
                <a:solidFill>
                  <a:srgbClr val="2D2829"/>
                </a:solidFill>
                <a:latin typeface="Lint McCree Intl BB"/>
                <a:ea typeface="Lint McCree Intl BB"/>
                <a:cs typeface="Lint McCree Intl BB"/>
                <a:sym typeface="Lint McCree Intl BB"/>
              </a:rPr>
              <a:t>Student Workbook.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0" name="Shape 1960"/>
          <p:cNvSpPr/>
          <p:nvPr/>
        </p:nvSpPr>
        <p:spPr>
          <a:xfrm>
            <a:off x="1421244" y="2199149"/>
            <a:ext cx="9332471" cy="61550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State and visualize the idea from Gear 2 to bring into Gear 3.</a:t>
            </a:r>
          </a:p>
        </p:txBody>
      </p:sp>
      <p:pic>
        <p:nvPicPr>
          <p:cNvPr id="1961" name="pasted-image.pdf"/>
          <p:cNvPicPr/>
          <p:nvPr/>
        </p:nvPicPr>
        <p:blipFill>
          <a:blip r:embed="rId2">
            <a:extLst/>
          </a:blip>
          <a:stretch>
            <a:fillRect/>
          </a:stretch>
        </p:blipFill>
        <p:spPr>
          <a:xfrm>
            <a:off x="1540839" y="750015"/>
            <a:ext cx="2295175" cy="925672"/>
          </a:xfrm>
          <a:prstGeom prst="rect">
            <a:avLst/>
          </a:prstGeom>
          <a:ln w="12700">
            <a:miter lim="400000"/>
          </a:ln>
        </p:spPr>
      </p:pic>
      <p:pic>
        <p:nvPicPr>
          <p:cNvPr id="1962" name="Screen Shot 2015-08-21 at 12.40.26 PM.png"/>
          <p:cNvPicPr/>
          <p:nvPr/>
        </p:nvPicPr>
        <p:blipFill>
          <a:blip r:embed="rId3">
            <a:extLst/>
          </a:blip>
          <a:stretch>
            <a:fillRect/>
          </a:stretch>
        </p:blipFill>
        <p:spPr>
          <a:xfrm>
            <a:off x="1319000" y="3240817"/>
            <a:ext cx="7251385" cy="5589838"/>
          </a:xfrm>
          <a:prstGeom prst="rect">
            <a:avLst/>
          </a:prstGeom>
          <a:ln w="12700">
            <a:miter lim="400000"/>
          </a:ln>
        </p:spPr>
      </p:pic>
      <p:pic>
        <p:nvPicPr>
          <p:cNvPr id="1963" name="LittleGuy_1a.png"/>
          <p:cNvPicPr/>
          <p:nvPr/>
        </p:nvPicPr>
        <p:blipFill>
          <a:blip r:embed="rId4">
            <a:extLst/>
          </a:blip>
          <a:stretch>
            <a:fillRect/>
          </a:stretch>
        </p:blipFill>
        <p:spPr>
          <a:xfrm flipH="1">
            <a:off x="8453751" y="6796065"/>
            <a:ext cx="1687231" cy="2939383"/>
          </a:xfrm>
          <a:prstGeom prst="rect">
            <a:avLst/>
          </a:prstGeom>
          <a:ln w="12700">
            <a:miter lim="400000"/>
          </a:ln>
        </p:spPr>
      </p:pic>
      <p:sp>
        <p:nvSpPr>
          <p:cNvPr id="1964" name="Shape 1964"/>
          <p:cNvSpPr/>
          <p:nvPr/>
        </p:nvSpPr>
        <p:spPr>
          <a:xfrm>
            <a:off x="8570385" y="3070225"/>
            <a:ext cx="4265082" cy="2875474"/>
          </a:xfrm>
          <a:prstGeom prst="wedgeEllipseCallout">
            <a:avLst>
              <a:gd name="adj1" fmla="val -23608"/>
              <a:gd name="adj2" fmla="val 77548"/>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sz="1400" dirty="0">
                <a:solidFill>
                  <a:srgbClr val="2D2829"/>
                </a:solidFill>
                <a:latin typeface="Lint McCree Intl BB"/>
                <a:ea typeface="Lint McCree Intl BB"/>
                <a:cs typeface="Lint McCree Intl BB"/>
                <a:sym typeface="Lint McCree Intl BB"/>
              </a:rPr>
              <a:t>This </a:t>
            </a:r>
            <a:r>
              <a:rPr sz="1400" dirty="0">
                <a:solidFill>
                  <a:srgbClr val="2D2829"/>
                </a:solidFill>
                <a:latin typeface="Lint McCree Intl BB"/>
                <a:ea typeface="Lint McCree Intl BB"/>
                <a:cs typeface="Lint McCree Intl BB"/>
                <a:sym typeface="Lint McCree Intl BB"/>
              </a:rPr>
              <a:t>is</a:t>
            </a:r>
            <a:r>
              <a:rPr lang="en-CA" sz="1400" dirty="0">
                <a:solidFill>
                  <a:srgbClr val="2D2829"/>
                </a:solidFill>
                <a:latin typeface="Lint McCree Intl BB"/>
                <a:ea typeface="Lint McCree Intl BB"/>
                <a:cs typeface="Lint McCree Intl BB"/>
                <a:sym typeface="Lint McCree Intl BB"/>
              </a:rPr>
              <a:t> </a:t>
            </a:r>
            <a:r>
              <a:rPr sz="1400" dirty="0">
                <a:solidFill>
                  <a:srgbClr val="2D2829"/>
                </a:solidFill>
                <a:latin typeface="Lint McCree Intl BB"/>
                <a:ea typeface="Lint McCree Intl BB"/>
                <a:cs typeface="Lint McCree Intl BB"/>
                <a:sym typeface="Lint McCree Intl BB"/>
              </a:rPr>
              <a:t>meant </a:t>
            </a:r>
            <a:r>
              <a:rPr sz="1400" dirty="0">
                <a:solidFill>
                  <a:srgbClr val="2D2829"/>
                </a:solidFill>
                <a:latin typeface="Lint McCree Intl BB"/>
                <a:ea typeface="Lint McCree Intl BB"/>
                <a:cs typeface="Lint McCree Intl BB"/>
                <a:sym typeface="Lint McCree Intl BB"/>
              </a:rPr>
              <a:t>to help quickly revisit the </a:t>
            </a:r>
            <a:r>
              <a:rPr sz="1400" b="1" dirty="0">
                <a:solidFill>
                  <a:srgbClr val="2D2829"/>
                </a:solidFill>
                <a:latin typeface="Lint McCree Intl BB"/>
                <a:ea typeface="Lint McCree Intl BB"/>
                <a:cs typeface="Lint McCree Intl BB"/>
                <a:sym typeface="Lint McCree Intl BB"/>
              </a:rPr>
              <a:t>need</a:t>
            </a:r>
            <a:r>
              <a:rPr sz="1400" dirty="0">
                <a:solidFill>
                  <a:srgbClr val="2D2829"/>
                </a:solidFill>
                <a:latin typeface="Lint McCree Intl BB"/>
                <a:ea typeface="Lint McCree Intl BB"/>
                <a:cs typeface="Lint McCree Intl BB"/>
                <a:sym typeface="Lint McCree Intl BB"/>
              </a:rPr>
              <a:t> and </a:t>
            </a:r>
            <a:r>
              <a:rPr sz="1400" b="1" dirty="0">
                <a:solidFill>
                  <a:srgbClr val="2D2829"/>
                </a:solidFill>
                <a:latin typeface="Lint McCree Intl BB"/>
                <a:ea typeface="Lint McCree Intl BB"/>
                <a:cs typeface="Lint McCree Intl BB"/>
                <a:sym typeface="Lint McCree Intl BB"/>
              </a:rPr>
              <a:t>idea</a:t>
            </a:r>
            <a:r>
              <a:rPr sz="1400" dirty="0">
                <a:solidFill>
                  <a:srgbClr val="2D2829"/>
                </a:solidFill>
                <a:latin typeface="Lint McCree Intl BB"/>
                <a:ea typeface="Lint McCree Intl BB"/>
                <a:cs typeface="Lint McCree Intl BB"/>
                <a:sym typeface="Lint McCree Intl BB"/>
              </a:rPr>
              <a:t> as you work through </a:t>
            </a:r>
            <a:r>
              <a:rPr sz="1400" dirty="0">
                <a:solidFill>
                  <a:srgbClr val="2D2829"/>
                </a:solidFill>
                <a:latin typeface="Lint McCree Intl BB"/>
                <a:ea typeface="Lint McCree Intl BB"/>
                <a:cs typeface="Lint McCree Intl BB"/>
                <a:sym typeface="Lint McCree Intl BB"/>
              </a:rPr>
              <a:t>Gear </a:t>
            </a:r>
            <a:r>
              <a:rPr sz="1400" dirty="0">
                <a:solidFill>
                  <a:srgbClr val="2D2829"/>
                </a:solidFill>
                <a:latin typeface="Lint McCree Intl BB"/>
                <a:ea typeface="Lint McCree Intl BB"/>
                <a:cs typeface="Lint McCree Intl BB"/>
                <a:sym typeface="Lint McCree Intl BB"/>
              </a:rPr>
              <a:t>3 - </a:t>
            </a:r>
            <a:r>
              <a:rPr sz="1400" i="1" dirty="0">
                <a:solidFill>
                  <a:srgbClr val="2D2829"/>
                </a:solidFill>
                <a:latin typeface="Lint McCree Intl BB"/>
                <a:ea typeface="Lint McCree Intl BB"/>
                <a:cs typeface="Lint McCree Intl BB"/>
                <a:sym typeface="Lint McCree Intl BB"/>
              </a:rPr>
              <a:t>Strategy &amp; Testing. </a:t>
            </a:r>
          </a:p>
        </p:txBody>
      </p:sp>
      <p:sp>
        <p:nvSpPr>
          <p:cNvPr id="2" name="TextBox 1"/>
          <p:cNvSpPr txBox="1"/>
          <p:nvPr/>
        </p:nvSpPr>
        <p:spPr>
          <a:xfrm>
            <a:off x="4089009" y="547124"/>
            <a:ext cx="8731730" cy="141576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774" tIns="50774" rIns="50774" bIns="50774" numCol="1" spcCol="38082" rtlCol="0" anchor="ctr">
            <a:spAutoFit/>
          </a:bodyPr>
          <a:lstStyle/>
          <a:p>
            <a:pPr algn="l" rtl="0" latinLnBrk="1" hangingPunct="0"/>
            <a:r>
              <a:rPr lang="en-US" b="1" dirty="0">
                <a:solidFill>
                  <a:srgbClr val="865092"/>
                </a:solidFill>
              </a:rPr>
              <a:t>Shifting Gears: </a:t>
            </a:r>
          </a:p>
          <a:p>
            <a:pPr algn="l" rtl="0" latinLnBrk="1" hangingPunct="0"/>
            <a:r>
              <a:rPr lang="en-US" dirty="0">
                <a:solidFill>
                  <a:schemeClr val="tx1"/>
                </a:solidFill>
              </a:rPr>
              <a:t>Transitioning from Gear 2 to Gear 3</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 name="Shape 1966"/>
          <p:cNvSpPr/>
          <p:nvPr/>
        </p:nvSpPr>
        <p:spPr>
          <a:xfrm>
            <a:off x="9404128" y="415439"/>
            <a:ext cx="3619292"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 2-3</a:t>
            </a:r>
          </a:p>
        </p:txBody>
      </p:sp>
      <p:sp>
        <p:nvSpPr>
          <p:cNvPr id="1967" name="Shape 1967"/>
          <p:cNvSpPr/>
          <p:nvPr/>
        </p:nvSpPr>
        <p:spPr>
          <a:xfrm>
            <a:off x="1759471" y="1748510"/>
            <a:ext cx="1102814"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grpSp>
        <p:nvGrpSpPr>
          <p:cNvPr id="1970" name="Group 1970"/>
          <p:cNvGrpSpPr/>
          <p:nvPr/>
        </p:nvGrpSpPr>
        <p:grpSpPr>
          <a:xfrm>
            <a:off x="5794350" y="3949816"/>
            <a:ext cx="2804490" cy="3823856"/>
            <a:chOff x="184056" y="746783"/>
            <a:chExt cx="2804489" cy="3823854"/>
          </a:xfrm>
        </p:grpSpPr>
        <p:pic>
          <p:nvPicPr>
            <p:cNvPr id="1968" name="pasted-image.tif"/>
            <p:cNvPicPr/>
            <p:nvPr/>
          </p:nvPicPr>
          <p:blipFill>
            <a:blip r:embed="rId2">
              <a:extLst/>
            </a:blip>
            <a:stretch>
              <a:fillRect/>
            </a:stretch>
          </p:blipFill>
          <p:spPr>
            <a:xfrm rot="15106048" flipH="1">
              <a:off x="429916" y="961875"/>
              <a:ext cx="1736081" cy="1773674"/>
            </a:xfrm>
            <a:prstGeom prst="rect">
              <a:avLst/>
            </a:prstGeom>
            <a:ln w="12700" cap="flat">
              <a:noFill/>
              <a:miter lim="400000"/>
            </a:ln>
            <a:effectLst/>
          </p:spPr>
        </p:pic>
        <p:sp>
          <p:nvSpPr>
            <p:cNvPr id="1969" name="Shape 1969"/>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Markers</a:t>
              </a:r>
            </a:p>
          </p:txBody>
        </p:sp>
      </p:grpSp>
      <p:sp>
        <p:nvSpPr>
          <p:cNvPr id="1971" name="Shape 1971"/>
          <p:cNvSpPr/>
          <p:nvPr/>
        </p:nvSpPr>
        <p:spPr>
          <a:xfrm>
            <a:off x="1133922" y="6467330"/>
            <a:ext cx="4549638" cy="6565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a:solidFill>
                  <a:srgbClr val="2D2829"/>
                </a:solidFill>
                <a:latin typeface="Lint McCree Intl BB"/>
                <a:ea typeface="Lint McCree Intl BB"/>
                <a:cs typeface="Lint McCree Intl BB"/>
                <a:sym typeface="Lint McCree Intl BB"/>
              </a:rPr>
              <a:t>Printed </a:t>
            </a:r>
            <a:r>
              <a:rPr b="1">
                <a:solidFill>
                  <a:srgbClr val="2D2829"/>
                </a:solidFill>
                <a:latin typeface="Lint McCree Intl BB"/>
                <a:ea typeface="Lint McCree Intl BB"/>
                <a:cs typeface="Lint McCree Intl BB"/>
                <a:sym typeface="Lint McCree Intl BB"/>
              </a:rPr>
              <a:t>template</a:t>
            </a:r>
            <a:r>
              <a:rPr>
                <a:solidFill>
                  <a:srgbClr val="2D2829"/>
                </a:solidFill>
                <a:latin typeface="Lint McCree Intl BB"/>
                <a:ea typeface="Lint McCree Intl BB"/>
                <a:cs typeface="Lint McCree Intl BB"/>
                <a:sym typeface="Lint McCree Intl BB"/>
              </a:rPr>
              <a:t> and/or </a:t>
            </a:r>
          </a:p>
          <a:p>
            <a:pPr algn="l" defTabSz="456987">
              <a:defRPr sz="1800"/>
            </a:pPr>
            <a:r>
              <a:rPr>
                <a:solidFill>
                  <a:srgbClr val="2D2829"/>
                </a:solidFill>
                <a:latin typeface="Lint McCree Intl BB"/>
                <a:ea typeface="Lint McCree Intl BB"/>
                <a:cs typeface="Lint McCree Intl BB"/>
                <a:sym typeface="Lint McCree Intl BB"/>
              </a:rPr>
              <a:t>Chart </a:t>
            </a: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pic>
        <p:nvPicPr>
          <p:cNvPr id="1972" name="pasted-image.pdf"/>
          <p:cNvPicPr/>
          <p:nvPr/>
        </p:nvPicPr>
        <p:blipFill>
          <a:blip r:embed="rId3">
            <a:extLst/>
          </a:blip>
          <a:stretch>
            <a:fillRect/>
          </a:stretch>
        </p:blipFill>
        <p:spPr>
          <a:xfrm>
            <a:off x="6908695" y="377481"/>
            <a:ext cx="2295174" cy="925672"/>
          </a:xfrm>
          <a:prstGeom prst="rect">
            <a:avLst/>
          </a:prstGeom>
          <a:ln w="12700">
            <a:miter lim="400000"/>
          </a:ln>
        </p:spPr>
      </p:pic>
      <p:grpSp>
        <p:nvGrpSpPr>
          <p:cNvPr id="1976" name="Group 1976"/>
          <p:cNvGrpSpPr/>
          <p:nvPr/>
        </p:nvGrpSpPr>
        <p:grpSpPr>
          <a:xfrm>
            <a:off x="818401" y="2767757"/>
            <a:ext cx="4215019" cy="3381062"/>
            <a:chOff x="0" y="0"/>
            <a:chExt cx="4215016" cy="3381061"/>
          </a:xfrm>
        </p:grpSpPr>
        <p:pic>
          <p:nvPicPr>
            <p:cNvPr id="1973" name="pasted-image.tif"/>
            <p:cNvPicPr/>
            <p:nvPr/>
          </p:nvPicPr>
          <p:blipFill>
            <a:blip r:embed="rId4">
              <a:alphaModFix amt="50019"/>
              <a:extLst/>
            </a:blip>
            <a:stretch>
              <a:fillRect/>
            </a:stretch>
          </p:blipFill>
          <p:spPr>
            <a:xfrm rot="17285345">
              <a:off x="1692122" y="728077"/>
              <a:ext cx="1927687" cy="2650570"/>
            </a:xfrm>
            <a:prstGeom prst="rect">
              <a:avLst/>
            </a:prstGeom>
            <a:ln w="12700" cap="flat">
              <a:noFill/>
              <a:miter lim="400000"/>
            </a:ln>
            <a:effectLst/>
          </p:spPr>
        </p:pic>
        <p:pic>
          <p:nvPicPr>
            <p:cNvPr id="1974" name="pasted-image.tif"/>
            <p:cNvPicPr/>
            <p:nvPr/>
          </p:nvPicPr>
          <p:blipFill>
            <a:blip r:embed="rId4">
              <a:extLst/>
            </a:blip>
            <a:stretch>
              <a:fillRect/>
            </a:stretch>
          </p:blipFill>
          <p:spPr>
            <a:xfrm rot="16240446">
              <a:off x="372689" y="427612"/>
              <a:ext cx="1927687" cy="2650570"/>
            </a:xfrm>
            <a:prstGeom prst="rect">
              <a:avLst/>
            </a:prstGeom>
            <a:ln w="12700" cap="flat">
              <a:noFill/>
              <a:miter lim="400000"/>
            </a:ln>
            <a:effectLst/>
          </p:spPr>
        </p:pic>
        <p:pic>
          <p:nvPicPr>
            <p:cNvPr id="1975" name="Screen Shot 2015-08-21 at 12.40.26 PM.png"/>
            <p:cNvPicPr/>
            <p:nvPr/>
          </p:nvPicPr>
          <p:blipFill>
            <a:blip r:embed="rId5">
              <a:extLst/>
            </a:blip>
            <a:stretch>
              <a:fillRect/>
            </a:stretch>
          </p:blipFill>
          <p:spPr>
            <a:xfrm rot="407769">
              <a:off x="766161" y="149471"/>
              <a:ext cx="2647368" cy="2040763"/>
            </a:xfrm>
            <a:prstGeom prst="rect">
              <a:avLst/>
            </a:prstGeom>
            <a:ln w="12700" cap="flat">
              <a:noFill/>
              <a:miter lim="400000"/>
            </a:ln>
            <a:effectLst/>
          </p:spPr>
        </p:pic>
      </p:grpSp>
      <p:grpSp>
        <p:nvGrpSpPr>
          <p:cNvPr id="1982" name="Group 1982"/>
          <p:cNvGrpSpPr/>
          <p:nvPr/>
        </p:nvGrpSpPr>
        <p:grpSpPr>
          <a:xfrm>
            <a:off x="8709644" y="2644638"/>
            <a:ext cx="4086507" cy="5844964"/>
            <a:chOff x="0" y="0"/>
            <a:chExt cx="4086506" cy="5844962"/>
          </a:xfrm>
        </p:grpSpPr>
        <p:sp>
          <p:nvSpPr>
            <p:cNvPr id="1977" name="Shape 1977"/>
            <p:cNvSpPr/>
            <p:nvPr/>
          </p:nvSpPr>
          <p:spPr>
            <a:xfrm>
              <a:off x="0" y="3525862"/>
              <a:ext cx="4086507" cy="23191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Prototypes </a:t>
              </a:r>
              <a:r>
                <a:rPr>
                  <a:solidFill>
                    <a:srgbClr val="2D2829"/>
                  </a:solidFill>
                  <a:latin typeface="Lint McCree Intl BB"/>
                  <a:ea typeface="Lint McCree Intl BB"/>
                  <a:cs typeface="Lint McCree Intl BB"/>
                  <a:sym typeface="Lint McCree Intl BB"/>
                </a:rPr>
                <a:t>and/or </a:t>
              </a:r>
              <a:r>
                <a:rPr b="1">
                  <a:solidFill>
                    <a:srgbClr val="2D2829"/>
                  </a:solidFill>
                  <a:latin typeface="Lint McCree Intl BB"/>
                  <a:ea typeface="Lint McCree Intl BB"/>
                  <a:cs typeface="Lint McCree Intl BB"/>
                  <a:sym typeface="Lint McCree Intl BB"/>
                </a:rPr>
                <a:t>sketches </a:t>
              </a:r>
              <a:r>
                <a:rPr>
                  <a:solidFill>
                    <a:srgbClr val="2D2829"/>
                  </a:solidFill>
                  <a:latin typeface="Lint McCree Intl BB"/>
                  <a:ea typeface="Lint McCree Intl BB"/>
                  <a:cs typeface="Lint McCree Intl BB"/>
                  <a:sym typeface="Lint McCree Intl BB"/>
                </a:rPr>
                <a:t>From previous</a:t>
              </a:r>
            </a:p>
            <a:p>
              <a:pPr algn="l" defTabSz="456987">
                <a:lnSpc>
                  <a:spcPts val="3300"/>
                </a:lnSpc>
                <a:defRPr sz="1800"/>
              </a:pPr>
              <a:r>
                <a:rPr>
                  <a:solidFill>
                    <a:srgbClr val="2D2829"/>
                  </a:solidFill>
                  <a:latin typeface="Lint McCree Intl BB"/>
                  <a:ea typeface="Lint McCree Intl BB"/>
                  <a:cs typeface="Lint McCree Intl BB"/>
                  <a:sym typeface="Lint McCree Intl BB"/>
                </a:rPr>
                <a:t>Activity</a:t>
              </a:r>
            </a:p>
          </p:txBody>
        </p:sp>
        <p:pic>
          <p:nvPicPr>
            <p:cNvPr id="1978" name="pasted-image.pdf"/>
            <p:cNvPicPr/>
            <p:nvPr/>
          </p:nvPicPr>
          <p:blipFill>
            <a:blip r:embed="rId6">
              <a:extLst/>
            </a:blip>
            <a:stretch>
              <a:fillRect/>
            </a:stretch>
          </p:blipFill>
          <p:spPr>
            <a:xfrm>
              <a:off x="62179" y="0"/>
              <a:ext cx="2199217" cy="2197100"/>
            </a:xfrm>
            <a:prstGeom prst="rect">
              <a:avLst/>
            </a:prstGeom>
            <a:ln w="12700" cap="flat">
              <a:noFill/>
              <a:miter lim="400000"/>
            </a:ln>
            <a:effectLst/>
          </p:spPr>
        </p:pic>
        <p:grpSp>
          <p:nvGrpSpPr>
            <p:cNvPr id="1981" name="Group 1981"/>
            <p:cNvGrpSpPr/>
            <p:nvPr/>
          </p:nvGrpSpPr>
          <p:grpSpPr>
            <a:xfrm>
              <a:off x="1535168" y="2054152"/>
              <a:ext cx="2155006" cy="1579120"/>
              <a:chOff x="0" y="0"/>
              <a:chExt cx="2155005" cy="1579119"/>
            </a:xfrm>
          </p:grpSpPr>
          <p:pic>
            <p:nvPicPr>
              <p:cNvPr id="1979" name="pasted-image.tif"/>
              <p:cNvPicPr/>
              <p:nvPr/>
            </p:nvPicPr>
            <p:blipFill>
              <a:blip r:embed="rId4">
                <a:extLst/>
              </a:blip>
              <a:stretch>
                <a:fillRect/>
              </a:stretch>
            </p:blipFill>
            <p:spPr>
              <a:xfrm rot="16240446">
                <a:off x="300459" y="-278876"/>
                <a:ext cx="1554087" cy="2136870"/>
              </a:xfrm>
              <a:prstGeom prst="rect">
                <a:avLst/>
              </a:prstGeom>
              <a:ln w="12700" cap="flat">
                <a:noFill/>
                <a:miter lim="400000"/>
              </a:ln>
              <a:effectLst/>
            </p:spPr>
          </p:pic>
          <p:pic>
            <p:nvPicPr>
              <p:cNvPr id="1980" name="pasted-image.pdf"/>
              <p:cNvPicPr/>
              <p:nvPr/>
            </p:nvPicPr>
            <p:blipFill>
              <a:blip r:embed="rId7">
                <a:extLst/>
              </a:blip>
              <a:stretch>
                <a:fillRect/>
              </a:stretch>
            </p:blipFill>
            <p:spPr>
              <a:xfrm>
                <a:off x="705847" y="312543"/>
                <a:ext cx="743311" cy="925125"/>
              </a:xfrm>
              <a:prstGeom prst="rect">
                <a:avLst/>
              </a:prstGeom>
              <a:ln w="12700" cap="flat">
                <a:noFill/>
                <a:miter lim="400000"/>
              </a:ln>
              <a:effectLst/>
            </p:spPr>
          </p:pic>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4" name="Shape 1984"/>
          <p:cNvSpPr/>
          <p:nvPr/>
        </p:nvSpPr>
        <p:spPr>
          <a:xfrm>
            <a:off x="1396089" y="500513"/>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1985" name="Shape 1985"/>
          <p:cNvSpPr/>
          <p:nvPr/>
        </p:nvSpPr>
        <p:spPr>
          <a:xfrm>
            <a:off x="9404128" y="415439"/>
            <a:ext cx="3619292"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 2-3</a:t>
            </a:r>
          </a:p>
        </p:txBody>
      </p:sp>
      <p:pic>
        <p:nvPicPr>
          <p:cNvPr id="1986" name="pasted-image.pdf"/>
          <p:cNvPicPr/>
          <p:nvPr/>
        </p:nvPicPr>
        <p:blipFill>
          <a:blip r:embed="rId2">
            <a:extLst/>
          </a:blip>
          <a:stretch>
            <a:fillRect/>
          </a:stretch>
        </p:blipFill>
        <p:spPr>
          <a:xfrm>
            <a:off x="6908695" y="377481"/>
            <a:ext cx="2295174" cy="925672"/>
          </a:xfrm>
          <a:prstGeom prst="rect">
            <a:avLst/>
          </a:prstGeom>
          <a:ln w="12700">
            <a:miter lim="400000"/>
          </a:ln>
        </p:spPr>
      </p:pic>
      <p:sp>
        <p:nvSpPr>
          <p:cNvPr id="1987" name="Shape 1987"/>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grpSp>
        <p:nvGrpSpPr>
          <p:cNvPr id="1994" name="Group 1994"/>
          <p:cNvGrpSpPr/>
          <p:nvPr/>
        </p:nvGrpSpPr>
        <p:grpSpPr>
          <a:xfrm>
            <a:off x="1996999" y="3203764"/>
            <a:ext cx="9010802" cy="6602832"/>
            <a:chOff x="0" y="0"/>
            <a:chExt cx="9010801" cy="6602829"/>
          </a:xfrm>
        </p:grpSpPr>
        <p:pic>
          <p:nvPicPr>
            <p:cNvPr id="1988" name="pasted-image.tif"/>
            <p:cNvPicPr/>
            <p:nvPr/>
          </p:nvPicPr>
          <p:blipFill>
            <a:blip r:embed="rId3">
              <a:extLst/>
            </a:blip>
            <a:stretch>
              <a:fillRect/>
            </a:stretch>
          </p:blipFill>
          <p:spPr>
            <a:xfrm rot="16240446">
              <a:off x="1256321" y="-1166070"/>
              <a:ext cx="6498158" cy="8934968"/>
            </a:xfrm>
            <a:prstGeom prst="rect">
              <a:avLst/>
            </a:prstGeom>
            <a:ln w="12700" cap="flat">
              <a:noFill/>
              <a:miter lim="400000"/>
            </a:ln>
            <a:effectLst/>
          </p:spPr>
        </p:pic>
        <p:sp>
          <p:nvSpPr>
            <p:cNvPr id="1989" name="Shape 1989"/>
            <p:cNvSpPr/>
            <p:nvPr/>
          </p:nvSpPr>
          <p:spPr>
            <a:xfrm>
              <a:off x="1310499" y="1272849"/>
              <a:ext cx="2374064" cy="4449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lvl="0">
                <a:defRPr sz="1800"/>
              </a:pPr>
              <a:r>
                <a:rPr>
                  <a:latin typeface="Lint McCree Intl BB"/>
                  <a:ea typeface="Lint McCree Intl BB"/>
                  <a:cs typeface="Lint McCree Intl BB"/>
                  <a:sym typeface="Lint McCree Intl BB"/>
                </a:rPr>
                <a:t>The User </a:t>
              </a:r>
              <a:r>
                <a:rPr b="1">
                  <a:latin typeface="Lint McCree Intl BB"/>
                  <a:ea typeface="Lint McCree Intl BB"/>
                  <a:cs typeface="Lint McCree Intl BB"/>
                  <a:sym typeface="Lint McCree Intl BB"/>
                </a:rPr>
                <a:t>Need</a:t>
              </a:r>
            </a:p>
          </p:txBody>
        </p:sp>
        <p:pic>
          <p:nvPicPr>
            <p:cNvPr id="1990" name="Boxes for chart.png"/>
            <p:cNvPicPr/>
            <p:nvPr/>
          </p:nvPicPr>
          <p:blipFill>
            <a:blip r:embed="rId4">
              <a:extLst/>
            </a:blip>
            <a:stretch>
              <a:fillRect/>
            </a:stretch>
          </p:blipFill>
          <p:spPr>
            <a:xfrm>
              <a:off x="564366" y="948707"/>
              <a:ext cx="7608762" cy="4725368"/>
            </a:xfrm>
            <a:prstGeom prst="rect">
              <a:avLst/>
            </a:prstGeom>
            <a:ln w="12700" cap="flat">
              <a:noFill/>
              <a:miter lim="400000"/>
            </a:ln>
            <a:effectLst/>
          </p:spPr>
        </p:pic>
        <p:sp>
          <p:nvSpPr>
            <p:cNvPr id="1991" name="Shape 1991"/>
            <p:cNvSpPr/>
            <p:nvPr/>
          </p:nvSpPr>
          <p:spPr>
            <a:xfrm>
              <a:off x="1087453" y="3918961"/>
              <a:ext cx="2820155" cy="137177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lvl="0">
                <a:defRPr sz="1800"/>
              </a:pPr>
              <a:r>
                <a:rPr sz="1700">
                  <a:latin typeface="Lint McCree Intl BB"/>
                  <a:ea typeface="Lint McCree Intl BB"/>
                  <a:cs typeface="Lint McCree Intl BB"/>
                  <a:sym typeface="Lint McCree Intl BB"/>
                </a:rPr>
                <a:t>1 or 2 sentences</a:t>
              </a:r>
            </a:p>
            <a:p>
              <a:pPr lvl="0">
                <a:defRPr sz="1800"/>
              </a:pPr>
              <a:r>
                <a:rPr sz="1700">
                  <a:latin typeface="Lint McCree Intl BB"/>
                  <a:ea typeface="Lint McCree Intl BB"/>
                  <a:cs typeface="Lint McCree Intl BB"/>
                  <a:sym typeface="Lint McCree Intl BB"/>
                </a:rPr>
                <a:t>that describe the</a:t>
              </a:r>
            </a:p>
            <a:p>
              <a:pPr lvl="0">
                <a:defRPr sz="1800"/>
              </a:pPr>
              <a:r>
                <a:rPr sz="1700">
                  <a:latin typeface="Lint McCree Intl BB"/>
                  <a:ea typeface="Lint McCree Intl BB"/>
                  <a:cs typeface="Lint McCree Intl BB"/>
                  <a:sym typeface="Lint McCree Intl BB"/>
                </a:rPr>
                <a:t>idea to </a:t>
              </a:r>
              <a:r>
                <a:rPr sz="1700" b="1">
                  <a:latin typeface="Lint McCree Intl BB"/>
                  <a:ea typeface="Lint McCree Intl BB"/>
                  <a:cs typeface="Lint McCree Intl BB"/>
                  <a:sym typeface="Lint McCree Intl BB"/>
                </a:rPr>
                <a:t>meet</a:t>
              </a:r>
              <a:r>
                <a:rPr sz="1700">
                  <a:latin typeface="Lint McCree Intl BB"/>
                  <a:ea typeface="Lint McCree Intl BB"/>
                  <a:cs typeface="Lint McCree Intl BB"/>
                  <a:sym typeface="Lint McCree Intl BB"/>
                </a:rPr>
                <a:t> that</a:t>
              </a:r>
            </a:p>
            <a:p>
              <a:pPr lvl="0">
                <a:defRPr sz="1800"/>
              </a:pPr>
              <a:r>
                <a:rPr sz="1700">
                  <a:latin typeface="Lint McCree Intl BB"/>
                  <a:ea typeface="Lint McCree Intl BB"/>
                  <a:cs typeface="Lint McCree Intl BB"/>
                  <a:sym typeface="Lint McCree Intl BB"/>
                </a:rPr>
                <a:t>need</a:t>
              </a:r>
            </a:p>
          </p:txBody>
        </p:sp>
        <p:sp>
          <p:nvSpPr>
            <p:cNvPr id="1992" name="Shape 1992"/>
            <p:cNvSpPr/>
            <p:nvPr/>
          </p:nvSpPr>
          <p:spPr>
            <a:xfrm>
              <a:off x="5143928" y="1393749"/>
              <a:ext cx="2682428" cy="7538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lvl="0">
                <a:defRPr sz="1800"/>
              </a:pPr>
              <a:r>
                <a:rPr>
                  <a:latin typeface="Lint McCree Intl BB"/>
                  <a:ea typeface="Lint McCree Intl BB"/>
                  <a:cs typeface="Lint McCree Intl BB"/>
                  <a:sym typeface="Lint McCree Intl BB"/>
                </a:rPr>
                <a:t>A </a:t>
              </a:r>
              <a:r>
                <a:rPr b="1">
                  <a:latin typeface="Lint McCree Intl BB"/>
                  <a:ea typeface="Lint McCree Intl BB"/>
                  <a:cs typeface="Lint McCree Intl BB"/>
                  <a:sym typeface="Lint McCree Intl BB"/>
                </a:rPr>
                <a:t>visualization</a:t>
              </a:r>
              <a:endParaRPr>
                <a:latin typeface="Lint McCree Intl BB"/>
                <a:ea typeface="Lint McCree Intl BB"/>
                <a:cs typeface="Lint McCree Intl BB"/>
                <a:sym typeface="Lint McCree Intl BB"/>
              </a:endParaRPr>
            </a:p>
            <a:p>
              <a:pPr lvl="0">
                <a:defRPr sz="1800"/>
              </a:pPr>
              <a:r>
                <a:rPr>
                  <a:latin typeface="Lint McCree Intl BB"/>
                  <a:ea typeface="Lint McCree Intl BB"/>
                  <a:cs typeface="Lint McCree Intl BB"/>
                  <a:sym typeface="Lint McCree Intl BB"/>
                </a:rPr>
                <a:t>of the idea</a:t>
              </a:r>
            </a:p>
          </p:txBody>
        </p:sp>
        <p:pic>
          <p:nvPicPr>
            <p:cNvPr id="1993" name="pasted-image.pdf"/>
            <p:cNvPicPr/>
            <p:nvPr/>
          </p:nvPicPr>
          <p:blipFill>
            <a:blip r:embed="rId5">
              <a:extLst/>
            </a:blip>
            <a:srcRect/>
            <a:stretch>
              <a:fillRect/>
            </a:stretch>
          </p:blipFill>
          <p:spPr>
            <a:xfrm>
              <a:off x="5334611" y="2442837"/>
              <a:ext cx="1930795" cy="2403070"/>
            </a:xfrm>
            <a:prstGeom prst="rect">
              <a:avLst/>
            </a:prstGeom>
            <a:ln w="12700" cap="flat">
              <a:noFill/>
              <a:miter lim="400000"/>
            </a:ln>
            <a:effectLst/>
          </p:spPr>
        </p:pic>
      </p:grpSp>
      <p:pic>
        <p:nvPicPr>
          <p:cNvPr id="1995" name="LittleGuy_11c.png"/>
          <p:cNvPicPr/>
          <p:nvPr/>
        </p:nvPicPr>
        <p:blipFill>
          <a:blip r:embed="rId6">
            <a:extLst/>
          </a:blip>
          <a:stretch>
            <a:fillRect/>
          </a:stretch>
        </p:blipFill>
        <p:spPr>
          <a:xfrm>
            <a:off x="6310670" y="2985489"/>
            <a:ext cx="1346827" cy="2219839"/>
          </a:xfrm>
          <a:prstGeom prst="rect">
            <a:avLst/>
          </a:prstGeom>
          <a:ln w="12700">
            <a:miter lim="400000"/>
          </a:ln>
        </p:spPr>
      </p:pic>
      <p:sp>
        <p:nvSpPr>
          <p:cNvPr id="1996" name="Shape 1996"/>
          <p:cNvSpPr/>
          <p:nvPr/>
        </p:nvSpPr>
        <p:spPr>
          <a:xfrm>
            <a:off x="1642534" y="1179458"/>
            <a:ext cx="4456556" cy="2429453"/>
          </a:xfrm>
          <a:prstGeom prst="wedgeEllipseCallout">
            <a:avLst>
              <a:gd name="adj1" fmla="val 55504"/>
              <a:gd name="adj2" fmla="val 33715"/>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800"/>
              </a:lnSpc>
              <a:defRPr sz="22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2000" dirty="0"/>
              <a:t>Synthesize your thinking so far on one piece of chart paper…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Screen Shot 2015-08-27 at 3.05.08 PM.png"/>
          <p:cNvPicPr/>
          <p:nvPr/>
        </p:nvPicPr>
        <p:blipFill>
          <a:blip r:embed="rId2">
            <a:alphaModFix amt="30000"/>
            <a:extLst/>
          </a:blip>
          <a:stretch>
            <a:fillRect/>
          </a:stretch>
        </p:blipFill>
        <p:spPr>
          <a:xfrm>
            <a:off x="1115027" y="3608557"/>
            <a:ext cx="1666524" cy="1248255"/>
          </a:xfrm>
          <a:prstGeom prst="rect">
            <a:avLst/>
          </a:prstGeom>
          <a:ln w="12700">
            <a:miter lim="400000"/>
          </a:ln>
        </p:spPr>
      </p:pic>
      <p:pic>
        <p:nvPicPr>
          <p:cNvPr id="275" name="Screen Shot 2015-08-27 at 3.03.31 PM.png"/>
          <p:cNvPicPr/>
          <p:nvPr/>
        </p:nvPicPr>
        <p:blipFill>
          <a:blip r:embed="rId3">
            <a:alphaModFix amt="30004"/>
            <a:extLst/>
          </a:blip>
          <a:stretch>
            <a:fillRect/>
          </a:stretch>
        </p:blipFill>
        <p:spPr>
          <a:xfrm>
            <a:off x="1166733" y="4941960"/>
            <a:ext cx="1611816" cy="1211641"/>
          </a:xfrm>
          <a:prstGeom prst="rect">
            <a:avLst/>
          </a:prstGeom>
          <a:ln w="12700">
            <a:miter lim="400000"/>
          </a:ln>
        </p:spPr>
      </p:pic>
      <p:sp>
        <p:nvSpPr>
          <p:cNvPr id="276" name="Shape 276"/>
          <p:cNvSpPr/>
          <p:nvPr/>
        </p:nvSpPr>
        <p:spPr>
          <a:xfrm>
            <a:off x="1670986" y="722852"/>
            <a:ext cx="8015706" cy="102977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i="1" dirty="0"/>
              <a:t>Shifting Gears </a:t>
            </a:r>
            <a:r>
              <a:rPr dirty="0"/>
              <a:t>Cards</a:t>
            </a:r>
          </a:p>
        </p:txBody>
      </p:sp>
      <p:pic>
        <p:nvPicPr>
          <p:cNvPr id="277" name="Screen Shot 2015-08-27 at 3.04.35 PM.png"/>
          <p:cNvPicPr/>
          <p:nvPr/>
        </p:nvPicPr>
        <p:blipFill>
          <a:blip r:embed="rId4">
            <a:alphaModFix amt="30000"/>
            <a:extLst/>
          </a:blip>
          <a:stretch>
            <a:fillRect/>
          </a:stretch>
        </p:blipFill>
        <p:spPr>
          <a:xfrm>
            <a:off x="1116678" y="2237789"/>
            <a:ext cx="1663245" cy="1248255"/>
          </a:xfrm>
          <a:prstGeom prst="rect">
            <a:avLst/>
          </a:prstGeom>
          <a:ln w="12700">
            <a:miter lim="400000"/>
          </a:ln>
        </p:spPr>
      </p:pic>
      <p:pic>
        <p:nvPicPr>
          <p:cNvPr id="278" name="4a.png"/>
          <p:cNvPicPr/>
          <p:nvPr/>
        </p:nvPicPr>
        <p:blipFill>
          <a:blip r:embed="rId5">
            <a:alphaModFix amt="30000"/>
            <a:extLst/>
          </a:blip>
          <a:stretch>
            <a:fillRect/>
          </a:stretch>
        </p:blipFill>
        <p:spPr>
          <a:xfrm>
            <a:off x="2926343" y="2224329"/>
            <a:ext cx="1713638" cy="1285230"/>
          </a:xfrm>
          <a:prstGeom prst="rect">
            <a:avLst/>
          </a:prstGeom>
          <a:ln w="25400">
            <a:solidFill>
              <a:srgbClr val="FFFFFF"/>
            </a:solidFill>
            <a:miter lim="400000"/>
          </a:ln>
        </p:spPr>
      </p:pic>
      <p:pic>
        <p:nvPicPr>
          <p:cNvPr id="279" name="5a.png"/>
          <p:cNvPicPr/>
          <p:nvPr/>
        </p:nvPicPr>
        <p:blipFill>
          <a:blip r:embed="rId6">
            <a:alphaModFix amt="30000"/>
            <a:extLst/>
          </a:blip>
          <a:stretch>
            <a:fillRect/>
          </a:stretch>
        </p:blipFill>
        <p:spPr>
          <a:xfrm>
            <a:off x="2924359" y="3590059"/>
            <a:ext cx="1713638" cy="1285230"/>
          </a:xfrm>
          <a:prstGeom prst="rect">
            <a:avLst/>
          </a:prstGeom>
          <a:ln w="25400">
            <a:solidFill>
              <a:srgbClr val="FFFFFF"/>
            </a:solidFill>
            <a:miter lim="400000"/>
          </a:ln>
        </p:spPr>
      </p:pic>
      <p:pic>
        <p:nvPicPr>
          <p:cNvPr id="280" name="6a.png"/>
          <p:cNvPicPr/>
          <p:nvPr/>
        </p:nvPicPr>
        <p:blipFill>
          <a:blip r:embed="rId7">
            <a:alphaModFix amt="30000"/>
            <a:extLst/>
          </a:blip>
          <a:stretch>
            <a:fillRect/>
          </a:stretch>
        </p:blipFill>
        <p:spPr>
          <a:xfrm>
            <a:off x="2926342" y="4923459"/>
            <a:ext cx="1713638" cy="1285230"/>
          </a:xfrm>
          <a:prstGeom prst="rect">
            <a:avLst/>
          </a:prstGeom>
          <a:ln w="25400">
            <a:solidFill>
              <a:srgbClr val="FFFFFF"/>
            </a:solidFill>
            <a:miter lim="400000"/>
          </a:ln>
        </p:spPr>
      </p:pic>
      <p:pic>
        <p:nvPicPr>
          <p:cNvPr id="281" name="7a.png"/>
          <p:cNvPicPr/>
          <p:nvPr/>
        </p:nvPicPr>
        <p:blipFill>
          <a:blip r:embed="rId8">
            <a:alphaModFix amt="30000"/>
            <a:extLst/>
          </a:blip>
          <a:stretch>
            <a:fillRect/>
          </a:stretch>
        </p:blipFill>
        <p:spPr>
          <a:xfrm>
            <a:off x="2926342" y="6256862"/>
            <a:ext cx="1713638" cy="1285230"/>
          </a:xfrm>
          <a:prstGeom prst="rect">
            <a:avLst/>
          </a:prstGeom>
          <a:ln w="25400">
            <a:solidFill>
              <a:srgbClr val="FFFFFF"/>
            </a:solidFill>
            <a:miter lim="400000"/>
          </a:ln>
        </p:spPr>
      </p:pic>
      <p:pic>
        <p:nvPicPr>
          <p:cNvPr id="282" name="9a .png"/>
          <p:cNvPicPr/>
          <p:nvPr/>
        </p:nvPicPr>
        <p:blipFill>
          <a:blip r:embed="rId9">
            <a:alphaModFix amt="30000"/>
            <a:extLst/>
          </a:blip>
          <a:stretch>
            <a:fillRect/>
          </a:stretch>
        </p:blipFill>
        <p:spPr>
          <a:xfrm>
            <a:off x="4786412" y="2255925"/>
            <a:ext cx="1664338" cy="1248255"/>
          </a:xfrm>
          <a:prstGeom prst="rect">
            <a:avLst/>
          </a:prstGeom>
          <a:ln w="12700">
            <a:miter lim="400000"/>
          </a:ln>
        </p:spPr>
      </p:pic>
      <p:pic>
        <p:nvPicPr>
          <p:cNvPr id="283" name="10a.png"/>
          <p:cNvPicPr/>
          <p:nvPr/>
        </p:nvPicPr>
        <p:blipFill>
          <a:blip r:embed="rId10">
            <a:alphaModFix amt="30000"/>
            <a:extLst/>
          </a:blip>
          <a:stretch>
            <a:fillRect/>
          </a:stretch>
        </p:blipFill>
        <p:spPr>
          <a:xfrm>
            <a:off x="4795522" y="3595847"/>
            <a:ext cx="1644039" cy="1233030"/>
          </a:xfrm>
          <a:prstGeom prst="rect">
            <a:avLst/>
          </a:prstGeom>
          <a:ln w="12700">
            <a:miter lim="400000"/>
          </a:ln>
        </p:spPr>
      </p:pic>
      <p:pic>
        <p:nvPicPr>
          <p:cNvPr id="284" name="Screen Shot 2015-08-28 at 9.19.18 AM.png"/>
          <p:cNvPicPr/>
          <p:nvPr/>
        </p:nvPicPr>
        <p:blipFill>
          <a:blip r:embed="rId11">
            <a:alphaModFix amt="30000"/>
            <a:extLst/>
          </a:blip>
          <a:stretch>
            <a:fillRect/>
          </a:stretch>
        </p:blipFill>
        <p:spPr>
          <a:xfrm>
            <a:off x="6583159" y="6279692"/>
            <a:ext cx="1668319" cy="1248255"/>
          </a:xfrm>
          <a:prstGeom prst="rect">
            <a:avLst/>
          </a:prstGeom>
          <a:ln w="12700">
            <a:miter lim="400000"/>
          </a:ln>
        </p:spPr>
      </p:pic>
      <p:pic>
        <p:nvPicPr>
          <p:cNvPr id="285" name="Screen Shot 2015-08-28 at 7.39.42 AM.png"/>
          <p:cNvPicPr/>
          <p:nvPr/>
        </p:nvPicPr>
        <p:blipFill>
          <a:blip r:embed="rId12">
            <a:alphaModFix amt="30000"/>
            <a:extLst/>
          </a:blip>
          <a:stretch>
            <a:fillRect/>
          </a:stretch>
        </p:blipFill>
        <p:spPr>
          <a:xfrm>
            <a:off x="8480069" y="2254807"/>
            <a:ext cx="1665648" cy="1250468"/>
          </a:xfrm>
          <a:prstGeom prst="rect">
            <a:avLst/>
          </a:prstGeom>
          <a:ln w="12700">
            <a:miter lim="400000"/>
          </a:ln>
        </p:spPr>
      </p:pic>
      <p:pic>
        <p:nvPicPr>
          <p:cNvPr id="286" name="Screen Shot 2015-08-28 at 9.18.50 AM.png"/>
          <p:cNvPicPr/>
          <p:nvPr/>
        </p:nvPicPr>
        <p:blipFill>
          <a:blip r:embed="rId13">
            <a:alphaModFix amt="30000"/>
            <a:extLst/>
          </a:blip>
          <a:stretch>
            <a:fillRect/>
          </a:stretch>
        </p:blipFill>
        <p:spPr>
          <a:xfrm>
            <a:off x="4777927" y="6281198"/>
            <a:ext cx="1660949" cy="1245218"/>
          </a:xfrm>
          <a:prstGeom prst="rect">
            <a:avLst/>
          </a:prstGeom>
          <a:ln w="12700">
            <a:miter lim="400000"/>
          </a:ln>
        </p:spPr>
      </p:pic>
      <p:pic>
        <p:nvPicPr>
          <p:cNvPr id="287" name="Screen Shot 2015-08-28 at 9.19.06 AM.png"/>
          <p:cNvPicPr/>
          <p:nvPr/>
        </p:nvPicPr>
        <p:blipFill>
          <a:blip r:embed="rId14">
            <a:alphaModFix amt="30000"/>
            <a:extLst/>
          </a:blip>
          <a:stretch>
            <a:fillRect/>
          </a:stretch>
        </p:blipFill>
        <p:spPr>
          <a:xfrm>
            <a:off x="4775891" y="4937434"/>
            <a:ext cx="1665000" cy="1248255"/>
          </a:xfrm>
          <a:prstGeom prst="rect">
            <a:avLst/>
          </a:prstGeom>
          <a:ln w="12700">
            <a:miter lim="400000"/>
          </a:ln>
        </p:spPr>
      </p:pic>
      <p:pic>
        <p:nvPicPr>
          <p:cNvPr id="288" name="Screen Shot 2015-08-28 at 9.18.25 AM.png"/>
          <p:cNvPicPr/>
          <p:nvPr/>
        </p:nvPicPr>
        <p:blipFill>
          <a:blip r:embed="rId15">
            <a:alphaModFix amt="30000"/>
            <a:extLst/>
          </a:blip>
          <a:stretch>
            <a:fillRect/>
          </a:stretch>
        </p:blipFill>
        <p:spPr>
          <a:xfrm>
            <a:off x="6595330" y="3617180"/>
            <a:ext cx="1643954" cy="1231009"/>
          </a:xfrm>
          <a:prstGeom prst="rect">
            <a:avLst/>
          </a:prstGeom>
          <a:ln w="12700">
            <a:miter lim="400000"/>
          </a:ln>
        </p:spPr>
      </p:pic>
      <p:pic>
        <p:nvPicPr>
          <p:cNvPr id="289" name="Screen Shot 2015-08-28 at 9.18.36 AM.png"/>
          <p:cNvPicPr/>
          <p:nvPr/>
        </p:nvPicPr>
        <p:blipFill>
          <a:blip r:embed="rId16">
            <a:alphaModFix amt="30000"/>
            <a:extLst/>
          </a:blip>
          <a:stretch>
            <a:fillRect/>
          </a:stretch>
        </p:blipFill>
        <p:spPr>
          <a:xfrm>
            <a:off x="6620705" y="4956735"/>
            <a:ext cx="1641998" cy="1231009"/>
          </a:xfrm>
          <a:prstGeom prst="rect">
            <a:avLst/>
          </a:prstGeom>
          <a:ln w="12700">
            <a:miter lim="400000"/>
          </a:ln>
        </p:spPr>
      </p:pic>
      <p:pic>
        <p:nvPicPr>
          <p:cNvPr id="290" name="Screen Shot 2015-08-28 at 9.20.20 AM.png"/>
          <p:cNvPicPr/>
          <p:nvPr/>
        </p:nvPicPr>
        <p:blipFill>
          <a:blip r:embed="rId17">
            <a:alphaModFix amt="30000"/>
            <a:extLst/>
          </a:blip>
          <a:stretch>
            <a:fillRect/>
          </a:stretch>
        </p:blipFill>
        <p:spPr>
          <a:xfrm>
            <a:off x="8490546" y="4955902"/>
            <a:ext cx="1644692" cy="1233030"/>
          </a:xfrm>
          <a:prstGeom prst="rect">
            <a:avLst/>
          </a:prstGeom>
          <a:ln w="12700">
            <a:miter lim="400000"/>
          </a:ln>
        </p:spPr>
      </p:pic>
      <p:pic>
        <p:nvPicPr>
          <p:cNvPr id="291" name="Screen Shot 2015-08-28 at 9.20.33 AM.png"/>
          <p:cNvPicPr/>
          <p:nvPr/>
        </p:nvPicPr>
        <p:blipFill>
          <a:blip r:embed="rId18">
            <a:alphaModFix amt="30000"/>
            <a:extLst/>
          </a:blip>
          <a:stretch>
            <a:fillRect/>
          </a:stretch>
        </p:blipFill>
        <p:spPr>
          <a:xfrm>
            <a:off x="8480036" y="6281667"/>
            <a:ext cx="1665737" cy="1244836"/>
          </a:xfrm>
          <a:prstGeom prst="rect">
            <a:avLst/>
          </a:prstGeom>
          <a:ln w="12700">
            <a:miter lim="400000"/>
          </a:ln>
        </p:spPr>
      </p:pic>
      <p:pic>
        <p:nvPicPr>
          <p:cNvPr id="292" name="Screen Shot 2015-08-28 at 9.20.02 AM.png"/>
          <p:cNvPicPr/>
          <p:nvPr/>
        </p:nvPicPr>
        <p:blipFill>
          <a:blip r:embed="rId19">
            <a:alphaModFix amt="30000"/>
            <a:extLst/>
          </a:blip>
          <a:stretch>
            <a:fillRect/>
          </a:stretch>
        </p:blipFill>
        <p:spPr>
          <a:xfrm>
            <a:off x="8481029" y="3590579"/>
            <a:ext cx="1663751" cy="1246820"/>
          </a:xfrm>
          <a:prstGeom prst="rect">
            <a:avLst/>
          </a:prstGeom>
          <a:ln w="12700">
            <a:miter lim="400000"/>
          </a:ln>
        </p:spPr>
      </p:pic>
      <p:pic>
        <p:nvPicPr>
          <p:cNvPr id="293" name="Screen Shot 2015-08-28 at 10.14.14 AM.png"/>
          <p:cNvPicPr/>
          <p:nvPr/>
        </p:nvPicPr>
        <p:blipFill>
          <a:blip r:embed="rId20">
            <a:alphaModFix amt="30004"/>
            <a:extLst/>
          </a:blip>
          <a:stretch>
            <a:fillRect/>
          </a:stretch>
        </p:blipFill>
        <p:spPr>
          <a:xfrm>
            <a:off x="10230729" y="4964254"/>
            <a:ext cx="1659046" cy="1248253"/>
          </a:xfrm>
          <a:prstGeom prst="rect">
            <a:avLst/>
          </a:prstGeom>
          <a:ln w="12700">
            <a:miter lim="400000"/>
          </a:ln>
        </p:spPr>
      </p:pic>
      <p:pic>
        <p:nvPicPr>
          <p:cNvPr id="294" name="Screen Shot 2015-08-28 at 10.14.32 AM.png"/>
          <p:cNvPicPr/>
          <p:nvPr/>
        </p:nvPicPr>
        <p:blipFill>
          <a:blip r:embed="rId21">
            <a:alphaModFix amt="30000"/>
            <a:extLst/>
          </a:blip>
          <a:stretch>
            <a:fillRect/>
          </a:stretch>
        </p:blipFill>
        <p:spPr>
          <a:xfrm>
            <a:off x="10238834" y="6288277"/>
            <a:ext cx="1642837" cy="1231637"/>
          </a:xfrm>
          <a:prstGeom prst="rect">
            <a:avLst/>
          </a:prstGeom>
          <a:ln w="12700">
            <a:miter lim="400000"/>
          </a:ln>
        </p:spPr>
      </p:pic>
      <p:grpSp>
        <p:nvGrpSpPr>
          <p:cNvPr id="297" name="Group 297"/>
          <p:cNvGrpSpPr/>
          <p:nvPr/>
        </p:nvGrpSpPr>
        <p:grpSpPr>
          <a:xfrm>
            <a:off x="1737383" y="6936241"/>
            <a:ext cx="5347338" cy="2003750"/>
            <a:chOff x="1399071" y="115"/>
            <a:chExt cx="5347337" cy="2003749"/>
          </a:xfrm>
        </p:grpSpPr>
        <p:pic>
          <p:nvPicPr>
            <p:cNvPr id="295" name="8a.png"/>
            <p:cNvPicPr/>
            <p:nvPr/>
          </p:nvPicPr>
          <p:blipFill>
            <a:blip r:embed="rId22">
              <a:extLst/>
            </a:blip>
            <a:srcRect/>
            <a:stretch>
              <a:fillRect/>
            </a:stretch>
          </p:blipFill>
          <p:spPr>
            <a:xfrm>
              <a:off x="1399071" y="115"/>
              <a:ext cx="2671668" cy="2003751"/>
            </a:xfrm>
            <a:prstGeom prst="rect">
              <a:avLst/>
            </a:prstGeom>
            <a:ln w="25400" cap="flat">
              <a:solidFill>
                <a:srgbClr val="FFFFFF"/>
              </a:solidFill>
              <a:prstDash val="solid"/>
              <a:miter lim="400000"/>
            </a:ln>
            <a:effectLst>
              <a:outerShdw blurRad="189807" dist="88591" dir="2310126" rotWithShape="0">
                <a:srgbClr val="000000">
                  <a:alpha val="33883"/>
                </a:srgbClr>
              </a:outerShdw>
            </a:effectLst>
          </p:spPr>
        </p:pic>
        <p:pic>
          <p:nvPicPr>
            <p:cNvPr id="296" name="Screen Shot 2015-08-28 at 9.19.31 AM.png"/>
            <p:cNvPicPr/>
            <p:nvPr/>
          </p:nvPicPr>
          <p:blipFill>
            <a:blip r:embed="rId23">
              <a:extLst/>
            </a:blip>
            <a:stretch>
              <a:fillRect/>
            </a:stretch>
          </p:blipFill>
          <p:spPr>
            <a:xfrm>
              <a:off x="4145397" y="28930"/>
              <a:ext cx="2601013" cy="1946104"/>
            </a:xfrm>
            <a:prstGeom prst="rect">
              <a:avLst/>
            </a:prstGeom>
            <a:ln w="12700" cap="flat">
              <a:noFill/>
              <a:miter lim="400000"/>
            </a:ln>
            <a:effectLst>
              <a:outerShdw blurRad="189807" dist="88591" dir="2310126" rotWithShape="0">
                <a:srgbClr val="000000">
                  <a:alpha val="33883"/>
                </a:srgbClr>
              </a:outerShdw>
            </a:effectLst>
          </p:spPr>
        </p:pic>
      </p:grpSp>
      <p:pic>
        <p:nvPicPr>
          <p:cNvPr id="298" name="LittleGuy_10b.png"/>
          <p:cNvPicPr/>
          <p:nvPr/>
        </p:nvPicPr>
        <p:blipFill>
          <a:blip r:embed="rId24">
            <a:extLst/>
          </a:blip>
          <a:stretch>
            <a:fillRect/>
          </a:stretch>
        </p:blipFill>
        <p:spPr>
          <a:xfrm>
            <a:off x="3509440" y="5701678"/>
            <a:ext cx="1528633" cy="2607458"/>
          </a:xfrm>
          <a:prstGeom prst="rect">
            <a:avLst/>
          </a:prstGeom>
          <a:ln w="12700">
            <a:miter lim="400000"/>
          </a:ln>
        </p:spPr>
      </p:pic>
      <p:sp>
        <p:nvSpPr>
          <p:cNvPr id="299" name="Shape 299"/>
          <p:cNvSpPr/>
          <p:nvPr/>
        </p:nvSpPr>
        <p:spPr>
          <a:xfrm>
            <a:off x="870352" y="1947674"/>
            <a:ext cx="4818133" cy="2529270"/>
          </a:xfrm>
          <a:prstGeom prst="wedgeEllipseCallout">
            <a:avLst>
              <a:gd name="adj1" fmla="val 18669"/>
              <a:gd name="adj2" fmla="val 94873"/>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dirty="0">
                <a:latin typeface="Lint McCree Intl BB"/>
                <a:ea typeface="Lint McCree Intl BB"/>
                <a:cs typeface="Lint McCree Intl BB"/>
                <a:sym typeface="Lint McCree Intl BB"/>
              </a:rPr>
              <a:t>The </a:t>
            </a:r>
            <a:r>
              <a:rPr sz="1600" i="1" dirty="0">
                <a:latin typeface="Lint McCree Intl BB"/>
                <a:ea typeface="Lint McCree Intl BB"/>
                <a:cs typeface="Lint McCree Intl BB"/>
                <a:sym typeface="Lint McCree Intl BB"/>
              </a:rPr>
              <a:t>Shifting Gears </a:t>
            </a:r>
            <a:r>
              <a:rPr sz="1600" dirty="0">
                <a:latin typeface="Lint McCree Intl BB"/>
                <a:ea typeface="Lint McCree Intl BB"/>
                <a:cs typeface="Lint McCree Intl BB"/>
                <a:sym typeface="Lint McCree Intl BB"/>
              </a:rPr>
              <a:t>ensure that students have what they need to move on to the next gear- regardless of which activities you choose within each gear.</a:t>
            </a:r>
          </a:p>
        </p:txBody>
      </p:sp>
      <p:pic>
        <p:nvPicPr>
          <p:cNvPr id="300" name="Screen Shot 2015-08-28 at 6.37.14 PM.png"/>
          <p:cNvPicPr/>
          <p:nvPr/>
        </p:nvPicPr>
        <p:blipFill>
          <a:blip r:embed="rId25">
            <a:extLst/>
          </a:blip>
          <a:stretch>
            <a:fillRect/>
          </a:stretch>
        </p:blipFill>
        <p:spPr>
          <a:xfrm>
            <a:off x="7156246" y="6973022"/>
            <a:ext cx="2577810" cy="1930183"/>
          </a:xfrm>
          <a:prstGeom prst="rect">
            <a:avLst/>
          </a:prstGeom>
          <a:ln w="12700">
            <a:miter lim="400000"/>
          </a:ln>
        </p:spPr>
      </p:pic>
      <p:pic>
        <p:nvPicPr>
          <p:cNvPr id="301" name="Screen Shot 2015-08-28 at 6.36.44 PM.png"/>
          <p:cNvPicPr/>
          <p:nvPr/>
        </p:nvPicPr>
        <p:blipFill>
          <a:blip r:embed="rId26">
            <a:extLst/>
          </a:blip>
          <a:stretch>
            <a:fillRect/>
          </a:stretch>
        </p:blipFill>
        <p:spPr>
          <a:xfrm>
            <a:off x="9805589" y="6973022"/>
            <a:ext cx="2566839" cy="193018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8" name="p10.pdf"/>
          <p:cNvPicPr/>
          <p:nvPr/>
        </p:nvPicPr>
        <p:blipFill>
          <a:blip r:embed="rId2">
            <a:extLst/>
          </a:blip>
          <a:stretch>
            <a:fillRect/>
          </a:stretch>
        </p:blipFill>
        <p:spPr>
          <a:xfrm>
            <a:off x="5185195" y="321866"/>
            <a:ext cx="7039445" cy="9109870"/>
          </a:xfrm>
          <a:prstGeom prst="rect">
            <a:avLst/>
          </a:prstGeom>
          <a:ln>
            <a:solidFill>
              <a:srgbClr val="9A67A3"/>
            </a:solidFill>
            <a:miter lim="400000"/>
          </a:ln>
        </p:spPr>
      </p:pic>
      <p:sp>
        <p:nvSpPr>
          <p:cNvPr id="1999" name="Shape 1999"/>
          <p:cNvSpPr/>
          <p:nvPr/>
        </p:nvSpPr>
        <p:spPr>
          <a:xfrm>
            <a:off x="575734" y="1210900"/>
            <a:ext cx="4233333" cy="2378970"/>
          </a:xfrm>
          <a:prstGeom prst="wedgeEllipseCallout">
            <a:avLst>
              <a:gd name="adj1" fmla="val -32967"/>
              <a:gd name="adj2" fmla="val 25455"/>
            </a:avLst>
          </a:prstGeom>
          <a:solidFill>
            <a:srgbClr val="D8C6DD"/>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Answer the questions on </a:t>
            </a:r>
            <a:r>
              <a:rPr b="1">
                <a:solidFill>
                  <a:srgbClr val="2D2829"/>
                </a:solidFill>
                <a:latin typeface="Lint McCree Intl BB"/>
                <a:ea typeface="Lint McCree Intl BB"/>
                <a:cs typeface="Lint McCree Intl BB"/>
                <a:sym typeface="Lint McCree Intl BB"/>
              </a:rPr>
              <a:t>page 9 </a:t>
            </a:r>
            <a:r>
              <a:rPr>
                <a:solidFill>
                  <a:srgbClr val="2D2829"/>
                </a:solidFill>
                <a:latin typeface="Lint McCree Intl BB"/>
                <a:ea typeface="Lint McCree Intl BB"/>
                <a:cs typeface="Lint McCree Intl BB"/>
                <a:sym typeface="Lint McCree Intl BB"/>
              </a:rPr>
              <a:t>of your </a:t>
            </a:r>
            <a:r>
              <a:rPr i="1">
                <a:solidFill>
                  <a:srgbClr val="2D2829"/>
                </a:solidFill>
                <a:latin typeface="Lint McCree Intl BB"/>
                <a:ea typeface="Lint McCree Intl BB"/>
                <a:cs typeface="Lint McCree Intl BB"/>
                <a:sym typeface="Lint McCree Intl BB"/>
              </a:rPr>
              <a:t>Student Workbook.</a:t>
            </a:r>
          </a:p>
        </p:txBody>
      </p:sp>
      <p:sp>
        <p:nvSpPr>
          <p:cNvPr id="2000" name="Shape 2000"/>
          <p:cNvSpPr/>
          <p:nvPr/>
        </p:nvSpPr>
        <p:spPr>
          <a:xfrm>
            <a:off x="1162499" y="525328"/>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2" name="pasted-image.pdf"/>
          <p:cNvPicPr/>
          <p:nvPr/>
        </p:nvPicPr>
        <p:blipFill>
          <a:blip r:embed="rId2">
            <a:extLst/>
          </a:blip>
          <a:stretch>
            <a:fillRect/>
          </a:stretch>
        </p:blipFill>
        <p:spPr>
          <a:xfrm>
            <a:off x="-300012" y="-45062"/>
            <a:ext cx="13875758" cy="9843723"/>
          </a:xfrm>
          <a:prstGeom prst="rect">
            <a:avLst/>
          </a:prstGeom>
          <a:ln w="12700">
            <a:miter lim="400000"/>
          </a:ln>
        </p:spPr>
      </p:pic>
      <p:sp>
        <p:nvSpPr>
          <p:cNvPr id="2003" name="Shape 2003"/>
          <p:cNvSpPr/>
          <p:nvPr/>
        </p:nvSpPr>
        <p:spPr>
          <a:xfrm>
            <a:off x="676683" y="2485180"/>
            <a:ext cx="4168081" cy="4168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004" name="Shape 2004"/>
          <p:cNvSpPr/>
          <p:nvPr/>
        </p:nvSpPr>
        <p:spPr>
          <a:xfrm>
            <a:off x="5149486" y="1280797"/>
            <a:ext cx="7855314" cy="2024142"/>
          </a:xfrm>
          <a:prstGeom prst="rect">
            <a:avLst/>
          </a:prstGeom>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p>
            <a:pPr algn="l" defTabSz="456987">
              <a:defRPr sz="1800"/>
            </a:pPr>
            <a:r>
              <a:rPr sz="6400" b="1" dirty="0">
                <a:solidFill>
                  <a:srgbClr val="FFFFFF"/>
                </a:solidFill>
                <a:latin typeface="Helvetica Neue"/>
                <a:ea typeface="Helvetica Neue"/>
                <a:cs typeface="Helvetica Neue"/>
                <a:sym typeface="Helvetica Neue"/>
              </a:rPr>
              <a:t>Gear 3</a:t>
            </a:r>
          </a:p>
          <a:p>
            <a:pPr algn="l" defTabSz="456987">
              <a:defRPr sz="1800"/>
            </a:pPr>
            <a:r>
              <a:rPr sz="5800" b="1" dirty="0">
                <a:solidFill>
                  <a:srgbClr val="FFFFFF"/>
                </a:solidFill>
                <a:latin typeface="Helvetica Neue"/>
                <a:ea typeface="Helvetica Neue"/>
                <a:cs typeface="Helvetica Neue"/>
                <a:sym typeface="Helvetica Neue"/>
              </a:rPr>
              <a:t>Strategy &amp; </a:t>
            </a:r>
            <a:r>
              <a:rPr sz="5800" b="1" dirty="0">
                <a:solidFill>
                  <a:srgbClr val="FFFFFF"/>
                </a:solidFill>
                <a:latin typeface="Helvetica Neue"/>
                <a:ea typeface="Helvetica Neue"/>
                <a:cs typeface="Helvetica Neue"/>
                <a:sym typeface="Helvetica Neue"/>
              </a:rPr>
              <a:t>Testing</a:t>
            </a:r>
            <a:endParaRPr sz="5800" b="1" dirty="0">
              <a:solidFill>
                <a:srgbClr val="FFFFFF"/>
              </a:solidFill>
              <a:latin typeface="Helvetica Neue"/>
              <a:ea typeface="Helvetica Neue"/>
              <a:cs typeface="Helvetica Neue"/>
              <a:sym typeface="Helvetica Neue"/>
            </a:endParaRPr>
          </a:p>
        </p:txBody>
      </p:sp>
      <p:sp>
        <p:nvSpPr>
          <p:cNvPr id="2005" name="Shape 2005"/>
          <p:cNvSpPr/>
          <p:nvPr/>
        </p:nvSpPr>
        <p:spPr>
          <a:xfrm>
            <a:off x="5029200" y="3488267"/>
            <a:ext cx="8156939" cy="6164412"/>
          </a:xfrm>
          <a:prstGeom prst="roundRect">
            <a:avLst>
              <a:gd name="adj" fmla="val 16835"/>
            </a:avLst>
          </a:prstGeom>
          <a:solidFill>
            <a:srgbClr val="FFFFFF"/>
          </a:solidFill>
          <a:ln w="25400">
            <a:solidFill>
              <a:srgbClr val="7BC142"/>
            </a:solidFill>
            <a:miter lim="400000"/>
          </a:ln>
          <a:extLst>
            <a:ext uri="{C572A759-6A51-4108-AA02-DFA0A04FC94B}">
              <ma14:wrappingTextBoxFlag xmlns:ma14="http://schemas.microsoft.com/office/mac/drawingml/2011/main" xmlns="" val="1"/>
            </a:ext>
          </a:extLst>
        </p:spPr>
        <p:txBody>
          <a:bodyPr lIns="0" tIns="0" rIns="0" bIns="0"/>
          <a:lstStyle/>
          <a:p>
            <a:pPr algn="l" defTabSz="456987">
              <a:lnSpc>
                <a:spcPts val="3300"/>
              </a:lnSpc>
              <a:spcBef>
                <a:spcPts val="300"/>
              </a:spcBef>
              <a:defRPr sz="1800"/>
            </a:pPr>
            <a:r>
              <a:rPr b="1" dirty="0" smtClean="0">
                <a:solidFill>
                  <a:srgbClr val="2D2829"/>
                </a:solidFill>
                <a:latin typeface="Lint McCree Intl BB"/>
                <a:ea typeface="Lint McCree Intl BB"/>
                <a:cs typeface="Lint McCree Intl BB"/>
                <a:sym typeface="Lint McCree Intl BB"/>
              </a:rPr>
              <a:t>Mindset</a:t>
            </a:r>
            <a:r>
              <a:rPr b="1" dirty="0">
                <a:solidFill>
                  <a:srgbClr val="2D2829"/>
                </a:solidFill>
                <a:latin typeface="Lint McCree Intl BB"/>
                <a:ea typeface="Lint McCree Intl BB"/>
                <a:cs typeface="Lint McCree Intl BB"/>
                <a:sym typeface="Lint McCree Intl BB"/>
              </a:rPr>
              <a:t>: </a:t>
            </a:r>
          </a:p>
          <a:p>
            <a:pPr marL="228495" indent="-228495" algn="l" defTabSz="456987">
              <a:lnSpc>
                <a:spcPts val="3300"/>
              </a:lnSpc>
              <a:spcBef>
                <a:spcPts val="300"/>
              </a:spcBef>
              <a:buSzPct val="100000"/>
              <a:buChar char="•"/>
              <a:defRPr sz="1800"/>
            </a:pPr>
            <a:r>
              <a:rPr dirty="0">
                <a:solidFill>
                  <a:srgbClr val="2D2829"/>
                </a:solidFill>
                <a:latin typeface="Lint McCree Intl BB"/>
                <a:ea typeface="Lint McCree Intl BB"/>
                <a:cs typeface="Lint McCree Intl BB"/>
                <a:sym typeface="Lint McCree Intl BB"/>
              </a:rPr>
              <a:t>I believe that there are multiple possibilities and that I am capable of creating them. </a:t>
            </a:r>
          </a:p>
          <a:p>
            <a:pPr marL="228495" indent="-228495" algn="l" defTabSz="456987">
              <a:lnSpc>
                <a:spcPts val="3300"/>
              </a:lnSpc>
              <a:spcBef>
                <a:spcPts val="300"/>
              </a:spcBef>
              <a:buSzPct val="100000"/>
              <a:buChar char="•"/>
              <a:defRPr sz="1800"/>
            </a:pPr>
            <a:r>
              <a:rPr dirty="0">
                <a:solidFill>
                  <a:srgbClr val="2D2829"/>
                </a:solidFill>
                <a:latin typeface="Lint McCree Intl BB"/>
                <a:ea typeface="Lint McCree Intl BB"/>
                <a:cs typeface="Lint McCree Intl BB"/>
                <a:sym typeface="Lint McCree Intl BB"/>
              </a:rPr>
              <a:t>I have the confidence to develop strategies to implement and sustain my idea(s). </a:t>
            </a:r>
          </a:p>
          <a:p>
            <a:pPr marL="228495" indent="-228495" algn="l" defTabSz="456987">
              <a:lnSpc>
                <a:spcPts val="3300"/>
              </a:lnSpc>
              <a:spcBef>
                <a:spcPts val="300"/>
              </a:spcBef>
              <a:buSzPct val="100000"/>
              <a:buChar char="•"/>
              <a:defRPr sz="1800"/>
            </a:pPr>
            <a:r>
              <a:rPr dirty="0">
                <a:solidFill>
                  <a:srgbClr val="2D2829"/>
                </a:solidFill>
                <a:latin typeface="Lint McCree Intl BB"/>
                <a:ea typeface="Lint McCree Intl BB"/>
                <a:cs typeface="Lint McCree Intl BB"/>
                <a:sym typeface="Lint McCree Intl BB"/>
              </a:rPr>
              <a:t>I am willing to take smart risks and learn from them. </a:t>
            </a:r>
          </a:p>
          <a:p>
            <a:pPr marL="228495" indent="-228495" algn="l" defTabSz="456987">
              <a:lnSpc>
                <a:spcPts val="3300"/>
              </a:lnSpc>
              <a:spcBef>
                <a:spcPts val="300"/>
              </a:spcBef>
              <a:buSzPct val="100000"/>
              <a:buChar char="•"/>
              <a:defRPr sz="1800"/>
            </a:pPr>
            <a:r>
              <a:rPr dirty="0">
                <a:solidFill>
                  <a:srgbClr val="2D2829"/>
                </a:solidFill>
                <a:latin typeface="Lint McCree Intl BB"/>
                <a:ea typeface="Lint McCree Intl BB"/>
                <a:cs typeface="Lint McCree Intl BB"/>
                <a:sym typeface="Lint McCree Intl BB"/>
              </a:rPr>
              <a:t>I believe I can learn from the ideas and strategies that I build, regardless of their success. </a:t>
            </a:r>
          </a:p>
          <a:p>
            <a:pPr marL="228495" indent="-228495" algn="l" defTabSz="456987">
              <a:lnSpc>
                <a:spcPts val="3100"/>
              </a:lnSpc>
              <a:spcBef>
                <a:spcPts val="300"/>
              </a:spcBef>
              <a:buSzPct val="100000"/>
              <a:buChar char="•"/>
              <a:defRPr sz="1800"/>
            </a:pPr>
            <a:r>
              <a:rPr dirty="0">
                <a:solidFill>
                  <a:srgbClr val="2D2829"/>
                </a:solidFill>
                <a:latin typeface="Lint McCree Intl BB"/>
                <a:ea typeface="Lint McCree Intl BB"/>
                <a:cs typeface="Lint McCree Intl BB"/>
                <a:sym typeface="Lint McCree Intl BB"/>
              </a:rPr>
              <a:t>I seek to understand and consider the impact and consequences of my innovations on the world. </a:t>
            </a:r>
          </a:p>
        </p:txBody>
      </p:sp>
      <p:pic>
        <p:nvPicPr>
          <p:cNvPr id="2006" name="Gear 3 icon.png"/>
          <p:cNvPicPr/>
          <p:nvPr/>
        </p:nvPicPr>
        <p:blipFill>
          <a:blip r:embed="rId3">
            <a:extLst/>
          </a:blip>
          <a:stretch>
            <a:fillRect/>
          </a:stretch>
        </p:blipFill>
        <p:spPr>
          <a:xfrm>
            <a:off x="971329" y="2773388"/>
            <a:ext cx="3578789" cy="3591664"/>
          </a:xfrm>
          <a:prstGeom prst="rect">
            <a:avLst/>
          </a:prstGeom>
          <a:ln w="12700">
            <a:miter lim="400000"/>
          </a:ln>
        </p:spPr>
      </p:pic>
      <p:pic>
        <p:nvPicPr>
          <p:cNvPr id="2007" name="huh? guy_2.png"/>
          <p:cNvPicPr/>
          <p:nvPr/>
        </p:nvPicPr>
        <p:blipFill>
          <a:blip r:embed="rId4">
            <a:extLst/>
          </a:blip>
          <a:stretch>
            <a:fillRect/>
          </a:stretch>
        </p:blipFill>
        <p:spPr>
          <a:xfrm>
            <a:off x="3892408" y="7878244"/>
            <a:ext cx="952358" cy="192043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14" name="Group 2014"/>
          <p:cNvGrpSpPr/>
          <p:nvPr/>
        </p:nvGrpSpPr>
        <p:grpSpPr>
          <a:xfrm>
            <a:off x="5754667" y="2619077"/>
            <a:ext cx="7095050" cy="6211410"/>
            <a:chOff x="0" y="-105092"/>
            <a:chExt cx="7095048" cy="6211409"/>
          </a:xfrm>
        </p:grpSpPr>
        <p:pic>
          <p:nvPicPr>
            <p:cNvPr id="2009" name="LittleGuy_14c.png"/>
            <p:cNvPicPr/>
            <p:nvPr/>
          </p:nvPicPr>
          <p:blipFill>
            <a:blip r:embed="rId2">
              <a:extLst/>
            </a:blip>
            <a:stretch>
              <a:fillRect/>
            </a:stretch>
          </p:blipFill>
          <p:spPr>
            <a:xfrm>
              <a:off x="1625652" y="4300185"/>
              <a:ext cx="1000211" cy="1806132"/>
            </a:xfrm>
            <a:prstGeom prst="rect">
              <a:avLst/>
            </a:prstGeom>
            <a:ln w="12700" cap="flat">
              <a:noFill/>
              <a:miter lim="400000"/>
            </a:ln>
            <a:effectLst/>
          </p:spPr>
        </p:pic>
        <p:grpSp>
          <p:nvGrpSpPr>
            <p:cNvPr id="2012" name="Group 2012"/>
            <p:cNvGrpSpPr/>
            <p:nvPr/>
          </p:nvGrpSpPr>
          <p:grpSpPr>
            <a:xfrm>
              <a:off x="0" y="1481527"/>
              <a:ext cx="2579704" cy="2345929"/>
              <a:chOff x="0" y="0"/>
              <a:chExt cx="2579703" cy="2345928"/>
            </a:xfrm>
          </p:grpSpPr>
          <p:pic>
            <p:nvPicPr>
              <p:cNvPr id="2010" name="pasted-image.png"/>
              <p:cNvPicPr/>
              <p:nvPr/>
            </p:nvPicPr>
            <p:blipFill>
              <a:blip r:embed="rId3">
                <a:extLst/>
              </a:blip>
              <a:stretch>
                <a:fillRect/>
              </a:stretch>
            </p:blipFill>
            <p:spPr>
              <a:xfrm>
                <a:off x="8566" y="0"/>
                <a:ext cx="2571138" cy="2345929"/>
              </a:xfrm>
              <a:prstGeom prst="rect">
                <a:avLst/>
              </a:prstGeom>
              <a:ln w="12700" cap="flat">
                <a:noFill/>
                <a:miter lim="400000"/>
              </a:ln>
              <a:effectLst/>
            </p:spPr>
          </p:pic>
          <p:sp>
            <p:nvSpPr>
              <p:cNvPr id="2011" name="Shape 2011"/>
              <p:cNvSpPr/>
              <p:nvPr/>
            </p:nvSpPr>
            <p:spPr>
              <a:xfrm>
                <a:off x="0" y="1482252"/>
                <a:ext cx="110880" cy="702701"/>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2013" name="Shape 2013"/>
            <p:cNvSpPr/>
            <p:nvPr/>
          </p:nvSpPr>
          <p:spPr>
            <a:xfrm>
              <a:off x="221328" y="-105092"/>
              <a:ext cx="6873720" cy="984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lnSpc>
                  <a:spcPts val="3300"/>
                </a:lnSpc>
                <a:defRPr sz="1800"/>
              </a:pPr>
              <a:r>
                <a:rPr dirty="0">
                  <a:solidFill>
                    <a:srgbClr val="2D2829"/>
                  </a:solidFill>
                  <a:latin typeface="Lint McCree Intl BB"/>
                  <a:ea typeface="Lint McCree Intl BB"/>
                  <a:cs typeface="Lint McCree Intl BB"/>
                  <a:sym typeface="Lint McCree Intl BB"/>
                </a:rPr>
                <a:t>Remember: An innovation only truly happens when an </a:t>
              </a:r>
              <a:r>
                <a:rPr b="1" dirty="0" err="1">
                  <a:solidFill>
                    <a:srgbClr val="2D2829"/>
                  </a:solidFill>
                  <a:latin typeface="Lint McCree Intl BB"/>
                  <a:ea typeface="Lint McCree Intl BB"/>
                  <a:cs typeface="Lint McCree Intl BB"/>
                  <a:sym typeface="Lint McCree Intl BB"/>
                </a:rPr>
                <a:t>IDEa</a:t>
              </a:r>
              <a:r>
                <a:rPr dirty="0">
                  <a:solidFill>
                    <a:srgbClr val="2D2829"/>
                  </a:solidFill>
                  <a:latin typeface="Lint McCree Intl BB"/>
                  <a:ea typeface="Lint McCree Intl BB"/>
                  <a:cs typeface="Lint McCree Intl BB"/>
                  <a:sym typeface="Lint McCree Intl BB"/>
                </a:rPr>
                <a:t> is actually put to </a:t>
              </a:r>
              <a:r>
                <a:rPr b="1" dirty="0">
                  <a:solidFill>
                    <a:srgbClr val="2D2829"/>
                  </a:solidFill>
                  <a:latin typeface="Lint McCree Intl BB"/>
                  <a:ea typeface="Lint McCree Intl BB"/>
                  <a:cs typeface="Lint McCree Intl BB"/>
                  <a:sym typeface="Lint McCree Intl BB"/>
                </a:rPr>
                <a:t>use</a:t>
              </a:r>
              <a:r>
                <a:rPr dirty="0">
                  <a:solidFill>
                    <a:srgbClr val="2D2829"/>
                  </a:solidFill>
                  <a:latin typeface="Lint McCree Intl BB"/>
                  <a:ea typeface="Lint McCree Intl BB"/>
                  <a:cs typeface="Lint McCree Intl BB"/>
                  <a:sym typeface="Lint McCree Intl BB"/>
                </a:rPr>
                <a:t>.</a:t>
              </a:r>
            </a:p>
          </p:txBody>
        </p:sp>
      </p:grpSp>
      <p:grpSp>
        <p:nvGrpSpPr>
          <p:cNvPr id="2023" name="Group 2023"/>
          <p:cNvGrpSpPr/>
          <p:nvPr/>
        </p:nvGrpSpPr>
        <p:grpSpPr>
          <a:xfrm>
            <a:off x="482991" y="2589176"/>
            <a:ext cx="5382556" cy="6359216"/>
            <a:chOff x="372535" y="-23739"/>
            <a:chExt cx="5382554" cy="6359214"/>
          </a:xfrm>
        </p:grpSpPr>
        <p:sp>
          <p:nvSpPr>
            <p:cNvPr id="2015" name="Shape 2015"/>
            <p:cNvSpPr/>
            <p:nvPr/>
          </p:nvSpPr>
          <p:spPr>
            <a:xfrm>
              <a:off x="428353" y="-23739"/>
              <a:ext cx="5065953" cy="984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We finished Gears 1 &amp; 2 feeling </a:t>
              </a:r>
              <a:r>
                <a:rPr i="1">
                  <a:solidFill>
                    <a:srgbClr val="2D2829"/>
                  </a:solidFill>
                  <a:latin typeface="Lint McCree Intl BB"/>
                  <a:ea typeface="Lint McCree Intl BB"/>
                  <a:cs typeface="Lint McCree Intl BB"/>
                  <a:sym typeface="Lint McCree Intl BB"/>
                </a:rPr>
                <a:t>pretty good</a:t>
              </a:r>
              <a:r>
                <a:rPr>
                  <a:solidFill>
                    <a:srgbClr val="2D2829"/>
                  </a:solidFill>
                  <a:latin typeface="Lint McCree Intl BB"/>
                  <a:ea typeface="Lint McCree Intl BB"/>
                  <a:cs typeface="Lint McCree Intl BB"/>
                  <a:sym typeface="Lint McCree Intl BB"/>
                </a:rPr>
                <a:t> about our idea…</a:t>
              </a:r>
            </a:p>
          </p:txBody>
        </p:sp>
        <p:grpSp>
          <p:nvGrpSpPr>
            <p:cNvPr id="2022" name="Group 2022"/>
            <p:cNvGrpSpPr/>
            <p:nvPr/>
          </p:nvGrpSpPr>
          <p:grpSpPr>
            <a:xfrm>
              <a:off x="372535" y="1194038"/>
              <a:ext cx="5382554" cy="5141437"/>
              <a:chOff x="372535" y="-118533"/>
              <a:chExt cx="5382553" cy="5141435"/>
            </a:xfrm>
          </p:grpSpPr>
          <p:sp>
            <p:nvSpPr>
              <p:cNvPr id="2016" name="Shape 2016"/>
              <p:cNvSpPr/>
              <p:nvPr/>
            </p:nvSpPr>
            <p:spPr>
              <a:xfrm>
                <a:off x="1354477" y="3299273"/>
                <a:ext cx="1310983" cy="150852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52477"/>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017" name="Shape 2017"/>
              <p:cNvSpPr/>
              <p:nvPr/>
            </p:nvSpPr>
            <p:spPr>
              <a:xfrm>
                <a:off x="372535" y="-118533"/>
                <a:ext cx="3142967" cy="1543909"/>
              </a:xfrm>
              <a:prstGeom prst="wedgeEllipseCallout">
                <a:avLst>
                  <a:gd name="adj1" fmla="val 2218"/>
                  <a:gd name="adj2" fmla="val 110713"/>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dirty="0">
                    <a:solidFill>
                      <a:srgbClr val="2D2829"/>
                    </a:solidFill>
                    <a:latin typeface="Lint McCree Intl BB"/>
                    <a:ea typeface="Lint McCree Intl BB"/>
                    <a:cs typeface="Lint McCree Intl BB"/>
                    <a:sym typeface="Lint McCree Intl BB"/>
                  </a:rPr>
                  <a:t>This is a </a:t>
                </a:r>
                <a:r>
                  <a:rPr sz="1600" b="1" dirty="0">
                    <a:solidFill>
                      <a:srgbClr val="2D2829"/>
                    </a:solidFill>
                    <a:latin typeface="Lint McCree Intl BB"/>
                    <a:ea typeface="Lint McCree Intl BB"/>
                    <a:cs typeface="Lint McCree Intl BB"/>
                    <a:sym typeface="Lint McCree Intl BB"/>
                  </a:rPr>
                  <a:t>really</a:t>
                </a:r>
                <a:r>
                  <a:rPr sz="1600" dirty="0">
                    <a:solidFill>
                      <a:srgbClr val="2D2829"/>
                    </a:solidFill>
                    <a:latin typeface="Lint McCree Intl BB"/>
                    <a:ea typeface="Lint McCree Intl BB"/>
                    <a:cs typeface="Lint McCree Intl BB"/>
                    <a:sym typeface="Lint McCree Intl BB"/>
                  </a:rPr>
                  <a:t> </a:t>
                </a:r>
                <a:r>
                  <a:rPr sz="1600" b="1" dirty="0">
                    <a:solidFill>
                      <a:srgbClr val="2D2829"/>
                    </a:solidFill>
                    <a:latin typeface="Lint McCree Intl BB"/>
                    <a:ea typeface="Lint McCree Intl BB"/>
                    <a:cs typeface="Lint McCree Intl BB"/>
                    <a:sym typeface="Lint McCree Intl BB"/>
                  </a:rPr>
                  <a:t>good</a:t>
                </a:r>
                <a:r>
                  <a:rPr sz="1600" dirty="0">
                    <a:solidFill>
                      <a:srgbClr val="2D2829"/>
                    </a:solidFill>
                    <a:latin typeface="Lint McCree Intl BB"/>
                    <a:ea typeface="Lint McCree Intl BB"/>
                    <a:cs typeface="Lint McCree Intl BB"/>
                    <a:sym typeface="Lint McCree Intl BB"/>
                  </a:rPr>
                  <a:t> idea!</a:t>
                </a:r>
              </a:p>
            </p:txBody>
          </p:sp>
          <p:pic>
            <p:nvPicPr>
              <p:cNvPr id="2018" name="pasted-image.tif"/>
              <p:cNvPicPr/>
              <p:nvPr/>
            </p:nvPicPr>
            <p:blipFill>
              <a:blip r:embed="rId4">
                <a:extLst/>
              </a:blip>
              <a:stretch>
                <a:fillRect/>
              </a:stretch>
            </p:blipFill>
            <p:spPr>
              <a:xfrm>
                <a:off x="1019021" y="3164233"/>
                <a:ext cx="1981895" cy="1858669"/>
              </a:xfrm>
              <a:prstGeom prst="rect">
                <a:avLst/>
              </a:prstGeom>
              <a:ln w="12700" cap="flat">
                <a:noFill/>
                <a:miter lim="400000"/>
              </a:ln>
              <a:effectLst/>
            </p:spPr>
          </p:pic>
          <p:pic>
            <p:nvPicPr>
              <p:cNvPr id="2019" name="LittleGuy_11c.png"/>
              <p:cNvPicPr/>
              <p:nvPr/>
            </p:nvPicPr>
            <p:blipFill>
              <a:blip r:embed="rId5">
                <a:extLst/>
              </a:blip>
              <a:stretch>
                <a:fillRect/>
              </a:stretch>
            </p:blipFill>
            <p:spPr>
              <a:xfrm>
                <a:off x="1516786" y="2507473"/>
                <a:ext cx="986365" cy="1625723"/>
              </a:xfrm>
              <a:prstGeom prst="rect">
                <a:avLst/>
              </a:prstGeom>
              <a:ln w="12700" cap="flat">
                <a:noFill/>
                <a:miter lim="400000"/>
              </a:ln>
              <a:effectLst/>
            </p:spPr>
          </p:pic>
          <p:pic>
            <p:nvPicPr>
              <p:cNvPr id="2020" name="LittleGuy_3a.png"/>
              <p:cNvPicPr/>
              <p:nvPr/>
            </p:nvPicPr>
            <p:blipFill>
              <a:blip r:embed="rId6">
                <a:extLst/>
              </a:blip>
              <a:stretch>
                <a:fillRect/>
              </a:stretch>
            </p:blipFill>
            <p:spPr>
              <a:xfrm flipH="1">
                <a:off x="2849516" y="3001664"/>
                <a:ext cx="854218" cy="1806131"/>
              </a:xfrm>
              <a:prstGeom prst="rect">
                <a:avLst/>
              </a:prstGeom>
              <a:ln w="12700" cap="flat">
                <a:noFill/>
                <a:miter lim="400000"/>
              </a:ln>
              <a:effectLst/>
            </p:spPr>
          </p:pic>
          <p:sp>
            <p:nvSpPr>
              <p:cNvPr id="2021" name="Shape 2021"/>
              <p:cNvSpPr/>
              <p:nvPr/>
            </p:nvSpPr>
            <p:spPr>
              <a:xfrm>
                <a:off x="2503152" y="1205314"/>
                <a:ext cx="3251936" cy="1489241"/>
              </a:xfrm>
              <a:prstGeom prst="wedgeEllipseCallout">
                <a:avLst>
                  <a:gd name="adj1" fmla="val -25130"/>
                  <a:gd name="adj2" fmla="val 73398"/>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dirty="0">
                    <a:solidFill>
                      <a:srgbClr val="2D2829"/>
                    </a:solidFill>
                    <a:latin typeface="Lint McCree Intl BB"/>
                    <a:ea typeface="Lint McCree Intl BB"/>
                    <a:cs typeface="Lint McCree Intl BB"/>
                    <a:sym typeface="Lint McCree Intl BB"/>
                  </a:rPr>
                  <a:t>Yeah, but where </a:t>
                </a:r>
                <a:r>
                  <a:rPr lang="en-CA" sz="1600" dirty="0">
                    <a:solidFill>
                      <a:srgbClr val="2D2829"/>
                    </a:solidFill>
                    <a:latin typeface="Lint McCree Intl BB"/>
                    <a:ea typeface="Lint McCree Intl BB"/>
                    <a:cs typeface="Lint McCree Intl BB"/>
                    <a:sym typeface="Lint McCree Intl BB"/>
                  </a:rPr>
                  <a:t>are </a:t>
                </a:r>
                <a:r>
                  <a:rPr sz="1600" dirty="0">
                    <a:solidFill>
                      <a:srgbClr val="2D2829"/>
                    </a:solidFill>
                    <a:latin typeface="Lint McCree Intl BB"/>
                    <a:ea typeface="Lint McCree Intl BB"/>
                    <a:cs typeface="Lint McCree Intl BB"/>
                    <a:sym typeface="Lint McCree Intl BB"/>
                  </a:rPr>
                  <a:t>all </a:t>
                </a:r>
                <a:r>
                  <a:rPr sz="1600" dirty="0">
                    <a:solidFill>
                      <a:srgbClr val="2D2829"/>
                    </a:solidFill>
                    <a:latin typeface="Lint McCree Intl BB"/>
                    <a:ea typeface="Lint McCree Intl BB"/>
                    <a:cs typeface="Lint McCree Intl BB"/>
                    <a:sym typeface="Lint McCree Intl BB"/>
                  </a:rPr>
                  <a:t>the </a:t>
                </a:r>
                <a:r>
                  <a:rPr sz="1600" b="1" dirty="0">
                    <a:solidFill>
                      <a:srgbClr val="2D2829"/>
                    </a:solidFill>
                    <a:latin typeface="Lint McCree Intl BB"/>
                    <a:ea typeface="Lint McCree Intl BB"/>
                    <a:cs typeface="Lint McCree Intl BB"/>
                    <a:sym typeface="Lint McCree Intl BB"/>
                  </a:rPr>
                  <a:t>customers</a:t>
                </a:r>
                <a:r>
                  <a:rPr sz="1600" dirty="0">
                    <a:solidFill>
                      <a:srgbClr val="2D2829"/>
                    </a:solidFill>
                    <a:latin typeface="Lint McCree Intl BB"/>
                    <a:ea typeface="Lint McCree Intl BB"/>
                    <a:cs typeface="Lint McCree Intl BB"/>
                    <a:sym typeface="Lint McCree Intl BB"/>
                  </a:rPr>
                  <a:t>?</a:t>
                </a:r>
              </a:p>
            </p:txBody>
          </p:sp>
        </p:grpSp>
      </p:grpSp>
      <p:sp>
        <p:nvSpPr>
          <p:cNvPr id="2024" name="Shape 2024"/>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7BC142"/>
                </a:solidFill>
                <a:latin typeface="Helvetica Neue"/>
                <a:ea typeface="Helvetica Neue"/>
                <a:cs typeface="Helvetica Neue"/>
                <a:sym typeface="Helvetica Neue"/>
              </a:rPr>
              <a:t>Gear 3:</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Strategy and Testing</a:t>
            </a:r>
          </a:p>
        </p:txBody>
      </p:sp>
      <p:sp>
        <p:nvSpPr>
          <p:cNvPr id="2025" name="Shape 2025"/>
          <p:cNvSpPr/>
          <p:nvPr/>
        </p:nvSpPr>
        <p:spPr>
          <a:xfrm>
            <a:off x="1047591" y="1076823"/>
            <a:ext cx="10406010" cy="1663356"/>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lnSpc>
                <a:spcPts val="3999"/>
              </a:lnSpc>
              <a:defRPr sz="1800"/>
            </a:pPr>
            <a:r>
              <a:rPr sz="2400" b="1">
                <a:solidFill>
                  <a:srgbClr val="2D2829"/>
                </a:solidFill>
                <a:latin typeface="Helvetica"/>
                <a:ea typeface="Helvetica"/>
                <a:cs typeface="Helvetica"/>
                <a:sym typeface="Helvetica"/>
              </a:rPr>
              <a:t>Innovation only truly happens when an idea is actually put to use. </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The process of moving from idea to enterprise is all about making choices and building a strategy for sustainability.</a:t>
            </a:r>
          </a:p>
        </p:txBody>
      </p:sp>
      <p:grpSp>
        <p:nvGrpSpPr>
          <p:cNvPr id="2035" name="Group 2035"/>
          <p:cNvGrpSpPr/>
          <p:nvPr/>
        </p:nvGrpSpPr>
        <p:grpSpPr>
          <a:xfrm>
            <a:off x="7727299" y="3816832"/>
            <a:ext cx="4893016" cy="4952203"/>
            <a:chOff x="0" y="-3"/>
            <a:chExt cx="4893015" cy="4952203"/>
          </a:xfrm>
        </p:grpSpPr>
        <p:sp>
          <p:nvSpPr>
            <p:cNvPr id="2026" name="Shape 2026"/>
            <p:cNvSpPr/>
            <p:nvPr/>
          </p:nvSpPr>
          <p:spPr>
            <a:xfrm>
              <a:off x="3876277" y="3097829"/>
              <a:ext cx="220579" cy="22067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52477"/>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2034" name="Group 2034"/>
            <p:cNvGrpSpPr/>
            <p:nvPr/>
          </p:nvGrpSpPr>
          <p:grpSpPr>
            <a:xfrm>
              <a:off x="0" y="-3"/>
              <a:ext cx="4893015" cy="4952203"/>
              <a:chOff x="0" y="-2"/>
              <a:chExt cx="4893014" cy="4952202"/>
            </a:xfrm>
          </p:grpSpPr>
          <p:grpSp>
            <p:nvGrpSpPr>
              <p:cNvPr id="2032" name="Group 2032"/>
              <p:cNvGrpSpPr/>
              <p:nvPr/>
            </p:nvGrpSpPr>
            <p:grpSpPr>
              <a:xfrm>
                <a:off x="976434" y="-2"/>
                <a:ext cx="3916580" cy="4952202"/>
                <a:chOff x="-818190" y="-110077"/>
                <a:chExt cx="3916579" cy="4952200"/>
              </a:xfrm>
            </p:grpSpPr>
            <p:sp>
              <p:nvSpPr>
                <p:cNvPr id="2027" name="Shape 2027"/>
                <p:cNvSpPr/>
                <p:nvPr/>
              </p:nvSpPr>
              <p:spPr>
                <a:xfrm>
                  <a:off x="997911" y="655136"/>
                  <a:ext cx="1196629" cy="119716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52477"/>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030" name="pasted-image.tif"/>
                <p:cNvPicPr/>
                <p:nvPr/>
              </p:nvPicPr>
              <p:blipFill>
                <a:blip r:embed="rId7">
                  <a:extLst/>
                </a:blip>
                <a:stretch>
                  <a:fillRect/>
                </a:stretch>
              </p:blipFill>
              <p:spPr>
                <a:xfrm rot="14218645">
                  <a:off x="611681" y="-31300"/>
                  <a:ext cx="2217727" cy="2470379"/>
                </a:xfrm>
                <a:prstGeom prst="rect">
                  <a:avLst/>
                </a:prstGeom>
                <a:ln w="12700" cap="flat">
                  <a:noFill/>
                  <a:miter lim="400000"/>
                </a:ln>
                <a:effectLst/>
              </p:spPr>
            </p:pic>
            <p:sp>
              <p:nvSpPr>
                <p:cNvPr id="2028" name="Shape 2028"/>
                <p:cNvSpPr/>
                <p:nvPr/>
              </p:nvSpPr>
              <p:spPr>
                <a:xfrm>
                  <a:off x="-818190" y="2424080"/>
                  <a:ext cx="2206841" cy="1252858"/>
                </a:xfrm>
                <a:prstGeom prst="wedgeEllipseCallout">
                  <a:avLst>
                    <a:gd name="adj1" fmla="val 77032"/>
                    <a:gd name="adj2" fmla="val -113"/>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dirty="0">
                      <a:solidFill>
                        <a:srgbClr val="2D2829"/>
                      </a:solidFill>
                      <a:latin typeface="Lint McCree Intl BB"/>
                      <a:ea typeface="Lint McCree Intl BB"/>
                      <a:cs typeface="Lint McCree Intl BB"/>
                      <a:sym typeface="Lint McCree Intl BB"/>
                    </a:rPr>
                    <a:t>…</a:t>
                  </a:r>
                  <a:r>
                    <a:rPr sz="1600" b="1" dirty="0">
                      <a:solidFill>
                        <a:srgbClr val="2D2829"/>
                      </a:solidFill>
                      <a:latin typeface="Lint McCree Intl BB"/>
                      <a:ea typeface="Lint McCree Intl BB"/>
                      <a:cs typeface="Lint McCree Intl BB"/>
                      <a:sym typeface="Lint McCree Intl BB"/>
                    </a:rPr>
                    <a:t>Real</a:t>
                  </a:r>
                  <a:r>
                    <a:rPr sz="1600" dirty="0">
                      <a:solidFill>
                        <a:srgbClr val="2D2829"/>
                      </a:solidFill>
                      <a:latin typeface="Lint McCree Intl BB"/>
                      <a:ea typeface="Lint McCree Intl BB"/>
                      <a:cs typeface="Lint McCree Intl BB"/>
                      <a:sym typeface="Lint McCree Intl BB"/>
                    </a:rPr>
                    <a:t> in the world.</a:t>
                  </a:r>
                </a:p>
              </p:txBody>
            </p:sp>
            <p:pic>
              <p:nvPicPr>
                <p:cNvPr id="2029" name="LittleGuy_12a.png"/>
                <p:cNvPicPr/>
                <p:nvPr/>
              </p:nvPicPr>
              <p:blipFill>
                <a:blip r:embed="rId8">
                  <a:extLst/>
                </a:blip>
                <a:stretch>
                  <a:fillRect/>
                </a:stretch>
              </p:blipFill>
              <p:spPr>
                <a:xfrm>
                  <a:off x="1116494" y="2936741"/>
                  <a:ext cx="1981895" cy="1905382"/>
                </a:xfrm>
                <a:prstGeom prst="rect">
                  <a:avLst/>
                </a:prstGeom>
                <a:ln w="12700" cap="flat">
                  <a:noFill/>
                  <a:miter lim="400000"/>
                </a:ln>
                <a:effectLst/>
              </p:spPr>
            </p:pic>
            <p:sp>
              <p:nvSpPr>
                <p:cNvPr id="2031" name="Shape 2031"/>
                <p:cNvSpPr/>
                <p:nvPr/>
              </p:nvSpPr>
              <p:spPr>
                <a:xfrm flipV="1">
                  <a:off x="1695094" y="-110077"/>
                  <a:ext cx="0" cy="388863"/>
                </a:xfrm>
                <a:prstGeom prst="line">
                  <a:avLst/>
                </a:prstGeom>
                <a:noFill/>
                <a:ln w="25400" cap="flat">
                  <a:solidFill>
                    <a:srgbClr val="A6AAA9"/>
                  </a:solidFill>
                  <a:prstDash val="sysDot"/>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2033" name="Shape 2033"/>
              <p:cNvSpPr/>
              <p:nvPr/>
            </p:nvSpPr>
            <p:spPr>
              <a:xfrm>
                <a:off x="0" y="714412"/>
                <a:ext cx="2669767" cy="1744101"/>
              </a:xfrm>
              <a:prstGeom prst="wedgeEllipseCallout">
                <a:avLst>
                  <a:gd name="adj1" fmla="val -33034"/>
                  <a:gd name="adj2" fmla="val 87401"/>
                </a:avLst>
              </a:prstGeom>
              <a:solidFill>
                <a:srgbClr val="BBDC9B"/>
              </a:solidFill>
              <a:ln w="25400" cap="flat">
                <a:solidFill>
                  <a:srgbClr val="FFFFFF"/>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a:solidFill>
                      <a:srgbClr val="2D2829"/>
                    </a:solidFill>
                    <a:latin typeface="Lint McCree Intl BB"/>
                    <a:ea typeface="Lint McCree Intl BB"/>
                    <a:cs typeface="Lint McCree Intl BB"/>
                    <a:sym typeface="Lint McCree Intl BB"/>
                  </a:rPr>
                  <a:t>The </a:t>
                </a:r>
              </a:p>
              <a:p>
                <a:pPr defTabSz="456987">
                  <a:lnSpc>
                    <a:spcPts val="3100"/>
                  </a:lnSpc>
                  <a:defRPr sz="1800"/>
                </a:pPr>
                <a:r>
                  <a:rPr sz="1600" b="1">
                    <a:solidFill>
                      <a:srgbClr val="2D2829"/>
                    </a:solidFill>
                    <a:latin typeface="Lint McCree Intl BB"/>
                    <a:ea typeface="Lint McCree Intl BB"/>
                    <a:cs typeface="Lint McCree Intl BB"/>
                    <a:sym typeface="Lint McCree Intl BB"/>
                  </a:rPr>
                  <a:t>Concept</a:t>
                </a:r>
                <a:r>
                  <a:rPr sz="1600">
                    <a:solidFill>
                      <a:srgbClr val="2D2829"/>
                    </a:solidFill>
                    <a:latin typeface="Lint McCree Intl BB"/>
                    <a:ea typeface="Lint McCree Intl BB"/>
                    <a:cs typeface="Lint McCree Intl BB"/>
                    <a:sym typeface="Lint McCree Intl BB"/>
                  </a:rPr>
                  <a:t> needs to be made…</a:t>
                </a:r>
              </a:p>
            </p:txBody>
          </p:sp>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023"/>
                                        </p:tgtEl>
                                        <p:attrNameLst>
                                          <p:attrName>style.visibility</p:attrName>
                                        </p:attrNameLst>
                                      </p:cBhvr>
                                      <p:to>
                                        <p:strVal val="visible"/>
                                      </p:to>
                                    </p:set>
                                    <p:animEffect transition="in" filter="fade">
                                      <p:cBhvr>
                                        <p:cTn id="7" dur="1000"/>
                                        <p:tgtEl>
                                          <p:spTgt spid="20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014"/>
                                        </p:tgtEl>
                                        <p:attrNameLst>
                                          <p:attrName>style.visibility</p:attrName>
                                        </p:attrNameLst>
                                      </p:cBhvr>
                                      <p:to>
                                        <p:strVal val="visible"/>
                                      </p:to>
                                    </p:set>
                                    <p:animEffect transition="in" filter="fade">
                                      <p:cBhvr>
                                        <p:cTn id="12" dur="1000"/>
                                        <p:tgtEl>
                                          <p:spTgt spid="20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2035"/>
                                        </p:tgtEl>
                                        <p:attrNameLst>
                                          <p:attrName>style.visibility</p:attrName>
                                        </p:attrNameLst>
                                      </p:cBhvr>
                                      <p:to>
                                        <p:strVal val="visible"/>
                                      </p:to>
                                    </p:set>
                                    <p:animEffect transition="in" filter="fade">
                                      <p:cBhvr>
                                        <p:cTn id="17" dur="1000"/>
                                        <p:tgtEl>
                                          <p:spTgt spid="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4" grpId="2" animBg="1" advAuto="0"/>
      <p:bldP spid="2023" grpId="1" animBg="1" advAuto="0"/>
      <p:bldP spid="2035" grpId="3" animBg="1" advAuto="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 name="Shape 2037"/>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7BC142"/>
                </a:solidFill>
                <a:latin typeface="Helvetica Neue"/>
                <a:ea typeface="Helvetica Neue"/>
                <a:cs typeface="Helvetica Neue"/>
                <a:sym typeface="Helvetica Neue"/>
              </a:rPr>
              <a:t>Gear 3:</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Strategy &amp; Testing</a:t>
            </a:r>
          </a:p>
        </p:txBody>
      </p:sp>
      <p:sp>
        <p:nvSpPr>
          <p:cNvPr id="2038" name="Shape 2038"/>
          <p:cNvSpPr/>
          <p:nvPr/>
        </p:nvSpPr>
        <p:spPr>
          <a:xfrm>
            <a:off x="1094766" y="1359876"/>
            <a:ext cx="10406010" cy="1225628"/>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lnSpc>
                <a:spcPts val="4299"/>
              </a:lnSpc>
              <a:defRPr sz="1800"/>
            </a:pPr>
            <a:r>
              <a:rPr sz="2800" b="1">
                <a:latin typeface="Helvetica"/>
                <a:ea typeface="Helvetica"/>
                <a:cs typeface="Helvetica"/>
                <a:sym typeface="Helvetica"/>
              </a:rPr>
              <a:t>Gear 3 activities </a:t>
            </a:r>
            <a:r>
              <a:rPr sz="2800">
                <a:latin typeface="Helvetica"/>
                <a:ea typeface="Helvetica"/>
                <a:cs typeface="Helvetica"/>
                <a:sym typeface="Helvetica"/>
              </a:rPr>
              <a:t>help us to think strategically about how to make our ideas come to life. </a:t>
            </a:r>
          </a:p>
        </p:txBody>
      </p:sp>
      <p:grpSp>
        <p:nvGrpSpPr>
          <p:cNvPr id="2041" name="Group 2041"/>
          <p:cNvGrpSpPr/>
          <p:nvPr/>
        </p:nvGrpSpPr>
        <p:grpSpPr>
          <a:xfrm>
            <a:off x="2743201" y="7137400"/>
            <a:ext cx="4295306" cy="2649414"/>
            <a:chOff x="-400140" y="0"/>
            <a:chExt cx="4295305" cy="2649412"/>
          </a:xfrm>
        </p:grpSpPr>
        <p:pic>
          <p:nvPicPr>
            <p:cNvPr id="2039" name="LittleGuy_14b.png"/>
            <p:cNvPicPr/>
            <p:nvPr/>
          </p:nvPicPr>
          <p:blipFill>
            <a:blip r:embed="rId2">
              <a:extLst/>
            </a:blip>
            <a:stretch>
              <a:fillRect/>
            </a:stretch>
          </p:blipFill>
          <p:spPr>
            <a:xfrm>
              <a:off x="2822952" y="713264"/>
              <a:ext cx="1072213" cy="1936148"/>
            </a:xfrm>
            <a:prstGeom prst="rect">
              <a:avLst/>
            </a:prstGeom>
            <a:ln w="12700" cap="flat">
              <a:noFill/>
              <a:miter lim="400000"/>
            </a:ln>
            <a:effectLst/>
          </p:spPr>
        </p:pic>
        <p:sp>
          <p:nvSpPr>
            <p:cNvPr id="2040" name="Shape 2040"/>
            <p:cNvSpPr/>
            <p:nvPr/>
          </p:nvSpPr>
          <p:spPr>
            <a:xfrm>
              <a:off x="-400140" y="0"/>
              <a:ext cx="2915977" cy="1238566"/>
            </a:xfrm>
            <a:prstGeom prst="wedgeEllipseCallout">
              <a:avLst>
                <a:gd name="adj1" fmla="val 71047"/>
                <a:gd name="adj2" fmla="val 24812"/>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defRPr sz="1400">
                  <a:latin typeface="Lint McCree Intl BB"/>
                  <a:ea typeface="Lint McCree Intl BB"/>
                  <a:cs typeface="Lint McCree Intl BB"/>
                  <a:sym typeface="Lint McCree Intl BB"/>
                </a:defRPr>
              </a:lvl1pPr>
            </a:lstStyle>
            <a:p>
              <a:pPr lvl="0">
                <a:defRPr sz="1800"/>
              </a:pPr>
              <a:r>
                <a:rPr dirty="0"/>
                <a:t>We’ll complete at least one of these activities.</a:t>
              </a:r>
            </a:p>
          </p:txBody>
        </p:sp>
      </p:grpSp>
      <p:grpSp>
        <p:nvGrpSpPr>
          <p:cNvPr id="2049" name="Group 2049"/>
          <p:cNvGrpSpPr/>
          <p:nvPr/>
        </p:nvGrpSpPr>
        <p:grpSpPr>
          <a:xfrm>
            <a:off x="1059143" y="2750461"/>
            <a:ext cx="10754347" cy="4064359"/>
            <a:chOff x="0" y="3021"/>
            <a:chExt cx="10754344" cy="4064356"/>
          </a:xfrm>
        </p:grpSpPr>
        <p:sp>
          <p:nvSpPr>
            <p:cNvPr id="2042" name="Shape 2042"/>
            <p:cNvSpPr/>
            <p:nvPr/>
          </p:nvSpPr>
          <p:spPr>
            <a:xfrm>
              <a:off x="321726" y="3395398"/>
              <a:ext cx="2155980"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defTabSz="457200">
                <a:spcBef>
                  <a:spcPts val="5100"/>
                </a:spcBef>
                <a:defRPr sz="2800">
                  <a:latin typeface="Helvetica"/>
                  <a:ea typeface="Helvetica"/>
                  <a:cs typeface="Helvetica"/>
                  <a:sym typeface="Helvetica"/>
                </a:defRPr>
              </a:lvl1pPr>
            </a:lstStyle>
            <a:p>
              <a:pPr lvl="0">
                <a:defRPr sz="1800"/>
              </a:pPr>
              <a:r>
                <a:rPr/>
                <a:t> Value Exchange</a:t>
              </a:r>
            </a:p>
          </p:txBody>
        </p:sp>
        <p:sp>
          <p:nvSpPr>
            <p:cNvPr id="2043" name="Shape 2043"/>
            <p:cNvSpPr/>
            <p:nvPr/>
          </p:nvSpPr>
          <p:spPr>
            <a:xfrm>
              <a:off x="8599706" y="3209134"/>
              <a:ext cx="859210"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spcBef>
                  <a:spcPts val="5100"/>
                </a:spcBef>
                <a:defRPr sz="2800">
                  <a:latin typeface="Helvetica"/>
                  <a:ea typeface="Helvetica"/>
                  <a:cs typeface="Helvetica"/>
                  <a:sym typeface="Helvetica"/>
                </a:defRPr>
              </a:lvl1pPr>
            </a:lstStyle>
            <a:p>
              <a:pPr lvl="0">
                <a:defRPr sz="1800"/>
              </a:pPr>
              <a:r>
                <a:rPr/>
                <a:t>Testing</a:t>
              </a:r>
            </a:p>
          </p:txBody>
        </p:sp>
        <p:sp>
          <p:nvSpPr>
            <p:cNvPr id="2044" name="Shape 2044"/>
            <p:cNvSpPr/>
            <p:nvPr/>
          </p:nvSpPr>
          <p:spPr>
            <a:xfrm>
              <a:off x="4142092" y="3103011"/>
              <a:ext cx="2602332" cy="96436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defRPr sz="1800"/>
              </a:pPr>
              <a:r>
                <a:rPr sz="2800">
                  <a:latin typeface="Helvetica"/>
                  <a:ea typeface="Helvetica"/>
                  <a:cs typeface="Helvetica"/>
                  <a:sym typeface="Helvetica"/>
                </a:rPr>
                <a:t>Strategic</a:t>
              </a:r>
            </a:p>
            <a:p>
              <a:pPr defTabSz="456987">
                <a:defRPr sz="1800"/>
              </a:pPr>
              <a:r>
                <a:rPr sz="2800">
                  <a:latin typeface="Helvetica"/>
                  <a:ea typeface="Helvetica"/>
                  <a:cs typeface="Helvetica"/>
                  <a:sym typeface="Helvetica"/>
                </a:rPr>
                <a:t>Choices</a:t>
              </a:r>
            </a:p>
          </p:txBody>
        </p:sp>
        <p:sp>
          <p:nvSpPr>
            <p:cNvPr id="2045" name="Shape 2045"/>
            <p:cNvSpPr/>
            <p:nvPr/>
          </p:nvSpPr>
          <p:spPr>
            <a:xfrm>
              <a:off x="0" y="3021"/>
              <a:ext cx="3955306" cy="42575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200" b="1">
                  <a:latin typeface="Helvetica"/>
                  <a:ea typeface="Helvetica"/>
                  <a:cs typeface="Helvetica"/>
                  <a:sym typeface="Helvetica"/>
                </a:defRPr>
              </a:lvl1pPr>
            </a:lstStyle>
            <a:p>
              <a:pPr lvl="0">
                <a:defRPr sz="1800" b="0"/>
              </a:pPr>
              <a:r>
                <a:rPr sz="2100"/>
                <a:t> Three Potential Activities</a:t>
              </a:r>
            </a:p>
          </p:txBody>
        </p:sp>
        <p:pic>
          <p:nvPicPr>
            <p:cNvPr id="2046" name="pasted-image.pdf"/>
            <p:cNvPicPr/>
            <p:nvPr/>
          </p:nvPicPr>
          <p:blipFill>
            <a:blip r:embed="rId3">
              <a:extLst/>
            </a:blip>
            <a:stretch>
              <a:fillRect/>
            </a:stretch>
          </p:blipFill>
          <p:spPr>
            <a:xfrm>
              <a:off x="8156481" y="1287787"/>
              <a:ext cx="2597863" cy="1683147"/>
            </a:xfrm>
            <a:prstGeom prst="rect">
              <a:avLst/>
            </a:prstGeom>
            <a:ln w="12700" cap="flat">
              <a:noFill/>
              <a:miter lim="400000"/>
            </a:ln>
            <a:effectLst/>
          </p:spPr>
        </p:pic>
        <p:pic>
          <p:nvPicPr>
            <p:cNvPr id="2047" name="pasted-image.pdf"/>
            <p:cNvPicPr/>
            <p:nvPr/>
          </p:nvPicPr>
          <p:blipFill>
            <a:blip r:embed="rId4">
              <a:extLst/>
            </a:blip>
            <a:srcRect/>
            <a:stretch>
              <a:fillRect/>
            </a:stretch>
          </p:blipFill>
          <p:spPr>
            <a:xfrm>
              <a:off x="143760" y="1287787"/>
              <a:ext cx="2785734" cy="1683108"/>
            </a:xfrm>
            <a:prstGeom prst="rect">
              <a:avLst/>
            </a:prstGeom>
            <a:ln w="12700" cap="flat">
              <a:noFill/>
              <a:miter lim="400000"/>
            </a:ln>
            <a:effectLst/>
          </p:spPr>
        </p:pic>
        <p:pic>
          <p:nvPicPr>
            <p:cNvPr id="2048" name="pasted-image.pdf"/>
            <p:cNvPicPr/>
            <p:nvPr/>
          </p:nvPicPr>
          <p:blipFill>
            <a:blip r:embed="rId5">
              <a:extLst/>
            </a:blip>
            <a:stretch>
              <a:fillRect/>
            </a:stretch>
          </p:blipFill>
          <p:spPr>
            <a:xfrm>
              <a:off x="3734627" y="1185134"/>
              <a:ext cx="3417262" cy="1888453"/>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049"/>
                                        </p:tgtEl>
                                        <p:attrNameLst>
                                          <p:attrName>style.visibility</p:attrName>
                                        </p:attrNameLst>
                                      </p:cBhvr>
                                      <p:to>
                                        <p:strVal val="visible"/>
                                      </p:to>
                                    </p:set>
                                    <p:animEffect transition="in" filter="fade">
                                      <p:cBhvr>
                                        <p:cTn id="7" dur="1000"/>
                                        <p:tgtEl>
                                          <p:spTgt spid="20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041"/>
                                        </p:tgtEl>
                                        <p:attrNameLst>
                                          <p:attrName>style.visibility</p:attrName>
                                        </p:attrNameLst>
                                      </p:cBhvr>
                                      <p:to>
                                        <p:strVal val="visible"/>
                                      </p:to>
                                    </p:set>
                                    <p:animEffect transition="in" filter="fade">
                                      <p:cBhvr>
                                        <p:cTn id="12" dur="1000"/>
                                        <p:tgtEl>
                                          <p:spTgt spid="2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1" grpId="2" animBg="1" advAuto="0"/>
      <p:bldP spid="2049" grpId="1" animBg="1" advAuto="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hape 2051"/>
          <p:cNvSpPr/>
          <p:nvPr/>
        </p:nvSpPr>
        <p:spPr>
          <a:xfrm>
            <a:off x="972756" y="2187635"/>
            <a:ext cx="11288431" cy="112846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To create a successful company, it’s important to ensure that the important players involved (i.e., the customer, the company and the community) are getting value.</a:t>
            </a:r>
          </a:p>
        </p:txBody>
      </p:sp>
      <p:sp>
        <p:nvSpPr>
          <p:cNvPr id="2052" name="Shape 2052"/>
          <p:cNvSpPr/>
          <p:nvPr/>
        </p:nvSpPr>
        <p:spPr>
          <a:xfrm>
            <a:off x="3607317" y="917254"/>
            <a:ext cx="1782487"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7BC142"/>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053" name="pasted-image.pdf"/>
          <p:cNvPicPr/>
          <p:nvPr/>
        </p:nvPicPr>
        <p:blipFill>
          <a:blip r:embed="rId2">
            <a:extLst/>
          </a:blip>
          <a:srcRect/>
          <a:stretch>
            <a:fillRect/>
          </a:stretch>
        </p:blipFill>
        <p:spPr>
          <a:xfrm>
            <a:off x="1147300" y="446417"/>
            <a:ext cx="2186497" cy="1321057"/>
          </a:xfrm>
          <a:prstGeom prst="rect">
            <a:avLst/>
          </a:prstGeom>
          <a:ln w="12700">
            <a:miter lim="400000"/>
          </a:ln>
        </p:spPr>
      </p:pic>
      <p:grpSp>
        <p:nvGrpSpPr>
          <p:cNvPr id="2056" name="Group 2056"/>
          <p:cNvGrpSpPr/>
          <p:nvPr/>
        </p:nvGrpSpPr>
        <p:grpSpPr>
          <a:xfrm>
            <a:off x="972759" y="3691466"/>
            <a:ext cx="4936976" cy="6111263"/>
            <a:chOff x="-394532" y="205118"/>
            <a:chExt cx="4936975" cy="6111261"/>
          </a:xfrm>
        </p:grpSpPr>
        <p:pic>
          <p:nvPicPr>
            <p:cNvPr id="2054" name="LittleGuy_15b.png"/>
            <p:cNvPicPr/>
            <p:nvPr/>
          </p:nvPicPr>
          <p:blipFill>
            <a:blip r:embed="rId3">
              <a:extLst/>
            </a:blip>
            <a:stretch>
              <a:fillRect/>
            </a:stretch>
          </p:blipFill>
          <p:spPr>
            <a:xfrm>
              <a:off x="2494769" y="3166778"/>
              <a:ext cx="1874620" cy="3149601"/>
            </a:xfrm>
            <a:prstGeom prst="rect">
              <a:avLst/>
            </a:prstGeom>
            <a:ln w="12700" cap="flat">
              <a:noFill/>
              <a:miter lim="400000"/>
            </a:ln>
            <a:effectLst/>
          </p:spPr>
        </p:pic>
        <p:sp>
          <p:nvSpPr>
            <p:cNvPr id="2055" name="Shape 2055"/>
            <p:cNvSpPr/>
            <p:nvPr/>
          </p:nvSpPr>
          <p:spPr>
            <a:xfrm>
              <a:off x="-394532" y="205118"/>
              <a:ext cx="4936975" cy="2609500"/>
            </a:xfrm>
            <a:prstGeom prst="wedgeEllipseCallout">
              <a:avLst>
                <a:gd name="adj1" fmla="val 29227"/>
                <a:gd name="adj2" fmla="val 64215"/>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endParaRPr sz="1100" dirty="0">
                <a:latin typeface="Helvetica"/>
                <a:ea typeface="Helvetica"/>
                <a:cs typeface="Helvetica"/>
                <a:sym typeface="Helvetica"/>
              </a:endParaRPr>
            </a:p>
            <a:p>
              <a:pPr defTabSz="456987">
                <a:lnSpc>
                  <a:spcPct val="110000"/>
                </a:lnSpc>
                <a:defRPr sz="1800"/>
              </a:pPr>
              <a:r>
                <a:rPr dirty="0">
                  <a:solidFill>
                    <a:srgbClr val="2D2829"/>
                  </a:solidFill>
                  <a:latin typeface="Lint McCree Intl BB"/>
                  <a:ea typeface="Lint McCree Intl BB"/>
                  <a:cs typeface="Lint McCree Intl BB"/>
                  <a:sym typeface="Lint McCree Intl BB"/>
                </a:rPr>
                <a:t>the word </a:t>
              </a:r>
              <a:r>
                <a:rPr b="1" dirty="0">
                  <a:solidFill>
                    <a:srgbClr val="2D2829"/>
                  </a:solidFill>
                  <a:latin typeface="Lint McCree Intl BB"/>
                  <a:ea typeface="Lint McCree Intl BB"/>
                  <a:cs typeface="Lint McCree Intl BB"/>
                  <a:sym typeface="Lint McCree Intl BB"/>
                </a:rPr>
                <a:t>value</a:t>
              </a:r>
              <a:r>
                <a:rPr dirty="0">
                  <a:solidFill>
                    <a:srgbClr val="2D2829"/>
                  </a:solidFill>
                  <a:latin typeface="Lint McCree Intl BB"/>
                  <a:ea typeface="Lint McCree Intl BB"/>
                  <a:cs typeface="Lint McCree Intl BB"/>
                  <a:sym typeface="Lint McCree Intl BB"/>
                </a:rPr>
                <a:t> is often associated with </a:t>
              </a:r>
              <a:r>
                <a:rPr i="1" dirty="0">
                  <a:solidFill>
                    <a:srgbClr val="2D2829"/>
                  </a:solidFill>
                  <a:latin typeface="Lint McCree Intl BB"/>
                  <a:ea typeface="Lint McCree Intl BB"/>
                  <a:cs typeface="Lint McCree Intl BB"/>
                  <a:sym typeface="Lint McCree Intl BB"/>
                </a:rPr>
                <a:t>money</a:t>
              </a:r>
              <a:r>
                <a:rPr dirty="0">
                  <a:solidFill>
                    <a:srgbClr val="2D2829"/>
                  </a:solidFill>
                  <a:latin typeface="Lint McCree Intl BB"/>
                  <a:ea typeface="Lint McCree Intl BB"/>
                  <a:cs typeface="Lint McCree Intl BB"/>
                  <a:sym typeface="Lint McCree Intl BB"/>
                </a:rPr>
                <a:t> but there are other dimensions of value… </a:t>
              </a:r>
            </a:p>
          </p:txBody>
        </p:sp>
      </p:grpSp>
      <p:grpSp>
        <p:nvGrpSpPr>
          <p:cNvPr id="2059" name="Group 2059"/>
          <p:cNvGrpSpPr/>
          <p:nvPr/>
        </p:nvGrpSpPr>
        <p:grpSpPr>
          <a:xfrm>
            <a:off x="6400801" y="4043721"/>
            <a:ext cx="5860388" cy="5709882"/>
            <a:chOff x="-371924" y="946335"/>
            <a:chExt cx="5860386" cy="5709881"/>
          </a:xfrm>
        </p:grpSpPr>
        <p:sp>
          <p:nvSpPr>
            <p:cNvPr id="2057" name="Shape 2057"/>
            <p:cNvSpPr/>
            <p:nvPr/>
          </p:nvSpPr>
          <p:spPr>
            <a:xfrm>
              <a:off x="-371924" y="946335"/>
              <a:ext cx="5860386" cy="2455334"/>
            </a:xfrm>
            <a:prstGeom prst="wedgeEllipseCallout">
              <a:avLst>
                <a:gd name="adj1" fmla="val -27147"/>
                <a:gd name="adj2" fmla="val 60918"/>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b="1" dirty="0">
                  <a:latin typeface="Lint McCree Intl BB"/>
                  <a:ea typeface="Lint McCree Intl BB"/>
                  <a:cs typeface="Lint McCree Intl BB"/>
                  <a:sym typeface="Lint McCree Intl BB"/>
                </a:rPr>
                <a:t>such as</a:t>
              </a:r>
              <a:r>
                <a:rPr dirty="0">
                  <a:latin typeface="Lint McCree Intl BB"/>
                  <a:ea typeface="Lint McCree Intl BB"/>
                  <a:cs typeface="Lint McCree Intl BB"/>
                  <a:sym typeface="Lint McCree Intl BB"/>
                </a:rPr>
                <a:t>: knowledge, brand, company reputation, good will, </a:t>
              </a:r>
              <a:r>
                <a:rPr dirty="0" smtClean="0">
                  <a:latin typeface="Lint McCree Intl BB"/>
                  <a:ea typeface="Lint McCree Intl BB"/>
                  <a:cs typeface="Lint McCree Intl BB"/>
                  <a:sym typeface="Lint McCree Intl BB"/>
                </a:rPr>
                <a:t>and</a:t>
              </a:r>
              <a:r>
                <a:rPr lang="en-CA" dirty="0" smtClean="0">
                  <a:latin typeface="Lint McCree Intl BB"/>
                  <a:ea typeface="Lint McCree Intl BB"/>
                  <a:cs typeface="Lint McCree Intl BB"/>
                  <a:sym typeface="Lint McCree Intl BB"/>
                </a:rPr>
                <a:t> </a:t>
              </a:r>
              <a:r>
                <a:rPr dirty="0" smtClean="0">
                  <a:latin typeface="Lint McCree Intl BB"/>
                  <a:ea typeface="Lint McCree Intl BB"/>
                  <a:cs typeface="Lint McCree Intl BB"/>
                  <a:sym typeface="Lint McCree Intl BB"/>
                </a:rPr>
                <a:t>environmental </a:t>
              </a:r>
              <a:r>
                <a:rPr dirty="0">
                  <a:latin typeface="Lint McCree Intl BB"/>
                  <a:ea typeface="Lint McCree Intl BB"/>
                  <a:cs typeface="Lint McCree Intl BB"/>
                  <a:sym typeface="Lint McCree Intl BB"/>
                </a:rPr>
                <a:t>and social impact. </a:t>
              </a:r>
            </a:p>
          </p:txBody>
        </p:sp>
        <p:pic>
          <p:nvPicPr>
            <p:cNvPr id="2058" name="pasted-image.tif"/>
            <p:cNvPicPr/>
            <p:nvPr/>
          </p:nvPicPr>
          <p:blipFill>
            <a:blip r:embed="rId4">
              <a:extLst/>
            </a:blip>
            <a:stretch>
              <a:fillRect/>
            </a:stretch>
          </p:blipFill>
          <p:spPr>
            <a:xfrm>
              <a:off x="-148707" y="3401669"/>
              <a:ext cx="1874619" cy="3254547"/>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059"/>
                                        </p:tgtEl>
                                        <p:attrNameLst>
                                          <p:attrName>style.visibility</p:attrName>
                                        </p:attrNameLst>
                                      </p:cBhvr>
                                      <p:to>
                                        <p:strVal val="visible"/>
                                      </p:to>
                                    </p:set>
                                    <p:animEffect transition="in" filter="fade">
                                      <p:cBhvr>
                                        <p:cTn id="7" dur="1000"/>
                                        <p:tgtEl>
                                          <p:spTgt spid="2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1" animBg="1" advAuto="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1" name="LittleGuy_14c.png"/>
          <p:cNvPicPr/>
          <p:nvPr/>
        </p:nvPicPr>
        <p:blipFill>
          <a:blip r:embed="rId2">
            <a:extLst/>
          </a:blip>
          <a:stretch>
            <a:fillRect/>
          </a:stretch>
        </p:blipFill>
        <p:spPr>
          <a:xfrm flipH="1">
            <a:off x="974140" y="5906526"/>
            <a:ext cx="2158626" cy="3897941"/>
          </a:xfrm>
          <a:prstGeom prst="rect">
            <a:avLst/>
          </a:prstGeom>
          <a:ln w="12700">
            <a:miter lim="400000"/>
          </a:ln>
        </p:spPr>
      </p:pic>
      <p:sp>
        <p:nvSpPr>
          <p:cNvPr id="2062" name="Shape 2062"/>
          <p:cNvSpPr/>
          <p:nvPr/>
        </p:nvSpPr>
        <p:spPr>
          <a:xfrm>
            <a:off x="667951" y="3050994"/>
            <a:ext cx="4754101" cy="2535239"/>
          </a:xfrm>
          <a:prstGeom prst="wedgeEllipseCallout">
            <a:avLst>
              <a:gd name="adj1" fmla="val -19852"/>
              <a:gd name="adj2" fmla="val 61979"/>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100">
                <a:solidFill>
                  <a:srgbClr val="2D2829"/>
                </a:solidFill>
                <a:latin typeface="Lint McCree Intl BB"/>
                <a:ea typeface="Lint McCree Intl BB"/>
                <a:cs typeface="Lint McCree Intl BB"/>
                <a:sym typeface="Lint McCree Intl BB"/>
              </a:rPr>
              <a:t>Create a </a:t>
            </a:r>
          </a:p>
          <a:p>
            <a:pPr defTabSz="456987">
              <a:lnSpc>
                <a:spcPts val="3600"/>
              </a:lnSpc>
              <a:defRPr sz="1800"/>
            </a:pPr>
            <a:r>
              <a:rPr sz="2100" b="1">
                <a:solidFill>
                  <a:srgbClr val="2D2829"/>
                </a:solidFill>
                <a:latin typeface="Lint McCree Intl BB"/>
                <a:ea typeface="Lint McCree Intl BB"/>
                <a:cs typeface="Lint McCree Intl BB"/>
                <a:sym typeface="Lint McCree Intl BB"/>
              </a:rPr>
              <a:t>Value Exchange </a:t>
            </a:r>
            <a:r>
              <a:rPr sz="2100">
                <a:solidFill>
                  <a:srgbClr val="2D2829"/>
                </a:solidFill>
                <a:latin typeface="Lint McCree Intl BB"/>
                <a:ea typeface="Lint McCree Intl BB"/>
                <a:cs typeface="Lint McCree Intl BB"/>
                <a:sym typeface="Lint McCree Intl BB"/>
              </a:rPr>
              <a:t>template</a:t>
            </a:r>
            <a:r>
              <a:rPr sz="2100" b="1">
                <a:solidFill>
                  <a:srgbClr val="2D2829"/>
                </a:solidFill>
                <a:latin typeface="Lint McCree Intl BB"/>
                <a:ea typeface="Lint McCree Intl BB"/>
                <a:cs typeface="Lint McCree Intl BB"/>
                <a:sym typeface="Lint McCree Intl BB"/>
              </a:rPr>
              <a:t>.</a:t>
            </a:r>
          </a:p>
        </p:txBody>
      </p:sp>
      <p:sp>
        <p:nvSpPr>
          <p:cNvPr id="2063" name="Shape 2063"/>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sp>
        <p:nvSpPr>
          <p:cNvPr id="2064" name="Shape 2064"/>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2065" name="Shape 2065"/>
          <p:cNvSpPr/>
          <p:nvPr/>
        </p:nvSpPr>
        <p:spPr>
          <a:xfrm>
            <a:off x="5638237" y="7554156"/>
            <a:ext cx="6817398" cy="188997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200"/>
              </a:lnSpc>
              <a:spcBef>
                <a:spcPts val="300"/>
              </a:spcBef>
              <a:defRPr sz="1800"/>
            </a:pPr>
            <a:r>
              <a:rPr sz="1700">
                <a:solidFill>
                  <a:srgbClr val="2D2829"/>
                </a:solidFill>
                <a:latin typeface="Lint McCree Intl BB"/>
                <a:ea typeface="Lint McCree Intl BB"/>
                <a:cs typeface="Lint McCree Intl BB"/>
                <a:sym typeface="Lint McCree Intl BB"/>
              </a:rPr>
              <a:t>Materials</a:t>
            </a:r>
            <a:endParaRPr sz="1700" b="1">
              <a:solidFill>
                <a:srgbClr val="2D2829"/>
              </a:solidFill>
              <a:latin typeface="Lint McCree Intl BB"/>
              <a:ea typeface="Lint McCree Intl BB"/>
              <a:cs typeface="Lint McCree Intl BB"/>
              <a:sym typeface="Lint McCree Intl BB"/>
            </a:endParaRP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Value Exchange Template and/or</a:t>
            </a: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Chart Paper</a:t>
            </a: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Markers</a:t>
            </a:r>
          </a:p>
        </p:txBody>
      </p:sp>
      <p:pic>
        <p:nvPicPr>
          <p:cNvPr id="2066" name="Screen Shot 2015-08-25 at 2.29.48 PM.png"/>
          <p:cNvPicPr/>
          <p:nvPr/>
        </p:nvPicPr>
        <p:blipFill>
          <a:blip r:embed="rId3">
            <a:extLst/>
          </a:blip>
          <a:stretch>
            <a:fillRect/>
          </a:stretch>
        </p:blipFill>
        <p:spPr>
          <a:xfrm>
            <a:off x="5501082" y="2898862"/>
            <a:ext cx="6238950" cy="4816201"/>
          </a:xfrm>
          <a:prstGeom prst="rect">
            <a:avLst/>
          </a:prstGeom>
          <a:ln w="12700">
            <a:miter lim="400000"/>
          </a:ln>
        </p:spPr>
      </p:pic>
      <p:pic>
        <p:nvPicPr>
          <p:cNvPr id="2067" name="pasted-image.pdf"/>
          <p:cNvPicPr/>
          <p:nvPr/>
        </p:nvPicPr>
        <p:blipFill>
          <a:blip r:embed="rId4">
            <a:extLst/>
          </a:blip>
          <a:srcRect/>
          <a:stretch>
            <a:fillRect/>
          </a:stretch>
        </p:blipFill>
        <p:spPr>
          <a:xfrm>
            <a:off x="8136965" y="235358"/>
            <a:ext cx="1348208" cy="814574"/>
          </a:xfrm>
          <a:prstGeom prst="rect">
            <a:avLst/>
          </a:prstGeom>
          <a:ln w="12700">
            <a:miter lim="400000"/>
          </a:ln>
        </p:spPr>
      </p:pic>
      <p:pic>
        <p:nvPicPr>
          <p:cNvPr id="2068" name="pasted-image.tif"/>
          <p:cNvPicPr/>
          <p:nvPr/>
        </p:nvPicPr>
        <p:blipFill>
          <a:blip r:embed="rId5">
            <a:extLst/>
          </a:blip>
          <a:stretch>
            <a:fillRect/>
          </a:stretch>
        </p:blipFill>
        <p:spPr>
          <a:xfrm rot="2560479">
            <a:off x="7732751" y="8845496"/>
            <a:ext cx="963625" cy="98449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0" name="pasted-image.tif"/>
          <p:cNvPicPr/>
          <p:nvPr/>
        </p:nvPicPr>
        <p:blipFill>
          <a:blip r:embed="rId2">
            <a:extLst/>
          </a:blip>
          <a:stretch>
            <a:fillRect/>
          </a:stretch>
        </p:blipFill>
        <p:spPr>
          <a:xfrm>
            <a:off x="1528357" y="2920932"/>
            <a:ext cx="3079043" cy="4233684"/>
          </a:xfrm>
          <a:prstGeom prst="rect">
            <a:avLst/>
          </a:prstGeom>
          <a:ln w="12700">
            <a:miter lim="400000"/>
          </a:ln>
        </p:spPr>
      </p:pic>
      <p:sp>
        <p:nvSpPr>
          <p:cNvPr id="2071" name="Shape 2071"/>
          <p:cNvSpPr/>
          <p:nvPr/>
        </p:nvSpPr>
        <p:spPr>
          <a:xfrm>
            <a:off x="1047978" y="7404931"/>
            <a:ext cx="4792151" cy="52573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indent="317500"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chart paper</a:t>
            </a:r>
            <a:endParaRPr>
              <a:solidFill>
                <a:srgbClr val="2D2829"/>
              </a:solidFill>
            </a:endParaRPr>
          </a:p>
        </p:txBody>
      </p:sp>
      <p:sp>
        <p:nvSpPr>
          <p:cNvPr id="2072" name="Shape 2072"/>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2073" name="pasted-image.pdf"/>
          <p:cNvPicPr/>
          <p:nvPr/>
        </p:nvPicPr>
        <p:blipFill>
          <a:blip r:embed="rId3">
            <a:extLst/>
          </a:blip>
          <a:stretch>
            <a:fillRect/>
          </a:stretch>
        </p:blipFill>
        <p:spPr>
          <a:xfrm>
            <a:off x="8878925" y="172393"/>
            <a:ext cx="1110209" cy="1074987"/>
          </a:xfrm>
          <a:prstGeom prst="rect">
            <a:avLst/>
          </a:prstGeom>
          <a:ln w="12700">
            <a:miter lim="400000"/>
          </a:ln>
        </p:spPr>
      </p:pic>
      <p:sp>
        <p:nvSpPr>
          <p:cNvPr id="2074" name="Shape 2074"/>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grpSp>
        <p:nvGrpSpPr>
          <p:cNvPr id="2077" name="Group 2077"/>
          <p:cNvGrpSpPr/>
          <p:nvPr/>
        </p:nvGrpSpPr>
        <p:grpSpPr>
          <a:xfrm>
            <a:off x="9537993" y="3840269"/>
            <a:ext cx="2607664" cy="3892824"/>
            <a:chOff x="333829" y="343862"/>
            <a:chExt cx="2607663" cy="3892823"/>
          </a:xfrm>
        </p:grpSpPr>
        <p:pic>
          <p:nvPicPr>
            <p:cNvPr id="2075" name="pasted-image.tif"/>
            <p:cNvPicPr/>
            <p:nvPr/>
          </p:nvPicPr>
          <p:blipFill>
            <a:blip r:embed="rId4">
              <a:extLst/>
            </a:blip>
            <a:stretch>
              <a:fillRect/>
            </a:stretch>
          </p:blipFill>
          <p:spPr>
            <a:xfrm rot="15106048" flipH="1">
              <a:off x="361463" y="316228"/>
              <a:ext cx="2552395" cy="2607663"/>
            </a:xfrm>
            <a:prstGeom prst="rect">
              <a:avLst/>
            </a:prstGeom>
            <a:ln w="12700" cap="flat">
              <a:noFill/>
              <a:miter lim="400000"/>
            </a:ln>
            <a:effectLst/>
          </p:spPr>
        </p:pic>
        <p:sp>
          <p:nvSpPr>
            <p:cNvPr id="2076" name="Shape 2076"/>
            <p:cNvSpPr/>
            <p:nvPr/>
          </p:nvSpPr>
          <p:spPr>
            <a:xfrm>
              <a:off x="799720" y="3710900"/>
              <a:ext cx="1051570" cy="52578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p:txBody>
        </p:sp>
      </p:grpSp>
      <p:pic>
        <p:nvPicPr>
          <p:cNvPr id="2078" name="Screen Shot 2015-08-25 at 2.29.48 PM.png"/>
          <p:cNvPicPr/>
          <p:nvPr/>
        </p:nvPicPr>
        <p:blipFill>
          <a:blip r:embed="rId5">
            <a:extLst/>
          </a:blip>
          <a:stretch>
            <a:fillRect/>
          </a:stretch>
        </p:blipFill>
        <p:spPr>
          <a:xfrm>
            <a:off x="5152497" y="3680588"/>
            <a:ext cx="3888855" cy="3002028"/>
          </a:xfrm>
          <a:prstGeom prst="rect">
            <a:avLst/>
          </a:prstGeom>
          <a:ln w="12700">
            <a:miter lim="400000"/>
          </a:ln>
        </p:spPr>
      </p:pic>
      <p:sp>
        <p:nvSpPr>
          <p:cNvPr id="2079" name="Shape 2079"/>
          <p:cNvSpPr/>
          <p:nvPr/>
        </p:nvSpPr>
        <p:spPr>
          <a:xfrm>
            <a:off x="4626865" y="7139684"/>
            <a:ext cx="4940119" cy="136105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indent="317348" algn="l" defTabSz="456987">
              <a:lnSpc>
                <a:spcPts val="3300"/>
              </a:lnSpc>
              <a:defRPr sz="1800"/>
            </a:pPr>
            <a:r>
              <a:rPr b="1">
                <a:solidFill>
                  <a:srgbClr val="2D2829"/>
                </a:solidFill>
                <a:latin typeface="Lint McCree Intl BB"/>
                <a:ea typeface="Lint McCree Intl BB"/>
                <a:cs typeface="Lint McCree Intl BB"/>
                <a:sym typeface="Lint McCree Intl BB"/>
              </a:rPr>
              <a:t>Value Exchange</a:t>
            </a:r>
            <a:r>
              <a:rPr>
                <a:solidFill>
                  <a:srgbClr val="2D2829"/>
                </a:solidFill>
                <a:latin typeface="Lint McCree Intl BB"/>
                <a:ea typeface="Lint McCree Intl BB"/>
                <a:cs typeface="Lint McCree Intl BB"/>
                <a:sym typeface="Lint McCree Intl BB"/>
              </a:rPr>
              <a:t> template</a:t>
            </a:r>
          </a:p>
          <a:p>
            <a:pPr indent="317348" algn="l" defTabSz="456987">
              <a:lnSpc>
                <a:spcPts val="3300"/>
              </a:lnSpc>
              <a:defRPr sz="1800"/>
            </a:pPr>
            <a:r>
              <a:rPr>
                <a:solidFill>
                  <a:srgbClr val="2D2829"/>
                </a:solidFill>
                <a:latin typeface="Lint McCree Intl BB"/>
                <a:ea typeface="Lint McCree Intl BB"/>
                <a:cs typeface="Lint McCree Intl BB"/>
                <a:sym typeface="Lint McCree Intl BB"/>
              </a:rPr>
              <a:t>you can also create this</a:t>
            </a:r>
          </a:p>
          <a:p>
            <a:pPr indent="317348" algn="l" defTabSz="456987">
              <a:lnSpc>
                <a:spcPts val="3300"/>
              </a:lnSpc>
              <a:defRPr sz="1800"/>
            </a:pPr>
            <a:r>
              <a:rPr>
                <a:solidFill>
                  <a:srgbClr val="2D2829"/>
                </a:solidFill>
                <a:latin typeface="Lint McCree Intl BB"/>
                <a:ea typeface="Lint McCree Intl BB"/>
                <a:cs typeface="Lint McCree Intl BB"/>
                <a:sym typeface="Lint McCree Intl BB"/>
              </a:rPr>
              <a:t>with Chart Paper.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1" name="Screen Shot 2015-08-25 at 4.11.38 PM.png"/>
          <p:cNvPicPr/>
          <p:nvPr/>
        </p:nvPicPr>
        <p:blipFill>
          <a:blip r:embed="rId3">
            <a:extLst/>
          </a:blip>
          <a:stretch>
            <a:fillRect/>
          </a:stretch>
        </p:blipFill>
        <p:spPr>
          <a:xfrm>
            <a:off x="2902608" y="1578894"/>
            <a:ext cx="9290392" cy="5907081"/>
          </a:xfrm>
          <a:prstGeom prst="rect">
            <a:avLst/>
          </a:prstGeom>
          <a:ln w="12700">
            <a:miter lim="400000"/>
          </a:ln>
        </p:spPr>
      </p:pic>
      <p:grpSp>
        <p:nvGrpSpPr>
          <p:cNvPr id="2084" name="Group 2084"/>
          <p:cNvGrpSpPr/>
          <p:nvPr/>
        </p:nvGrpSpPr>
        <p:grpSpPr>
          <a:xfrm>
            <a:off x="974142" y="5550046"/>
            <a:ext cx="3688028" cy="4254426"/>
            <a:chOff x="746466" y="530682"/>
            <a:chExt cx="3688027" cy="4254424"/>
          </a:xfrm>
        </p:grpSpPr>
        <p:pic>
          <p:nvPicPr>
            <p:cNvPr id="2082" name="LittleGuy_14c.png"/>
            <p:cNvPicPr/>
            <p:nvPr/>
          </p:nvPicPr>
          <p:blipFill>
            <a:blip r:embed="rId4">
              <a:extLst/>
            </a:blip>
            <a:stretch>
              <a:fillRect/>
            </a:stretch>
          </p:blipFill>
          <p:spPr>
            <a:xfrm flipH="1">
              <a:off x="746466" y="2350619"/>
              <a:ext cx="1348186" cy="2434487"/>
            </a:xfrm>
            <a:prstGeom prst="rect">
              <a:avLst/>
            </a:prstGeom>
            <a:ln w="12700" cap="flat">
              <a:noFill/>
              <a:miter lim="400000"/>
            </a:ln>
            <a:effectLst/>
          </p:spPr>
        </p:pic>
        <p:sp>
          <p:nvSpPr>
            <p:cNvPr id="2083" name="Shape 2083"/>
            <p:cNvSpPr/>
            <p:nvPr/>
          </p:nvSpPr>
          <p:spPr>
            <a:xfrm>
              <a:off x="746466" y="530682"/>
              <a:ext cx="3688027" cy="1819937"/>
            </a:xfrm>
            <a:prstGeom prst="wedgeEllipseCallout">
              <a:avLst>
                <a:gd name="adj1" fmla="val -23608"/>
                <a:gd name="adj2" fmla="val 57776"/>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Who is involved in the lemonade stand?</a:t>
              </a:r>
            </a:p>
          </p:txBody>
        </p:sp>
      </p:grpSp>
      <p:sp>
        <p:nvSpPr>
          <p:cNvPr id="2085" name="Shape 2085"/>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086" name="pasted-image.pdf"/>
          <p:cNvPicPr/>
          <p:nvPr/>
        </p:nvPicPr>
        <p:blipFill>
          <a:blip r:embed="rId5">
            <a:extLst/>
          </a:blip>
          <a:srcRect/>
          <a:stretch>
            <a:fillRect/>
          </a:stretch>
        </p:blipFill>
        <p:spPr>
          <a:xfrm>
            <a:off x="8136965" y="235358"/>
            <a:ext cx="1348208" cy="814574"/>
          </a:xfrm>
          <a:prstGeom prst="rect">
            <a:avLst/>
          </a:prstGeom>
          <a:ln w="12700">
            <a:miter lim="400000"/>
          </a:ln>
        </p:spPr>
      </p:pic>
      <p:grpSp>
        <p:nvGrpSpPr>
          <p:cNvPr id="2090" name="Group 2090"/>
          <p:cNvGrpSpPr/>
          <p:nvPr/>
        </p:nvGrpSpPr>
        <p:grpSpPr>
          <a:xfrm>
            <a:off x="7917948" y="5048729"/>
            <a:ext cx="5157082" cy="4704262"/>
            <a:chOff x="0" y="0"/>
            <a:chExt cx="5157079" cy="4704261"/>
          </a:xfrm>
        </p:grpSpPr>
        <p:sp>
          <p:nvSpPr>
            <p:cNvPr id="2087" name="Shape 2087"/>
            <p:cNvSpPr/>
            <p:nvPr/>
          </p:nvSpPr>
          <p:spPr>
            <a:xfrm>
              <a:off x="2038171" y="0"/>
              <a:ext cx="3118909" cy="1819937"/>
            </a:xfrm>
            <a:prstGeom prst="wedgeEllipseCallout">
              <a:avLst>
                <a:gd name="adj1" fmla="val -4676"/>
                <a:gd name="adj2" fmla="val 64802"/>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a:solidFill>
                    <a:srgbClr val="2D2829"/>
                  </a:solidFill>
                  <a:latin typeface="Lint McCree Intl BB"/>
                  <a:ea typeface="Lint McCree Intl BB"/>
                  <a:cs typeface="Lint McCree Intl BB"/>
                  <a:sym typeface="Lint McCree Intl BB"/>
                </a:rPr>
                <a:t>What does each </a:t>
              </a:r>
              <a:r>
                <a:rPr i="1">
                  <a:solidFill>
                    <a:srgbClr val="2D2829"/>
                  </a:solidFill>
                  <a:latin typeface="Lint McCree Intl BB"/>
                  <a:ea typeface="Lint McCree Intl BB"/>
                  <a:cs typeface="Lint McCree Intl BB"/>
                  <a:sym typeface="Lint McCree Intl BB"/>
                </a:rPr>
                <a:t>give</a:t>
              </a:r>
              <a:r>
                <a:rPr>
                  <a:solidFill>
                    <a:srgbClr val="2D2829"/>
                  </a:solidFill>
                  <a:latin typeface="Lint McCree Intl BB"/>
                  <a:ea typeface="Lint McCree Intl BB"/>
                  <a:cs typeface="Lint McCree Intl BB"/>
                  <a:sym typeface="Lint McCree Intl BB"/>
                </a:rPr>
                <a:t> or </a:t>
              </a:r>
              <a:r>
                <a:rPr i="1">
                  <a:solidFill>
                    <a:srgbClr val="2D2829"/>
                  </a:solidFill>
                  <a:latin typeface="Lint McCree Intl BB"/>
                  <a:ea typeface="Lint McCree Intl BB"/>
                  <a:cs typeface="Lint McCree Intl BB"/>
                  <a:sym typeface="Lint McCree Intl BB"/>
                </a:rPr>
                <a:t>offer</a:t>
              </a:r>
              <a:r>
                <a:rPr>
                  <a:solidFill>
                    <a:srgbClr val="2D2829"/>
                  </a:solidFill>
                  <a:latin typeface="Lint McCree Intl BB"/>
                  <a:ea typeface="Lint McCree Intl BB"/>
                  <a:cs typeface="Lint McCree Intl BB"/>
                  <a:sym typeface="Lint McCree Intl BB"/>
                </a:rPr>
                <a:t>?</a:t>
              </a:r>
            </a:p>
          </p:txBody>
        </p:sp>
        <p:pic>
          <p:nvPicPr>
            <p:cNvPr id="2088" name="pasted-image.png"/>
            <p:cNvPicPr/>
            <p:nvPr/>
          </p:nvPicPr>
          <p:blipFill>
            <a:blip r:embed="rId6">
              <a:extLst/>
            </a:blip>
            <a:stretch>
              <a:fillRect/>
            </a:stretch>
          </p:blipFill>
          <p:spPr>
            <a:xfrm flipH="1">
              <a:off x="0" y="2031212"/>
              <a:ext cx="1348185" cy="2673050"/>
            </a:xfrm>
            <a:prstGeom prst="rect">
              <a:avLst/>
            </a:prstGeom>
            <a:ln w="12700" cap="flat">
              <a:noFill/>
              <a:miter lim="400000"/>
            </a:ln>
            <a:effectLst/>
          </p:spPr>
        </p:pic>
        <p:sp>
          <p:nvSpPr>
            <p:cNvPr id="2089" name="Shape 2089"/>
            <p:cNvSpPr/>
            <p:nvPr/>
          </p:nvSpPr>
          <p:spPr>
            <a:xfrm>
              <a:off x="1647295" y="1511564"/>
              <a:ext cx="2681660" cy="1819938"/>
            </a:xfrm>
            <a:prstGeom prst="wedgeEllipseCallout">
              <a:avLst>
                <a:gd name="adj1" fmla="val -72367"/>
                <a:gd name="adj2" fmla="val 18575"/>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a:solidFill>
                    <a:srgbClr val="2D2829"/>
                  </a:solidFill>
                  <a:latin typeface="Lint McCree Intl BB"/>
                  <a:ea typeface="Lint McCree Intl BB"/>
                  <a:cs typeface="Lint McCree Intl BB"/>
                  <a:sym typeface="Lint McCree Intl BB"/>
                </a:rPr>
                <a:t>What does each </a:t>
              </a:r>
              <a:r>
                <a:rPr i="1">
                  <a:solidFill>
                    <a:srgbClr val="2D2829"/>
                  </a:solidFill>
                  <a:latin typeface="Lint McCree Intl BB"/>
                  <a:ea typeface="Lint McCree Intl BB"/>
                  <a:cs typeface="Lint McCree Intl BB"/>
                  <a:sym typeface="Lint McCree Intl BB"/>
                </a:rPr>
                <a:t>get</a:t>
              </a:r>
              <a:r>
                <a:rPr>
                  <a:solidFill>
                    <a:srgbClr val="2D2829"/>
                  </a:solidFill>
                  <a:latin typeface="Lint McCree Intl BB"/>
                  <a:ea typeface="Lint McCree Intl BB"/>
                  <a:cs typeface="Lint McCree Intl BB"/>
                  <a:sym typeface="Lint McCree Intl BB"/>
                </a:rPr>
                <a:t>?</a:t>
              </a:r>
            </a:p>
          </p:txBody>
        </p:sp>
      </p:grpSp>
      <p:sp>
        <p:nvSpPr>
          <p:cNvPr id="2091" name="Shape 2091"/>
          <p:cNvSpPr/>
          <p:nvPr/>
        </p:nvSpPr>
        <p:spPr>
          <a:xfrm>
            <a:off x="1328357" y="230235"/>
            <a:ext cx="3898493" cy="1853494"/>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Let’s practice how value is exchanged at a </a:t>
            </a:r>
            <a:r>
              <a:rPr sz="2800" b="1" i="1">
                <a:solidFill>
                  <a:srgbClr val="2D2829"/>
                </a:solidFill>
                <a:latin typeface="Helvetica"/>
                <a:ea typeface="Helvetica"/>
                <a:cs typeface="Helvetica"/>
                <a:sym typeface="Helvetica"/>
              </a:rPr>
              <a:t>lemonade stand</a:t>
            </a:r>
            <a:r>
              <a:rPr sz="2800" b="1">
                <a:solidFill>
                  <a:srgbClr val="2D2829"/>
                </a:solidFill>
                <a:latin typeface="Helvetica"/>
                <a:ea typeface="Helvetica"/>
                <a:cs typeface="Helvetica"/>
                <a:sym typeface="Helvetica"/>
              </a:rPr>
              <a: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084"/>
                                        </p:tgtEl>
                                        <p:attrNameLst>
                                          <p:attrName>style.visibility</p:attrName>
                                        </p:attrNameLst>
                                      </p:cBhvr>
                                      <p:to>
                                        <p:strVal val="visible"/>
                                      </p:to>
                                    </p:set>
                                    <p:animEffect transition="in" filter="fade">
                                      <p:cBhvr>
                                        <p:cTn id="7" dur="1000"/>
                                        <p:tgtEl>
                                          <p:spTgt spid="20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090"/>
                                        </p:tgtEl>
                                        <p:attrNameLst>
                                          <p:attrName>style.visibility</p:attrName>
                                        </p:attrNameLst>
                                      </p:cBhvr>
                                      <p:to>
                                        <p:strVal val="visible"/>
                                      </p:to>
                                    </p:set>
                                    <p:animEffect transition="in" filter="fade">
                                      <p:cBhvr>
                                        <p:cTn id="12" dur="1000"/>
                                        <p:tgtEl>
                                          <p:spTgt spid="2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4" grpId="1" animBg="1" advAuto="0"/>
      <p:bldP spid="2090" grpId="2" animBg="1" advAuto="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5" name="pasted-image.png"/>
          <p:cNvPicPr/>
          <p:nvPr/>
        </p:nvPicPr>
        <p:blipFill>
          <a:blip r:embed="rId3">
            <a:extLst/>
          </a:blip>
          <a:stretch>
            <a:fillRect/>
          </a:stretch>
        </p:blipFill>
        <p:spPr>
          <a:xfrm>
            <a:off x="2707513" y="1727201"/>
            <a:ext cx="9650229" cy="6299201"/>
          </a:xfrm>
          <a:prstGeom prst="rect">
            <a:avLst/>
          </a:prstGeom>
          <a:ln w="12700">
            <a:miter lim="400000"/>
          </a:ln>
        </p:spPr>
      </p:pic>
      <p:sp>
        <p:nvSpPr>
          <p:cNvPr id="2096" name="Shape 2096"/>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sp>
        <p:nvSpPr>
          <p:cNvPr id="2097" name="Shape 2097"/>
          <p:cNvSpPr/>
          <p:nvPr/>
        </p:nvSpPr>
        <p:spPr>
          <a:xfrm>
            <a:off x="1345302" y="230235"/>
            <a:ext cx="4342663" cy="1853494"/>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Let’s practice how value is exchanged at at </a:t>
            </a:r>
            <a:r>
              <a:rPr sz="2800" b="1" i="1">
                <a:solidFill>
                  <a:srgbClr val="2D2829"/>
                </a:solidFill>
                <a:latin typeface="Helvetica"/>
                <a:ea typeface="Helvetica"/>
                <a:cs typeface="Helvetica"/>
                <a:sym typeface="Helvetica"/>
              </a:rPr>
              <a:t>Goodwill Industries</a:t>
            </a:r>
            <a:r>
              <a:rPr sz="2800" b="1">
                <a:solidFill>
                  <a:srgbClr val="2D2829"/>
                </a:solidFill>
                <a:latin typeface="Helvetica"/>
                <a:ea typeface="Helvetica"/>
                <a:cs typeface="Helvetica"/>
                <a:sym typeface="Helvetica"/>
              </a:rPr>
              <a:t>…</a:t>
            </a:r>
          </a:p>
        </p:txBody>
      </p:sp>
      <p:pic>
        <p:nvPicPr>
          <p:cNvPr id="2098" name="pasted-image.pdf"/>
          <p:cNvPicPr/>
          <p:nvPr/>
        </p:nvPicPr>
        <p:blipFill>
          <a:blip r:embed="rId4">
            <a:extLst/>
          </a:blip>
          <a:srcRect/>
          <a:stretch>
            <a:fillRect/>
          </a:stretch>
        </p:blipFill>
        <p:spPr>
          <a:xfrm>
            <a:off x="8136965" y="235358"/>
            <a:ext cx="1348208" cy="814574"/>
          </a:xfrm>
          <a:prstGeom prst="rect">
            <a:avLst/>
          </a:prstGeom>
          <a:ln w="12700">
            <a:miter lim="400000"/>
          </a:ln>
        </p:spPr>
      </p:pic>
      <p:grpSp>
        <p:nvGrpSpPr>
          <p:cNvPr id="2102" name="Group 2102"/>
          <p:cNvGrpSpPr/>
          <p:nvPr/>
        </p:nvGrpSpPr>
        <p:grpSpPr>
          <a:xfrm>
            <a:off x="8148735" y="5576386"/>
            <a:ext cx="4689226" cy="4187209"/>
            <a:chOff x="0" y="0"/>
            <a:chExt cx="4689224" cy="4187206"/>
          </a:xfrm>
        </p:grpSpPr>
        <p:sp>
          <p:nvSpPr>
            <p:cNvPr id="2099" name="Shape 2099"/>
            <p:cNvSpPr/>
            <p:nvPr/>
          </p:nvSpPr>
          <p:spPr>
            <a:xfrm>
              <a:off x="2374649" y="0"/>
              <a:ext cx="2314576" cy="1550790"/>
            </a:xfrm>
            <a:prstGeom prst="wedgeEllipseCallout">
              <a:avLst>
                <a:gd name="adj1" fmla="val -21648"/>
                <a:gd name="adj2" fmla="val 66842"/>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What does each </a:t>
              </a:r>
              <a:r>
                <a:rPr sz="1600" i="1">
                  <a:solidFill>
                    <a:srgbClr val="2D2829"/>
                  </a:solidFill>
                  <a:latin typeface="Lint McCree Intl BB"/>
                  <a:ea typeface="Lint McCree Intl BB"/>
                  <a:cs typeface="Lint McCree Intl BB"/>
                  <a:sym typeface="Lint McCree Intl BB"/>
                </a:rPr>
                <a:t>give</a:t>
              </a:r>
              <a:r>
                <a:rPr sz="1600">
                  <a:solidFill>
                    <a:srgbClr val="2D2829"/>
                  </a:solidFill>
                  <a:latin typeface="Lint McCree Intl BB"/>
                  <a:ea typeface="Lint McCree Intl BB"/>
                  <a:cs typeface="Lint McCree Intl BB"/>
                  <a:sym typeface="Lint McCree Intl BB"/>
                </a:rPr>
                <a:t>?</a:t>
              </a:r>
            </a:p>
          </p:txBody>
        </p:sp>
        <p:sp>
          <p:nvSpPr>
            <p:cNvPr id="2100" name="Shape 2100"/>
            <p:cNvSpPr/>
            <p:nvPr/>
          </p:nvSpPr>
          <p:spPr>
            <a:xfrm>
              <a:off x="2023659" y="1272579"/>
              <a:ext cx="2074507" cy="1531278"/>
            </a:xfrm>
            <a:prstGeom prst="wedgeEllipseCallout">
              <a:avLst>
                <a:gd name="adj1" fmla="val -85637"/>
                <a:gd name="adj2" fmla="val 19681"/>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What does each </a:t>
              </a:r>
              <a:r>
                <a:rPr sz="1600" i="1">
                  <a:solidFill>
                    <a:srgbClr val="2D2829"/>
                  </a:solidFill>
                  <a:latin typeface="Lint McCree Intl BB"/>
                  <a:ea typeface="Lint McCree Intl BB"/>
                  <a:cs typeface="Lint McCree Intl BB"/>
                  <a:sym typeface="Lint McCree Intl BB"/>
                </a:rPr>
                <a:t>get</a:t>
              </a:r>
              <a:r>
                <a:rPr sz="1600">
                  <a:solidFill>
                    <a:srgbClr val="2D2829"/>
                  </a:solidFill>
                  <a:latin typeface="Lint McCree Intl BB"/>
                  <a:ea typeface="Lint McCree Intl BB"/>
                  <a:cs typeface="Lint McCree Intl BB"/>
                  <a:sym typeface="Lint McCree Intl BB"/>
                </a:rPr>
                <a:t>?</a:t>
              </a:r>
            </a:p>
          </p:txBody>
        </p:sp>
        <p:pic>
          <p:nvPicPr>
            <p:cNvPr id="2101" name="LittleGuy_6a.png"/>
            <p:cNvPicPr/>
            <p:nvPr/>
          </p:nvPicPr>
          <p:blipFill>
            <a:blip r:embed="rId5">
              <a:extLst/>
            </a:blip>
            <a:stretch>
              <a:fillRect/>
            </a:stretch>
          </p:blipFill>
          <p:spPr>
            <a:xfrm>
              <a:off x="0" y="1574041"/>
              <a:ext cx="1610514" cy="2613166"/>
            </a:xfrm>
            <a:prstGeom prst="rect">
              <a:avLst/>
            </a:prstGeom>
            <a:ln w="12700" cap="flat">
              <a:noFill/>
              <a:miter lim="400000"/>
            </a:ln>
            <a:effectLst/>
          </p:spPr>
        </p:pic>
      </p:grpSp>
      <p:grpSp>
        <p:nvGrpSpPr>
          <p:cNvPr id="2105" name="Group 2105"/>
          <p:cNvGrpSpPr/>
          <p:nvPr/>
        </p:nvGrpSpPr>
        <p:grpSpPr>
          <a:xfrm>
            <a:off x="517679" y="5978677"/>
            <a:ext cx="2579291" cy="3791926"/>
            <a:chOff x="0" y="0"/>
            <a:chExt cx="2579290" cy="3791925"/>
          </a:xfrm>
        </p:grpSpPr>
        <p:pic>
          <p:nvPicPr>
            <p:cNvPr id="2103" name="LittleGuy_14c.png"/>
            <p:cNvPicPr/>
            <p:nvPr/>
          </p:nvPicPr>
          <p:blipFill>
            <a:blip r:embed="rId6">
              <a:extLst/>
            </a:blip>
            <a:stretch>
              <a:fillRect/>
            </a:stretch>
          </p:blipFill>
          <p:spPr>
            <a:xfrm>
              <a:off x="881933" y="1357439"/>
              <a:ext cx="1348186" cy="2434487"/>
            </a:xfrm>
            <a:prstGeom prst="rect">
              <a:avLst/>
            </a:prstGeom>
            <a:ln w="12700" cap="flat">
              <a:noFill/>
              <a:miter lim="400000"/>
            </a:ln>
            <a:effectLst/>
          </p:spPr>
        </p:pic>
        <p:sp>
          <p:nvSpPr>
            <p:cNvPr id="2104" name="Shape 2104"/>
            <p:cNvSpPr/>
            <p:nvPr/>
          </p:nvSpPr>
          <p:spPr>
            <a:xfrm>
              <a:off x="0" y="0"/>
              <a:ext cx="2579291" cy="962224"/>
            </a:xfrm>
            <a:prstGeom prst="wedgeEllipseCallout">
              <a:avLst>
                <a:gd name="adj1" fmla="val 9784"/>
                <a:gd name="adj2" fmla="val 80280"/>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900"/>
                </a:lnSpc>
                <a:defRPr sz="16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Who is involved?</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105"/>
                                        </p:tgtEl>
                                        <p:attrNameLst>
                                          <p:attrName>style.visibility</p:attrName>
                                        </p:attrNameLst>
                                      </p:cBhvr>
                                      <p:to>
                                        <p:strVal val="visible"/>
                                      </p:to>
                                    </p:set>
                                    <p:animEffect transition="in" filter="fade">
                                      <p:cBhvr>
                                        <p:cTn id="7" dur="1000"/>
                                        <p:tgtEl>
                                          <p:spTgt spid="21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102"/>
                                        </p:tgtEl>
                                        <p:attrNameLst>
                                          <p:attrName>style.visibility</p:attrName>
                                        </p:attrNameLst>
                                      </p:cBhvr>
                                      <p:to>
                                        <p:strVal val="visible"/>
                                      </p:to>
                                    </p:set>
                                    <p:animEffect transition="in" filter="fade">
                                      <p:cBhvr>
                                        <p:cTn id="12" dur="1000"/>
                                        <p:tgtEl>
                                          <p:spTgt spid="2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2" grpId="2" animBg="1" advAuto="0"/>
      <p:bldP spid="2105" grpId="1" animBg="1" advAuto="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1" name="Group 2111"/>
          <p:cNvGrpSpPr/>
          <p:nvPr/>
        </p:nvGrpSpPr>
        <p:grpSpPr>
          <a:xfrm>
            <a:off x="9009903" y="5820246"/>
            <a:ext cx="3791696" cy="3959954"/>
            <a:chOff x="0" y="0"/>
            <a:chExt cx="3791695" cy="3959952"/>
          </a:xfrm>
        </p:grpSpPr>
        <p:pic>
          <p:nvPicPr>
            <p:cNvPr id="2109" name="pasted-image.png"/>
            <p:cNvPicPr/>
            <p:nvPr/>
          </p:nvPicPr>
          <p:blipFill>
            <a:blip r:embed="rId2">
              <a:extLst/>
            </a:blip>
            <a:srcRect/>
            <a:stretch>
              <a:fillRect/>
            </a:stretch>
          </p:blipFill>
          <p:spPr>
            <a:xfrm flipH="1">
              <a:off x="0" y="1094970"/>
              <a:ext cx="1444988" cy="2864982"/>
            </a:xfrm>
            <a:prstGeom prst="rect">
              <a:avLst/>
            </a:prstGeom>
            <a:ln w="12700" cap="flat">
              <a:noFill/>
              <a:miter lim="400000"/>
            </a:ln>
            <a:effectLst/>
          </p:spPr>
        </p:pic>
        <p:sp>
          <p:nvSpPr>
            <p:cNvPr id="2110" name="Shape 2110"/>
            <p:cNvSpPr/>
            <p:nvPr/>
          </p:nvSpPr>
          <p:spPr>
            <a:xfrm>
              <a:off x="1346859" y="0"/>
              <a:ext cx="2444836" cy="1531277"/>
            </a:xfrm>
            <a:prstGeom prst="wedgeEllipseCallout">
              <a:avLst>
                <a:gd name="adj1" fmla="val -58066"/>
                <a:gd name="adj2" fmla="val 59313"/>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dirty="0">
                  <a:solidFill>
                    <a:srgbClr val="2D2829"/>
                  </a:solidFill>
                  <a:latin typeface="Lint McCree Intl BB"/>
                  <a:ea typeface="Lint McCree Intl BB"/>
                  <a:cs typeface="Lint McCree Intl BB"/>
                  <a:sym typeface="Lint McCree Intl BB"/>
                </a:rPr>
                <a:t>What does each person</a:t>
              </a:r>
              <a:r>
                <a:rPr sz="1600" i="1" dirty="0">
                  <a:solidFill>
                    <a:srgbClr val="2D2829"/>
                  </a:solidFill>
                  <a:latin typeface="Lint McCree Intl BB"/>
                  <a:ea typeface="Lint McCree Intl BB"/>
                  <a:cs typeface="Lint McCree Intl BB"/>
                  <a:sym typeface="Lint McCree Intl BB"/>
                </a:rPr>
                <a:t> receive</a:t>
              </a:r>
              <a:r>
                <a:rPr sz="1600" dirty="0">
                  <a:solidFill>
                    <a:srgbClr val="2D2829"/>
                  </a:solidFill>
                  <a:latin typeface="Lint McCree Intl BB"/>
                  <a:ea typeface="Lint McCree Intl BB"/>
                  <a:cs typeface="Lint McCree Intl BB"/>
                  <a:sym typeface="Lint McCree Intl BB"/>
                </a:rPr>
                <a:t>?</a:t>
              </a:r>
            </a:p>
          </p:txBody>
        </p:sp>
      </p:grpSp>
      <p:grpSp>
        <p:nvGrpSpPr>
          <p:cNvPr id="2114" name="Group 2114"/>
          <p:cNvGrpSpPr/>
          <p:nvPr/>
        </p:nvGrpSpPr>
        <p:grpSpPr>
          <a:xfrm>
            <a:off x="3222360" y="2637329"/>
            <a:ext cx="6560017" cy="4770923"/>
            <a:chOff x="62204" y="86279"/>
            <a:chExt cx="6560016" cy="4770921"/>
          </a:xfrm>
        </p:grpSpPr>
        <p:pic>
          <p:nvPicPr>
            <p:cNvPr id="2112" name="pasted-image.tif"/>
            <p:cNvPicPr/>
            <p:nvPr/>
          </p:nvPicPr>
          <p:blipFill>
            <a:blip r:embed="rId3">
              <a:extLst/>
            </a:blip>
            <a:srcRect/>
            <a:stretch>
              <a:fillRect/>
            </a:stretch>
          </p:blipFill>
          <p:spPr>
            <a:xfrm rot="5308678">
              <a:off x="956751" y="-808268"/>
              <a:ext cx="4770921" cy="6560016"/>
            </a:xfrm>
            <a:prstGeom prst="rect">
              <a:avLst/>
            </a:prstGeom>
            <a:ln w="12700" cap="flat">
              <a:noFill/>
              <a:miter lim="400000"/>
            </a:ln>
            <a:effectLst/>
          </p:spPr>
        </p:pic>
        <p:sp>
          <p:nvSpPr>
            <p:cNvPr id="2113" name="Shape 2113"/>
            <p:cNvSpPr/>
            <p:nvPr/>
          </p:nvSpPr>
          <p:spPr>
            <a:xfrm>
              <a:off x="107414" y="93066"/>
              <a:ext cx="6164207" cy="3180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200">
                  <a:latin typeface="Lint McCree Intl BB"/>
                  <a:ea typeface="Lint McCree Intl BB"/>
                  <a:cs typeface="Lint McCree Intl BB"/>
                  <a:sym typeface="Lint McCree Intl BB"/>
                </a:defRPr>
              </a:lvl1pPr>
            </a:lstStyle>
            <a:p>
              <a:pPr lvl="0">
                <a:defRPr sz="1800"/>
              </a:pPr>
              <a:r>
                <a:rPr sz="1400" dirty="0"/>
                <a:t>Visualize the exchange on a new piece of paper</a:t>
              </a:r>
            </a:p>
          </p:txBody>
        </p:sp>
      </p:grpSp>
      <p:sp>
        <p:nvSpPr>
          <p:cNvPr id="2115" name="Shape 2115"/>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sp>
        <p:nvSpPr>
          <p:cNvPr id="2116" name="Shape 2116"/>
          <p:cNvSpPr/>
          <p:nvPr/>
        </p:nvSpPr>
        <p:spPr>
          <a:xfrm>
            <a:off x="865910" y="1076341"/>
            <a:ext cx="11331895" cy="126985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Think about (and draw) what a value exchange looks like for </a:t>
            </a:r>
            <a:r>
              <a:rPr sz="2800" b="1" i="1">
                <a:solidFill>
                  <a:srgbClr val="2D2829"/>
                </a:solidFill>
                <a:latin typeface="Helvetica"/>
                <a:ea typeface="Helvetica"/>
                <a:cs typeface="Helvetica"/>
                <a:sym typeface="Helvetica"/>
              </a:rPr>
              <a:t>your</a:t>
            </a:r>
            <a:r>
              <a:rPr sz="2800" b="1">
                <a:solidFill>
                  <a:srgbClr val="2D2829"/>
                </a:solidFill>
                <a:latin typeface="Helvetica"/>
                <a:ea typeface="Helvetica"/>
                <a:cs typeface="Helvetica"/>
                <a:sym typeface="Helvetica"/>
              </a:rPr>
              <a:t> innovation…</a:t>
            </a:r>
          </a:p>
        </p:txBody>
      </p:sp>
      <p:pic>
        <p:nvPicPr>
          <p:cNvPr id="2117" name="pasted-image.pdf"/>
          <p:cNvPicPr/>
          <p:nvPr/>
        </p:nvPicPr>
        <p:blipFill>
          <a:blip r:embed="rId4">
            <a:extLst/>
          </a:blip>
          <a:srcRect/>
          <a:stretch>
            <a:fillRect/>
          </a:stretch>
        </p:blipFill>
        <p:spPr>
          <a:xfrm>
            <a:off x="8136965" y="235358"/>
            <a:ext cx="1348208" cy="814574"/>
          </a:xfrm>
          <a:prstGeom prst="rect">
            <a:avLst/>
          </a:prstGeom>
          <a:ln w="12700">
            <a:miter lim="400000"/>
          </a:ln>
        </p:spPr>
      </p:pic>
      <p:grpSp>
        <p:nvGrpSpPr>
          <p:cNvPr id="2120" name="Group 2120"/>
          <p:cNvGrpSpPr/>
          <p:nvPr/>
        </p:nvGrpSpPr>
        <p:grpSpPr>
          <a:xfrm>
            <a:off x="643480" y="5796508"/>
            <a:ext cx="3490433" cy="3957160"/>
            <a:chOff x="-207949" y="0"/>
            <a:chExt cx="3490433" cy="3957158"/>
          </a:xfrm>
        </p:grpSpPr>
        <p:sp>
          <p:nvSpPr>
            <p:cNvPr id="2118" name="Shape 2118"/>
            <p:cNvSpPr/>
            <p:nvPr/>
          </p:nvSpPr>
          <p:spPr>
            <a:xfrm>
              <a:off x="-207949" y="0"/>
              <a:ext cx="2522524" cy="1550790"/>
            </a:xfrm>
            <a:prstGeom prst="wedgeEllipseCallout">
              <a:avLst>
                <a:gd name="adj1" fmla="val 55970"/>
                <a:gd name="adj2" fmla="val 52805"/>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What does each person</a:t>
              </a:r>
              <a:r>
                <a:rPr sz="1600" i="1">
                  <a:solidFill>
                    <a:srgbClr val="2D2829"/>
                  </a:solidFill>
                  <a:latin typeface="Lint McCree Intl BB"/>
                  <a:ea typeface="Lint McCree Intl BB"/>
                  <a:cs typeface="Lint McCree Intl BB"/>
                  <a:sym typeface="Lint McCree Intl BB"/>
                </a:rPr>
                <a:t> offer</a:t>
              </a:r>
              <a:r>
                <a:rPr sz="1600">
                  <a:solidFill>
                    <a:srgbClr val="2D2829"/>
                  </a:solidFill>
                  <a:latin typeface="Lint McCree Intl BB"/>
                  <a:ea typeface="Lint McCree Intl BB"/>
                  <a:cs typeface="Lint McCree Intl BB"/>
                  <a:sym typeface="Lint McCree Intl BB"/>
                </a:rPr>
                <a:t>?</a:t>
              </a:r>
            </a:p>
          </p:txBody>
        </p:sp>
        <p:pic>
          <p:nvPicPr>
            <p:cNvPr id="2119" name="LittleGuy_14c.png"/>
            <p:cNvPicPr/>
            <p:nvPr/>
          </p:nvPicPr>
          <p:blipFill>
            <a:blip r:embed="rId5">
              <a:extLst/>
            </a:blip>
            <a:stretch>
              <a:fillRect/>
            </a:stretch>
          </p:blipFill>
          <p:spPr>
            <a:xfrm>
              <a:off x="1934299" y="1522671"/>
              <a:ext cx="1348185" cy="2434487"/>
            </a:xfrm>
            <a:prstGeom prst="rect">
              <a:avLst/>
            </a:prstGeom>
            <a:ln w="12700" cap="flat">
              <a:noFill/>
              <a:miter lim="400000"/>
            </a:ln>
            <a:effectLst/>
          </p:spPr>
        </p:pic>
      </p:grpSp>
      <p:sp>
        <p:nvSpPr>
          <p:cNvPr id="2121" name="Shape 2121"/>
          <p:cNvSpPr/>
          <p:nvPr/>
        </p:nvSpPr>
        <p:spPr>
          <a:xfrm>
            <a:off x="4466086" y="7360968"/>
            <a:ext cx="2977449" cy="759177"/>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1400" dirty="0">
                <a:latin typeface="Lint McCree Intl BB"/>
                <a:ea typeface="Lint McCree Intl BB"/>
                <a:cs typeface="Lint McCree Intl BB"/>
                <a:sym typeface="Lint McCree Intl BB"/>
              </a:rPr>
              <a:t>Consider if each person is receiving</a:t>
            </a:r>
          </a:p>
          <a:p>
            <a:pPr algn="l" defTabSz="456987">
              <a:defRPr sz="1800"/>
            </a:pPr>
            <a:r>
              <a:rPr sz="1400" dirty="0">
                <a:latin typeface="Lint McCree Intl BB"/>
                <a:ea typeface="Lint McCree Intl BB"/>
                <a:cs typeface="Lint McCree Intl BB"/>
                <a:sym typeface="Lint McCree Intl BB"/>
              </a:rPr>
              <a:t>an adequate amount of value in the</a:t>
            </a:r>
          </a:p>
          <a:p>
            <a:pPr algn="l" defTabSz="456987">
              <a:defRPr sz="1800"/>
            </a:pPr>
            <a:r>
              <a:rPr sz="1400" dirty="0">
                <a:latin typeface="Lint McCree Intl BB"/>
                <a:ea typeface="Lint McCree Intl BB"/>
                <a:cs typeface="Lint McCree Intl BB"/>
                <a:sym typeface="Lint McCree Intl BB"/>
              </a:rPr>
              <a:t>exchange.</a:t>
            </a:r>
          </a:p>
        </p:txBody>
      </p:sp>
      <p:grpSp>
        <p:nvGrpSpPr>
          <p:cNvPr id="2124" name="Group 2124"/>
          <p:cNvGrpSpPr/>
          <p:nvPr/>
        </p:nvGrpSpPr>
        <p:grpSpPr>
          <a:xfrm>
            <a:off x="1335456" y="3899217"/>
            <a:ext cx="7644847" cy="1953422"/>
            <a:chOff x="0" y="-1"/>
            <a:chExt cx="7644845" cy="1953420"/>
          </a:xfrm>
        </p:grpSpPr>
        <p:pic>
          <p:nvPicPr>
            <p:cNvPr id="2122" name="pasted-image.tif"/>
            <p:cNvPicPr/>
            <p:nvPr/>
          </p:nvPicPr>
          <p:blipFill>
            <a:blip r:embed="rId6">
              <a:extLst/>
            </a:blip>
            <a:stretch>
              <a:fillRect/>
            </a:stretch>
          </p:blipFill>
          <p:spPr>
            <a:xfrm>
              <a:off x="2679938" y="-1"/>
              <a:ext cx="4964907" cy="1953420"/>
            </a:xfrm>
            <a:prstGeom prst="rect">
              <a:avLst/>
            </a:prstGeom>
            <a:ln w="12700" cap="flat">
              <a:noFill/>
              <a:miter lim="400000"/>
            </a:ln>
            <a:effectLst/>
          </p:spPr>
        </p:pic>
        <p:sp>
          <p:nvSpPr>
            <p:cNvPr id="2123" name="Shape 2123"/>
            <p:cNvSpPr/>
            <p:nvPr/>
          </p:nvSpPr>
          <p:spPr>
            <a:xfrm>
              <a:off x="0" y="210062"/>
              <a:ext cx="1933459" cy="5334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200">
                  <a:latin typeface="Lint McCree Intl BB"/>
                  <a:ea typeface="Lint McCree Intl BB"/>
                  <a:cs typeface="Lint McCree Intl BB"/>
                  <a:sym typeface="Lint McCree Intl BB"/>
                </a:defRPr>
              </a:lvl1pPr>
            </a:lstStyle>
            <a:p>
              <a:pPr lvl="0">
                <a:defRPr sz="1800"/>
              </a:pPr>
              <a:r>
                <a:rPr sz="1400" dirty="0"/>
                <a:t>Note each person involved in your idea.</a:t>
              </a:r>
            </a:p>
          </p:txBody>
        </p:sp>
      </p:grpSp>
      <p:grpSp>
        <p:nvGrpSpPr>
          <p:cNvPr id="2127" name="Group 2127"/>
          <p:cNvGrpSpPr/>
          <p:nvPr/>
        </p:nvGrpSpPr>
        <p:grpSpPr>
          <a:xfrm>
            <a:off x="4898111" y="3669552"/>
            <a:ext cx="7903489" cy="2864993"/>
            <a:chOff x="0" y="50"/>
            <a:chExt cx="7903488" cy="2864991"/>
          </a:xfrm>
        </p:grpSpPr>
        <p:pic>
          <p:nvPicPr>
            <p:cNvPr id="2125" name="pasted-image.tif"/>
            <p:cNvPicPr/>
            <p:nvPr/>
          </p:nvPicPr>
          <p:blipFill>
            <a:blip r:embed="rId7">
              <a:extLst/>
            </a:blip>
            <a:stretch>
              <a:fillRect/>
            </a:stretch>
          </p:blipFill>
          <p:spPr>
            <a:xfrm>
              <a:off x="0" y="50"/>
              <a:ext cx="3267472" cy="2864991"/>
            </a:xfrm>
            <a:prstGeom prst="rect">
              <a:avLst/>
            </a:prstGeom>
            <a:ln w="12700" cap="flat">
              <a:noFill/>
              <a:miter lim="400000"/>
            </a:ln>
            <a:effectLst/>
          </p:spPr>
        </p:pic>
        <p:sp>
          <p:nvSpPr>
            <p:cNvPr id="2126" name="Shape 2126"/>
            <p:cNvSpPr/>
            <p:nvPr/>
          </p:nvSpPr>
          <p:spPr>
            <a:xfrm>
              <a:off x="4825849" y="39612"/>
              <a:ext cx="3077639" cy="96436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sz="1400" dirty="0">
                  <a:latin typeface="Lint McCree Intl BB"/>
                  <a:ea typeface="Lint McCree Intl BB"/>
                  <a:cs typeface="Lint McCree Intl BB"/>
                  <a:sym typeface="Lint McCree Intl BB"/>
                </a:rPr>
                <a:t>Between each person noted, write down the value exchanged and add arrows to show which</a:t>
              </a:r>
            </a:p>
            <a:p>
              <a:pPr algn="l" defTabSz="456987">
                <a:defRPr sz="1800"/>
              </a:pPr>
              <a:r>
                <a:rPr sz="1400" dirty="0">
                  <a:latin typeface="Lint McCree Intl BB"/>
                  <a:ea typeface="Lint McCree Intl BB"/>
                  <a:cs typeface="Lint McCree Intl BB"/>
                  <a:sym typeface="Lint McCree Intl BB"/>
                </a:rPr>
                <a:t>direction the value goes.</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114"/>
                                        </p:tgtEl>
                                        <p:attrNameLst>
                                          <p:attrName>style.visibility</p:attrName>
                                        </p:attrNameLst>
                                      </p:cBhvr>
                                      <p:to>
                                        <p:strVal val="visible"/>
                                      </p:to>
                                    </p:set>
                                    <p:animEffect transition="in" filter="fade">
                                      <p:cBhvr>
                                        <p:cTn id="7" dur="1000"/>
                                        <p:tgtEl>
                                          <p:spTgt spid="21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124"/>
                                        </p:tgtEl>
                                        <p:attrNameLst>
                                          <p:attrName>style.visibility</p:attrName>
                                        </p:attrNameLst>
                                      </p:cBhvr>
                                      <p:to>
                                        <p:strVal val="visible"/>
                                      </p:to>
                                    </p:set>
                                    <p:animEffect transition="in" filter="fade">
                                      <p:cBhvr>
                                        <p:cTn id="12" dur="1000"/>
                                        <p:tgtEl>
                                          <p:spTgt spid="21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2127"/>
                                        </p:tgtEl>
                                        <p:attrNameLst>
                                          <p:attrName>style.visibility</p:attrName>
                                        </p:attrNameLst>
                                      </p:cBhvr>
                                      <p:to>
                                        <p:strVal val="visible"/>
                                      </p:to>
                                    </p:set>
                                    <p:animEffect transition="in" filter="fade">
                                      <p:cBhvr>
                                        <p:cTn id="17" dur="1000"/>
                                        <p:tgtEl>
                                          <p:spTgt spid="212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2121"/>
                                        </p:tgtEl>
                                        <p:attrNameLst>
                                          <p:attrName>style.visibility</p:attrName>
                                        </p:attrNameLst>
                                      </p:cBhvr>
                                      <p:to>
                                        <p:strVal val="visible"/>
                                      </p:to>
                                    </p:set>
                                    <p:animEffect transition="in" filter="dissolve">
                                      <p:cBhvr>
                                        <p:cTn id="22" dur="1000"/>
                                        <p:tgtEl>
                                          <p:spTgt spid="21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5" nodeType="clickEffect">
                                  <p:stCondLst>
                                    <p:cond delay="0"/>
                                  </p:stCondLst>
                                  <p:iterate>
                                    <p:tmAbs val="0"/>
                                  </p:iterate>
                                  <p:childTnLst>
                                    <p:set>
                                      <p:cBhvr>
                                        <p:cTn id="26" fill="hold"/>
                                        <p:tgtEl>
                                          <p:spTgt spid="2120"/>
                                        </p:tgtEl>
                                        <p:attrNameLst>
                                          <p:attrName>style.visibility</p:attrName>
                                        </p:attrNameLst>
                                      </p:cBhvr>
                                      <p:to>
                                        <p:strVal val="visible"/>
                                      </p:to>
                                    </p:set>
                                    <p:animEffect transition="in" filter="fade">
                                      <p:cBhvr>
                                        <p:cTn id="27" dur="1000"/>
                                        <p:tgtEl>
                                          <p:spTgt spid="21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6" nodeType="clickEffect">
                                  <p:stCondLst>
                                    <p:cond delay="0"/>
                                  </p:stCondLst>
                                  <p:iterate>
                                    <p:tmAbs val="0"/>
                                  </p:iterate>
                                  <p:childTnLst>
                                    <p:set>
                                      <p:cBhvr>
                                        <p:cTn id="31" fill="hold"/>
                                        <p:tgtEl>
                                          <p:spTgt spid="2111"/>
                                        </p:tgtEl>
                                        <p:attrNameLst>
                                          <p:attrName>style.visibility</p:attrName>
                                        </p:attrNameLst>
                                      </p:cBhvr>
                                      <p:to>
                                        <p:strVal val="visible"/>
                                      </p:to>
                                    </p:set>
                                    <p:animEffect transition="in" filter="fade">
                                      <p:cBhvr>
                                        <p:cTn id="32" dur="1000"/>
                                        <p:tgtEl>
                                          <p:spTgt spid="2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1" grpId="6" animBg="1" advAuto="0"/>
      <p:bldP spid="2114" grpId="1" animBg="1" advAuto="0"/>
      <p:bldP spid="2120" grpId="5" animBg="1" advAuto="0"/>
      <p:bldP spid="2121" grpId="4" animBg="1" advAuto="0"/>
      <p:bldP spid="2124" grpId="2" animBg="1" advAuto="0"/>
      <p:bldP spid="2127" grpId="3"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p:nvPr/>
        </p:nvSpPr>
        <p:spPr>
          <a:xfrm>
            <a:off x="1610061" y="-422053"/>
            <a:ext cx="8015706"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a:t>The Full Deck</a:t>
            </a:r>
          </a:p>
        </p:txBody>
      </p:sp>
      <p:grpSp>
        <p:nvGrpSpPr>
          <p:cNvPr id="315" name="Group 315"/>
          <p:cNvGrpSpPr/>
          <p:nvPr/>
        </p:nvGrpSpPr>
        <p:grpSpPr>
          <a:xfrm>
            <a:off x="4775901" y="987127"/>
            <a:ext cx="3486815" cy="8526545"/>
            <a:chOff x="0" y="0"/>
            <a:chExt cx="3486813" cy="8526543"/>
          </a:xfrm>
        </p:grpSpPr>
        <p:pic>
          <p:nvPicPr>
            <p:cNvPr id="304" name="9a .png"/>
            <p:cNvPicPr/>
            <p:nvPr/>
          </p:nvPicPr>
          <p:blipFill>
            <a:blip r:embed="rId2">
              <a:extLst/>
            </a:blip>
            <a:stretch>
              <a:fillRect/>
            </a:stretch>
          </p:blipFill>
          <p:spPr>
            <a:xfrm>
              <a:off x="10522" y="1912265"/>
              <a:ext cx="1664338" cy="1248253"/>
            </a:xfrm>
            <a:prstGeom prst="rect">
              <a:avLst/>
            </a:prstGeom>
            <a:ln w="12700" cap="flat">
              <a:noFill/>
              <a:miter lim="400000"/>
            </a:ln>
            <a:effectLst/>
          </p:spPr>
        </p:pic>
        <p:pic>
          <p:nvPicPr>
            <p:cNvPr id="305" name="10a.png"/>
            <p:cNvPicPr/>
            <p:nvPr/>
          </p:nvPicPr>
          <p:blipFill>
            <a:blip r:embed="rId3">
              <a:extLst/>
            </a:blip>
            <a:stretch>
              <a:fillRect/>
            </a:stretch>
          </p:blipFill>
          <p:spPr>
            <a:xfrm>
              <a:off x="19620" y="3252199"/>
              <a:ext cx="1644039" cy="1233029"/>
            </a:xfrm>
            <a:prstGeom prst="rect">
              <a:avLst/>
            </a:prstGeom>
            <a:ln w="12700" cap="flat">
              <a:noFill/>
              <a:miter lim="400000"/>
            </a:ln>
            <a:effectLst/>
          </p:spPr>
        </p:pic>
        <p:pic>
          <p:nvPicPr>
            <p:cNvPr id="306" name="Screen Shot 2015-08-28 at 9.19.31 AM.png"/>
            <p:cNvPicPr/>
            <p:nvPr/>
          </p:nvPicPr>
          <p:blipFill>
            <a:blip r:embed="rId4">
              <a:extLst/>
            </a:blip>
            <a:stretch>
              <a:fillRect/>
            </a:stretch>
          </p:blipFill>
          <p:spPr>
            <a:xfrm>
              <a:off x="907389" y="7278289"/>
              <a:ext cx="1668320" cy="1248254"/>
            </a:xfrm>
            <a:prstGeom prst="rect">
              <a:avLst/>
            </a:prstGeom>
            <a:ln w="12700" cap="flat">
              <a:noFill/>
              <a:miter lim="400000"/>
            </a:ln>
            <a:effectLst/>
          </p:spPr>
        </p:pic>
        <p:pic>
          <p:nvPicPr>
            <p:cNvPr id="307" name="Screen Shot 2015-08-28 at 9.19.18 AM.png"/>
            <p:cNvPicPr/>
            <p:nvPr/>
          </p:nvPicPr>
          <p:blipFill>
            <a:blip r:embed="rId5">
              <a:extLst/>
            </a:blip>
            <a:stretch>
              <a:fillRect/>
            </a:stretch>
          </p:blipFill>
          <p:spPr>
            <a:xfrm>
              <a:off x="1807256" y="5936032"/>
              <a:ext cx="1668320" cy="1248254"/>
            </a:xfrm>
            <a:prstGeom prst="rect">
              <a:avLst/>
            </a:prstGeom>
            <a:ln w="12700" cap="flat">
              <a:noFill/>
              <a:miter lim="400000"/>
            </a:ln>
            <a:effectLst/>
          </p:spPr>
        </p:pic>
        <p:pic>
          <p:nvPicPr>
            <p:cNvPr id="308" name="Screen Shot 2015-08-28 at 9.18.50 AM.png"/>
            <p:cNvPicPr/>
            <p:nvPr/>
          </p:nvPicPr>
          <p:blipFill>
            <a:blip r:embed="rId6">
              <a:extLst/>
            </a:blip>
            <a:stretch>
              <a:fillRect/>
            </a:stretch>
          </p:blipFill>
          <p:spPr>
            <a:xfrm>
              <a:off x="2025" y="5937550"/>
              <a:ext cx="1660949" cy="1245217"/>
            </a:xfrm>
            <a:prstGeom prst="rect">
              <a:avLst/>
            </a:prstGeom>
            <a:ln w="12700" cap="flat">
              <a:noFill/>
              <a:miter lim="400000"/>
            </a:ln>
            <a:effectLst/>
          </p:spPr>
        </p:pic>
        <p:pic>
          <p:nvPicPr>
            <p:cNvPr id="309" name="Screen Shot 2015-08-28 at 9.19.06 AM.png"/>
            <p:cNvPicPr/>
            <p:nvPr/>
          </p:nvPicPr>
          <p:blipFill>
            <a:blip r:embed="rId7">
              <a:extLst/>
            </a:blip>
            <a:stretch>
              <a:fillRect/>
            </a:stretch>
          </p:blipFill>
          <p:spPr>
            <a:xfrm>
              <a:off x="0" y="4593774"/>
              <a:ext cx="1664999" cy="1248254"/>
            </a:xfrm>
            <a:prstGeom prst="rect">
              <a:avLst/>
            </a:prstGeom>
            <a:ln w="12700" cap="flat">
              <a:noFill/>
              <a:miter lim="400000"/>
            </a:ln>
            <a:effectLst/>
          </p:spPr>
        </p:pic>
        <p:pic>
          <p:nvPicPr>
            <p:cNvPr id="310" name="Screen Shot 2015-08-28 at 9.18.25 AM.png"/>
            <p:cNvPicPr/>
            <p:nvPr/>
          </p:nvPicPr>
          <p:blipFill>
            <a:blip r:embed="rId8">
              <a:extLst/>
            </a:blip>
            <a:stretch>
              <a:fillRect/>
            </a:stretch>
          </p:blipFill>
          <p:spPr>
            <a:xfrm>
              <a:off x="1819438" y="3273519"/>
              <a:ext cx="1643955" cy="1231009"/>
            </a:xfrm>
            <a:prstGeom prst="rect">
              <a:avLst/>
            </a:prstGeom>
            <a:ln w="12700" cap="flat">
              <a:noFill/>
              <a:miter lim="400000"/>
            </a:ln>
            <a:effectLst/>
          </p:spPr>
        </p:pic>
        <p:pic>
          <p:nvPicPr>
            <p:cNvPr id="311" name="Screen Shot 2015-08-28 at 9.18.36 AM.png"/>
            <p:cNvPicPr/>
            <p:nvPr/>
          </p:nvPicPr>
          <p:blipFill>
            <a:blip r:embed="rId9">
              <a:extLst/>
            </a:blip>
            <a:stretch>
              <a:fillRect/>
            </a:stretch>
          </p:blipFill>
          <p:spPr>
            <a:xfrm>
              <a:off x="1844816" y="4613074"/>
              <a:ext cx="1641997" cy="1231009"/>
            </a:xfrm>
            <a:prstGeom prst="rect">
              <a:avLst/>
            </a:prstGeom>
            <a:ln w="12700" cap="flat">
              <a:noFill/>
              <a:miter lim="400000"/>
            </a:ln>
            <a:effectLst/>
          </p:spPr>
        </p:pic>
        <p:pic>
          <p:nvPicPr>
            <p:cNvPr id="312" name="Gear 2.png"/>
            <p:cNvPicPr/>
            <p:nvPr/>
          </p:nvPicPr>
          <p:blipFill>
            <a:blip r:embed="rId10">
              <a:extLst/>
            </a:blip>
            <a:stretch>
              <a:fillRect/>
            </a:stretch>
          </p:blipFill>
          <p:spPr>
            <a:xfrm>
              <a:off x="1014256" y="0"/>
              <a:ext cx="1428985" cy="1480387"/>
            </a:xfrm>
            <a:prstGeom prst="rect">
              <a:avLst/>
            </a:prstGeom>
            <a:ln w="12700" cap="flat">
              <a:noFill/>
              <a:miter lim="400000"/>
            </a:ln>
            <a:effectLst/>
          </p:spPr>
        </p:pic>
        <p:sp>
          <p:nvSpPr>
            <p:cNvPr id="313" name="Shape 313"/>
            <p:cNvSpPr/>
            <p:nvPr/>
          </p:nvSpPr>
          <p:spPr>
            <a:xfrm>
              <a:off x="1137406" y="1352117"/>
              <a:ext cx="807913"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2</a:t>
              </a:r>
            </a:p>
          </p:txBody>
        </p:sp>
        <p:sp>
          <p:nvSpPr>
            <p:cNvPr id="314" name="Shape 314"/>
            <p:cNvSpPr/>
            <p:nvPr/>
          </p:nvSpPr>
          <p:spPr>
            <a:xfrm>
              <a:off x="32302" y="1791223"/>
              <a:ext cx="3418493" cy="1"/>
            </a:xfrm>
            <a:prstGeom prst="line">
              <a:avLst/>
            </a:prstGeom>
            <a:noFill/>
            <a:ln w="25400" cap="flat">
              <a:solidFill>
                <a:srgbClr val="42C4DC"/>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nvGrpSpPr>
          <p:cNvPr id="324" name="Group 324"/>
          <p:cNvGrpSpPr/>
          <p:nvPr/>
        </p:nvGrpSpPr>
        <p:grpSpPr>
          <a:xfrm>
            <a:off x="2924359" y="1072006"/>
            <a:ext cx="1715624" cy="8479293"/>
            <a:chOff x="0" y="0"/>
            <a:chExt cx="1715621" cy="8479292"/>
          </a:xfrm>
        </p:grpSpPr>
        <p:pic>
          <p:nvPicPr>
            <p:cNvPr id="316" name="4a.png"/>
            <p:cNvPicPr/>
            <p:nvPr/>
          </p:nvPicPr>
          <p:blipFill>
            <a:blip r:embed="rId11">
              <a:extLst/>
            </a:blip>
            <a:stretch>
              <a:fillRect/>
            </a:stretch>
          </p:blipFill>
          <p:spPr>
            <a:xfrm>
              <a:off x="1982" y="1795801"/>
              <a:ext cx="1713639" cy="1285229"/>
            </a:xfrm>
            <a:prstGeom prst="rect">
              <a:avLst/>
            </a:prstGeom>
            <a:ln w="25400" cap="flat">
              <a:solidFill>
                <a:srgbClr val="FFFFFF"/>
              </a:solidFill>
              <a:prstDash val="solid"/>
              <a:miter lim="400000"/>
            </a:ln>
            <a:effectLst/>
          </p:spPr>
        </p:pic>
        <p:pic>
          <p:nvPicPr>
            <p:cNvPr id="317" name="5a.png"/>
            <p:cNvPicPr/>
            <p:nvPr/>
          </p:nvPicPr>
          <p:blipFill>
            <a:blip r:embed="rId12">
              <a:extLst/>
            </a:blip>
            <a:stretch>
              <a:fillRect/>
            </a:stretch>
          </p:blipFill>
          <p:spPr>
            <a:xfrm>
              <a:off x="0" y="3161530"/>
              <a:ext cx="1713638" cy="1285229"/>
            </a:xfrm>
            <a:prstGeom prst="rect">
              <a:avLst/>
            </a:prstGeom>
            <a:ln w="25400" cap="flat">
              <a:solidFill>
                <a:srgbClr val="FFFFFF"/>
              </a:solidFill>
              <a:prstDash val="solid"/>
              <a:miter lim="400000"/>
            </a:ln>
            <a:effectLst/>
          </p:spPr>
        </p:pic>
        <p:pic>
          <p:nvPicPr>
            <p:cNvPr id="318" name="6a.png"/>
            <p:cNvPicPr/>
            <p:nvPr/>
          </p:nvPicPr>
          <p:blipFill>
            <a:blip r:embed="rId13">
              <a:extLst/>
            </a:blip>
            <a:stretch>
              <a:fillRect/>
            </a:stretch>
          </p:blipFill>
          <p:spPr>
            <a:xfrm>
              <a:off x="1982" y="4494932"/>
              <a:ext cx="1713639" cy="1285229"/>
            </a:xfrm>
            <a:prstGeom prst="rect">
              <a:avLst/>
            </a:prstGeom>
            <a:ln w="25400" cap="flat">
              <a:solidFill>
                <a:srgbClr val="FFFFFF"/>
              </a:solidFill>
              <a:prstDash val="solid"/>
              <a:miter lim="400000"/>
            </a:ln>
            <a:effectLst/>
          </p:spPr>
        </p:pic>
        <p:pic>
          <p:nvPicPr>
            <p:cNvPr id="319" name="7a.png"/>
            <p:cNvPicPr/>
            <p:nvPr/>
          </p:nvPicPr>
          <p:blipFill>
            <a:blip r:embed="rId14">
              <a:extLst/>
            </a:blip>
            <a:stretch>
              <a:fillRect/>
            </a:stretch>
          </p:blipFill>
          <p:spPr>
            <a:xfrm>
              <a:off x="1982" y="5828334"/>
              <a:ext cx="1713639" cy="1285229"/>
            </a:xfrm>
            <a:prstGeom prst="rect">
              <a:avLst/>
            </a:prstGeom>
            <a:ln w="25400" cap="flat">
              <a:solidFill>
                <a:srgbClr val="FFFFFF"/>
              </a:solidFill>
              <a:prstDash val="solid"/>
              <a:miter lim="400000"/>
            </a:ln>
            <a:effectLst/>
          </p:spPr>
        </p:pic>
        <p:pic>
          <p:nvPicPr>
            <p:cNvPr id="320" name="8a.png"/>
            <p:cNvPicPr/>
            <p:nvPr/>
          </p:nvPicPr>
          <p:blipFill>
            <a:blip r:embed="rId15">
              <a:extLst/>
            </a:blip>
            <a:srcRect/>
            <a:stretch>
              <a:fillRect/>
            </a:stretch>
          </p:blipFill>
          <p:spPr>
            <a:xfrm>
              <a:off x="1982" y="7194063"/>
              <a:ext cx="1713639" cy="1285229"/>
            </a:xfrm>
            <a:prstGeom prst="rect">
              <a:avLst/>
            </a:prstGeom>
            <a:ln w="25400" cap="flat">
              <a:solidFill>
                <a:srgbClr val="FFFFFF"/>
              </a:solidFill>
              <a:prstDash val="solid"/>
              <a:miter lim="400000"/>
            </a:ln>
            <a:effectLst/>
          </p:spPr>
        </p:pic>
        <p:pic>
          <p:nvPicPr>
            <p:cNvPr id="321" name="Gear 1.png"/>
            <p:cNvPicPr/>
            <p:nvPr/>
          </p:nvPicPr>
          <p:blipFill>
            <a:blip r:embed="rId16">
              <a:extLst/>
            </a:blip>
            <a:stretch>
              <a:fillRect/>
            </a:stretch>
          </p:blipFill>
          <p:spPr>
            <a:xfrm>
              <a:off x="242097" y="0"/>
              <a:ext cx="1244148" cy="1310629"/>
            </a:xfrm>
            <a:prstGeom prst="rect">
              <a:avLst/>
            </a:prstGeom>
            <a:ln w="12700" cap="flat">
              <a:noFill/>
              <a:miter lim="400000"/>
            </a:ln>
            <a:effectLst/>
          </p:spPr>
        </p:pic>
        <p:sp>
          <p:nvSpPr>
            <p:cNvPr id="322" name="Shape 322"/>
            <p:cNvSpPr/>
            <p:nvPr/>
          </p:nvSpPr>
          <p:spPr>
            <a:xfrm>
              <a:off x="303832" y="1317678"/>
              <a:ext cx="807912"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1</a:t>
              </a:r>
            </a:p>
          </p:txBody>
        </p:sp>
        <p:sp>
          <p:nvSpPr>
            <p:cNvPr id="323" name="Shape 323"/>
            <p:cNvSpPr/>
            <p:nvPr/>
          </p:nvSpPr>
          <p:spPr>
            <a:xfrm>
              <a:off x="73877" y="1706344"/>
              <a:ext cx="1580587" cy="1"/>
            </a:xfrm>
            <a:prstGeom prst="line">
              <a:avLst/>
            </a:prstGeom>
            <a:noFill/>
            <a:ln w="25400" cap="flat">
              <a:solidFill>
                <a:srgbClr val="ED297C"/>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nvGrpSpPr>
          <p:cNvPr id="331" name="Group 331"/>
          <p:cNvGrpSpPr/>
          <p:nvPr/>
        </p:nvGrpSpPr>
        <p:grpSpPr>
          <a:xfrm>
            <a:off x="1115027" y="1210986"/>
            <a:ext cx="1666526" cy="5586072"/>
            <a:chOff x="0" y="0"/>
            <a:chExt cx="1666525" cy="5586071"/>
          </a:xfrm>
        </p:grpSpPr>
        <p:pic>
          <p:nvPicPr>
            <p:cNvPr id="325" name="Screen Shot 2015-08-27 at 3.05.08 PM.png"/>
            <p:cNvPicPr/>
            <p:nvPr/>
          </p:nvPicPr>
          <p:blipFill>
            <a:blip r:embed="rId17">
              <a:extLst/>
            </a:blip>
            <a:stretch>
              <a:fillRect/>
            </a:stretch>
          </p:blipFill>
          <p:spPr>
            <a:xfrm>
              <a:off x="0" y="3041028"/>
              <a:ext cx="1666525" cy="1248254"/>
            </a:xfrm>
            <a:prstGeom prst="rect">
              <a:avLst/>
            </a:prstGeom>
            <a:ln w="12700" cap="flat">
              <a:noFill/>
              <a:miter lim="400000"/>
            </a:ln>
            <a:effectLst/>
          </p:spPr>
        </p:pic>
        <p:pic>
          <p:nvPicPr>
            <p:cNvPr id="326" name="Screen Shot 2015-08-27 at 3.03.31 PM.png"/>
            <p:cNvPicPr/>
            <p:nvPr/>
          </p:nvPicPr>
          <p:blipFill>
            <a:blip r:embed="rId18">
              <a:extLst/>
            </a:blip>
            <a:stretch>
              <a:fillRect/>
            </a:stretch>
          </p:blipFill>
          <p:spPr>
            <a:xfrm>
              <a:off x="51707" y="4374430"/>
              <a:ext cx="1611815" cy="1211641"/>
            </a:xfrm>
            <a:prstGeom prst="rect">
              <a:avLst/>
            </a:prstGeom>
            <a:ln w="12700" cap="flat">
              <a:noFill/>
              <a:miter lim="400000"/>
            </a:ln>
            <a:effectLst/>
          </p:spPr>
        </p:pic>
        <p:pic>
          <p:nvPicPr>
            <p:cNvPr id="327" name="Screen Shot 2015-08-27 at 3.04.35 PM.png"/>
            <p:cNvPicPr/>
            <p:nvPr/>
          </p:nvPicPr>
          <p:blipFill>
            <a:blip r:embed="rId19">
              <a:extLst/>
            </a:blip>
            <a:stretch>
              <a:fillRect/>
            </a:stretch>
          </p:blipFill>
          <p:spPr>
            <a:xfrm>
              <a:off x="1640" y="1670260"/>
              <a:ext cx="1663244" cy="1248254"/>
            </a:xfrm>
            <a:prstGeom prst="rect">
              <a:avLst/>
            </a:prstGeom>
            <a:ln w="12700" cap="flat">
              <a:noFill/>
              <a:miter lim="400000"/>
            </a:ln>
            <a:effectLst/>
          </p:spPr>
        </p:pic>
        <p:pic>
          <p:nvPicPr>
            <p:cNvPr id="328" name="pasted-image.pdf"/>
            <p:cNvPicPr/>
            <p:nvPr/>
          </p:nvPicPr>
          <p:blipFill>
            <a:blip r:embed="rId20">
              <a:extLst/>
            </a:blip>
            <a:stretch>
              <a:fillRect/>
            </a:stretch>
          </p:blipFill>
          <p:spPr>
            <a:xfrm>
              <a:off x="340368" y="0"/>
              <a:ext cx="1034493" cy="1032650"/>
            </a:xfrm>
            <a:prstGeom prst="rect">
              <a:avLst/>
            </a:prstGeom>
            <a:ln w="12700" cap="flat">
              <a:noFill/>
              <a:miter lim="400000"/>
            </a:ln>
            <a:effectLst/>
          </p:spPr>
        </p:pic>
        <p:sp>
          <p:nvSpPr>
            <p:cNvPr id="329" name="Shape 329"/>
            <p:cNvSpPr/>
            <p:nvPr/>
          </p:nvSpPr>
          <p:spPr>
            <a:xfrm>
              <a:off x="255213" y="1161660"/>
              <a:ext cx="1000273"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Planning</a:t>
              </a:r>
            </a:p>
          </p:txBody>
        </p:sp>
        <p:sp>
          <p:nvSpPr>
            <p:cNvPr id="330" name="Shape 330"/>
            <p:cNvSpPr/>
            <p:nvPr/>
          </p:nvSpPr>
          <p:spPr>
            <a:xfrm>
              <a:off x="42968" y="1567354"/>
              <a:ext cx="1580588" cy="1"/>
            </a:xfrm>
            <a:prstGeom prst="line">
              <a:avLst/>
            </a:prstGeom>
            <a:noFill/>
            <a:ln w="25400" cap="flat">
              <a:solidFill>
                <a:srgbClr val="BCBDC0"/>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nvGrpSpPr>
          <p:cNvPr id="343" name="Group 343"/>
          <p:cNvGrpSpPr/>
          <p:nvPr/>
        </p:nvGrpSpPr>
        <p:grpSpPr>
          <a:xfrm>
            <a:off x="7562655" y="1044153"/>
            <a:ext cx="3357973" cy="8468978"/>
            <a:chOff x="0" y="-1"/>
            <a:chExt cx="3357971" cy="8468977"/>
          </a:xfrm>
        </p:grpSpPr>
        <p:grpSp>
          <p:nvGrpSpPr>
            <p:cNvPr id="340" name="Group 340"/>
            <p:cNvGrpSpPr/>
            <p:nvPr/>
          </p:nvGrpSpPr>
          <p:grpSpPr>
            <a:xfrm>
              <a:off x="853881" y="-1"/>
              <a:ext cx="1665737" cy="7125816"/>
              <a:chOff x="793881" y="0"/>
              <a:chExt cx="1665736" cy="7125814"/>
            </a:xfrm>
          </p:grpSpPr>
          <p:sp>
            <p:nvSpPr>
              <p:cNvPr id="332" name="Shape 332"/>
              <p:cNvSpPr/>
              <p:nvPr/>
            </p:nvSpPr>
            <p:spPr>
              <a:xfrm>
                <a:off x="1203357" y="1328492"/>
                <a:ext cx="807912"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3</a:t>
                </a:r>
              </a:p>
            </p:txBody>
          </p:sp>
          <p:grpSp>
            <p:nvGrpSpPr>
              <p:cNvPr id="339" name="Group 339"/>
              <p:cNvGrpSpPr/>
              <p:nvPr/>
            </p:nvGrpSpPr>
            <p:grpSpPr>
              <a:xfrm>
                <a:off x="793881" y="0"/>
                <a:ext cx="1665736" cy="7125814"/>
                <a:chOff x="0" y="0"/>
                <a:chExt cx="1665735" cy="7125813"/>
              </a:xfrm>
            </p:grpSpPr>
            <p:pic>
              <p:nvPicPr>
                <p:cNvPr id="333" name="Screen Shot 2015-08-28 at 7.39.42 AM.png"/>
                <p:cNvPicPr/>
                <p:nvPr/>
              </p:nvPicPr>
              <p:blipFill>
                <a:blip r:embed="rId21">
                  <a:extLst/>
                </a:blip>
                <a:stretch>
                  <a:fillRect/>
                </a:stretch>
              </p:blipFill>
              <p:spPr>
                <a:xfrm>
                  <a:off x="43" y="1854119"/>
                  <a:ext cx="1665649" cy="1250467"/>
                </a:xfrm>
                <a:prstGeom prst="rect">
                  <a:avLst/>
                </a:prstGeom>
                <a:ln w="12700" cap="flat">
                  <a:noFill/>
                  <a:miter lim="400000"/>
                </a:ln>
                <a:effectLst/>
              </p:spPr>
            </p:pic>
            <p:pic>
              <p:nvPicPr>
                <p:cNvPr id="334" name="Screen Shot 2015-08-28 at 9.20.20 AM.png"/>
                <p:cNvPicPr/>
                <p:nvPr/>
              </p:nvPicPr>
              <p:blipFill>
                <a:blip r:embed="rId22">
                  <a:extLst/>
                </a:blip>
                <a:stretch>
                  <a:fillRect/>
                </a:stretch>
              </p:blipFill>
              <p:spPr>
                <a:xfrm>
                  <a:off x="10522" y="4555215"/>
                  <a:ext cx="1644692" cy="1233029"/>
                </a:xfrm>
                <a:prstGeom prst="rect">
                  <a:avLst/>
                </a:prstGeom>
                <a:ln w="12700" cap="flat">
                  <a:noFill/>
                  <a:miter lim="400000"/>
                </a:ln>
                <a:effectLst/>
              </p:spPr>
            </p:pic>
            <p:pic>
              <p:nvPicPr>
                <p:cNvPr id="335" name="Screen Shot 2015-08-28 at 9.20.33 AM.png"/>
                <p:cNvPicPr/>
                <p:nvPr/>
              </p:nvPicPr>
              <p:blipFill>
                <a:blip r:embed="rId23">
                  <a:extLst/>
                </a:blip>
                <a:stretch>
                  <a:fillRect/>
                </a:stretch>
              </p:blipFill>
              <p:spPr>
                <a:xfrm>
                  <a:off x="0" y="5880979"/>
                  <a:ext cx="1665736" cy="1244835"/>
                </a:xfrm>
                <a:prstGeom prst="rect">
                  <a:avLst/>
                </a:prstGeom>
                <a:ln w="12700" cap="flat">
                  <a:noFill/>
                  <a:miter lim="400000"/>
                </a:ln>
                <a:effectLst/>
              </p:spPr>
            </p:pic>
            <p:pic>
              <p:nvPicPr>
                <p:cNvPr id="336" name="Screen Shot 2015-08-28 at 9.20.02 AM.png"/>
                <p:cNvPicPr/>
                <p:nvPr/>
              </p:nvPicPr>
              <p:blipFill>
                <a:blip r:embed="rId24">
                  <a:extLst/>
                </a:blip>
                <a:stretch>
                  <a:fillRect/>
                </a:stretch>
              </p:blipFill>
              <p:spPr>
                <a:xfrm>
                  <a:off x="992" y="3189892"/>
                  <a:ext cx="1663751" cy="1246820"/>
                </a:xfrm>
                <a:prstGeom prst="rect">
                  <a:avLst/>
                </a:prstGeom>
                <a:ln w="12700" cap="flat">
                  <a:noFill/>
                  <a:miter lim="400000"/>
                </a:ln>
                <a:effectLst/>
              </p:spPr>
            </p:pic>
            <p:pic>
              <p:nvPicPr>
                <p:cNvPr id="337" name="Gear 3 icon.png"/>
                <p:cNvPicPr/>
                <p:nvPr/>
              </p:nvPicPr>
              <p:blipFill>
                <a:blip r:embed="rId25">
                  <a:extLst/>
                </a:blip>
                <a:stretch>
                  <a:fillRect/>
                </a:stretch>
              </p:blipFill>
              <p:spPr>
                <a:xfrm>
                  <a:off x="181875" y="0"/>
                  <a:ext cx="1428985" cy="1366309"/>
                </a:xfrm>
                <a:prstGeom prst="rect">
                  <a:avLst/>
                </a:prstGeom>
                <a:ln w="12700" cap="flat">
                  <a:noFill/>
                  <a:miter lim="400000"/>
                </a:ln>
                <a:effectLst/>
              </p:spPr>
            </p:pic>
            <p:sp>
              <p:nvSpPr>
                <p:cNvPr id="338" name="Shape 338"/>
                <p:cNvSpPr/>
                <p:nvPr/>
              </p:nvSpPr>
              <p:spPr>
                <a:xfrm>
                  <a:off x="38331" y="1734184"/>
                  <a:ext cx="1580587" cy="1"/>
                </a:xfrm>
                <a:prstGeom prst="line">
                  <a:avLst/>
                </a:prstGeom>
                <a:noFill/>
                <a:ln w="25400" cap="flat">
                  <a:solidFill>
                    <a:srgbClr val="7BC142"/>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pic>
          <p:nvPicPr>
            <p:cNvPr id="341" name="Screen Shot 2015-08-28 at 6.37.14 PM.png"/>
            <p:cNvPicPr/>
            <p:nvPr/>
          </p:nvPicPr>
          <p:blipFill>
            <a:blip r:embed="rId26">
              <a:extLst/>
            </a:blip>
            <a:stretch>
              <a:fillRect/>
            </a:stretch>
          </p:blipFill>
          <p:spPr>
            <a:xfrm>
              <a:off x="0" y="7215802"/>
              <a:ext cx="1673647" cy="1253174"/>
            </a:xfrm>
            <a:prstGeom prst="rect">
              <a:avLst/>
            </a:prstGeom>
            <a:ln w="12700" cap="flat">
              <a:noFill/>
              <a:miter lim="400000"/>
            </a:ln>
            <a:effectLst/>
          </p:spPr>
        </p:pic>
        <p:pic>
          <p:nvPicPr>
            <p:cNvPr id="342" name="Screen Shot 2015-08-28 at 6.36.44 PM.png"/>
            <p:cNvPicPr/>
            <p:nvPr/>
          </p:nvPicPr>
          <p:blipFill>
            <a:blip r:embed="rId27">
              <a:extLst/>
            </a:blip>
            <a:stretch>
              <a:fillRect/>
            </a:stretch>
          </p:blipFill>
          <p:spPr>
            <a:xfrm>
              <a:off x="1691446" y="7215802"/>
              <a:ext cx="1666525" cy="1253174"/>
            </a:xfrm>
            <a:prstGeom prst="rect">
              <a:avLst/>
            </a:prstGeom>
            <a:ln w="12700" cap="flat">
              <a:noFill/>
              <a:miter lim="400000"/>
            </a:ln>
            <a:effectLst/>
          </p:spPr>
        </p:pic>
      </p:grpSp>
      <p:grpSp>
        <p:nvGrpSpPr>
          <p:cNvPr id="351" name="Group 351"/>
          <p:cNvGrpSpPr/>
          <p:nvPr/>
        </p:nvGrpSpPr>
        <p:grpSpPr>
          <a:xfrm>
            <a:off x="10157944" y="1242424"/>
            <a:ext cx="1715622" cy="4279634"/>
            <a:chOff x="0" y="0"/>
            <a:chExt cx="1715621" cy="4279632"/>
          </a:xfrm>
        </p:grpSpPr>
        <p:grpSp>
          <p:nvGrpSpPr>
            <p:cNvPr id="349" name="Group 349"/>
            <p:cNvGrpSpPr/>
            <p:nvPr/>
          </p:nvGrpSpPr>
          <p:grpSpPr>
            <a:xfrm>
              <a:off x="28287" y="0"/>
              <a:ext cx="1659048" cy="2904217"/>
              <a:chOff x="0" y="0"/>
              <a:chExt cx="1659047" cy="2904216"/>
            </a:xfrm>
          </p:grpSpPr>
          <p:grpSp>
            <p:nvGrpSpPr>
              <p:cNvPr id="347" name="Group 347"/>
              <p:cNvGrpSpPr/>
              <p:nvPr/>
            </p:nvGrpSpPr>
            <p:grpSpPr>
              <a:xfrm>
                <a:off x="0" y="1130218"/>
                <a:ext cx="1659047" cy="1773998"/>
                <a:chOff x="0" y="38804"/>
                <a:chExt cx="1659046" cy="1773996"/>
              </a:xfrm>
            </p:grpSpPr>
            <p:pic>
              <p:nvPicPr>
                <p:cNvPr id="344" name="Screen Shot 2015-08-28 at 10.14.14 AM.png"/>
                <p:cNvPicPr/>
                <p:nvPr/>
              </p:nvPicPr>
              <p:blipFill>
                <a:blip r:embed="rId28">
                  <a:extLst/>
                </a:blip>
                <a:stretch>
                  <a:fillRect/>
                </a:stretch>
              </p:blipFill>
              <p:spPr>
                <a:xfrm>
                  <a:off x="0" y="564547"/>
                  <a:ext cx="1659046" cy="1248253"/>
                </a:xfrm>
                <a:prstGeom prst="rect">
                  <a:avLst/>
                </a:prstGeom>
                <a:ln w="12700" cap="flat">
                  <a:noFill/>
                  <a:miter lim="400000"/>
                </a:ln>
                <a:effectLst/>
              </p:spPr>
            </p:pic>
            <p:sp>
              <p:nvSpPr>
                <p:cNvPr id="345" name="Shape 345"/>
                <p:cNvSpPr/>
                <p:nvPr/>
              </p:nvSpPr>
              <p:spPr>
                <a:xfrm>
                  <a:off x="342631" y="38804"/>
                  <a:ext cx="564256" cy="379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Post</a:t>
                  </a:r>
                </a:p>
              </p:txBody>
            </p:sp>
            <p:sp>
              <p:nvSpPr>
                <p:cNvPr id="346" name="Shape 346"/>
                <p:cNvSpPr/>
                <p:nvPr/>
              </p:nvSpPr>
              <p:spPr>
                <a:xfrm>
                  <a:off x="39229" y="444500"/>
                  <a:ext cx="1580587" cy="0"/>
                </a:xfrm>
                <a:prstGeom prst="line">
                  <a:avLst/>
                </a:prstGeom>
                <a:noFill/>
                <a:ln w="25400" cap="flat">
                  <a:solidFill>
                    <a:srgbClr val="BCBDC0"/>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pic>
            <p:nvPicPr>
              <p:cNvPr id="348" name="pasted-image.pdf"/>
              <p:cNvPicPr/>
              <p:nvPr/>
            </p:nvPicPr>
            <p:blipFill>
              <a:blip r:embed="rId29">
                <a:extLst/>
              </a:blip>
              <a:stretch>
                <a:fillRect/>
              </a:stretch>
            </p:blipFill>
            <p:spPr>
              <a:xfrm>
                <a:off x="285911" y="0"/>
                <a:ext cx="1087223" cy="1085282"/>
              </a:xfrm>
              <a:prstGeom prst="rect">
                <a:avLst/>
              </a:prstGeom>
              <a:ln w="12700" cap="flat">
                <a:noFill/>
                <a:miter lim="400000"/>
              </a:ln>
              <a:effectLst/>
            </p:spPr>
          </p:pic>
        </p:grpSp>
        <p:pic>
          <p:nvPicPr>
            <p:cNvPr id="350" name="Screen Shot 2015-08-28 at 6.36.58 PM.png"/>
            <p:cNvPicPr/>
            <p:nvPr/>
          </p:nvPicPr>
          <p:blipFill>
            <a:blip r:embed="rId30">
              <a:extLst/>
            </a:blip>
            <a:stretch>
              <a:fillRect/>
            </a:stretch>
          </p:blipFill>
          <p:spPr>
            <a:xfrm>
              <a:off x="0" y="2989121"/>
              <a:ext cx="1715621" cy="1290511"/>
            </a:xfrm>
            <a:prstGeom prst="rect">
              <a:avLst/>
            </a:prstGeom>
            <a:ln w="12700" cap="flat">
              <a:noFill/>
              <a:miter lim="400000"/>
            </a:ln>
            <a:effectLst/>
          </p:spPr>
        </p:pic>
      </p:grpSp>
      <p:pic>
        <p:nvPicPr>
          <p:cNvPr id="352" name="LittleGuy_3b.png"/>
          <p:cNvPicPr/>
          <p:nvPr/>
        </p:nvPicPr>
        <p:blipFill>
          <a:blip r:embed="rId31">
            <a:extLst/>
          </a:blip>
          <a:stretch>
            <a:fillRect/>
          </a:stretch>
        </p:blipFill>
        <p:spPr>
          <a:xfrm>
            <a:off x="11064701" y="7286620"/>
            <a:ext cx="1174975" cy="2484332"/>
          </a:xfrm>
          <a:prstGeom prst="rect">
            <a:avLst/>
          </a:prstGeom>
          <a:ln w="12700">
            <a:miter lim="400000"/>
          </a:ln>
        </p:spPr>
      </p:pic>
      <p:sp>
        <p:nvSpPr>
          <p:cNvPr id="353" name="Shape 353"/>
          <p:cNvSpPr/>
          <p:nvPr/>
        </p:nvSpPr>
        <p:spPr>
          <a:xfrm>
            <a:off x="5707374" y="3251995"/>
            <a:ext cx="4245902" cy="1935693"/>
          </a:xfrm>
          <a:prstGeom prst="wedgeEllipseCallout">
            <a:avLst>
              <a:gd name="adj1" fmla="val 63273"/>
              <a:gd name="adj2" fmla="val 117887"/>
            </a:avLst>
          </a:prstGeom>
          <a:solidFill>
            <a:srgbClr val="DEBBE5"/>
          </a:solidFill>
          <a:ln w="12700">
            <a:miter lim="400000"/>
          </a:ln>
          <a:extLst>
            <a:ext uri="{C572A759-6A51-4108-AA02-DFA0A04FC94B}">
              <ma14:wrappingTextBoxFlag xmlns:ma14="http://schemas.microsoft.com/office/mac/drawingml/2011/main" xmlns="" val="1"/>
            </a:ext>
          </a:extLst>
        </p:spPr>
        <p:txBody>
          <a:bodyPr lIns="101551" tIns="101551" rIns="101551" bIns="101551"/>
          <a:lstStyle/>
          <a:p>
            <a:pPr defTabSz="456987">
              <a:defRPr sz="1800"/>
            </a:pPr>
            <a:r>
              <a:rPr dirty="0">
                <a:latin typeface="Lint McCree Intl BB"/>
                <a:ea typeface="Lint McCree Intl BB"/>
                <a:cs typeface="Lint McCree Intl BB"/>
                <a:sym typeface="Lint McCree Intl BB"/>
              </a:rPr>
              <a:t>Wow…that’s great </a:t>
            </a:r>
            <a:r>
              <a:rPr b="1" i="1" dirty="0">
                <a:latin typeface="Lint McCree Intl BB"/>
                <a:ea typeface="Lint McCree Intl BB"/>
                <a:cs typeface="Lint McCree Intl BB"/>
                <a:sym typeface="Lint McCree Intl BB"/>
              </a:rPr>
              <a:t>and</a:t>
            </a:r>
            <a:r>
              <a:rPr dirty="0">
                <a:latin typeface="Lint McCree Intl BB"/>
                <a:ea typeface="Lint McCree Intl BB"/>
                <a:cs typeface="Lint McCree Intl BB"/>
                <a:sym typeface="Lint McCree Intl BB"/>
              </a:rPr>
              <a:t> it </a:t>
            </a:r>
          </a:p>
          <a:p>
            <a:pPr defTabSz="456987">
              <a:defRPr sz="1800"/>
            </a:pPr>
            <a:r>
              <a:rPr dirty="0">
                <a:latin typeface="Lint McCree Intl BB"/>
                <a:ea typeface="Lint McCree Intl BB"/>
                <a:cs typeface="Lint McCree Intl BB"/>
                <a:sym typeface="Lint McCree Intl BB"/>
              </a:rPr>
              <a:t>seems like a lot to cover in a day…</a:t>
            </a:r>
          </a:p>
        </p:txBody>
      </p:sp>
      <p:sp>
        <p:nvSpPr>
          <p:cNvPr id="354" name="Shape 354"/>
          <p:cNvSpPr/>
          <p:nvPr/>
        </p:nvSpPr>
        <p:spPr>
          <a:xfrm>
            <a:off x="7857562" y="5025633"/>
            <a:ext cx="3672026" cy="1898017"/>
          </a:xfrm>
          <a:prstGeom prst="wedgeEllipseCallout">
            <a:avLst>
              <a:gd name="adj1" fmla="val 53108"/>
              <a:gd name="adj2" fmla="val 69213"/>
            </a:avLst>
          </a:prstGeom>
          <a:solidFill>
            <a:srgbClr val="DEBBE5"/>
          </a:solidFill>
          <a:ln w="12700">
            <a:miter lim="400000"/>
          </a:ln>
          <a:extLst>
            <a:ext uri="{C572A759-6A51-4108-AA02-DFA0A04FC94B}">
              <ma14:wrappingTextBoxFlag xmlns:ma14="http://schemas.microsoft.com/office/mac/drawingml/2011/main" xmlns="" val="1"/>
            </a:ext>
          </a:extLst>
        </p:spPr>
        <p:txBody>
          <a:bodyPr lIns="101551" tIns="101551" rIns="101551" bIns="101551"/>
          <a:lstStyle/>
          <a:p>
            <a:pPr defTabSz="456987">
              <a:defRPr sz="1800"/>
            </a:pPr>
            <a:endParaRPr>
              <a:latin typeface="Lint McCree Intl BB"/>
              <a:ea typeface="Lint McCree Intl BB"/>
              <a:cs typeface="Lint McCree Intl BB"/>
              <a:sym typeface="Lint McCree Intl BB"/>
            </a:endParaRPr>
          </a:p>
          <a:p>
            <a:pPr defTabSz="456987">
              <a:defRPr sz="1800"/>
            </a:pPr>
            <a:r>
              <a:rPr>
                <a:latin typeface="Lint McCree Intl BB"/>
                <a:ea typeface="Lint McCree Intl BB"/>
                <a:cs typeface="Lint McCree Intl BB"/>
                <a:sym typeface="Lint McCree Intl BB"/>
              </a:rPr>
              <a:t>How do I </a:t>
            </a:r>
          </a:p>
          <a:p>
            <a:pPr defTabSz="456987">
              <a:defRPr sz="1800"/>
            </a:pPr>
            <a:r>
              <a:rPr b="1">
                <a:latin typeface="Lint McCree Intl BB"/>
                <a:ea typeface="Lint McCree Intl BB"/>
                <a:cs typeface="Lint McCree Intl BB"/>
                <a:sym typeface="Lint McCree Intl BB"/>
              </a:rPr>
              <a:t>choose </a:t>
            </a:r>
            <a:r>
              <a:rPr>
                <a:latin typeface="Lint McCree Intl BB"/>
                <a:ea typeface="Lint McCree Intl BB"/>
                <a:cs typeface="Lint McCree Intl BB"/>
                <a:sym typeface="Lint McCree Intl BB"/>
              </a:rPr>
              <a:t>which tools to use?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 name="Screen Shot 2015-08-25 at 2.29.48 PM.png"/>
          <p:cNvPicPr/>
          <p:nvPr/>
        </p:nvPicPr>
        <p:blipFill>
          <a:blip r:embed="rId2">
            <a:extLst/>
          </a:blip>
          <a:stretch>
            <a:fillRect/>
          </a:stretch>
        </p:blipFill>
        <p:spPr>
          <a:xfrm>
            <a:off x="4231081" y="4076988"/>
            <a:ext cx="6899447" cy="5326076"/>
          </a:xfrm>
          <a:prstGeom prst="rect">
            <a:avLst/>
          </a:prstGeom>
          <a:ln w="12700">
            <a:miter lim="400000"/>
          </a:ln>
        </p:spPr>
      </p:pic>
      <p:sp>
        <p:nvSpPr>
          <p:cNvPr id="2130" name="Shape 2130"/>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sp>
        <p:nvSpPr>
          <p:cNvPr id="2131" name="Shape 2131"/>
          <p:cNvSpPr/>
          <p:nvPr/>
        </p:nvSpPr>
        <p:spPr>
          <a:xfrm>
            <a:off x="1345302" y="-61582"/>
            <a:ext cx="4342663" cy="243713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Think about (and draw) what a value exchange looks like for </a:t>
            </a:r>
            <a:r>
              <a:rPr sz="2800" b="1" i="1">
                <a:solidFill>
                  <a:srgbClr val="2D2829"/>
                </a:solidFill>
                <a:latin typeface="Helvetica"/>
                <a:ea typeface="Helvetica"/>
                <a:cs typeface="Helvetica"/>
                <a:sym typeface="Helvetica"/>
              </a:rPr>
              <a:t>your</a:t>
            </a:r>
            <a:r>
              <a:rPr sz="2800" b="1">
                <a:solidFill>
                  <a:srgbClr val="2D2829"/>
                </a:solidFill>
                <a:latin typeface="Helvetica"/>
                <a:ea typeface="Helvetica"/>
                <a:cs typeface="Helvetica"/>
                <a:sym typeface="Helvetica"/>
              </a:rPr>
              <a:t> innovation…</a:t>
            </a:r>
          </a:p>
        </p:txBody>
      </p:sp>
      <p:pic>
        <p:nvPicPr>
          <p:cNvPr id="2132" name="pasted-image.pdf"/>
          <p:cNvPicPr/>
          <p:nvPr/>
        </p:nvPicPr>
        <p:blipFill>
          <a:blip r:embed="rId3">
            <a:extLst/>
          </a:blip>
          <a:srcRect/>
          <a:stretch>
            <a:fillRect/>
          </a:stretch>
        </p:blipFill>
        <p:spPr>
          <a:xfrm>
            <a:off x="8136965" y="235358"/>
            <a:ext cx="1348208" cy="814574"/>
          </a:xfrm>
          <a:prstGeom prst="rect">
            <a:avLst/>
          </a:prstGeom>
          <a:ln w="12700">
            <a:miter lim="400000"/>
          </a:ln>
        </p:spPr>
      </p:pic>
      <p:sp>
        <p:nvSpPr>
          <p:cNvPr id="2133" name="Shape 2133"/>
          <p:cNvSpPr/>
          <p:nvPr/>
        </p:nvSpPr>
        <p:spPr>
          <a:xfrm>
            <a:off x="651765" y="5013847"/>
            <a:ext cx="3152710" cy="1802871"/>
          </a:xfrm>
          <a:prstGeom prst="wedgeEllipseCallout">
            <a:avLst>
              <a:gd name="adj1" fmla="val 28607"/>
              <a:gd name="adj2" fmla="val 72413"/>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Transfer the information to a </a:t>
            </a:r>
            <a:r>
              <a:rPr sz="1600" i="1">
                <a:solidFill>
                  <a:srgbClr val="2D2829"/>
                </a:solidFill>
                <a:latin typeface="Lint McCree Intl BB"/>
                <a:ea typeface="Lint McCree Intl BB"/>
                <a:cs typeface="Lint McCree Intl BB"/>
                <a:sym typeface="Lint McCree Intl BB"/>
              </a:rPr>
              <a:t>Value Exchange Template.</a:t>
            </a:r>
          </a:p>
        </p:txBody>
      </p:sp>
      <p:grpSp>
        <p:nvGrpSpPr>
          <p:cNvPr id="2136" name="Group 2136"/>
          <p:cNvGrpSpPr/>
          <p:nvPr/>
        </p:nvGrpSpPr>
        <p:grpSpPr>
          <a:xfrm>
            <a:off x="1345290" y="2735194"/>
            <a:ext cx="3081139" cy="2278663"/>
            <a:chOff x="0" y="0"/>
            <a:chExt cx="3081137" cy="2278662"/>
          </a:xfrm>
        </p:grpSpPr>
        <p:pic>
          <p:nvPicPr>
            <p:cNvPr id="2134" name="pasted-image.tif"/>
            <p:cNvPicPr/>
            <p:nvPr/>
          </p:nvPicPr>
          <p:blipFill>
            <a:blip r:embed="rId4">
              <a:extLst/>
            </a:blip>
            <a:srcRect/>
            <a:stretch>
              <a:fillRect/>
            </a:stretch>
          </p:blipFill>
          <p:spPr>
            <a:xfrm rot="5308678">
              <a:off x="441007" y="-372566"/>
              <a:ext cx="2199123" cy="3023794"/>
            </a:xfrm>
            <a:prstGeom prst="rect">
              <a:avLst/>
            </a:prstGeom>
            <a:ln w="12700" cap="flat">
              <a:noFill/>
              <a:miter lim="400000"/>
            </a:ln>
            <a:effectLst/>
          </p:spPr>
        </p:pic>
        <p:pic>
          <p:nvPicPr>
            <p:cNvPr id="2135" name="pasted-image.pdf"/>
            <p:cNvPicPr/>
            <p:nvPr/>
          </p:nvPicPr>
          <p:blipFill>
            <a:blip r:embed="rId3">
              <a:extLst/>
            </a:blip>
            <a:stretch>
              <a:fillRect/>
            </a:stretch>
          </p:blipFill>
          <p:spPr>
            <a:xfrm>
              <a:off x="882830" y="682792"/>
              <a:ext cx="1511301" cy="913210"/>
            </a:xfrm>
            <a:prstGeom prst="rect">
              <a:avLst/>
            </a:prstGeom>
            <a:ln w="12700" cap="flat">
              <a:noFill/>
              <a:miter lim="400000"/>
            </a:ln>
            <a:effectLst/>
          </p:spPr>
        </p:pic>
      </p:grpSp>
      <p:pic>
        <p:nvPicPr>
          <p:cNvPr id="2137" name="LittleGuy_1a.png"/>
          <p:cNvPicPr/>
          <p:nvPr/>
        </p:nvPicPr>
        <p:blipFill>
          <a:blip r:embed="rId5">
            <a:extLst/>
          </a:blip>
          <a:stretch>
            <a:fillRect/>
          </a:stretch>
        </p:blipFill>
        <p:spPr>
          <a:xfrm>
            <a:off x="2851436" y="7329979"/>
            <a:ext cx="1443351" cy="251451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Shape 2139"/>
          <p:cNvSpPr/>
          <p:nvPr/>
        </p:nvSpPr>
        <p:spPr>
          <a:xfrm>
            <a:off x="972756" y="2445232"/>
            <a:ext cx="11288431" cy="61326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999"/>
              </a:lnSpc>
              <a:defRPr sz="1800"/>
            </a:pPr>
            <a:r>
              <a:rPr sz="2400" b="1" dirty="0">
                <a:solidFill>
                  <a:srgbClr val="2D2829"/>
                </a:solidFill>
                <a:latin typeface="Helvetica"/>
                <a:ea typeface="Helvetica"/>
                <a:cs typeface="Helvetica"/>
                <a:sym typeface="Helvetica"/>
              </a:rPr>
              <a:t>At </a:t>
            </a:r>
            <a:r>
              <a:rPr sz="2400" b="1" dirty="0">
                <a:solidFill>
                  <a:srgbClr val="2D2829"/>
                </a:solidFill>
                <a:latin typeface="Helvetica"/>
                <a:ea typeface="Helvetica"/>
                <a:cs typeface="Helvetica"/>
                <a:sym typeface="Helvetica"/>
              </a:rPr>
              <a:t>the heart of strategy are two key choices: </a:t>
            </a:r>
          </a:p>
        </p:txBody>
      </p:sp>
      <p:sp>
        <p:nvSpPr>
          <p:cNvPr id="2140" name="Shape 2140"/>
          <p:cNvSpPr/>
          <p:nvPr/>
        </p:nvSpPr>
        <p:spPr>
          <a:xfrm>
            <a:off x="3607319" y="917254"/>
            <a:ext cx="1910727"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7BC142"/>
                </a:solidFill>
                <a:latin typeface="Helvetica Neue"/>
                <a:ea typeface="Helvetica Neue"/>
                <a:cs typeface="Helvetica Neue"/>
                <a:sym typeface="Helvetica Neue"/>
              </a:defRPr>
            </a:lvl1pPr>
          </a:lstStyle>
          <a:p>
            <a:pPr lvl="0">
              <a:defRPr sz="1800" b="0">
                <a:solidFill>
                  <a:srgbClr val="000000"/>
                </a:solidFill>
              </a:defRPr>
            </a:pPr>
            <a:r>
              <a:rPr/>
              <a:t>Strategic Choices</a:t>
            </a:r>
          </a:p>
        </p:txBody>
      </p:sp>
      <p:grpSp>
        <p:nvGrpSpPr>
          <p:cNvPr id="2143" name="Group 2143"/>
          <p:cNvGrpSpPr/>
          <p:nvPr/>
        </p:nvGrpSpPr>
        <p:grpSpPr>
          <a:xfrm>
            <a:off x="1028624" y="3355116"/>
            <a:ext cx="4369390" cy="6448700"/>
            <a:chOff x="0" y="87814"/>
            <a:chExt cx="4369389" cy="6448698"/>
          </a:xfrm>
        </p:grpSpPr>
        <p:pic>
          <p:nvPicPr>
            <p:cNvPr id="2141" name="LittleGuy_15b.png"/>
            <p:cNvPicPr/>
            <p:nvPr/>
          </p:nvPicPr>
          <p:blipFill>
            <a:blip r:embed="rId2">
              <a:extLst/>
            </a:blip>
            <a:stretch>
              <a:fillRect/>
            </a:stretch>
          </p:blipFill>
          <p:spPr>
            <a:xfrm>
              <a:off x="2494769" y="3386911"/>
              <a:ext cx="1874620" cy="3149601"/>
            </a:xfrm>
            <a:prstGeom prst="rect">
              <a:avLst/>
            </a:prstGeom>
            <a:ln w="12700" cap="flat">
              <a:noFill/>
              <a:miter lim="400000"/>
            </a:ln>
            <a:effectLst/>
          </p:spPr>
        </p:pic>
        <p:sp>
          <p:nvSpPr>
            <p:cNvPr id="2142" name="Shape 2142"/>
            <p:cNvSpPr/>
            <p:nvPr/>
          </p:nvSpPr>
          <p:spPr>
            <a:xfrm>
              <a:off x="0" y="87814"/>
              <a:ext cx="4237644" cy="2692938"/>
            </a:xfrm>
            <a:prstGeom prst="wedgeEllipseCallout">
              <a:avLst>
                <a:gd name="adj1" fmla="val 31383"/>
                <a:gd name="adj2" fmla="val 68926"/>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endParaRPr sz="1100" dirty="0">
                <a:latin typeface="Helvetica"/>
                <a:ea typeface="Helvetica"/>
                <a:cs typeface="Helvetica"/>
                <a:sym typeface="Helvetica"/>
              </a:endParaRPr>
            </a:p>
            <a:p>
              <a:pPr defTabSz="456987">
                <a:lnSpc>
                  <a:spcPct val="110000"/>
                </a:lnSpc>
                <a:defRPr sz="1800"/>
              </a:pPr>
              <a:r>
                <a:rPr b="1" dirty="0">
                  <a:solidFill>
                    <a:srgbClr val="2D2829"/>
                  </a:solidFill>
                  <a:latin typeface="Lint McCree Intl BB"/>
                  <a:ea typeface="Lint McCree Intl BB"/>
                  <a:cs typeface="Lint McCree Intl BB"/>
                  <a:sym typeface="Lint McCree Intl BB"/>
                </a:rPr>
                <a:t>Where to play: </a:t>
              </a:r>
              <a:r>
                <a:rPr dirty="0">
                  <a:solidFill>
                    <a:srgbClr val="2D2829"/>
                  </a:solidFill>
                  <a:latin typeface="Lint McCree Intl BB"/>
                  <a:ea typeface="Lint McCree Intl BB"/>
                  <a:cs typeface="Lint McCree Intl BB"/>
                  <a:sym typeface="Lint McCree Intl BB"/>
                </a:rPr>
                <a:t>Determines the target customer and the product or services. </a:t>
              </a:r>
            </a:p>
          </p:txBody>
        </p:sp>
      </p:grpSp>
      <p:grpSp>
        <p:nvGrpSpPr>
          <p:cNvPr id="2146" name="Group 2146"/>
          <p:cNvGrpSpPr/>
          <p:nvPr/>
        </p:nvGrpSpPr>
        <p:grpSpPr>
          <a:xfrm>
            <a:off x="6772725" y="3556000"/>
            <a:ext cx="5291940" cy="6197602"/>
            <a:chOff x="0" y="458616"/>
            <a:chExt cx="5291938" cy="6197600"/>
          </a:xfrm>
        </p:grpSpPr>
        <p:sp>
          <p:nvSpPr>
            <p:cNvPr id="2144" name="Shape 2144"/>
            <p:cNvSpPr/>
            <p:nvPr/>
          </p:nvSpPr>
          <p:spPr>
            <a:xfrm>
              <a:off x="0" y="458616"/>
              <a:ext cx="5291938" cy="2690913"/>
            </a:xfrm>
            <a:prstGeom prst="wedgeEllipseCallout">
              <a:avLst>
                <a:gd name="adj1" fmla="val -19057"/>
                <a:gd name="adj2" fmla="val 60229"/>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b="1" dirty="0">
                  <a:latin typeface="Lint McCree Intl BB"/>
                  <a:ea typeface="Lint McCree Intl BB"/>
                  <a:cs typeface="Lint McCree Intl BB"/>
                  <a:sym typeface="Lint McCree Intl BB"/>
                </a:rPr>
                <a:t>How to win:</a:t>
              </a:r>
              <a:r>
                <a:rPr dirty="0">
                  <a:latin typeface="Lint McCree Intl BB"/>
                  <a:ea typeface="Lint McCree Intl BB"/>
                  <a:cs typeface="Lint McCree Intl BB"/>
                  <a:sym typeface="Lint McCree Intl BB"/>
                </a:rPr>
                <a:t> </a:t>
              </a:r>
            </a:p>
            <a:p>
              <a:pPr defTabSz="456987">
                <a:lnSpc>
                  <a:spcPct val="110000"/>
                </a:lnSpc>
                <a:defRPr sz="1800"/>
              </a:pPr>
              <a:r>
                <a:rPr dirty="0">
                  <a:latin typeface="Lint McCree Intl BB"/>
                  <a:ea typeface="Lint McCree Intl BB"/>
                  <a:cs typeface="Lint McCree Intl BB"/>
                  <a:sym typeface="Lint McCree Intl BB"/>
                </a:rPr>
                <a:t>States why a customer would choose </a:t>
              </a:r>
              <a:r>
                <a:rPr i="1" dirty="0">
                  <a:latin typeface="Lint McCree Intl BB"/>
                  <a:ea typeface="Lint McCree Intl BB"/>
                  <a:cs typeface="Lint McCree Intl BB"/>
                  <a:sym typeface="Lint McCree Intl BB"/>
                </a:rPr>
                <a:t>our</a:t>
              </a:r>
              <a:r>
                <a:rPr dirty="0">
                  <a:latin typeface="Lint McCree Intl BB"/>
                  <a:ea typeface="Lint McCree Intl BB"/>
                  <a:cs typeface="Lint McCree Intl BB"/>
                  <a:sym typeface="Lint McCree Intl BB"/>
                </a:rPr>
                <a:t> product or service over competitive offerings. </a:t>
              </a:r>
            </a:p>
          </p:txBody>
        </p:sp>
        <p:pic>
          <p:nvPicPr>
            <p:cNvPr id="2145" name="pasted-image.tif"/>
            <p:cNvPicPr/>
            <p:nvPr/>
          </p:nvPicPr>
          <p:blipFill>
            <a:blip r:embed="rId3">
              <a:extLst/>
            </a:blip>
            <a:stretch>
              <a:fillRect/>
            </a:stretch>
          </p:blipFill>
          <p:spPr>
            <a:xfrm>
              <a:off x="664093" y="3401669"/>
              <a:ext cx="1874619" cy="3254547"/>
            </a:xfrm>
            <a:prstGeom prst="rect">
              <a:avLst/>
            </a:prstGeom>
            <a:ln w="12700" cap="flat">
              <a:noFill/>
              <a:miter lim="400000"/>
            </a:ln>
            <a:effectLst/>
          </p:spPr>
        </p:pic>
      </p:grpSp>
      <p:pic>
        <p:nvPicPr>
          <p:cNvPr id="2147" name="pasted-image.pdf"/>
          <p:cNvPicPr/>
          <p:nvPr/>
        </p:nvPicPr>
        <p:blipFill>
          <a:blip r:embed="rId4">
            <a:extLst/>
          </a:blip>
          <a:stretch>
            <a:fillRect/>
          </a:stretch>
        </p:blipFill>
        <p:spPr>
          <a:xfrm>
            <a:off x="1017636" y="636012"/>
            <a:ext cx="2499668" cy="138137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146"/>
                                        </p:tgtEl>
                                        <p:attrNameLst>
                                          <p:attrName>style.visibility</p:attrName>
                                        </p:attrNameLst>
                                      </p:cBhvr>
                                      <p:to>
                                        <p:strVal val="visible"/>
                                      </p:to>
                                    </p:set>
                                    <p:animEffect transition="in" filter="fade">
                                      <p:cBhvr>
                                        <p:cTn id="7" dur="1000"/>
                                        <p:tgtEl>
                                          <p:spTgt spid="2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6" grpId="1" animBg="1" advAuto="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9" name="Screen Shot 2015-08-25 at 5.48.26 PM.png"/>
          <p:cNvPicPr/>
          <p:nvPr/>
        </p:nvPicPr>
        <p:blipFill>
          <a:blip r:embed="rId2">
            <a:extLst/>
          </a:blip>
          <a:stretch>
            <a:fillRect/>
          </a:stretch>
        </p:blipFill>
        <p:spPr>
          <a:xfrm>
            <a:off x="5099395" y="1994402"/>
            <a:ext cx="7423320" cy="5764796"/>
          </a:xfrm>
          <a:prstGeom prst="rect">
            <a:avLst/>
          </a:prstGeom>
          <a:ln w="12700">
            <a:miter lim="400000"/>
          </a:ln>
        </p:spPr>
      </p:pic>
      <p:pic>
        <p:nvPicPr>
          <p:cNvPr id="2150" name="LittleGuy_14c.png"/>
          <p:cNvPicPr/>
          <p:nvPr/>
        </p:nvPicPr>
        <p:blipFill>
          <a:blip r:embed="rId3">
            <a:extLst/>
          </a:blip>
          <a:stretch>
            <a:fillRect/>
          </a:stretch>
        </p:blipFill>
        <p:spPr>
          <a:xfrm flipH="1">
            <a:off x="974140" y="5906526"/>
            <a:ext cx="2158626" cy="3897941"/>
          </a:xfrm>
          <a:prstGeom prst="rect">
            <a:avLst/>
          </a:prstGeom>
          <a:ln w="12700">
            <a:miter lim="400000"/>
          </a:ln>
        </p:spPr>
      </p:pic>
      <p:sp>
        <p:nvSpPr>
          <p:cNvPr id="2151" name="Shape 2151"/>
          <p:cNvSpPr/>
          <p:nvPr/>
        </p:nvSpPr>
        <p:spPr>
          <a:xfrm>
            <a:off x="667951" y="3050994"/>
            <a:ext cx="4754101" cy="2535239"/>
          </a:xfrm>
          <a:prstGeom prst="wedgeEllipseCallout">
            <a:avLst>
              <a:gd name="adj1" fmla="val -19852"/>
              <a:gd name="adj2" fmla="val 61979"/>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100">
                <a:solidFill>
                  <a:srgbClr val="2D2829"/>
                </a:solidFill>
                <a:latin typeface="Lint McCree Intl BB"/>
                <a:ea typeface="Lint McCree Intl BB"/>
                <a:cs typeface="Lint McCree Intl BB"/>
                <a:sym typeface="Lint McCree Intl BB"/>
              </a:rPr>
              <a:t>Create a </a:t>
            </a:r>
          </a:p>
          <a:p>
            <a:pPr defTabSz="456987">
              <a:lnSpc>
                <a:spcPts val="3600"/>
              </a:lnSpc>
              <a:defRPr sz="1800"/>
            </a:pPr>
            <a:r>
              <a:rPr sz="2100" b="1">
                <a:solidFill>
                  <a:srgbClr val="2D2829"/>
                </a:solidFill>
                <a:latin typeface="Lint McCree Intl BB"/>
                <a:ea typeface="Lint McCree Intl BB"/>
                <a:cs typeface="Lint McCree Intl BB"/>
                <a:sym typeface="Lint McCree Intl BB"/>
              </a:rPr>
              <a:t>Making Strategic Choices </a:t>
            </a:r>
            <a:r>
              <a:rPr sz="2100">
                <a:solidFill>
                  <a:srgbClr val="2D2829"/>
                </a:solidFill>
                <a:latin typeface="Lint McCree Intl BB"/>
                <a:ea typeface="Lint McCree Intl BB"/>
                <a:cs typeface="Lint McCree Intl BB"/>
                <a:sym typeface="Lint McCree Intl BB"/>
              </a:rPr>
              <a:t>template</a:t>
            </a:r>
            <a:r>
              <a:rPr sz="2100" b="1">
                <a:solidFill>
                  <a:srgbClr val="2D2829"/>
                </a:solidFill>
                <a:latin typeface="Lint McCree Intl BB"/>
                <a:ea typeface="Lint McCree Intl BB"/>
                <a:cs typeface="Lint McCree Intl BB"/>
                <a:sym typeface="Lint McCree Intl BB"/>
              </a:rPr>
              <a:t>.</a:t>
            </a:r>
          </a:p>
        </p:txBody>
      </p:sp>
      <p:sp>
        <p:nvSpPr>
          <p:cNvPr id="2152" name="Shape 2152"/>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sp>
        <p:nvSpPr>
          <p:cNvPr id="2153" name="Shape 2153"/>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2154" name="Shape 2154"/>
          <p:cNvSpPr/>
          <p:nvPr/>
        </p:nvSpPr>
        <p:spPr>
          <a:xfrm>
            <a:off x="5402357" y="7478570"/>
            <a:ext cx="6817398" cy="23459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200"/>
              </a:lnSpc>
              <a:spcBef>
                <a:spcPts val="300"/>
              </a:spcBef>
              <a:defRPr sz="1800"/>
            </a:pPr>
            <a:r>
              <a:rPr sz="1700">
                <a:solidFill>
                  <a:srgbClr val="2D2829"/>
                </a:solidFill>
                <a:latin typeface="Lint McCree Intl BB"/>
                <a:ea typeface="Lint McCree Intl BB"/>
                <a:cs typeface="Lint McCree Intl BB"/>
                <a:sym typeface="Lint McCree Intl BB"/>
              </a:rPr>
              <a:t>Materials</a:t>
            </a:r>
            <a:endParaRPr sz="1700" b="1">
              <a:solidFill>
                <a:srgbClr val="2D2829"/>
              </a:solidFill>
              <a:latin typeface="Lint McCree Intl BB"/>
              <a:ea typeface="Lint McCree Intl BB"/>
              <a:cs typeface="Lint McCree Intl BB"/>
              <a:sym typeface="Lint McCree Intl BB"/>
            </a:endParaRP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Strategic Choices Template and/or</a:t>
            </a: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Chart Paper</a:t>
            </a: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Sticky notes</a:t>
            </a:r>
          </a:p>
          <a:p>
            <a:pPr marL="548570" indent="-231211" algn="l" defTabSz="456987">
              <a:lnSpc>
                <a:spcPts val="3200"/>
              </a:lnSpc>
              <a:spcBef>
                <a:spcPts val="300"/>
              </a:spcBef>
              <a:buSzPct val="171000"/>
              <a:buChar char="•"/>
              <a:defRPr sz="1800"/>
            </a:pPr>
            <a:r>
              <a:rPr sz="1700">
                <a:solidFill>
                  <a:srgbClr val="2D2829"/>
                </a:solidFill>
                <a:latin typeface="Lint McCree Intl BB"/>
                <a:ea typeface="Lint McCree Intl BB"/>
                <a:cs typeface="Lint McCree Intl BB"/>
                <a:sym typeface="Lint McCree Intl BB"/>
              </a:rPr>
              <a:t>Markers</a:t>
            </a:r>
          </a:p>
        </p:txBody>
      </p:sp>
      <p:pic>
        <p:nvPicPr>
          <p:cNvPr id="2155" name="pasted-image.pdf"/>
          <p:cNvPicPr/>
          <p:nvPr/>
        </p:nvPicPr>
        <p:blipFill>
          <a:blip r:embed="rId4">
            <a:extLst/>
          </a:blip>
          <a:srcRect/>
          <a:stretch>
            <a:fillRect/>
          </a:stretch>
        </p:blipFill>
        <p:spPr>
          <a:xfrm>
            <a:off x="8136965" y="235358"/>
            <a:ext cx="1348208" cy="814574"/>
          </a:xfrm>
          <a:prstGeom prst="rect">
            <a:avLst/>
          </a:prstGeom>
          <a:ln w="12700">
            <a:miter lim="400000"/>
          </a:ln>
        </p:spPr>
      </p:pic>
      <p:pic>
        <p:nvPicPr>
          <p:cNvPr id="2156" name="pasted-image.tif"/>
          <p:cNvPicPr/>
          <p:nvPr/>
        </p:nvPicPr>
        <p:blipFill>
          <a:blip r:embed="rId5">
            <a:extLst/>
          </a:blip>
          <a:stretch>
            <a:fillRect/>
          </a:stretch>
        </p:blipFill>
        <p:spPr>
          <a:xfrm rot="2560479">
            <a:off x="7817405" y="8900105"/>
            <a:ext cx="963627" cy="984492"/>
          </a:xfrm>
          <a:prstGeom prst="rect">
            <a:avLst/>
          </a:prstGeom>
          <a:ln w="12700">
            <a:miter lim="400000"/>
          </a:ln>
        </p:spPr>
      </p:pic>
      <p:grpSp>
        <p:nvGrpSpPr>
          <p:cNvPr id="2160" name="Group 2160"/>
          <p:cNvGrpSpPr/>
          <p:nvPr/>
        </p:nvGrpSpPr>
        <p:grpSpPr>
          <a:xfrm>
            <a:off x="4989579" y="8703855"/>
            <a:ext cx="764955" cy="774702"/>
            <a:chOff x="0" y="0"/>
            <a:chExt cx="764953" cy="774699"/>
          </a:xfrm>
        </p:grpSpPr>
        <p:sp>
          <p:nvSpPr>
            <p:cNvPr id="2157" name="Shape 2157"/>
            <p:cNvSpPr/>
            <p:nvPr/>
          </p:nvSpPr>
          <p:spPr>
            <a:xfrm rot="268425">
              <a:off x="39058" y="13410"/>
              <a:ext cx="357845" cy="358487"/>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158" name="Shape 2158"/>
            <p:cNvSpPr/>
            <p:nvPr/>
          </p:nvSpPr>
          <p:spPr>
            <a:xfrm rot="20733237">
              <a:off x="39058" y="377245"/>
              <a:ext cx="357845" cy="358487"/>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159" name="Shape 2159"/>
            <p:cNvSpPr/>
            <p:nvPr/>
          </p:nvSpPr>
          <p:spPr>
            <a:xfrm rot="975579">
              <a:off x="364079" y="107495"/>
              <a:ext cx="357845" cy="358487"/>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2" name="pasted-image.tif"/>
          <p:cNvPicPr/>
          <p:nvPr/>
        </p:nvPicPr>
        <p:blipFill>
          <a:blip r:embed="rId2">
            <a:extLst/>
          </a:blip>
          <a:stretch>
            <a:fillRect/>
          </a:stretch>
        </p:blipFill>
        <p:spPr>
          <a:xfrm>
            <a:off x="664758" y="2920932"/>
            <a:ext cx="3079043" cy="4233684"/>
          </a:xfrm>
          <a:prstGeom prst="rect">
            <a:avLst/>
          </a:prstGeom>
          <a:ln w="12700">
            <a:miter lim="400000"/>
          </a:ln>
        </p:spPr>
      </p:pic>
      <p:sp>
        <p:nvSpPr>
          <p:cNvPr id="2163" name="Shape 2163"/>
          <p:cNvSpPr/>
          <p:nvPr/>
        </p:nvSpPr>
        <p:spPr>
          <a:xfrm>
            <a:off x="421445" y="7398585"/>
            <a:ext cx="4792151" cy="52573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indent="317500"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chart paper</a:t>
            </a:r>
            <a:endParaRPr>
              <a:solidFill>
                <a:srgbClr val="2D2829"/>
              </a:solidFill>
            </a:endParaRPr>
          </a:p>
        </p:txBody>
      </p:sp>
      <p:sp>
        <p:nvSpPr>
          <p:cNvPr id="2164" name="Shape 2164"/>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grpSp>
        <p:nvGrpSpPr>
          <p:cNvPr id="2167" name="Group 2167"/>
          <p:cNvGrpSpPr/>
          <p:nvPr/>
        </p:nvGrpSpPr>
        <p:grpSpPr>
          <a:xfrm>
            <a:off x="7116527" y="3772534"/>
            <a:ext cx="2607664" cy="3892827"/>
            <a:chOff x="333829" y="343862"/>
            <a:chExt cx="2607663" cy="3892825"/>
          </a:xfrm>
        </p:grpSpPr>
        <p:pic>
          <p:nvPicPr>
            <p:cNvPr id="2165" name="pasted-image.tif"/>
            <p:cNvPicPr/>
            <p:nvPr/>
          </p:nvPicPr>
          <p:blipFill>
            <a:blip r:embed="rId3">
              <a:extLst/>
            </a:blip>
            <a:stretch>
              <a:fillRect/>
            </a:stretch>
          </p:blipFill>
          <p:spPr>
            <a:xfrm rot="15106048" flipH="1">
              <a:off x="361463" y="316228"/>
              <a:ext cx="2552395" cy="2607663"/>
            </a:xfrm>
            <a:prstGeom prst="rect">
              <a:avLst/>
            </a:prstGeom>
            <a:ln w="12700" cap="flat">
              <a:noFill/>
              <a:miter lim="400000"/>
            </a:ln>
            <a:effectLst/>
          </p:spPr>
        </p:pic>
        <p:sp>
          <p:nvSpPr>
            <p:cNvPr id="2166" name="Shape 2166"/>
            <p:cNvSpPr/>
            <p:nvPr/>
          </p:nvSpPr>
          <p:spPr>
            <a:xfrm>
              <a:off x="799720" y="3710902"/>
              <a:ext cx="1051570" cy="52578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p:txBody>
        </p:sp>
      </p:grpSp>
      <p:sp>
        <p:nvSpPr>
          <p:cNvPr id="2168" name="Shape 2168"/>
          <p:cNvSpPr/>
          <p:nvPr/>
        </p:nvSpPr>
        <p:spPr>
          <a:xfrm>
            <a:off x="3175276" y="7292889"/>
            <a:ext cx="3888978" cy="137211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indent="317348" algn="l" defTabSz="456987">
              <a:lnSpc>
                <a:spcPts val="3300"/>
              </a:lnSpc>
              <a:defRPr sz="1800"/>
            </a:pPr>
            <a:r>
              <a:rPr b="1">
                <a:solidFill>
                  <a:srgbClr val="2D2829"/>
                </a:solidFill>
                <a:latin typeface="Lint McCree Intl BB"/>
                <a:ea typeface="Lint McCree Intl BB"/>
                <a:cs typeface="Lint McCree Intl BB"/>
                <a:sym typeface="Lint McCree Intl BB"/>
              </a:rPr>
              <a:t>Strategic choices</a:t>
            </a:r>
            <a:r>
              <a:rPr>
                <a:solidFill>
                  <a:srgbClr val="2D2829"/>
                </a:solidFill>
                <a:latin typeface="Lint McCree Intl BB"/>
                <a:ea typeface="Lint McCree Intl BB"/>
                <a:cs typeface="Lint McCree Intl BB"/>
                <a:sym typeface="Lint McCree Intl BB"/>
              </a:rPr>
              <a:t> template, you can also create this</a:t>
            </a:r>
          </a:p>
          <a:p>
            <a:pPr indent="317348" algn="l" defTabSz="456987">
              <a:lnSpc>
                <a:spcPts val="3300"/>
              </a:lnSpc>
              <a:defRPr sz="1800"/>
            </a:pPr>
            <a:r>
              <a:rPr>
                <a:solidFill>
                  <a:srgbClr val="2D2829"/>
                </a:solidFill>
                <a:latin typeface="Lint McCree Intl BB"/>
                <a:ea typeface="Lint McCree Intl BB"/>
                <a:cs typeface="Lint McCree Intl BB"/>
                <a:sym typeface="Lint McCree Intl BB"/>
              </a:rPr>
              <a:t>on Chart Paper.</a:t>
            </a:r>
          </a:p>
        </p:txBody>
      </p:sp>
      <p:sp>
        <p:nvSpPr>
          <p:cNvPr id="2169" name="Shape 2169"/>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170" name="pasted-image.pdf"/>
          <p:cNvPicPr/>
          <p:nvPr/>
        </p:nvPicPr>
        <p:blipFill>
          <a:blip r:embed="rId4">
            <a:extLst/>
          </a:blip>
          <a:srcRect/>
          <a:stretch>
            <a:fillRect/>
          </a:stretch>
        </p:blipFill>
        <p:spPr>
          <a:xfrm>
            <a:off x="8136965" y="235358"/>
            <a:ext cx="1348208" cy="814574"/>
          </a:xfrm>
          <a:prstGeom prst="rect">
            <a:avLst/>
          </a:prstGeom>
          <a:ln w="12700">
            <a:miter lim="400000"/>
          </a:ln>
        </p:spPr>
      </p:pic>
      <p:grpSp>
        <p:nvGrpSpPr>
          <p:cNvPr id="2176" name="Group 2176"/>
          <p:cNvGrpSpPr/>
          <p:nvPr/>
        </p:nvGrpSpPr>
        <p:grpSpPr>
          <a:xfrm>
            <a:off x="9804156" y="4854121"/>
            <a:ext cx="3118165" cy="3211082"/>
            <a:chOff x="240739" y="341046"/>
            <a:chExt cx="3118163" cy="3211080"/>
          </a:xfrm>
        </p:grpSpPr>
        <p:grpSp>
          <p:nvGrpSpPr>
            <p:cNvPr id="2174" name="Group 2174"/>
            <p:cNvGrpSpPr/>
            <p:nvPr/>
          </p:nvGrpSpPr>
          <p:grpSpPr>
            <a:xfrm>
              <a:off x="240739" y="341046"/>
              <a:ext cx="1794209" cy="1817070"/>
              <a:chOff x="240739" y="341046"/>
              <a:chExt cx="1794208" cy="1817068"/>
            </a:xfrm>
          </p:grpSpPr>
          <p:sp>
            <p:nvSpPr>
              <p:cNvPr id="2171" name="Shape 2171"/>
              <p:cNvSpPr/>
              <p:nvPr/>
            </p:nvSpPr>
            <p:spPr>
              <a:xfrm rot="268425">
                <a:off x="332351" y="372500"/>
                <a:ext cx="839329" cy="840836"/>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172" name="Shape 2172"/>
              <p:cNvSpPr/>
              <p:nvPr/>
            </p:nvSpPr>
            <p:spPr>
              <a:xfrm rot="20733237">
                <a:off x="332351" y="1225880"/>
                <a:ext cx="839330" cy="840835"/>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173" name="Shape 2173"/>
              <p:cNvSpPr/>
              <p:nvPr/>
            </p:nvSpPr>
            <p:spPr>
              <a:xfrm rot="975579">
                <a:off x="1094691" y="593178"/>
                <a:ext cx="839330" cy="840835"/>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175" name="Shape 2175"/>
            <p:cNvSpPr/>
            <p:nvPr/>
          </p:nvSpPr>
          <p:spPr>
            <a:xfrm>
              <a:off x="411231" y="2258155"/>
              <a:ext cx="2947672" cy="129397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Sticky notes </a:t>
              </a:r>
            </a:p>
          </p:txBody>
        </p:sp>
      </p:grpSp>
      <p:pic>
        <p:nvPicPr>
          <p:cNvPr id="2177" name="Screen Shot 2015-08-25 at 5.48.26 PM.png"/>
          <p:cNvPicPr/>
          <p:nvPr/>
        </p:nvPicPr>
        <p:blipFill>
          <a:blip r:embed="rId5">
            <a:extLst/>
          </a:blip>
          <a:srcRect/>
          <a:stretch>
            <a:fillRect/>
          </a:stretch>
        </p:blipFill>
        <p:spPr>
          <a:xfrm>
            <a:off x="2991439" y="3533674"/>
            <a:ext cx="3888855" cy="302000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167"/>
                                        </p:tgtEl>
                                        <p:attrNameLst>
                                          <p:attrName>style.visibility</p:attrName>
                                        </p:attrNameLst>
                                      </p:cBhvr>
                                      <p:to>
                                        <p:strVal val="visible"/>
                                      </p:to>
                                    </p:set>
                                    <p:animEffect transition="in" filter="fade">
                                      <p:cBhvr>
                                        <p:cTn id="7" dur="1000"/>
                                        <p:tgtEl>
                                          <p:spTgt spid="21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176"/>
                                        </p:tgtEl>
                                        <p:attrNameLst>
                                          <p:attrName>style.visibility</p:attrName>
                                        </p:attrNameLst>
                                      </p:cBhvr>
                                      <p:to>
                                        <p:strVal val="visible"/>
                                      </p:to>
                                    </p:set>
                                    <p:animEffect transition="in" filter="fade">
                                      <p:cBhvr>
                                        <p:cTn id="12" dur="1000"/>
                                        <p:tgtEl>
                                          <p:spTgt spid="2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7" grpId="1" animBg="1" advAuto="0"/>
      <p:bldP spid="2176" grpId="2" animBg="1" advAuto="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9" name="pasted-image.tif"/>
          <p:cNvPicPr/>
          <p:nvPr/>
        </p:nvPicPr>
        <p:blipFill>
          <a:blip r:embed="rId3">
            <a:extLst/>
          </a:blip>
          <a:stretch>
            <a:fillRect/>
          </a:stretch>
        </p:blipFill>
        <p:spPr>
          <a:xfrm>
            <a:off x="2408986" y="2895851"/>
            <a:ext cx="4156774" cy="5715566"/>
          </a:xfrm>
          <a:prstGeom prst="rect">
            <a:avLst/>
          </a:prstGeom>
          <a:ln w="12700">
            <a:miter lim="400000"/>
          </a:ln>
        </p:spPr>
      </p:pic>
      <p:sp>
        <p:nvSpPr>
          <p:cNvPr id="2180" name="Shape 2180"/>
          <p:cNvSpPr/>
          <p:nvPr/>
        </p:nvSpPr>
        <p:spPr>
          <a:xfrm>
            <a:off x="3806178" y="3187426"/>
            <a:ext cx="1362500"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100"/>
              </a:lnSpc>
              <a:defRPr sz="1800"/>
            </a:pPr>
            <a:r>
              <a:rPr b="1">
                <a:solidFill>
                  <a:srgbClr val="2D2829"/>
                </a:solidFill>
                <a:latin typeface="Lint McCree Intl BB"/>
                <a:ea typeface="Lint McCree Intl BB"/>
                <a:cs typeface="Lint McCree Intl BB"/>
                <a:sym typeface="Lint McCree Intl BB"/>
              </a:rPr>
              <a:t>M</a:t>
            </a:r>
            <a:r>
              <a:rPr sz="1300" b="1">
                <a:solidFill>
                  <a:srgbClr val="2D2829"/>
                </a:solidFill>
                <a:latin typeface="Lint McCree Intl BB"/>
                <a:ea typeface="Lint McCree Intl BB"/>
                <a:cs typeface="Lint McCree Intl BB"/>
                <a:sym typeface="Lint McCree Intl BB"/>
              </a:rPr>
              <a:t>c</a:t>
            </a:r>
            <a:r>
              <a:rPr b="1">
                <a:solidFill>
                  <a:srgbClr val="2D2829"/>
                </a:solidFill>
                <a:latin typeface="Lint McCree Intl BB"/>
                <a:ea typeface="Lint McCree Intl BB"/>
                <a:cs typeface="Lint McCree Intl BB"/>
                <a:sym typeface="Lint McCree Intl BB"/>
              </a:rPr>
              <a:t>Donald’s</a:t>
            </a:r>
          </a:p>
        </p:txBody>
      </p:sp>
      <p:pic>
        <p:nvPicPr>
          <p:cNvPr id="2181" name="pasted-image.tif"/>
          <p:cNvPicPr/>
          <p:nvPr/>
        </p:nvPicPr>
        <p:blipFill>
          <a:blip r:embed="rId3">
            <a:extLst/>
          </a:blip>
          <a:stretch>
            <a:fillRect/>
          </a:stretch>
        </p:blipFill>
        <p:spPr>
          <a:xfrm rot="10800000">
            <a:off x="8134028" y="2760215"/>
            <a:ext cx="4156774" cy="5715566"/>
          </a:xfrm>
          <a:prstGeom prst="rect">
            <a:avLst/>
          </a:prstGeom>
          <a:ln w="12700">
            <a:miter lim="400000"/>
          </a:ln>
        </p:spPr>
      </p:pic>
      <p:sp>
        <p:nvSpPr>
          <p:cNvPr id="2182" name="Shape 2182"/>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183" name="pasted-image.pdf"/>
          <p:cNvPicPr/>
          <p:nvPr/>
        </p:nvPicPr>
        <p:blipFill>
          <a:blip r:embed="rId4">
            <a:extLst/>
          </a:blip>
          <a:srcRect/>
          <a:stretch>
            <a:fillRect/>
          </a:stretch>
        </p:blipFill>
        <p:spPr>
          <a:xfrm>
            <a:off x="8136965" y="235358"/>
            <a:ext cx="1348208" cy="814574"/>
          </a:xfrm>
          <a:prstGeom prst="rect">
            <a:avLst/>
          </a:prstGeom>
          <a:ln w="12700">
            <a:miter lim="400000"/>
          </a:ln>
        </p:spPr>
      </p:pic>
      <p:sp>
        <p:nvSpPr>
          <p:cNvPr id="2184" name="Shape 2184"/>
          <p:cNvSpPr/>
          <p:nvPr/>
        </p:nvSpPr>
        <p:spPr>
          <a:xfrm>
            <a:off x="1413022" y="1632993"/>
            <a:ext cx="8672768"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Let’s practice how value is exchanged at…</a:t>
            </a:r>
          </a:p>
        </p:txBody>
      </p:sp>
      <p:sp>
        <p:nvSpPr>
          <p:cNvPr id="2185" name="Shape 2185"/>
          <p:cNvSpPr/>
          <p:nvPr/>
        </p:nvSpPr>
        <p:spPr>
          <a:xfrm>
            <a:off x="9725083" y="3187426"/>
            <a:ext cx="974573"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Subway</a:t>
            </a:r>
          </a:p>
        </p:txBody>
      </p:sp>
      <p:grpSp>
        <p:nvGrpSpPr>
          <p:cNvPr id="2190" name="Group 2190"/>
          <p:cNvGrpSpPr/>
          <p:nvPr/>
        </p:nvGrpSpPr>
        <p:grpSpPr>
          <a:xfrm>
            <a:off x="58345" y="3344068"/>
            <a:ext cx="10705461" cy="6426533"/>
            <a:chOff x="0" y="0"/>
            <a:chExt cx="10705459" cy="6426532"/>
          </a:xfrm>
        </p:grpSpPr>
        <p:sp>
          <p:nvSpPr>
            <p:cNvPr id="2186" name="Shape 2186"/>
            <p:cNvSpPr/>
            <p:nvPr/>
          </p:nvSpPr>
          <p:spPr>
            <a:xfrm>
              <a:off x="3877649" y="419063"/>
              <a:ext cx="1102866"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Customer</a:t>
              </a:r>
            </a:p>
          </p:txBody>
        </p:sp>
        <p:pic>
          <p:nvPicPr>
            <p:cNvPr id="2187" name="LittleGuy_14c.png"/>
            <p:cNvPicPr/>
            <p:nvPr/>
          </p:nvPicPr>
          <p:blipFill>
            <a:blip r:embed="rId5">
              <a:extLst/>
            </a:blip>
            <a:stretch>
              <a:fillRect/>
            </a:stretch>
          </p:blipFill>
          <p:spPr>
            <a:xfrm flipH="1">
              <a:off x="949666" y="3992044"/>
              <a:ext cx="1348186" cy="2434488"/>
            </a:xfrm>
            <a:prstGeom prst="rect">
              <a:avLst/>
            </a:prstGeom>
            <a:ln w="12700" cap="flat">
              <a:noFill/>
              <a:miter lim="400000"/>
            </a:ln>
            <a:effectLst/>
          </p:spPr>
        </p:pic>
        <p:sp>
          <p:nvSpPr>
            <p:cNvPr id="2188" name="Shape 2188"/>
            <p:cNvSpPr/>
            <p:nvPr/>
          </p:nvSpPr>
          <p:spPr>
            <a:xfrm>
              <a:off x="0" y="0"/>
              <a:ext cx="2620434" cy="1819937"/>
            </a:xfrm>
            <a:prstGeom prst="wedgeEllipseCallout">
              <a:avLst>
                <a:gd name="adj1" fmla="val 1315"/>
                <a:gd name="adj2" fmla="val 119810"/>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Who are their Customers?</a:t>
              </a:r>
            </a:p>
          </p:txBody>
        </p:sp>
        <p:sp>
          <p:nvSpPr>
            <p:cNvPr id="2189" name="Shape 2189"/>
            <p:cNvSpPr/>
            <p:nvPr/>
          </p:nvSpPr>
          <p:spPr>
            <a:xfrm>
              <a:off x="9602593" y="419063"/>
              <a:ext cx="1102866"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Customer</a:t>
              </a:r>
            </a:p>
          </p:txBody>
        </p:sp>
      </p:grpSp>
      <p:grpSp>
        <p:nvGrpSpPr>
          <p:cNvPr id="2194" name="Group 2194"/>
          <p:cNvGrpSpPr/>
          <p:nvPr/>
        </p:nvGrpSpPr>
        <p:grpSpPr>
          <a:xfrm>
            <a:off x="465293" y="4649058"/>
            <a:ext cx="10195927" cy="2168811"/>
            <a:chOff x="0" y="-40518"/>
            <a:chExt cx="10195925" cy="2168809"/>
          </a:xfrm>
        </p:grpSpPr>
        <p:sp>
          <p:nvSpPr>
            <p:cNvPr id="2191" name="Shape 2191"/>
            <p:cNvSpPr/>
            <p:nvPr/>
          </p:nvSpPr>
          <p:spPr>
            <a:xfrm>
              <a:off x="3573299" y="-40518"/>
              <a:ext cx="897682"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Product</a:t>
              </a:r>
            </a:p>
          </p:txBody>
        </p:sp>
        <p:sp>
          <p:nvSpPr>
            <p:cNvPr id="2192" name="Shape 2192"/>
            <p:cNvSpPr/>
            <p:nvPr/>
          </p:nvSpPr>
          <p:spPr>
            <a:xfrm>
              <a:off x="9298243" y="-40518"/>
              <a:ext cx="897682"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Product</a:t>
              </a:r>
            </a:p>
          </p:txBody>
        </p:sp>
        <p:sp>
          <p:nvSpPr>
            <p:cNvPr id="2193" name="Shape 2193"/>
            <p:cNvSpPr/>
            <p:nvPr/>
          </p:nvSpPr>
          <p:spPr>
            <a:xfrm>
              <a:off x="0" y="556109"/>
              <a:ext cx="2433505" cy="1572182"/>
            </a:xfrm>
            <a:prstGeom prst="wedgeEllipseCallout">
              <a:avLst>
                <a:gd name="adj1" fmla="val -2631"/>
                <a:gd name="adj2" fmla="val 75595"/>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What are their products?</a:t>
              </a:r>
            </a:p>
          </p:txBody>
        </p:sp>
      </p:grpSp>
      <p:grpSp>
        <p:nvGrpSpPr>
          <p:cNvPr id="2199" name="Group 2199"/>
          <p:cNvGrpSpPr/>
          <p:nvPr/>
        </p:nvGrpSpPr>
        <p:grpSpPr>
          <a:xfrm>
            <a:off x="3525619" y="3074103"/>
            <a:ext cx="7648552" cy="6701423"/>
            <a:chOff x="379550" y="0"/>
            <a:chExt cx="7648550" cy="6701421"/>
          </a:xfrm>
        </p:grpSpPr>
        <p:sp>
          <p:nvSpPr>
            <p:cNvPr id="2195" name="Shape 2195"/>
            <p:cNvSpPr/>
            <p:nvPr/>
          </p:nvSpPr>
          <p:spPr>
            <a:xfrm>
              <a:off x="379550" y="2672281"/>
              <a:ext cx="1923604"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How do they win?</a:t>
              </a:r>
            </a:p>
          </p:txBody>
        </p:sp>
        <p:sp>
          <p:nvSpPr>
            <p:cNvPr id="2196" name="Shape 2196"/>
            <p:cNvSpPr/>
            <p:nvPr/>
          </p:nvSpPr>
          <p:spPr>
            <a:xfrm>
              <a:off x="2367781" y="0"/>
              <a:ext cx="3057486" cy="1819937"/>
            </a:xfrm>
            <a:prstGeom prst="wedgeEllipseCallout">
              <a:avLst>
                <a:gd name="adj1" fmla="val 12657"/>
                <a:gd name="adj2" fmla="val 162727"/>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How does each organization win?</a:t>
              </a:r>
            </a:p>
          </p:txBody>
        </p:sp>
        <p:sp>
          <p:nvSpPr>
            <p:cNvPr id="2197" name="Shape 2197"/>
            <p:cNvSpPr/>
            <p:nvPr/>
          </p:nvSpPr>
          <p:spPr>
            <a:xfrm>
              <a:off x="6104496" y="2672281"/>
              <a:ext cx="1923604"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How do they win?</a:t>
              </a:r>
            </a:p>
          </p:txBody>
        </p:sp>
        <p:pic>
          <p:nvPicPr>
            <p:cNvPr id="2198" name="LittleGuy_6c.png"/>
            <p:cNvPicPr/>
            <p:nvPr/>
          </p:nvPicPr>
          <p:blipFill>
            <a:blip r:embed="rId6">
              <a:extLst/>
            </a:blip>
            <a:stretch>
              <a:fillRect/>
            </a:stretch>
          </p:blipFill>
          <p:spPr>
            <a:xfrm>
              <a:off x="3005186" y="3693582"/>
              <a:ext cx="1853755" cy="3007839"/>
            </a:xfrm>
            <a:prstGeom prst="rect">
              <a:avLst/>
            </a:prstGeom>
            <a:ln w="12700" cap="flat">
              <a:noFill/>
              <a:miter lim="400000"/>
            </a:ln>
            <a:effectLst/>
          </p:spPr>
        </p:pic>
      </p:grpSp>
      <p:grpSp>
        <p:nvGrpSpPr>
          <p:cNvPr id="2203" name="Group 2203"/>
          <p:cNvGrpSpPr/>
          <p:nvPr/>
        </p:nvGrpSpPr>
        <p:grpSpPr>
          <a:xfrm>
            <a:off x="3442264" y="5041042"/>
            <a:ext cx="7815267" cy="2302809"/>
            <a:chOff x="503251" y="118533"/>
            <a:chExt cx="7815261" cy="2302806"/>
          </a:xfrm>
        </p:grpSpPr>
        <p:sp>
          <p:nvSpPr>
            <p:cNvPr id="2200" name="Shape 2200"/>
            <p:cNvSpPr/>
            <p:nvPr/>
          </p:nvSpPr>
          <p:spPr>
            <a:xfrm>
              <a:off x="503251" y="1921201"/>
              <a:ext cx="2090315" cy="5001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How do they differ?</a:t>
              </a:r>
            </a:p>
          </p:txBody>
        </p:sp>
        <p:sp>
          <p:nvSpPr>
            <p:cNvPr id="2201" name="Shape 2201"/>
            <p:cNvSpPr/>
            <p:nvPr/>
          </p:nvSpPr>
          <p:spPr>
            <a:xfrm>
              <a:off x="6228198" y="1921203"/>
              <a:ext cx="2090314" cy="5001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95907E"/>
                  </a:solidFill>
                  <a:latin typeface="Lint McCree Intl BB"/>
                  <a:ea typeface="Lint McCree Intl BB"/>
                  <a:cs typeface="Lint McCree Intl BB"/>
                  <a:sym typeface="Lint McCree Intl BB"/>
                </a:defRPr>
              </a:lvl1pPr>
            </a:lstStyle>
            <a:p>
              <a:pPr lvl="0">
                <a:defRPr>
                  <a:solidFill>
                    <a:srgbClr val="000000"/>
                  </a:solidFill>
                </a:defRPr>
              </a:pPr>
              <a:r>
                <a:rPr>
                  <a:solidFill>
                    <a:srgbClr val="95907E"/>
                  </a:solidFill>
                </a:rPr>
                <a:t>How do they differ?</a:t>
              </a:r>
            </a:p>
          </p:txBody>
        </p:sp>
        <p:sp>
          <p:nvSpPr>
            <p:cNvPr id="2202" name="Shape 2202"/>
            <p:cNvSpPr/>
            <p:nvPr/>
          </p:nvSpPr>
          <p:spPr>
            <a:xfrm>
              <a:off x="2889760" y="118533"/>
              <a:ext cx="2742566" cy="1819937"/>
            </a:xfrm>
            <a:prstGeom prst="wedgeEllipseCallout">
              <a:avLst>
                <a:gd name="adj1" fmla="val -2905"/>
                <a:gd name="adj2" fmla="val 71708"/>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How do their product offerings differ?</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190"/>
                                        </p:tgtEl>
                                        <p:attrNameLst>
                                          <p:attrName>style.visibility</p:attrName>
                                        </p:attrNameLst>
                                      </p:cBhvr>
                                      <p:to>
                                        <p:strVal val="visible"/>
                                      </p:to>
                                    </p:set>
                                    <p:animEffect transition="in" filter="fade">
                                      <p:cBhvr>
                                        <p:cTn id="7" dur="1000"/>
                                        <p:tgtEl>
                                          <p:spTgt spid="21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194"/>
                                        </p:tgtEl>
                                        <p:attrNameLst>
                                          <p:attrName>style.visibility</p:attrName>
                                        </p:attrNameLst>
                                      </p:cBhvr>
                                      <p:to>
                                        <p:strVal val="visible"/>
                                      </p:to>
                                    </p:set>
                                    <p:animEffect transition="in" filter="fade">
                                      <p:cBhvr>
                                        <p:cTn id="12" dur="1000"/>
                                        <p:tgtEl>
                                          <p:spTgt spid="21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2199"/>
                                        </p:tgtEl>
                                        <p:attrNameLst>
                                          <p:attrName>style.visibility</p:attrName>
                                        </p:attrNameLst>
                                      </p:cBhvr>
                                      <p:to>
                                        <p:strVal val="visible"/>
                                      </p:to>
                                    </p:set>
                                    <p:animEffect transition="in" filter="fade">
                                      <p:cBhvr>
                                        <p:cTn id="17" dur="1000"/>
                                        <p:tgtEl>
                                          <p:spTgt spid="21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4" nodeType="clickEffect">
                                  <p:stCondLst>
                                    <p:cond delay="0"/>
                                  </p:stCondLst>
                                  <p:iterate>
                                    <p:tmAbs val="0"/>
                                  </p:iterate>
                                  <p:childTnLst>
                                    <p:set>
                                      <p:cBhvr>
                                        <p:cTn id="21" fill="hold"/>
                                        <p:tgtEl>
                                          <p:spTgt spid="2203"/>
                                        </p:tgtEl>
                                        <p:attrNameLst>
                                          <p:attrName>style.visibility</p:attrName>
                                        </p:attrNameLst>
                                      </p:cBhvr>
                                      <p:to>
                                        <p:strVal val="visible"/>
                                      </p:to>
                                    </p:set>
                                    <p:animEffect transition="in" filter="fade">
                                      <p:cBhvr>
                                        <p:cTn id="22" dur="1000"/>
                                        <p:tgtEl>
                                          <p:spTgt spid="2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0" grpId="1" animBg="1" advAuto="0"/>
      <p:bldP spid="2194" grpId="2" animBg="1" advAuto="0"/>
      <p:bldP spid="2199" grpId="3" animBg="1" advAuto="0"/>
      <p:bldP spid="2203" grpId="4" animBg="1" advAuto="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7" name="LittleGuy_14c.png"/>
          <p:cNvPicPr/>
          <p:nvPr/>
        </p:nvPicPr>
        <p:blipFill>
          <a:blip r:embed="rId3">
            <a:extLst/>
          </a:blip>
          <a:stretch>
            <a:fillRect/>
          </a:stretch>
        </p:blipFill>
        <p:spPr>
          <a:xfrm flipH="1">
            <a:off x="2028247" y="7319193"/>
            <a:ext cx="1348186" cy="2434487"/>
          </a:xfrm>
          <a:prstGeom prst="rect">
            <a:avLst/>
          </a:prstGeom>
          <a:ln w="12700">
            <a:miter lim="400000"/>
          </a:ln>
        </p:spPr>
      </p:pic>
      <p:sp>
        <p:nvSpPr>
          <p:cNvPr id="2208" name="Shape 2208"/>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209" name="pasted-image.pdf"/>
          <p:cNvPicPr/>
          <p:nvPr/>
        </p:nvPicPr>
        <p:blipFill>
          <a:blip r:embed="rId4">
            <a:extLst/>
          </a:blip>
          <a:srcRect/>
          <a:stretch>
            <a:fillRect/>
          </a:stretch>
        </p:blipFill>
        <p:spPr>
          <a:xfrm>
            <a:off x="8136965" y="235358"/>
            <a:ext cx="1348208" cy="814574"/>
          </a:xfrm>
          <a:prstGeom prst="rect">
            <a:avLst/>
          </a:prstGeom>
          <a:ln w="12700">
            <a:miter lim="400000"/>
          </a:ln>
        </p:spPr>
      </p:pic>
      <p:sp>
        <p:nvSpPr>
          <p:cNvPr id="2210" name="Shape 2210"/>
          <p:cNvSpPr/>
          <p:nvPr/>
        </p:nvSpPr>
        <p:spPr>
          <a:xfrm>
            <a:off x="1413022" y="1629688"/>
            <a:ext cx="8672768" cy="68622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To make strategic choices for </a:t>
            </a:r>
            <a:r>
              <a:rPr sz="2800" b="1" i="1">
                <a:solidFill>
                  <a:srgbClr val="2D2829"/>
                </a:solidFill>
                <a:latin typeface="Helvetica"/>
                <a:ea typeface="Helvetica"/>
                <a:cs typeface="Helvetica"/>
                <a:sym typeface="Helvetica"/>
              </a:rPr>
              <a:t>your</a:t>
            </a:r>
            <a:r>
              <a:rPr sz="2800" b="1">
                <a:solidFill>
                  <a:srgbClr val="2D2829"/>
                </a:solidFill>
                <a:latin typeface="Helvetica"/>
                <a:ea typeface="Helvetica"/>
                <a:cs typeface="Helvetica"/>
                <a:sym typeface="Helvetica"/>
              </a:rPr>
              <a:t> innovation…</a:t>
            </a:r>
          </a:p>
        </p:txBody>
      </p:sp>
      <p:pic>
        <p:nvPicPr>
          <p:cNvPr id="2211" name="Screen Shot 2015-08-25 at 5.48.26 PM.png"/>
          <p:cNvPicPr/>
          <p:nvPr/>
        </p:nvPicPr>
        <p:blipFill>
          <a:blip r:embed="rId5">
            <a:extLst/>
          </a:blip>
          <a:stretch>
            <a:fillRect/>
          </a:stretch>
        </p:blipFill>
        <p:spPr>
          <a:xfrm>
            <a:off x="2430317" y="2753649"/>
            <a:ext cx="4746770" cy="3686245"/>
          </a:xfrm>
          <a:prstGeom prst="rect">
            <a:avLst/>
          </a:prstGeom>
          <a:ln w="12700">
            <a:miter lim="400000"/>
          </a:ln>
        </p:spPr>
      </p:pic>
      <p:sp>
        <p:nvSpPr>
          <p:cNvPr id="2212" name="Shape 2212"/>
          <p:cNvSpPr/>
          <p:nvPr/>
        </p:nvSpPr>
        <p:spPr>
          <a:xfrm>
            <a:off x="143008" y="3801269"/>
            <a:ext cx="2620434" cy="1819938"/>
          </a:xfrm>
          <a:prstGeom prst="wedgeEllipseCallout">
            <a:avLst>
              <a:gd name="adj1" fmla="val 35415"/>
              <a:gd name="adj2" fmla="val 136809"/>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Use a printed template…</a:t>
            </a:r>
          </a:p>
        </p:txBody>
      </p:sp>
      <p:grpSp>
        <p:nvGrpSpPr>
          <p:cNvPr id="2220" name="Group 2220"/>
          <p:cNvGrpSpPr/>
          <p:nvPr/>
        </p:nvGrpSpPr>
        <p:grpSpPr>
          <a:xfrm>
            <a:off x="4823246" y="2353942"/>
            <a:ext cx="7515577" cy="7421936"/>
            <a:chOff x="7537" y="0"/>
            <a:chExt cx="7515576" cy="7421936"/>
          </a:xfrm>
        </p:grpSpPr>
        <p:sp>
          <p:nvSpPr>
            <p:cNvPr id="2213" name="Shape 2213"/>
            <p:cNvSpPr/>
            <p:nvPr/>
          </p:nvSpPr>
          <p:spPr>
            <a:xfrm>
              <a:off x="4637104" y="0"/>
              <a:ext cx="2886009" cy="1572182"/>
            </a:xfrm>
            <a:prstGeom prst="wedgeEllipseCallout">
              <a:avLst>
                <a:gd name="adj1" fmla="val -6405"/>
                <a:gd name="adj2" fmla="val 70774"/>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or re-create it on Chart Paper.</a:t>
              </a:r>
            </a:p>
          </p:txBody>
        </p:sp>
        <p:grpSp>
          <p:nvGrpSpPr>
            <p:cNvPr id="2218" name="Group 2218"/>
            <p:cNvGrpSpPr/>
            <p:nvPr/>
          </p:nvGrpSpPr>
          <p:grpSpPr>
            <a:xfrm>
              <a:off x="7537" y="2501769"/>
              <a:ext cx="6738547" cy="4920167"/>
              <a:chOff x="7537" y="10333"/>
              <a:chExt cx="6738545" cy="4920165"/>
            </a:xfrm>
          </p:grpSpPr>
          <p:pic>
            <p:nvPicPr>
              <p:cNvPr id="2214" name="pasted-image.tif"/>
              <p:cNvPicPr/>
              <p:nvPr/>
            </p:nvPicPr>
            <p:blipFill>
              <a:blip r:embed="rId6">
                <a:extLst/>
              </a:blip>
              <a:srcRect/>
              <a:stretch>
                <a:fillRect/>
              </a:stretch>
            </p:blipFill>
            <p:spPr>
              <a:xfrm rot="5389445">
                <a:off x="916727" y="-898857"/>
                <a:ext cx="4920165" cy="6738545"/>
              </a:xfrm>
              <a:prstGeom prst="rect">
                <a:avLst/>
              </a:prstGeom>
              <a:ln w="12700" cap="flat">
                <a:noFill/>
                <a:miter lim="400000"/>
              </a:ln>
              <a:effectLst/>
            </p:spPr>
          </p:pic>
          <p:sp>
            <p:nvSpPr>
              <p:cNvPr id="2215" name="Shape 2215"/>
              <p:cNvSpPr/>
              <p:nvPr/>
            </p:nvSpPr>
            <p:spPr>
              <a:xfrm>
                <a:off x="383843" y="625370"/>
                <a:ext cx="2513508" cy="4231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lnSpc>
                    <a:spcPts val="2500"/>
                  </a:lnSpc>
                  <a:defRPr sz="13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Making strategic choice</a:t>
                </a:r>
              </a:p>
            </p:txBody>
          </p:sp>
          <p:sp>
            <p:nvSpPr>
              <p:cNvPr id="2216" name="Shape 2216"/>
              <p:cNvSpPr/>
              <p:nvPr/>
            </p:nvSpPr>
            <p:spPr>
              <a:xfrm>
                <a:off x="465847" y="1273202"/>
                <a:ext cx="1824216" cy="209031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t">
                <a:spAutoFit/>
              </a:bodyPr>
              <a:lstStyle/>
              <a:p>
                <a:pPr algn="l" defTabSz="456987">
                  <a:lnSpc>
                    <a:spcPts val="2500"/>
                  </a:lnSpc>
                  <a:spcBef>
                    <a:spcPts val="300"/>
                  </a:spcBef>
                  <a:defRPr sz="1800"/>
                </a:pPr>
                <a:r>
                  <a:rPr sz="1300" b="1">
                    <a:solidFill>
                      <a:srgbClr val="2D2829"/>
                    </a:solidFill>
                    <a:latin typeface="Lint McCree Intl BB"/>
                    <a:ea typeface="Lint McCree Intl BB"/>
                    <a:cs typeface="Lint McCree Intl BB"/>
                    <a:sym typeface="Lint McCree Intl BB"/>
                  </a:rPr>
                  <a:t>Where to Play</a:t>
                </a:r>
              </a:p>
              <a:p>
                <a:pPr algn="l" defTabSz="456987">
                  <a:lnSpc>
                    <a:spcPts val="2300"/>
                  </a:lnSpc>
                  <a:defRPr sz="1800"/>
                </a:pPr>
                <a:r>
                  <a:rPr sz="1100">
                    <a:solidFill>
                      <a:srgbClr val="2D2829"/>
                    </a:solidFill>
                    <a:latin typeface="Lint McCree Intl BB"/>
                    <a:ea typeface="Lint McCree Intl BB"/>
                    <a:cs typeface="Lint McCree Intl BB"/>
                    <a:sym typeface="Lint McCree Intl BB"/>
                  </a:rPr>
                  <a:t>what is your product/service?</a:t>
                </a: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r>
                  <a:rPr sz="1100">
                    <a:solidFill>
                      <a:srgbClr val="2D2829"/>
                    </a:solidFill>
                    <a:latin typeface="Lint McCree Intl BB"/>
                    <a:ea typeface="Lint McCree Intl BB"/>
                    <a:cs typeface="Lint McCree Intl BB"/>
                    <a:sym typeface="Lint McCree Intl BB"/>
                  </a:rPr>
                  <a:t>    who is your customer?</a:t>
                </a:r>
              </a:p>
            </p:txBody>
          </p:sp>
          <p:sp>
            <p:nvSpPr>
              <p:cNvPr id="2217" name="Shape 2217"/>
              <p:cNvSpPr/>
              <p:nvPr/>
            </p:nvSpPr>
            <p:spPr>
              <a:xfrm>
                <a:off x="3678771" y="1273202"/>
                <a:ext cx="2620566" cy="2079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p>
                <a:pPr algn="l" defTabSz="456987">
                  <a:lnSpc>
                    <a:spcPts val="2500"/>
                  </a:lnSpc>
                  <a:spcBef>
                    <a:spcPts val="300"/>
                  </a:spcBef>
                  <a:defRPr sz="1800"/>
                </a:pPr>
                <a:r>
                  <a:rPr sz="1300" b="1">
                    <a:solidFill>
                      <a:srgbClr val="2D2829"/>
                    </a:solidFill>
                    <a:latin typeface="Lint McCree Intl BB"/>
                    <a:ea typeface="Lint McCree Intl BB"/>
                    <a:cs typeface="Lint McCree Intl BB"/>
                    <a:sym typeface="Lint McCree Intl BB"/>
                  </a:rPr>
                  <a:t>How to win</a:t>
                </a:r>
              </a:p>
              <a:p>
                <a:pPr algn="l" defTabSz="456987">
                  <a:lnSpc>
                    <a:spcPts val="2300"/>
                  </a:lnSpc>
                  <a:defRPr sz="1800"/>
                </a:pPr>
                <a:r>
                  <a:rPr sz="1100">
                    <a:solidFill>
                      <a:srgbClr val="2D2829"/>
                    </a:solidFill>
                    <a:latin typeface="Lint McCree Intl BB"/>
                    <a:ea typeface="Lint McCree Intl BB"/>
                    <a:cs typeface="Lint McCree Intl BB"/>
                    <a:sym typeface="Lint McCree Intl BB"/>
                  </a:rPr>
                  <a:t>Why will customers join you over the competition?</a:t>
                </a: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a:p>
                <a:pPr algn="l" defTabSz="456987">
                  <a:lnSpc>
                    <a:spcPts val="2300"/>
                  </a:lnSpc>
                  <a:defRPr sz="1800"/>
                </a:pPr>
                <a:endParaRPr sz="1100">
                  <a:solidFill>
                    <a:srgbClr val="2D2829"/>
                  </a:solidFill>
                  <a:latin typeface="Lint McCree Intl BB"/>
                  <a:ea typeface="Lint McCree Intl BB"/>
                  <a:cs typeface="Lint McCree Intl BB"/>
                  <a:sym typeface="Lint McCree Intl BB"/>
                </a:endParaRPr>
              </a:p>
            </p:txBody>
          </p:sp>
        </p:grpSp>
        <p:pic>
          <p:nvPicPr>
            <p:cNvPr id="2219" name="LittleGuy_16c.png"/>
            <p:cNvPicPr/>
            <p:nvPr/>
          </p:nvPicPr>
          <p:blipFill>
            <a:blip r:embed="rId7">
              <a:extLst/>
            </a:blip>
            <a:stretch>
              <a:fillRect/>
            </a:stretch>
          </p:blipFill>
          <p:spPr>
            <a:xfrm rot="309873">
              <a:off x="5096097" y="2038745"/>
              <a:ext cx="1494937" cy="1936148"/>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220"/>
                                        </p:tgtEl>
                                        <p:attrNameLst>
                                          <p:attrName>style.visibility</p:attrName>
                                        </p:attrNameLst>
                                      </p:cBhvr>
                                      <p:to>
                                        <p:strVal val="visible"/>
                                      </p:to>
                                    </p:set>
                                    <p:animEffect transition="in" filter="fade">
                                      <p:cBhvr>
                                        <p:cTn id="7" dur="1000"/>
                                        <p:tgtEl>
                                          <p:spTgt spid="2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0" grpId="1" animBg="1" advAuto="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4" name="Screen Shot 2015-08-25 at 5.48.26 PM.png"/>
          <p:cNvPicPr/>
          <p:nvPr/>
        </p:nvPicPr>
        <p:blipFill>
          <a:blip r:embed="rId3">
            <a:extLst/>
          </a:blip>
          <a:stretch>
            <a:fillRect/>
          </a:stretch>
        </p:blipFill>
        <p:spPr>
          <a:xfrm>
            <a:off x="2679549" y="1833967"/>
            <a:ext cx="9233840" cy="7170810"/>
          </a:xfrm>
          <a:prstGeom prst="rect">
            <a:avLst/>
          </a:prstGeom>
          <a:ln w="12700">
            <a:miter lim="400000"/>
          </a:ln>
        </p:spPr>
      </p:pic>
      <p:sp>
        <p:nvSpPr>
          <p:cNvPr id="2225" name="Shape 2225"/>
          <p:cNvSpPr/>
          <p:nvPr/>
        </p:nvSpPr>
        <p:spPr>
          <a:xfrm>
            <a:off x="7372141" y="3705907"/>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226" name="Shape 2226"/>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227" name="pasted-image.pdf"/>
          <p:cNvPicPr/>
          <p:nvPr/>
        </p:nvPicPr>
        <p:blipFill>
          <a:blip r:embed="rId4">
            <a:extLst/>
          </a:blip>
          <a:srcRect/>
          <a:stretch>
            <a:fillRect/>
          </a:stretch>
        </p:blipFill>
        <p:spPr>
          <a:xfrm>
            <a:off x="8136965" y="235358"/>
            <a:ext cx="1348208" cy="814574"/>
          </a:xfrm>
          <a:prstGeom prst="rect">
            <a:avLst/>
          </a:prstGeom>
          <a:ln w="12700">
            <a:miter lim="400000"/>
          </a:ln>
        </p:spPr>
      </p:pic>
      <p:sp>
        <p:nvSpPr>
          <p:cNvPr id="2228" name="Shape 2228"/>
          <p:cNvSpPr/>
          <p:nvPr/>
        </p:nvSpPr>
        <p:spPr>
          <a:xfrm>
            <a:off x="8456285" y="3796012"/>
            <a:ext cx="130805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How to Win?</a:t>
            </a:r>
          </a:p>
        </p:txBody>
      </p:sp>
      <p:sp>
        <p:nvSpPr>
          <p:cNvPr id="2229" name="Shape 2229"/>
          <p:cNvSpPr/>
          <p:nvPr/>
        </p:nvSpPr>
        <p:spPr>
          <a:xfrm>
            <a:off x="3149959" y="3695411"/>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230" name="Shape 2230"/>
          <p:cNvSpPr/>
          <p:nvPr/>
        </p:nvSpPr>
        <p:spPr>
          <a:xfrm>
            <a:off x="4251850" y="3796012"/>
            <a:ext cx="1577355"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Where to Play?</a:t>
            </a:r>
          </a:p>
        </p:txBody>
      </p:sp>
      <p:grpSp>
        <p:nvGrpSpPr>
          <p:cNvPr id="2234" name="Group 2234"/>
          <p:cNvGrpSpPr/>
          <p:nvPr/>
        </p:nvGrpSpPr>
        <p:grpSpPr>
          <a:xfrm>
            <a:off x="370008" y="3037405"/>
            <a:ext cx="5890029" cy="5988130"/>
            <a:chOff x="0" y="0"/>
            <a:chExt cx="5890029" cy="5988129"/>
          </a:xfrm>
        </p:grpSpPr>
        <p:pic>
          <p:nvPicPr>
            <p:cNvPr id="2231" name="LittleGuy_14c.png"/>
            <p:cNvPicPr/>
            <p:nvPr/>
          </p:nvPicPr>
          <p:blipFill>
            <a:blip r:embed="rId5">
              <a:extLst/>
            </a:blip>
            <a:stretch>
              <a:fillRect/>
            </a:stretch>
          </p:blipFill>
          <p:spPr>
            <a:xfrm flipH="1">
              <a:off x="940235" y="3553642"/>
              <a:ext cx="1348185" cy="2434487"/>
            </a:xfrm>
            <a:prstGeom prst="rect">
              <a:avLst/>
            </a:prstGeom>
            <a:ln w="12700" cap="flat">
              <a:noFill/>
              <a:miter lim="400000"/>
            </a:ln>
            <a:effectLst/>
          </p:spPr>
        </p:pic>
        <p:sp>
          <p:nvSpPr>
            <p:cNvPr id="2232" name="Shape 2232"/>
            <p:cNvSpPr/>
            <p:nvPr/>
          </p:nvSpPr>
          <p:spPr>
            <a:xfrm>
              <a:off x="0" y="0"/>
              <a:ext cx="2620434" cy="1819937"/>
            </a:xfrm>
            <a:prstGeom prst="wedgeEllipseCallout">
              <a:avLst>
                <a:gd name="adj1" fmla="val 5549"/>
                <a:gd name="adj2" fmla="val 133669"/>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Describe the product or service.</a:t>
              </a:r>
            </a:p>
          </p:txBody>
        </p:sp>
        <p:sp>
          <p:nvSpPr>
            <p:cNvPr id="2233" name="Shape 2233"/>
            <p:cNvSpPr/>
            <p:nvPr/>
          </p:nvSpPr>
          <p:spPr>
            <a:xfrm>
              <a:off x="2850735" y="1313005"/>
              <a:ext cx="3039294" cy="276999"/>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800">
                  <a:latin typeface="Gill Sans SemiBold"/>
                  <a:ea typeface="Gill Sans SemiBold"/>
                  <a:cs typeface="Gill Sans SemiBold"/>
                  <a:sym typeface="Gill Sans SemiBold"/>
                </a:defRPr>
              </a:lvl1pPr>
            </a:lstStyle>
            <a:p>
              <a:pPr lvl="0"/>
              <a:r>
                <a:t>What is your product/service?</a:t>
              </a:r>
            </a:p>
          </p:txBody>
        </p:sp>
      </p:grpSp>
      <p:sp>
        <p:nvSpPr>
          <p:cNvPr id="2235" name="Shape 2235"/>
          <p:cNvSpPr/>
          <p:nvPr/>
        </p:nvSpPr>
        <p:spPr>
          <a:xfrm>
            <a:off x="3271345" y="5948396"/>
            <a:ext cx="235962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Who is your customer?</a:t>
            </a:r>
          </a:p>
        </p:txBody>
      </p:sp>
      <p:grpSp>
        <p:nvGrpSpPr>
          <p:cNvPr id="2243" name="Group 2243"/>
          <p:cNvGrpSpPr/>
          <p:nvPr/>
        </p:nvGrpSpPr>
        <p:grpSpPr>
          <a:xfrm>
            <a:off x="3665825" y="6337637"/>
            <a:ext cx="2853190" cy="1624673"/>
            <a:chOff x="0" y="0"/>
            <a:chExt cx="2853188" cy="1624672"/>
          </a:xfrm>
        </p:grpSpPr>
        <p:sp>
          <p:nvSpPr>
            <p:cNvPr id="2236" name="Shape 2236"/>
            <p:cNvSpPr/>
            <p:nvPr/>
          </p:nvSpPr>
          <p:spPr>
            <a:xfrm rot="268425">
              <a:off x="17539" y="56037"/>
              <a:ext cx="467135"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37" name="Shape 2237"/>
            <p:cNvSpPr/>
            <p:nvPr/>
          </p:nvSpPr>
          <p:spPr>
            <a:xfrm rot="20733237">
              <a:off x="1407567" y="145718"/>
              <a:ext cx="467134"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38" name="Shape 2238"/>
            <p:cNvSpPr/>
            <p:nvPr/>
          </p:nvSpPr>
          <p:spPr>
            <a:xfrm rot="975579">
              <a:off x="695852" y="56037"/>
              <a:ext cx="467134"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39" name="Shape 2239"/>
            <p:cNvSpPr/>
            <p:nvPr/>
          </p:nvSpPr>
          <p:spPr>
            <a:xfrm rot="20733237">
              <a:off x="2335067" y="50882"/>
              <a:ext cx="467135" cy="467973"/>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40" name="Shape 2240"/>
            <p:cNvSpPr/>
            <p:nvPr/>
          </p:nvSpPr>
          <p:spPr>
            <a:xfrm rot="20733237">
              <a:off x="232267" y="722514"/>
              <a:ext cx="467135" cy="467973"/>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41" name="Shape 2241"/>
            <p:cNvSpPr/>
            <p:nvPr/>
          </p:nvSpPr>
          <p:spPr>
            <a:xfrm rot="438077">
              <a:off x="977334" y="1128915"/>
              <a:ext cx="467134"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42" name="Shape 2242"/>
            <p:cNvSpPr/>
            <p:nvPr/>
          </p:nvSpPr>
          <p:spPr>
            <a:xfrm rot="1087199">
              <a:off x="1722400" y="872057"/>
              <a:ext cx="467135"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nvGrpSpPr>
          <p:cNvPr id="2247" name="Group 2247"/>
          <p:cNvGrpSpPr/>
          <p:nvPr/>
        </p:nvGrpSpPr>
        <p:grpSpPr>
          <a:xfrm>
            <a:off x="5979422" y="4905138"/>
            <a:ext cx="6655386" cy="4212260"/>
            <a:chOff x="40" y="0"/>
            <a:chExt cx="6655384" cy="4212258"/>
          </a:xfrm>
        </p:grpSpPr>
        <p:sp>
          <p:nvSpPr>
            <p:cNvPr id="2244" name="Shape 2244"/>
            <p:cNvSpPr/>
            <p:nvPr/>
          </p:nvSpPr>
          <p:spPr>
            <a:xfrm>
              <a:off x="1969275" y="2269339"/>
              <a:ext cx="4686149" cy="1231105"/>
            </a:xfrm>
            <a:prstGeom prst="rect">
              <a:avLst/>
            </a:prstGeom>
            <a:solidFill>
              <a:srgbClr val="BBDD9B"/>
            </a:solidFill>
            <a:ln w="9525" cap="flat">
              <a:solidFill>
                <a:srgbClr val="000000"/>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defTabSz="456987">
                <a:defRPr sz="1800"/>
              </a:pPr>
              <a:r>
                <a:rPr sz="1600" b="1" dirty="0">
                  <a:latin typeface="Lint McCree Intl BB"/>
                  <a:ea typeface="Lint McCree Intl BB"/>
                  <a:cs typeface="Lint McCree Intl BB"/>
                  <a:sym typeface="Lint McCree Intl BB"/>
                </a:rPr>
                <a:t>Examples</a:t>
              </a:r>
              <a:r>
                <a:rPr sz="1600" dirty="0">
                  <a:latin typeface="Lint McCree Intl BB"/>
                  <a:ea typeface="Lint McCree Intl BB"/>
                  <a:cs typeface="Lint McCree Intl BB"/>
                  <a:sym typeface="Lint McCree Intl BB"/>
                </a:rPr>
                <a:t> of different kinds of customers might include: </a:t>
              </a:r>
            </a:p>
            <a:p>
              <a:pPr defTabSz="456987">
                <a:defRPr sz="1800"/>
              </a:pPr>
              <a:r>
                <a:rPr sz="1600" dirty="0">
                  <a:latin typeface="Lint McCree Intl BB"/>
                  <a:ea typeface="Lint McCree Intl BB"/>
                  <a:cs typeface="Lint McCree Intl BB"/>
                  <a:sym typeface="Lint McCree Intl BB"/>
                </a:rPr>
                <a:t>young families, university students, price- sensitive working adults, environmentally conscious parents, etc.</a:t>
              </a:r>
            </a:p>
          </p:txBody>
        </p:sp>
        <p:sp>
          <p:nvSpPr>
            <p:cNvPr id="2245" name="Shape 2245"/>
            <p:cNvSpPr/>
            <p:nvPr/>
          </p:nvSpPr>
          <p:spPr>
            <a:xfrm>
              <a:off x="896487" y="0"/>
              <a:ext cx="2730964" cy="1907343"/>
            </a:xfrm>
            <a:prstGeom prst="wedgeEllipseCallout">
              <a:avLst>
                <a:gd name="adj1" fmla="val -47020"/>
                <a:gd name="adj2" fmla="val 54950"/>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Brainstorm different kinds of customers.</a:t>
              </a:r>
            </a:p>
          </p:txBody>
        </p:sp>
        <p:pic>
          <p:nvPicPr>
            <p:cNvPr id="2246" name="droppedImage.tiff"/>
            <p:cNvPicPr/>
            <p:nvPr/>
          </p:nvPicPr>
          <p:blipFill>
            <a:blip r:embed="rId6">
              <a:extLst/>
            </a:blip>
            <a:stretch>
              <a:fillRect/>
            </a:stretch>
          </p:blipFill>
          <p:spPr>
            <a:xfrm flipH="1">
              <a:off x="40" y="1649635"/>
              <a:ext cx="1660526" cy="2562623"/>
            </a:xfrm>
            <a:prstGeom prst="rect">
              <a:avLst/>
            </a:prstGeom>
            <a:ln w="12700" cap="flat">
              <a:noFill/>
              <a:miter lim="400000"/>
            </a:ln>
            <a:effectLst/>
          </p:spPr>
        </p:pic>
      </p:grpSp>
      <p:sp>
        <p:nvSpPr>
          <p:cNvPr id="2248" name="Shape 2248"/>
          <p:cNvSpPr/>
          <p:nvPr/>
        </p:nvSpPr>
        <p:spPr>
          <a:xfrm>
            <a:off x="10860065" y="2019828"/>
            <a:ext cx="750426" cy="81438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249" name="Shape 2249"/>
          <p:cNvSpPr/>
          <p:nvPr/>
        </p:nvSpPr>
        <p:spPr>
          <a:xfrm>
            <a:off x="3662509" y="4779709"/>
            <a:ext cx="1577302"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Write it here…</a:t>
            </a:r>
          </a:p>
        </p:txBody>
      </p:sp>
      <p:grpSp>
        <p:nvGrpSpPr>
          <p:cNvPr id="2254" name="Group 2254"/>
          <p:cNvGrpSpPr/>
          <p:nvPr/>
        </p:nvGrpSpPr>
        <p:grpSpPr>
          <a:xfrm>
            <a:off x="3637295" y="5727107"/>
            <a:ext cx="4532845" cy="3372268"/>
            <a:chOff x="366825" y="0"/>
            <a:chExt cx="4532845" cy="3372267"/>
          </a:xfrm>
        </p:grpSpPr>
        <p:sp>
          <p:nvSpPr>
            <p:cNvPr id="2250" name="Shape 2250"/>
            <p:cNvSpPr/>
            <p:nvPr/>
          </p:nvSpPr>
          <p:spPr>
            <a:xfrm rot="20733237">
              <a:off x="627623" y="1333043"/>
              <a:ext cx="467134" cy="467972"/>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51" name="Shape 2251"/>
            <p:cNvSpPr/>
            <p:nvPr/>
          </p:nvSpPr>
          <p:spPr>
            <a:xfrm>
              <a:off x="366825" y="571063"/>
              <a:ext cx="1577355"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Write it here…</a:t>
              </a:r>
            </a:p>
          </p:txBody>
        </p:sp>
        <p:pic>
          <p:nvPicPr>
            <p:cNvPr id="2252" name="droppedImage.pdf"/>
            <p:cNvPicPr/>
            <p:nvPr/>
          </p:nvPicPr>
          <p:blipFill>
            <a:blip r:embed="rId7">
              <a:extLst/>
            </a:blip>
            <a:stretch>
              <a:fillRect/>
            </a:stretch>
          </p:blipFill>
          <p:spPr>
            <a:xfrm flipH="1">
              <a:off x="1296382" y="1372102"/>
              <a:ext cx="1784320" cy="2000165"/>
            </a:xfrm>
            <a:prstGeom prst="rect">
              <a:avLst/>
            </a:prstGeom>
            <a:ln w="12700" cap="flat">
              <a:noFill/>
              <a:round/>
            </a:ln>
            <a:effectLst/>
          </p:spPr>
        </p:pic>
        <p:sp>
          <p:nvSpPr>
            <p:cNvPr id="2253" name="Shape 2253"/>
            <p:cNvSpPr/>
            <p:nvPr/>
          </p:nvSpPr>
          <p:spPr>
            <a:xfrm>
              <a:off x="2168706" y="0"/>
              <a:ext cx="2730964" cy="1255713"/>
            </a:xfrm>
            <a:prstGeom prst="wedgeEllipseCallout">
              <a:avLst>
                <a:gd name="adj1" fmla="val -47020"/>
                <a:gd name="adj2" fmla="val 57519"/>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Choose one!</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234"/>
                                        </p:tgtEl>
                                        <p:attrNameLst>
                                          <p:attrName>style.visibility</p:attrName>
                                        </p:attrNameLst>
                                      </p:cBhvr>
                                      <p:to>
                                        <p:strVal val="visible"/>
                                      </p:to>
                                    </p:set>
                                    <p:animEffect transition="in" filter="fade">
                                      <p:cBhvr>
                                        <p:cTn id="7" dur="1000"/>
                                        <p:tgtEl>
                                          <p:spTgt spid="22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2249"/>
                                        </p:tgtEl>
                                        <p:attrNameLst>
                                          <p:attrName>style.visibility</p:attrName>
                                        </p:attrNameLst>
                                      </p:cBhvr>
                                      <p:to>
                                        <p:strVal val="visible"/>
                                      </p:to>
                                    </p:set>
                                    <p:animEffect transition="in" filter="dissolve">
                                      <p:cBhvr>
                                        <p:cTn id="12" dur="1000"/>
                                        <p:tgtEl>
                                          <p:spTgt spid="22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2243"/>
                                        </p:tgtEl>
                                        <p:attrNameLst>
                                          <p:attrName>style.visibility</p:attrName>
                                        </p:attrNameLst>
                                      </p:cBhvr>
                                      <p:to>
                                        <p:strVal val="visible"/>
                                      </p:to>
                                    </p:set>
                                    <p:animEffect transition="in" filter="fade">
                                      <p:cBhvr>
                                        <p:cTn id="17" dur="1000"/>
                                        <p:tgtEl>
                                          <p:spTgt spid="2243"/>
                                        </p:tgtEl>
                                      </p:cBhvr>
                                    </p:animEffect>
                                  </p:childTnLst>
                                </p:cTn>
                              </p:par>
                            </p:childTnLst>
                          </p:cTn>
                        </p:par>
                        <p:par>
                          <p:cTn id="18" fill="hold">
                            <p:stCondLst>
                              <p:cond delay="1000"/>
                            </p:stCondLst>
                            <p:childTnLst>
                              <p:par>
                                <p:cTn id="19" presetID="10" presetClass="entr" presetSubtype="0" fill="hold" grpId="4" nodeType="afterEffect">
                                  <p:stCondLst>
                                    <p:cond delay="0"/>
                                  </p:stCondLst>
                                  <p:iterate>
                                    <p:tmAbs val="0"/>
                                  </p:iterate>
                                  <p:childTnLst>
                                    <p:set>
                                      <p:cBhvr>
                                        <p:cTn id="20" fill="hold"/>
                                        <p:tgtEl>
                                          <p:spTgt spid="2247"/>
                                        </p:tgtEl>
                                        <p:attrNameLst>
                                          <p:attrName>style.visibility</p:attrName>
                                        </p:attrNameLst>
                                      </p:cBhvr>
                                      <p:to>
                                        <p:strVal val="visible"/>
                                      </p:to>
                                    </p:set>
                                    <p:animEffect transition="in" filter="fade">
                                      <p:cBhvr>
                                        <p:cTn id="21" dur="1000"/>
                                        <p:tgtEl>
                                          <p:spTgt spid="2247"/>
                                        </p:tgtEl>
                                      </p:cBhvr>
                                    </p:animEffect>
                                  </p:childTnLst>
                                </p:cTn>
                              </p:par>
                            </p:childTnLst>
                          </p:cTn>
                        </p:par>
                        <p:par>
                          <p:cTn id="22" fill="hold">
                            <p:stCondLst>
                              <p:cond delay="2000"/>
                            </p:stCondLst>
                            <p:childTnLst>
                              <p:par>
                                <p:cTn id="23" presetID="9" presetClass="entr" presetSubtype="0" fill="hold" grpId="5" nodeType="afterEffect">
                                  <p:stCondLst>
                                    <p:cond delay="0"/>
                                  </p:stCondLst>
                                  <p:iterate>
                                    <p:tmAbs val="0"/>
                                  </p:iterate>
                                  <p:childTnLst>
                                    <p:set>
                                      <p:cBhvr>
                                        <p:cTn id="24" fill="hold"/>
                                        <p:tgtEl>
                                          <p:spTgt spid="2235"/>
                                        </p:tgtEl>
                                        <p:attrNameLst>
                                          <p:attrName>style.visibility</p:attrName>
                                        </p:attrNameLst>
                                      </p:cBhvr>
                                      <p:to>
                                        <p:strVal val="visible"/>
                                      </p:to>
                                    </p:set>
                                    <p:animEffect transition="in" filter="dissolve">
                                      <p:cBhvr>
                                        <p:cTn id="25" dur="1000"/>
                                        <p:tgtEl>
                                          <p:spTgt spid="223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6" nodeType="clickEffect">
                                  <p:stCondLst>
                                    <p:cond delay="0"/>
                                  </p:stCondLst>
                                  <p:iterate>
                                    <p:tmAbs val="0"/>
                                  </p:iterate>
                                  <p:childTnLst>
                                    <p:set>
                                      <p:cBhvr>
                                        <p:cTn id="29" fill="hold"/>
                                        <p:tgtEl>
                                          <p:spTgt spid="2254"/>
                                        </p:tgtEl>
                                        <p:attrNameLst>
                                          <p:attrName>style.visibility</p:attrName>
                                        </p:attrNameLst>
                                      </p:cBhvr>
                                      <p:to>
                                        <p:strVal val="visible"/>
                                      </p:to>
                                    </p:set>
                                    <p:animEffect transition="in" filter="fade">
                                      <p:cBhvr>
                                        <p:cTn id="30" dur="1000"/>
                                        <p:tgtEl>
                                          <p:spTgt spid="2254"/>
                                        </p:tgtEl>
                                      </p:cBhvr>
                                    </p:animEffect>
                                  </p:childTnLst>
                                </p:cTn>
                              </p:par>
                            </p:childTnLst>
                          </p:cTn>
                        </p:par>
                        <p:par>
                          <p:cTn id="31" fill="hold">
                            <p:stCondLst>
                              <p:cond delay="1000"/>
                            </p:stCondLst>
                            <p:childTnLst>
                              <p:par>
                                <p:cTn id="32" presetID="10" presetClass="exit" presetSubtype="0" fill="hold" grpId="7" nodeType="afterEffect">
                                  <p:stCondLst>
                                    <p:cond delay="0"/>
                                  </p:stCondLst>
                                  <p:iterate>
                                    <p:tmAbs val="0"/>
                                  </p:iterate>
                                  <p:childTnLst>
                                    <p:animEffect transition="out" filter="fade">
                                      <p:cBhvr>
                                        <p:cTn id="33" dur="1000" fill="hold"/>
                                        <p:tgtEl>
                                          <p:spTgt spid="2247"/>
                                        </p:tgtEl>
                                      </p:cBhvr>
                                    </p:animEffect>
                                    <p:set>
                                      <p:cBhvr>
                                        <p:cTn id="34" fill="hold">
                                          <p:stCondLst>
                                            <p:cond delay="999"/>
                                          </p:stCondLst>
                                        </p:cTn>
                                        <p:tgtEl>
                                          <p:spTgt spid="2247"/>
                                        </p:tgtEl>
                                        <p:attrNameLst>
                                          <p:attrName>style.visibility</p:attrName>
                                        </p:attrNameLst>
                                      </p:cBhvr>
                                      <p:to>
                                        <p:strVal val="hidden"/>
                                      </p:to>
                                    </p:set>
                                  </p:childTnLst>
                                </p:cTn>
                              </p:par>
                            </p:childTnLst>
                          </p:cTn>
                        </p:par>
                        <p:par>
                          <p:cTn id="35" fill="hold">
                            <p:stCondLst>
                              <p:cond delay="2000"/>
                            </p:stCondLst>
                            <p:childTnLst>
                              <p:par>
                                <p:cTn id="36" presetID="10" presetClass="exit" presetSubtype="0" fill="hold" grpId="8" nodeType="afterEffect">
                                  <p:stCondLst>
                                    <p:cond delay="0"/>
                                  </p:stCondLst>
                                  <p:iterate>
                                    <p:tmAbs val="0"/>
                                  </p:iterate>
                                  <p:childTnLst>
                                    <p:animEffect transition="out" filter="fade">
                                      <p:cBhvr>
                                        <p:cTn id="37" dur="1000" fill="hold"/>
                                        <p:tgtEl>
                                          <p:spTgt spid="2243"/>
                                        </p:tgtEl>
                                      </p:cBhvr>
                                    </p:animEffect>
                                    <p:set>
                                      <p:cBhvr>
                                        <p:cTn id="38" fill="hold">
                                          <p:stCondLst>
                                            <p:cond delay="999"/>
                                          </p:stCondLst>
                                        </p:cTn>
                                        <p:tgtEl>
                                          <p:spTgt spid="22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4" grpId="1" animBg="1" advAuto="0"/>
      <p:bldP spid="2235" grpId="5" animBg="1" advAuto="0"/>
      <p:bldP spid="2243" grpId="3" animBg="1" advAuto="0"/>
      <p:bldP spid="2243" grpId="8" animBg="1" advAuto="0"/>
      <p:bldP spid="2247" grpId="4" animBg="1" advAuto="0"/>
      <p:bldP spid="2247" grpId="7" animBg="1" advAuto="0"/>
      <p:bldP spid="2249" grpId="2" animBg="1" advAuto="0"/>
      <p:bldP spid="2254" grpId="6" animBg="1" advAuto="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8" name="Screen Shot 2015-08-25 at 5.48.26 PM.png"/>
          <p:cNvPicPr/>
          <p:nvPr/>
        </p:nvPicPr>
        <p:blipFill>
          <a:blip r:embed="rId3">
            <a:extLst/>
          </a:blip>
          <a:stretch>
            <a:fillRect/>
          </a:stretch>
        </p:blipFill>
        <p:spPr>
          <a:xfrm>
            <a:off x="2679549" y="1749299"/>
            <a:ext cx="9233840" cy="7170810"/>
          </a:xfrm>
          <a:prstGeom prst="rect">
            <a:avLst/>
          </a:prstGeom>
          <a:ln w="12700">
            <a:miter lim="400000"/>
          </a:ln>
        </p:spPr>
      </p:pic>
      <p:sp>
        <p:nvSpPr>
          <p:cNvPr id="2259" name="Shape 2259"/>
          <p:cNvSpPr/>
          <p:nvPr/>
        </p:nvSpPr>
        <p:spPr>
          <a:xfrm>
            <a:off x="7372141" y="3621242"/>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260" name="Shape 2260"/>
          <p:cNvSpPr/>
          <p:nvPr/>
        </p:nvSpPr>
        <p:spPr>
          <a:xfrm>
            <a:off x="8456285" y="3711346"/>
            <a:ext cx="130805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How to Win?</a:t>
            </a:r>
          </a:p>
        </p:txBody>
      </p:sp>
      <p:sp>
        <p:nvSpPr>
          <p:cNvPr id="2261" name="Shape 2261"/>
          <p:cNvSpPr/>
          <p:nvPr/>
        </p:nvSpPr>
        <p:spPr>
          <a:xfrm>
            <a:off x="7839258" y="4039137"/>
            <a:ext cx="2846933" cy="55399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pPr>
            <a:r>
              <a:rPr>
                <a:latin typeface="Gill Sans SemiBold"/>
                <a:ea typeface="Gill Sans SemiBold"/>
                <a:cs typeface="Gill Sans SemiBold"/>
                <a:sym typeface="Gill Sans SemiBold"/>
              </a:rPr>
              <a:t>Why will customers choose </a:t>
            </a:r>
          </a:p>
          <a:p>
            <a:pPr lvl="0">
              <a:defRPr sz="1800"/>
            </a:pPr>
            <a:r>
              <a:rPr>
                <a:latin typeface="Gill Sans SemiBold"/>
                <a:ea typeface="Gill Sans SemiBold"/>
                <a:cs typeface="Gill Sans SemiBold"/>
                <a:sym typeface="Gill Sans SemiBold"/>
              </a:rPr>
              <a:t>you over the competition?</a:t>
            </a:r>
          </a:p>
        </p:txBody>
      </p:sp>
      <p:sp>
        <p:nvSpPr>
          <p:cNvPr id="2262" name="Shape 2262"/>
          <p:cNvSpPr/>
          <p:nvPr/>
        </p:nvSpPr>
        <p:spPr>
          <a:xfrm>
            <a:off x="3149959" y="3610746"/>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263" name="Shape 2263"/>
          <p:cNvSpPr/>
          <p:nvPr/>
        </p:nvSpPr>
        <p:spPr>
          <a:xfrm>
            <a:off x="4251850" y="3711346"/>
            <a:ext cx="1577355"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Where to Play?</a:t>
            </a:r>
          </a:p>
        </p:txBody>
      </p:sp>
      <p:sp>
        <p:nvSpPr>
          <p:cNvPr id="2264" name="Shape 2264"/>
          <p:cNvSpPr/>
          <p:nvPr/>
        </p:nvSpPr>
        <p:spPr>
          <a:xfrm>
            <a:off x="3271345" y="5863730"/>
            <a:ext cx="235962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Who is your customer?</a:t>
            </a:r>
          </a:p>
        </p:txBody>
      </p:sp>
      <p:sp>
        <p:nvSpPr>
          <p:cNvPr id="2265" name="Shape 2265"/>
          <p:cNvSpPr/>
          <p:nvPr/>
        </p:nvSpPr>
        <p:spPr>
          <a:xfrm>
            <a:off x="10860065" y="1935161"/>
            <a:ext cx="750426" cy="81438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266" name="LittleGuy_10b.png"/>
          <p:cNvPicPr/>
          <p:nvPr/>
        </p:nvPicPr>
        <p:blipFill>
          <a:blip r:embed="rId4">
            <a:extLst/>
          </a:blip>
          <a:stretch>
            <a:fillRect/>
          </a:stretch>
        </p:blipFill>
        <p:spPr>
          <a:xfrm>
            <a:off x="10271754" y="2604610"/>
            <a:ext cx="1174707" cy="2003750"/>
          </a:xfrm>
          <a:prstGeom prst="rect">
            <a:avLst/>
          </a:prstGeom>
          <a:ln w="12700">
            <a:miter lim="400000"/>
          </a:ln>
        </p:spPr>
      </p:pic>
      <p:sp>
        <p:nvSpPr>
          <p:cNvPr id="2267" name="Shape 2267"/>
          <p:cNvSpPr/>
          <p:nvPr/>
        </p:nvSpPr>
        <p:spPr>
          <a:xfrm>
            <a:off x="3729248" y="4695046"/>
            <a:ext cx="1782487"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product is…</a:t>
            </a:r>
          </a:p>
        </p:txBody>
      </p:sp>
      <p:sp>
        <p:nvSpPr>
          <p:cNvPr id="2268" name="Shape 2268"/>
          <p:cNvSpPr/>
          <p:nvPr/>
        </p:nvSpPr>
        <p:spPr>
          <a:xfrm>
            <a:off x="3759378" y="6249431"/>
            <a:ext cx="1962023"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customer is…</a:t>
            </a:r>
          </a:p>
        </p:txBody>
      </p:sp>
      <p:sp>
        <p:nvSpPr>
          <p:cNvPr id="2269" name="Shape 2269"/>
          <p:cNvSpPr/>
          <p:nvPr/>
        </p:nvSpPr>
        <p:spPr>
          <a:xfrm>
            <a:off x="3220734" y="4265745"/>
            <a:ext cx="3039294"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What is your product/service?</a:t>
            </a:r>
          </a:p>
        </p:txBody>
      </p:sp>
      <p:sp>
        <p:nvSpPr>
          <p:cNvPr id="2270" name="Shape 2270"/>
          <p:cNvSpPr/>
          <p:nvPr/>
        </p:nvSpPr>
        <p:spPr>
          <a:xfrm>
            <a:off x="7162800" y="1561811"/>
            <a:ext cx="2992051" cy="1907344"/>
          </a:xfrm>
          <a:prstGeom prst="wedgeEllipseCallout">
            <a:avLst>
              <a:gd name="adj1" fmla="val 60443"/>
              <a:gd name="adj2" fmla="val 12828"/>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2800"/>
              </a:lnSpc>
              <a:defRPr sz="15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600" dirty="0"/>
              <a:t>Think about who might be your competitors…</a:t>
            </a:r>
          </a:p>
        </p:txBody>
      </p:sp>
      <p:grpSp>
        <p:nvGrpSpPr>
          <p:cNvPr id="2293" name="Group 2293"/>
          <p:cNvGrpSpPr/>
          <p:nvPr/>
        </p:nvGrpSpPr>
        <p:grpSpPr>
          <a:xfrm>
            <a:off x="3731718" y="4230491"/>
            <a:ext cx="7245325" cy="4727313"/>
            <a:chOff x="-1187834" y="0"/>
            <a:chExt cx="7245322" cy="4727312"/>
          </a:xfrm>
        </p:grpSpPr>
        <p:grpSp>
          <p:nvGrpSpPr>
            <p:cNvPr id="2285" name="Group 2285"/>
            <p:cNvGrpSpPr/>
            <p:nvPr/>
          </p:nvGrpSpPr>
          <p:grpSpPr>
            <a:xfrm>
              <a:off x="-1187834" y="0"/>
              <a:ext cx="6010969" cy="4727312"/>
              <a:chOff x="-1187834" y="0"/>
              <a:chExt cx="6010968" cy="4727311"/>
            </a:xfrm>
          </p:grpSpPr>
          <p:sp>
            <p:nvSpPr>
              <p:cNvPr id="2271" name="Shape 2271"/>
              <p:cNvSpPr/>
              <p:nvPr/>
            </p:nvSpPr>
            <p:spPr>
              <a:xfrm>
                <a:off x="-1187834" y="0"/>
                <a:ext cx="4120211" cy="2112593"/>
              </a:xfrm>
              <a:prstGeom prst="wedgeEllipseCallout">
                <a:avLst>
                  <a:gd name="adj1" fmla="val 30190"/>
                  <a:gd name="adj2" fmla="val 62129"/>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2800"/>
                  </a:lnSpc>
                  <a:defRPr sz="15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600" dirty="0"/>
                  <a:t>brainstorm reasons why your customers would choose your idea over your competitors.</a:t>
                </a:r>
              </a:p>
            </p:txBody>
          </p:sp>
          <p:pic>
            <p:nvPicPr>
              <p:cNvPr id="2272" name="LittleGuy_14c.png"/>
              <p:cNvPicPr/>
              <p:nvPr/>
            </p:nvPicPr>
            <p:blipFill>
              <a:blip r:embed="rId5">
                <a:extLst/>
              </a:blip>
              <a:stretch>
                <a:fillRect/>
              </a:stretch>
            </p:blipFill>
            <p:spPr>
              <a:xfrm flipH="1">
                <a:off x="1927890" y="2292824"/>
                <a:ext cx="1348186" cy="2434487"/>
              </a:xfrm>
              <a:prstGeom prst="rect">
                <a:avLst/>
              </a:prstGeom>
              <a:ln w="12700" cap="flat">
                <a:noFill/>
                <a:miter lim="400000"/>
              </a:ln>
              <a:effectLst/>
            </p:spPr>
          </p:pic>
          <p:grpSp>
            <p:nvGrpSpPr>
              <p:cNvPr id="2278" name="Group 2278"/>
              <p:cNvGrpSpPr/>
              <p:nvPr/>
            </p:nvGrpSpPr>
            <p:grpSpPr>
              <a:xfrm>
                <a:off x="3002549" y="474944"/>
                <a:ext cx="1174751" cy="1526636"/>
                <a:chOff x="0" y="-105560"/>
                <a:chExt cx="1174750" cy="1526634"/>
              </a:xfrm>
            </p:grpSpPr>
            <p:grpSp>
              <p:nvGrpSpPr>
                <p:cNvPr id="2276" name="Group 2276"/>
                <p:cNvGrpSpPr/>
                <p:nvPr/>
              </p:nvGrpSpPr>
              <p:grpSpPr>
                <a:xfrm>
                  <a:off x="89027" y="690698"/>
                  <a:ext cx="996696" cy="730376"/>
                  <a:chOff x="0" y="0"/>
                  <a:chExt cx="996694" cy="730375"/>
                </a:xfrm>
              </p:grpSpPr>
              <p:sp>
                <p:nvSpPr>
                  <p:cNvPr id="2273" name="Shape 2273"/>
                  <p:cNvSpPr/>
                  <p:nvPr/>
                </p:nvSpPr>
                <p:spPr>
                  <a:xfrm rot="268425">
                    <a:off x="329069" y="12719"/>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74" name="Shape 2274"/>
                  <p:cNvSpPr/>
                  <p:nvPr/>
                </p:nvSpPr>
                <p:spPr>
                  <a:xfrm rot="975579">
                    <a:off x="616459" y="242060"/>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75" name="Shape 2275"/>
                  <p:cNvSpPr/>
                  <p:nvPr/>
                </p:nvSpPr>
                <p:spPr>
                  <a:xfrm rot="20733237">
                    <a:off x="37047" y="353383"/>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277" name="Shape 2277"/>
                <p:cNvSpPr/>
                <p:nvPr/>
              </p:nvSpPr>
              <p:spPr>
                <a:xfrm>
                  <a:off x="0" y="-105560"/>
                  <a:ext cx="1174750" cy="8207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defTabSz="457200">
                    <a:lnSpc>
                      <a:spcPts val="2800"/>
                    </a:lnSpc>
                    <a:defRPr sz="15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sz="1600"/>
                    <a:t>Strong reasons</a:t>
                  </a:r>
                </a:p>
              </p:txBody>
            </p:sp>
          </p:grpSp>
          <p:grpSp>
            <p:nvGrpSpPr>
              <p:cNvPr id="2284" name="Group 2284"/>
              <p:cNvGrpSpPr/>
              <p:nvPr/>
            </p:nvGrpSpPr>
            <p:grpSpPr>
              <a:xfrm>
                <a:off x="3425097" y="2856936"/>
                <a:ext cx="1398037" cy="1424731"/>
                <a:chOff x="0" y="0"/>
                <a:chExt cx="1398035" cy="1424730"/>
              </a:xfrm>
            </p:grpSpPr>
            <p:grpSp>
              <p:nvGrpSpPr>
                <p:cNvPr id="2282" name="Group 2282"/>
                <p:cNvGrpSpPr/>
                <p:nvPr/>
              </p:nvGrpSpPr>
              <p:grpSpPr>
                <a:xfrm>
                  <a:off x="544556" y="0"/>
                  <a:ext cx="853479" cy="725724"/>
                  <a:chOff x="0" y="0"/>
                  <a:chExt cx="853478" cy="725723"/>
                </a:xfrm>
              </p:grpSpPr>
              <p:sp>
                <p:nvSpPr>
                  <p:cNvPr id="2279" name="Shape 2279"/>
                  <p:cNvSpPr/>
                  <p:nvPr/>
                </p:nvSpPr>
                <p:spPr>
                  <a:xfrm rot="438078">
                    <a:off x="493826" y="192822"/>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80" name="Shape 2280"/>
                  <p:cNvSpPr/>
                  <p:nvPr/>
                </p:nvSpPr>
                <p:spPr>
                  <a:xfrm rot="1087200">
                    <a:off x="44459" y="44349"/>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81" name="Shape 2281"/>
                  <p:cNvSpPr/>
                  <p:nvPr/>
                </p:nvSpPr>
                <p:spPr>
                  <a:xfrm rot="438078">
                    <a:off x="225725" y="365504"/>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283" name="Shape 2283"/>
                <p:cNvSpPr/>
                <p:nvPr/>
              </p:nvSpPr>
              <p:spPr>
                <a:xfrm>
                  <a:off x="0" y="603993"/>
                  <a:ext cx="1174749" cy="8207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C82506"/>
                      </a:solidFill>
                      <a:latin typeface="Lint McCree Intl BB"/>
                      <a:ea typeface="Lint McCree Intl BB"/>
                      <a:cs typeface="Lint McCree Intl BB"/>
                      <a:sym typeface="Lint McCree Intl BB"/>
                    </a:rPr>
                    <a:t>weak </a:t>
                  </a:r>
                </a:p>
                <a:p>
                  <a:pPr defTabSz="456987">
                    <a:lnSpc>
                      <a:spcPts val="2800"/>
                    </a:lnSpc>
                    <a:defRPr sz="1800"/>
                  </a:pPr>
                  <a:r>
                    <a:rPr sz="1600">
                      <a:solidFill>
                        <a:srgbClr val="C82506"/>
                      </a:solidFill>
                      <a:latin typeface="Lint McCree Intl BB"/>
                      <a:ea typeface="Lint McCree Intl BB"/>
                      <a:cs typeface="Lint McCree Intl BB"/>
                      <a:sym typeface="Lint McCree Intl BB"/>
                    </a:rPr>
                    <a:t>reasons</a:t>
                  </a:r>
                </a:p>
              </p:txBody>
            </p:sp>
          </p:grpSp>
        </p:grpSp>
        <p:grpSp>
          <p:nvGrpSpPr>
            <p:cNvPr id="2292" name="Group 2292"/>
            <p:cNvGrpSpPr/>
            <p:nvPr/>
          </p:nvGrpSpPr>
          <p:grpSpPr>
            <a:xfrm>
              <a:off x="4734300" y="1572789"/>
              <a:ext cx="1323188" cy="1647867"/>
              <a:chOff x="-1" y="0"/>
              <a:chExt cx="1323186" cy="1647865"/>
            </a:xfrm>
          </p:grpSpPr>
          <p:grpSp>
            <p:nvGrpSpPr>
              <p:cNvPr id="2290" name="Group 2290"/>
              <p:cNvGrpSpPr/>
              <p:nvPr/>
            </p:nvGrpSpPr>
            <p:grpSpPr>
              <a:xfrm>
                <a:off x="-1" y="0"/>
                <a:ext cx="1145845" cy="1019297"/>
                <a:chOff x="0" y="0"/>
                <a:chExt cx="1145843" cy="1019296"/>
              </a:xfrm>
            </p:grpSpPr>
            <p:sp>
              <p:nvSpPr>
                <p:cNvPr id="2286" name="Shape 2286"/>
                <p:cNvSpPr/>
                <p:nvPr/>
              </p:nvSpPr>
              <p:spPr>
                <a:xfrm rot="20733237">
                  <a:off x="404195" y="432234"/>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87" name="Shape 2287"/>
                <p:cNvSpPr/>
                <p:nvPr/>
              </p:nvSpPr>
              <p:spPr>
                <a:xfrm rot="20733237">
                  <a:off x="224203" y="36962"/>
                  <a:ext cx="339422" cy="340030"/>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88" name="Shape 2288"/>
                <p:cNvSpPr/>
                <p:nvPr/>
              </p:nvSpPr>
              <p:spPr>
                <a:xfrm rot="484783">
                  <a:off x="784211" y="29258"/>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289" name="Shape 2289"/>
                <p:cNvSpPr/>
                <p:nvPr/>
              </p:nvSpPr>
              <p:spPr>
                <a:xfrm rot="484783">
                  <a:off x="22211" y="657101"/>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291" name="Shape 2291"/>
              <p:cNvSpPr/>
              <p:nvPr/>
            </p:nvSpPr>
            <p:spPr>
              <a:xfrm>
                <a:off x="148435" y="827128"/>
                <a:ext cx="1174750" cy="8207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C82506"/>
                    </a:solidFill>
                    <a:latin typeface="Lint McCree Intl BB"/>
                    <a:ea typeface="Lint McCree Intl BB"/>
                    <a:cs typeface="Lint McCree Intl BB"/>
                    <a:sym typeface="Lint McCree Intl BB"/>
                  </a:rPr>
                  <a:t>okay </a:t>
                </a:r>
              </a:p>
              <a:p>
                <a:pPr defTabSz="456987">
                  <a:lnSpc>
                    <a:spcPts val="2800"/>
                  </a:lnSpc>
                  <a:defRPr sz="1800"/>
                </a:pPr>
                <a:r>
                  <a:rPr sz="1600">
                    <a:solidFill>
                      <a:srgbClr val="C82506"/>
                    </a:solidFill>
                    <a:latin typeface="Lint McCree Intl BB"/>
                    <a:ea typeface="Lint McCree Intl BB"/>
                    <a:cs typeface="Lint McCree Intl BB"/>
                    <a:sym typeface="Lint McCree Intl BB"/>
                  </a:rPr>
                  <a:t>reasons</a:t>
                </a:r>
              </a:p>
            </p:txBody>
          </p:sp>
        </p:grpSp>
      </p:grpSp>
      <p:sp>
        <p:nvSpPr>
          <p:cNvPr id="2294" name="Shape 2294"/>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295" name="pasted-image.pdf"/>
          <p:cNvPicPr/>
          <p:nvPr/>
        </p:nvPicPr>
        <p:blipFill>
          <a:blip r:embed="rId6">
            <a:extLst/>
          </a:blip>
          <a:srcRect/>
          <a:stretch>
            <a:fillRect/>
          </a:stretch>
        </p:blipFill>
        <p:spPr>
          <a:xfrm>
            <a:off x="8136965" y="235358"/>
            <a:ext cx="1348208" cy="81457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293"/>
                                        </p:tgtEl>
                                        <p:attrNameLst>
                                          <p:attrName>style.visibility</p:attrName>
                                        </p:attrNameLst>
                                      </p:cBhvr>
                                      <p:to>
                                        <p:strVal val="visible"/>
                                      </p:to>
                                    </p:set>
                                    <p:animEffect transition="in" filter="fade">
                                      <p:cBhvr>
                                        <p:cTn id="7" dur="1000"/>
                                        <p:tgtEl>
                                          <p:spTgt spid="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 grpId="1" animBg="1" advAuto="0"/>
    </p:bldLst>
  </p:timing>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99" name="Screen Shot 2015-08-25 at 5.48.26 PM.png"/>
          <p:cNvPicPr/>
          <p:nvPr/>
        </p:nvPicPr>
        <p:blipFill>
          <a:blip r:embed="rId3">
            <a:extLst/>
          </a:blip>
          <a:stretch>
            <a:fillRect/>
          </a:stretch>
        </p:blipFill>
        <p:spPr>
          <a:xfrm>
            <a:off x="2679549" y="1873346"/>
            <a:ext cx="9233840" cy="7170810"/>
          </a:xfrm>
          <a:prstGeom prst="rect">
            <a:avLst/>
          </a:prstGeom>
          <a:ln w="12700">
            <a:miter lim="400000"/>
          </a:ln>
        </p:spPr>
      </p:pic>
      <p:sp>
        <p:nvSpPr>
          <p:cNvPr id="2300" name="Shape 2300"/>
          <p:cNvSpPr/>
          <p:nvPr/>
        </p:nvSpPr>
        <p:spPr>
          <a:xfrm>
            <a:off x="7372141" y="3745287"/>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01" name="Shape 2301"/>
          <p:cNvSpPr/>
          <p:nvPr/>
        </p:nvSpPr>
        <p:spPr>
          <a:xfrm>
            <a:off x="8456285" y="3835392"/>
            <a:ext cx="130805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How to Win?</a:t>
            </a:r>
          </a:p>
        </p:txBody>
      </p:sp>
      <p:sp>
        <p:nvSpPr>
          <p:cNvPr id="2302" name="Shape 2302"/>
          <p:cNvSpPr/>
          <p:nvPr/>
        </p:nvSpPr>
        <p:spPr>
          <a:xfrm>
            <a:off x="7839258" y="4163183"/>
            <a:ext cx="2846933" cy="55399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pPr>
            <a:r>
              <a:rPr>
                <a:latin typeface="Gill Sans SemiBold"/>
                <a:ea typeface="Gill Sans SemiBold"/>
                <a:cs typeface="Gill Sans SemiBold"/>
                <a:sym typeface="Gill Sans SemiBold"/>
              </a:rPr>
              <a:t>Why will customers choose </a:t>
            </a:r>
          </a:p>
          <a:p>
            <a:pPr lvl="0">
              <a:defRPr sz="1800"/>
            </a:pPr>
            <a:r>
              <a:rPr>
                <a:latin typeface="Gill Sans SemiBold"/>
                <a:ea typeface="Gill Sans SemiBold"/>
                <a:cs typeface="Gill Sans SemiBold"/>
                <a:sym typeface="Gill Sans SemiBold"/>
              </a:rPr>
              <a:t>you over the competition?</a:t>
            </a:r>
          </a:p>
        </p:txBody>
      </p:sp>
      <p:sp>
        <p:nvSpPr>
          <p:cNvPr id="2303" name="Shape 2303"/>
          <p:cNvSpPr/>
          <p:nvPr/>
        </p:nvSpPr>
        <p:spPr>
          <a:xfrm>
            <a:off x="3149959" y="3734791"/>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04" name="Shape 2304"/>
          <p:cNvSpPr/>
          <p:nvPr/>
        </p:nvSpPr>
        <p:spPr>
          <a:xfrm>
            <a:off x="4251850" y="3835392"/>
            <a:ext cx="1577355"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Where to Play?</a:t>
            </a:r>
          </a:p>
        </p:txBody>
      </p:sp>
      <p:sp>
        <p:nvSpPr>
          <p:cNvPr id="2305" name="Shape 2305"/>
          <p:cNvSpPr/>
          <p:nvPr/>
        </p:nvSpPr>
        <p:spPr>
          <a:xfrm>
            <a:off x="3271345" y="5987776"/>
            <a:ext cx="235962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Who is your customer?</a:t>
            </a:r>
          </a:p>
        </p:txBody>
      </p:sp>
      <p:sp>
        <p:nvSpPr>
          <p:cNvPr id="2306" name="Shape 2306"/>
          <p:cNvSpPr/>
          <p:nvPr/>
        </p:nvSpPr>
        <p:spPr>
          <a:xfrm>
            <a:off x="10860065" y="2059208"/>
            <a:ext cx="750426" cy="81438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307" name="LittleGuy_10b.png"/>
          <p:cNvPicPr/>
          <p:nvPr/>
        </p:nvPicPr>
        <p:blipFill>
          <a:blip r:embed="rId4">
            <a:extLst/>
          </a:blip>
          <a:stretch>
            <a:fillRect/>
          </a:stretch>
        </p:blipFill>
        <p:spPr>
          <a:xfrm>
            <a:off x="10271754" y="2728659"/>
            <a:ext cx="1174707" cy="2003750"/>
          </a:xfrm>
          <a:prstGeom prst="rect">
            <a:avLst/>
          </a:prstGeom>
          <a:ln w="12700">
            <a:miter lim="400000"/>
          </a:ln>
        </p:spPr>
      </p:pic>
      <p:sp>
        <p:nvSpPr>
          <p:cNvPr id="2308" name="Shape 2308"/>
          <p:cNvSpPr/>
          <p:nvPr/>
        </p:nvSpPr>
        <p:spPr>
          <a:xfrm>
            <a:off x="3729248" y="4819089"/>
            <a:ext cx="1782487"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product is…</a:t>
            </a:r>
          </a:p>
        </p:txBody>
      </p:sp>
      <p:sp>
        <p:nvSpPr>
          <p:cNvPr id="2309" name="Shape 2309"/>
          <p:cNvSpPr/>
          <p:nvPr/>
        </p:nvSpPr>
        <p:spPr>
          <a:xfrm>
            <a:off x="3759378" y="6373474"/>
            <a:ext cx="1962023"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customer is…</a:t>
            </a:r>
          </a:p>
        </p:txBody>
      </p:sp>
      <p:sp>
        <p:nvSpPr>
          <p:cNvPr id="2310" name="Shape 2310"/>
          <p:cNvSpPr/>
          <p:nvPr/>
        </p:nvSpPr>
        <p:spPr>
          <a:xfrm>
            <a:off x="3220734" y="4389790"/>
            <a:ext cx="3039294"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What is your product/service?</a:t>
            </a:r>
          </a:p>
        </p:txBody>
      </p:sp>
      <p:sp>
        <p:nvSpPr>
          <p:cNvPr id="2311" name="Shape 2311"/>
          <p:cNvSpPr/>
          <p:nvPr/>
        </p:nvSpPr>
        <p:spPr>
          <a:xfrm>
            <a:off x="6654801" y="1756900"/>
            <a:ext cx="3681146" cy="1765460"/>
          </a:xfrm>
          <a:prstGeom prst="wedgeEllipseCallout">
            <a:avLst>
              <a:gd name="adj1" fmla="val 60423"/>
              <a:gd name="adj2" fmla="val 10532"/>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2800"/>
              </a:lnSpc>
              <a:defRPr sz="15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600" dirty="0"/>
              <a:t>Choose three of the strong reasons and write them under “How to Win”.</a:t>
            </a:r>
          </a:p>
        </p:txBody>
      </p:sp>
      <p:pic>
        <p:nvPicPr>
          <p:cNvPr id="2312" name="LittleGuy_14c.png"/>
          <p:cNvPicPr/>
          <p:nvPr/>
        </p:nvPicPr>
        <p:blipFill>
          <a:blip r:embed="rId5">
            <a:extLst/>
          </a:blip>
          <a:stretch>
            <a:fillRect/>
          </a:stretch>
        </p:blipFill>
        <p:spPr>
          <a:xfrm flipH="1">
            <a:off x="6963782" y="6653821"/>
            <a:ext cx="1348186" cy="2434487"/>
          </a:xfrm>
          <a:prstGeom prst="rect">
            <a:avLst/>
          </a:prstGeom>
          <a:ln w="12700">
            <a:miter lim="400000"/>
          </a:ln>
        </p:spPr>
      </p:pic>
      <p:grpSp>
        <p:nvGrpSpPr>
          <p:cNvPr id="2318" name="Group 2318"/>
          <p:cNvGrpSpPr/>
          <p:nvPr/>
        </p:nvGrpSpPr>
        <p:grpSpPr>
          <a:xfrm>
            <a:off x="7922101" y="4829472"/>
            <a:ext cx="1174751" cy="1526644"/>
            <a:chOff x="0" y="-105566"/>
            <a:chExt cx="1174750" cy="1526640"/>
          </a:xfrm>
        </p:grpSpPr>
        <p:grpSp>
          <p:nvGrpSpPr>
            <p:cNvPr id="2316" name="Group 2316"/>
            <p:cNvGrpSpPr/>
            <p:nvPr/>
          </p:nvGrpSpPr>
          <p:grpSpPr>
            <a:xfrm>
              <a:off x="89027" y="690698"/>
              <a:ext cx="996696" cy="730376"/>
              <a:chOff x="0" y="0"/>
              <a:chExt cx="996694" cy="730375"/>
            </a:xfrm>
          </p:grpSpPr>
          <p:sp>
            <p:nvSpPr>
              <p:cNvPr id="2313" name="Shape 2313"/>
              <p:cNvSpPr/>
              <p:nvPr/>
            </p:nvSpPr>
            <p:spPr>
              <a:xfrm rot="268425">
                <a:off x="329069" y="12719"/>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14" name="Shape 2314"/>
              <p:cNvSpPr/>
              <p:nvPr/>
            </p:nvSpPr>
            <p:spPr>
              <a:xfrm rot="975579">
                <a:off x="616459" y="242060"/>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15" name="Shape 2315"/>
              <p:cNvSpPr/>
              <p:nvPr/>
            </p:nvSpPr>
            <p:spPr>
              <a:xfrm rot="20733237">
                <a:off x="37047" y="353383"/>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17" name="Shape 2317"/>
            <p:cNvSpPr/>
            <p:nvPr/>
          </p:nvSpPr>
          <p:spPr>
            <a:xfrm>
              <a:off x="0" y="-105566"/>
              <a:ext cx="1174750" cy="8207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defTabSz="457200">
                <a:lnSpc>
                  <a:spcPts val="2800"/>
                </a:lnSpc>
                <a:defRPr sz="15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sz="1600"/>
                <a:t>Strong reasons</a:t>
              </a:r>
            </a:p>
          </p:txBody>
        </p:sp>
      </p:grpSp>
      <p:grpSp>
        <p:nvGrpSpPr>
          <p:cNvPr id="2325" name="Group 2325"/>
          <p:cNvGrpSpPr/>
          <p:nvPr/>
        </p:nvGrpSpPr>
        <p:grpSpPr>
          <a:xfrm>
            <a:off x="9653843" y="5927329"/>
            <a:ext cx="1323186" cy="1647862"/>
            <a:chOff x="-1" y="0"/>
            <a:chExt cx="1323186" cy="1647863"/>
          </a:xfrm>
        </p:grpSpPr>
        <p:grpSp>
          <p:nvGrpSpPr>
            <p:cNvPr id="2323" name="Group 2323"/>
            <p:cNvGrpSpPr/>
            <p:nvPr/>
          </p:nvGrpSpPr>
          <p:grpSpPr>
            <a:xfrm>
              <a:off x="-1" y="0"/>
              <a:ext cx="1145845" cy="1019297"/>
              <a:chOff x="0" y="0"/>
              <a:chExt cx="1145843" cy="1019296"/>
            </a:xfrm>
          </p:grpSpPr>
          <p:sp>
            <p:nvSpPr>
              <p:cNvPr id="2319" name="Shape 2319"/>
              <p:cNvSpPr/>
              <p:nvPr/>
            </p:nvSpPr>
            <p:spPr>
              <a:xfrm rot="20733237">
                <a:off x="404195" y="432234"/>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20" name="Shape 2320"/>
              <p:cNvSpPr/>
              <p:nvPr/>
            </p:nvSpPr>
            <p:spPr>
              <a:xfrm rot="20733237">
                <a:off x="224203" y="36962"/>
                <a:ext cx="339422" cy="340030"/>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21" name="Shape 2321"/>
              <p:cNvSpPr/>
              <p:nvPr/>
            </p:nvSpPr>
            <p:spPr>
              <a:xfrm rot="484783">
                <a:off x="784211" y="29258"/>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22" name="Shape 2322"/>
              <p:cNvSpPr/>
              <p:nvPr/>
            </p:nvSpPr>
            <p:spPr>
              <a:xfrm rot="484783">
                <a:off x="22211" y="657101"/>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24" name="Shape 2324"/>
            <p:cNvSpPr/>
            <p:nvPr/>
          </p:nvSpPr>
          <p:spPr>
            <a:xfrm>
              <a:off x="148434" y="827125"/>
              <a:ext cx="1174751" cy="8207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A6AAA9"/>
                  </a:solidFill>
                  <a:latin typeface="Lint McCree Intl BB"/>
                  <a:ea typeface="Lint McCree Intl BB"/>
                  <a:cs typeface="Lint McCree Intl BB"/>
                  <a:sym typeface="Lint McCree Intl BB"/>
                </a:rPr>
                <a:t>okay </a:t>
              </a:r>
            </a:p>
            <a:p>
              <a:pPr defTabSz="456987">
                <a:lnSpc>
                  <a:spcPts val="2800"/>
                </a:lnSpc>
                <a:defRPr sz="1800"/>
              </a:pPr>
              <a:r>
                <a:rPr sz="1600">
                  <a:solidFill>
                    <a:srgbClr val="A6AAA9"/>
                  </a:solidFill>
                  <a:latin typeface="Lint McCree Intl BB"/>
                  <a:ea typeface="Lint McCree Intl BB"/>
                  <a:cs typeface="Lint McCree Intl BB"/>
                  <a:sym typeface="Lint McCree Intl BB"/>
                </a:rPr>
                <a:t>reasons</a:t>
              </a:r>
            </a:p>
          </p:txBody>
        </p:sp>
      </p:grpSp>
      <p:grpSp>
        <p:nvGrpSpPr>
          <p:cNvPr id="2331" name="Group 2331"/>
          <p:cNvGrpSpPr/>
          <p:nvPr/>
        </p:nvGrpSpPr>
        <p:grpSpPr>
          <a:xfrm>
            <a:off x="8344649" y="7211473"/>
            <a:ext cx="1398037" cy="1424731"/>
            <a:chOff x="0" y="0"/>
            <a:chExt cx="1398035" cy="1424730"/>
          </a:xfrm>
        </p:grpSpPr>
        <p:grpSp>
          <p:nvGrpSpPr>
            <p:cNvPr id="2329" name="Group 2329"/>
            <p:cNvGrpSpPr/>
            <p:nvPr/>
          </p:nvGrpSpPr>
          <p:grpSpPr>
            <a:xfrm>
              <a:off x="544556" y="0"/>
              <a:ext cx="853479" cy="725724"/>
              <a:chOff x="0" y="0"/>
              <a:chExt cx="853478" cy="725723"/>
            </a:xfrm>
          </p:grpSpPr>
          <p:sp>
            <p:nvSpPr>
              <p:cNvPr id="2326" name="Shape 2326"/>
              <p:cNvSpPr/>
              <p:nvPr/>
            </p:nvSpPr>
            <p:spPr>
              <a:xfrm rot="438078">
                <a:off x="493826" y="192822"/>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27" name="Shape 2327"/>
              <p:cNvSpPr/>
              <p:nvPr/>
            </p:nvSpPr>
            <p:spPr>
              <a:xfrm rot="1087200">
                <a:off x="44459" y="44349"/>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28" name="Shape 2328"/>
              <p:cNvSpPr/>
              <p:nvPr/>
            </p:nvSpPr>
            <p:spPr>
              <a:xfrm rot="438078">
                <a:off x="225725" y="365504"/>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30" name="Shape 2330"/>
            <p:cNvSpPr/>
            <p:nvPr/>
          </p:nvSpPr>
          <p:spPr>
            <a:xfrm>
              <a:off x="0" y="603993"/>
              <a:ext cx="1174749" cy="8207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A6AAA9"/>
                  </a:solidFill>
                  <a:latin typeface="Lint McCree Intl BB"/>
                  <a:ea typeface="Lint McCree Intl BB"/>
                  <a:cs typeface="Lint McCree Intl BB"/>
                  <a:sym typeface="Lint McCree Intl BB"/>
                </a:rPr>
                <a:t>weak </a:t>
              </a:r>
            </a:p>
            <a:p>
              <a:pPr defTabSz="456987">
                <a:lnSpc>
                  <a:spcPts val="2800"/>
                </a:lnSpc>
                <a:defRPr sz="1800"/>
              </a:pPr>
              <a:r>
                <a:rPr sz="1600">
                  <a:solidFill>
                    <a:srgbClr val="A6AAA9"/>
                  </a:solidFill>
                  <a:latin typeface="Lint McCree Intl BB"/>
                  <a:ea typeface="Lint McCree Intl BB"/>
                  <a:cs typeface="Lint McCree Intl BB"/>
                  <a:sym typeface="Lint McCree Intl BB"/>
                </a:rPr>
                <a:t>reasons</a:t>
              </a:r>
            </a:p>
          </p:txBody>
        </p:sp>
      </p:grpSp>
      <p:sp>
        <p:nvSpPr>
          <p:cNvPr id="2332" name="Shape 2332"/>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333" name="pasted-image.pdf"/>
          <p:cNvPicPr/>
          <p:nvPr/>
        </p:nvPicPr>
        <p:blipFill>
          <a:blip r:embed="rId6">
            <a:extLst/>
          </a:blip>
          <a:srcRect/>
          <a:stretch>
            <a:fillRect/>
          </a:stretch>
        </p:blipFill>
        <p:spPr>
          <a:xfrm>
            <a:off x="8136965" y="235358"/>
            <a:ext cx="1348208" cy="81457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7" name="Screen Shot 2015-08-25 at 5.48.26 PM.png"/>
          <p:cNvPicPr/>
          <p:nvPr/>
        </p:nvPicPr>
        <p:blipFill>
          <a:blip r:embed="rId3">
            <a:extLst/>
          </a:blip>
          <a:stretch>
            <a:fillRect/>
          </a:stretch>
        </p:blipFill>
        <p:spPr>
          <a:xfrm>
            <a:off x="2679549" y="1873346"/>
            <a:ext cx="9233840" cy="7170810"/>
          </a:xfrm>
          <a:prstGeom prst="rect">
            <a:avLst/>
          </a:prstGeom>
          <a:ln w="12700">
            <a:miter lim="400000"/>
          </a:ln>
        </p:spPr>
      </p:pic>
      <p:sp>
        <p:nvSpPr>
          <p:cNvPr id="2338" name="Shape 2338"/>
          <p:cNvSpPr/>
          <p:nvPr/>
        </p:nvSpPr>
        <p:spPr>
          <a:xfrm>
            <a:off x="7372141" y="3745287"/>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39" name="Shape 2339"/>
          <p:cNvSpPr/>
          <p:nvPr/>
        </p:nvSpPr>
        <p:spPr>
          <a:xfrm>
            <a:off x="8456285" y="3835392"/>
            <a:ext cx="130805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How to Win?</a:t>
            </a:r>
          </a:p>
        </p:txBody>
      </p:sp>
      <p:sp>
        <p:nvSpPr>
          <p:cNvPr id="2340" name="Shape 2340"/>
          <p:cNvSpPr/>
          <p:nvPr/>
        </p:nvSpPr>
        <p:spPr>
          <a:xfrm>
            <a:off x="7839258" y="4163183"/>
            <a:ext cx="2846933" cy="55399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p>
            <a:pPr lvl="0">
              <a:defRPr sz="1800"/>
            </a:pPr>
            <a:r>
              <a:rPr>
                <a:latin typeface="Gill Sans SemiBold"/>
                <a:ea typeface="Gill Sans SemiBold"/>
                <a:cs typeface="Gill Sans SemiBold"/>
                <a:sym typeface="Gill Sans SemiBold"/>
              </a:rPr>
              <a:t>Why will customers choose </a:t>
            </a:r>
          </a:p>
          <a:p>
            <a:pPr lvl="0">
              <a:defRPr sz="1800"/>
            </a:pPr>
            <a:r>
              <a:rPr>
                <a:latin typeface="Gill Sans SemiBold"/>
                <a:ea typeface="Gill Sans SemiBold"/>
                <a:cs typeface="Gill Sans SemiBold"/>
                <a:sym typeface="Gill Sans SemiBold"/>
              </a:rPr>
              <a:t>you over the competition?</a:t>
            </a:r>
          </a:p>
        </p:txBody>
      </p:sp>
      <p:sp>
        <p:nvSpPr>
          <p:cNvPr id="2341" name="Shape 2341"/>
          <p:cNvSpPr/>
          <p:nvPr/>
        </p:nvSpPr>
        <p:spPr>
          <a:xfrm>
            <a:off x="3149959" y="3734791"/>
            <a:ext cx="3781161" cy="4761973"/>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42" name="Shape 2342"/>
          <p:cNvSpPr/>
          <p:nvPr/>
        </p:nvSpPr>
        <p:spPr>
          <a:xfrm>
            <a:off x="4251850" y="3835392"/>
            <a:ext cx="1577355"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2300">
                <a:latin typeface="Gill Sans SemiBold"/>
                <a:ea typeface="Gill Sans SemiBold"/>
                <a:cs typeface="Gill Sans SemiBold"/>
                <a:sym typeface="Gill Sans SemiBold"/>
              </a:defRPr>
            </a:lvl1pPr>
          </a:lstStyle>
          <a:p>
            <a:pPr lvl="0">
              <a:defRPr sz="1800"/>
            </a:pPr>
            <a:r>
              <a:rPr/>
              <a:t>Where to Play?</a:t>
            </a:r>
          </a:p>
        </p:txBody>
      </p:sp>
      <p:sp>
        <p:nvSpPr>
          <p:cNvPr id="2343" name="Shape 2343"/>
          <p:cNvSpPr/>
          <p:nvPr/>
        </p:nvSpPr>
        <p:spPr>
          <a:xfrm>
            <a:off x="3271345" y="5987776"/>
            <a:ext cx="2359620"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Who is your customer?</a:t>
            </a:r>
          </a:p>
        </p:txBody>
      </p:sp>
      <p:sp>
        <p:nvSpPr>
          <p:cNvPr id="2344" name="Shape 2344"/>
          <p:cNvSpPr/>
          <p:nvPr/>
        </p:nvSpPr>
        <p:spPr>
          <a:xfrm>
            <a:off x="10860065" y="2059208"/>
            <a:ext cx="750426" cy="81438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45" name="Shape 2345"/>
          <p:cNvSpPr/>
          <p:nvPr/>
        </p:nvSpPr>
        <p:spPr>
          <a:xfrm>
            <a:off x="3729248" y="4819089"/>
            <a:ext cx="1782487"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product is…</a:t>
            </a:r>
          </a:p>
        </p:txBody>
      </p:sp>
      <p:sp>
        <p:nvSpPr>
          <p:cNvPr id="2346" name="Shape 2346"/>
          <p:cNvSpPr/>
          <p:nvPr/>
        </p:nvSpPr>
        <p:spPr>
          <a:xfrm>
            <a:off x="3759378" y="6373474"/>
            <a:ext cx="1962023" cy="50008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customer is…</a:t>
            </a:r>
          </a:p>
        </p:txBody>
      </p:sp>
      <p:sp>
        <p:nvSpPr>
          <p:cNvPr id="2347" name="Shape 2347"/>
          <p:cNvSpPr/>
          <p:nvPr/>
        </p:nvSpPr>
        <p:spPr>
          <a:xfrm>
            <a:off x="3220734" y="4389790"/>
            <a:ext cx="3039294" cy="27699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800">
                <a:latin typeface="Gill Sans SemiBold"/>
                <a:ea typeface="Gill Sans SemiBold"/>
                <a:cs typeface="Gill Sans SemiBold"/>
                <a:sym typeface="Gill Sans SemiBold"/>
              </a:defRPr>
            </a:lvl1pPr>
          </a:lstStyle>
          <a:p>
            <a:pPr lvl="0"/>
            <a:r>
              <a:t>What is your product/service?</a:t>
            </a:r>
          </a:p>
        </p:txBody>
      </p:sp>
      <p:sp>
        <p:nvSpPr>
          <p:cNvPr id="2348" name="Shape 2348"/>
          <p:cNvSpPr/>
          <p:nvPr/>
        </p:nvSpPr>
        <p:spPr>
          <a:xfrm>
            <a:off x="8692355" y="1204442"/>
            <a:ext cx="3838312" cy="1765460"/>
          </a:xfrm>
          <a:prstGeom prst="wedgeEllipseCallout">
            <a:avLst>
              <a:gd name="adj1" fmla="val -43145"/>
              <a:gd name="adj2" fmla="val 47243"/>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800"/>
              </a:lnSpc>
              <a:defRPr sz="1800"/>
            </a:pPr>
            <a:r>
              <a:rPr sz="1600" dirty="0">
                <a:solidFill>
                  <a:srgbClr val="2D2829"/>
                </a:solidFill>
                <a:latin typeface="Lint McCree Intl BB"/>
                <a:ea typeface="Lint McCree Intl BB"/>
                <a:cs typeface="Lint McCree Intl BB"/>
                <a:sym typeface="Lint McCree Intl BB"/>
              </a:rPr>
              <a:t>Choose three of the </a:t>
            </a:r>
            <a:r>
              <a:rPr sz="1600" b="1" dirty="0">
                <a:solidFill>
                  <a:srgbClr val="2D2829"/>
                </a:solidFill>
                <a:latin typeface="Lint McCree Intl BB"/>
                <a:ea typeface="Lint McCree Intl BB"/>
                <a:cs typeface="Lint McCree Intl BB"/>
                <a:sym typeface="Lint McCree Intl BB"/>
              </a:rPr>
              <a:t>strong reasons</a:t>
            </a:r>
            <a:r>
              <a:rPr sz="1600" dirty="0">
                <a:solidFill>
                  <a:srgbClr val="2D2829"/>
                </a:solidFill>
                <a:latin typeface="Lint McCree Intl BB"/>
                <a:ea typeface="Lint McCree Intl BB"/>
                <a:cs typeface="Lint McCree Intl BB"/>
                <a:sym typeface="Lint McCree Intl BB"/>
              </a:rPr>
              <a:t> and write them under “How to Win”.</a:t>
            </a:r>
          </a:p>
        </p:txBody>
      </p:sp>
      <p:grpSp>
        <p:nvGrpSpPr>
          <p:cNvPr id="2354" name="Group 2354"/>
          <p:cNvGrpSpPr/>
          <p:nvPr/>
        </p:nvGrpSpPr>
        <p:grpSpPr>
          <a:xfrm>
            <a:off x="7922101" y="4829473"/>
            <a:ext cx="1174751" cy="1526644"/>
            <a:chOff x="0" y="-105566"/>
            <a:chExt cx="1174750" cy="1526640"/>
          </a:xfrm>
        </p:grpSpPr>
        <p:grpSp>
          <p:nvGrpSpPr>
            <p:cNvPr id="2352" name="Group 2352"/>
            <p:cNvGrpSpPr/>
            <p:nvPr/>
          </p:nvGrpSpPr>
          <p:grpSpPr>
            <a:xfrm>
              <a:off x="89027" y="690698"/>
              <a:ext cx="996696" cy="730376"/>
              <a:chOff x="0" y="0"/>
              <a:chExt cx="996694" cy="730375"/>
            </a:xfrm>
          </p:grpSpPr>
          <p:sp>
            <p:nvSpPr>
              <p:cNvPr id="2349" name="Shape 2349"/>
              <p:cNvSpPr/>
              <p:nvPr/>
            </p:nvSpPr>
            <p:spPr>
              <a:xfrm rot="268425">
                <a:off x="329069" y="12719"/>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50" name="Shape 2350"/>
              <p:cNvSpPr/>
              <p:nvPr/>
            </p:nvSpPr>
            <p:spPr>
              <a:xfrm rot="975579">
                <a:off x="616459" y="242060"/>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51" name="Shape 2351"/>
              <p:cNvSpPr/>
              <p:nvPr/>
            </p:nvSpPr>
            <p:spPr>
              <a:xfrm rot="20733237">
                <a:off x="37047" y="353383"/>
                <a:ext cx="339422" cy="340031"/>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53" name="Shape 2353"/>
            <p:cNvSpPr/>
            <p:nvPr/>
          </p:nvSpPr>
          <p:spPr>
            <a:xfrm>
              <a:off x="0" y="-105566"/>
              <a:ext cx="1174750" cy="8207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defTabSz="457200">
                <a:lnSpc>
                  <a:spcPts val="2800"/>
                </a:lnSpc>
                <a:defRPr sz="15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sz="1600"/>
                <a:t>Strong reasons</a:t>
              </a:r>
            </a:p>
          </p:txBody>
        </p:sp>
      </p:grpSp>
      <p:grpSp>
        <p:nvGrpSpPr>
          <p:cNvPr id="2360" name="Group 2360"/>
          <p:cNvGrpSpPr/>
          <p:nvPr/>
        </p:nvGrpSpPr>
        <p:grpSpPr>
          <a:xfrm>
            <a:off x="8344649" y="7211473"/>
            <a:ext cx="1398037" cy="1424731"/>
            <a:chOff x="0" y="0"/>
            <a:chExt cx="1398035" cy="1424730"/>
          </a:xfrm>
        </p:grpSpPr>
        <p:grpSp>
          <p:nvGrpSpPr>
            <p:cNvPr id="2358" name="Group 2358"/>
            <p:cNvGrpSpPr/>
            <p:nvPr/>
          </p:nvGrpSpPr>
          <p:grpSpPr>
            <a:xfrm>
              <a:off x="544556" y="0"/>
              <a:ext cx="853479" cy="725724"/>
              <a:chOff x="0" y="0"/>
              <a:chExt cx="853478" cy="725723"/>
            </a:xfrm>
          </p:grpSpPr>
          <p:sp>
            <p:nvSpPr>
              <p:cNvPr id="2355" name="Shape 2355"/>
              <p:cNvSpPr/>
              <p:nvPr/>
            </p:nvSpPr>
            <p:spPr>
              <a:xfrm rot="438078">
                <a:off x="493826" y="192822"/>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56" name="Shape 2356"/>
              <p:cNvSpPr/>
              <p:nvPr/>
            </p:nvSpPr>
            <p:spPr>
              <a:xfrm rot="1087200">
                <a:off x="44459" y="44349"/>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57" name="Shape 2357"/>
              <p:cNvSpPr/>
              <p:nvPr/>
            </p:nvSpPr>
            <p:spPr>
              <a:xfrm rot="438078">
                <a:off x="225725" y="365504"/>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59" name="Shape 2359"/>
            <p:cNvSpPr/>
            <p:nvPr/>
          </p:nvSpPr>
          <p:spPr>
            <a:xfrm>
              <a:off x="0" y="603993"/>
              <a:ext cx="1174749" cy="8207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A6AAA9"/>
                  </a:solidFill>
                  <a:latin typeface="Lint McCree Intl BB"/>
                  <a:ea typeface="Lint McCree Intl BB"/>
                  <a:cs typeface="Lint McCree Intl BB"/>
                  <a:sym typeface="Lint McCree Intl BB"/>
                </a:rPr>
                <a:t>weak </a:t>
              </a:r>
            </a:p>
            <a:p>
              <a:pPr defTabSz="456987">
                <a:lnSpc>
                  <a:spcPts val="2800"/>
                </a:lnSpc>
                <a:defRPr sz="1800"/>
              </a:pPr>
              <a:r>
                <a:rPr sz="1600">
                  <a:solidFill>
                    <a:srgbClr val="A6AAA9"/>
                  </a:solidFill>
                  <a:latin typeface="Lint McCree Intl BB"/>
                  <a:ea typeface="Lint McCree Intl BB"/>
                  <a:cs typeface="Lint McCree Intl BB"/>
                  <a:sym typeface="Lint McCree Intl BB"/>
                </a:rPr>
                <a:t>reasons</a:t>
              </a:r>
            </a:p>
          </p:txBody>
        </p:sp>
      </p:grpSp>
      <p:sp>
        <p:nvSpPr>
          <p:cNvPr id="2361" name="Shape 2361"/>
          <p:cNvSpPr/>
          <p:nvPr/>
        </p:nvSpPr>
        <p:spPr>
          <a:xfrm>
            <a:off x="9341280" y="4701270"/>
            <a:ext cx="807861" cy="129517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p:txBody>
      </p:sp>
      <p:grpSp>
        <p:nvGrpSpPr>
          <p:cNvPr id="2368" name="Group 2368"/>
          <p:cNvGrpSpPr/>
          <p:nvPr/>
        </p:nvGrpSpPr>
        <p:grpSpPr>
          <a:xfrm>
            <a:off x="9653841" y="5927329"/>
            <a:ext cx="1323187" cy="1647862"/>
            <a:chOff x="-1" y="0"/>
            <a:chExt cx="1323186" cy="1647863"/>
          </a:xfrm>
        </p:grpSpPr>
        <p:grpSp>
          <p:nvGrpSpPr>
            <p:cNvPr id="2366" name="Group 2366"/>
            <p:cNvGrpSpPr/>
            <p:nvPr/>
          </p:nvGrpSpPr>
          <p:grpSpPr>
            <a:xfrm>
              <a:off x="-1" y="0"/>
              <a:ext cx="1145845" cy="1019297"/>
              <a:chOff x="0" y="0"/>
              <a:chExt cx="1145843" cy="1019296"/>
            </a:xfrm>
          </p:grpSpPr>
          <p:sp>
            <p:nvSpPr>
              <p:cNvPr id="2362" name="Shape 2362"/>
              <p:cNvSpPr/>
              <p:nvPr/>
            </p:nvSpPr>
            <p:spPr>
              <a:xfrm rot="20733237">
                <a:off x="404195" y="432234"/>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63" name="Shape 2363"/>
              <p:cNvSpPr/>
              <p:nvPr/>
            </p:nvSpPr>
            <p:spPr>
              <a:xfrm rot="20733237">
                <a:off x="224203" y="36962"/>
                <a:ext cx="339422" cy="340030"/>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64" name="Shape 2364"/>
              <p:cNvSpPr/>
              <p:nvPr/>
            </p:nvSpPr>
            <p:spPr>
              <a:xfrm rot="484783">
                <a:off x="784211" y="29258"/>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2365" name="Shape 2365"/>
              <p:cNvSpPr/>
              <p:nvPr/>
            </p:nvSpPr>
            <p:spPr>
              <a:xfrm rot="484783">
                <a:off x="22211" y="657101"/>
                <a:ext cx="339422" cy="340031"/>
              </a:xfrm>
              <a:prstGeom prst="rect">
                <a:avLst/>
              </a:prstGeom>
              <a:solidFill>
                <a:srgbClr val="A6AAA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2367" name="Shape 2367"/>
            <p:cNvSpPr/>
            <p:nvPr/>
          </p:nvSpPr>
          <p:spPr>
            <a:xfrm>
              <a:off x="148433" y="827125"/>
              <a:ext cx="1174752" cy="8207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lnSpc>
                  <a:spcPts val="2800"/>
                </a:lnSpc>
                <a:defRPr sz="1800"/>
              </a:pPr>
              <a:r>
                <a:rPr sz="1600">
                  <a:solidFill>
                    <a:srgbClr val="A6AAA9"/>
                  </a:solidFill>
                  <a:latin typeface="Lint McCree Intl BB"/>
                  <a:ea typeface="Lint McCree Intl BB"/>
                  <a:cs typeface="Lint McCree Intl BB"/>
                  <a:sym typeface="Lint McCree Intl BB"/>
                </a:rPr>
                <a:t>okay </a:t>
              </a:r>
            </a:p>
            <a:p>
              <a:pPr defTabSz="456987">
                <a:lnSpc>
                  <a:spcPts val="2800"/>
                </a:lnSpc>
                <a:defRPr sz="1800"/>
              </a:pPr>
              <a:r>
                <a:rPr sz="1600">
                  <a:solidFill>
                    <a:srgbClr val="A6AAA9"/>
                  </a:solidFill>
                  <a:latin typeface="Lint McCree Intl BB"/>
                  <a:ea typeface="Lint McCree Intl BB"/>
                  <a:cs typeface="Lint McCree Intl BB"/>
                  <a:sym typeface="Lint McCree Intl BB"/>
                </a:rPr>
                <a:t>reasons</a:t>
              </a:r>
            </a:p>
          </p:txBody>
        </p:sp>
      </p:grpSp>
      <p:sp>
        <p:nvSpPr>
          <p:cNvPr id="2369" name="Shape 2369"/>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370" name="pasted-image.pdf"/>
          <p:cNvPicPr/>
          <p:nvPr/>
        </p:nvPicPr>
        <p:blipFill>
          <a:blip r:embed="rId4">
            <a:extLst/>
          </a:blip>
          <a:srcRect/>
          <a:stretch>
            <a:fillRect/>
          </a:stretch>
        </p:blipFill>
        <p:spPr>
          <a:xfrm>
            <a:off x="8136965" y="235358"/>
            <a:ext cx="1348208" cy="814574"/>
          </a:xfrm>
          <a:prstGeom prst="rect">
            <a:avLst/>
          </a:prstGeom>
          <a:ln w="12700">
            <a:miter lim="400000"/>
          </a:ln>
        </p:spPr>
      </p:pic>
      <p:pic>
        <p:nvPicPr>
          <p:cNvPr id="2371" name="droppedImage.tiff"/>
          <p:cNvPicPr/>
          <p:nvPr/>
        </p:nvPicPr>
        <p:blipFill>
          <a:blip r:embed="rId5">
            <a:extLst/>
          </a:blip>
          <a:stretch>
            <a:fillRect/>
          </a:stretch>
        </p:blipFill>
        <p:spPr>
          <a:xfrm>
            <a:off x="7575078" y="2969903"/>
            <a:ext cx="2486423" cy="975519"/>
          </a:xfrm>
          <a:prstGeom prst="rect">
            <a:avLst/>
          </a:prstGeom>
          <a:ln w="12700">
            <a:round/>
          </a:ln>
        </p:spPr>
      </p:pic>
      <p:grpSp>
        <p:nvGrpSpPr>
          <p:cNvPr id="2374" name="Group 2374"/>
          <p:cNvGrpSpPr/>
          <p:nvPr/>
        </p:nvGrpSpPr>
        <p:grpSpPr>
          <a:xfrm>
            <a:off x="6386985" y="6261318"/>
            <a:ext cx="5838895" cy="2869387"/>
            <a:chOff x="-168" y="0"/>
            <a:chExt cx="5838893" cy="2869387"/>
          </a:xfrm>
        </p:grpSpPr>
        <p:pic>
          <p:nvPicPr>
            <p:cNvPr id="2372" name="2 hands girl.png"/>
            <p:cNvPicPr/>
            <p:nvPr/>
          </p:nvPicPr>
          <p:blipFill>
            <a:blip r:embed="rId6">
              <a:extLst/>
            </a:blip>
            <a:stretch>
              <a:fillRect/>
            </a:stretch>
          </p:blipFill>
          <p:spPr>
            <a:xfrm>
              <a:off x="-168" y="350082"/>
              <a:ext cx="1818992" cy="2519305"/>
            </a:xfrm>
            <a:prstGeom prst="rect">
              <a:avLst/>
            </a:prstGeom>
            <a:ln w="12700" cap="flat">
              <a:noFill/>
              <a:round/>
            </a:ln>
            <a:effectLst/>
          </p:spPr>
        </p:pic>
        <p:sp>
          <p:nvSpPr>
            <p:cNvPr id="2373" name="Shape 2373"/>
            <p:cNvSpPr/>
            <p:nvPr/>
          </p:nvSpPr>
          <p:spPr>
            <a:xfrm>
              <a:off x="1822553" y="0"/>
              <a:ext cx="4016172" cy="1765459"/>
            </a:xfrm>
            <a:prstGeom prst="wedgeEllipseCallout">
              <a:avLst>
                <a:gd name="adj1" fmla="val -61555"/>
                <a:gd name="adj2" fmla="val -9924"/>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400" dirty="0">
                  <a:latin typeface="Lint McCree Intl BB"/>
                  <a:ea typeface="Lint McCree Intl BB"/>
                  <a:cs typeface="Lint McCree Intl BB"/>
                  <a:sym typeface="Lint McCree Intl BB"/>
                </a:rPr>
                <a:t>These are what </a:t>
              </a:r>
              <a:r>
                <a:rPr sz="1400" b="1" dirty="0">
                  <a:latin typeface="Lint McCree Intl BB"/>
                  <a:ea typeface="Lint McCree Intl BB"/>
                  <a:cs typeface="Lint McCree Intl BB"/>
                  <a:sym typeface="Lint McCree Intl BB"/>
                </a:rPr>
                <a:t>matter most</a:t>
              </a:r>
              <a:r>
                <a:rPr sz="1400" dirty="0">
                  <a:latin typeface="Lint McCree Intl BB"/>
                  <a:ea typeface="Lint McCree Intl BB"/>
                  <a:cs typeface="Lint McCree Intl BB"/>
                  <a:sym typeface="Lint McCree Intl BB"/>
                </a:rPr>
                <a:t> to your customers and what will differentiate you from your competition.</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374"/>
                                        </p:tgtEl>
                                        <p:attrNameLst>
                                          <p:attrName>style.visibility</p:attrName>
                                        </p:attrNameLst>
                                      </p:cBhvr>
                                      <p:to>
                                        <p:strVal val="visible"/>
                                      </p:to>
                                    </p:set>
                                    <p:animEffect transition="in" filter="fade">
                                      <p:cBhvr>
                                        <p:cTn id="7" dur="1000"/>
                                        <p:tgtEl>
                                          <p:spTgt spid="2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4"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 name="Screen Shot 2015-08-28 at 7.31.54 AM.png"/>
          <p:cNvPicPr/>
          <p:nvPr/>
        </p:nvPicPr>
        <p:blipFill>
          <a:blip r:embed="rId2">
            <a:extLst/>
          </a:blip>
          <a:stretch>
            <a:fillRect/>
          </a:stretch>
        </p:blipFill>
        <p:spPr>
          <a:xfrm>
            <a:off x="726657" y="199451"/>
            <a:ext cx="5310969" cy="4092319"/>
          </a:xfrm>
          <a:prstGeom prst="rect">
            <a:avLst/>
          </a:prstGeom>
          <a:ln>
            <a:solidFill/>
            <a:miter lim="400000"/>
          </a:ln>
        </p:spPr>
      </p:pic>
      <p:grpSp>
        <p:nvGrpSpPr>
          <p:cNvPr id="362" name="Group 362"/>
          <p:cNvGrpSpPr/>
          <p:nvPr/>
        </p:nvGrpSpPr>
        <p:grpSpPr>
          <a:xfrm>
            <a:off x="865117" y="204614"/>
            <a:ext cx="11603551" cy="9344374"/>
            <a:chOff x="0" y="0"/>
            <a:chExt cx="11603549" cy="9344373"/>
          </a:xfrm>
        </p:grpSpPr>
        <p:pic>
          <p:nvPicPr>
            <p:cNvPr id="357" name="Screen Shot 2015-08-28 at 2.34.53 PM.png"/>
            <p:cNvPicPr/>
            <p:nvPr/>
          </p:nvPicPr>
          <p:blipFill>
            <a:blip r:embed="rId3">
              <a:extLst/>
            </a:blip>
            <a:stretch>
              <a:fillRect/>
            </a:stretch>
          </p:blipFill>
          <p:spPr>
            <a:xfrm>
              <a:off x="5729462" y="0"/>
              <a:ext cx="5874088" cy="4545632"/>
            </a:xfrm>
            <a:prstGeom prst="rect">
              <a:avLst/>
            </a:prstGeom>
            <a:ln w="9525" cap="flat">
              <a:solidFill>
                <a:srgbClr val="000000"/>
              </a:solidFill>
              <a:prstDash val="solid"/>
              <a:miter lim="400000"/>
            </a:ln>
            <a:effectLst/>
          </p:spPr>
        </p:pic>
        <p:pic>
          <p:nvPicPr>
            <p:cNvPr id="358" name="Screen Shot 2015-08-28 at 2.34.13 PM.png"/>
            <p:cNvPicPr/>
            <p:nvPr/>
          </p:nvPicPr>
          <p:blipFill>
            <a:blip r:embed="rId4">
              <a:extLst/>
            </a:blip>
            <a:stretch>
              <a:fillRect/>
            </a:stretch>
          </p:blipFill>
          <p:spPr>
            <a:xfrm>
              <a:off x="4651232" y="1124122"/>
              <a:ext cx="5874089" cy="4545632"/>
            </a:xfrm>
            <a:prstGeom prst="rect">
              <a:avLst/>
            </a:prstGeom>
            <a:ln w="9525" cap="flat">
              <a:solidFill>
                <a:srgbClr val="000000"/>
              </a:solidFill>
              <a:prstDash val="solid"/>
              <a:miter lim="400000"/>
            </a:ln>
            <a:effectLst/>
          </p:spPr>
        </p:pic>
        <p:pic>
          <p:nvPicPr>
            <p:cNvPr id="359" name="Screen Shot 2015-08-28 at 2.33.50 PM.png"/>
            <p:cNvPicPr/>
            <p:nvPr/>
          </p:nvPicPr>
          <p:blipFill>
            <a:blip r:embed="rId5">
              <a:extLst/>
            </a:blip>
            <a:stretch>
              <a:fillRect/>
            </a:stretch>
          </p:blipFill>
          <p:spPr>
            <a:xfrm>
              <a:off x="2971080" y="2360256"/>
              <a:ext cx="5908162" cy="4545632"/>
            </a:xfrm>
            <a:prstGeom prst="rect">
              <a:avLst/>
            </a:prstGeom>
            <a:ln w="9525" cap="flat">
              <a:solidFill>
                <a:srgbClr val="000000"/>
              </a:solidFill>
              <a:prstDash val="solid"/>
              <a:miter lim="400000"/>
            </a:ln>
            <a:effectLst/>
          </p:spPr>
        </p:pic>
        <p:pic>
          <p:nvPicPr>
            <p:cNvPr id="360" name="Screen Shot 2015-08-28 at 2.33.42 PM.png"/>
            <p:cNvPicPr/>
            <p:nvPr/>
          </p:nvPicPr>
          <p:blipFill>
            <a:blip r:embed="rId6">
              <a:extLst/>
            </a:blip>
            <a:stretch>
              <a:fillRect/>
            </a:stretch>
          </p:blipFill>
          <p:spPr>
            <a:xfrm>
              <a:off x="1093577" y="3567773"/>
              <a:ext cx="5908162" cy="4557228"/>
            </a:xfrm>
            <a:prstGeom prst="rect">
              <a:avLst/>
            </a:prstGeom>
            <a:ln w="9525" cap="flat">
              <a:solidFill>
                <a:srgbClr val="000000"/>
              </a:solidFill>
              <a:prstDash val="solid"/>
              <a:miter lim="400000"/>
            </a:ln>
            <a:effectLst/>
          </p:spPr>
        </p:pic>
        <p:pic>
          <p:nvPicPr>
            <p:cNvPr id="361" name="Screen Shot 2015-08-28 at 2.33.31 PM.png"/>
            <p:cNvPicPr/>
            <p:nvPr/>
          </p:nvPicPr>
          <p:blipFill>
            <a:blip r:embed="rId7">
              <a:extLst/>
            </a:blip>
            <a:stretch>
              <a:fillRect/>
            </a:stretch>
          </p:blipFill>
          <p:spPr>
            <a:xfrm>
              <a:off x="0" y="4798742"/>
              <a:ext cx="5896565" cy="4545632"/>
            </a:xfrm>
            <a:prstGeom prst="rect">
              <a:avLst/>
            </a:prstGeom>
            <a:ln w="9525" cap="flat">
              <a:solidFill>
                <a:srgbClr val="000000"/>
              </a:solidFill>
              <a:prstDash val="solid"/>
              <a:miter lim="400000"/>
            </a:ln>
            <a:effectLst/>
          </p:spPr>
        </p:pic>
      </p:grpSp>
      <p:pic>
        <p:nvPicPr>
          <p:cNvPr id="363" name="LittleGuy_14c.png"/>
          <p:cNvPicPr/>
          <p:nvPr/>
        </p:nvPicPr>
        <p:blipFill>
          <a:blip r:embed="rId8">
            <a:extLst/>
          </a:blip>
          <a:stretch>
            <a:fillRect/>
          </a:stretch>
        </p:blipFill>
        <p:spPr>
          <a:xfrm>
            <a:off x="10420883" y="6911451"/>
            <a:ext cx="1592336" cy="2875361"/>
          </a:xfrm>
          <a:prstGeom prst="rect">
            <a:avLst/>
          </a:prstGeom>
          <a:ln w="12700">
            <a:miter lim="400000"/>
          </a:ln>
        </p:spPr>
      </p:pic>
      <p:sp>
        <p:nvSpPr>
          <p:cNvPr id="364" name="Shape 364"/>
          <p:cNvSpPr/>
          <p:nvPr/>
        </p:nvSpPr>
        <p:spPr>
          <a:xfrm>
            <a:off x="7541203" y="2377701"/>
            <a:ext cx="4440754" cy="2566127"/>
          </a:xfrm>
          <a:prstGeom prst="wedgeEllipseCallout">
            <a:avLst>
              <a:gd name="adj1" fmla="val 25669"/>
              <a:gd name="adj2" fmla="val 37034"/>
            </a:avLst>
          </a:prstGeom>
          <a:solidFill>
            <a:srgbClr val="A9DEEE"/>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p>
            <a:pPr marL="272922" indent="-272922" defTabSz="647401">
              <a:spcBef>
                <a:spcPts val="100"/>
              </a:spcBef>
              <a:defRPr sz="1800"/>
            </a:pPr>
            <a:r>
              <a:rPr sz="1800" b="1">
                <a:latin typeface="Lint McCree Intl BB"/>
                <a:ea typeface="Lint McCree Intl BB"/>
                <a:cs typeface="Lint McCree Intl BB"/>
                <a:sym typeface="Lint McCree Intl BB"/>
              </a:rPr>
              <a:t>Remember</a:t>
            </a:r>
            <a:r>
              <a:rPr sz="1800">
                <a:latin typeface="Lint McCree Intl BB"/>
                <a:ea typeface="Lint McCree Intl BB"/>
                <a:cs typeface="Lint McCree Intl BB"/>
                <a:sym typeface="Lint McCree Intl BB"/>
              </a:rPr>
              <a:t>: although the </a:t>
            </a:r>
            <a:r>
              <a:rPr sz="1800" i="1">
                <a:latin typeface="Lint McCree Intl BB"/>
                <a:ea typeface="Lint McCree Intl BB"/>
                <a:cs typeface="Lint McCree Intl BB"/>
                <a:sym typeface="Lint McCree Intl BB"/>
              </a:rPr>
              <a:t>tool cards</a:t>
            </a:r>
            <a:r>
              <a:rPr sz="1800">
                <a:latin typeface="Lint McCree Intl BB"/>
                <a:ea typeface="Lint McCree Intl BB"/>
                <a:cs typeface="Lint McCree Intl BB"/>
                <a:sym typeface="Lint McCree Intl BB"/>
              </a:rPr>
              <a:t> are useful…</a:t>
            </a:r>
          </a:p>
        </p:txBody>
      </p:sp>
      <p:sp>
        <p:nvSpPr>
          <p:cNvPr id="365" name="Shape 365"/>
          <p:cNvSpPr/>
          <p:nvPr/>
        </p:nvSpPr>
        <p:spPr>
          <a:xfrm>
            <a:off x="6361690" y="4452553"/>
            <a:ext cx="4617628" cy="2811593"/>
          </a:xfrm>
          <a:prstGeom prst="wedgeEllipseCallout">
            <a:avLst>
              <a:gd name="adj1" fmla="val 51793"/>
              <a:gd name="adj2" fmla="val 45183"/>
            </a:avLst>
          </a:prstGeom>
          <a:solidFill>
            <a:srgbClr val="A9DEEE"/>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p>
            <a:pPr marL="272922" indent="-272922" defTabSz="647401">
              <a:spcBef>
                <a:spcPts val="100"/>
              </a:spcBef>
              <a:defRPr sz="1800"/>
            </a:pPr>
            <a:r>
              <a:rPr sz="1800">
                <a:latin typeface="Lint McCree Intl BB"/>
                <a:ea typeface="Lint McCree Intl BB"/>
                <a:cs typeface="Lint McCree Intl BB"/>
                <a:sym typeface="Lint McCree Intl BB"/>
              </a:rPr>
              <a:t>Your </a:t>
            </a:r>
            <a:r>
              <a:rPr sz="1800" b="1">
                <a:latin typeface="Lint McCree Intl BB"/>
                <a:ea typeface="Lint McCree Intl BB"/>
                <a:cs typeface="Lint McCree Intl BB"/>
                <a:sym typeface="Lint McCree Intl BB"/>
              </a:rPr>
              <a:t>toolkit</a:t>
            </a:r>
            <a:r>
              <a:rPr sz="1800">
                <a:latin typeface="Lint McCree Intl BB"/>
                <a:ea typeface="Lint McCree Intl BB"/>
                <a:cs typeface="Lint McCree Intl BB"/>
                <a:sym typeface="Lint McCree Intl BB"/>
              </a:rPr>
              <a:t> is your primary resource. In particular </a:t>
            </a:r>
            <a:r>
              <a:rPr sz="1800" b="1">
                <a:latin typeface="Lint McCree Intl BB"/>
                <a:ea typeface="Lint McCree Intl BB"/>
                <a:cs typeface="Lint McCree Intl BB"/>
                <a:sym typeface="Lint McCree Intl BB"/>
              </a:rPr>
              <a:t>pages 31-38 </a:t>
            </a:r>
            <a:r>
              <a:rPr sz="1800">
                <a:latin typeface="Lint McCree Intl BB"/>
                <a:ea typeface="Lint McCree Intl BB"/>
                <a:cs typeface="Lint McCree Intl BB"/>
                <a:sym typeface="Lint McCree Intl BB"/>
              </a:rPr>
              <a:t> will help you plan.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362"/>
                                        </p:tgtEl>
                                        <p:attrNameLst>
                                          <p:attrName>style.visibility</p:attrName>
                                        </p:attrNameLst>
                                      </p:cBhvr>
                                      <p:to>
                                        <p:strVal val="visible"/>
                                      </p:to>
                                    </p:set>
                                    <p:animEffect transition="in" filter="fade">
                                      <p:cBhvr>
                                        <p:cTn id="7" dur="10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 grpId="1" animBg="1" advAuto="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0" name="Group 2390"/>
          <p:cNvGrpSpPr/>
          <p:nvPr/>
        </p:nvGrpSpPr>
        <p:grpSpPr>
          <a:xfrm>
            <a:off x="1885480" y="1619347"/>
            <a:ext cx="9233842" cy="7170812"/>
            <a:chOff x="0" y="0"/>
            <a:chExt cx="9233840" cy="7170809"/>
          </a:xfrm>
        </p:grpSpPr>
        <p:pic>
          <p:nvPicPr>
            <p:cNvPr id="2378" name="Screen Shot 2015-08-25 at 5.48.26 PM.png"/>
            <p:cNvPicPr/>
            <p:nvPr/>
          </p:nvPicPr>
          <p:blipFill>
            <a:blip r:embed="rId3">
              <a:extLst/>
            </a:blip>
            <a:stretch>
              <a:fillRect/>
            </a:stretch>
          </p:blipFill>
          <p:spPr>
            <a:xfrm>
              <a:off x="0" y="0"/>
              <a:ext cx="9233840" cy="7170809"/>
            </a:xfrm>
            <a:prstGeom prst="rect">
              <a:avLst/>
            </a:prstGeom>
            <a:ln w="12700" cap="flat">
              <a:noFill/>
              <a:miter lim="400000"/>
            </a:ln>
            <a:effectLst/>
          </p:spPr>
        </p:pic>
        <p:sp>
          <p:nvSpPr>
            <p:cNvPr id="2379" name="Shape 2379"/>
            <p:cNvSpPr/>
            <p:nvPr/>
          </p:nvSpPr>
          <p:spPr>
            <a:xfrm>
              <a:off x="4692578" y="1871940"/>
              <a:ext cx="3781161" cy="4761972"/>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80" name="Shape 2380"/>
            <p:cNvSpPr/>
            <p:nvPr/>
          </p:nvSpPr>
          <p:spPr>
            <a:xfrm>
              <a:off x="5776733" y="1962040"/>
              <a:ext cx="1308050" cy="276999"/>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2300">
                  <a:latin typeface="Gill Sans SemiBold"/>
                  <a:ea typeface="Gill Sans SemiBold"/>
                  <a:cs typeface="Gill Sans SemiBold"/>
                  <a:sym typeface="Gill Sans SemiBold"/>
                </a:defRPr>
              </a:lvl1pPr>
            </a:lstStyle>
            <a:p>
              <a:pPr lvl="0">
                <a:defRPr sz="1800"/>
              </a:pPr>
              <a:r>
                <a:rPr/>
                <a:t>How to Win?</a:t>
              </a:r>
            </a:p>
          </p:txBody>
        </p:sp>
        <p:sp>
          <p:nvSpPr>
            <p:cNvPr id="2381" name="Shape 2381"/>
            <p:cNvSpPr/>
            <p:nvPr/>
          </p:nvSpPr>
          <p:spPr>
            <a:xfrm>
              <a:off x="5159690" y="2289837"/>
              <a:ext cx="2846932" cy="553998"/>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lvl="0">
                <a:defRPr sz="1800"/>
              </a:pPr>
              <a:r>
                <a:rPr>
                  <a:latin typeface="Gill Sans SemiBold"/>
                  <a:ea typeface="Gill Sans SemiBold"/>
                  <a:cs typeface="Gill Sans SemiBold"/>
                  <a:sym typeface="Gill Sans SemiBold"/>
                </a:rPr>
                <a:t>Why will customers choose </a:t>
              </a:r>
            </a:p>
            <a:p>
              <a:pPr lvl="0">
                <a:defRPr sz="1800"/>
              </a:pPr>
              <a:r>
                <a:rPr>
                  <a:latin typeface="Gill Sans SemiBold"/>
                  <a:ea typeface="Gill Sans SemiBold"/>
                  <a:cs typeface="Gill Sans SemiBold"/>
                  <a:sym typeface="Gill Sans SemiBold"/>
                </a:rPr>
                <a:t>you over the competition?</a:t>
              </a:r>
            </a:p>
          </p:txBody>
        </p:sp>
        <p:sp>
          <p:nvSpPr>
            <p:cNvPr id="2382" name="Shape 2382"/>
            <p:cNvSpPr/>
            <p:nvPr/>
          </p:nvSpPr>
          <p:spPr>
            <a:xfrm>
              <a:off x="470396" y="1861444"/>
              <a:ext cx="3781161" cy="4761972"/>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83" name="Shape 2383"/>
            <p:cNvSpPr/>
            <p:nvPr/>
          </p:nvSpPr>
          <p:spPr>
            <a:xfrm>
              <a:off x="1572300" y="1962040"/>
              <a:ext cx="1577355" cy="276999"/>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2300">
                  <a:latin typeface="Gill Sans SemiBold"/>
                  <a:ea typeface="Gill Sans SemiBold"/>
                  <a:cs typeface="Gill Sans SemiBold"/>
                  <a:sym typeface="Gill Sans SemiBold"/>
                </a:defRPr>
              </a:lvl1pPr>
            </a:lstStyle>
            <a:p>
              <a:pPr lvl="0">
                <a:defRPr sz="1800"/>
              </a:pPr>
              <a:r>
                <a:rPr/>
                <a:t>Where to Play?</a:t>
              </a:r>
            </a:p>
          </p:txBody>
        </p:sp>
        <p:sp>
          <p:nvSpPr>
            <p:cNvPr id="2384" name="Shape 2384"/>
            <p:cNvSpPr/>
            <p:nvPr/>
          </p:nvSpPr>
          <p:spPr>
            <a:xfrm>
              <a:off x="591795" y="4114426"/>
              <a:ext cx="2359619" cy="276999"/>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800">
                  <a:latin typeface="Gill Sans SemiBold"/>
                  <a:ea typeface="Gill Sans SemiBold"/>
                  <a:cs typeface="Gill Sans SemiBold"/>
                  <a:sym typeface="Gill Sans SemiBold"/>
                </a:defRPr>
              </a:lvl1pPr>
            </a:lstStyle>
            <a:p>
              <a:pPr lvl="0"/>
              <a:r>
                <a:t>Who is your customer?</a:t>
              </a:r>
            </a:p>
          </p:txBody>
        </p:sp>
        <p:sp>
          <p:nvSpPr>
            <p:cNvPr id="2385" name="Shape 2385"/>
            <p:cNvSpPr/>
            <p:nvPr/>
          </p:nvSpPr>
          <p:spPr>
            <a:xfrm>
              <a:off x="8180514" y="185849"/>
              <a:ext cx="750425" cy="814388"/>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2386" name="Shape 2386"/>
            <p:cNvSpPr/>
            <p:nvPr/>
          </p:nvSpPr>
          <p:spPr>
            <a:xfrm>
              <a:off x="1049670" y="2945715"/>
              <a:ext cx="1782539"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product is…</a:t>
              </a:r>
            </a:p>
          </p:txBody>
        </p:sp>
        <p:sp>
          <p:nvSpPr>
            <p:cNvPr id="2387" name="Shape 2387"/>
            <p:cNvSpPr/>
            <p:nvPr/>
          </p:nvSpPr>
          <p:spPr>
            <a:xfrm>
              <a:off x="1079790" y="4500100"/>
              <a:ext cx="1962076"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800">
                  <a:solidFill>
                    <a:srgbClr val="C82506"/>
                  </a:solidFill>
                  <a:latin typeface="Lint McCree Intl BB"/>
                  <a:ea typeface="Lint McCree Intl BB"/>
                  <a:cs typeface="Lint McCree Intl BB"/>
                  <a:sym typeface="Lint McCree Intl BB"/>
                </a:defRPr>
              </a:lvl1pPr>
            </a:lstStyle>
            <a:p>
              <a:pPr lvl="0">
                <a:defRPr>
                  <a:solidFill>
                    <a:srgbClr val="000000"/>
                  </a:solidFill>
                </a:defRPr>
              </a:pPr>
              <a:r>
                <a:rPr>
                  <a:solidFill>
                    <a:srgbClr val="C82506"/>
                  </a:solidFill>
                </a:rPr>
                <a:t>Our customer is…</a:t>
              </a:r>
            </a:p>
          </p:txBody>
        </p:sp>
        <p:sp>
          <p:nvSpPr>
            <p:cNvPr id="2388" name="Shape 2388"/>
            <p:cNvSpPr/>
            <p:nvPr/>
          </p:nvSpPr>
          <p:spPr>
            <a:xfrm>
              <a:off x="541182" y="2516442"/>
              <a:ext cx="3039293" cy="276999"/>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800">
                  <a:latin typeface="Gill Sans SemiBold"/>
                  <a:ea typeface="Gill Sans SemiBold"/>
                  <a:cs typeface="Gill Sans SemiBold"/>
                  <a:sym typeface="Gill Sans SemiBold"/>
                </a:defRPr>
              </a:lvl1pPr>
            </a:lstStyle>
            <a:p>
              <a:pPr lvl="0"/>
              <a:r>
                <a:t>What is your product/service?</a:t>
              </a:r>
            </a:p>
          </p:txBody>
        </p:sp>
        <p:sp>
          <p:nvSpPr>
            <p:cNvPr id="2389" name="Shape 2389"/>
            <p:cNvSpPr/>
            <p:nvPr/>
          </p:nvSpPr>
          <p:spPr>
            <a:xfrm>
              <a:off x="5357832" y="2937793"/>
              <a:ext cx="807913" cy="12952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a:p>
              <a:pPr marL="317348" indent="-317348" defTabSz="456987">
                <a:lnSpc>
                  <a:spcPts val="3100"/>
                </a:lnSpc>
                <a:buSzPct val="100000"/>
                <a:buAutoNum type="arabicPeriod"/>
                <a:defRPr sz="1800"/>
              </a:pPr>
              <a:r>
                <a:rPr>
                  <a:solidFill>
                    <a:srgbClr val="C82506"/>
                  </a:solidFill>
                  <a:latin typeface="Lint McCree Intl BB"/>
                  <a:ea typeface="Lint McCree Intl BB"/>
                  <a:cs typeface="Lint McCree Intl BB"/>
                  <a:sym typeface="Lint McCree Intl BB"/>
                </a:rPr>
                <a:t>___</a:t>
              </a:r>
            </a:p>
          </p:txBody>
        </p:sp>
      </p:grpSp>
      <p:sp>
        <p:nvSpPr>
          <p:cNvPr id="2391" name="Shape 2391"/>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Value Exchange</a:t>
            </a:r>
          </a:p>
        </p:txBody>
      </p:sp>
      <p:pic>
        <p:nvPicPr>
          <p:cNvPr id="2392" name="pasted-image.pdf"/>
          <p:cNvPicPr/>
          <p:nvPr/>
        </p:nvPicPr>
        <p:blipFill>
          <a:blip r:embed="rId4">
            <a:extLst/>
          </a:blip>
          <a:srcRect/>
          <a:stretch>
            <a:fillRect/>
          </a:stretch>
        </p:blipFill>
        <p:spPr>
          <a:xfrm>
            <a:off x="8136965" y="235358"/>
            <a:ext cx="1348208" cy="81457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 name="Shape 2396"/>
          <p:cNvSpPr/>
          <p:nvPr/>
        </p:nvSpPr>
        <p:spPr>
          <a:xfrm>
            <a:off x="989690" y="2002575"/>
            <a:ext cx="5709360" cy="232040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999"/>
              </a:lnSpc>
              <a:defRPr sz="1800"/>
            </a:pPr>
            <a:r>
              <a:rPr sz="2400" b="1">
                <a:solidFill>
                  <a:srgbClr val="2D2829"/>
                </a:solidFill>
                <a:latin typeface="Helvetica"/>
                <a:ea typeface="Helvetica"/>
                <a:cs typeface="Helvetica"/>
                <a:sym typeface="Helvetica"/>
              </a:rPr>
              <a:t>Every new strategy has assumptions embedded in it. </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If our assumptions are wrong, then our strategy could fail.</a:t>
            </a:r>
            <a:r>
              <a:rPr sz="2400" b="1">
                <a:solidFill>
                  <a:srgbClr val="2D2829"/>
                </a:solidFill>
                <a:latin typeface="Helvetica"/>
                <a:ea typeface="Helvetica"/>
                <a:cs typeface="Helvetica"/>
                <a:sym typeface="Helvetica"/>
              </a:rPr>
              <a:t> </a:t>
            </a:r>
          </a:p>
        </p:txBody>
      </p:sp>
      <p:sp>
        <p:nvSpPr>
          <p:cNvPr id="2397" name="Shape 2397"/>
          <p:cNvSpPr/>
          <p:nvPr/>
        </p:nvSpPr>
        <p:spPr>
          <a:xfrm>
            <a:off x="3607316" y="917254"/>
            <a:ext cx="859157"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7BC142"/>
                </a:solidFill>
                <a:latin typeface="Helvetica Neue"/>
                <a:ea typeface="Helvetica Neue"/>
                <a:cs typeface="Helvetica Neue"/>
                <a:sym typeface="Helvetica Neue"/>
              </a:defRPr>
            </a:lvl1pPr>
          </a:lstStyle>
          <a:p>
            <a:pPr lvl="0">
              <a:defRPr sz="1800" b="0">
                <a:solidFill>
                  <a:srgbClr val="000000"/>
                </a:solidFill>
              </a:defRPr>
            </a:pPr>
            <a:r>
              <a:rPr/>
              <a:t>Testing</a:t>
            </a:r>
          </a:p>
        </p:txBody>
      </p:sp>
      <p:pic>
        <p:nvPicPr>
          <p:cNvPr id="2398" name="pasted-image.pdf"/>
          <p:cNvPicPr/>
          <p:nvPr/>
        </p:nvPicPr>
        <p:blipFill>
          <a:blip r:embed="rId2">
            <a:extLst/>
          </a:blip>
          <a:stretch>
            <a:fillRect/>
          </a:stretch>
        </p:blipFill>
        <p:spPr>
          <a:xfrm>
            <a:off x="1442684" y="506363"/>
            <a:ext cx="1854201" cy="1201333"/>
          </a:xfrm>
          <a:prstGeom prst="rect">
            <a:avLst/>
          </a:prstGeom>
          <a:ln w="12700">
            <a:miter lim="400000"/>
          </a:ln>
        </p:spPr>
      </p:pic>
      <p:pic>
        <p:nvPicPr>
          <p:cNvPr id="2399" name="pasted-image.tif"/>
          <p:cNvPicPr/>
          <p:nvPr/>
        </p:nvPicPr>
        <p:blipFill>
          <a:blip r:embed="rId3">
            <a:extLst/>
          </a:blip>
          <a:stretch>
            <a:fillRect/>
          </a:stretch>
        </p:blipFill>
        <p:spPr>
          <a:xfrm>
            <a:off x="6473053" y="2446798"/>
            <a:ext cx="4720875" cy="6491204"/>
          </a:xfrm>
          <a:prstGeom prst="rect">
            <a:avLst/>
          </a:prstGeom>
          <a:ln w="12700">
            <a:miter lim="400000"/>
          </a:ln>
        </p:spPr>
      </p:pic>
      <p:sp>
        <p:nvSpPr>
          <p:cNvPr id="2400" name="Shape 2400"/>
          <p:cNvSpPr/>
          <p:nvPr/>
        </p:nvSpPr>
        <p:spPr>
          <a:xfrm>
            <a:off x="7769090" y="2883297"/>
            <a:ext cx="2128735" cy="89762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100"/>
              </a:lnSpc>
              <a:defRPr sz="1800"/>
            </a:pPr>
            <a:r>
              <a:rPr>
                <a:solidFill>
                  <a:srgbClr val="2D2829"/>
                </a:solidFill>
                <a:latin typeface="Lint McCree Intl BB"/>
                <a:ea typeface="Lint McCree Intl BB"/>
                <a:cs typeface="Lint McCree Intl BB"/>
                <a:sym typeface="Lint McCree Intl BB"/>
              </a:rPr>
              <a:t>What would have to</a:t>
            </a:r>
          </a:p>
          <a:p>
            <a:pPr defTabSz="456987">
              <a:lnSpc>
                <a:spcPts val="3100"/>
              </a:lnSpc>
              <a:defRPr sz="1800"/>
            </a:pPr>
            <a:r>
              <a:rPr>
                <a:solidFill>
                  <a:srgbClr val="2D2829"/>
                </a:solidFill>
                <a:latin typeface="Lint McCree Intl BB"/>
                <a:ea typeface="Lint McCree Intl BB"/>
                <a:cs typeface="Lint McCree Intl BB"/>
                <a:sym typeface="Lint McCree Intl BB"/>
              </a:rPr>
              <a:t>be true?</a:t>
            </a:r>
          </a:p>
        </p:txBody>
      </p:sp>
      <p:grpSp>
        <p:nvGrpSpPr>
          <p:cNvPr id="2403" name="Group 2403"/>
          <p:cNvGrpSpPr/>
          <p:nvPr/>
        </p:nvGrpSpPr>
        <p:grpSpPr>
          <a:xfrm>
            <a:off x="1286935" y="4457549"/>
            <a:ext cx="6160011" cy="5334246"/>
            <a:chOff x="-994755" y="474134"/>
            <a:chExt cx="6160010" cy="5334245"/>
          </a:xfrm>
        </p:grpSpPr>
        <p:pic>
          <p:nvPicPr>
            <p:cNvPr id="2401" name="LittleGuy_15b.png"/>
            <p:cNvPicPr/>
            <p:nvPr/>
          </p:nvPicPr>
          <p:blipFill>
            <a:blip r:embed="rId4">
              <a:extLst/>
            </a:blip>
            <a:stretch>
              <a:fillRect/>
            </a:stretch>
          </p:blipFill>
          <p:spPr>
            <a:xfrm>
              <a:off x="3290636" y="2658778"/>
              <a:ext cx="1874619" cy="3149601"/>
            </a:xfrm>
            <a:prstGeom prst="rect">
              <a:avLst/>
            </a:prstGeom>
            <a:ln w="12700" cap="flat">
              <a:noFill/>
              <a:miter lim="400000"/>
            </a:ln>
            <a:effectLst/>
          </p:spPr>
        </p:pic>
        <p:sp>
          <p:nvSpPr>
            <p:cNvPr id="2402" name="Shape 2402"/>
            <p:cNvSpPr/>
            <p:nvPr/>
          </p:nvSpPr>
          <p:spPr>
            <a:xfrm>
              <a:off x="-994755" y="474134"/>
              <a:ext cx="4218165" cy="2780752"/>
            </a:xfrm>
            <a:prstGeom prst="wedgeEllipseCallout">
              <a:avLst>
                <a:gd name="adj1" fmla="val 65516"/>
                <a:gd name="adj2" fmla="val 33641"/>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b="1" dirty="0">
                  <a:solidFill>
                    <a:srgbClr val="2D2829"/>
                  </a:solidFill>
                  <a:latin typeface="Lint McCree Intl BB"/>
                  <a:ea typeface="Lint McCree Intl BB"/>
                  <a:cs typeface="Lint McCree Intl BB"/>
                  <a:sym typeface="Lint McCree Intl BB"/>
                </a:rPr>
                <a:t>Testing</a:t>
              </a:r>
              <a:r>
                <a:rPr dirty="0">
                  <a:solidFill>
                    <a:srgbClr val="2D2829"/>
                  </a:solidFill>
                  <a:latin typeface="Lint McCree Intl BB"/>
                  <a:ea typeface="Lint McCree Intl BB"/>
                  <a:cs typeface="Lint McCree Intl BB"/>
                  <a:sym typeface="Lint McCree Intl BB"/>
                </a:rPr>
                <a:t> helps us explore the </a:t>
              </a:r>
              <a:r>
                <a:rPr i="1" dirty="0">
                  <a:solidFill>
                    <a:srgbClr val="2D2829"/>
                  </a:solidFill>
                  <a:latin typeface="Lint McCree Intl BB"/>
                  <a:ea typeface="Lint McCree Intl BB"/>
                  <a:cs typeface="Lint McCree Intl BB"/>
                  <a:sym typeface="Lint McCree Intl BB"/>
                </a:rPr>
                <a:t>assumptions</a:t>
              </a:r>
              <a:r>
                <a:rPr dirty="0">
                  <a:solidFill>
                    <a:srgbClr val="2D2829"/>
                  </a:solidFill>
                  <a:latin typeface="Lint McCree Intl BB"/>
                  <a:ea typeface="Lint McCree Intl BB"/>
                  <a:cs typeface="Lint McCree Intl BB"/>
                  <a:sym typeface="Lint McCree Intl BB"/>
                </a:rPr>
                <a:t> at the root of their idea and strategy.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5" name="pasted-image.tif"/>
          <p:cNvPicPr/>
          <p:nvPr/>
        </p:nvPicPr>
        <p:blipFill>
          <a:blip r:embed="rId2">
            <a:extLst/>
          </a:blip>
          <a:stretch>
            <a:fillRect/>
          </a:stretch>
        </p:blipFill>
        <p:spPr>
          <a:xfrm>
            <a:off x="2799414" y="2446799"/>
            <a:ext cx="4344400" cy="5973550"/>
          </a:xfrm>
          <a:prstGeom prst="rect">
            <a:avLst/>
          </a:prstGeom>
          <a:ln w="12700">
            <a:miter lim="400000"/>
          </a:ln>
        </p:spPr>
      </p:pic>
      <p:sp>
        <p:nvSpPr>
          <p:cNvPr id="2406" name="Shape 2406"/>
          <p:cNvSpPr/>
          <p:nvPr/>
        </p:nvSpPr>
        <p:spPr>
          <a:xfrm>
            <a:off x="3122545" y="8556399"/>
            <a:ext cx="4792151" cy="52573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indent="317500"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chart paper</a:t>
            </a:r>
            <a:endParaRPr>
              <a:solidFill>
                <a:srgbClr val="2D2829"/>
              </a:solidFill>
            </a:endParaRPr>
          </a:p>
        </p:txBody>
      </p:sp>
      <p:sp>
        <p:nvSpPr>
          <p:cNvPr id="2407" name="Shape 2407"/>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grpSp>
        <p:nvGrpSpPr>
          <p:cNvPr id="2410" name="Group 2410"/>
          <p:cNvGrpSpPr/>
          <p:nvPr/>
        </p:nvGrpSpPr>
        <p:grpSpPr>
          <a:xfrm>
            <a:off x="7263894" y="5076402"/>
            <a:ext cx="2607664" cy="3892824"/>
            <a:chOff x="333829" y="343862"/>
            <a:chExt cx="2607663" cy="3892823"/>
          </a:xfrm>
        </p:grpSpPr>
        <p:pic>
          <p:nvPicPr>
            <p:cNvPr id="2408" name="pasted-image.tif"/>
            <p:cNvPicPr/>
            <p:nvPr/>
          </p:nvPicPr>
          <p:blipFill>
            <a:blip r:embed="rId3">
              <a:extLst/>
            </a:blip>
            <a:stretch>
              <a:fillRect/>
            </a:stretch>
          </p:blipFill>
          <p:spPr>
            <a:xfrm rot="15106048" flipH="1">
              <a:off x="361463" y="316228"/>
              <a:ext cx="2552395" cy="2607663"/>
            </a:xfrm>
            <a:prstGeom prst="rect">
              <a:avLst/>
            </a:prstGeom>
            <a:ln w="12700" cap="flat">
              <a:noFill/>
              <a:miter lim="400000"/>
            </a:ln>
            <a:effectLst/>
          </p:spPr>
        </p:pic>
        <p:sp>
          <p:nvSpPr>
            <p:cNvPr id="2409" name="Shape 2409"/>
            <p:cNvSpPr/>
            <p:nvPr/>
          </p:nvSpPr>
          <p:spPr>
            <a:xfrm>
              <a:off x="799720" y="3710900"/>
              <a:ext cx="1051570" cy="52578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p:txBody>
        </p:sp>
      </p:grpSp>
      <p:sp>
        <p:nvSpPr>
          <p:cNvPr id="2411" name="Shape 2411"/>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pic>
        <p:nvPicPr>
          <p:cNvPr id="2412" name="pasted-image.pdf"/>
          <p:cNvPicPr/>
          <p:nvPr/>
        </p:nvPicPr>
        <p:blipFill>
          <a:blip r:embed="rId4">
            <a:extLst/>
          </a:blip>
          <a:stretch>
            <a:fillRect/>
          </a:stretch>
        </p:blipFill>
        <p:spPr>
          <a:xfrm>
            <a:off x="7727632" y="131047"/>
            <a:ext cx="1785852" cy="115704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410"/>
                                        </p:tgtEl>
                                        <p:attrNameLst>
                                          <p:attrName>style.visibility</p:attrName>
                                        </p:attrNameLst>
                                      </p:cBhvr>
                                      <p:to>
                                        <p:strVal val="visible"/>
                                      </p:to>
                                    </p:set>
                                    <p:animEffect transition="in" filter="fade">
                                      <p:cBhvr>
                                        <p:cTn id="7" dur="1000"/>
                                        <p:tgtEl>
                                          <p:spTgt spid="2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0" grpId="1" animBg="1" advAuto="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4" name="LittleGuy_14c.png"/>
          <p:cNvPicPr/>
          <p:nvPr/>
        </p:nvPicPr>
        <p:blipFill>
          <a:blip r:embed="rId2">
            <a:extLst/>
          </a:blip>
          <a:stretch>
            <a:fillRect/>
          </a:stretch>
        </p:blipFill>
        <p:spPr>
          <a:xfrm flipH="1">
            <a:off x="1871608" y="5889593"/>
            <a:ext cx="2158626" cy="3897941"/>
          </a:xfrm>
          <a:prstGeom prst="rect">
            <a:avLst/>
          </a:prstGeom>
          <a:ln w="12700">
            <a:miter lim="400000"/>
          </a:ln>
        </p:spPr>
      </p:pic>
      <p:sp>
        <p:nvSpPr>
          <p:cNvPr id="2415" name="Shape 2415"/>
          <p:cNvSpPr/>
          <p:nvPr/>
        </p:nvSpPr>
        <p:spPr>
          <a:xfrm>
            <a:off x="1717819" y="2815940"/>
            <a:ext cx="4754101" cy="2535239"/>
          </a:xfrm>
          <a:prstGeom prst="wedgeEllipseCallout">
            <a:avLst>
              <a:gd name="adj1" fmla="val -20209"/>
              <a:gd name="adj2" fmla="val 74554"/>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100">
                <a:solidFill>
                  <a:srgbClr val="2D2829"/>
                </a:solidFill>
                <a:latin typeface="Lint McCree Intl BB"/>
                <a:ea typeface="Lint McCree Intl BB"/>
                <a:cs typeface="Lint McCree Intl BB"/>
                <a:sym typeface="Lint McCree Intl BB"/>
              </a:rPr>
              <a:t>Write</a:t>
            </a:r>
          </a:p>
          <a:p>
            <a:pPr defTabSz="456987">
              <a:lnSpc>
                <a:spcPts val="3600"/>
              </a:lnSpc>
              <a:defRPr sz="1800"/>
            </a:pPr>
            <a:r>
              <a:rPr sz="2100">
                <a:solidFill>
                  <a:srgbClr val="2D2829"/>
                </a:solidFill>
                <a:latin typeface="Lint McCree Intl BB"/>
                <a:ea typeface="Lint McCree Intl BB"/>
                <a:cs typeface="Lint McCree Intl BB"/>
                <a:sym typeface="Lint McCree Intl BB"/>
              </a:rPr>
              <a:t>“What would have to be true?” at the top of the chart.</a:t>
            </a:r>
          </a:p>
        </p:txBody>
      </p:sp>
      <p:sp>
        <p:nvSpPr>
          <p:cNvPr id="2416" name="Shape 2416"/>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sp>
        <p:nvSpPr>
          <p:cNvPr id="2417" name="Shape 2417"/>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pic>
        <p:nvPicPr>
          <p:cNvPr id="2418" name="pasted-image.pdf"/>
          <p:cNvPicPr/>
          <p:nvPr/>
        </p:nvPicPr>
        <p:blipFill>
          <a:blip r:embed="rId3">
            <a:extLst/>
          </a:blip>
          <a:stretch>
            <a:fillRect/>
          </a:stretch>
        </p:blipFill>
        <p:spPr>
          <a:xfrm>
            <a:off x="7727632" y="131047"/>
            <a:ext cx="1785852" cy="1157047"/>
          </a:xfrm>
          <a:prstGeom prst="rect">
            <a:avLst/>
          </a:prstGeom>
          <a:ln w="12700">
            <a:miter lim="400000"/>
          </a:ln>
        </p:spPr>
      </p:pic>
      <p:pic>
        <p:nvPicPr>
          <p:cNvPr id="2419" name="pasted-image.tif"/>
          <p:cNvPicPr/>
          <p:nvPr/>
        </p:nvPicPr>
        <p:blipFill>
          <a:blip r:embed="rId4">
            <a:extLst/>
          </a:blip>
          <a:stretch>
            <a:fillRect/>
          </a:stretch>
        </p:blipFill>
        <p:spPr>
          <a:xfrm>
            <a:off x="6473053" y="2446798"/>
            <a:ext cx="4720875" cy="6491204"/>
          </a:xfrm>
          <a:prstGeom prst="rect">
            <a:avLst/>
          </a:prstGeom>
          <a:ln w="12700">
            <a:miter lim="400000"/>
          </a:ln>
        </p:spPr>
      </p:pic>
      <p:sp>
        <p:nvSpPr>
          <p:cNvPr id="2420" name="Shape 2420"/>
          <p:cNvSpPr/>
          <p:nvPr/>
        </p:nvSpPr>
        <p:spPr>
          <a:xfrm>
            <a:off x="7698562" y="2883297"/>
            <a:ext cx="2269800" cy="89762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100"/>
              </a:lnSpc>
              <a:defRPr sz="1800"/>
            </a:pPr>
            <a:r>
              <a:rPr b="1">
                <a:solidFill>
                  <a:srgbClr val="2D2829"/>
                </a:solidFill>
                <a:latin typeface="Lint McCree Intl BB"/>
                <a:ea typeface="Lint McCree Intl BB"/>
                <a:cs typeface="Lint McCree Intl BB"/>
                <a:sym typeface="Lint McCree Intl BB"/>
              </a:rPr>
              <a:t>What would have to</a:t>
            </a:r>
          </a:p>
          <a:p>
            <a:pPr defTabSz="456987">
              <a:lnSpc>
                <a:spcPts val="3100"/>
              </a:lnSpc>
              <a:defRPr sz="1800"/>
            </a:pPr>
            <a:r>
              <a:rPr b="1">
                <a:solidFill>
                  <a:srgbClr val="2D2829"/>
                </a:solidFill>
                <a:latin typeface="Lint McCree Intl BB"/>
                <a:ea typeface="Lint McCree Intl BB"/>
                <a:cs typeface="Lint McCree Intl BB"/>
                <a:sym typeface="Lint McCree Intl BB"/>
              </a:rPr>
              <a:t>be true?</a:t>
            </a:r>
          </a:p>
        </p:txBody>
      </p:sp>
      <p:pic>
        <p:nvPicPr>
          <p:cNvPr id="2421" name="pasted-image.tif"/>
          <p:cNvPicPr/>
          <p:nvPr/>
        </p:nvPicPr>
        <p:blipFill>
          <a:blip r:embed="rId5">
            <a:extLst/>
          </a:blip>
          <a:stretch>
            <a:fillRect/>
          </a:stretch>
        </p:blipFill>
        <p:spPr>
          <a:xfrm rot="4670013">
            <a:off x="9636942" y="3205691"/>
            <a:ext cx="2015698" cy="205934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3" name="pasted-image.tif"/>
          <p:cNvPicPr/>
          <p:nvPr/>
        </p:nvPicPr>
        <p:blipFill>
          <a:blip r:embed="rId2">
            <a:extLst/>
          </a:blip>
          <a:stretch>
            <a:fillRect/>
          </a:stretch>
        </p:blipFill>
        <p:spPr>
          <a:xfrm>
            <a:off x="6473053" y="2446798"/>
            <a:ext cx="4720875" cy="6491204"/>
          </a:xfrm>
          <a:prstGeom prst="rect">
            <a:avLst/>
          </a:prstGeom>
          <a:ln w="12700">
            <a:miter lim="400000"/>
          </a:ln>
        </p:spPr>
      </p:pic>
      <p:sp>
        <p:nvSpPr>
          <p:cNvPr id="2424" name="Shape 2424"/>
          <p:cNvSpPr/>
          <p:nvPr/>
        </p:nvSpPr>
        <p:spPr>
          <a:xfrm>
            <a:off x="7341063" y="4734805"/>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pic>
        <p:nvPicPr>
          <p:cNvPr id="2425" name="LittleGuy_14c.png"/>
          <p:cNvPicPr/>
          <p:nvPr/>
        </p:nvPicPr>
        <p:blipFill>
          <a:blip r:embed="rId3">
            <a:extLst/>
          </a:blip>
          <a:stretch>
            <a:fillRect/>
          </a:stretch>
        </p:blipFill>
        <p:spPr>
          <a:xfrm flipH="1">
            <a:off x="1871608" y="5889593"/>
            <a:ext cx="2158626" cy="3897941"/>
          </a:xfrm>
          <a:prstGeom prst="rect">
            <a:avLst/>
          </a:prstGeom>
          <a:ln w="12700">
            <a:miter lim="400000"/>
          </a:ln>
        </p:spPr>
      </p:pic>
      <p:sp>
        <p:nvSpPr>
          <p:cNvPr id="2426" name="Shape 2426"/>
          <p:cNvSpPr/>
          <p:nvPr/>
        </p:nvSpPr>
        <p:spPr>
          <a:xfrm>
            <a:off x="69949" y="2355708"/>
            <a:ext cx="3953934" cy="1802933"/>
          </a:xfrm>
          <a:prstGeom prst="wedgeEllipseCallout">
            <a:avLst>
              <a:gd name="adj1" fmla="val 17211"/>
              <a:gd name="adj2" fmla="val 128976"/>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What would have to be true </a:t>
            </a:r>
            <a:r>
              <a:rPr sz="1600" b="1">
                <a:solidFill>
                  <a:srgbClr val="2D2829"/>
                </a:solidFill>
                <a:latin typeface="Lint McCree Intl BB"/>
                <a:ea typeface="Lint McCree Intl BB"/>
                <a:cs typeface="Lint McCree Intl BB"/>
                <a:sym typeface="Lint McCree Intl BB"/>
              </a:rPr>
              <a:t>about the user</a:t>
            </a:r>
            <a:r>
              <a:rPr sz="1600">
                <a:solidFill>
                  <a:srgbClr val="2D2829"/>
                </a:solidFill>
                <a:latin typeface="Lint McCree Intl BB"/>
                <a:ea typeface="Lint McCree Intl BB"/>
                <a:cs typeface="Lint McCree Intl BB"/>
                <a:sym typeface="Lint McCree Intl BB"/>
              </a:rPr>
              <a:t> for the idea and strategy to work? </a:t>
            </a:r>
          </a:p>
        </p:txBody>
      </p:sp>
      <p:sp>
        <p:nvSpPr>
          <p:cNvPr id="2427" name="Shape 2427"/>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sp>
        <p:nvSpPr>
          <p:cNvPr id="2428" name="Shape 2428"/>
          <p:cNvSpPr/>
          <p:nvPr/>
        </p:nvSpPr>
        <p:spPr>
          <a:xfrm>
            <a:off x="1294502" y="1677681"/>
            <a:ext cx="7322335"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defRPr sz="2400" b="1">
                <a:latin typeface="Helvetica"/>
                <a:ea typeface="Helvetica"/>
                <a:cs typeface="Helvetica"/>
                <a:sym typeface="Helvetica"/>
              </a:defRPr>
            </a:lvl1pPr>
          </a:lstStyle>
          <a:p>
            <a:pPr lvl="0">
              <a:defRPr sz="1800" b="0"/>
            </a:pPr>
            <a:r>
              <a:rPr/>
              <a:t>Brainstorm answers to the following questions:</a:t>
            </a:r>
          </a:p>
        </p:txBody>
      </p:sp>
      <p:pic>
        <p:nvPicPr>
          <p:cNvPr id="2429" name="pasted-image.pdf"/>
          <p:cNvPicPr/>
          <p:nvPr/>
        </p:nvPicPr>
        <p:blipFill>
          <a:blip r:embed="rId4">
            <a:extLst/>
          </a:blip>
          <a:stretch>
            <a:fillRect/>
          </a:stretch>
        </p:blipFill>
        <p:spPr>
          <a:xfrm>
            <a:off x="7727632" y="131047"/>
            <a:ext cx="1785852" cy="1157047"/>
          </a:xfrm>
          <a:prstGeom prst="rect">
            <a:avLst/>
          </a:prstGeom>
          <a:ln w="12700">
            <a:miter lim="400000"/>
          </a:ln>
        </p:spPr>
      </p:pic>
      <p:sp>
        <p:nvSpPr>
          <p:cNvPr id="2430" name="Shape 2430"/>
          <p:cNvSpPr/>
          <p:nvPr/>
        </p:nvSpPr>
        <p:spPr>
          <a:xfrm>
            <a:off x="7698562" y="2883297"/>
            <a:ext cx="2269800" cy="89762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100"/>
              </a:lnSpc>
              <a:defRPr sz="1800"/>
            </a:pPr>
            <a:r>
              <a:rPr b="1">
                <a:solidFill>
                  <a:srgbClr val="2D2829"/>
                </a:solidFill>
                <a:latin typeface="Lint McCree Intl BB"/>
                <a:ea typeface="Lint McCree Intl BB"/>
                <a:cs typeface="Lint McCree Intl BB"/>
                <a:sym typeface="Lint McCree Intl BB"/>
              </a:rPr>
              <a:t>What would have to</a:t>
            </a:r>
          </a:p>
          <a:p>
            <a:pPr defTabSz="456987">
              <a:lnSpc>
                <a:spcPts val="3100"/>
              </a:lnSpc>
              <a:defRPr sz="1800"/>
            </a:pPr>
            <a:r>
              <a:rPr b="1">
                <a:solidFill>
                  <a:srgbClr val="2D2829"/>
                </a:solidFill>
                <a:latin typeface="Lint McCree Intl BB"/>
                <a:ea typeface="Lint McCree Intl BB"/>
                <a:cs typeface="Lint McCree Intl BB"/>
                <a:sym typeface="Lint McCree Intl BB"/>
              </a:rPr>
              <a:t>be true?</a:t>
            </a:r>
          </a:p>
        </p:txBody>
      </p:sp>
      <p:pic>
        <p:nvPicPr>
          <p:cNvPr id="2431" name="pasted-image.tif"/>
          <p:cNvPicPr/>
          <p:nvPr/>
        </p:nvPicPr>
        <p:blipFill>
          <a:blip r:embed="rId5">
            <a:extLst/>
          </a:blip>
          <a:stretch>
            <a:fillRect/>
          </a:stretch>
        </p:blipFill>
        <p:spPr>
          <a:xfrm rot="4670012">
            <a:off x="9806277" y="4128295"/>
            <a:ext cx="2015698" cy="2059345"/>
          </a:xfrm>
          <a:prstGeom prst="rect">
            <a:avLst/>
          </a:prstGeom>
          <a:ln w="12700">
            <a:miter lim="400000"/>
          </a:ln>
        </p:spPr>
      </p:pic>
      <p:sp>
        <p:nvSpPr>
          <p:cNvPr id="2432" name="Shape 2432"/>
          <p:cNvSpPr/>
          <p:nvPr/>
        </p:nvSpPr>
        <p:spPr>
          <a:xfrm>
            <a:off x="2259970" y="3586630"/>
            <a:ext cx="3953934" cy="1946734"/>
          </a:xfrm>
          <a:prstGeom prst="wedgeEllipseCallout">
            <a:avLst>
              <a:gd name="adj1" fmla="val -25100"/>
              <a:gd name="adj2" fmla="val 63218"/>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how you </a:t>
            </a:r>
            <a:r>
              <a:rPr sz="1600" b="1">
                <a:solidFill>
                  <a:srgbClr val="2D2829"/>
                </a:solidFill>
                <a:latin typeface="Lint McCree Intl BB"/>
                <a:ea typeface="Lint McCree Intl BB"/>
                <a:cs typeface="Lint McCree Intl BB"/>
                <a:sym typeface="Lint McCree Intl BB"/>
              </a:rPr>
              <a:t>deliver</a:t>
            </a:r>
            <a:r>
              <a:rPr sz="1600">
                <a:solidFill>
                  <a:srgbClr val="2D2829"/>
                </a:solidFill>
                <a:latin typeface="Lint McCree Intl BB"/>
                <a:ea typeface="Lint McCree Intl BB"/>
                <a:cs typeface="Lint McCree Intl BB"/>
                <a:sym typeface="Lint McCree Intl BB"/>
              </a:rPr>
              <a:t> your idea for the strategy to work? </a:t>
            </a:r>
          </a:p>
        </p:txBody>
      </p:sp>
      <p:sp>
        <p:nvSpPr>
          <p:cNvPr id="2433" name="Shape 2433"/>
          <p:cNvSpPr/>
          <p:nvPr/>
        </p:nvSpPr>
        <p:spPr>
          <a:xfrm>
            <a:off x="8188277" y="7732147"/>
            <a:ext cx="4375596" cy="1799889"/>
          </a:xfrm>
          <a:prstGeom prst="wedgeEllipseCallout">
            <a:avLst>
              <a:gd name="adj1" fmla="val -117392"/>
              <a:gd name="adj2" fmla="val -35189"/>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the </a:t>
            </a:r>
            <a:r>
              <a:rPr sz="1600" b="1">
                <a:solidFill>
                  <a:srgbClr val="2D2829"/>
                </a:solidFill>
                <a:latin typeface="Lint McCree Intl BB"/>
                <a:ea typeface="Lint McCree Intl BB"/>
                <a:cs typeface="Lint McCree Intl BB"/>
                <a:sym typeface="Lint McCree Intl BB"/>
              </a:rPr>
              <a:t>environmental</a:t>
            </a:r>
            <a:r>
              <a:rPr sz="1600">
                <a:solidFill>
                  <a:srgbClr val="2D2829"/>
                </a:solidFill>
                <a:latin typeface="Lint McCree Intl BB"/>
                <a:ea typeface="Lint McCree Intl BB"/>
                <a:cs typeface="Lint McCree Intl BB"/>
                <a:sym typeface="Lint McCree Intl BB"/>
              </a:rPr>
              <a:t> and/or </a:t>
            </a:r>
            <a:r>
              <a:rPr sz="1600" b="1">
                <a:solidFill>
                  <a:srgbClr val="2D2829"/>
                </a:solidFill>
                <a:latin typeface="Lint McCree Intl BB"/>
                <a:ea typeface="Lint McCree Intl BB"/>
                <a:cs typeface="Lint McCree Intl BB"/>
                <a:sym typeface="Lint McCree Intl BB"/>
              </a:rPr>
              <a:t>social</a:t>
            </a:r>
            <a:r>
              <a:rPr sz="1600">
                <a:solidFill>
                  <a:srgbClr val="2D2829"/>
                </a:solidFill>
                <a:latin typeface="Lint McCree Intl BB"/>
                <a:ea typeface="Lint McCree Intl BB"/>
                <a:cs typeface="Lint McCree Intl BB"/>
                <a:sym typeface="Lint McCree Intl BB"/>
              </a:rPr>
              <a:t> impacts of your idea? </a:t>
            </a:r>
          </a:p>
        </p:txBody>
      </p:sp>
      <p:sp>
        <p:nvSpPr>
          <p:cNvPr id="2434" name="Shape 2434"/>
          <p:cNvSpPr/>
          <p:nvPr/>
        </p:nvSpPr>
        <p:spPr>
          <a:xfrm>
            <a:off x="7341063" y="3875487"/>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35" name="Shape 2435"/>
          <p:cNvSpPr/>
          <p:nvPr/>
        </p:nvSpPr>
        <p:spPr>
          <a:xfrm>
            <a:off x="7341063" y="5594118"/>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36" name="Shape 2436"/>
          <p:cNvSpPr/>
          <p:nvPr/>
        </p:nvSpPr>
        <p:spPr>
          <a:xfrm>
            <a:off x="7341063" y="6828550"/>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37" name="Shape 2437"/>
          <p:cNvSpPr/>
          <p:nvPr/>
        </p:nvSpPr>
        <p:spPr>
          <a:xfrm>
            <a:off x="3784804" y="5086147"/>
            <a:ext cx="4033304" cy="1684934"/>
          </a:xfrm>
          <a:prstGeom prst="wedgeEllipseCallout">
            <a:avLst>
              <a:gd name="adj1" fmla="val -61719"/>
              <a:gd name="adj2" fmla="val 18367"/>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your </a:t>
            </a:r>
            <a:r>
              <a:rPr sz="1600" b="1">
                <a:solidFill>
                  <a:srgbClr val="2D2829"/>
                </a:solidFill>
                <a:latin typeface="Lint McCree Intl BB"/>
                <a:ea typeface="Lint McCree Intl BB"/>
                <a:cs typeface="Lint McCree Intl BB"/>
                <a:sym typeface="Lint McCree Intl BB"/>
              </a:rPr>
              <a:t>sector partner</a:t>
            </a:r>
            <a:r>
              <a:rPr sz="1600">
                <a:solidFill>
                  <a:srgbClr val="2D2829"/>
                </a:solidFill>
                <a:latin typeface="Lint McCree Intl BB"/>
                <a:ea typeface="Lint McCree Intl BB"/>
                <a:cs typeface="Lint McCree Intl BB"/>
                <a:sym typeface="Lint McCree Intl BB"/>
              </a:rPr>
              <a:t> for the idea to work? </a:t>
            </a:r>
          </a:p>
        </p:txBody>
      </p:sp>
      <p:sp>
        <p:nvSpPr>
          <p:cNvPr id="2438" name="Shape 2438"/>
          <p:cNvSpPr/>
          <p:nvPr/>
        </p:nvSpPr>
        <p:spPr>
          <a:xfrm>
            <a:off x="5744635" y="6484209"/>
            <a:ext cx="3682140" cy="1799889"/>
          </a:xfrm>
          <a:prstGeom prst="wedgeEllipseCallout">
            <a:avLst>
              <a:gd name="adj1" fmla="val -68688"/>
              <a:gd name="adj2" fmla="val -6635"/>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a:t>
            </a:r>
            <a:r>
              <a:rPr sz="1600" b="1">
                <a:solidFill>
                  <a:srgbClr val="2D2829"/>
                </a:solidFill>
                <a:latin typeface="Lint McCree Intl BB"/>
                <a:ea typeface="Lint McCree Intl BB"/>
                <a:cs typeface="Lint McCree Intl BB"/>
                <a:sym typeface="Lint McCree Intl BB"/>
              </a:rPr>
              <a:t>technology</a:t>
            </a:r>
            <a:r>
              <a:rPr sz="1600">
                <a:solidFill>
                  <a:srgbClr val="2D2829"/>
                </a:solidFill>
                <a:latin typeface="Lint McCree Intl BB"/>
                <a:ea typeface="Lint McCree Intl BB"/>
                <a:cs typeface="Lint McCree Intl BB"/>
                <a:sym typeface="Lint McCree Intl BB"/>
              </a:rPr>
              <a:t> to make the idea come alive?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2434"/>
                                        </p:tgtEl>
                                        <p:attrNameLst>
                                          <p:attrName>style.visibility</p:attrName>
                                        </p:attrNameLst>
                                      </p:cBhvr>
                                      <p:to>
                                        <p:strVal val="visible"/>
                                      </p:to>
                                    </p:set>
                                    <p:animEffect transition="in" filter="dissolve">
                                      <p:cBhvr>
                                        <p:cTn id="7" dur="1000"/>
                                        <p:tgtEl>
                                          <p:spTgt spid="24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2432"/>
                                        </p:tgtEl>
                                        <p:attrNameLst>
                                          <p:attrName>style.visibility</p:attrName>
                                        </p:attrNameLst>
                                      </p:cBhvr>
                                      <p:to>
                                        <p:strVal val="visible"/>
                                      </p:to>
                                    </p:set>
                                    <p:animEffect transition="in" filter="dissolve">
                                      <p:cBhvr>
                                        <p:cTn id="12" dur="1000"/>
                                        <p:tgtEl>
                                          <p:spTgt spid="2432"/>
                                        </p:tgtEl>
                                      </p:cBhvr>
                                    </p:animEffect>
                                  </p:childTnLst>
                                </p:cTn>
                              </p:par>
                            </p:childTnLst>
                          </p:cTn>
                        </p:par>
                        <p:par>
                          <p:cTn id="13" fill="hold">
                            <p:stCondLst>
                              <p:cond delay="1000"/>
                            </p:stCondLst>
                            <p:childTnLst>
                              <p:par>
                                <p:cTn id="14" presetID="9" presetClass="entr" presetSubtype="0" fill="hold" grpId="3" nodeType="afterEffect">
                                  <p:stCondLst>
                                    <p:cond delay="1000"/>
                                  </p:stCondLst>
                                  <p:iterate>
                                    <p:tmAbs val="0"/>
                                  </p:iterate>
                                  <p:childTnLst>
                                    <p:set>
                                      <p:cBhvr>
                                        <p:cTn id="15" fill="hold"/>
                                        <p:tgtEl>
                                          <p:spTgt spid="2424"/>
                                        </p:tgtEl>
                                        <p:attrNameLst>
                                          <p:attrName>style.visibility</p:attrName>
                                        </p:attrNameLst>
                                      </p:cBhvr>
                                      <p:to>
                                        <p:strVal val="visible"/>
                                      </p:to>
                                    </p:set>
                                    <p:animEffect transition="in" filter="dissolve">
                                      <p:cBhvr>
                                        <p:cTn id="16" dur="1000"/>
                                        <p:tgtEl>
                                          <p:spTgt spid="242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4" nodeType="clickEffect">
                                  <p:stCondLst>
                                    <p:cond delay="0"/>
                                  </p:stCondLst>
                                  <p:iterate>
                                    <p:tmAbs val="0"/>
                                  </p:iterate>
                                  <p:childTnLst>
                                    <p:set>
                                      <p:cBhvr>
                                        <p:cTn id="20" fill="hold"/>
                                        <p:tgtEl>
                                          <p:spTgt spid="2437"/>
                                        </p:tgtEl>
                                        <p:attrNameLst>
                                          <p:attrName>style.visibility</p:attrName>
                                        </p:attrNameLst>
                                      </p:cBhvr>
                                      <p:to>
                                        <p:strVal val="visible"/>
                                      </p:to>
                                    </p:set>
                                    <p:animEffect transition="in" filter="dissolve">
                                      <p:cBhvr>
                                        <p:cTn id="21" dur="1000"/>
                                        <p:tgtEl>
                                          <p:spTgt spid="2437"/>
                                        </p:tgtEl>
                                      </p:cBhvr>
                                    </p:animEffect>
                                  </p:childTnLst>
                                </p:cTn>
                              </p:par>
                            </p:childTnLst>
                          </p:cTn>
                        </p:par>
                        <p:par>
                          <p:cTn id="22" fill="hold">
                            <p:stCondLst>
                              <p:cond delay="1000"/>
                            </p:stCondLst>
                            <p:childTnLst>
                              <p:par>
                                <p:cTn id="23" presetID="9" presetClass="entr" presetSubtype="0" fill="hold" grpId="5" nodeType="afterEffect">
                                  <p:stCondLst>
                                    <p:cond delay="1000"/>
                                  </p:stCondLst>
                                  <p:iterate>
                                    <p:tmAbs val="0"/>
                                  </p:iterate>
                                  <p:childTnLst>
                                    <p:set>
                                      <p:cBhvr>
                                        <p:cTn id="24" fill="hold"/>
                                        <p:tgtEl>
                                          <p:spTgt spid="2435"/>
                                        </p:tgtEl>
                                        <p:attrNameLst>
                                          <p:attrName>style.visibility</p:attrName>
                                        </p:attrNameLst>
                                      </p:cBhvr>
                                      <p:to>
                                        <p:strVal val="visible"/>
                                      </p:to>
                                    </p:set>
                                    <p:animEffect transition="in" filter="dissolve">
                                      <p:cBhvr>
                                        <p:cTn id="25" dur="1000"/>
                                        <p:tgtEl>
                                          <p:spTgt spid="2435"/>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6" nodeType="clickEffect">
                                  <p:stCondLst>
                                    <p:cond delay="0"/>
                                  </p:stCondLst>
                                  <p:iterate>
                                    <p:tmAbs val="0"/>
                                  </p:iterate>
                                  <p:childTnLst>
                                    <p:set>
                                      <p:cBhvr>
                                        <p:cTn id="29" fill="hold"/>
                                        <p:tgtEl>
                                          <p:spTgt spid="2438"/>
                                        </p:tgtEl>
                                        <p:attrNameLst>
                                          <p:attrName>style.visibility</p:attrName>
                                        </p:attrNameLst>
                                      </p:cBhvr>
                                      <p:to>
                                        <p:strVal val="visible"/>
                                      </p:to>
                                    </p:set>
                                    <p:animEffect transition="in" filter="dissolve">
                                      <p:cBhvr>
                                        <p:cTn id="30" dur="1000"/>
                                        <p:tgtEl>
                                          <p:spTgt spid="2438"/>
                                        </p:tgtEl>
                                      </p:cBhvr>
                                    </p:animEffect>
                                  </p:childTnLst>
                                </p:cTn>
                              </p:par>
                            </p:childTnLst>
                          </p:cTn>
                        </p:par>
                        <p:par>
                          <p:cTn id="31" fill="hold">
                            <p:stCondLst>
                              <p:cond delay="1000"/>
                            </p:stCondLst>
                            <p:childTnLst>
                              <p:par>
                                <p:cTn id="32" presetID="9" presetClass="entr" presetSubtype="0" fill="hold" grpId="7" nodeType="afterEffect">
                                  <p:stCondLst>
                                    <p:cond delay="1000"/>
                                  </p:stCondLst>
                                  <p:iterate>
                                    <p:tmAbs val="0"/>
                                  </p:iterate>
                                  <p:childTnLst>
                                    <p:set>
                                      <p:cBhvr>
                                        <p:cTn id="33" fill="hold"/>
                                        <p:tgtEl>
                                          <p:spTgt spid="2436"/>
                                        </p:tgtEl>
                                        <p:attrNameLst>
                                          <p:attrName>style.visibility</p:attrName>
                                        </p:attrNameLst>
                                      </p:cBhvr>
                                      <p:to>
                                        <p:strVal val="visible"/>
                                      </p:to>
                                    </p:set>
                                    <p:animEffect transition="in" filter="dissolve">
                                      <p:cBhvr>
                                        <p:cTn id="34" dur="1000"/>
                                        <p:tgtEl>
                                          <p:spTgt spid="2436"/>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8" nodeType="clickEffect">
                                  <p:stCondLst>
                                    <p:cond delay="0"/>
                                  </p:stCondLst>
                                  <p:iterate>
                                    <p:tmAbs val="0"/>
                                  </p:iterate>
                                  <p:childTnLst>
                                    <p:set>
                                      <p:cBhvr>
                                        <p:cTn id="38" fill="hold"/>
                                        <p:tgtEl>
                                          <p:spTgt spid="2433"/>
                                        </p:tgtEl>
                                        <p:attrNameLst>
                                          <p:attrName>style.visibility</p:attrName>
                                        </p:attrNameLst>
                                      </p:cBhvr>
                                      <p:to>
                                        <p:strVal val="visible"/>
                                      </p:to>
                                    </p:set>
                                    <p:animEffect transition="in" filter="dissolve">
                                      <p:cBhvr>
                                        <p:cTn id="39" dur="1000"/>
                                        <p:tgtEl>
                                          <p:spTgt spid="2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4" grpId="3" animBg="1" advAuto="0"/>
      <p:bldP spid="2432" grpId="2" animBg="1" advAuto="0"/>
      <p:bldP spid="2433" grpId="8" animBg="1" advAuto="0"/>
      <p:bldP spid="2434" grpId="1" animBg="1" advAuto="0"/>
      <p:bldP spid="2435" grpId="5" animBg="1" advAuto="0"/>
      <p:bldP spid="2436" grpId="7" animBg="1" advAuto="0"/>
      <p:bldP spid="2437" grpId="4" animBg="1" advAuto="0"/>
      <p:bldP spid="2438" grpId="6" animBg="1" advAuto="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0" name="pasted-image.png"/>
          <p:cNvPicPr/>
          <p:nvPr/>
        </p:nvPicPr>
        <p:blipFill>
          <a:blip r:embed="rId2">
            <a:extLst/>
          </a:blip>
          <a:stretch>
            <a:fillRect/>
          </a:stretch>
        </p:blipFill>
        <p:spPr>
          <a:xfrm>
            <a:off x="1720174" y="5490013"/>
            <a:ext cx="2158626" cy="4279912"/>
          </a:xfrm>
          <a:prstGeom prst="rect">
            <a:avLst/>
          </a:prstGeom>
          <a:ln w="12700">
            <a:miter lim="400000"/>
          </a:ln>
        </p:spPr>
      </p:pic>
      <p:pic>
        <p:nvPicPr>
          <p:cNvPr id="2441" name="pasted-image.tif"/>
          <p:cNvPicPr/>
          <p:nvPr/>
        </p:nvPicPr>
        <p:blipFill>
          <a:blip r:embed="rId3">
            <a:extLst/>
          </a:blip>
          <a:stretch>
            <a:fillRect/>
          </a:stretch>
        </p:blipFill>
        <p:spPr>
          <a:xfrm>
            <a:off x="4141998" y="2446798"/>
            <a:ext cx="4720875" cy="6491204"/>
          </a:xfrm>
          <a:prstGeom prst="rect">
            <a:avLst/>
          </a:prstGeom>
          <a:ln w="12700">
            <a:miter lim="400000"/>
          </a:ln>
        </p:spPr>
      </p:pic>
      <p:sp>
        <p:nvSpPr>
          <p:cNvPr id="2442" name="Shape 2442"/>
          <p:cNvSpPr/>
          <p:nvPr/>
        </p:nvSpPr>
        <p:spPr>
          <a:xfrm>
            <a:off x="5010007" y="4734805"/>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53585F"/>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43" name="Shape 2443"/>
          <p:cNvSpPr/>
          <p:nvPr/>
        </p:nvSpPr>
        <p:spPr>
          <a:xfrm>
            <a:off x="374748" y="2934486"/>
            <a:ext cx="3799484" cy="1799889"/>
          </a:xfrm>
          <a:prstGeom prst="wedgeEllipseCallout">
            <a:avLst>
              <a:gd name="adj1" fmla="val 9659"/>
              <a:gd name="adj2" fmla="val 105651"/>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600">
                <a:solidFill>
                  <a:srgbClr val="2D2829"/>
                </a:solidFill>
                <a:latin typeface="Lint McCree Intl BB"/>
                <a:ea typeface="Lint McCree Intl BB"/>
                <a:cs typeface="Lint McCree Intl BB"/>
                <a:sym typeface="Lint McCree Intl BB"/>
              </a:rPr>
              <a:t>Pick the answer that is most likely to </a:t>
            </a:r>
            <a:r>
              <a:rPr sz="1600" i="1">
                <a:solidFill>
                  <a:srgbClr val="2D2829"/>
                </a:solidFill>
                <a:latin typeface="Lint McCree Intl BB"/>
                <a:ea typeface="Lint McCree Intl BB"/>
                <a:cs typeface="Lint McCree Intl BB"/>
                <a:sym typeface="Lint McCree Intl BB"/>
              </a:rPr>
              <a:t>make</a:t>
            </a:r>
            <a:r>
              <a:rPr sz="1600">
                <a:solidFill>
                  <a:srgbClr val="2D2829"/>
                </a:solidFill>
                <a:latin typeface="Lint McCree Intl BB"/>
                <a:ea typeface="Lint McCree Intl BB"/>
                <a:cs typeface="Lint McCree Intl BB"/>
                <a:sym typeface="Lint McCree Intl BB"/>
              </a:rPr>
              <a:t> or </a:t>
            </a:r>
            <a:r>
              <a:rPr sz="1600" i="1">
                <a:solidFill>
                  <a:srgbClr val="2D2829"/>
                </a:solidFill>
                <a:latin typeface="Lint McCree Intl BB"/>
                <a:ea typeface="Lint McCree Intl BB"/>
                <a:cs typeface="Lint McCree Intl BB"/>
                <a:sym typeface="Lint McCree Intl BB"/>
              </a:rPr>
              <a:t>break</a:t>
            </a:r>
            <a:r>
              <a:rPr sz="1600">
                <a:solidFill>
                  <a:srgbClr val="2D2829"/>
                </a:solidFill>
                <a:latin typeface="Lint McCree Intl BB"/>
                <a:ea typeface="Lint McCree Intl BB"/>
                <a:cs typeface="Lint McCree Intl BB"/>
                <a:sym typeface="Lint McCree Intl BB"/>
              </a:rPr>
              <a:t> your strategy…</a:t>
            </a:r>
          </a:p>
        </p:txBody>
      </p:sp>
      <p:sp>
        <p:nvSpPr>
          <p:cNvPr id="2444" name="Shape 2444"/>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sp>
        <p:nvSpPr>
          <p:cNvPr id="2445" name="Shape 2445"/>
          <p:cNvSpPr/>
          <p:nvPr/>
        </p:nvSpPr>
        <p:spPr>
          <a:xfrm>
            <a:off x="1277557" y="1559697"/>
            <a:ext cx="7322334" cy="61550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dirty="0"/>
              <a:t>Choose an assumption to test. </a:t>
            </a:r>
          </a:p>
        </p:txBody>
      </p:sp>
      <p:pic>
        <p:nvPicPr>
          <p:cNvPr id="2446" name="pasted-image.pdf"/>
          <p:cNvPicPr/>
          <p:nvPr/>
        </p:nvPicPr>
        <p:blipFill>
          <a:blip r:embed="rId4">
            <a:extLst/>
          </a:blip>
          <a:stretch>
            <a:fillRect/>
          </a:stretch>
        </p:blipFill>
        <p:spPr>
          <a:xfrm>
            <a:off x="7727632" y="131047"/>
            <a:ext cx="1785852" cy="1157047"/>
          </a:xfrm>
          <a:prstGeom prst="rect">
            <a:avLst/>
          </a:prstGeom>
          <a:ln w="12700">
            <a:miter lim="400000"/>
          </a:ln>
        </p:spPr>
      </p:pic>
      <p:sp>
        <p:nvSpPr>
          <p:cNvPr id="2447" name="Shape 2447"/>
          <p:cNvSpPr/>
          <p:nvPr/>
        </p:nvSpPr>
        <p:spPr>
          <a:xfrm>
            <a:off x="5367504" y="2883297"/>
            <a:ext cx="2269800" cy="89762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100"/>
              </a:lnSpc>
              <a:defRPr sz="1800"/>
            </a:pPr>
            <a:r>
              <a:rPr b="1">
                <a:solidFill>
                  <a:srgbClr val="2D2829"/>
                </a:solidFill>
                <a:latin typeface="Lint McCree Intl BB"/>
                <a:ea typeface="Lint McCree Intl BB"/>
                <a:cs typeface="Lint McCree Intl BB"/>
                <a:sym typeface="Lint McCree Intl BB"/>
              </a:rPr>
              <a:t>What would have to</a:t>
            </a:r>
          </a:p>
          <a:p>
            <a:pPr defTabSz="456987">
              <a:lnSpc>
                <a:spcPts val="3100"/>
              </a:lnSpc>
              <a:defRPr sz="1800"/>
            </a:pPr>
            <a:r>
              <a:rPr b="1">
                <a:solidFill>
                  <a:srgbClr val="2D2829"/>
                </a:solidFill>
                <a:latin typeface="Lint McCree Intl BB"/>
                <a:ea typeface="Lint McCree Intl BB"/>
                <a:cs typeface="Lint McCree Intl BB"/>
                <a:sym typeface="Lint McCree Intl BB"/>
              </a:rPr>
              <a:t>be true?</a:t>
            </a:r>
          </a:p>
        </p:txBody>
      </p:sp>
      <p:sp>
        <p:nvSpPr>
          <p:cNvPr id="2448" name="Shape 2448"/>
          <p:cNvSpPr/>
          <p:nvPr/>
        </p:nvSpPr>
        <p:spPr>
          <a:xfrm>
            <a:off x="5010007" y="3875487"/>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53585F"/>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49" name="Shape 2449"/>
          <p:cNvSpPr/>
          <p:nvPr/>
        </p:nvSpPr>
        <p:spPr>
          <a:xfrm>
            <a:off x="5010007" y="5594118"/>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b="1">
                <a:solidFill>
                  <a:srgbClr val="C82506"/>
                </a:solidFill>
                <a:latin typeface="Lint McCree Intl BB"/>
                <a:ea typeface="Lint McCree Intl BB"/>
                <a:cs typeface="Lint McCree Intl BB"/>
                <a:sym typeface="Lint McCree Intl BB"/>
              </a:defRPr>
            </a:lvl1pPr>
          </a:lstStyle>
          <a:p>
            <a:pPr lvl="0">
              <a:defRPr sz="1800" b="0">
                <a:solidFill>
                  <a:srgbClr val="000000"/>
                </a:solidFill>
              </a:defRPr>
            </a:pPr>
            <a:r>
              <a:rPr/>
              <a:t>“It would have to be true that...” </a:t>
            </a:r>
          </a:p>
        </p:txBody>
      </p:sp>
      <p:sp>
        <p:nvSpPr>
          <p:cNvPr id="2450" name="Shape 2450"/>
          <p:cNvSpPr/>
          <p:nvPr/>
        </p:nvSpPr>
        <p:spPr>
          <a:xfrm>
            <a:off x="5010007" y="6453436"/>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53585F"/>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51" name="Shape 2451"/>
          <p:cNvSpPr/>
          <p:nvPr/>
        </p:nvSpPr>
        <p:spPr>
          <a:xfrm>
            <a:off x="5010007" y="7415410"/>
            <a:ext cx="2984786" cy="8463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53585F"/>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grpSp>
        <p:nvGrpSpPr>
          <p:cNvPr id="2454" name="Group 2454"/>
          <p:cNvGrpSpPr/>
          <p:nvPr/>
        </p:nvGrpSpPr>
        <p:grpSpPr>
          <a:xfrm>
            <a:off x="8051240" y="7102983"/>
            <a:ext cx="4462992" cy="2684624"/>
            <a:chOff x="0" y="0"/>
            <a:chExt cx="4462989" cy="2684622"/>
          </a:xfrm>
        </p:grpSpPr>
        <p:sp>
          <p:nvSpPr>
            <p:cNvPr id="2452" name="Shape 2452"/>
            <p:cNvSpPr/>
            <p:nvPr/>
          </p:nvSpPr>
          <p:spPr>
            <a:xfrm>
              <a:off x="0" y="0"/>
              <a:ext cx="3799682" cy="1799308"/>
            </a:xfrm>
            <a:prstGeom prst="wedgeEllipseCallout">
              <a:avLst>
                <a:gd name="adj1" fmla="val -19447"/>
                <a:gd name="adj2" fmla="val 46093"/>
              </a:avLst>
            </a:prstGeom>
            <a:solidFill>
              <a:srgbClr val="BBDC9B"/>
            </a:solidFill>
            <a:ln w="12700" cap="flat">
              <a:solidFill>
                <a:srgbClr val="FFFFFF"/>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a:solidFill>
                    <a:srgbClr val="2D2829"/>
                  </a:solidFill>
                  <a:latin typeface="Lint McCree Intl BB"/>
                  <a:ea typeface="Lint McCree Intl BB"/>
                  <a:cs typeface="Lint McCree Intl BB"/>
                  <a:sym typeface="Lint McCree Intl BB"/>
                </a:rPr>
                <a:t>Next we’ll design an experiment to </a:t>
              </a:r>
              <a:r>
                <a:rPr sz="1600" i="1">
                  <a:solidFill>
                    <a:srgbClr val="2D2829"/>
                  </a:solidFill>
                  <a:latin typeface="Lint McCree Intl BB"/>
                  <a:ea typeface="Lint McCree Intl BB"/>
                  <a:cs typeface="Lint McCree Intl BB"/>
                  <a:sym typeface="Lint McCree Intl BB"/>
                </a:rPr>
                <a:t>test</a:t>
              </a:r>
              <a:r>
                <a:rPr sz="1600">
                  <a:solidFill>
                    <a:srgbClr val="2D2829"/>
                  </a:solidFill>
                  <a:latin typeface="Lint McCree Intl BB"/>
                  <a:ea typeface="Lint McCree Intl BB"/>
                  <a:cs typeface="Lint McCree Intl BB"/>
                  <a:sym typeface="Lint McCree Intl BB"/>
                </a:rPr>
                <a:t> that assumption…</a:t>
              </a:r>
            </a:p>
          </p:txBody>
        </p:sp>
        <p:pic>
          <p:nvPicPr>
            <p:cNvPr id="2453" name="droppedImage.tiff"/>
            <p:cNvPicPr/>
            <p:nvPr/>
          </p:nvPicPr>
          <p:blipFill>
            <a:blip r:embed="rId5">
              <a:extLst/>
            </a:blip>
            <a:stretch>
              <a:fillRect/>
            </a:stretch>
          </p:blipFill>
          <p:spPr>
            <a:xfrm flipH="1">
              <a:off x="3410080" y="476409"/>
              <a:ext cx="1052910" cy="2208214"/>
            </a:xfrm>
            <a:prstGeom prst="rect">
              <a:avLst/>
            </a:prstGeom>
            <a:ln w="12700" cap="flat">
              <a:noFill/>
              <a:miter lim="400000"/>
            </a:ln>
            <a:effectLst/>
          </p:spPr>
        </p:pic>
      </p:grpSp>
      <p:sp>
        <p:nvSpPr>
          <p:cNvPr id="2" name="Rectangle 1"/>
          <p:cNvSpPr/>
          <p:nvPr/>
        </p:nvSpPr>
        <p:spPr>
          <a:xfrm>
            <a:off x="8661036" y="2448332"/>
            <a:ext cx="3853205" cy="2791644"/>
          </a:xfrm>
          <a:prstGeom prst="rect">
            <a:avLst/>
          </a:prstGeom>
        </p:spPr>
        <p:txBody>
          <a:bodyPr wrap="square" lIns="91396" tIns="45698" rIns="91396" bIns="45698">
            <a:spAutoFit/>
          </a:bodyPr>
          <a:lstStyle/>
          <a:p>
            <a:pPr algn="l" defTabSz="456987">
              <a:spcBef>
                <a:spcPts val="501"/>
              </a:spcBef>
              <a:defRPr sz="1800"/>
            </a:pPr>
            <a:r>
              <a:rPr lang="en-US" sz="1600" b="1" dirty="0">
                <a:latin typeface="Lint McCree Intl BB-Bold"/>
                <a:ea typeface="Helvetica"/>
                <a:cs typeface="Lint McCree Intl BB-Bold"/>
                <a:sym typeface="Helvetica"/>
              </a:rPr>
              <a:t>Example</a:t>
            </a:r>
            <a:r>
              <a:rPr lang="en-US" sz="1600" dirty="0">
                <a:latin typeface="Lint McCree Intl BB-Bold"/>
                <a:ea typeface="Helvetica"/>
                <a:cs typeface="Lint McCree Intl BB-Bold"/>
                <a:sym typeface="Helvetica"/>
              </a:rPr>
              <a:t>: The idea is to create personalized shoes.</a:t>
            </a:r>
          </a:p>
          <a:p>
            <a:pPr algn="l" defTabSz="456987">
              <a:spcBef>
                <a:spcPts val="501"/>
              </a:spcBef>
              <a:defRPr sz="1800"/>
            </a:pPr>
            <a:r>
              <a:rPr lang="en-US" sz="1600" dirty="0">
                <a:latin typeface="Lint McCree Intl BB-Bold"/>
                <a:ea typeface="Helvetica"/>
                <a:cs typeface="Lint McCree Intl BB-Bold"/>
                <a:sym typeface="Helvetica"/>
              </a:rPr>
              <a:t> </a:t>
            </a:r>
          </a:p>
          <a:p>
            <a:pPr algn="l" defTabSz="456987">
              <a:spcBef>
                <a:spcPts val="501"/>
              </a:spcBef>
              <a:defRPr sz="1800"/>
            </a:pPr>
            <a:r>
              <a:rPr lang="en-US" sz="1600" dirty="0">
                <a:latin typeface="Lint McCree Intl BB-Bold"/>
                <a:ea typeface="Helvetica"/>
                <a:cs typeface="Lint McCree Intl BB-Bold"/>
                <a:sym typeface="Helvetica"/>
              </a:rPr>
              <a:t>You identified </a:t>
            </a:r>
            <a:r>
              <a:rPr lang="en-US" sz="1600" i="1" dirty="0">
                <a:latin typeface="Lint McCree Intl BB-Bold"/>
                <a:ea typeface="Helvetica"/>
                <a:cs typeface="Lint McCree Intl BB-Bold"/>
                <a:sym typeface="Helvetica"/>
              </a:rPr>
              <a:t>“</a:t>
            </a:r>
            <a:r>
              <a:rPr lang="en-US" sz="1600" b="1" i="1" dirty="0">
                <a:solidFill>
                  <a:srgbClr val="C82506"/>
                </a:solidFill>
                <a:latin typeface="Lint McCree Intl BB-Bold"/>
                <a:ea typeface="Helvetica"/>
                <a:cs typeface="Lint McCree Intl BB-Bold"/>
                <a:sym typeface="Helvetica"/>
              </a:rPr>
              <a:t>It would have to be true that teenage male customers will only want to buy the product in-store.” </a:t>
            </a:r>
          </a:p>
          <a:p>
            <a:pPr algn="l" defTabSz="456987">
              <a:spcBef>
                <a:spcPts val="501"/>
              </a:spcBef>
              <a:defRPr sz="1800"/>
            </a:pPr>
            <a:endParaRPr lang="en-US" sz="1600" i="1" dirty="0">
              <a:latin typeface="Lint McCree Intl BB-Bold"/>
              <a:ea typeface="Helvetica"/>
              <a:cs typeface="Lint McCree Intl BB-Bold"/>
              <a:sym typeface="Helvetica"/>
            </a:endParaRPr>
          </a:p>
          <a:p>
            <a:pPr algn="l" defTabSz="456987">
              <a:spcBef>
                <a:spcPts val="501"/>
              </a:spcBef>
              <a:defRPr sz="1800"/>
            </a:pPr>
            <a:r>
              <a:rPr lang="en-US" sz="1600" dirty="0">
                <a:latin typeface="Lint McCree Intl BB-Bold"/>
                <a:ea typeface="Helvetica"/>
                <a:cs typeface="Lint McCree Intl BB-Bold"/>
                <a:sym typeface="Helvetica"/>
              </a:rPr>
              <a:t>You are concerned that, because this target customer is always on the go, the customer may prefer online shopping.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iterate>
                                    <p:tmAbs val="0"/>
                                  </p:iterate>
                                  <p:childTnLst>
                                    <p:set>
                                      <p:cBhvr>
                                        <p:cTn id="6" fill="hold"/>
                                        <p:tgtEl>
                                          <p:spTgt spid="2454"/>
                                        </p:tgtEl>
                                        <p:attrNameLst>
                                          <p:attrName>style.visibility</p:attrName>
                                        </p:attrNameLst>
                                      </p:cBhvr>
                                      <p:to>
                                        <p:strVal val="visible"/>
                                      </p:to>
                                    </p:set>
                                    <p:animEffect transition="in" filter="fade">
                                      <p:cBhvr>
                                        <p:cTn id="7" dur="1000"/>
                                        <p:tgtEl>
                                          <p:spTgt spid="2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4" grpId="2" animBg="1" advAuto="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 name="Shape 2457"/>
          <p:cNvSpPr/>
          <p:nvPr/>
        </p:nvSpPr>
        <p:spPr>
          <a:xfrm>
            <a:off x="651491" y="3065726"/>
            <a:ext cx="4297737" cy="2067846"/>
          </a:xfrm>
          <a:prstGeom prst="wedgeEllipseCallout">
            <a:avLst>
              <a:gd name="adj1" fmla="val -8773"/>
              <a:gd name="adj2" fmla="val 96445"/>
            </a:avLst>
          </a:prstGeom>
          <a:solidFill>
            <a:srgbClr val="BBDC9B"/>
          </a:solidFill>
          <a:ln w="12700">
            <a:solidFill>
              <a:srgbClr val="FFFFFF"/>
            </a:solidFill>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a:latin typeface="Lint McCree Intl BB"/>
                <a:ea typeface="Lint McCree Intl BB"/>
                <a:cs typeface="Lint McCree Intl BB"/>
                <a:sym typeface="Lint McCree Intl BB"/>
              </a:rPr>
              <a:t>design a quick, simple </a:t>
            </a:r>
            <a:r>
              <a:rPr i="1">
                <a:latin typeface="Lint McCree Intl BB"/>
                <a:ea typeface="Lint McCree Intl BB"/>
                <a:cs typeface="Lint McCree Intl BB"/>
                <a:sym typeface="Lint McCree Intl BB"/>
              </a:rPr>
              <a:t>experiment</a:t>
            </a:r>
            <a:r>
              <a:rPr>
                <a:latin typeface="Lint McCree Intl BB"/>
                <a:ea typeface="Lint McCree Intl BB"/>
                <a:cs typeface="Lint McCree Intl BB"/>
                <a:sym typeface="Lint McCree Intl BB"/>
              </a:rPr>
              <a:t> that will allow you to </a:t>
            </a:r>
            <a:r>
              <a:rPr b="1">
                <a:latin typeface="Lint McCree Intl BB"/>
                <a:ea typeface="Lint McCree Intl BB"/>
                <a:cs typeface="Lint McCree Intl BB"/>
                <a:sym typeface="Lint McCree Intl BB"/>
              </a:rPr>
              <a:t>test</a:t>
            </a:r>
            <a:r>
              <a:rPr>
                <a:latin typeface="Lint McCree Intl BB"/>
                <a:ea typeface="Lint McCree Intl BB"/>
                <a:cs typeface="Lint McCree Intl BB"/>
                <a:sym typeface="Lint McCree Intl BB"/>
              </a:rPr>
              <a:t> your concern(s).</a:t>
            </a:r>
          </a:p>
        </p:txBody>
      </p:sp>
      <p:sp>
        <p:nvSpPr>
          <p:cNvPr id="2458" name="Shape 2458"/>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sp>
        <p:nvSpPr>
          <p:cNvPr id="2459" name="Shape 2459"/>
          <p:cNvSpPr/>
          <p:nvPr/>
        </p:nvSpPr>
        <p:spPr>
          <a:xfrm>
            <a:off x="1277557" y="1559697"/>
            <a:ext cx="7322334" cy="61550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Design Tests</a:t>
            </a:r>
          </a:p>
        </p:txBody>
      </p:sp>
      <p:pic>
        <p:nvPicPr>
          <p:cNvPr id="2460" name="pasted-image.pdf"/>
          <p:cNvPicPr/>
          <p:nvPr/>
        </p:nvPicPr>
        <p:blipFill>
          <a:blip r:embed="rId3">
            <a:extLst/>
          </a:blip>
          <a:stretch>
            <a:fillRect/>
          </a:stretch>
        </p:blipFill>
        <p:spPr>
          <a:xfrm>
            <a:off x="7727632" y="131047"/>
            <a:ext cx="1785852" cy="1157047"/>
          </a:xfrm>
          <a:prstGeom prst="rect">
            <a:avLst/>
          </a:prstGeom>
          <a:ln w="12700">
            <a:miter lim="400000"/>
          </a:ln>
        </p:spPr>
      </p:pic>
      <p:pic>
        <p:nvPicPr>
          <p:cNvPr id="2462" name="droppedImage.tiff"/>
          <p:cNvPicPr/>
          <p:nvPr/>
        </p:nvPicPr>
        <p:blipFill>
          <a:blip r:embed="rId4">
            <a:extLst/>
          </a:blip>
          <a:stretch>
            <a:fillRect/>
          </a:stretch>
        </p:blipFill>
        <p:spPr>
          <a:xfrm>
            <a:off x="5770913" y="6102567"/>
            <a:ext cx="1927474" cy="3669458"/>
          </a:xfrm>
          <a:prstGeom prst="rect">
            <a:avLst/>
          </a:prstGeom>
          <a:ln w="12700" cap="flat">
            <a:noFill/>
            <a:round/>
          </a:ln>
          <a:effectLst/>
        </p:spPr>
      </p:pic>
      <p:pic>
        <p:nvPicPr>
          <p:cNvPr id="2464" name="droppedImage.tiff"/>
          <p:cNvPicPr/>
          <p:nvPr/>
        </p:nvPicPr>
        <p:blipFill>
          <a:blip r:embed="rId5">
            <a:extLst/>
          </a:blip>
          <a:stretch>
            <a:fillRect/>
          </a:stretch>
        </p:blipFill>
        <p:spPr>
          <a:xfrm>
            <a:off x="1421405" y="6156938"/>
            <a:ext cx="1735932" cy="3669507"/>
          </a:xfrm>
          <a:prstGeom prst="rect">
            <a:avLst/>
          </a:prstGeom>
          <a:ln w="12700">
            <a:round/>
          </a:ln>
        </p:spPr>
      </p:pic>
      <p:sp>
        <p:nvSpPr>
          <p:cNvPr id="2465" name="Shape 2465"/>
          <p:cNvSpPr/>
          <p:nvPr/>
        </p:nvSpPr>
        <p:spPr>
          <a:xfrm>
            <a:off x="6633484" y="4200350"/>
            <a:ext cx="5270650" cy="1948762"/>
          </a:xfrm>
          <a:prstGeom prst="wedgeEllipseCallout">
            <a:avLst>
              <a:gd name="adj1" fmla="val -37208"/>
              <a:gd name="adj2" fmla="val 58559"/>
            </a:avLst>
          </a:prstGeom>
          <a:solidFill>
            <a:srgbClr val="BBDC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spcBef>
                <a:spcPts val="700"/>
              </a:spcBef>
              <a:defRPr sz="1800"/>
            </a:pPr>
            <a:r>
              <a:rPr sz="1600" i="1" dirty="0">
                <a:latin typeface="Lint McCree Intl BB"/>
                <a:ea typeface="Lint McCree Intl BB"/>
                <a:cs typeface="Lint McCree Intl BB"/>
                <a:sym typeface="Lint McCree Intl BB"/>
              </a:rPr>
              <a:t>Then</a:t>
            </a:r>
            <a:r>
              <a:rPr sz="1600" dirty="0">
                <a:latin typeface="Lint McCree Intl BB"/>
                <a:ea typeface="Lint McCree Intl BB"/>
                <a:cs typeface="Lint McCree Intl BB"/>
                <a:sym typeface="Lint McCree Intl BB"/>
              </a:rPr>
              <a:t>, you could ask them if they would want to purchase it in-store. </a:t>
            </a:r>
          </a:p>
          <a:p>
            <a:pPr defTabSz="456987">
              <a:spcBef>
                <a:spcPts val="700"/>
              </a:spcBef>
              <a:defRPr sz="1800"/>
            </a:pPr>
            <a:r>
              <a:rPr sz="1600" i="1" dirty="0">
                <a:latin typeface="Lint McCree Intl BB"/>
                <a:ea typeface="Lint McCree Intl BB"/>
                <a:cs typeface="Lint McCree Intl BB"/>
                <a:sym typeface="Lint McCree Intl BB"/>
              </a:rPr>
              <a:t>This could be done with a quick online survey or in person.</a:t>
            </a:r>
          </a:p>
        </p:txBody>
      </p:sp>
      <p:sp>
        <p:nvSpPr>
          <p:cNvPr id="2466" name="Shape 2466"/>
          <p:cNvSpPr/>
          <p:nvPr/>
        </p:nvSpPr>
        <p:spPr>
          <a:xfrm>
            <a:off x="7655631" y="7170068"/>
            <a:ext cx="5047937" cy="121053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spcBef>
                <a:spcPts val="500"/>
              </a:spcBef>
              <a:defRPr sz="1600">
                <a:latin typeface="Lint McCree Intl BB"/>
                <a:ea typeface="Lint McCree Intl BB"/>
                <a:cs typeface="Lint McCree Intl BB"/>
                <a:sym typeface="Lint McCree Intl BB"/>
              </a:defRPr>
            </a:lvl1pPr>
          </a:lstStyle>
          <a:p>
            <a:pPr lvl="0">
              <a:defRPr sz="1800"/>
            </a:pPr>
            <a:r>
              <a:rPr/>
              <a:t>if you learn that it is true that busy teens would not purchase their shoes in-store, then you will have to rethink how you will deliver the product to the user.</a:t>
            </a:r>
          </a:p>
        </p:txBody>
      </p:sp>
      <p:sp>
        <p:nvSpPr>
          <p:cNvPr id="2" name="Rectangle 1"/>
          <p:cNvSpPr/>
          <p:nvPr/>
        </p:nvSpPr>
        <p:spPr>
          <a:xfrm>
            <a:off x="5770913" y="2266484"/>
            <a:ext cx="5142696" cy="1166982"/>
          </a:xfrm>
          <a:prstGeom prst="rect">
            <a:avLst/>
          </a:prstGeom>
        </p:spPr>
        <p:txBody>
          <a:bodyPr wrap="square" lIns="91396" tIns="45698" rIns="91396" bIns="45698">
            <a:spAutoFit/>
          </a:bodyPr>
          <a:lstStyle/>
          <a:p>
            <a:pPr defTabSz="456987">
              <a:spcBef>
                <a:spcPts val="700"/>
              </a:spcBef>
              <a:defRPr sz="1800"/>
            </a:pPr>
            <a:r>
              <a:rPr lang="en-US" sz="1600" b="1" dirty="0">
                <a:latin typeface="Lint McCree Intl BB"/>
                <a:ea typeface="Lint McCree Intl BB"/>
                <a:cs typeface="Lint McCree Intl BB"/>
                <a:sym typeface="Lint McCree Intl BB"/>
              </a:rPr>
              <a:t>Example:</a:t>
            </a:r>
            <a:endParaRPr lang="en-US" sz="1600" dirty="0">
              <a:latin typeface="Lint McCree Intl BB"/>
              <a:ea typeface="Lint McCree Intl BB"/>
              <a:cs typeface="Lint McCree Intl BB"/>
              <a:sym typeface="Lint McCree Intl BB"/>
            </a:endParaRPr>
          </a:p>
          <a:p>
            <a:pPr defTabSz="456987">
              <a:spcBef>
                <a:spcPts val="700"/>
              </a:spcBef>
              <a:defRPr sz="1800"/>
            </a:pPr>
            <a:r>
              <a:rPr lang="en-US" sz="1600" dirty="0">
                <a:latin typeface="Lint McCree Intl BB"/>
                <a:ea typeface="Lint McCree Intl BB"/>
                <a:cs typeface="Lint McCree Intl BB"/>
                <a:sym typeface="Lint McCree Intl BB"/>
              </a:rPr>
              <a:t>A quick test to see if teens would want to purchase </a:t>
            </a:r>
            <a:r>
              <a:rPr lang="en-US" sz="1600" i="1" dirty="0">
                <a:latin typeface="Lint McCree Intl BB"/>
                <a:ea typeface="Lint McCree Intl BB"/>
                <a:cs typeface="Lint McCree Intl BB"/>
                <a:sym typeface="Lint McCree Intl BB"/>
              </a:rPr>
              <a:t>in-store</a:t>
            </a:r>
            <a:r>
              <a:rPr lang="en-US" sz="1600" dirty="0">
                <a:latin typeface="Lint McCree Intl BB"/>
                <a:ea typeface="Lint McCree Intl BB"/>
                <a:cs typeface="Lint McCree Intl BB"/>
                <a:sym typeface="Lint McCree Intl BB"/>
              </a:rPr>
              <a:t> or </a:t>
            </a:r>
            <a:r>
              <a:rPr lang="en-US" sz="1600" i="1" dirty="0">
                <a:latin typeface="Lint McCree Intl BB"/>
                <a:ea typeface="Lint McCree Intl BB"/>
                <a:cs typeface="Lint McCree Intl BB"/>
                <a:sym typeface="Lint McCree Intl BB"/>
              </a:rPr>
              <a:t>online</a:t>
            </a:r>
            <a:r>
              <a:rPr lang="en-US" sz="1600" dirty="0">
                <a:latin typeface="Lint McCree Intl BB"/>
                <a:ea typeface="Lint McCree Intl BB"/>
                <a:cs typeface="Lint McCree Intl BB"/>
                <a:sym typeface="Lint McCree Intl BB"/>
              </a:rPr>
              <a:t> would be to show a few students a </a:t>
            </a:r>
            <a:r>
              <a:rPr lang="en-US" sz="1600" i="1" dirty="0">
                <a:latin typeface="Lint McCree Intl BB"/>
                <a:ea typeface="Lint McCree Intl BB"/>
                <a:cs typeface="Lint McCree Intl BB"/>
                <a:sym typeface="Lint McCree Intl BB"/>
              </a:rPr>
              <a:t>prototype</a:t>
            </a:r>
            <a:r>
              <a:rPr lang="en-US" sz="1600" dirty="0">
                <a:latin typeface="Lint McCree Intl BB"/>
                <a:ea typeface="Lint McCree Intl BB"/>
                <a:cs typeface="Lint McCree Intl BB"/>
                <a:sym typeface="Lint McCree Intl BB"/>
              </a:rPr>
              <a:t> of the product and store plan…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2" nodeType="clickEffect">
                                  <p:stCondLst>
                                    <p:cond delay="0"/>
                                  </p:stCondLst>
                                  <p:iterate>
                                    <p:tmAbs val="0"/>
                                  </p:iterate>
                                  <p:childTnLst>
                                    <p:set>
                                      <p:cBhvr>
                                        <p:cTn id="6" fill="hold"/>
                                        <p:tgtEl>
                                          <p:spTgt spid="2465"/>
                                        </p:tgtEl>
                                        <p:attrNameLst>
                                          <p:attrName>style.visibility</p:attrName>
                                        </p:attrNameLst>
                                      </p:cBhvr>
                                      <p:to>
                                        <p:strVal val="visible"/>
                                      </p:to>
                                    </p:set>
                                    <p:animEffect transition="in" filter="dissolve">
                                      <p:cBhvr>
                                        <p:cTn id="7" dur="1000"/>
                                        <p:tgtEl>
                                          <p:spTgt spid="246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3" nodeType="clickEffect">
                                  <p:stCondLst>
                                    <p:cond delay="0"/>
                                  </p:stCondLst>
                                  <p:iterate>
                                    <p:tmAbs val="0"/>
                                  </p:iterate>
                                  <p:childTnLst>
                                    <p:set>
                                      <p:cBhvr>
                                        <p:cTn id="11" fill="hold"/>
                                        <p:tgtEl>
                                          <p:spTgt spid="2466"/>
                                        </p:tgtEl>
                                        <p:attrNameLst>
                                          <p:attrName>style.visibility</p:attrName>
                                        </p:attrNameLst>
                                      </p:cBhvr>
                                      <p:to>
                                        <p:strVal val="visible"/>
                                      </p:to>
                                    </p:set>
                                    <p:animEffect transition="in" filter="dissolve">
                                      <p:cBhvr>
                                        <p:cTn id="12" dur="1000"/>
                                        <p:tgtEl>
                                          <p:spTgt spid="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5" grpId="2" animBg="1" advAuto="0"/>
      <p:bldP spid="2466" grpId="3" animBg="1" advAuto="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0" name="pasted-image.tif"/>
          <p:cNvPicPr/>
          <p:nvPr/>
        </p:nvPicPr>
        <p:blipFill>
          <a:blip r:embed="rId3">
            <a:extLst/>
          </a:blip>
          <a:stretch>
            <a:fillRect/>
          </a:stretch>
        </p:blipFill>
        <p:spPr>
          <a:xfrm>
            <a:off x="1836414" y="545065"/>
            <a:ext cx="9875139" cy="13578320"/>
          </a:xfrm>
          <a:prstGeom prst="rect">
            <a:avLst/>
          </a:prstGeom>
          <a:ln w="12700">
            <a:miter lim="400000"/>
          </a:ln>
        </p:spPr>
      </p:pic>
      <p:pic>
        <p:nvPicPr>
          <p:cNvPr id="2471" name="LittleGuy_14c.png"/>
          <p:cNvPicPr/>
          <p:nvPr/>
        </p:nvPicPr>
        <p:blipFill>
          <a:blip r:embed="rId4">
            <a:extLst/>
          </a:blip>
          <a:stretch>
            <a:fillRect/>
          </a:stretch>
        </p:blipFill>
        <p:spPr>
          <a:xfrm flipH="1">
            <a:off x="1238006" y="5872660"/>
            <a:ext cx="2158626" cy="3897941"/>
          </a:xfrm>
          <a:prstGeom prst="rect">
            <a:avLst/>
          </a:prstGeom>
          <a:ln w="12700">
            <a:miter lim="400000"/>
          </a:ln>
        </p:spPr>
      </p:pic>
      <p:sp>
        <p:nvSpPr>
          <p:cNvPr id="2472" name="Shape 2472"/>
          <p:cNvSpPr/>
          <p:nvPr/>
        </p:nvSpPr>
        <p:spPr>
          <a:xfrm>
            <a:off x="9723963" y="282595"/>
            <a:ext cx="3278556" cy="408254"/>
          </a:xfrm>
          <a:prstGeom prst="rect">
            <a:avLst/>
          </a:prstGeom>
          <a:solidFill>
            <a:srgbClr val="7BC142"/>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Testing</a:t>
            </a:r>
          </a:p>
        </p:txBody>
      </p:sp>
      <p:pic>
        <p:nvPicPr>
          <p:cNvPr id="2473" name="pasted-image.pdf"/>
          <p:cNvPicPr/>
          <p:nvPr/>
        </p:nvPicPr>
        <p:blipFill>
          <a:blip r:embed="rId5">
            <a:extLst/>
          </a:blip>
          <a:stretch>
            <a:fillRect/>
          </a:stretch>
        </p:blipFill>
        <p:spPr>
          <a:xfrm>
            <a:off x="7727632" y="131047"/>
            <a:ext cx="1785852" cy="1157047"/>
          </a:xfrm>
          <a:prstGeom prst="rect">
            <a:avLst/>
          </a:prstGeom>
          <a:ln w="12700">
            <a:miter lim="400000"/>
          </a:ln>
        </p:spPr>
      </p:pic>
      <p:sp>
        <p:nvSpPr>
          <p:cNvPr id="2474" name="Shape 2474"/>
          <p:cNvSpPr/>
          <p:nvPr/>
        </p:nvSpPr>
        <p:spPr>
          <a:xfrm>
            <a:off x="3397245" y="1364203"/>
            <a:ext cx="6052267" cy="500084"/>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defTabSz="457200">
              <a:lnSpc>
                <a:spcPts val="31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What would have to be true?</a:t>
            </a:r>
          </a:p>
        </p:txBody>
      </p:sp>
      <p:sp>
        <p:nvSpPr>
          <p:cNvPr id="2475" name="Shape 2475"/>
          <p:cNvSpPr/>
          <p:nvPr/>
        </p:nvSpPr>
        <p:spPr>
          <a:xfrm>
            <a:off x="4045674" y="4064075"/>
            <a:ext cx="5163740" cy="4744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76" name="Shape 2476"/>
          <p:cNvSpPr/>
          <p:nvPr/>
        </p:nvSpPr>
        <p:spPr>
          <a:xfrm>
            <a:off x="3459507" y="4829423"/>
            <a:ext cx="6306745" cy="5950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your </a:t>
            </a:r>
            <a:r>
              <a:rPr sz="1600" b="1">
                <a:solidFill>
                  <a:srgbClr val="2D2829"/>
                </a:solidFill>
                <a:latin typeface="Lint McCree Intl BB"/>
                <a:ea typeface="Lint McCree Intl BB"/>
                <a:cs typeface="Lint McCree Intl BB"/>
                <a:sym typeface="Lint McCree Intl BB"/>
              </a:rPr>
              <a:t>sector partner</a:t>
            </a:r>
            <a:r>
              <a:rPr sz="1600">
                <a:solidFill>
                  <a:srgbClr val="2D2829"/>
                </a:solidFill>
                <a:latin typeface="Lint McCree Intl BB"/>
                <a:ea typeface="Lint McCree Intl BB"/>
                <a:cs typeface="Lint McCree Intl BB"/>
                <a:sym typeface="Lint McCree Intl BB"/>
              </a:rPr>
              <a:t> for the strategy to work? </a:t>
            </a:r>
          </a:p>
        </p:txBody>
      </p:sp>
      <p:sp>
        <p:nvSpPr>
          <p:cNvPr id="2477" name="Shape 2477"/>
          <p:cNvSpPr/>
          <p:nvPr/>
        </p:nvSpPr>
        <p:spPr>
          <a:xfrm>
            <a:off x="4045674" y="5510084"/>
            <a:ext cx="5163740" cy="4744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78" name="Shape 2478"/>
          <p:cNvSpPr/>
          <p:nvPr/>
        </p:nvSpPr>
        <p:spPr>
          <a:xfrm>
            <a:off x="3620551" y="6405763"/>
            <a:ext cx="6306745" cy="5950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a:t>
            </a:r>
            <a:r>
              <a:rPr sz="1600" b="1">
                <a:solidFill>
                  <a:srgbClr val="2D2829"/>
                </a:solidFill>
                <a:latin typeface="Lint McCree Intl BB"/>
                <a:ea typeface="Lint McCree Intl BB"/>
                <a:cs typeface="Lint McCree Intl BB"/>
                <a:sym typeface="Lint McCree Intl BB"/>
              </a:rPr>
              <a:t>technology</a:t>
            </a:r>
            <a:r>
              <a:rPr sz="1600">
                <a:solidFill>
                  <a:srgbClr val="2D2829"/>
                </a:solidFill>
                <a:latin typeface="Lint McCree Intl BB"/>
                <a:ea typeface="Lint McCree Intl BB"/>
                <a:cs typeface="Lint McCree Intl BB"/>
                <a:sym typeface="Lint McCree Intl BB"/>
              </a:rPr>
              <a:t> to make the idea come alive? </a:t>
            </a:r>
          </a:p>
        </p:txBody>
      </p:sp>
      <p:sp>
        <p:nvSpPr>
          <p:cNvPr id="2479" name="Shape 2479"/>
          <p:cNvSpPr/>
          <p:nvPr/>
        </p:nvSpPr>
        <p:spPr>
          <a:xfrm>
            <a:off x="4192056" y="6956097"/>
            <a:ext cx="5163740" cy="4744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80" name="Shape 2480"/>
          <p:cNvSpPr/>
          <p:nvPr/>
        </p:nvSpPr>
        <p:spPr>
          <a:xfrm>
            <a:off x="3325566" y="7806241"/>
            <a:ext cx="6574630" cy="5950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the </a:t>
            </a:r>
            <a:r>
              <a:rPr sz="1600" b="1">
                <a:solidFill>
                  <a:srgbClr val="2D2829"/>
                </a:solidFill>
                <a:latin typeface="Lint McCree Intl BB"/>
                <a:ea typeface="Lint McCree Intl BB"/>
                <a:cs typeface="Lint McCree Intl BB"/>
                <a:sym typeface="Lint McCree Intl BB"/>
              </a:rPr>
              <a:t>environmental</a:t>
            </a:r>
            <a:r>
              <a:rPr sz="1600">
                <a:solidFill>
                  <a:srgbClr val="2D2829"/>
                </a:solidFill>
                <a:latin typeface="Lint McCree Intl BB"/>
                <a:ea typeface="Lint McCree Intl BB"/>
                <a:cs typeface="Lint McCree Intl BB"/>
                <a:sym typeface="Lint McCree Intl BB"/>
              </a:rPr>
              <a:t> and/or </a:t>
            </a:r>
            <a:r>
              <a:rPr sz="1600" b="1">
                <a:solidFill>
                  <a:srgbClr val="2D2829"/>
                </a:solidFill>
                <a:latin typeface="Lint McCree Intl BB"/>
                <a:ea typeface="Lint McCree Intl BB"/>
                <a:cs typeface="Lint McCree Intl BB"/>
                <a:sym typeface="Lint McCree Intl BB"/>
              </a:rPr>
              <a:t>social</a:t>
            </a:r>
            <a:r>
              <a:rPr sz="1600">
                <a:solidFill>
                  <a:srgbClr val="2D2829"/>
                </a:solidFill>
                <a:latin typeface="Lint McCree Intl BB"/>
                <a:ea typeface="Lint McCree Intl BB"/>
                <a:cs typeface="Lint McCree Intl BB"/>
                <a:sym typeface="Lint McCree Intl BB"/>
              </a:rPr>
              <a:t> impacts of your idea? </a:t>
            </a:r>
          </a:p>
        </p:txBody>
      </p:sp>
      <p:sp>
        <p:nvSpPr>
          <p:cNvPr id="2481" name="Shape 2481"/>
          <p:cNvSpPr/>
          <p:nvPr/>
        </p:nvSpPr>
        <p:spPr>
          <a:xfrm>
            <a:off x="4045674" y="8483416"/>
            <a:ext cx="5163740" cy="4744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sp>
        <p:nvSpPr>
          <p:cNvPr id="2482" name="Shape 2482"/>
          <p:cNvSpPr/>
          <p:nvPr/>
        </p:nvSpPr>
        <p:spPr>
          <a:xfrm>
            <a:off x="3295875" y="2184353"/>
            <a:ext cx="6413052" cy="5950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the </a:t>
            </a:r>
            <a:r>
              <a:rPr sz="1600" b="1">
                <a:solidFill>
                  <a:srgbClr val="2D2829"/>
                </a:solidFill>
                <a:latin typeface="Lint McCree Intl BB"/>
                <a:ea typeface="Lint McCree Intl BB"/>
                <a:cs typeface="Lint McCree Intl BB"/>
                <a:sym typeface="Lint McCree Intl BB"/>
              </a:rPr>
              <a:t>user</a:t>
            </a:r>
            <a:r>
              <a:rPr sz="1600">
                <a:solidFill>
                  <a:srgbClr val="2D2829"/>
                </a:solidFill>
                <a:latin typeface="Lint McCree Intl BB"/>
                <a:ea typeface="Lint McCree Intl BB"/>
                <a:cs typeface="Lint McCree Intl BB"/>
                <a:sym typeface="Lint McCree Intl BB"/>
              </a:rPr>
              <a:t> for the idea and strategy to work? </a:t>
            </a:r>
          </a:p>
        </p:txBody>
      </p:sp>
      <p:sp>
        <p:nvSpPr>
          <p:cNvPr id="2483" name="Shape 2483"/>
          <p:cNvSpPr/>
          <p:nvPr/>
        </p:nvSpPr>
        <p:spPr>
          <a:xfrm>
            <a:off x="4031011" y="2618062"/>
            <a:ext cx="5163740" cy="4744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900"/>
              </a:lnSpc>
              <a:defRPr sz="1600">
                <a:solidFill>
                  <a:srgbClr val="C82506"/>
                </a:solidFill>
                <a:latin typeface="Lint McCree Intl BB"/>
                <a:ea typeface="Lint McCree Intl BB"/>
                <a:cs typeface="Lint McCree Intl BB"/>
                <a:sym typeface="Lint McCree Intl BB"/>
              </a:defRPr>
            </a:lvl1pPr>
          </a:lstStyle>
          <a:p>
            <a:pPr lvl="0">
              <a:defRPr sz="1800">
                <a:solidFill>
                  <a:srgbClr val="000000"/>
                </a:solidFill>
              </a:defRPr>
            </a:pPr>
            <a:r>
              <a:rPr/>
              <a:t>“It would have to be true that...” </a:t>
            </a:r>
          </a:p>
        </p:txBody>
      </p:sp>
      <p:pic>
        <p:nvPicPr>
          <p:cNvPr id="2484" name="droppedImage.tiff"/>
          <p:cNvPicPr/>
          <p:nvPr/>
        </p:nvPicPr>
        <p:blipFill>
          <a:blip r:embed="rId6">
            <a:extLst/>
          </a:blip>
          <a:stretch>
            <a:fillRect/>
          </a:stretch>
        </p:blipFill>
        <p:spPr>
          <a:xfrm>
            <a:off x="10151218" y="6156938"/>
            <a:ext cx="1735932" cy="3669507"/>
          </a:xfrm>
          <a:prstGeom prst="rect">
            <a:avLst/>
          </a:prstGeom>
          <a:ln w="12700">
            <a:round/>
          </a:ln>
        </p:spPr>
      </p:pic>
      <p:sp>
        <p:nvSpPr>
          <p:cNvPr id="2485" name="Shape 2485"/>
          <p:cNvSpPr/>
          <p:nvPr/>
        </p:nvSpPr>
        <p:spPr>
          <a:xfrm>
            <a:off x="3459507" y="3280771"/>
            <a:ext cx="6306745" cy="5950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defRPr sz="1800"/>
            </a:pPr>
            <a:r>
              <a:rPr sz="1600">
                <a:solidFill>
                  <a:srgbClr val="2D2829"/>
                </a:solidFill>
                <a:latin typeface="Lint McCree Intl BB"/>
                <a:ea typeface="Lint McCree Intl BB"/>
                <a:cs typeface="Lint McCree Intl BB"/>
                <a:sym typeface="Lint McCree Intl BB"/>
              </a:rPr>
              <a:t>What would have to be true about how you </a:t>
            </a:r>
            <a:r>
              <a:rPr sz="1600" b="1">
                <a:solidFill>
                  <a:srgbClr val="2D2829"/>
                </a:solidFill>
                <a:latin typeface="Lint McCree Intl BB"/>
                <a:ea typeface="Lint McCree Intl BB"/>
                <a:cs typeface="Lint McCree Intl BB"/>
                <a:sym typeface="Lint McCree Intl BB"/>
              </a:rPr>
              <a:t>deliver</a:t>
            </a:r>
            <a:r>
              <a:rPr sz="1600">
                <a:solidFill>
                  <a:srgbClr val="2D2829"/>
                </a:solidFill>
                <a:latin typeface="Lint McCree Intl BB"/>
                <a:ea typeface="Lint McCree Intl BB"/>
                <a:cs typeface="Lint McCree Intl BB"/>
                <a:sym typeface="Lint McCree Intl BB"/>
              </a:rPr>
              <a:t> your idea for the strategy to work?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9" name="Shape 2489"/>
          <p:cNvSpPr/>
          <p:nvPr/>
        </p:nvSpPr>
        <p:spPr>
          <a:xfrm>
            <a:off x="5246756" y="13907789"/>
            <a:ext cx="4964238"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sp>
        <p:nvSpPr>
          <p:cNvPr id="2490" name="Shape 2490"/>
          <p:cNvSpPr/>
          <p:nvPr/>
        </p:nvSpPr>
        <p:spPr>
          <a:xfrm>
            <a:off x="8636013" y="177966"/>
            <a:ext cx="4340939" cy="2062426"/>
          </a:xfrm>
          <a:prstGeom prst="wedgeEllipseCallout">
            <a:avLst>
              <a:gd name="adj1" fmla="val -32234"/>
              <a:gd name="adj2" fmla="val 25455"/>
            </a:avLst>
          </a:prstGeom>
          <a:solidFill>
            <a:srgbClr val="BBDD9B"/>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Answer the questions on </a:t>
            </a:r>
            <a:r>
              <a:rPr b="1">
                <a:solidFill>
                  <a:srgbClr val="2D2829"/>
                </a:solidFill>
                <a:latin typeface="Lint McCree Intl BB"/>
                <a:ea typeface="Lint McCree Intl BB"/>
                <a:cs typeface="Lint McCree Intl BB"/>
                <a:sym typeface="Lint McCree Intl BB"/>
              </a:rPr>
              <a:t>page 9 </a:t>
            </a:r>
            <a:r>
              <a:rPr>
                <a:solidFill>
                  <a:srgbClr val="2D2829"/>
                </a:solidFill>
                <a:latin typeface="Lint McCree Intl BB"/>
                <a:ea typeface="Lint McCree Intl BB"/>
                <a:cs typeface="Lint McCree Intl BB"/>
                <a:sym typeface="Lint McCree Intl BB"/>
              </a:rPr>
              <a:t>of your </a:t>
            </a:r>
            <a:r>
              <a:rPr i="1">
                <a:solidFill>
                  <a:srgbClr val="2D2829"/>
                </a:solidFill>
                <a:latin typeface="Lint McCree Intl BB"/>
                <a:ea typeface="Lint McCree Intl BB"/>
                <a:cs typeface="Lint McCree Intl BB"/>
                <a:sym typeface="Lint McCree Intl BB"/>
              </a:rPr>
              <a:t>Student Workbook.</a:t>
            </a:r>
          </a:p>
        </p:txBody>
      </p:sp>
      <p:sp>
        <p:nvSpPr>
          <p:cNvPr id="2491" name="Shape 2491"/>
          <p:cNvSpPr/>
          <p:nvPr/>
        </p:nvSpPr>
        <p:spPr>
          <a:xfrm>
            <a:off x="1213298" y="1473596"/>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
        <p:nvSpPr>
          <p:cNvPr id="2492" name="Shape 2492"/>
          <p:cNvSpPr/>
          <p:nvPr/>
        </p:nvSpPr>
        <p:spPr>
          <a:xfrm>
            <a:off x="1094765" y="483756"/>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7BC142"/>
                </a:solidFill>
                <a:latin typeface="Helvetica Neue"/>
                <a:ea typeface="Helvetica Neue"/>
                <a:cs typeface="Helvetica Neue"/>
                <a:sym typeface="Helvetica Neue"/>
              </a:rPr>
              <a:t>Gear 3:</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Strategy and Testing</a:t>
            </a:r>
          </a:p>
        </p:txBody>
      </p:sp>
      <p:pic>
        <p:nvPicPr>
          <p:cNvPr id="2493" name="Screen Shot 2015-08-28 at 6.08.07 PM.png"/>
          <p:cNvPicPr/>
          <p:nvPr/>
        </p:nvPicPr>
        <p:blipFill>
          <a:blip r:embed="rId2">
            <a:extLst/>
          </a:blip>
          <a:stretch>
            <a:fillRect/>
          </a:stretch>
        </p:blipFill>
        <p:spPr>
          <a:xfrm>
            <a:off x="1145316" y="2983326"/>
            <a:ext cx="11723226" cy="4870682"/>
          </a:xfrm>
          <a:prstGeom prst="rect">
            <a:avLst/>
          </a:prstGeom>
          <a:ln w="12700">
            <a:miter lim="400000"/>
          </a:ln>
        </p:spPr>
      </p:pic>
      <p:sp>
        <p:nvSpPr>
          <p:cNvPr id="2494" name="Shape 2494"/>
          <p:cNvSpPr/>
          <p:nvPr/>
        </p:nvSpPr>
        <p:spPr>
          <a:xfrm>
            <a:off x="1284429" y="2350315"/>
            <a:ext cx="10435967" cy="138499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0" tIns="0" rIns="0" bIns="0" anchor="ctr">
            <a:spAutoFit/>
          </a:bodyPr>
          <a:lstStyle/>
          <a:p>
            <a:pPr algn="l" defTabSz="456987">
              <a:lnSpc>
                <a:spcPts val="3600"/>
              </a:lnSpc>
              <a:defRPr sz="1800"/>
            </a:pPr>
            <a:r>
              <a:rPr sz="2100" b="1">
                <a:solidFill>
                  <a:srgbClr val="2D2829"/>
                </a:solidFill>
                <a:latin typeface="Helvetica"/>
                <a:ea typeface="Helvetica"/>
                <a:cs typeface="Helvetica"/>
                <a:sym typeface="Helvetica"/>
              </a:rPr>
              <a:t>Gear 3 </a:t>
            </a:r>
            <a:r>
              <a:rPr sz="2100">
                <a:solidFill>
                  <a:srgbClr val="2D2829"/>
                </a:solidFill>
                <a:latin typeface="Helvetica"/>
                <a:ea typeface="Helvetica"/>
                <a:cs typeface="Helvetica"/>
                <a:sym typeface="Helvetica"/>
              </a:rPr>
              <a:t>activities help us to think strategically about how to make our ideas come to life. The process of moving from idea to a successful enterprise is all about making choices and building a strategy for sustainability.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627928" y="2900894"/>
            <a:ext cx="6973116" cy="5470170"/>
            <a:chOff x="3627928" y="2900892"/>
            <a:chExt cx="6973116" cy="5470170"/>
          </a:xfrm>
        </p:grpSpPr>
        <p:pic>
          <p:nvPicPr>
            <p:cNvPr id="2496" name="Shifting Gears 3 p2.png"/>
            <p:cNvPicPr/>
            <p:nvPr/>
          </p:nvPicPr>
          <p:blipFill>
            <a:blip r:embed="rId2">
              <a:extLst/>
            </a:blip>
            <a:stretch>
              <a:fillRect/>
            </a:stretch>
          </p:blipFill>
          <p:spPr>
            <a:xfrm>
              <a:off x="3627928" y="2900892"/>
              <a:ext cx="6973116" cy="5470170"/>
            </a:xfrm>
            <a:prstGeom prst="rect">
              <a:avLst/>
            </a:prstGeom>
            <a:ln>
              <a:solidFill>
                <a:srgbClr val="000000"/>
              </a:solidFill>
              <a:miter lim="400000"/>
            </a:ln>
          </p:spPr>
        </p:pic>
        <p:sp>
          <p:nvSpPr>
            <p:cNvPr id="11" name="TextBox 10"/>
            <p:cNvSpPr txBox="1"/>
            <p:nvPr/>
          </p:nvSpPr>
          <p:spPr>
            <a:xfrm>
              <a:off x="3861300" y="3789100"/>
              <a:ext cx="4767074" cy="41036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2000" b="1" dirty="0">
                  <a:solidFill>
                    <a:srgbClr val="000000"/>
                  </a:solidFill>
                  <a:latin typeface="Helvetica"/>
                  <a:cs typeface="Helvetica"/>
                </a:rPr>
                <a:t>Strategic Plan, continued</a:t>
              </a:r>
              <a:endParaRPr lang="en-US" sz="2000" b="1" dirty="0">
                <a:solidFill>
                  <a:srgbClr val="000000"/>
                </a:solidFill>
                <a:latin typeface="Helvetica"/>
                <a:cs typeface="Helvetica"/>
              </a:endParaRPr>
            </a:p>
          </p:txBody>
        </p:sp>
      </p:grpSp>
      <p:sp>
        <p:nvSpPr>
          <p:cNvPr id="2498" name="Shape 2498"/>
          <p:cNvSpPr/>
          <p:nvPr/>
        </p:nvSpPr>
        <p:spPr>
          <a:xfrm>
            <a:off x="1370442" y="2040676"/>
            <a:ext cx="9332471"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defRPr sz="2400" b="1">
                <a:latin typeface="Helvetica"/>
                <a:ea typeface="Helvetica"/>
                <a:cs typeface="Helvetica"/>
                <a:sym typeface="Helvetica"/>
              </a:defRPr>
            </a:lvl1pPr>
          </a:lstStyle>
          <a:p>
            <a:pPr lvl="0">
              <a:defRPr sz="1800" b="0"/>
            </a:pPr>
            <a:r>
              <a:rPr/>
              <a:t>Capture and synthesize your ICE journey…</a:t>
            </a:r>
          </a:p>
        </p:txBody>
      </p:sp>
      <p:pic>
        <p:nvPicPr>
          <p:cNvPr id="2499" name="LittleGuy_1a.png"/>
          <p:cNvPicPr/>
          <p:nvPr/>
        </p:nvPicPr>
        <p:blipFill>
          <a:blip r:embed="rId3">
            <a:extLst/>
          </a:blip>
          <a:stretch>
            <a:fillRect/>
          </a:stretch>
        </p:blipFill>
        <p:spPr>
          <a:xfrm flipH="1">
            <a:off x="7958670" y="6848084"/>
            <a:ext cx="1687231" cy="2939383"/>
          </a:xfrm>
          <a:prstGeom prst="rect">
            <a:avLst/>
          </a:prstGeom>
          <a:ln w="12700">
            <a:miter lim="400000"/>
          </a:ln>
        </p:spPr>
      </p:pic>
      <p:pic>
        <p:nvPicPr>
          <p:cNvPr id="2500" name="pasted-image.pdf"/>
          <p:cNvPicPr/>
          <p:nvPr/>
        </p:nvPicPr>
        <p:blipFill>
          <a:blip r:embed="rId4">
            <a:extLst/>
          </a:blip>
          <a:stretch>
            <a:fillRect/>
          </a:stretch>
        </p:blipFill>
        <p:spPr>
          <a:xfrm>
            <a:off x="890079" y="621461"/>
            <a:ext cx="2737849" cy="1005003"/>
          </a:xfrm>
          <a:prstGeom prst="rect">
            <a:avLst/>
          </a:prstGeom>
          <a:ln w="12700">
            <a:miter lim="400000"/>
          </a:ln>
        </p:spPr>
      </p:pic>
      <p:sp>
        <p:nvSpPr>
          <p:cNvPr id="2502" name="Shape 2502"/>
          <p:cNvSpPr/>
          <p:nvPr/>
        </p:nvSpPr>
        <p:spPr>
          <a:xfrm>
            <a:off x="8628387" y="3070225"/>
            <a:ext cx="4193247" cy="2875474"/>
          </a:xfrm>
          <a:prstGeom prst="wedgeEllipseCallout">
            <a:avLst>
              <a:gd name="adj1" fmla="val -32068"/>
              <a:gd name="adj2" fmla="val 69893"/>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This activity will help you to prepare for </a:t>
            </a:r>
            <a:r>
              <a:rPr b="1">
                <a:solidFill>
                  <a:srgbClr val="2D2829"/>
                </a:solidFill>
                <a:latin typeface="Lint McCree Intl BB"/>
                <a:ea typeface="Lint McCree Intl BB"/>
                <a:cs typeface="Lint McCree Intl BB"/>
                <a:sym typeface="Lint McCree Intl BB"/>
              </a:rPr>
              <a:t>Sharing</a:t>
            </a:r>
            <a:r>
              <a:rPr>
                <a:solidFill>
                  <a:srgbClr val="2D2829"/>
                </a:solidFill>
                <a:latin typeface="Lint McCree Intl BB"/>
                <a:ea typeface="Lint McCree Intl BB"/>
                <a:cs typeface="Lint McCree Intl BB"/>
                <a:sym typeface="Lint McCree Intl BB"/>
              </a:rPr>
              <a:t> your Innovations.</a:t>
            </a:r>
          </a:p>
        </p:txBody>
      </p:sp>
      <p:sp>
        <p:nvSpPr>
          <p:cNvPr id="9" name="TextBox 8"/>
          <p:cNvSpPr txBox="1"/>
          <p:nvPr/>
        </p:nvSpPr>
        <p:spPr>
          <a:xfrm>
            <a:off x="4297121" y="508839"/>
            <a:ext cx="7961149" cy="119690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774" tIns="50774" rIns="50774" bIns="50774" numCol="1" spcCol="38082" rtlCol="0" anchor="ctr">
            <a:spAutoFit/>
          </a:bodyPr>
          <a:lstStyle/>
          <a:p>
            <a:pPr algn="l" rtl="0" latinLnBrk="1" hangingPunct="0"/>
            <a:r>
              <a:rPr lang="en-US" b="1" dirty="0">
                <a:solidFill>
                  <a:srgbClr val="865092"/>
                </a:solidFill>
              </a:rPr>
              <a:t>Shifting Gear: </a:t>
            </a:r>
          </a:p>
          <a:p>
            <a:pPr algn="l" rtl="0" latinLnBrk="1" hangingPunct="0"/>
            <a:r>
              <a:rPr lang="en-US" sz="2800" dirty="0">
                <a:solidFill>
                  <a:schemeClr val="tx1"/>
                </a:solidFill>
              </a:rPr>
              <a:t>Transitioning from Gear 3 to Sharing Innovations</a:t>
            </a:r>
            <a:endParaRPr lang="en-US" sz="2800" dirty="0">
              <a:solidFill>
                <a:schemeClr val="tx1"/>
              </a:solidFill>
            </a:endParaRPr>
          </a:p>
        </p:txBody>
      </p:sp>
      <p:grpSp>
        <p:nvGrpSpPr>
          <p:cNvPr id="3" name="Group 2"/>
          <p:cNvGrpSpPr/>
          <p:nvPr/>
        </p:nvGrpSpPr>
        <p:grpSpPr>
          <a:xfrm>
            <a:off x="1201673" y="4284133"/>
            <a:ext cx="6773941" cy="5256465"/>
            <a:chOff x="1201661" y="4284133"/>
            <a:chExt cx="6773940" cy="5256465"/>
          </a:xfrm>
        </p:grpSpPr>
        <p:pic>
          <p:nvPicPr>
            <p:cNvPr id="2501" name="Shifting Gears 3 p1.png"/>
            <p:cNvPicPr/>
            <p:nvPr/>
          </p:nvPicPr>
          <p:blipFill>
            <a:blip r:embed="rId5">
              <a:extLst/>
            </a:blip>
            <a:stretch>
              <a:fillRect/>
            </a:stretch>
          </p:blipFill>
          <p:spPr>
            <a:xfrm>
              <a:off x="1201661" y="4284133"/>
              <a:ext cx="6773940" cy="5256465"/>
            </a:xfrm>
            <a:prstGeom prst="rect">
              <a:avLst/>
            </a:prstGeom>
            <a:ln>
              <a:solidFill>
                <a:schemeClr val="tx1"/>
              </a:solidFill>
              <a:miter lim="400000"/>
            </a:ln>
          </p:spPr>
        </p:pic>
        <p:sp>
          <p:nvSpPr>
            <p:cNvPr id="2" name="TextBox 1"/>
            <p:cNvSpPr txBox="1"/>
            <p:nvPr/>
          </p:nvSpPr>
          <p:spPr>
            <a:xfrm>
              <a:off x="1592234" y="5143648"/>
              <a:ext cx="5011766" cy="41036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2000" b="1" dirty="0">
                  <a:solidFill>
                    <a:srgbClr val="000000"/>
                  </a:solidFill>
                  <a:latin typeface="Helvetica"/>
                  <a:cs typeface="Helvetica"/>
                </a:rPr>
                <a:t>Strategic Plan</a:t>
              </a:r>
              <a:endParaRPr lang="en-US" sz="2000" b="1" dirty="0">
                <a:solidFill>
                  <a:srgbClr val="000000"/>
                </a:solidFill>
                <a:latin typeface="Helvetica"/>
                <a:cs typeface="Helvetica"/>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Screen Shot 2015-08-28 at 2.34.13 PM.png"/>
          <p:cNvPicPr/>
          <p:nvPr/>
        </p:nvPicPr>
        <p:blipFill>
          <a:blip r:embed="rId2">
            <a:extLst/>
          </a:blip>
          <a:stretch>
            <a:fillRect/>
          </a:stretch>
        </p:blipFill>
        <p:spPr>
          <a:xfrm>
            <a:off x="5893423" y="1407717"/>
            <a:ext cx="4961306" cy="3839280"/>
          </a:xfrm>
          <a:prstGeom prst="rect">
            <a:avLst/>
          </a:prstGeom>
          <a:ln w="3175" cmpd="sng">
            <a:solidFill>
              <a:schemeClr val="tx1"/>
            </a:solidFill>
            <a:miter lim="400000"/>
          </a:ln>
        </p:spPr>
      </p:pic>
      <p:pic>
        <p:nvPicPr>
          <p:cNvPr id="368" name="Screen Shot 2015-08-28 at 2.34.02 PM.png"/>
          <p:cNvPicPr/>
          <p:nvPr/>
        </p:nvPicPr>
        <p:blipFill>
          <a:blip r:embed="rId3">
            <a:extLst/>
          </a:blip>
          <a:stretch>
            <a:fillRect/>
          </a:stretch>
        </p:blipFill>
        <p:spPr>
          <a:xfrm>
            <a:off x="726440" y="1407717"/>
            <a:ext cx="4973946" cy="3839280"/>
          </a:xfrm>
          <a:prstGeom prst="rect">
            <a:avLst/>
          </a:prstGeom>
          <a:ln w="3175" cmpd="sng">
            <a:solidFill>
              <a:schemeClr val="tx1"/>
            </a:solidFill>
            <a:miter lim="400000"/>
          </a:ln>
        </p:spPr>
      </p:pic>
      <p:pic>
        <p:nvPicPr>
          <p:cNvPr id="369" name="Screen Shot 2015-08-28 at 2.34.41 PM.png"/>
          <p:cNvPicPr/>
          <p:nvPr/>
        </p:nvPicPr>
        <p:blipFill>
          <a:blip r:embed="rId4">
            <a:extLst/>
          </a:blip>
          <a:stretch>
            <a:fillRect/>
          </a:stretch>
        </p:blipFill>
        <p:spPr>
          <a:xfrm>
            <a:off x="5893423" y="5488650"/>
            <a:ext cx="4972501" cy="3839280"/>
          </a:xfrm>
          <a:prstGeom prst="rect">
            <a:avLst/>
          </a:prstGeom>
          <a:ln w="3175" cmpd="sng">
            <a:solidFill>
              <a:schemeClr val="tx1"/>
            </a:solidFill>
            <a:miter lim="400000"/>
          </a:ln>
        </p:spPr>
      </p:pic>
      <p:pic>
        <p:nvPicPr>
          <p:cNvPr id="370" name="Screen Shot 2015-08-28 at 2.34.26 PM.png"/>
          <p:cNvPicPr/>
          <p:nvPr/>
        </p:nvPicPr>
        <p:blipFill>
          <a:blip r:embed="rId5">
            <a:extLst/>
          </a:blip>
          <a:srcRect/>
          <a:stretch>
            <a:fillRect/>
          </a:stretch>
        </p:blipFill>
        <p:spPr>
          <a:xfrm>
            <a:off x="726452" y="5522603"/>
            <a:ext cx="4981747" cy="3839280"/>
          </a:xfrm>
          <a:prstGeom prst="rect">
            <a:avLst/>
          </a:prstGeom>
          <a:ln w="3175" cmpd="sng">
            <a:solidFill>
              <a:schemeClr val="tx1"/>
            </a:solidFill>
            <a:miter lim="400000"/>
          </a:ln>
        </p:spPr>
      </p:pic>
      <p:sp>
        <p:nvSpPr>
          <p:cNvPr id="371" name="Shape 371"/>
          <p:cNvSpPr/>
          <p:nvPr/>
        </p:nvSpPr>
        <p:spPr>
          <a:xfrm>
            <a:off x="810182" y="-19530"/>
            <a:ext cx="8015706" cy="74238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dirty="0"/>
              <a:t>Pages 34-37</a:t>
            </a:r>
          </a:p>
        </p:txBody>
      </p:sp>
      <p:sp>
        <p:nvSpPr>
          <p:cNvPr id="372" name="Shape 372"/>
          <p:cNvSpPr/>
          <p:nvPr/>
        </p:nvSpPr>
        <p:spPr>
          <a:xfrm>
            <a:off x="742972" y="483239"/>
            <a:ext cx="9660669" cy="89762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In particular provide information on activities, timing, and where to find additional information in the Appendix….</a:t>
            </a:r>
          </a:p>
        </p:txBody>
      </p:sp>
      <p:grpSp>
        <p:nvGrpSpPr>
          <p:cNvPr id="378" name="Group 378"/>
          <p:cNvGrpSpPr/>
          <p:nvPr/>
        </p:nvGrpSpPr>
        <p:grpSpPr>
          <a:xfrm>
            <a:off x="889012" y="2559257"/>
            <a:ext cx="4487863" cy="4747529"/>
            <a:chOff x="0" y="0"/>
            <a:chExt cx="4487862" cy="4747528"/>
          </a:xfrm>
        </p:grpSpPr>
        <p:grpSp>
          <p:nvGrpSpPr>
            <p:cNvPr id="376" name="Group 376"/>
            <p:cNvGrpSpPr/>
            <p:nvPr/>
          </p:nvGrpSpPr>
          <p:grpSpPr>
            <a:xfrm>
              <a:off x="0" y="0"/>
              <a:ext cx="4487863" cy="4747529"/>
              <a:chOff x="0" y="0"/>
              <a:chExt cx="4487862" cy="4747528"/>
            </a:xfrm>
          </p:grpSpPr>
          <p:sp>
            <p:nvSpPr>
              <p:cNvPr id="373" name="Shape 373"/>
              <p:cNvSpPr/>
              <p:nvPr/>
            </p:nvSpPr>
            <p:spPr>
              <a:xfrm>
                <a:off x="0" y="3697609"/>
                <a:ext cx="4487863" cy="903619"/>
              </a:xfrm>
              <a:prstGeom prst="rect">
                <a:avLst/>
              </a:prstGeom>
              <a:noFill/>
              <a:ln w="25400" cap="flat">
                <a:solidFill>
                  <a:srgbClr val="C82506"/>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374" name="Shape 374"/>
              <p:cNvSpPr/>
              <p:nvPr/>
            </p:nvSpPr>
            <p:spPr>
              <a:xfrm>
                <a:off x="32151" y="0"/>
                <a:ext cx="4084576" cy="2307152"/>
              </a:xfrm>
              <a:prstGeom prst="wedgeEllipseCallout">
                <a:avLst>
                  <a:gd name="adj1" fmla="val 37610"/>
                  <a:gd name="adj2" fmla="val 75945"/>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b="1">
                    <a:solidFill>
                      <a:srgbClr val="C82506"/>
                    </a:solidFill>
                    <a:latin typeface="Lint McCree Intl BB"/>
                    <a:ea typeface="Lint McCree Intl BB"/>
                    <a:cs typeface="Lint McCree Intl BB"/>
                    <a:sym typeface="Lint McCree Intl BB"/>
                  </a:rPr>
                  <a:t>Note</a:t>
                </a:r>
                <a:r>
                  <a:rPr>
                    <a:latin typeface="Lint McCree Intl BB"/>
                    <a:ea typeface="Lint McCree Intl BB"/>
                    <a:cs typeface="Lint McCree Intl BB"/>
                    <a:sym typeface="Lint McCree Intl BB"/>
                  </a:rPr>
                  <a:t> that there is a mandatory </a:t>
                </a:r>
                <a:r>
                  <a:rPr i="1">
                    <a:latin typeface="Lint McCree Intl BB"/>
                    <a:ea typeface="Lint McCree Intl BB"/>
                    <a:cs typeface="Lint McCree Intl BB"/>
                    <a:sym typeface="Lint McCree Intl BB"/>
                  </a:rPr>
                  <a:t>brainstorming</a:t>
                </a:r>
                <a:r>
                  <a:rPr>
                    <a:latin typeface="Lint McCree Intl BB"/>
                    <a:ea typeface="Lint McCree Intl BB"/>
                    <a:cs typeface="Lint McCree Intl BB"/>
                    <a:sym typeface="Lint McCree Intl BB"/>
                  </a:rPr>
                  <a:t> activity during Gear 2…</a:t>
                </a:r>
              </a:p>
            </p:txBody>
          </p:sp>
          <p:pic>
            <p:nvPicPr>
              <p:cNvPr id="375" name="LittleGuy_7b.png"/>
              <p:cNvPicPr/>
              <p:nvPr/>
            </p:nvPicPr>
            <p:blipFill>
              <a:blip r:embed="rId6">
                <a:extLst/>
              </a:blip>
              <a:stretch>
                <a:fillRect/>
              </a:stretch>
            </p:blipFill>
            <p:spPr>
              <a:xfrm>
                <a:off x="3219924" y="2859379"/>
                <a:ext cx="1074375" cy="1888150"/>
              </a:xfrm>
              <a:prstGeom prst="rect">
                <a:avLst/>
              </a:prstGeom>
              <a:ln w="12700" cap="flat">
                <a:noFill/>
                <a:miter lim="400000"/>
              </a:ln>
              <a:effectLst/>
            </p:spPr>
          </p:pic>
        </p:grpSp>
        <p:pic>
          <p:nvPicPr>
            <p:cNvPr id="377" name="10a.png"/>
            <p:cNvPicPr/>
            <p:nvPr/>
          </p:nvPicPr>
          <p:blipFill>
            <a:blip r:embed="rId7">
              <a:extLst/>
            </a:blip>
            <a:stretch>
              <a:fillRect/>
            </a:stretch>
          </p:blipFill>
          <p:spPr>
            <a:xfrm>
              <a:off x="1809549" y="2795110"/>
              <a:ext cx="1080528" cy="810396"/>
            </a:xfrm>
            <a:prstGeom prst="rect">
              <a:avLst/>
            </a:prstGeom>
            <a:ln w="12700" cap="flat">
              <a:noFill/>
              <a:miter lim="400000"/>
            </a:ln>
            <a:effectLst>
              <a:outerShdw blurRad="189807" dist="88591" dir="2310126" rotWithShape="0">
                <a:srgbClr val="000000">
                  <a:alpha val="33883"/>
                </a:srgbClr>
              </a:outerShdw>
            </a:effectLst>
          </p:spPr>
        </p:pic>
      </p:grpSp>
      <p:grpSp>
        <p:nvGrpSpPr>
          <p:cNvPr id="391" name="Group 391"/>
          <p:cNvGrpSpPr/>
          <p:nvPr/>
        </p:nvGrpSpPr>
        <p:grpSpPr>
          <a:xfrm>
            <a:off x="872067" y="3530741"/>
            <a:ext cx="11775750" cy="5587860"/>
            <a:chOff x="0" y="0"/>
            <a:chExt cx="11775747" cy="5587858"/>
          </a:xfrm>
        </p:grpSpPr>
        <p:grpSp>
          <p:nvGrpSpPr>
            <p:cNvPr id="387" name="Group 387"/>
            <p:cNvGrpSpPr/>
            <p:nvPr/>
          </p:nvGrpSpPr>
          <p:grpSpPr>
            <a:xfrm>
              <a:off x="-1" y="-1"/>
              <a:ext cx="9610198" cy="5587860"/>
              <a:chOff x="0" y="0"/>
              <a:chExt cx="9610196" cy="5587858"/>
            </a:xfrm>
          </p:grpSpPr>
          <p:sp>
            <p:nvSpPr>
              <p:cNvPr id="379" name="Shape 379"/>
              <p:cNvSpPr/>
              <p:nvPr/>
            </p:nvSpPr>
            <p:spPr>
              <a:xfrm>
                <a:off x="5162951" y="1382249"/>
                <a:ext cx="4084576" cy="2307152"/>
              </a:xfrm>
              <a:prstGeom prst="wedgeEllipseCallout">
                <a:avLst>
                  <a:gd name="adj1" fmla="val -69739"/>
                  <a:gd name="adj2" fmla="val -15649"/>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a:latin typeface="Lint McCree Intl BB"/>
                    <a:ea typeface="Lint McCree Intl BB"/>
                    <a:cs typeface="Lint McCree Intl BB"/>
                    <a:sym typeface="Lint McCree Intl BB"/>
                  </a:rPr>
                  <a:t>…and mandatory </a:t>
                </a:r>
                <a:r>
                  <a:rPr sz="1600" i="1">
                    <a:latin typeface="Lint McCree Intl BB"/>
                    <a:ea typeface="Lint McCree Intl BB"/>
                    <a:cs typeface="Lint McCree Intl BB"/>
                    <a:sym typeface="Lint McCree Intl BB"/>
                  </a:rPr>
                  <a:t>Shifting Gears activities </a:t>
                </a:r>
                <a:r>
                  <a:rPr sz="1600">
                    <a:latin typeface="Lint McCree Intl BB"/>
                    <a:ea typeface="Lint McCree Intl BB"/>
                    <a:cs typeface="Lint McCree Intl BB"/>
                    <a:sym typeface="Lint McCree Intl BB"/>
                  </a:rPr>
                  <a:t>that form an important link between gears.</a:t>
                </a:r>
              </a:p>
            </p:txBody>
          </p:sp>
          <p:grpSp>
            <p:nvGrpSpPr>
              <p:cNvPr id="386" name="Group 386"/>
              <p:cNvGrpSpPr/>
              <p:nvPr/>
            </p:nvGrpSpPr>
            <p:grpSpPr>
              <a:xfrm>
                <a:off x="-1" y="0"/>
                <a:ext cx="9610198" cy="5587859"/>
                <a:chOff x="0" y="0"/>
                <a:chExt cx="9610196" cy="5587858"/>
              </a:xfrm>
            </p:grpSpPr>
            <p:grpSp>
              <p:nvGrpSpPr>
                <p:cNvPr id="383" name="Group 383"/>
                <p:cNvGrpSpPr/>
                <p:nvPr/>
              </p:nvGrpSpPr>
              <p:grpSpPr>
                <a:xfrm>
                  <a:off x="0" y="853470"/>
                  <a:ext cx="9610197" cy="4734389"/>
                  <a:chOff x="0" y="0"/>
                  <a:chExt cx="9610196" cy="4734388"/>
                </a:xfrm>
              </p:grpSpPr>
              <p:sp>
                <p:nvSpPr>
                  <p:cNvPr id="380" name="Shape 380"/>
                  <p:cNvSpPr/>
                  <p:nvPr/>
                </p:nvSpPr>
                <p:spPr>
                  <a:xfrm>
                    <a:off x="0" y="4385733"/>
                    <a:ext cx="4462463" cy="348656"/>
                  </a:xfrm>
                  <a:prstGeom prst="rect">
                    <a:avLst/>
                  </a:prstGeom>
                  <a:noFill/>
                  <a:ln w="25400" cap="flat">
                    <a:solidFill>
                      <a:srgbClr val="C82506"/>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381" name="Shape 381"/>
                  <p:cNvSpPr/>
                  <p:nvPr/>
                </p:nvSpPr>
                <p:spPr>
                  <a:xfrm>
                    <a:off x="5257535" y="0"/>
                    <a:ext cx="4352662" cy="348655"/>
                  </a:xfrm>
                  <a:prstGeom prst="rect">
                    <a:avLst/>
                  </a:prstGeom>
                  <a:noFill/>
                  <a:ln w="25400" cap="flat">
                    <a:solidFill>
                      <a:srgbClr val="C82506"/>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382" name="Shape 382"/>
                  <p:cNvSpPr/>
                  <p:nvPr/>
                </p:nvSpPr>
                <p:spPr>
                  <a:xfrm>
                    <a:off x="5257535" y="3691466"/>
                    <a:ext cx="4352662" cy="1001383"/>
                  </a:xfrm>
                  <a:prstGeom prst="rect">
                    <a:avLst/>
                  </a:prstGeom>
                  <a:noFill/>
                  <a:ln w="25400" cap="flat">
                    <a:solidFill>
                      <a:srgbClr val="C82506"/>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pic>
              <p:nvPicPr>
                <p:cNvPr id="384" name="Screen Shot 2015-08-28 at 9.19.31 AM.png"/>
                <p:cNvPicPr/>
                <p:nvPr/>
              </p:nvPicPr>
              <p:blipFill>
                <a:blip r:embed="rId8">
                  <a:extLst/>
                </a:blip>
                <a:srcRect/>
                <a:stretch>
                  <a:fillRect/>
                </a:stretch>
              </p:blipFill>
              <p:spPr>
                <a:xfrm>
                  <a:off x="5798756" y="0"/>
                  <a:ext cx="1038588" cy="777082"/>
                </a:xfrm>
                <a:prstGeom prst="rect">
                  <a:avLst/>
                </a:prstGeom>
                <a:ln w="12700" cap="flat">
                  <a:noFill/>
                  <a:miter lim="400000"/>
                </a:ln>
                <a:effectLst>
                  <a:outerShdw blurRad="189807" dist="88591" dir="2310126" rotWithShape="0">
                    <a:srgbClr val="000000">
                      <a:alpha val="33883"/>
                    </a:srgbClr>
                  </a:outerShdw>
                </a:effectLst>
              </p:spPr>
            </p:pic>
            <p:pic>
              <p:nvPicPr>
                <p:cNvPr id="385" name="8a.png"/>
                <p:cNvPicPr/>
                <p:nvPr/>
              </p:nvPicPr>
              <p:blipFill>
                <a:blip r:embed="rId9">
                  <a:extLst/>
                </a:blip>
                <a:srcRect/>
                <a:stretch>
                  <a:fillRect/>
                </a:stretch>
              </p:blipFill>
              <p:spPr>
                <a:xfrm>
                  <a:off x="1052693" y="4408451"/>
                  <a:ext cx="1002452" cy="751840"/>
                </a:xfrm>
                <a:prstGeom prst="rect">
                  <a:avLst/>
                </a:prstGeom>
                <a:ln w="25400" cap="flat">
                  <a:solidFill>
                    <a:srgbClr val="FFFFFF"/>
                  </a:solidFill>
                  <a:prstDash val="solid"/>
                  <a:miter lim="400000"/>
                </a:ln>
                <a:effectLst>
                  <a:outerShdw blurRad="189807" dist="88591" dir="2310126" rotWithShape="0">
                    <a:srgbClr val="000000">
                      <a:alpha val="33883"/>
                    </a:srgbClr>
                  </a:outerShdw>
                </a:effectLst>
              </p:spPr>
            </p:pic>
          </p:grpSp>
        </p:grpSp>
        <p:grpSp>
          <p:nvGrpSpPr>
            <p:cNvPr id="390" name="Group 390"/>
            <p:cNvGrpSpPr/>
            <p:nvPr/>
          </p:nvGrpSpPr>
          <p:grpSpPr>
            <a:xfrm>
              <a:off x="9334411" y="3797880"/>
              <a:ext cx="2441337" cy="911093"/>
              <a:chOff x="0" y="0"/>
              <a:chExt cx="2441335" cy="911091"/>
            </a:xfrm>
          </p:grpSpPr>
          <p:pic>
            <p:nvPicPr>
              <p:cNvPr id="388" name="Screen Shot 2015-08-28 at 6.37.14 PM.png"/>
              <p:cNvPicPr/>
              <p:nvPr/>
            </p:nvPicPr>
            <p:blipFill>
              <a:blip r:embed="rId10">
                <a:extLst/>
              </a:blip>
              <a:stretch>
                <a:fillRect/>
              </a:stretch>
            </p:blipFill>
            <p:spPr>
              <a:xfrm>
                <a:off x="0" y="0"/>
                <a:ext cx="1216787" cy="911092"/>
              </a:xfrm>
              <a:prstGeom prst="rect">
                <a:avLst/>
              </a:prstGeom>
              <a:ln w="12700" cap="flat">
                <a:noFill/>
                <a:miter lim="400000"/>
              </a:ln>
              <a:effectLst/>
            </p:spPr>
          </p:pic>
          <p:pic>
            <p:nvPicPr>
              <p:cNvPr id="389" name="Screen Shot 2015-08-28 at 6.36.44 PM.png"/>
              <p:cNvPicPr/>
              <p:nvPr/>
            </p:nvPicPr>
            <p:blipFill>
              <a:blip r:embed="rId11">
                <a:extLst/>
              </a:blip>
              <a:stretch>
                <a:fillRect/>
              </a:stretch>
            </p:blipFill>
            <p:spPr>
              <a:xfrm>
                <a:off x="1229727" y="0"/>
                <a:ext cx="1211609" cy="911092"/>
              </a:xfrm>
              <a:prstGeom prst="rect">
                <a:avLst/>
              </a:prstGeom>
              <a:ln w="12700" cap="flat">
                <a:noFill/>
                <a:miter lim="400000"/>
              </a:ln>
              <a:effectLst/>
            </p:spPr>
          </p:pic>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378"/>
                                        </p:tgtEl>
                                        <p:attrNameLst>
                                          <p:attrName>style.visibility</p:attrName>
                                        </p:attrNameLst>
                                      </p:cBhvr>
                                      <p:to>
                                        <p:strVal val="visible"/>
                                      </p:to>
                                    </p:set>
                                    <p:animEffect transition="in" filter="fade">
                                      <p:cBhvr>
                                        <p:cTn id="7" dur="1000"/>
                                        <p:tgtEl>
                                          <p:spTgt spid="3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391"/>
                                        </p:tgtEl>
                                        <p:attrNameLst>
                                          <p:attrName>style.visibility</p:attrName>
                                        </p:attrNameLst>
                                      </p:cBhvr>
                                      <p:to>
                                        <p:strVal val="visible"/>
                                      </p:to>
                                    </p:set>
                                    <p:animEffect transition="in" filter="fade">
                                      <p:cBhvr>
                                        <p:cTn id="12" dur="1000"/>
                                        <p:tgtEl>
                                          <p:spTgt spid="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 grpId="1" animBg="1" advAuto="0"/>
      <p:bldP spid="391" grpId="2" animBg="1" advAuto="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06" name="Group 2506"/>
          <p:cNvGrpSpPr/>
          <p:nvPr/>
        </p:nvGrpSpPr>
        <p:grpSpPr>
          <a:xfrm>
            <a:off x="798682" y="3195314"/>
            <a:ext cx="4288306" cy="3362972"/>
            <a:chOff x="0" y="681959"/>
            <a:chExt cx="4288305" cy="3362970"/>
          </a:xfrm>
        </p:grpSpPr>
        <p:pic>
          <p:nvPicPr>
            <p:cNvPr id="2504" name="pasted-image.tif"/>
            <p:cNvPicPr/>
            <p:nvPr/>
          </p:nvPicPr>
          <p:blipFill>
            <a:blip r:embed="rId2">
              <a:alphaModFix amt="50019"/>
              <a:extLst/>
            </a:blip>
            <a:stretch>
              <a:fillRect/>
            </a:stretch>
          </p:blipFill>
          <p:spPr>
            <a:xfrm rot="17285345">
              <a:off x="1093147" y="685017"/>
              <a:ext cx="2441349" cy="3356855"/>
            </a:xfrm>
            <a:prstGeom prst="rect">
              <a:avLst/>
            </a:prstGeom>
            <a:ln w="12700" cap="flat">
              <a:noFill/>
              <a:miter lim="400000"/>
            </a:ln>
            <a:effectLst/>
          </p:spPr>
        </p:pic>
        <p:pic>
          <p:nvPicPr>
            <p:cNvPr id="2505" name="pasted-image.tif"/>
            <p:cNvPicPr/>
            <p:nvPr/>
          </p:nvPicPr>
          <p:blipFill>
            <a:blip r:embed="rId2">
              <a:extLst/>
            </a:blip>
            <a:stretch>
              <a:fillRect/>
            </a:stretch>
          </p:blipFill>
          <p:spPr>
            <a:xfrm rot="16240446">
              <a:off x="471997" y="541555"/>
              <a:ext cx="2441349" cy="3356855"/>
            </a:xfrm>
            <a:prstGeom prst="rect">
              <a:avLst/>
            </a:prstGeom>
            <a:ln w="12700" cap="flat">
              <a:noFill/>
              <a:miter lim="400000"/>
            </a:ln>
            <a:effectLst/>
          </p:spPr>
        </p:pic>
      </p:grpSp>
      <p:sp>
        <p:nvSpPr>
          <p:cNvPr id="2507" name="Shape 2507"/>
          <p:cNvSpPr/>
          <p:nvPr/>
        </p:nvSpPr>
        <p:spPr>
          <a:xfrm>
            <a:off x="9872134" y="415439"/>
            <a:ext cx="3151286"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dirty="0"/>
              <a:t>Shifting </a:t>
            </a:r>
            <a:r>
              <a:rPr dirty="0"/>
              <a:t>Gear</a:t>
            </a:r>
            <a:endParaRPr dirty="0"/>
          </a:p>
        </p:txBody>
      </p:sp>
      <p:sp>
        <p:nvSpPr>
          <p:cNvPr id="2508" name="Shape 2508"/>
          <p:cNvSpPr/>
          <p:nvPr/>
        </p:nvSpPr>
        <p:spPr>
          <a:xfrm>
            <a:off x="1759471" y="1748510"/>
            <a:ext cx="1102814"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grpSp>
        <p:nvGrpSpPr>
          <p:cNvPr id="2511" name="Group 2511"/>
          <p:cNvGrpSpPr/>
          <p:nvPr/>
        </p:nvGrpSpPr>
        <p:grpSpPr>
          <a:xfrm>
            <a:off x="5262831" y="3949816"/>
            <a:ext cx="2804491" cy="3823856"/>
            <a:chOff x="184056" y="746783"/>
            <a:chExt cx="2804489" cy="3823854"/>
          </a:xfrm>
        </p:grpSpPr>
        <p:pic>
          <p:nvPicPr>
            <p:cNvPr id="2509" name="pasted-image.tif"/>
            <p:cNvPicPr/>
            <p:nvPr/>
          </p:nvPicPr>
          <p:blipFill>
            <a:blip r:embed="rId3">
              <a:extLst/>
            </a:blip>
            <a:stretch>
              <a:fillRect/>
            </a:stretch>
          </p:blipFill>
          <p:spPr>
            <a:xfrm rot="15106048" flipH="1">
              <a:off x="429916" y="961875"/>
              <a:ext cx="1736081" cy="1773674"/>
            </a:xfrm>
            <a:prstGeom prst="rect">
              <a:avLst/>
            </a:prstGeom>
            <a:ln w="12700" cap="flat">
              <a:noFill/>
              <a:miter lim="400000"/>
            </a:ln>
            <a:effectLst/>
          </p:spPr>
        </p:pic>
        <p:sp>
          <p:nvSpPr>
            <p:cNvPr id="2510" name="Shape 2510"/>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Markers</a:t>
              </a:r>
            </a:p>
          </p:txBody>
        </p:sp>
      </p:grpSp>
      <p:sp>
        <p:nvSpPr>
          <p:cNvPr id="2512" name="Shape 2512"/>
          <p:cNvSpPr/>
          <p:nvPr/>
        </p:nvSpPr>
        <p:spPr>
          <a:xfrm>
            <a:off x="1184722" y="6419559"/>
            <a:ext cx="4549638"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2D2829"/>
                </a:solidFill>
                <a:latin typeface="Lint McCree Intl BB"/>
                <a:ea typeface="Lint McCree Intl BB"/>
                <a:cs typeface="Lint McCree Intl BB"/>
                <a:sym typeface="Lint McCree Intl BB"/>
              </a:rPr>
              <a:t>Chart</a:t>
            </a:r>
            <a:r>
              <a:rPr>
                <a:solidFill>
                  <a:srgbClr val="2D2829"/>
                </a:solidFill>
                <a:latin typeface="Lint McCree Intl BB"/>
                <a:ea typeface="Lint McCree Intl BB"/>
                <a:cs typeface="Lint McCree Intl BB"/>
                <a:sym typeface="Lint McCree Intl BB"/>
              </a:rPr>
              <a:t> </a:t>
            </a: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sp>
        <p:nvSpPr>
          <p:cNvPr id="2514" name="Shape 2514"/>
          <p:cNvSpPr/>
          <p:nvPr/>
        </p:nvSpPr>
        <p:spPr>
          <a:xfrm>
            <a:off x="8709644" y="6170503"/>
            <a:ext cx="4086507" cy="23191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p>
            <a:pPr algn="l" defTabSz="456987">
              <a:lnSpc>
                <a:spcPts val="3300"/>
              </a:lnSpc>
              <a:defRPr sz="1800"/>
            </a:pPr>
            <a:r>
              <a:rPr lang="en-CA" b="1" dirty="0" smtClean="0">
                <a:solidFill>
                  <a:srgbClr val="2D2829"/>
                </a:solidFill>
                <a:latin typeface="Lint McCree Intl BB"/>
                <a:ea typeface="Lint McCree Intl BB"/>
                <a:cs typeface="Lint McCree Intl BB"/>
                <a:sym typeface="Lint McCree Intl BB"/>
              </a:rPr>
              <a:t>Strategic Plan</a:t>
            </a:r>
            <a:endParaRPr b="1" dirty="0">
              <a:solidFill>
                <a:srgbClr val="2D2829"/>
              </a:solidFill>
              <a:latin typeface="Lint McCree Intl BB"/>
              <a:ea typeface="Lint McCree Intl BB"/>
              <a:cs typeface="Lint McCree Intl BB"/>
              <a:sym typeface="Lint McCree Intl BB"/>
            </a:endParaRPr>
          </a:p>
          <a:p>
            <a:pPr algn="l" defTabSz="456987">
              <a:lnSpc>
                <a:spcPts val="3300"/>
              </a:lnSpc>
              <a:defRPr sz="1800"/>
            </a:pPr>
            <a:r>
              <a:rPr dirty="0">
                <a:solidFill>
                  <a:srgbClr val="2D2829"/>
                </a:solidFill>
                <a:latin typeface="Lint McCree Intl BB"/>
                <a:ea typeface="Lint McCree Intl BB"/>
                <a:cs typeface="Lint McCree Intl BB"/>
                <a:sym typeface="Lint McCree Intl BB"/>
              </a:rPr>
              <a:t>template</a:t>
            </a:r>
          </a:p>
        </p:txBody>
      </p:sp>
      <p:grpSp>
        <p:nvGrpSpPr>
          <p:cNvPr id="4" name="Group 3"/>
          <p:cNvGrpSpPr/>
          <p:nvPr/>
        </p:nvGrpSpPr>
        <p:grpSpPr>
          <a:xfrm>
            <a:off x="8709630" y="3671366"/>
            <a:ext cx="3498960" cy="2417057"/>
            <a:chOff x="8709631" y="3671354"/>
            <a:chExt cx="3498959" cy="2417056"/>
          </a:xfrm>
        </p:grpSpPr>
        <p:grpSp>
          <p:nvGrpSpPr>
            <p:cNvPr id="2" name="Group 1"/>
            <p:cNvGrpSpPr/>
            <p:nvPr/>
          </p:nvGrpSpPr>
          <p:grpSpPr>
            <a:xfrm>
              <a:off x="9349598" y="3671354"/>
              <a:ext cx="2858992" cy="2212090"/>
              <a:chOff x="9349598" y="3671354"/>
              <a:chExt cx="2858992" cy="2212090"/>
            </a:xfrm>
          </p:grpSpPr>
          <p:pic>
            <p:nvPicPr>
              <p:cNvPr id="2515" name="Shifting Gears 3 p2.png"/>
              <p:cNvPicPr/>
              <p:nvPr/>
            </p:nvPicPr>
            <p:blipFill>
              <a:blip r:embed="rId4">
                <a:extLst/>
              </a:blip>
              <a:stretch>
                <a:fillRect/>
              </a:stretch>
            </p:blipFill>
            <p:spPr>
              <a:xfrm>
                <a:off x="9349598" y="3671354"/>
                <a:ext cx="2858992" cy="2212090"/>
              </a:xfrm>
              <a:prstGeom prst="rect">
                <a:avLst/>
              </a:prstGeom>
              <a:ln w="9525" cap="flat">
                <a:solidFill>
                  <a:srgbClr val="000000"/>
                </a:solidFill>
                <a:prstDash val="solid"/>
                <a:miter lim="400000"/>
              </a:ln>
              <a:effectLst/>
            </p:spPr>
          </p:pic>
          <p:sp>
            <p:nvSpPr>
              <p:cNvPr id="17" name="TextBox 16"/>
              <p:cNvSpPr txBox="1"/>
              <p:nvPr/>
            </p:nvSpPr>
            <p:spPr>
              <a:xfrm>
                <a:off x="9508662" y="3996211"/>
                <a:ext cx="2446265"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 continued</a:t>
                </a:r>
                <a:endParaRPr lang="en-US" sz="1000" b="1" dirty="0">
                  <a:solidFill>
                    <a:srgbClr val="000000"/>
                  </a:solidFill>
                  <a:latin typeface="Helvetica"/>
                  <a:cs typeface="Helvetica"/>
                </a:endParaRPr>
              </a:p>
            </p:txBody>
          </p:sp>
        </p:grpSp>
        <p:grpSp>
          <p:nvGrpSpPr>
            <p:cNvPr id="3" name="Group 2"/>
            <p:cNvGrpSpPr/>
            <p:nvPr/>
          </p:nvGrpSpPr>
          <p:grpSpPr>
            <a:xfrm>
              <a:off x="8709631" y="3920683"/>
              <a:ext cx="2806568" cy="2167727"/>
              <a:chOff x="6087349" y="1732780"/>
              <a:chExt cx="2806568" cy="2167727"/>
            </a:xfrm>
          </p:grpSpPr>
          <p:pic>
            <p:nvPicPr>
              <p:cNvPr id="2516" name="Shifting Gears 3 p1.png"/>
              <p:cNvPicPr/>
              <p:nvPr/>
            </p:nvPicPr>
            <p:blipFill>
              <a:blip r:embed="rId5">
                <a:extLst/>
              </a:blip>
              <a:stretch>
                <a:fillRect/>
              </a:stretch>
            </p:blipFill>
            <p:spPr>
              <a:xfrm>
                <a:off x="6087349" y="1732780"/>
                <a:ext cx="2806568" cy="2167727"/>
              </a:xfrm>
              <a:prstGeom prst="rect">
                <a:avLst/>
              </a:prstGeom>
              <a:ln w="9525" cap="flat">
                <a:solidFill>
                  <a:srgbClr val="000000"/>
                </a:solidFill>
                <a:prstDash val="solid"/>
                <a:miter lim="400000"/>
              </a:ln>
              <a:effectLst/>
            </p:spPr>
          </p:pic>
          <p:sp>
            <p:nvSpPr>
              <p:cNvPr id="16" name="TextBox 15"/>
              <p:cNvSpPr txBox="1"/>
              <p:nvPr/>
            </p:nvSpPr>
            <p:spPr>
              <a:xfrm>
                <a:off x="6220881" y="2042103"/>
                <a:ext cx="1897239"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a:t>
                </a:r>
                <a:endParaRPr lang="en-US" sz="1000" b="1" dirty="0">
                  <a:solidFill>
                    <a:srgbClr val="000000"/>
                  </a:solidFill>
                  <a:latin typeface="Helvetica"/>
                  <a:cs typeface="Helvetica"/>
                </a:endParaRPr>
              </a:p>
            </p:txBody>
          </p:sp>
        </p:grpSp>
      </p:grpSp>
      <p:pic>
        <p:nvPicPr>
          <p:cNvPr id="21" name="pasted-image.pdf"/>
          <p:cNvPicPr/>
          <p:nvPr/>
        </p:nvPicPr>
        <p:blipFill>
          <a:blip r:embed="rId6">
            <a:extLst/>
          </a:blip>
          <a:stretch>
            <a:fillRect/>
          </a:stretch>
        </p:blipFill>
        <p:spPr>
          <a:xfrm>
            <a:off x="7015751" y="352985"/>
            <a:ext cx="2737849" cy="10050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 name="Shifting Gears 3 p2.png"/>
          <p:cNvPicPr/>
          <p:nvPr/>
        </p:nvPicPr>
        <p:blipFill>
          <a:blip r:embed="rId3">
            <a:extLst/>
          </a:blip>
          <a:stretch>
            <a:fillRect/>
          </a:stretch>
        </p:blipFill>
        <p:spPr>
          <a:xfrm>
            <a:off x="4586147" y="3550389"/>
            <a:ext cx="6826591" cy="5281941"/>
          </a:xfrm>
          <a:prstGeom prst="rect">
            <a:avLst/>
          </a:prstGeom>
          <a:ln w="9525" cap="flat">
            <a:solidFill>
              <a:srgbClr val="000000"/>
            </a:solidFill>
            <a:prstDash val="solid"/>
            <a:miter lim="400000"/>
          </a:ln>
          <a:effectLst/>
        </p:spPr>
      </p:pic>
      <p:sp>
        <p:nvSpPr>
          <p:cNvPr id="2522" name="Shape 2522"/>
          <p:cNvSpPr/>
          <p:nvPr/>
        </p:nvSpPr>
        <p:spPr>
          <a:xfrm>
            <a:off x="1396089" y="500513"/>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2525" name="Shape 2525"/>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sp>
        <p:nvSpPr>
          <p:cNvPr id="2527" name="Shape 2527"/>
          <p:cNvSpPr/>
          <p:nvPr/>
        </p:nvSpPr>
        <p:spPr>
          <a:xfrm>
            <a:off x="677335" y="1179458"/>
            <a:ext cx="5421756" cy="2740075"/>
          </a:xfrm>
          <a:prstGeom prst="wedgeEllipseCallout">
            <a:avLst>
              <a:gd name="adj1" fmla="val 53630"/>
              <a:gd name="adj2" fmla="val 20666"/>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800"/>
              </a:lnSpc>
              <a:defRPr sz="1800"/>
            </a:pPr>
            <a:r>
              <a:rPr sz="1800" dirty="0">
                <a:solidFill>
                  <a:srgbClr val="2D2829"/>
                </a:solidFill>
                <a:latin typeface="Lint McCree Intl BB"/>
                <a:ea typeface="Lint McCree Intl BB"/>
                <a:cs typeface="Lint McCree Intl BB"/>
                <a:sym typeface="Lint McCree Intl BB"/>
              </a:rPr>
              <a:t>Work your way through both </a:t>
            </a:r>
            <a:r>
              <a:rPr lang="en-CA" sz="1800" b="1" dirty="0">
                <a:solidFill>
                  <a:srgbClr val="2D2829"/>
                </a:solidFill>
                <a:latin typeface="Lint McCree Intl BB"/>
                <a:ea typeface="Lint McCree Intl BB"/>
                <a:cs typeface="Lint McCree Intl BB"/>
                <a:sym typeface="Lint McCree Intl BB"/>
              </a:rPr>
              <a:t>Strategic Plan </a:t>
            </a:r>
            <a:r>
              <a:rPr lang="en-CA" sz="1800" dirty="0">
                <a:solidFill>
                  <a:srgbClr val="2D2829"/>
                </a:solidFill>
                <a:latin typeface="Lint McCree Intl BB"/>
                <a:ea typeface="Lint McCree Intl BB"/>
                <a:cs typeface="Lint McCree Intl BB"/>
                <a:sym typeface="Lint McCree Intl BB"/>
              </a:rPr>
              <a:t>templates.</a:t>
            </a:r>
            <a:endParaRPr sz="1800" dirty="0">
              <a:solidFill>
                <a:srgbClr val="2D2829"/>
              </a:solidFill>
              <a:latin typeface="Lint McCree Intl BB"/>
              <a:ea typeface="Lint McCree Intl BB"/>
              <a:cs typeface="Lint McCree Intl BB"/>
              <a:sym typeface="Lint McCree Intl BB"/>
            </a:endParaRPr>
          </a:p>
        </p:txBody>
      </p:sp>
      <p:sp>
        <p:nvSpPr>
          <p:cNvPr id="11" name="TextBox 10"/>
          <p:cNvSpPr txBox="1"/>
          <p:nvPr/>
        </p:nvSpPr>
        <p:spPr>
          <a:xfrm>
            <a:off x="2371176" y="4990695"/>
            <a:ext cx="3149103" cy="41036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74" tIns="50774" rIns="50774" bIns="50774" numCol="1" spcCol="38082" rtlCol="0" anchor="ctr">
            <a:spAutoFit/>
          </a:bodyPr>
          <a:lstStyle/>
          <a:p>
            <a:pPr algn="l" rtl="0" latinLnBrk="1" hangingPunct="0"/>
            <a:r>
              <a:rPr lang="en-US" sz="2000" b="1" dirty="0">
                <a:solidFill>
                  <a:srgbClr val="000000"/>
                </a:solidFill>
                <a:latin typeface="Helvetica"/>
                <a:cs typeface="Helvetica"/>
              </a:rPr>
              <a:t>Strategic Plan</a:t>
            </a:r>
            <a:endParaRPr lang="en-US" sz="2000" b="1" dirty="0">
              <a:solidFill>
                <a:srgbClr val="000000"/>
              </a:solidFill>
              <a:latin typeface="Helvetica"/>
              <a:cs typeface="Helvetica"/>
            </a:endParaRPr>
          </a:p>
        </p:txBody>
      </p:sp>
      <p:sp>
        <p:nvSpPr>
          <p:cNvPr id="12" name="TextBox 11"/>
          <p:cNvSpPr txBox="1"/>
          <p:nvPr/>
        </p:nvSpPr>
        <p:spPr>
          <a:xfrm>
            <a:off x="4775213" y="4365421"/>
            <a:ext cx="5146219" cy="41036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74" tIns="50774" rIns="50774" bIns="50774" numCol="1" spcCol="38082" rtlCol="0" anchor="ctr">
            <a:spAutoFit/>
          </a:bodyPr>
          <a:lstStyle/>
          <a:p>
            <a:pPr algn="l" rtl="0" latinLnBrk="1" hangingPunct="0"/>
            <a:r>
              <a:rPr lang="en-US" sz="2000" b="1" dirty="0">
                <a:solidFill>
                  <a:srgbClr val="000000"/>
                </a:solidFill>
                <a:latin typeface="Helvetica"/>
                <a:cs typeface="Helvetica"/>
              </a:rPr>
              <a:t>Strategic Plan</a:t>
            </a:r>
            <a:endParaRPr lang="en-US" sz="2000" b="1" dirty="0">
              <a:solidFill>
                <a:srgbClr val="000000"/>
              </a:solidFill>
              <a:latin typeface="Helvetica"/>
              <a:cs typeface="Helvetica"/>
            </a:endParaRPr>
          </a:p>
        </p:txBody>
      </p:sp>
      <p:grpSp>
        <p:nvGrpSpPr>
          <p:cNvPr id="3" name="Group 2"/>
          <p:cNvGrpSpPr/>
          <p:nvPr/>
        </p:nvGrpSpPr>
        <p:grpSpPr>
          <a:xfrm>
            <a:off x="1944232" y="4131020"/>
            <a:ext cx="6701414" cy="5176011"/>
            <a:chOff x="1944231" y="4131008"/>
            <a:chExt cx="6701415" cy="5176011"/>
          </a:xfrm>
        </p:grpSpPr>
        <p:pic>
          <p:nvPicPr>
            <p:cNvPr id="2520" name="Shifting Gears 3 p1.png"/>
            <p:cNvPicPr/>
            <p:nvPr/>
          </p:nvPicPr>
          <p:blipFill>
            <a:blip r:embed="rId4">
              <a:extLst/>
            </a:blip>
            <a:stretch>
              <a:fillRect/>
            </a:stretch>
          </p:blipFill>
          <p:spPr>
            <a:xfrm>
              <a:off x="1944231" y="4131008"/>
              <a:ext cx="6701415" cy="5176011"/>
            </a:xfrm>
            <a:prstGeom prst="rect">
              <a:avLst/>
            </a:prstGeom>
            <a:ln w="9525" cap="flat">
              <a:solidFill>
                <a:srgbClr val="000000"/>
              </a:solidFill>
              <a:prstDash val="solid"/>
              <a:miter lim="400000"/>
            </a:ln>
            <a:effectLst/>
          </p:spPr>
        </p:pic>
        <p:sp>
          <p:nvSpPr>
            <p:cNvPr id="14" name="TextBox 13"/>
            <p:cNvSpPr txBox="1"/>
            <p:nvPr/>
          </p:nvSpPr>
          <p:spPr>
            <a:xfrm>
              <a:off x="2334246" y="4989264"/>
              <a:ext cx="5011765" cy="41036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2000" b="1" dirty="0">
                  <a:solidFill>
                    <a:srgbClr val="000000"/>
                  </a:solidFill>
                  <a:latin typeface="Helvetica"/>
                  <a:cs typeface="Helvetica"/>
                </a:rPr>
                <a:t>Strategic Plan</a:t>
              </a:r>
              <a:endParaRPr lang="en-US" sz="2000" b="1" dirty="0">
                <a:solidFill>
                  <a:srgbClr val="000000"/>
                </a:solidFill>
                <a:latin typeface="Helvetica"/>
                <a:cs typeface="Helvetica"/>
              </a:endParaRPr>
            </a:p>
          </p:txBody>
        </p:sp>
      </p:grpSp>
      <p:pic>
        <p:nvPicPr>
          <p:cNvPr id="2526" name="LittleGuy_11c.png"/>
          <p:cNvPicPr/>
          <p:nvPr/>
        </p:nvPicPr>
        <p:blipFill>
          <a:blip r:embed="rId5">
            <a:extLst/>
          </a:blip>
          <a:stretch>
            <a:fillRect/>
          </a:stretch>
        </p:blipFill>
        <p:spPr>
          <a:xfrm>
            <a:off x="6310670" y="2985489"/>
            <a:ext cx="1346827" cy="2219839"/>
          </a:xfrm>
          <a:prstGeom prst="rect">
            <a:avLst/>
          </a:prstGeom>
          <a:ln w="12700">
            <a:miter lim="400000"/>
          </a:ln>
        </p:spPr>
      </p:pic>
      <p:sp>
        <p:nvSpPr>
          <p:cNvPr id="16" name="Shape 2507"/>
          <p:cNvSpPr/>
          <p:nvPr/>
        </p:nvSpPr>
        <p:spPr>
          <a:xfrm>
            <a:off x="9872134" y="415439"/>
            <a:ext cx="3151286"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dirty="0"/>
              <a:t>Shifting </a:t>
            </a:r>
            <a:r>
              <a:rPr dirty="0"/>
              <a:t>Gear</a:t>
            </a:r>
            <a:endParaRPr dirty="0"/>
          </a:p>
        </p:txBody>
      </p:sp>
      <p:pic>
        <p:nvPicPr>
          <p:cNvPr id="17" name="pasted-image.pdf"/>
          <p:cNvPicPr/>
          <p:nvPr/>
        </p:nvPicPr>
        <p:blipFill>
          <a:blip r:embed="rId6">
            <a:extLst/>
          </a:blip>
          <a:stretch>
            <a:fillRect/>
          </a:stretch>
        </p:blipFill>
        <p:spPr>
          <a:xfrm>
            <a:off x="7015751" y="352985"/>
            <a:ext cx="2737849" cy="10050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1" name="pasted-image.tif"/>
          <p:cNvPicPr/>
          <p:nvPr/>
        </p:nvPicPr>
        <p:blipFill>
          <a:blip r:embed="rId3">
            <a:alphaModFix amt="50019"/>
            <a:extLst/>
          </a:blip>
          <a:stretch>
            <a:fillRect/>
          </a:stretch>
        </p:blipFill>
        <p:spPr>
          <a:xfrm rot="5415266">
            <a:off x="8026363" y="2403468"/>
            <a:ext cx="4013461" cy="5487148"/>
          </a:xfrm>
          <a:prstGeom prst="rect">
            <a:avLst/>
          </a:prstGeom>
          <a:ln w="12700">
            <a:miter lim="400000"/>
          </a:ln>
        </p:spPr>
      </p:pic>
      <p:grpSp>
        <p:nvGrpSpPr>
          <p:cNvPr id="2540" name="Group 2540"/>
          <p:cNvGrpSpPr/>
          <p:nvPr/>
        </p:nvGrpSpPr>
        <p:grpSpPr>
          <a:xfrm>
            <a:off x="1482199" y="3181763"/>
            <a:ext cx="9657995" cy="7023996"/>
            <a:chOff x="40984" y="56570"/>
            <a:chExt cx="9657994" cy="7023994"/>
          </a:xfrm>
        </p:grpSpPr>
        <p:pic>
          <p:nvPicPr>
            <p:cNvPr id="2532" name="pasted-image.tif"/>
            <p:cNvPicPr/>
            <p:nvPr/>
          </p:nvPicPr>
          <p:blipFill>
            <a:blip r:embed="rId3">
              <a:extLst/>
            </a:blip>
            <a:srcRect/>
            <a:stretch>
              <a:fillRect/>
            </a:stretch>
          </p:blipFill>
          <p:spPr>
            <a:xfrm rot="37840444">
              <a:off x="1357984" y="-1260430"/>
              <a:ext cx="7023994" cy="9657994"/>
            </a:xfrm>
            <a:prstGeom prst="rect">
              <a:avLst/>
            </a:prstGeom>
            <a:ln w="12700" cap="flat">
              <a:noFill/>
              <a:miter lim="400000"/>
            </a:ln>
            <a:effectLst/>
          </p:spPr>
        </p:pic>
        <p:sp>
          <p:nvSpPr>
            <p:cNvPr id="2533" name="Shape 2533"/>
            <p:cNvSpPr/>
            <p:nvPr/>
          </p:nvSpPr>
          <p:spPr>
            <a:xfrm>
              <a:off x="319242" y="1251362"/>
              <a:ext cx="5181661"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6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lang="en-CA" dirty="0"/>
                <a:t>Strategic Plan</a:t>
              </a:r>
              <a:endParaRPr dirty="0"/>
            </a:p>
          </p:txBody>
        </p:sp>
        <p:sp>
          <p:nvSpPr>
            <p:cNvPr id="2534" name="Shape 2534"/>
            <p:cNvSpPr/>
            <p:nvPr/>
          </p:nvSpPr>
          <p:spPr>
            <a:xfrm>
              <a:off x="319242" y="1798889"/>
              <a:ext cx="5181661"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dirty="0"/>
                <a:t>Section 1: Your </a:t>
              </a:r>
              <a:r>
                <a:rPr dirty="0"/>
                <a:t>Star</a:t>
              </a:r>
              <a:r>
                <a:rPr lang="en-CA" dirty="0"/>
                <a:t>t</a:t>
              </a:r>
              <a:r>
                <a:rPr dirty="0"/>
                <a:t>ing </a:t>
              </a:r>
              <a:r>
                <a:rPr dirty="0"/>
                <a:t>Point</a:t>
              </a:r>
            </a:p>
          </p:txBody>
        </p:sp>
        <p:sp>
          <p:nvSpPr>
            <p:cNvPr id="2535" name="Shape 2535"/>
            <p:cNvSpPr/>
            <p:nvPr/>
          </p:nvSpPr>
          <p:spPr>
            <a:xfrm>
              <a:off x="454708" y="2387825"/>
              <a:ext cx="3914016" cy="656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1. What is the challenge that you’ve been given?</a:t>
              </a:r>
            </a:p>
          </p:txBody>
        </p:sp>
        <p:sp>
          <p:nvSpPr>
            <p:cNvPr id="2536" name="Shape 2536"/>
            <p:cNvSpPr/>
            <p:nvPr/>
          </p:nvSpPr>
          <p:spPr>
            <a:xfrm>
              <a:off x="640975" y="3925728"/>
              <a:ext cx="3914016" cy="93358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2. What is the new “how might we?” question that you created based on the unmet need you identified?</a:t>
              </a:r>
            </a:p>
          </p:txBody>
        </p:sp>
        <p:sp>
          <p:nvSpPr>
            <p:cNvPr id="2537" name="Shape 2537"/>
            <p:cNvSpPr/>
            <p:nvPr/>
          </p:nvSpPr>
          <p:spPr>
            <a:xfrm>
              <a:off x="4806575" y="1798883"/>
              <a:ext cx="3803182"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Section 2: Sharing your Innovation</a:t>
              </a:r>
            </a:p>
          </p:txBody>
        </p:sp>
        <p:sp>
          <p:nvSpPr>
            <p:cNvPr id="2538" name="Shape 2538"/>
            <p:cNvSpPr/>
            <p:nvPr/>
          </p:nvSpPr>
          <p:spPr>
            <a:xfrm>
              <a:off x="4751159" y="2526325"/>
              <a:ext cx="3914016"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3. What was your winning idea?</a:t>
              </a:r>
            </a:p>
          </p:txBody>
        </p:sp>
        <p:sp>
          <p:nvSpPr>
            <p:cNvPr id="2539" name="Shape 2539"/>
            <p:cNvSpPr/>
            <p:nvPr/>
          </p:nvSpPr>
          <p:spPr>
            <a:xfrm>
              <a:off x="4886625" y="3787229"/>
              <a:ext cx="3914015" cy="121058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defRPr sz="13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4. Summarize your your winning idea would solve the challenge and best meet the user needs you identified in Gear 1.</a:t>
              </a:r>
            </a:p>
          </p:txBody>
        </p:sp>
      </p:grpSp>
      <p:sp>
        <p:nvSpPr>
          <p:cNvPr id="2543" name="Shape 2543"/>
          <p:cNvSpPr/>
          <p:nvPr/>
        </p:nvSpPr>
        <p:spPr>
          <a:xfrm>
            <a:off x="1396089" y="500513"/>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2546" name="Shape 2546"/>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sp>
        <p:nvSpPr>
          <p:cNvPr id="20" name="Shape 2527"/>
          <p:cNvSpPr/>
          <p:nvPr/>
        </p:nvSpPr>
        <p:spPr>
          <a:xfrm>
            <a:off x="1982393" y="1179458"/>
            <a:ext cx="5421756" cy="2740075"/>
          </a:xfrm>
          <a:prstGeom prst="wedgeEllipseCallout">
            <a:avLst>
              <a:gd name="adj1" fmla="val 78616"/>
              <a:gd name="adj2" fmla="val 24992"/>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800"/>
              </a:lnSpc>
              <a:defRPr sz="1800"/>
            </a:pPr>
            <a:r>
              <a:rPr sz="1800" dirty="0">
                <a:solidFill>
                  <a:srgbClr val="2D2829"/>
                </a:solidFill>
                <a:latin typeface="Lint McCree Intl BB"/>
                <a:ea typeface="Lint McCree Intl BB"/>
                <a:cs typeface="Lint McCree Intl BB"/>
                <a:sym typeface="Lint McCree Intl BB"/>
              </a:rPr>
              <a:t>Work your way through both </a:t>
            </a:r>
            <a:r>
              <a:rPr lang="en-CA" sz="1800" b="1" dirty="0">
                <a:solidFill>
                  <a:srgbClr val="2D2829"/>
                </a:solidFill>
                <a:latin typeface="Lint McCree Intl BB"/>
                <a:ea typeface="Lint McCree Intl BB"/>
                <a:cs typeface="Lint McCree Intl BB"/>
                <a:sym typeface="Lint McCree Intl BB"/>
              </a:rPr>
              <a:t>Strategic Plan </a:t>
            </a:r>
            <a:r>
              <a:rPr lang="en-CA" sz="1800" dirty="0">
                <a:solidFill>
                  <a:srgbClr val="2D2829"/>
                </a:solidFill>
                <a:latin typeface="Lint McCree Intl BB"/>
                <a:ea typeface="Lint McCree Intl BB"/>
                <a:cs typeface="Lint McCree Intl BB"/>
                <a:sym typeface="Lint McCree Intl BB"/>
              </a:rPr>
              <a:t>templates</a:t>
            </a:r>
            <a:r>
              <a:rPr sz="1800" dirty="0">
                <a:solidFill>
                  <a:srgbClr val="2D2829"/>
                </a:solidFill>
                <a:latin typeface="Lint McCree Intl BB"/>
                <a:ea typeface="Lint McCree Intl BB"/>
                <a:cs typeface="Lint McCree Intl BB"/>
                <a:sym typeface="Lint McCree Intl BB"/>
              </a:rPr>
              <a:t>.</a:t>
            </a:r>
            <a:endParaRPr sz="1800" dirty="0">
              <a:solidFill>
                <a:srgbClr val="2D2829"/>
              </a:solidFill>
              <a:latin typeface="Lint McCree Intl BB"/>
              <a:ea typeface="Lint McCree Intl BB"/>
              <a:cs typeface="Lint McCree Intl BB"/>
              <a:sym typeface="Lint McCree Intl BB"/>
            </a:endParaRPr>
          </a:p>
        </p:txBody>
      </p:sp>
      <p:grpSp>
        <p:nvGrpSpPr>
          <p:cNvPr id="21" name="Group 20"/>
          <p:cNvGrpSpPr/>
          <p:nvPr/>
        </p:nvGrpSpPr>
        <p:grpSpPr>
          <a:xfrm>
            <a:off x="9053869" y="1303164"/>
            <a:ext cx="3498960" cy="2417057"/>
            <a:chOff x="8709631" y="3671354"/>
            <a:chExt cx="3498959" cy="2417056"/>
          </a:xfrm>
        </p:grpSpPr>
        <p:grpSp>
          <p:nvGrpSpPr>
            <p:cNvPr id="22" name="Group 21"/>
            <p:cNvGrpSpPr/>
            <p:nvPr/>
          </p:nvGrpSpPr>
          <p:grpSpPr>
            <a:xfrm>
              <a:off x="9349598" y="3671354"/>
              <a:ext cx="2858992" cy="2212090"/>
              <a:chOff x="9349598" y="3671354"/>
              <a:chExt cx="2858992" cy="2212090"/>
            </a:xfrm>
          </p:grpSpPr>
          <p:pic>
            <p:nvPicPr>
              <p:cNvPr id="26" name="Shifting Gears 3 p2.png"/>
              <p:cNvPicPr/>
              <p:nvPr/>
            </p:nvPicPr>
            <p:blipFill>
              <a:blip r:embed="rId4">
                <a:extLst/>
              </a:blip>
              <a:stretch>
                <a:fillRect/>
              </a:stretch>
            </p:blipFill>
            <p:spPr>
              <a:xfrm>
                <a:off x="9349598" y="3671354"/>
                <a:ext cx="2858992" cy="2212090"/>
              </a:xfrm>
              <a:prstGeom prst="rect">
                <a:avLst/>
              </a:prstGeom>
              <a:ln w="9525" cap="flat">
                <a:solidFill>
                  <a:srgbClr val="000000"/>
                </a:solidFill>
                <a:prstDash val="solid"/>
                <a:miter lim="400000"/>
              </a:ln>
              <a:effectLst/>
            </p:spPr>
          </p:pic>
          <p:sp>
            <p:nvSpPr>
              <p:cNvPr id="27" name="TextBox 26"/>
              <p:cNvSpPr txBox="1"/>
              <p:nvPr/>
            </p:nvSpPr>
            <p:spPr>
              <a:xfrm>
                <a:off x="9508662" y="3996211"/>
                <a:ext cx="2446265"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 continued</a:t>
                </a:r>
                <a:endParaRPr lang="en-US" sz="1000" b="1" dirty="0">
                  <a:solidFill>
                    <a:srgbClr val="000000"/>
                  </a:solidFill>
                  <a:latin typeface="Helvetica"/>
                  <a:cs typeface="Helvetica"/>
                </a:endParaRPr>
              </a:p>
            </p:txBody>
          </p:sp>
        </p:grpSp>
        <p:grpSp>
          <p:nvGrpSpPr>
            <p:cNvPr id="23" name="Group 22"/>
            <p:cNvGrpSpPr/>
            <p:nvPr/>
          </p:nvGrpSpPr>
          <p:grpSpPr>
            <a:xfrm>
              <a:off x="8709631" y="3920683"/>
              <a:ext cx="2806568" cy="2167727"/>
              <a:chOff x="6087349" y="1732780"/>
              <a:chExt cx="2806568" cy="2167727"/>
            </a:xfrm>
          </p:grpSpPr>
          <p:pic>
            <p:nvPicPr>
              <p:cNvPr id="24" name="Shifting Gears 3 p1.png"/>
              <p:cNvPicPr/>
              <p:nvPr/>
            </p:nvPicPr>
            <p:blipFill>
              <a:blip r:embed="rId5">
                <a:extLst/>
              </a:blip>
              <a:stretch>
                <a:fillRect/>
              </a:stretch>
            </p:blipFill>
            <p:spPr>
              <a:xfrm>
                <a:off x="6087349" y="1732780"/>
                <a:ext cx="2806568" cy="2167727"/>
              </a:xfrm>
              <a:prstGeom prst="rect">
                <a:avLst/>
              </a:prstGeom>
              <a:ln w="9525" cap="flat">
                <a:solidFill>
                  <a:srgbClr val="000000"/>
                </a:solidFill>
                <a:prstDash val="solid"/>
                <a:miter lim="400000"/>
              </a:ln>
              <a:effectLst/>
            </p:spPr>
          </p:pic>
          <p:sp>
            <p:nvSpPr>
              <p:cNvPr id="25" name="TextBox 24"/>
              <p:cNvSpPr txBox="1"/>
              <p:nvPr/>
            </p:nvSpPr>
            <p:spPr>
              <a:xfrm>
                <a:off x="6220881" y="2042103"/>
                <a:ext cx="1897239"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a:t>
                </a:r>
                <a:endParaRPr lang="en-US" sz="1000" b="1" dirty="0">
                  <a:solidFill>
                    <a:srgbClr val="000000"/>
                  </a:solidFill>
                  <a:latin typeface="Helvetica"/>
                  <a:cs typeface="Helvetica"/>
                </a:endParaRPr>
              </a:p>
            </p:txBody>
          </p:sp>
        </p:grpSp>
      </p:grpSp>
      <p:pic>
        <p:nvPicPr>
          <p:cNvPr id="2548" name="LittleGuy_11c.png"/>
          <p:cNvPicPr/>
          <p:nvPr/>
        </p:nvPicPr>
        <p:blipFill>
          <a:blip r:embed="rId6">
            <a:extLst/>
          </a:blip>
          <a:stretch>
            <a:fillRect/>
          </a:stretch>
        </p:blipFill>
        <p:spPr>
          <a:xfrm>
            <a:off x="9053870" y="3209858"/>
            <a:ext cx="1086278" cy="1790400"/>
          </a:xfrm>
          <a:prstGeom prst="rect">
            <a:avLst/>
          </a:prstGeom>
          <a:ln w="12700">
            <a:miter lim="400000"/>
          </a:ln>
        </p:spPr>
      </p:pic>
      <p:sp>
        <p:nvSpPr>
          <p:cNvPr id="28" name="Shape 2507"/>
          <p:cNvSpPr/>
          <p:nvPr/>
        </p:nvSpPr>
        <p:spPr>
          <a:xfrm>
            <a:off x="9872134" y="415439"/>
            <a:ext cx="3151286"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dirty="0"/>
              <a:t>Shifting </a:t>
            </a:r>
            <a:r>
              <a:rPr dirty="0"/>
              <a:t>Gear</a:t>
            </a:r>
            <a:endParaRPr dirty="0"/>
          </a:p>
        </p:txBody>
      </p:sp>
      <p:pic>
        <p:nvPicPr>
          <p:cNvPr id="29" name="pasted-image.pdf"/>
          <p:cNvPicPr/>
          <p:nvPr/>
        </p:nvPicPr>
        <p:blipFill>
          <a:blip r:embed="rId7">
            <a:extLst/>
          </a:blip>
          <a:stretch>
            <a:fillRect/>
          </a:stretch>
        </p:blipFill>
        <p:spPr>
          <a:xfrm>
            <a:off x="7015751" y="352985"/>
            <a:ext cx="2737849" cy="10050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5" name="Shape 2555"/>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sp>
        <p:nvSpPr>
          <p:cNvPr id="2556" name="Shape 2556"/>
          <p:cNvSpPr/>
          <p:nvPr/>
        </p:nvSpPr>
        <p:spPr>
          <a:xfrm>
            <a:off x="508013" y="97561"/>
            <a:ext cx="4097867" cy="1790382"/>
          </a:xfrm>
          <a:prstGeom prst="wedgeEllipseCallout">
            <a:avLst>
              <a:gd name="adj1" fmla="val 69655"/>
              <a:gd name="adj2" fmla="val 18473"/>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sz="1400" dirty="0">
                <a:solidFill>
                  <a:srgbClr val="2D2829"/>
                </a:solidFill>
                <a:latin typeface="Lint McCree Intl BB"/>
                <a:ea typeface="Lint McCree Intl BB"/>
                <a:cs typeface="Lint McCree Intl BB"/>
                <a:sym typeface="Lint McCree Intl BB"/>
              </a:rPr>
              <a:t>Work your way through both </a:t>
            </a:r>
            <a:r>
              <a:rPr lang="en-CA" sz="1400" b="1" dirty="0">
                <a:solidFill>
                  <a:srgbClr val="2D2829"/>
                </a:solidFill>
                <a:latin typeface="Lint McCree Intl BB"/>
                <a:ea typeface="Lint McCree Intl BB"/>
                <a:cs typeface="Lint McCree Intl BB"/>
                <a:sym typeface="Lint McCree Intl BB"/>
              </a:rPr>
              <a:t>Strategic Plan </a:t>
            </a:r>
            <a:r>
              <a:rPr lang="en-CA" sz="1400" dirty="0">
                <a:solidFill>
                  <a:srgbClr val="2D2829"/>
                </a:solidFill>
                <a:latin typeface="Lint McCree Intl BB"/>
                <a:ea typeface="Lint McCree Intl BB"/>
                <a:cs typeface="Lint McCree Intl BB"/>
                <a:sym typeface="Lint McCree Intl BB"/>
              </a:rPr>
              <a:t>templates</a:t>
            </a:r>
            <a:r>
              <a:rPr sz="1400" dirty="0">
                <a:solidFill>
                  <a:srgbClr val="2D2829"/>
                </a:solidFill>
                <a:latin typeface="Lint McCree Intl BB"/>
                <a:ea typeface="Lint McCree Intl BB"/>
                <a:cs typeface="Lint McCree Intl BB"/>
                <a:sym typeface="Lint McCree Intl BB"/>
              </a:rPr>
              <a:t>.</a:t>
            </a:r>
            <a:endParaRPr sz="1400" dirty="0">
              <a:solidFill>
                <a:srgbClr val="2D2829"/>
              </a:solidFill>
              <a:latin typeface="Lint McCree Intl BB"/>
              <a:ea typeface="Lint McCree Intl BB"/>
              <a:cs typeface="Lint McCree Intl BB"/>
              <a:sym typeface="Lint McCree Intl BB"/>
            </a:endParaRPr>
          </a:p>
        </p:txBody>
      </p:sp>
      <p:grpSp>
        <p:nvGrpSpPr>
          <p:cNvPr id="2" name="Group 1"/>
          <p:cNvGrpSpPr/>
          <p:nvPr/>
        </p:nvGrpSpPr>
        <p:grpSpPr>
          <a:xfrm>
            <a:off x="1680765" y="1966783"/>
            <a:ext cx="9643273" cy="7448228"/>
            <a:chOff x="1680764" y="1966782"/>
            <a:chExt cx="9643272" cy="7448228"/>
          </a:xfrm>
        </p:grpSpPr>
        <p:pic>
          <p:nvPicPr>
            <p:cNvPr id="2552" name="Shifting Gears 3 p1.png"/>
            <p:cNvPicPr/>
            <p:nvPr/>
          </p:nvPicPr>
          <p:blipFill>
            <a:blip r:embed="rId2">
              <a:extLst/>
            </a:blip>
            <a:stretch>
              <a:fillRect/>
            </a:stretch>
          </p:blipFill>
          <p:spPr>
            <a:xfrm>
              <a:off x="1680764" y="1966782"/>
              <a:ext cx="9643272" cy="7448228"/>
            </a:xfrm>
            <a:prstGeom prst="rect">
              <a:avLst/>
            </a:prstGeom>
            <a:ln>
              <a:solidFill>
                <a:srgbClr val="000000"/>
              </a:solidFill>
              <a:miter lim="400000"/>
            </a:ln>
          </p:spPr>
        </p:pic>
        <p:sp>
          <p:nvSpPr>
            <p:cNvPr id="8" name="TextBox 7"/>
            <p:cNvSpPr txBox="1"/>
            <p:nvPr/>
          </p:nvSpPr>
          <p:spPr>
            <a:xfrm>
              <a:off x="2286500" y="3219426"/>
              <a:ext cx="5011764" cy="53347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2800" b="1" dirty="0">
                  <a:solidFill>
                    <a:srgbClr val="000000"/>
                  </a:solidFill>
                  <a:latin typeface="Helvetica"/>
                  <a:cs typeface="Helvetica"/>
                </a:rPr>
                <a:t>Strategic Plan</a:t>
              </a:r>
              <a:endParaRPr lang="en-US" sz="2800" b="1" dirty="0">
                <a:solidFill>
                  <a:srgbClr val="000000"/>
                </a:solidFill>
                <a:latin typeface="Helvetica"/>
                <a:cs typeface="Helvetica"/>
              </a:endParaRPr>
            </a:p>
          </p:txBody>
        </p:sp>
      </p:grpSp>
      <p:pic>
        <p:nvPicPr>
          <p:cNvPr id="2557" name="LittleGuy_11c.png"/>
          <p:cNvPicPr/>
          <p:nvPr/>
        </p:nvPicPr>
        <p:blipFill>
          <a:blip r:embed="rId3">
            <a:extLst/>
          </a:blip>
          <a:stretch>
            <a:fillRect/>
          </a:stretch>
        </p:blipFill>
        <p:spPr>
          <a:xfrm>
            <a:off x="5565604" y="1042390"/>
            <a:ext cx="1086278" cy="1790400"/>
          </a:xfrm>
          <a:prstGeom prst="rect">
            <a:avLst/>
          </a:prstGeom>
          <a:ln w="12700">
            <a:miter lim="400000"/>
          </a:ln>
        </p:spPr>
      </p:pic>
      <p:sp>
        <p:nvSpPr>
          <p:cNvPr id="10" name="Shape 2507"/>
          <p:cNvSpPr/>
          <p:nvPr/>
        </p:nvSpPr>
        <p:spPr>
          <a:xfrm>
            <a:off x="9872134" y="415439"/>
            <a:ext cx="3151286"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dirty="0"/>
              <a:t>Shifting </a:t>
            </a:r>
            <a:r>
              <a:rPr dirty="0"/>
              <a:t>Gear</a:t>
            </a:r>
            <a:endParaRPr dirty="0"/>
          </a:p>
        </p:txBody>
      </p:sp>
      <p:pic>
        <p:nvPicPr>
          <p:cNvPr id="11" name="pasted-image.pdf"/>
          <p:cNvPicPr/>
          <p:nvPr/>
        </p:nvPicPr>
        <p:blipFill>
          <a:blip r:embed="rId4">
            <a:extLst/>
          </a:blip>
          <a:stretch>
            <a:fillRect/>
          </a:stretch>
        </p:blipFill>
        <p:spPr>
          <a:xfrm>
            <a:off x="7015751" y="352985"/>
            <a:ext cx="2737849" cy="10050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2" name="Shape 2562"/>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grpSp>
        <p:nvGrpSpPr>
          <p:cNvPr id="2" name="Group 1"/>
          <p:cNvGrpSpPr/>
          <p:nvPr/>
        </p:nvGrpSpPr>
        <p:grpSpPr>
          <a:xfrm>
            <a:off x="1680765" y="1966783"/>
            <a:ext cx="9643273" cy="7448228"/>
            <a:chOff x="1680764" y="1966782"/>
            <a:chExt cx="9643272" cy="7448228"/>
          </a:xfrm>
        </p:grpSpPr>
        <p:pic>
          <p:nvPicPr>
            <p:cNvPr id="11" name="Shifting Gears 3 p2.png"/>
            <p:cNvPicPr/>
            <p:nvPr/>
          </p:nvPicPr>
          <p:blipFill>
            <a:blip r:embed="rId2">
              <a:extLst/>
            </a:blip>
            <a:stretch>
              <a:fillRect/>
            </a:stretch>
          </p:blipFill>
          <p:spPr>
            <a:xfrm>
              <a:off x="1680764" y="1966782"/>
              <a:ext cx="9643272" cy="7448228"/>
            </a:xfrm>
            <a:prstGeom prst="rect">
              <a:avLst/>
            </a:prstGeom>
            <a:ln w="9525" cap="flat">
              <a:solidFill>
                <a:srgbClr val="000000"/>
              </a:solidFill>
              <a:prstDash val="solid"/>
              <a:miter lim="400000"/>
            </a:ln>
            <a:effectLst/>
          </p:spPr>
        </p:pic>
        <p:sp>
          <p:nvSpPr>
            <p:cNvPr id="8" name="TextBox 7"/>
            <p:cNvSpPr txBox="1"/>
            <p:nvPr/>
          </p:nvSpPr>
          <p:spPr>
            <a:xfrm>
              <a:off x="2286500" y="3219426"/>
              <a:ext cx="6468033" cy="533479"/>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2800" b="1" dirty="0">
                  <a:solidFill>
                    <a:srgbClr val="000000"/>
                  </a:solidFill>
                  <a:latin typeface="Helvetica"/>
                  <a:cs typeface="Helvetica"/>
                </a:rPr>
                <a:t>Strategic Plan, continued</a:t>
              </a:r>
              <a:endParaRPr lang="en-US" sz="2800" b="1" dirty="0">
                <a:solidFill>
                  <a:srgbClr val="000000"/>
                </a:solidFill>
                <a:latin typeface="Helvetica"/>
                <a:cs typeface="Helvetica"/>
              </a:endParaRPr>
            </a:p>
          </p:txBody>
        </p:sp>
      </p:grpSp>
      <p:pic>
        <p:nvPicPr>
          <p:cNvPr id="13" name="LittleGuy_11c.png"/>
          <p:cNvPicPr/>
          <p:nvPr/>
        </p:nvPicPr>
        <p:blipFill>
          <a:blip r:embed="rId3">
            <a:extLst/>
          </a:blip>
          <a:stretch>
            <a:fillRect/>
          </a:stretch>
        </p:blipFill>
        <p:spPr>
          <a:xfrm>
            <a:off x="5565604" y="1025457"/>
            <a:ext cx="1086278" cy="1790400"/>
          </a:xfrm>
          <a:prstGeom prst="rect">
            <a:avLst/>
          </a:prstGeom>
          <a:ln w="12700">
            <a:miter lim="400000"/>
          </a:ln>
        </p:spPr>
      </p:pic>
      <p:sp>
        <p:nvSpPr>
          <p:cNvPr id="10" name="Shape 2556"/>
          <p:cNvSpPr/>
          <p:nvPr/>
        </p:nvSpPr>
        <p:spPr>
          <a:xfrm>
            <a:off x="508013" y="97561"/>
            <a:ext cx="4097867" cy="1790382"/>
          </a:xfrm>
          <a:prstGeom prst="wedgeEllipseCallout">
            <a:avLst>
              <a:gd name="adj1" fmla="val 69655"/>
              <a:gd name="adj2" fmla="val 18473"/>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sz="1400" dirty="0">
                <a:solidFill>
                  <a:srgbClr val="2D2829"/>
                </a:solidFill>
                <a:latin typeface="Lint McCree Intl BB"/>
                <a:ea typeface="Lint McCree Intl BB"/>
                <a:cs typeface="Lint McCree Intl BB"/>
                <a:sym typeface="Lint McCree Intl BB"/>
              </a:rPr>
              <a:t>Work your way through both </a:t>
            </a:r>
            <a:r>
              <a:rPr lang="en-CA" sz="1400" b="1" dirty="0">
                <a:solidFill>
                  <a:srgbClr val="2D2829"/>
                </a:solidFill>
                <a:latin typeface="Lint McCree Intl BB"/>
                <a:ea typeface="Lint McCree Intl BB"/>
                <a:cs typeface="Lint McCree Intl BB"/>
                <a:sym typeface="Lint McCree Intl BB"/>
              </a:rPr>
              <a:t>Strategic Plan </a:t>
            </a:r>
            <a:r>
              <a:rPr lang="en-CA" sz="1400" dirty="0">
                <a:solidFill>
                  <a:srgbClr val="2D2829"/>
                </a:solidFill>
                <a:latin typeface="Lint McCree Intl BB"/>
                <a:ea typeface="Lint McCree Intl BB"/>
                <a:cs typeface="Lint McCree Intl BB"/>
                <a:sym typeface="Lint McCree Intl BB"/>
              </a:rPr>
              <a:t>templates</a:t>
            </a:r>
            <a:r>
              <a:rPr sz="1400" dirty="0">
                <a:solidFill>
                  <a:srgbClr val="2D2829"/>
                </a:solidFill>
                <a:latin typeface="Lint McCree Intl BB"/>
                <a:ea typeface="Lint McCree Intl BB"/>
                <a:cs typeface="Lint McCree Intl BB"/>
                <a:sym typeface="Lint McCree Intl BB"/>
              </a:rPr>
              <a:t>.</a:t>
            </a:r>
            <a:endParaRPr sz="1400" dirty="0">
              <a:solidFill>
                <a:srgbClr val="2D2829"/>
              </a:solidFill>
              <a:latin typeface="Lint McCree Intl BB"/>
              <a:ea typeface="Lint McCree Intl BB"/>
              <a:cs typeface="Lint McCree Intl BB"/>
              <a:sym typeface="Lint McCree Intl BB"/>
            </a:endParaRPr>
          </a:p>
        </p:txBody>
      </p:sp>
      <p:sp>
        <p:nvSpPr>
          <p:cNvPr id="14" name="Shape 2507"/>
          <p:cNvSpPr/>
          <p:nvPr/>
        </p:nvSpPr>
        <p:spPr>
          <a:xfrm>
            <a:off x="9872134" y="415439"/>
            <a:ext cx="3151286"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dirty="0"/>
              <a:t>Shifting </a:t>
            </a:r>
            <a:r>
              <a:rPr dirty="0"/>
              <a:t>Gear</a:t>
            </a:r>
            <a:endParaRPr dirty="0"/>
          </a:p>
        </p:txBody>
      </p:sp>
      <p:pic>
        <p:nvPicPr>
          <p:cNvPr id="15" name="pasted-image.pdf"/>
          <p:cNvPicPr/>
          <p:nvPr/>
        </p:nvPicPr>
        <p:blipFill>
          <a:blip r:embed="rId4">
            <a:extLst/>
          </a:blip>
          <a:stretch>
            <a:fillRect/>
          </a:stretch>
        </p:blipFill>
        <p:spPr>
          <a:xfrm>
            <a:off x="7015751" y="352985"/>
            <a:ext cx="2737849" cy="10050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6" name="p12.pdf"/>
          <p:cNvPicPr/>
          <p:nvPr/>
        </p:nvPicPr>
        <p:blipFill>
          <a:blip r:embed="rId2">
            <a:extLst/>
          </a:blip>
          <a:stretch>
            <a:fillRect/>
          </a:stretch>
        </p:blipFill>
        <p:spPr>
          <a:xfrm>
            <a:off x="5164690" y="321374"/>
            <a:ext cx="7040203" cy="9110852"/>
          </a:xfrm>
          <a:prstGeom prst="rect">
            <a:avLst/>
          </a:prstGeom>
          <a:ln>
            <a:solidFill>
              <a:srgbClr val="9A67A3"/>
            </a:solidFill>
            <a:miter lim="400000"/>
          </a:ln>
        </p:spPr>
      </p:pic>
      <p:sp>
        <p:nvSpPr>
          <p:cNvPr id="2567" name="Shape 2567"/>
          <p:cNvSpPr/>
          <p:nvPr/>
        </p:nvSpPr>
        <p:spPr>
          <a:xfrm>
            <a:off x="787411" y="1210900"/>
            <a:ext cx="4174067" cy="2062426"/>
          </a:xfrm>
          <a:prstGeom prst="wedgeEllipseCallout">
            <a:avLst>
              <a:gd name="adj1" fmla="val -32967"/>
              <a:gd name="adj2" fmla="val 25455"/>
            </a:avLst>
          </a:prstGeom>
          <a:solidFill>
            <a:srgbClr val="D8C6DD"/>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Answer the questions on </a:t>
            </a:r>
            <a:r>
              <a:rPr b="1" dirty="0">
                <a:solidFill>
                  <a:srgbClr val="2D2829"/>
                </a:solidFill>
                <a:latin typeface="Lint McCree Intl BB"/>
                <a:ea typeface="Lint McCree Intl BB"/>
                <a:cs typeface="Lint McCree Intl BB"/>
                <a:sym typeface="Lint McCree Intl BB"/>
              </a:rPr>
              <a:t>page 12 </a:t>
            </a:r>
            <a:r>
              <a:rPr dirty="0">
                <a:solidFill>
                  <a:srgbClr val="2D2829"/>
                </a:solidFill>
                <a:latin typeface="Lint McCree Intl BB"/>
                <a:ea typeface="Lint McCree Intl BB"/>
                <a:cs typeface="Lint McCree Intl BB"/>
                <a:sym typeface="Lint McCree Intl BB"/>
              </a:rPr>
              <a:t>of your </a:t>
            </a:r>
            <a:r>
              <a:rPr i="1" dirty="0">
                <a:solidFill>
                  <a:srgbClr val="2D2829"/>
                </a:solidFill>
                <a:latin typeface="Lint McCree Intl BB"/>
                <a:ea typeface="Lint McCree Intl BB"/>
                <a:cs typeface="Lint McCree Intl BB"/>
                <a:sym typeface="Lint McCree Intl BB"/>
              </a:rPr>
              <a:t>Student Workbook.</a:t>
            </a:r>
          </a:p>
        </p:txBody>
      </p:sp>
      <p:sp>
        <p:nvSpPr>
          <p:cNvPr id="2568" name="Shape 2568"/>
          <p:cNvSpPr/>
          <p:nvPr/>
        </p:nvSpPr>
        <p:spPr>
          <a:xfrm>
            <a:off x="1162499" y="525328"/>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 name="Shape 2570"/>
          <p:cNvSpPr/>
          <p:nvPr/>
        </p:nvSpPr>
        <p:spPr>
          <a:xfrm>
            <a:off x="1168907" y="845287"/>
            <a:ext cx="8201122"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spcBef>
                <a:spcPts val="5100"/>
              </a:spcBef>
              <a:defRPr sz="4000" b="1">
                <a:solidFill>
                  <a:srgbClr val="9967A3"/>
                </a:solidFill>
                <a:latin typeface="Helvetica Neue"/>
                <a:ea typeface="Helvetica Neue"/>
                <a:cs typeface="Helvetica Neue"/>
                <a:sym typeface="Helvetica Neue"/>
              </a:defRPr>
            </a:lvl1pPr>
          </a:lstStyle>
          <a:p>
            <a:pPr lvl="0">
              <a:defRPr sz="1800" b="0">
                <a:solidFill>
                  <a:srgbClr val="000000"/>
                </a:solidFill>
              </a:defRPr>
            </a:pPr>
            <a:r>
              <a:rPr/>
              <a:t>Sharing Innovations</a:t>
            </a:r>
          </a:p>
        </p:txBody>
      </p:sp>
      <p:sp>
        <p:nvSpPr>
          <p:cNvPr id="2571" name="Shape 2571"/>
          <p:cNvSpPr/>
          <p:nvPr/>
        </p:nvSpPr>
        <p:spPr>
          <a:xfrm>
            <a:off x="8221987" y="3544359"/>
            <a:ext cx="4193247" cy="2875474"/>
          </a:xfrm>
          <a:prstGeom prst="wedgeEllipseCallout">
            <a:avLst>
              <a:gd name="adj1" fmla="val -38713"/>
              <a:gd name="adj2" fmla="val 77921"/>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700" dirty="0">
                <a:latin typeface="Lint McCree Intl BB"/>
                <a:ea typeface="Lint McCree Intl BB"/>
                <a:cs typeface="Lint McCree Intl BB"/>
                <a:sym typeface="Lint McCree Intl BB"/>
              </a:rPr>
              <a:t>This can take multiple</a:t>
            </a:r>
          </a:p>
          <a:p>
            <a:pPr defTabSz="456987">
              <a:defRPr sz="1800"/>
            </a:pPr>
            <a:r>
              <a:rPr sz="1700" dirty="0">
                <a:latin typeface="Lint McCree Intl BB"/>
                <a:ea typeface="Lint McCree Intl BB"/>
                <a:cs typeface="Lint McCree Intl BB"/>
                <a:sym typeface="Lint McCree Intl BB"/>
              </a:rPr>
              <a:t>forms but the most</a:t>
            </a:r>
          </a:p>
          <a:p>
            <a:pPr defTabSz="456987">
              <a:defRPr sz="1800"/>
            </a:pPr>
            <a:r>
              <a:rPr sz="1700" dirty="0">
                <a:latin typeface="Lint McCree Intl BB"/>
                <a:ea typeface="Lint McCree Intl BB"/>
                <a:cs typeface="Lint McCree Intl BB"/>
                <a:sym typeface="Lint McCree Intl BB"/>
              </a:rPr>
              <a:t>important thing is that you are able to </a:t>
            </a:r>
            <a:r>
              <a:rPr sz="1700" b="1" dirty="0">
                <a:latin typeface="Lint McCree Intl BB"/>
                <a:ea typeface="Lint McCree Intl BB"/>
                <a:cs typeface="Lint McCree Intl BB"/>
                <a:sym typeface="Lint McCree Intl BB"/>
              </a:rPr>
              <a:t>share</a:t>
            </a:r>
            <a:r>
              <a:rPr sz="1700" dirty="0">
                <a:latin typeface="Lint McCree Intl BB"/>
                <a:ea typeface="Lint McCree Intl BB"/>
                <a:cs typeface="Lint McCree Intl BB"/>
                <a:sym typeface="Lint McCree Intl BB"/>
              </a:rPr>
              <a:t> what your learned.</a:t>
            </a:r>
          </a:p>
        </p:txBody>
      </p:sp>
      <p:sp>
        <p:nvSpPr>
          <p:cNvPr id="2572" name="Shape 2572"/>
          <p:cNvSpPr/>
          <p:nvPr/>
        </p:nvSpPr>
        <p:spPr>
          <a:xfrm>
            <a:off x="1207607" y="1774506"/>
            <a:ext cx="8895872"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defRPr sz="2400" b="1">
                <a:latin typeface="Helvetica"/>
                <a:ea typeface="Helvetica"/>
                <a:cs typeface="Helvetica"/>
                <a:sym typeface="Helvetica"/>
              </a:defRPr>
            </a:lvl1pPr>
          </a:lstStyle>
          <a:p>
            <a:pPr lvl="0">
              <a:defRPr sz="1800" b="0"/>
            </a:pPr>
            <a:r>
              <a:rPr/>
              <a:t>Sharing your work and insights is an important entrepreneurial skill to practice.</a:t>
            </a:r>
          </a:p>
        </p:txBody>
      </p:sp>
      <p:pic>
        <p:nvPicPr>
          <p:cNvPr id="2573" name="Sharing Innov + Post Train Card illos.tif"/>
          <p:cNvPicPr/>
          <p:nvPr/>
        </p:nvPicPr>
        <p:blipFill>
          <a:blip r:embed="rId2">
            <a:extLst/>
          </a:blip>
          <a:stretch>
            <a:fillRect/>
          </a:stretch>
        </p:blipFill>
        <p:spPr>
          <a:xfrm>
            <a:off x="1296054" y="2716211"/>
            <a:ext cx="6625234" cy="6625234"/>
          </a:xfrm>
          <a:prstGeom prst="rect">
            <a:avLst/>
          </a:prstGeom>
          <a:ln w="12700">
            <a:miter lim="400000"/>
          </a:ln>
        </p:spPr>
      </p:pic>
      <p:pic>
        <p:nvPicPr>
          <p:cNvPr id="2574" name="huh? guy_3.png"/>
          <p:cNvPicPr/>
          <p:nvPr/>
        </p:nvPicPr>
        <p:blipFill>
          <a:blip r:embed="rId3">
            <a:extLst/>
          </a:blip>
          <a:stretch>
            <a:fillRect/>
          </a:stretch>
        </p:blipFill>
        <p:spPr>
          <a:xfrm>
            <a:off x="7897682" y="7193879"/>
            <a:ext cx="1285138" cy="259148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78" name="Group 2578"/>
          <p:cNvGrpSpPr/>
          <p:nvPr/>
        </p:nvGrpSpPr>
        <p:grpSpPr>
          <a:xfrm>
            <a:off x="798682" y="3195314"/>
            <a:ext cx="4288306" cy="3362972"/>
            <a:chOff x="0" y="681959"/>
            <a:chExt cx="4288305" cy="3362970"/>
          </a:xfrm>
        </p:grpSpPr>
        <p:pic>
          <p:nvPicPr>
            <p:cNvPr id="2576" name="pasted-image.tif"/>
            <p:cNvPicPr/>
            <p:nvPr/>
          </p:nvPicPr>
          <p:blipFill>
            <a:blip r:embed="rId2">
              <a:alphaModFix amt="50019"/>
              <a:extLst/>
            </a:blip>
            <a:stretch>
              <a:fillRect/>
            </a:stretch>
          </p:blipFill>
          <p:spPr>
            <a:xfrm rot="17285345">
              <a:off x="1093147" y="685017"/>
              <a:ext cx="2441349" cy="3356855"/>
            </a:xfrm>
            <a:prstGeom prst="rect">
              <a:avLst/>
            </a:prstGeom>
            <a:ln w="12700" cap="flat">
              <a:noFill/>
              <a:miter lim="400000"/>
            </a:ln>
            <a:effectLst/>
          </p:spPr>
        </p:pic>
        <p:pic>
          <p:nvPicPr>
            <p:cNvPr id="2577" name="pasted-image.tif"/>
            <p:cNvPicPr/>
            <p:nvPr/>
          </p:nvPicPr>
          <p:blipFill>
            <a:blip r:embed="rId2">
              <a:extLst/>
            </a:blip>
            <a:stretch>
              <a:fillRect/>
            </a:stretch>
          </p:blipFill>
          <p:spPr>
            <a:xfrm rot="16240446">
              <a:off x="471997" y="541555"/>
              <a:ext cx="2441349" cy="3356855"/>
            </a:xfrm>
            <a:prstGeom prst="rect">
              <a:avLst/>
            </a:prstGeom>
            <a:ln w="12700" cap="flat">
              <a:noFill/>
              <a:miter lim="400000"/>
            </a:ln>
            <a:effectLst/>
          </p:spPr>
        </p:pic>
      </p:grpSp>
      <p:sp>
        <p:nvSpPr>
          <p:cNvPr id="2579" name="Shape 2579"/>
          <p:cNvSpPr/>
          <p:nvPr/>
        </p:nvSpPr>
        <p:spPr>
          <a:xfrm>
            <a:off x="9057996" y="398506"/>
            <a:ext cx="3965424"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Sharing Innovations</a:t>
            </a:r>
          </a:p>
        </p:txBody>
      </p:sp>
      <p:sp>
        <p:nvSpPr>
          <p:cNvPr id="2580" name="Shape 2580"/>
          <p:cNvSpPr/>
          <p:nvPr/>
        </p:nvSpPr>
        <p:spPr>
          <a:xfrm>
            <a:off x="1759471" y="1748510"/>
            <a:ext cx="1102814"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Materials </a:t>
            </a:r>
          </a:p>
        </p:txBody>
      </p:sp>
      <p:grpSp>
        <p:nvGrpSpPr>
          <p:cNvPr id="2583" name="Group 2583"/>
          <p:cNvGrpSpPr/>
          <p:nvPr/>
        </p:nvGrpSpPr>
        <p:grpSpPr>
          <a:xfrm>
            <a:off x="5262833" y="3949816"/>
            <a:ext cx="2804490" cy="3823856"/>
            <a:chOff x="184056" y="746783"/>
            <a:chExt cx="2804489" cy="3823854"/>
          </a:xfrm>
        </p:grpSpPr>
        <p:pic>
          <p:nvPicPr>
            <p:cNvPr id="2581" name="pasted-image.tif"/>
            <p:cNvPicPr/>
            <p:nvPr/>
          </p:nvPicPr>
          <p:blipFill>
            <a:blip r:embed="rId3">
              <a:extLst/>
            </a:blip>
            <a:stretch>
              <a:fillRect/>
            </a:stretch>
          </p:blipFill>
          <p:spPr>
            <a:xfrm rot="15106048" flipH="1">
              <a:off x="429916" y="961875"/>
              <a:ext cx="1736081" cy="1773674"/>
            </a:xfrm>
            <a:prstGeom prst="rect">
              <a:avLst/>
            </a:prstGeom>
            <a:ln w="12700" cap="flat">
              <a:noFill/>
              <a:miter lim="400000"/>
            </a:ln>
            <a:effectLst/>
          </p:spPr>
        </p:pic>
        <p:sp>
          <p:nvSpPr>
            <p:cNvPr id="2582" name="Shape 2582"/>
            <p:cNvSpPr/>
            <p:nvPr/>
          </p:nvSpPr>
          <p:spPr>
            <a:xfrm>
              <a:off x="466078" y="2987290"/>
              <a:ext cx="2522468" cy="15833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lgn="l" defTabSz="457200">
                <a:lnSpc>
                  <a:spcPts val="3300"/>
                </a:lnSpc>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Markers</a:t>
              </a:r>
            </a:p>
          </p:txBody>
        </p:sp>
      </p:grpSp>
      <p:sp>
        <p:nvSpPr>
          <p:cNvPr id="2584" name="Shape 2584"/>
          <p:cNvSpPr/>
          <p:nvPr/>
        </p:nvSpPr>
        <p:spPr>
          <a:xfrm>
            <a:off x="1184722" y="6419559"/>
            <a:ext cx="4549638"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2D2829"/>
                </a:solidFill>
                <a:latin typeface="Lint McCree Intl BB"/>
                <a:ea typeface="Lint McCree Intl BB"/>
                <a:cs typeface="Lint McCree Intl BB"/>
                <a:sym typeface="Lint McCree Intl BB"/>
              </a:rPr>
              <a:t>Chart</a:t>
            </a:r>
            <a:r>
              <a:rPr>
                <a:solidFill>
                  <a:srgbClr val="2D2829"/>
                </a:solidFill>
                <a:latin typeface="Lint McCree Intl BB"/>
                <a:ea typeface="Lint McCree Intl BB"/>
                <a:cs typeface="Lint McCree Intl BB"/>
                <a:sym typeface="Lint McCree Intl BB"/>
              </a:rPr>
              <a:t> </a:t>
            </a:r>
            <a:r>
              <a:rPr b="1">
                <a:solidFill>
                  <a:srgbClr val="2D2829"/>
                </a:solidFill>
                <a:latin typeface="Lint McCree Intl BB"/>
                <a:ea typeface="Lint McCree Intl BB"/>
                <a:cs typeface="Lint McCree Intl BB"/>
                <a:sym typeface="Lint McCree Intl BB"/>
              </a:rPr>
              <a:t>Paper</a:t>
            </a:r>
            <a:endParaRPr>
              <a:solidFill>
                <a:srgbClr val="2D2829"/>
              </a:solidFill>
              <a:latin typeface="Lint McCree Intl BB"/>
              <a:ea typeface="Lint McCree Intl BB"/>
              <a:cs typeface="Lint McCree Intl BB"/>
              <a:sym typeface="Lint McCree Intl BB"/>
            </a:endParaRPr>
          </a:p>
        </p:txBody>
      </p:sp>
      <p:sp>
        <p:nvSpPr>
          <p:cNvPr id="2585" name="Shape 2585"/>
          <p:cNvSpPr/>
          <p:nvPr/>
        </p:nvSpPr>
        <p:spPr>
          <a:xfrm>
            <a:off x="8709644" y="6170503"/>
            <a:ext cx="4086507" cy="23191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p>
            <a:pPr algn="l" defTabSz="456987">
              <a:lnSpc>
                <a:spcPts val="3300"/>
              </a:lnSpc>
              <a:defRPr sz="1800"/>
            </a:pPr>
            <a:r>
              <a:rPr lang="en-CA" b="1" dirty="0" smtClean="0">
                <a:solidFill>
                  <a:srgbClr val="2D2829"/>
                </a:solidFill>
                <a:latin typeface="Lint McCree Intl BB"/>
                <a:ea typeface="Lint McCree Intl BB"/>
                <a:cs typeface="Lint McCree Intl BB"/>
                <a:sym typeface="Lint McCree Intl BB"/>
              </a:rPr>
              <a:t>Strategic Plan</a:t>
            </a:r>
            <a:endParaRPr b="1" dirty="0">
              <a:solidFill>
                <a:srgbClr val="2D2829"/>
              </a:solidFill>
              <a:latin typeface="Lint McCree Intl BB"/>
              <a:ea typeface="Lint McCree Intl BB"/>
              <a:cs typeface="Lint McCree Intl BB"/>
              <a:sym typeface="Lint McCree Intl BB"/>
            </a:endParaRPr>
          </a:p>
          <a:p>
            <a:pPr algn="l" defTabSz="456987">
              <a:lnSpc>
                <a:spcPts val="3300"/>
              </a:lnSpc>
              <a:defRPr sz="1800"/>
            </a:pPr>
            <a:r>
              <a:rPr dirty="0">
                <a:solidFill>
                  <a:srgbClr val="2D2829"/>
                </a:solidFill>
                <a:latin typeface="Lint McCree Intl BB"/>
                <a:ea typeface="Lint McCree Intl BB"/>
                <a:cs typeface="Lint McCree Intl BB"/>
                <a:sym typeface="Lint McCree Intl BB"/>
              </a:rPr>
              <a:t>template</a:t>
            </a:r>
          </a:p>
        </p:txBody>
      </p:sp>
      <p:pic>
        <p:nvPicPr>
          <p:cNvPr id="2589" name="Sharing Innov + Post Train Card illos.tif"/>
          <p:cNvPicPr/>
          <p:nvPr/>
        </p:nvPicPr>
        <p:blipFill>
          <a:blip r:embed="rId4">
            <a:extLst/>
          </a:blip>
          <a:stretch>
            <a:fillRect/>
          </a:stretch>
        </p:blipFill>
        <p:spPr>
          <a:xfrm>
            <a:off x="7368774" y="-26988"/>
            <a:ext cx="1439882" cy="1439883"/>
          </a:xfrm>
          <a:prstGeom prst="rect">
            <a:avLst/>
          </a:prstGeom>
          <a:ln w="12700">
            <a:miter lim="400000"/>
          </a:ln>
        </p:spPr>
      </p:pic>
      <p:grpSp>
        <p:nvGrpSpPr>
          <p:cNvPr id="16" name="Group 15"/>
          <p:cNvGrpSpPr/>
          <p:nvPr/>
        </p:nvGrpSpPr>
        <p:grpSpPr>
          <a:xfrm>
            <a:off x="8709630" y="3671366"/>
            <a:ext cx="3498960" cy="2417057"/>
            <a:chOff x="8709631" y="3671354"/>
            <a:chExt cx="3498959" cy="2417056"/>
          </a:xfrm>
        </p:grpSpPr>
        <p:grpSp>
          <p:nvGrpSpPr>
            <p:cNvPr id="17" name="Group 16"/>
            <p:cNvGrpSpPr/>
            <p:nvPr/>
          </p:nvGrpSpPr>
          <p:grpSpPr>
            <a:xfrm>
              <a:off x="9349598" y="3671354"/>
              <a:ext cx="2858992" cy="2212090"/>
              <a:chOff x="9349598" y="3671354"/>
              <a:chExt cx="2858992" cy="2212090"/>
            </a:xfrm>
          </p:grpSpPr>
          <p:pic>
            <p:nvPicPr>
              <p:cNvPr id="21" name="Shifting Gears 3 p2.png"/>
              <p:cNvPicPr/>
              <p:nvPr/>
            </p:nvPicPr>
            <p:blipFill>
              <a:blip r:embed="rId5">
                <a:extLst/>
              </a:blip>
              <a:stretch>
                <a:fillRect/>
              </a:stretch>
            </p:blipFill>
            <p:spPr>
              <a:xfrm>
                <a:off x="9349598" y="3671354"/>
                <a:ext cx="2858992" cy="2212090"/>
              </a:xfrm>
              <a:prstGeom prst="rect">
                <a:avLst/>
              </a:prstGeom>
              <a:ln w="9525" cap="flat">
                <a:solidFill>
                  <a:srgbClr val="000000"/>
                </a:solidFill>
                <a:prstDash val="solid"/>
                <a:miter lim="400000"/>
              </a:ln>
              <a:effectLst/>
            </p:spPr>
          </p:pic>
          <p:sp>
            <p:nvSpPr>
              <p:cNvPr id="22" name="TextBox 21"/>
              <p:cNvSpPr txBox="1"/>
              <p:nvPr/>
            </p:nvSpPr>
            <p:spPr>
              <a:xfrm>
                <a:off x="9508662" y="3996211"/>
                <a:ext cx="2446265"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 continued</a:t>
                </a:r>
                <a:endParaRPr lang="en-US" sz="1000" b="1" dirty="0">
                  <a:solidFill>
                    <a:srgbClr val="000000"/>
                  </a:solidFill>
                  <a:latin typeface="Helvetica"/>
                  <a:cs typeface="Helvetica"/>
                </a:endParaRPr>
              </a:p>
            </p:txBody>
          </p:sp>
        </p:grpSp>
        <p:grpSp>
          <p:nvGrpSpPr>
            <p:cNvPr id="18" name="Group 17"/>
            <p:cNvGrpSpPr/>
            <p:nvPr/>
          </p:nvGrpSpPr>
          <p:grpSpPr>
            <a:xfrm>
              <a:off x="8709631" y="3920683"/>
              <a:ext cx="2806568" cy="2167727"/>
              <a:chOff x="6087349" y="1732780"/>
              <a:chExt cx="2806568" cy="2167727"/>
            </a:xfrm>
          </p:grpSpPr>
          <p:pic>
            <p:nvPicPr>
              <p:cNvPr id="19" name="Shifting Gears 3 p1.png"/>
              <p:cNvPicPr/>
              <p:nvPr/>
            </p:nvPicPr>
            <p:blipFill>
              <a:blip r:embed="rId6">
                <a:extLst/>
              </a:blip>
              <a:stretch>
                <a:fillRect/>
              </a:stretch>
            </p:blipFill>
            <p:spPr>
              <a:xfrm>
                <a:off x="6087349" y="1732780"/>
                <a:ext cx="2806568" cy="2167727"/>
              </a:xfrm>
              <a:prstGeom prst="rect">
                <a:avLst/>
              </a:prstGeom>
              <a:ln w="9525" cap="flat">
                <a:solidFill>
                  <a:srgbClr val="000000"/>
                </a:solidFill>
                <a:prstDash val="solid"/>
                <a:miter lim="400000"/>
              </a:ln>
              <a:effectLst/>
            </p:spPr>
          </p:pic>
          <p:sp>
            <p:nvSpPr>
              <p:cNvPr id="20" name="TextBox 19"/>
              <p:cNvSpPr txBox="1"/>
              <p:nvPr/>
            </p:nvSpPr>
            <p:spPr>
              <a:xfrm>
                <a:off x="6220881" y="2042103"/>
                <a:ext cx="1897239" cy="2564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rtl="0" latinLnBrk="1" hangingPunct="0"/>
                <a:r>
                  <a:rPr lang="en-US" sz="1000" b="1" dirty="0">
                    <a:solidFill>
                      <a:srgbClr val="000000"/>
                    </a:solidFill>
                    <a:latin typeface="Helvetica"/>
                    <a:cs typeface="Helvetica"/>
                  </a:rPr>
                  <a:t>Strategic Plan</a:t>
                </a:r>
                <a:endParaRPr lang="en-US" sz="1000" b="1" dirty="0">
                  <a:solidFill>
                    <a:srgbClr val="000000"/>
                  </a:solidFill>
                  <a:latin typeface="Helvetica"/>
                  <a:cs typeface="Helvetica"/>
                </a:endParaRPr>
              </a:p>
            </p:txBody>
          </p:sp>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1" name="Shape 2591"/>
          <p:cNvSpPr/>
          <p:nvPr/>
        </p:nvSpPr>
        <p:spPr>
          <a:xfrm>
            <a:off x="1330340" y="848066"/>
            <a:ext cx="5641215" cy="61550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000"/>
              </a:lnSpc>
              <a:defRPr sz="2400" b="1">
                <a:solidFill>
                  <a:srgbClr val="2D2829"/>
                </a:solidFill>
                <a:latin typeface="Helvetica"/>
                <a:ea typeface="Helvetica"/>
                <a:cs typeface="Helvetica"/>
                <a:sym typeface="Helvetica"/>
              </a:defRPr>
            </a:lvl1pPr>
          </a:lstStyle>
          <a:p>
            <a:pPr lvl="0">
              <a:defRPr sz="1800" b="0">
                <a:solidFill>
                  <a:srgbClr val="000000"/>
                </a:solidFill>
              </a:defRPr>
            </a:pPr>
            <a:r>
              <a:rPr/>
              <a:t>There are a number of different ways to share…</a:t>
            </a:r>
          </a:p>
        </p:txBody>
      </p:sp>
      <p:sp>
        <p:nvSpPr>
          <p:cNvPr id="2592" name="Shape 2592"/>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sp>
        <p:nvSpPr>
          <p:cNvPr id="2593" name="Shape 2593"/>
          <p:cNvSpPr/>
          <p:nvPr/>
        </p:nvSpPr>
        <p:spPr>
          <a:xfrm>
            <a:off x="9057996" y="398506"/>
            <a:ext cx="3965424"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Sharing Innovations</a:t>
            </a:r>
          </a:p>
        </p:txBody>
      </p:sp>
      <p:sp>
        <p:nvSpPr>
          <p:cNvPr id="2594" name="Shape 2594"/>
          <p:cNvSpPr/>
          <p:nvPr/>
        </p:nvSpPr>
        <p:spPr>
          <a:xfrm>
            <a:off x="1924244" y="7734430"/>
            <a:ext cx="10612580" cy="9335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a:latin typeface="Lint McCree Intl BB"/>
              <a:ea typeface="Lint McCree Intl BB"/>
              <a:cs typeface="Lint McCree Intl BB"/>
              <a:sym typeface="Lint McCree Intl BB"/>
            </a:endParaRPr>
          </a:p>
          <a:p>
            <a:pPr algn="l" defTabSz="456987">
              <a:defRPr sz="1800"/>
            </a:pPr>
            <a:r>
              <a:rPr b="1">
                <a:solidFill>
                  <a:srgbClr val="5F327C"/>
                </a:solidFill>
                <a:latin typeface="Lint McCree Intl BB"/>
                <a:ea typeface="Lint McCree Intl BB"/>
                <a:cs typeface="Lint McCree Intl BB"/>
                <a:sym typeface="Lint McCree Intl BB"/>
              </a:rPr>
              <a:t>Quick Testing</a:t>
            </a:r>
            <a:r>
              <a:rPr>
                <a:latin typeface="Lint McCree Intl BB"/>
                <a:ea typeface="Lint McCree Intl BB"/>
                <a:cs typeface="Lint McCree Intl BB"/>
                <a:sym typeface="Lint McCree Intl BB"/>
              </a:rPr>
              <a:t>: Use the tests designed in Gear 3 with your guests to test your prototype and strategy. The guests can then contribute their thinking and insights to build out the idea.</a:t>
            </a:r>
          </a:p>
        </p:txBody>
      </p:sp>
      <p:sp>
        <p:nvSpPr>
          <p:cNvPr id="2595" name="Shape 2595"/>
          <p:cNvSpPr/>
          <p:nvPr/>
        </p:nvSpPr>
        <p:spPr>
          <a:xfrm>
            <a:off x="2946401" y="1412894"/>
            <a:ext cx="3773670" cy="1883752"/>
          </a:xfrm>
          <a:prstGeom prst="wedgeEllipseCallout">
            <a:avLst>
              <a:gd name="adj1" fmla="val 64846"/>
              <a:gd name="adj2" fmla="val -9724"/>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6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dirty="0"/>
              <a:t>Choose one or a combination of  the following ways…</a:t>
            </a:r>
          </a:p>
        </p:txBody>
      </p:sp>
      <p:sp>
        <p:nvSpPr>
          <p:cNvPr id="2596" name="Shape 2596"/>
          <p:cNvSpPr/>
          <p:nvPr/>
        </p:nvSpPr>
        <p:spPr>
          <a:xfrm>
            <a:off x="1786362" y="3652317"/>
            <a:ext cx="10612580" cy="6565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5F327C"/>
                </a:solidFill>
                <a:latin typeface="Lint McCree Intl BB"/>
                <a:ea typeface="Lint McCree Intl BB"/>
                <a:cs typeface="Lint McCree Intl BB"/>
                <a:sym typeface="Lint McCree Intl BB"/>
              </a:rPr>
              <a:t>Pitch style presentation</a:t>
            </a:r>
            <a:r>
              <a:rPr b="1">
                <a:latin typeface="Lint McCree Intl BB"/>
                <a:ea typeface="Lint McCree Intl BB"/>
                <a:cs typeface="Lint McCree Intl BB"/>
                <a:sym typeface="Lint McCree Intl BB"/>
              </a:rPr>
              <a:t>:</a:t>
            </a:r>
            <a:r>
              <a:rPr>
                <a:latin typeface="Lint McCree Intl BB"/>
                <a:ea typeface="Lint McCree Intl BB"/>
                <a:cs typeface="Lint McCree Intl BB"/>
                <a:sym typeface="Lint McCree Intl BB"/>
              </a:rPr>
              <a:t> This short ‘elevator pitch’ models an entrepreneurial pitch to a panel of judges and a larger audience.</a:t>
            </a:r>
          </a:p>
        </p:txBody>
      </p:sp>
      <p:sp>
        <p:nvSpPr>
          <p:cNvPr id="2597" name="Shape 2597"/>
          <p:cNvSpPr/>
          <p:nvPr/>
        </p:nvSpPr>
        <p:spPr>
          <a:xfrm>
            <a:off x="1828072" y="4882249"/>
            <a:ext cx="10529185" cy="6565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5F327C"/>
                </a:solidFill>
                <a:latin typeface="Lint McCree Intl BB"/>
                <a:ea typeface="Lint McCree Intl BB"/>
                <a:cs typeface="Lint McCree Intl BB"/>
                <a:sym typeface="Lint McCree Intl BB"/>
              </a:rPr>
              <a:t>Co-creation session</a:t>
            </a:r>
            <a:r>
              <a:rPr>
                <a:latin typeface="Lint McCree Intl BB"/>
                <a:ea typeface="Lint McCree Intl BB"/>
                <a:cs typeface="Lint McCree Intl BB"/>
                <a:sym typeface="Lint McCree Intl BB"/>
              </a:rPr>
              <a:t>: share your innovations with your sector partner, and then continue to build the idea out through feedback and iteration.</a:t>
            </a:r>
          </a:p>
        </p:txBody>
      </p:sp>
      <p:sp>
        <p:nvSpPr>
          <p:cNvPr id="2598" name="Shape 2598"/>
          <p:cNvSpPr/>
          <p:nvPr/>
        </p:nvSpPr>
        <p:spPr>
          <a:xfrm>
            <a:off x="1922656" y="6241209"/>
            <a:ext cx="10339992" cy="9335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5F327C"/>
                </a:solidFill>
                <a:latin typeface="Lint McCree Intl BB"/>
                <a:ea typeface="Lint McCree Intl BB"/>
                <a:cs typeface="Lint McCree Intl BB"/>
                <a:sym typeface="Lint McCree Intl BB"/>
              </a:rPr>
              <a:t>Gallery walk</a:t>
            </a:r>
            <a:r>
              <a:rPr>
                <a:latin typeface="Lint McCree Intl BB"/>
                <a:ea typeface="Lint McCree Intl BB"/>
                <a:cs typeface="Lint McCree Intl BB"/>
                <a:sym typeface="Lint McCree Intl BB"/>
              </a:rPr>
              <a:t>: Teams set up presentation stations all around the space. Guests and participants rotate from station to station, giving teams an opportunity to share their stories once they arrive at their station.</a:t>
            </a:r>
          </a:p>
        </p:txBody>
      </p:sp>
      <p:pic>
        <p:nvPicPr>
          <p:cNvPr id="2599" name="Sharing Innov + Post Train Card illos.tif"/>
          <p:cNvPicPr/>
          <p:nvPr/>
        </p:nvPicPr>
        <p:blipFill>
          <a:blip r:embed="rId3">
            <a:extLst/>
          </a:blip>
          <a:stretch>
            <a:fillRect/>
          </a:stretch>
        </p:blipFill>
        <p:spPr>
          <a:xfrm>
            <a:off x="7368774" y="-26988"/>
            <a:ext cx="1439882" cy="1439883"/>
          </a:xfrm>
          <a:prstGeom prst="rect">
            <a:avLst/>
          </a:prstGeom>
          <a:ln w="12700">
            <a:miter lim="400000"/>
          </a:ln>
        </p:spPr>
      </p:pic>
      <p:pic>
        <p:nvPicPr>
          <p:cNvPr id="2600" name="LittleGuy_15c.png"/>
          <p:cNvPicPr/>
          <p:nvPr/>
        </p:nvPicPr>
        <p:blipFill>
          <a:blip r:embed="rId4">
            <a:extLst/>
          </a:blip>
          <a:stretch>
            <a:fillRect/>
          </a:stretch>
        </p:blipFill>
        <p:spPr>
          <a:xfrm>
            <a:off x="7230544" y="1683364"/>
            <a:ext cx="1152383" cy="193614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4" name="Shape 2604"/>
          <p:cNvSpPr/>
          <p:nvPr/>
        </p:nvSpPr>
        <p:spPr>
          <a:xfrm>
            <a:off x="1252147" y="1278638"/>
            <a:ext cx="9496283" cy="68622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b="1">
                <a:solidFill>
                  <a:srgbClr val="2D2829"/>
                </a:solidFill>
                <a:latin typeface="Helvetica"/>
                <a:ea typeface="Helvetica"/>
                <a:cs typeface="Helvetica"/>
                <a:sym typeface="Helvetica"/>
              </a:rPr>
              <a:t>You probably want your presentation to be </a:t>
            </a:r>
            <a:r>
              <a:rPr sz="2800" b="1" i="1">
                <a:solidFill>
                  <a:srgbClr val="2D2829"/>
                </a:solidFill>
                <a:latin typeface="Helvetica"/>
                <a:ea typeface="Helvetica"/>
                <a:cs typeface="Helvetica"/>
                <a:sym typeface="Helvetica"/>
              </a:rPr>
              <a:t>perfect</a:t>
            </a:r>
            <a:r>
              <a:rPr sz="2800" b="1">
                <a:solidFill>
                  <a:srgbClr val="2D2829"/>
                </a:solidFill>
                <a:latin typeface="Helvetica"/>
                <a:ea typeface="Helvetica"/>
                <a:cs typeface="Helvetica"/>
                <a:sym typeface="Helvetica"/>
              </a:rPr>
              <a:t>… </a:t>
            </a:r>
          </a:p>
        </p:txBody>
      </p:sp>
      <p:sp>
        <p:nvSpPr>
          <p:cNvPr id="2605" name="Shape 2605"/>
          <p:cNvSpPr/>
          <p:nvPr/>
        </p:nvSpPr>
        <p:spPr>
          <a:xfrm>
            <a:off x="1330329" y="1949362"/>
            <a:ext cx="102679" cy="474655"/>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p:txBody>
      </p:sp>
      <p:sp>
        <p:nvSpPr>
          <p:cNvPr id="2606" name="Shape 2606"/>
          <p:cNvSpPr/>
          <p:nvPr/>
        </p:nvSpPr>
        <p:spPr>
          <a:xfrm>
            <a:off x="9057996" y="398506"/>
            <a:ext cx="3965424"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Sharing Innovations</a:t>
            </a:r>
          </a:p>
        </p:txBody>
      </p:sp>
      <p:grpSp>
        <p:nvGrpSpPr>
          <p:cNvPr id="2612" name="Group 2612"/>
          <p:cNvGrpSpPr/>
          <p:nvPr/>
        </p:nvGrpSpPr>
        <p:grpSpPr>
          <a:xfrm>
            <a:off x="836483" y="1961393"/>
            <a:ext cx="3210916" cy="6099341"/>
            <a:chOff x="0" y="0"/>
            <a:chExt cx="3210913" cy="6099340"/>
          </a:xfrm>
        </p:grpSpPr>
        <p:sp>
          <p:nvSpPr>
            <p:cNvPr id="2607" name="Shape 2607"/>
            <p:cNvSpPr/>
            <p:nvPr/>
          </p:nvSpPr>
          <p:spPr>
            <a:xfrm>
              <a:off x="1114727" y="2839311"/>
              <a:ext cx="612649" cy="4207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71981"/>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2611" name="Group 2611"/>
            <p:cNvGrpSpPr/>
            <p:nvPr/>
          </p:nvGrpSpPr>
          <p:grpSpPr>
            <a:xfrm>
              <a:off x="0" y="0"/>
              <a:ext cx="3210914" cy="6099341"/>
              <a:chOff x="0" y="0"/>
              <a:chExt cx="3210913" cy="6099340"/>
            </a:xfrm>
          </p:grpSpPr>
          <p:pic>
            <p:nvPicPr>
              <p:cNvPr id="2608" name="huh? guy_3.png"/>
              <p:cNvPicPr/>
              <p:nvPr/>
            </p:nvPicPr>
            <p:blipFill>
              <a:blip r:embed="rId3">
                <a:extLst/>
              </a:blip>
              <a:stretch>
                <a:fillRect/>
              </a:stretch>
            </p:blipFill>
            <p:spPr>
              <a:xfrm>
                <a:off x="0" y="2937246"/>
                <a:ext cx="1568109" cy="3162095"/>
              </a:xfrm>
              <a:prstGeom prst="rect">
                <a:avLst/>
              </a:prstGeom>
              <a:ln w="12700" cap="flat">
                <a:noFill/>
                <a:miter lim="400000"/>
              </a:ln>
              <a:effectLst/>
            </p:spPr>
          </p:pic>
          <p:pic>
            <p:nvPicPr>
              <p:cNvPr id="2609" name="lightbulb_1.png"/>
              <p:cNvPicPr/>
              <p:nvPr/>
            </p:nvPicPr>
            <p:blipFill>
              <a:blip r:embed="rId4">
                <a:extLst/>
              </a:blip>
              <a:stretch>
                <a:fillRect/>
              </a:stretch>
            </p:blipFill>
            <p:spPr>
              <a:xfrm rot="4499418">
                <a:off x="847465" y="2480482"/>
                <a:ext cx="966604" cy="1088800"/>
              </a:xfrm>
              <a:prstGeom prst="rect">
                <a:avLst/>
              </a:prstGeom>
              <a:ln w="12700" cap="flat">
                <a:noFill/>
                <a:miter lim="400000"/>
              </a:ln>
              <a:effectLst/>
            </p:spPr>
          </p:pic>
          <p:sp>
            <p:nvSpPr>
              <p:cNvPr id="2610" name="Shape 2610"/>
              <p:cNvSpPr/>
              <p:nvPr/>
            </p:nvSpPr>
            <p:spPr>
              <a:xfrm>
                <a:off x="109735" y="0"/>
                <a:ext cx="3101179" cy="2220017"/>
              </a:xfrm>
              <a:prstGeom prst="wedgeEllipseCallout">
                <a:avLst>
                  <a:gd name="adj1" fmla="val -31211"/>
                  <a:gd name="adj2" fmla="val 72314"/>
                </a:avLst>
              </a:prstGeom>
              <a:solidFill>
                <a:srgbClr val="DEBBE5"/>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sz="1600" dirty="0">
                    <a:solidFill>
                      <a:srgbClr val="2D2829"/>
                    </a:solidFill>
                    <a:latin typeface="Lint McCree Intl BB"/>
                    <a:ea typeface="Lint McCree Intl BB"/>
                    <a:cs typeface="Lint McCree Intl BB"/>
                    <a:sym typeface="Lint McCree Intl BB"/>
                  </a:rPr>
                  <a:t>…but </a:t>
                </a:r>
                <a:r>
                  <a:rPr sz="1600" i="1" dirty="0">
                    <a:solidFill>
                      <a:srgbClr val="2D2829"/>
                    </a:solidFill>
                    <a:latin typeface="Lint McCree Intl BB"/>
                    <a:ea typeface="Lint McCree Intl BB"/>
                    <a:cs typeface="Lint McCree Intl BB"/>
                    <a:sym typeface="Lint McCree Intl BB"/>
                  </a:rPr>
                  <a:t>sharing innovations</a:t>
                </a:r>
                <a:r>
                  <a:rPr sz="1600" dirty="0">
                    <a:solidFill>
                      <a:srgbClr val="2D2829"/>
                    </a:solidFill>
                    <a:latin typeface="Lint McCree Intl BB"/>
                    <a:ea typeface="Lint McCree Intl BB"/>
                    <a:cs typeface="Lint McCree Intl BB"/>
                    <a:sym typeface="Lint McCree Intl BB"/>
                  </a:rPr>
                  <a:t> isn’t about having a </a:t>
                </a:r>
                <a:r>
                  <a:rPr sz="1600" i="1" dirty="0">
                    <a:solidFill>
                      <a:srgbClr val="2D2829"/>
                    </a:solidFill>
                    <a:latin typeface="Lint McCree Intl BB"/>
                    <a:ea typeface="Lint McCree Intl BB"/>
                    <a:cs typeface="Lint McCree Intl BB"/>
                    <a:sym typeface="Lint McCree Intl BB"/>
                  </a:rPr>
                  <a:t>perfect</a:t>
                </a:r>
                <a:r>
                  <a:rPr sz="1600" dirty="0">
                    <a:solidFill>
                      <a:srgbClr val="2D2829"/>
                    </a:solidFill>
                    <a:latin typeface="Lint McCree Intl BB"/>
                    <a:ea typeface="Lint McCree Intl BB"/>
                    <a:cs typeface="Lint McCree Intl BB"/>
                    <a:sym typeface="Lint McCree Intl BB"/>
                  </a:rPr>
                  <a:t> idea.</a:t>
                </a:r>
              </a:p>
            </p:txBody>
          </p:sp>
        </p:grpSp>
      </p:grpSp>
      <p:grpSp>
        <p:nvGrpSpPr>
          <p:cNvPr id="2617" name="Group 2617"/>
          <p:cNvGrpSpPr/>
          <p:nvPr/>
        </p:nvGrpSpPr>
        <p:grpSpPr>
          <a:xfrm>
            <a:off x="7637796" y="1961381"/>
            <a:ext cx="5190896" cy="6010951"/>
            <a:chOff x="0" y="244591"/>
            <a:chExt cx="5190895" cy="6010950"/>
          </a:xfrm>
        </p:grpSpPr>
        <p:pic>
          <p:nvPicPr>
            <p:cNvPr id="2613" name="lightbulb_5.png"/>
            <p:cNvPicPr/>
            <p:nvPr/>
          </p:nvPicPr>
          <p:blipFill>
            <a:blip r:embed="rId5">
              <a:extLst/>
            </a:blip>
            <a:stretch>
              <a:fillRect/>
            </a:stretch>
          </p:blipFill>
          <p:spPr>
            <a:xfrm>
              <a:off x="0" y="3551033"/>
              <a:ext cx="2863250" cy="2704508"/>
            </a:xfrm>
            <a:prstGeom prst="rect">
              <a:avLst/>
            </a:prstGeom>
            <a:ln w="12700" cap="flat">
              <a:noFill/>
              <a:miter lim="400000"/>
            </a:ln>
            <a:effectLst/>
          </p:spPr>
        </p:pic>
        <p:grpSp>
          <p:nvGrpSpPr>
            <p:cNvPr id="2616" name="Group 2616"/>
            <p:cNvGrpSpPr/>
            <p:nvPr/>
          </p:nvGrpSpPr>
          <p:grpSpPr>
            <a:xfrm>
              <a:off x="714965" y="244591"/>
              <a:ext cx="4475930" cy="4633247"/>
              <a:chOff x="118657" y="244591"/>
              <a:chExt cx="4475928" cy="4633246"/>
            </a:xfrm>
          </p:grpSpPr>
          <p:pic>
            <p:nvPicPr>
              <p:cNvPr id="2614" name="LittleGuy_11b.png"/>
              <p:cNvPicPr/>
              <p:nvPr/>
            </p:nvPicPr>
            <p:blipFill>
              <a:blip r:embed="rId6">
                <a:extLst/>
              </a:blip>
              <a:stretch>
                <a:fillRect/>
              </a:stretch>
            </p:blipFill>
            <p:spPr>
              <a:xfrm>
                <a:off x="118657" y="2348368"/>
                <a:ext cx="1534689" cy="2529469"/>
              </a:xfrm>
              <a:prstGeom prst="rect">
                <a:avLst/>
              </a:prstGeom>
              <a:ln w="12700" cap="flat">
                <a:noFill/>
                <a:miter lim="400000"/>
              </a:ln>
              <a:effectLst/>
            </p:spPr>
          </p:pic>
          <p:sp>
            <p:nvSpPr>
              <p:cNvPr id="2615" name="Shape 2615"/>
              <p:cNvSpPr/>
              <p:nvPr/>
            </p:nvSpPr>
            <p:spPr>
              <a:xfrm>
                <a:off x="118657" y="244591"/>
                <a:ext cx="4475928" cy="1941247"/>
              </a:xfrm>
              <a:prstGeom prst="wedgeEllipseCallout">
                <a:avLst>
                  <a:gd name="adj1" fmla="val -24860"/>
                  <a:gd name="adj2" fmla="val 58290"/>
                </a:avLst>
              </a:prstGeom>
              <a:solidFill>
                <a:srgbClr val="DEBBE5"/>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sz="1600" dirty="0">
                    <a:latin typeface="Lint McCree Intl BB"/>
                    <a:ea typeface="Lint McCree Intl BB"/>
                    <a:cs typeface="Lint McCree Intl BB"/>
                    <a:sym typeface="Lint McCree Intl BB"/>
                  </a:rPr>
                  <a:t>For this reason, the idea - and presentation - simply need to be </a:t>
                </a:r>
                <a:r>
                  <a:rPr sz="1600" i="1" dirty="0">
                    <a:latin typeface="Lint McCree Intl BB"/>
                    <a:ea typeface="Lint McCree Intl BB"/>
                    <a:cs typeface="Lint McCree Intl BB"/>
                    <a:sym typeface="Lint McCree Intl BB"/>
                  </a:rPr>
                  <a:t>good enough</a:t>
                </a:r>
                <a:r>
                  <a:rPr sz="1600" dirty="0">
                    <a:latin typeface="Lint McCree Intl BB"/>
                    <a:ea typeface="Lint McCree Intl BB"/>
                    <a:cs typeface="Lint McCree Intl BB"/>
                    <a:sym typeface="Lint McCree Intl BB"/>
                  </a:rPr>
                  <a:t> to communicate your thinking.</a:t>
                </a:r>
              </a:p>
            </p:txBody>
          </p:sp>
        </p:grpSp>
      </p:grpSp>
      <p:grpSp>
        <p:nvGrpSpPr>
          <p:cNvPr id="2622" name="Group 2622"/>
          <p:cNvGrpSpPr/>
          <p:nvPr/>
        </p:nvGrpSpPr>
        <p:grpSpPr>
          <a:xfrm>
            <a:off x="4210920" y="2450172"/>
            <a:ext cx="3578734" cy="5522158"/>
            <a:chOff x="0" y="0"/>
            <a:chExt cx="3578732" cy="5522156"/>
          </a:xfrm>
        </p:grpSpPr>
        <p:sp>
          <p:nvSpPr>
            <p:cNvPr id="2618" name="Shape 2618"/>
            <p:cNvSpPr/>
            <p:nvPr/>
          </p:nvSpPr>
          <p:spPr>
            <a:xfrm>
              <a:off x="0" y="0"/>
              <a:ext cx="3578733" cy="2185838"/>
            </a:xfrm>
            <a:prstGeom prst="wedgeEllipseCallout">
              <a:avLst>
                <a:gd name="adj1" fmla="val -555"/>
                <a:gd name="adj2" fmla="val 61192"/>
              </a:avLst>
            </a:prstGeom>
            <a:solidFill>
              <a:srgbClr val="DEBBE5"/>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sz="1600" dirty="0">
                  <a:latin typeface="Lint McCree Intl BB"/>
                  <a:ea typeface="Lint McCree Intl BB"/>
                  <a:cs typeface="Lint McCree Intl BB"/>
                  <a:sym typeface="Lint McCree Intl BB"/>
                </a:rPr>
                <a:t>Rather, it’s an opportunity to get </a:t>
              </a:r>
              <a:r>
                <a:rPr sz="1600" b="1" dirty="0">
                  <a:latin typeface="Lint McCree Intl BB"/>
                  <a:ea typeface="Lint McCree Intl BB"/>
                  <a:cs typeface="Lint McCree Intl BB"/>
                  <a:sym typeface="Lint McCree Intl BB"/>
                </a:rPr>
                <a:t>feedback</a:t>
              </a:r>
              <a:r>
                <a:rPr sz="1600" dirty="0">
                  <a:latin typeface="Lint McCree Intl BB"/>
                  <a:ea typeface="Lint McCree Intl BB"/>
                  <a:cs typeface="Lint McCree Intl BB"/>
                  <a:sym typeface="Lint McCree Intl BB"/>
                </a:rPr>
                <a:t> to make the idea </a:t>
              </a:r>
              <a:r>
                <a:rPr sz="1600" i="1" dirty="0">
                  <a:latin typeface="Lint McCree Intl BB"/>
                  <a:ea typeface="Lint McCree Intl BB"/>
                  <a:cs typeface="Lint McCree Intl BB"/>
                  <a:sym typeface="Lint McCree Intl BB"/>
                </a:rPr>
                <a:t>better</a:t>
              </a:r>
              <a:r>
                <a:rPr sz="1600" dirty="0">
                  <a:latin typeface="Lint McCree Intl BB"/>
                  <a:ea typeface="Lint McCree Intl BB"/>
                  <a:cs typeface="Lint McCree Intl BB"/>
                  <a:sym typeface="Lint McCree Intl BB"/>
                </a:rPr>
                <a:t>.</a:t>
              </a:r>
            </a:p>
          </p:txBody>
        </p:sp>
        <p:grpSp>
          <p:nvGrpSpPr>
            <p:cNvPr id="2621" name="Group 2621"/>
            <p:cNvGrpSpPr/>
            <p:nvPr/>
          </p:nvGrpSpPr>
          <p:grpSpPr>
            <a:xfrm>
              <a:off x="1134891" y="2536844"/>
              <a:ext cx="1568110" cy="2985313"/>
              <a:chOff x="0" y="0"/>
              <a:chExt cx="1568108" cy="2985311"/>
            </a:xfrm>
          </p:grpSpPr>
          <p:pic>
            <p:nvPicPr>
              <p:cNvPr id="2619" name="droppedImage.tiff"/>
              <p:cNvPicPr/>
              <p:nvPr/>
            </p:nvPicPr>
            <p:blipFill>
              <a:blip r:embed="rId7">
                <a:extLst/>
              </a:blip>
              <a:stretch>
                <a:fillRect/>
              </a:stretch>
            </p:blipFill>
            <p:spPr>
              <a:xfrm>
                <a:off x="0" y="0"/>
                <a:ext cx="1568109" cy="2985312"/>
              </a:xfrm>
              <a:prstGeom prst="rect">
                <a:avLst/>
              </a:prstGeom>
              <a:ln w="12700" cap="flat">
                <a:noFill/>
                <a:round/>
              </a:ln>
              <a:effectLst/>
            </p:spPr>
          </p:pic>
          <p:pic>
            <p:nvPicPr>
              <p:cNvPr id="2620" name="lightbulb_5.png"/>
              <p:cNvPicPr/>
              <p:nvPr/>
            </p:nvPicPr>
            <p:blipFill>
              <a:blip r:embed="rId5">
                <a:extLst/>
              </a:blip>
              <a:stretch>
                <a:fillRect/>
              </a:stretch>
            </p:blipFill>
            <p:spPr>
              <a:xfrm rot="4941221">
                <a:off x="448210" y="930963"/>
                <a:ext cx="485046" cy="458155"/>
              </a:xfrm>
              <a:prstGeom prst="rect">
                <a:avLst/>
              </a:prstGeom>
              <a:ln w="12700" cap="flat">
                <a:noFill/>
                <a:miter lim="400000"/>
              </a:ln>
              <a:effectLst/>
            </p:spPr>
          </p:pic>
        </p:grpSp>
      </p:grpSp>
      <p:sp>
        <p:nvSpPr>
          <p:cNvPr id="2623" name="Shape 2623"/>
          <p:cNvSpPr/>
          <p:nvPr/>
        </p:nvSpPr>
        <p:spPr>
          <a:xfrm>
            <a:off x="1071977" y="8586682"/>
            <a:ext cx="10574566" cy="96154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lnSpc>
                <a:spcPct val="110000"/>
              </a:lnSpc>
              <a:defRPr sz="1800"/>
            </a:pPr>
            <a:r>
              <a:rPr sz="1700" u="sng" dirty="0">
                <a:latin typeface="Lint McCree Intl BB"/>
                <a:ea typeface="Lint McCree Intl BB"/>
                <a:cs typeface="Lint McCree Intl BB"/>
                <a:sym typeface="Lint McCree Intl BB"/>
              </a:rPr>
              <a:t>try a Dry run of your presentation</a:t>
            </a:r>
            <a:r>
              <a:rPr sz="1700" dirty="0">
                <a:latin typeface="Lint McCree Intl BB"/>
                <a:ea typeface="Lint McCree Intl BB"/>
                <a:cs typeface="Lint McCree Intl BB"/>
                <a:sym typeface="Lint McCree Intl BB"/>
              </a:rPr>
              <a:t>: </a:t>
            </a:r>
          </a:p>
          <a:p>
            <a:pPr defTabSz="456987">
              <a:lnSpc>
                <a:spcPct val="110000"/>
              </a:lnSpc>
              <a:defRPr sz="1800"/>
            </a:pPr>
            <a:r>
              <a:rPr sz="1700" dirty="0">
                <a:latin typeface="Lint McCree Intl BB"/>
                <a:ea typeface="Lint McCree Intl BB"/>
                <a:cs typeface="Lint McCree Intl BB"/>
                <a:sym typeface="Lint McCree Intl BB"/>
              </a:rPr>
              <a:t>share your ideas with other teams and use their </a:t>
            </a:r>
          </a:p>
          <a:p>
            <a:pPr defTabSz="456987">
              <a:lnSpc>
                <a:spcPct val="110000"/>
              </a:lnSpc>
              <a:defRPr sz="1800"/>
            </a:pPr>
            <a:r>
              <a:rPr sz="1700" dirty="0">
                <a:latin typeface="Lint McCree Intl BB"/>
                <a:ea typeface="Lint McCree Intl BB"/>
                <a:cs typeface="Lint McCree Intl BB"/>
                <a:sym typeface="Lint McCree Intl BB"/>
              </a:rPr>
              <a:t>feedback to make your idea not perfect, but better.</a:t>
            </a:r>
          </a:p>
        </p:txBody>
      </p:sp>
      <p:pic>
        <p:nvPicPr>
          <p:cNvPr id="2624" name="Sharing Innov + Post Train Card illos.tif"/>
          <p:cNvPicPr/>
          <p:nvPr/>
        </p:nvPicPr>
        <p:blipFill>
          <a:blip r:embed="rId8">
            <a:extLst/>
          </a:blip>
          <a:stretch>
            <a:fillRect/>
          </a:stretch>
        </p:blipFill>
        <p:spPr>
          <a:xfrm>
            <a:off x="7368774" y="-26988"/>
            <a:ext cx="1439882" cy="143988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2612"/>
                                        </p:tgtEl>
                                        <p:attrNameLst>
                                          <p:attrName>style.visibility</p:attrName>
                                        </p:attrNameLst>
                                      </p:cBhvr>
                                      <p:to>
                                        <p:strVal val="visible"/>
                                      </p:to>
                                    </p:set>
                                    <p:animEffect transition="in" filter="fade">
                                      <p:cBhvr>
                                        <p:cTn id="7" dur="1000"/>
                                        <p:tgtEl>
                                          <p:spTgt spid="26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2622"/>
                                        </p:tgtEl>
                                        <p:attrNameLst>
                                          <p:attrName>style.visibility</p:attrName>
                                        </p:attrNameLst>
                                      </p:cBhvr>
                                      <p:to>
                                        <p:strVal val="visible"/>
                                      </p:to>
                                    </p:set>
                                    <p:animEffect transition="in" filter="fade">
                                      <p:cBhvr>
                                        <p:cTn id="12" dur="1000"/>
                                        <p:tgtEl>
                                          <p:spTgt spid="26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2617"/>
                                        </p:tgtEl>
                                        <p:attrNameLst>
                                          <p:attrName>style.visibility</p:attrName>
                                        </p:attrNameLst>
                                      </p:cBhvr>
                                      <p:to>
                                        <p:strVal val="visible"/>
                                      </p:to>
                                    </p:set>
                                    <p:animEffect transition="in" filter="fade">
                                      <p:cBhvr>
                                        <p:cTn id="17" dur="1000"/>
                                        <p:tgtEl>
                                          <p:spTgt spid="26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2623"/>
                                        </p:tgtEl>
                                        <p:attrNameLst>
                                          <p:attrName>style.visibility</p:attrName>
                                        </p:attrNameLst>
                                      </p:cBhvr>
                                      <p:to>
                                        <p:strVal val="visible"/>
                                      </p:to>
                                    </p:set>
                                    <p:animEffect transition="in" filter="dissolve">
                                      <p:cBhvr>
                                        <p:cTn id="22" dur="1000"/>
                                        <p:tgtEl>
                                          <p:spTgt spid="2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2" grpId="1" animBg="1" advAuto="0"/>
      <p:bldP spid="2617" grpId="3" animBg="1" advAuto="0"/>
      <p:bldP spid="2622" grpId="2" animBg="1" advAuto="0"/>
      <p:bldP spid="2623" grpId="4"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7" name="Group 397"/>
          <p:cNvGrpSpPr/>
          <p:nvPr/>
        </p:nvGrpSpPr>
        <p:grpSpPr>
          <a:xfrm>
            <a:off x="777252" y="1635012"/>
            <a:ext cx="6494849" cy="5095043"/>
            <a:chOff x="0" y="0"/>
            <a:chExt cx="6494848" cy="5095042"/>
          </a:xfrm>
        </p:grpSpPr>
        <p:pic>
          <p:nvPicPr>
            <p:cNvPr id="393" name="Screen Shot 2015-08-28 at 2.34.13 PM.png"/>
            <p:cNvPicPr/>
            <p:nvPr/>
          </p:nvPicPr>
          <p:blipFill>
            <a:blip r:embed="rId2">
              <a:extLst/>
            </a:blip>
            <a:stretch>
              <a:fillRect/>
            </a:stretch>
          </p:blipFill>
          <p:spPr>
            <a:xfrm>
              <a:off x="3309711" y="0"/>
              <a:ext cx="3177966" cy="2459251"/>
            </a:xfrm>
            <a:prstGeom prst="rect">
              <a:avLst/>
            </a:prstGeom>
            <a:ln w="9525" cap="flat">
              <a:solidFill>
                <a:srgbClr val="000000"/>
              </a:solidFill>
              <a:prstDash val="solid"/>
              <a:miter lim="400000"/>
            </a:ln>
            <a:effectLst/>
          </p:spPr>
        </p:pic>
        <p:pic>
          <p:nvPicPr>
            <p:cNvPr id="394" name="Screen Shot 2015-08-28 at 2.34.02 PM.png"/>
            <p:cNvPicPr/>
            <p:nvPr/>
          </p:nvPicPr>
          <p:blipFill>
            <a:blip r:embed="rId3">
              <a:extLst/>
            </a:blip>
            <a:stretch>
              <a:fillRect/>
            </a:stretch>
          </p:blipFill>
          <p:spPr>
            <a:xfrm>
              <a:off x="0" y="0"/>
              <a:ext cx="3186062" cy="2459251"/>
            </a:xfrm>
            <a:prstGeom prst="rect">
              <a:avLst/>
            </a:prstGeom>
            <a:ln w="9525" cap="flat">
              <a:solidFill>
                <a:srgbClr val="000000"/>
              </a:solidFill>
              <a:prstDash val="solid"/>
              <a:miter lim="400000"/>
            </a:ln>
            <a:effectLst/>
          </p:spPr>
        </p:pic>
        <p:pic>
          <p:nvPicPr>
            <p:cNvPr id="395" name="Screen Shot 2015-08-28 at 2.34.41 PM.png"/>
            <p:cNvPicPr/>
            <p:nvPr/>
          </p:nvPicPr>
          <p:blipFill>
            <a:blip r:embed="rId4">
              <a:extLst/>
            </a:blip>
            <a:stretch>
              <a:fillRect/>
            </a:stretch>
          </p:blipFill>
          <p:spPr>
            <a:xfrm>
              <a:off x="3309711" y="2614042"/>
              <a:ext cx="3185138" cy="2459252"/>
            </a:xfrm>
            <a:prstGeom prst="rect">
              <a:avLst/>
            </a:prstGeom>
            <a:ln w="9525" cap="flat">
              <a:solidFill>
                <a:srgbClr val="000000"/>
              </a:solidFill>
              <a:prstDash val="solid"/>
              <a:miter lim="400000"/>
            </a:ln>
            <a:effectLst/>
          </p:spPr>
        </p:pic>
        <p:pic>
          <p:nvPicPr>
            <p:cNvPr id="396" name="Screen Shot 2015-08-28 at 2.34.26 PM.png"/>
            <p:cNvPicPr/>
            <p:nvPr/>
          </p:nvPicPr>
          <p:blipFill>
            <a:blip r:embed="rId5">
              <a:extLst/>
            </a:blip>
            <a:stretch>
              <a:fillRect/>
            </a:stretch>
          </p:blipFill>
          <p:spPr>
            <a:xfrm>
              <a:off x="0" y="2635791"/>
              <a:ext cx="3191059" cy="2459252"/>
            </a:xfrm>
            <a:prstGeom prst="rect">
              <a:avLst/>
            </a:prstGeom>
            <a:ln w="9525" cap="flat">
              <a:solidFill>
                <a:srgbClr val="000000"/>
              </a:solidFill>
              <a:prstDash val="solid"/>
              <a:miter lim="400000"/>
            </a:ln>
            <a:effectLst/>
          </p:spPr>
        </p:pic>
      </p:grpSp>
      <p:sp>
        <p:nvSpPr>
          <p:cNvPr id="398" name="Shape 398"/>
          <p:cNvSpPr/>
          <p:nvPr/>
        </p:nvSpPr>
        <p:spPr>
          <a:xfrm>
            <a:off x="802640" y="120390"/>
            <a:ext cx="9108368" cy="100794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a:t>It’s up to you which activities you choose to do.</a:t>
            </a:r>
          </a:p>
        </p:txBody>
      </p:sp>
      <p:sp>
        <p:nvSpPr>
          <p:cNvPr id="399" name="Shape 399"/>
          <p:cNvSpPr/>
          <p:nvPr/>
        </p:nvSpPr>
        <p:spPr>
          <a:xfrm>
            <a:off x="802638" y="882438"/>
            <a:ext cx="8978441"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defRPr sz="1800">
                <a:latin typeface="Lint McCree Intl BB"/>
                <a:ea typeface="Lint McCree Intl BB"/>
                <a:cs typeface="Lint McCree Intl BB"/>
                <a:sym typeface="Lint McCree Intl BB"/>
              </a:defRPr>
            </a:lvl1pPr>
          </a:lstStyle>
          <a:p>
            <a:pPr lvl="0"/>
            <a:r>
              <a:t>For each gear, you will choose at least one activity. </a:t>
            </a:r>
          </a:p>
        </p:txBody>
      </p:sp>
      <p:pic>
        <p:nvPicPr>
          <p:cNvPr id="400" name="Picture 399"/>
          <p:cNvPicPr/>
          <p:nvPr/>
        </p:nvPicPr>
        <p:blipFill>
          <a:blip r:embed="rId6">
            <a:extLst/>
          </a:blip>
          <a:stretch>
            <a:fillRect/>
          </a:stretch>
        </p:blipFill>
        <p:spPr>
          <a:xfrm>
            <a:off x="3992034" y="2853449"/>
            <a:ext cx="2291425" cy="561776"/>
          </a:xfrm>
          <a:prstGeom prst="rect">
            <a:avLst/>
          </a:prstGeom>
          <a:effectLst>
            <a:outerShdw blurRad="38100" dist="25400" dir="5400000" rotWithShape="0">
              <a:srgbClr val="000000">
                <a:alpha val="50000"/>
              </a:srgbClr>
            </a:outerShdw>
          </a:effectLst>
        </p:spPr>
      </p:pic>
      <p:pic>
        <p:nvPicPr>
          <p:cNvPr id="401" name="Picture 400"/>
          <p:cNvPicPr/>
          <p:nvPr/>
        </p:nvPicPr>
        <p:blipFill>
          <a:blip r:embed="rId6">
            <a:extLst/>
          </a:blip>
          <a:stretch>
            <a:fillRect/>
          </a:stretch>
        </p:blipFill>
        <p:spPr>
          <a:xfrm>
            <a:off x="757767" y="5377417"/>
            <a:ext cx="2291425" cy="561776"/>
          </a:xfrm>
          <a:prstGeom prst="rect">
            <a:avLst/>
          </a:prstGeom>
          <a:effectLst>
            <a:outerShdw blurRad="38100" dist="25400" dir="5400000" rotWithShape="0">
              <a:srgbClr val="000000">
                <a:alpha val="50000"/>
              </a:srgbClr>
            </a:outerShdw>
          </a:effectLst>
        </p:spPr>
      </p:pic>
      <p:pic>
        <p:nvPicPr>
          <p:cNvPr id="402" name="Picture 401"/>
          <p:cNvPicPr/>
          <p:nvPr/>
        </p:nvPicPr>
        <p:blipFill>
          <a:blip r:embed="rId6">
            <a:extLst/>
          </a:blip>
          <a:stretch>
            <a:fillRect/>
          </a:stretch>
        </p:blipFill>
        <p:spPr>
          <a:xfrm>
            <a:off x="4005450" y="5140346"/>
            <a:ext cx="2291425" cy="561778"/>
          </a:xfrm>
          <a:prstGeom prst="rect">
            <a:avLst/>
          </a:prstGeom>
          <a:effectLst>
            <a:outerShdw blurRad="38100" dist="25400" dir="5400000" rotWithShape="0">
              <a:srgbClr val="000000">
                <a:alpha val="50000"/>
              </a:srgbClr>
            </a:outerShdw>
          </a:effectLst>
        </p:spPr>
      </p:pic>
      <p:pic>
        <p:nvPicPr>
          <p:cNvPr id="403" name="5a.png"/>
          <p:cNvPicPr/>
          <p:nvPr/>
        </p:nvPicPr>
        <p:blipFill>
          <a:blip r:embed="rId7">
            <a:extLst/>
          </a:blip>
          <a:stretch>
            <a:fillRect/>
          </a:stretch>
        </p:blipFill>
        <p:spPr>
          <a:xfrm rot="21200867">
            <a:off x="5776302" y="2235542"/>
            <a:ext cx="1105018" cy="828764"/>
          </a:xfrm>
          <a:prstGeom prst="rect">
            <a:avLst/>
          </a:prstGeom>
          <a:ln w="25400">
            <a:solidFill>
              <a:srgbClr val="FFFFFF"/>
            </a:solidFill>
            <a:miter lim="400000"/>
          </a:ln>
        </p:spPr>
      </p:pic>
      <p:pic>
        <p:nvPicPr>
          <p:cNvPr id="404" name="8a.png"/>
          <p:cNvPicPr/>
          <p:nvPr/>
        </p:nvPicPr>
        <p:blipFill>
          <a:blip r:embed="rId8">
            <a:extLst/>
          </a:blip>
          <a:srcRect/>
          <a:stretch>
            <a:fillRect/>
          </a:stretch>
        </p:blipFill>
        <p:spPr>
          <a:xfrm rot="276041">
            <a:off x="3213816" y="3310536"/>
            <a:ext cx="1105018" cy="828764"/>
          </a:xfrm>
          <a:prstGeom prst="rect">
            <a:avLst/>
          </a:prstGeom>
          <a:ln w="25400">
            <a:solidFill>
              <a:srgbClr val="FFFFFF"/>
            </a:solidFill>
            <a:miter lim="400000"/>
          </a:ln>
        </p:spPr>
      </p:pic>
      <p:pic>
        <p:nvPicPr>
          <p:cNvPr id="405" name="10a.png"/>
          <p:cNvPicPr/>
          <p:nvPr/>
        </p:nvPicPr>
        <p:blipFill>
          <a:blip r:embed="rId9">
            <a:extLst/>
          </a:blip>
          <a:stretch>
            <a:fillRect/>
          </a:stretch>
        </p:blipFill>
        <p:spPr>
          <a:xfrm rot="21305680">
            <a:off x="2233982" y="4479249"/>
            <a:ext cx="1060139" cy="795105"/>
          </a:xfrm>
          <a:prstGeom prst="rect">
            <a:avLst/>
          </a:prstGeom>
          <a:ln w="12700">
            <a:miter lim="400000"/>
          </a:ln>
        </p:spPr>
      </p:pic>
      <p:pic>
        <p:nvPicPr>
          <p:cNvPr id="406" name="Screen Shot 2015-08-28 at 9.19.06 AM.png"/>
          <p:cNvPicPr/>
          <p:nvPr/>
        </p:nvPicPr>
        <p:blipFill>
          <a:blip r:embed="rId10">
            <a:extLst/>
          </a:blip>
          <a:stretch>
            <a:fillRect/>
          </a:stretch>
        </p:blipFill>
        <p:spPr>
          <a:xfrm rot="234943">
            <a:off x="2826741" y="5527556"/>
            <a:ext cx="1073654" cy="804921"/>
          </a:xfrm>
          <a:prstGeom prst="rect">
            <a:avLst/>
          </a:prstGeom>
          <a:ln w="12700">
            <a:miter lim="400000"/>
          </a:ln>
        </p:spPr>
      </p:pic>
      <p:pic>
        <p:nvPicPr>
          <p:cNvPr id="407" name="Screen Shot 2015-08-28 at 9.19.31 AM.png"/>
          <p:cNvPicPr/>
          <p:nvPr/>
        </p:nvPicPr>
        <p:blipFill>
          <a:blip r:embed="rId11">
            <a:extLst/>
          </a:blip>
          <a:stretch>
            <a:fillRect/>
          </a:stretch>
        </p:blipFill>
        <p:spPr>
          <a:xfrm rot="21134923">
            <a:off x="1365582" y="6508873"/>
            <a:ext cx="1075794" cy="804919"/>
          </a:xfrm>
          <a:prstGeom prst="rect">
            <a:avLst/>
          </a:prstGeom>
          <a:ln w="12700">
            <a:miter lim="400000"/>
          </a:ln>
        </p:spPr>
      </p:pic>
      <p:pic>
        <p:nvPicPr>
          <p:cNvPr id="408" name="Screen Shot 2015-08-28 at 9.20.20 AM.png"/>
          <p:cNvPicPr/>
          <p:nvPr/>
        </p:nvPicPr>
        <p:blipFill>
          <a:blip r:embed="rId12">
            <a:extLst/>
          </a:blip>
          <a:stretch>
            <a:fillRect/>
          </a:stretch>
        </p:blipFill>
        <p:spPr>
          <a:xfrm rot="411477">
            <a:off x="6122506" y="4713090"/>
            <a:ext cx="1060560" cy="795103"/>
          </a:xfrm>
          <a:prstGeom prst="rect">
            <a:avLst/>
          </a:prstGeom>
          <a:ln w="12700">
            <a:miter lim="400000"/>
          </a:ln>
        </p:spPr>
      </p:pic>
      <p:pic>
        <p:nvPicPr>
          <p:cNvPr id="409" name="Screen Shot 2015-08-28 at 9.20.48 AM.png"/>
          <p:cNvPicPr/>
          <p:nvPr/>
        </p:nvPicPr>
        <p:blipFill>
          <a:blip r:embed="rId13">
            <a:extLst/>
          </a:blip>
          <a:stretch>
            <a:fillRect/>
          </a:stretch>
        </p:blipFill>
        <p:spPr>
          <a:xfrm rot="21356413">
            <a:off x="5403560" y="6509964"/>
            <a:ext cx="1071568" cy="802716"/>
          </a:xfrm>
          <a:prstGeom prst="rect">
            <a:avLst/>
          </a:prstGeom>
          <a:ln w="12700">
            <a:miter lim="400000"/>
          </a:ln>
        </p:spPr>
      </p:pic>
      <p:pic>
        <p:nvPicPr>
          <p:cNvPr id="410" name="Screen Shot 2015-08-28 at 9.21.06 AM.png"/>
          <p:cNvPicPr/>
          <p:nvPr/>
        </p:nvPicPr>
        <p:blipFill>
          <a:blip r:embed="rId14">
            <a:extLst/>
          </a:blip>
          <a:srcRect/>
          <a:stretch>
            <a:fillRect/>
          </a:stretch>
        </p:blipFill>
        <p:spPr>
          <a:xfrm rot="295050">
            <a:off x="6632181" y="6695987"/>
            <a:ext cx="1072801" cy="804921"/>
          </a:xfrm>
          <a:prstGeom prst="rect">
            <a:avLst/>
          </a:prstGeom>
          <a:ln w="12700">
            <a:miter lim="400000"/>
          </a:ln>
        </p:spPr>
      </p:pic>
      <p:grpSp>
        <p:nvGrpSpPr>
          <p:cNvPr id="413" name="Group 413"/>
          <p:cNvGrpSpPr/>
          <p:nvPr/>
        </p:nvGrpSpPr>
        <p:grpSpPr>
          <a:xfrm>
            <a:off x="7511752" y="3125533"/>
            <a:ext cx="4895475" cy="6625975"/>
            <a:chOff x="0" y="575192"/>
            <a:chExt cx="4895474" cy="6625974"/>
          </a:xfrm>
        </p:grpSpPr>
        <p:pic>
          <p:nvPicPr>
            <p:cNvPr id="411" name="huh? guy_3.png"/>
            <p:cNvPicPr/>
            <p:nvPr/>
          </p:nvPicPr>
          <p:blipFill>
            <a:blip r:embed="rId15">
              <a:extLst/>
            </a:blip>
            <a:stretch>
              <a:fillRect/>
            </a:stretch>
          </p:blipFill>
          <p:spPr>
            <a:xfrm>
              <a:off x="0" y="4531324"/>
              <a:ext cx="1323997" cy="2669842"/>
            </a:xfrm>
            <a:prstGeom prst="rect">
              <a:avLst/>
            </a:prstGeom>
            <a:ln w="12700" cap="flat">
              <a:noFill/>
              <a:miter lim="400000"/>
            </a:ln>
            <a:effectLst/>
          </p:spPr>
        </p:pic>
        <p:sp>
          <p:nvSpPr>
            <p:cNvPr id="412" name="Shape 412"/>
            <p:cNvSpPr/>
            <p:nvPr/>
          </p:nvSpPr>
          <p:spPr>
            <a:xfrm>
              <a:off x="785594" y="575192"/>
              <a:ext cx="4109880" cy="3905527"/>
            </a:xfrm>
            <a:custGeom>
              <a:avLst/>
              <a:gdLst/>
              <a:ahLst/>
              <a:cxnLst>
                <a:cxn ang="0">
                  <a:pos x="wd2" y="hd2"/>
                </a:cxn>
                <a:cxn ang="5400000">
                  <a:pos x="wd2" y="hd2"/>
                </a:cxn>
                <a:cxn ang="10800000">
                  <a:pos x="wd2" y="hd2"/>
                </a:cxn>
                <a:cxn ang="16200000">
                  <a:pos x="wd2" y="hd2"/>
                </a:cxn>
              </a:cxnLst>
              <a:rect l="0" t="0" r="r" b="b"/>
              <a:pathLst>
                <a:path w="21600" h="21600" extrusionOk="0">
                  <a:moveTo>
                    <a:pt x="4572" y="0"/>
                  </a:moveTo>
                  <a:cubicBezTo>
                    <a:pt x="2170" y="0"/>
                    <a:pt x="223" y="1735"/>
                    <a:pt x="223" y="3876"/>
                  </a:cubicBezTo>
                  <a:lnTo>
                    <a:pt x="223" y="16672"/>
                  </a:lnTo>
                  <a:cubicBezTo>
                    <a:pt x="223" y="17559"/>
                    <a:pt x="562" y="18375"/>
                    <a:pt x="1125" y="19029"/>
                  </a:cubicBezTo>
                  <a:lnTo>
                    <a:pt x="0" y="21600"/>
                  </a:lnTo>
                  <a:lnTo>
                    <a:pt x="2750" y="20188"/>
                  </a:lnTo>
                  <a:cubicBezTo>
                    <a:pt x="3305" y="20417"/>
                    <a:pt x="3920" y="20548"/>
                    <a:pt x="4572" y="20548"/>
                  </a:cubicBezTo>
                  <a:lnTo>
                    <a:pt x="17251" y="20548"/>
                  </a:lnTo>
                  <a:cubicBezTo>
                    <a:pt x="19653" y="20548"/>
                    <a:pt x="21600" y="18813"/>
                    <a:pt x="21600" y="16672"/>
                  </a:cubicBezTo>
                  <a:lnTo>
                    <a:pt x="21600" y="3876"/>
                  </a:lnTo>
                  <a:cubicBezTo>
                    <a:pt x="21600" y="1735"/>
                    <a:pt x="19653" y="0"/>
                    <a:pt x="17251" y="0"/>
                  </a:cubicBezTo>
                  <a:lnTo>
                    <a:pt x="4572" y="0"/>
                  </a:lnTo>
                  <a:close/>
                </a:path>
              </a:pathLst>
            </a:cu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ct val="110000"/>
                </a:lnSpc>
                <a:defRPr sz="1800"/>
              </a:pPr>
              <a:r>
                <a:rPr sz="1600" b="1" dirty="0">
                  <a:latin typeface="Lint McCree Intl BB"/>
                  <a:ea typeface="Lint McCree Intl BB"/>
                  <a:cs typeface="Lint McCree Intl BB"/>
                  <a:sym typeface="Lint McCree Intl BB"/>
                </a:rPr>
                <a:t>Note</a:t>
              </a:r>
              <a:r>
                <a:rPr sz="1600" dirty="0">
                  <a:latin typeface="Lint McCree Intl BB"/>
                  <a:ea typeface="Lint McCree Intl BB"/>
                  <a:cs typeface="Lint McCree Intl BB"/>
                  <a:sym typeface="Lint McCree Intl BB"/>
                </a:rPr>
                <a:t> that each activity has a recommended time allocation. </a:t>
              </a:r>
            </a:p>
            <a:p>
              <a:pPr defTabSz="456987">
                <a:lnSpc>
                  <a:spcPct val="110000"/>
                </a:lnSpc>
                <a:defRPr sz="1800"/>
              </a:pPr>
              <a:endParaRPr sz="1600" dirty="0">
                <a:latin typeface="Lint McCree Intl BB"/>
                <a:ea typeface="Lint McCree Intl BB"/>
                <a:cs typeface="Lint McCree Intl BB"/>
                <a:sym typeface="Lint McCree Intl BB"/>
              </a:endParaRPr>
            </a:p>
            <a:p>
              <a:pPr defTabSz="456987">
                <a:lnSpc>
                  <a:spcPct val="110000"/>
                </a:lnSpc>
                <a:defRPr sz="1800"/>
              </a:pPr>
              <a:r>
                <a:rPr sz="1600" dirty="0">
                  <a:latin typeface="Lint McCree Intl BB"/>
                  <a:ea typeface="Lint McCree Intl BB"/>
                  <a:cs typeface="Lint McCree Intl BB"/>
                  <a:sym typeface="Lint McCree Intl BB"/>
                </a:rPr>
                <a:t>In the </a:t>
              </a:r>
              <a:r>
                <a:rPr lang="en-CA" sz="1600" dirty="0">
                  <a:latin typeface="Lint McCree Intl BB"/>
                  <a:ea typeface="Lint McCree Intl BB"/>
                  <a:cs typeface="Lint McCree Intl BB"/>
                  <a:sym typeface="Lint McCree Intl BB"/>
                </a:rPr>
                <a:t>approximately </a:t>
              </a:r>
              <a:r>
                <a:rPr sz="1600" dirty="0">
                  <a:latin typeface="Lint McCree Intl BB"/>
                  <a:ea typeface="Lint McCree Intl BB"/>
                  <a:cs typeface="Lint McCree Intl BB"/>
                  <a:sym typeface="Lint McCree Intl BB"/>
                </a:rPr>
                <a:t>six </a:t>
              </a:r>
              <a:r>
                <a:rPr sz="1600" dirty="0">
                  <a:latin typeface="Lint McCree Intl BB"/>
                  <a:ea typeface="Lint McCree Intl BB"/>
                  <a:cs typeface="Lint McCree Intl BB"/>
                  <a:sym typeface="Lint McCree Intl BB"/>
                </a:rPr>
                <a:t>hours of ICE training, you should choose as many activities as you feel are appropriate for your students and the challenge.</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413"/>
                                        </p:tgtEl>
                                        <p:attrNameLst>
                                          <p:attrName>style.visibility</p:attrName>
                                        </p:attrNameLst>
                                      </p:cBhvr>
                                      <p:to>
                                        <p:strVal val="visible"/>
                                      </p:to>
                                    </p:set>
                                    <p:animEffect transition="in" filter="fade">
                                      <p:cBhvr>
                                        <p:cTn id="7" dur="1000"/>
                                        <p:tgtEl>
                                          <p:spTgt spid="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 grpId="1" animBg="1" advAuto="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8" name="LittleGuy_14a.png"/>
          <p:cNvPicPr/>
          <p:nvPr/>
        </p:nvPicPr>
        <p:blipFill>
          <a:blip r:embed="rId2">
            <a:extLst/>
          </a:blip>
          <a:stretch>
            <a:fillRect/>
          </a:stretch>
        </p:blipFill>
        <p:spPr>
          <a:xfrm flipH="1">
            <a:off x="10349318" y="7031340"/>
            <a:ext cx="1515758" cy="2737081"/>
          </a:xfrm>
          <a:prstGeom prst="rect">
            <a:avLst/>
          </a:prstGeom>
          <a:ln w="12700">
            <a:miter lim="400000"/>
          </a:ln>
        </p:spPr>
      </p:pic>
      <p:sp>
        <p:nvSpPr>
          <p:cNvPr id="2629" name="Shape 2629"/>
          <p:cNvSpPr/>
          <p:nvPr/>
        </p:nvSpPr>
        <p:spPr>
          <a:xfrm>
            <a:off x="2039542" y="394759"/>
            <a:ext cx="8925585" cy="4575024"/>
          </a:xfrm>
          <a:prstGeom prst="wedgeEllipseCallout">
            <a:avLst>
              <a:gd name="adj1" fmla="val 6025"/>
              <a:gd name="adj2" fmla="val 60677"/>
            </a:avLst>
          </a:prstGeom>
          <a:solidFill>
            <a:srgbClr val="F5D328"/>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2900">
                <a:latin typeface="Lint McCree Intl BB"/>
                <a:ea typeface="Lint McCree Intl BB"/>
                <a:cs typeface="Lint McCree Intl BB"/>
                <a:sym typeface="Lint McCree Intl BB"/>
              </a:defRPr>
            </a:lvl1pPr>
          </a:lstStyle>
          <a:p>
            <a:pPr lvl="0">
              <a:defRPr sz="1800"/>
            </a:pPr>
            <a:r>
              <a:rPr sz="4800" dirty="0"/>
              <a:t>That’s it!</a:t>
            </a:r>
          </a:p>
        </p:txBody>
      </p:sp>
      <p:pic>
        <p:nvPicPr>
          <p:cNvPr id="2630" name="Gear 1.png"/>
          <p:cNvPicPr/>
          <p:nvPr/>
        </p:nvPicPr>
        <p:blipFill>
          <a:blip r:embed="rId3">
            <a:extLst/>
          </a:blip>
          <a:stretch>
            <a:fillRect/>
          </a:stretch>
        </p:blipFill>
        <p:spPr>
          <a:xfrm rot="644398">
            <a:off x="2646377" y="8312918"/>
            <a:ext cx="1421303" cy="1431926"/>
          </a:xfrm>
          <a:prstGeom prst="rect">
            <a:avLst/>
          </a:prstGeom>
          <a:ln w="12700">
            <a:miter lim="400000"/>
          </a:ln>
        </p:spPr>
      </p:pic>
      <p:pic>
        <p:nvPicPr>
          <p:cNvPr id="2631" name="Gear 2.png"/>
          <p:cNvPicPr/>
          <p:nvPr/>
        </p:nvPicPr>
        <p:blipFill>
          <a:blip r:embed="rId4">
            <a:extLst/>
          </a:blip>
          <a:stretch>
            <a:fillRect/>
          </a:stretch>
        </p:blipFill>
        <p:spPr>
          <a:xfrm rot="20966265">
            <a:off x="9227928" y="7745877"/>
            <a:ext cx="2049525" cy="2035969"/>
          </a:xfrm>
          <a:prstGeom prst="rect">
            <a:avLst/>
          </a:prstGeom>
          <a:ln w="12700">
            <a:miter lim="400000"/>
          </a:ln>
        </p:spPr>
      </p:pic>
      <p:pic>
        <p:nvPicPr>
          <p:cNvPr id="2632" name="Gear 3 icon.png"/>
          <p:cNvPicPr/>
          <p:nvPr/>
        </p:nvPicPr>
        <p:blipFill>
          <a:blip r:embed="rId5">
            <a:extLst/>
          </a:blip>
          <a:stretch>
            <a:fillRect/>
          </a:stretch>
        </p:blipFill>
        <p:spPr>
          <a:xfrm rot="807817">
            <a:off x="4931291" y="7488036"/>
            <a:ext cx="2284471" cy="2311168"/>
          </a:xfrm>
          <a:prstGeom prst="rect">
            <a:avLst/>
          </a:prstGeom>
          <a:ln w="12700">
            <a:miter lim="400000"/>
          </a:ln>
        </p:spPr>
      </p:pic>
      <p:pic>
        <p:nvPicPr>
          <p:cNvPr id="2633" name="LittleGuy_8c.png"/>
          <p:cNvPicPr/>
          <p:nvPr/>
        </p:nvPicPr>
        <p:blipFill>
          <a:blip r:embed="rId6">
            <a:extLst/>
          </a:blip>
          <a:stretch>
            <a:fillRect/>
          </a:stretch>
        </p:blipFill>
        <p:spPr>
          <a:xfrm>
            <a:off x="6135684" y="5413147"/>
            <a:ext cx="2350822" cy="3766201"/>
          </a:xfrm>
          <a:prstGeom prst="rect">
            <a:avLst/>
          </a:prstGeom>
          <a:ln w="12700">
            <a:miter lim="400000"/>
          </a:ln>
        </p:spPr>
      </p:pic>
      <p:sp>
        <p:nvSpPr>
          <p:cNvPr id="2634" name="Shape 2634"/>
          <p:cNvSpPr/>
          <p:nvPr/>
        </p:nvSpPr>
        <p:spPr>
          <a:xfrm>
            <a:off x="8429493" y="4497653"/>
            <a:ext cx="4117796" cy="2063863"/>
          </a:xfrm>
          <a:prstGeom prst="wedgeEllipseCallout">
            <a:avLst>
              <a:gd name="adj1" fmla="val 10212"/>
              <a:gd name="adj2" fmla="val 68096"/>
            </a:avLst>
          </a:prstGeom>
          <a:solidFill>
            <a:srgbClr val="DEBAE5"/>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2900">
                <a:latin typeface="Lint McCree Intl BB"/>
                <a:ea typeface="Lint McCree Intl BB"/>
                <a:cs typeface="Lint McCree Intl BB"/>
                <a:sym typeface="Lint McCree Intl BB"/>
              </a:defRPr>
            </a:lvl1pPr>
          </a:lstStyle>
          <a:p>
            <a:pPr lvl="0">
              <a:defRPr sz="1800"/>
            </a:pPr>
            <a:r>
              <a:rPr sz="2800"/>
              <a:t>Thanks for the day!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6" name="post training.pdf"/>
          <p:cNvPicPr/>
          <p:nvPr/>
        </p:nvPicPr>
        <p:blipFill>
          <a:blip r:embed="rId2">
            <a:extLst/>
          </a:blip>
          <a:stretch>
            <a:fillRect/>
          </a:stretch>
        </p:blipFill>
        <p:spPr>
          <a:xfrm>
            <a:off x="-114354" y="-51512"/>
            <a:ext cx="13142165" cy="9856624"/>
          </a:xfrm>
          <a:prstGeom prst="rect">
            <a:avLst/>
          </a:prstGeom>
          <a:ln w="12700">
            <a:miter lim="400000"/>
          </a:ln>
        </p:spPr>
      </p:pic>
      <p:pic>
        <p:nvPicPr>
          <p:cNvPr id="2637" name="LittleGuy_1c.png"/>
          <p:cNvPicPr/>
          <p:nvPr/>
        </p:nvPicPr>
        <p:blipFill>
          <a:blip r:embed="rId3">
            <a:extLst/>
          </a:blip>
          <a:stretch>
            <a:fillRect/>
          </a:stretch>
        </p:blipFill>
        <p:spPr>
          <a:xfrm>
            <a:off x="10844722" y="6374530"/>
            <a:ext cx="1977795" cy="3445586"/>
          </a:xfrm>
          <a:prstGeom prst="rect">
            <a:avLst/>
          </a:prstGeom>
          <a:ln w="12700">
            <a:miter lim="400000"/>
          </a:ln>
        </p:spPr>
      </p:pic>
      <p:sp>
        <p:nvSpPr>
          <p:cNvPr id="2638" name="Shape 2638"/>
          <p:cNvSpPr/>
          <p:nvPr/>
        </p:nvSpPr>
        <p:spPr>
          <a:xfrm>
            <a:off x="7963627" y="2324233"/>
            <a:ext cx="4837660" cy="2692698"/>
          </a:xfrm>
          <a:prstGeom prst="wedgeEllipseCallout">
            <a:avLst>
              <a:gd name="adj1" fmla="val 18752"/>
              <a:gd name="adj2" fmla="val 92085"/>
            </a:avLst>
          </a:prstGeom>
          <a:solidFill>
            <a:srgbClr val="DEBAE5"/>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2000">
                <a:latin typeface="Lint McCree Intl BB"/>
                <a:ea typeface="Lint McCree Intl BB"/>
                <a:cs typeface="Lint McCree Intl BB"/>
                <a:sym typeface="Lint McCree Intl BB"/>
              </a:defRPr>
            </a:lvl1pPr>
          </a:lstStyle>
          <a:p>
            <a:pPr lvl="0">
              <a:lnSpc>
                <a:spcPct val="110000"/>
              </a:lnSpc>
              <a:defRPr sz="1800"/>
            </a:pPr>
            <a:r>
              <a:rPr dirty="0"/>
              <a:t>Yeah…actually the </a:t>
            </a:r>
            <a:r>
              <a:rPr i="1" dirty="0"/>
              <a:t>students</a:t>
            </a:r>
            <a:r>
              <a:rPr dirty="0"/>
              <a:t> are done, but you </a:t>
            </a:r>
            <a:r>
              <a:rPr lang="en-CA" dirty="0"/>
              <a:t>teachers </a:t>
            </a:r>
            <a:r>
              <a:rPr dirty="0"/>
              <a:t>have </a:t>
            </a:r>
            <a:r>
              <a:rPr dirty="0"/>
              <a:t>a </a:t>
            </a:r>
            <a:r>
              <a:rPr i="1" dirty="0"/>
              <a:t>few</a:t>
            </a:r>
            <a:r>
              <a:rPr dirty="0"/>
              <a:t> more things to do…</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4" name="image7.png" descr="Border.png"/>
          <p:cNvPicPr/>
          <p:nvPr/>
        </p:nvPicPr>
        <p:blipFill>
          <a:blip r:embed="rId2">
            <a:extLst/>
          </a:blip>
          <a:stretch>
            <a:fillRect/>
          </a:stretch>
        </p:blipFill>
        <p:spPr>
          <a:xfrm rot="10800000">
            <a:off x="-1" y="8076997"/>
            <a:ext cx="13004801" cy="1676617"/>
          </a:xfrm>
          <a:prstGeom prst="rect">
            <a:avLst/>
          </a:prstGeom>
          <a:ln w="12700">
            <a:miter lim="400000"/>
          </a:ln>
        </p:spPr>
      </p:pic>
      <p:pic>
        <p:nvPicPr>
          <p:cNvPr id="2725" name="image114.jpg" descr="Colour_SHSM.JPG"/>
          <p:cNvPicPr/>
          <p:nvPr/>
        </p:nvPicPr>
        <p:blipFill>
          <a:blip r:embed="rId3">
            <a:extLst/>
          </a:blip>
          <a:stretch>
            <a:fillRect/>
          </a:stretch>
        </p:blipFill>
        <p:spPr>
          <a:xfrm>
            <a:off x="9936098" y="6958942"/>
            <a:ext cx="1910278" cy="787035"/>
          </a:xfrm>
          <a:prstGeom prst="rect">
            <a:avLst/>
          </a:prstGeom>
          <a:ln w="12700">
            <a:miter lim="400000"/>
          </a:ln>
        </p:spPr>
      </p:pic>
      <p:sp>
        <p:nvSpPr>
          <p:cNvPr id="2726" name="Shape 2726"/>
          <p:cNvSpPr/>
          <p:nvPr/>
        </p:nvSpPr>
        <p:spPr>
          <a:xfrm>
            <a:off x="3415963" y="3472682"/>
            <a:ext cx="5459637" cy="623698"/>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3800">
                <a:latin typeface="Helvetica Neue Medium"/>
                <a:ea typeface="Helvetica Neue Medium"/>
                <a:cs typeface="Helvetica Neue Medium"/>
                <a:sym typeface="Helvetica Neue Medium"/>
              </a:defRPr>
            </a:lvl1pPr>
          </a:lstStyle>
          <a:p>
            <a:pPr lvl="0">
              <a:defRPr sz="1800"/>
            </a:pPr>
            <a:r>
              <a:rPr sz="3200" b="1" dirty="0">
                <a:latin typeface="Helvetica" pitchFamily="34" charset="0"/>
              </a:rPr>
              <a:t>Specialist High Skills Major</a:t>
            </a:r>
          </a:p>
        </p:txBody>
      </p:sp>
      <p:sp>
        <p:nvSpPr>
          <p:cNvPr id="2727" name="Shape 2727"/>
          <p:cNvSpPr/>
          <p:nvPr/>
        </p:nvSpPr>
        <p:spPr>
          <a:xfrm>
            <a:off x="6302649" y="5424113"/>
            <a:ext cx="2811476" cy="562143"/>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8400">
                <a:latin typeface="Helvetica Neue Medium"/>
                <a:ea typeface="Helvetica Neue Medium"/>
                <a:cs typeface="Helvetica Neue Medium"/>
                <a:sym typeface="Helvetica Neue Medium"/>
              </a:defRPr>
            </a:lvl1pPr>
          </a:lstStyle>
          <a:p>
            <a:pPr lvl="0">
              <a:defRPr sz="1800"/>
            </a:pPr>
            <a:r>
              <a:rPr sz="2800" dirty="0"/>
              <a:t>Training Session</a:t>
            </a:r>
          </a:p>
        </p:txBody>
      </p:sp>
      <p:sp>
        <p:nvSpPr>
          <p:cNvPr id="2728" name="Shape 2728"/>
          <p:cNvSpPr/>
          <p:nvPr/>
        </p:nvSpPr>
        <p:spPr>
          <a:xfrm>
            <a:off x="4863766" y="4096380"/>
            <a:ext cx="4727442" cy="1313175"/>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p>
            <a:pPr algn="l" defTabSz="456987">
              <a:defRPr sz="1800"/>
            </a:pPr>
            <a:r>
              <a:rPr sz="3800" dirty="0">
                <a:latin typeface="Helvetica Neue Medium"/>
                <a:ea typeface="Helvetica Neue Medium"/>
                <a:cs typeface="Helvetica Neue Medium"/>
                <a:sym typeface="Helvetica Neue Medium"/>
              </a:rPr>
              <a:t>Innovation, Creativity</a:t>
            </a:r>
          </a:p>
          <a:p>
            <a:pPr algn="l" defTabSz="456987">
              <a:defRPr sz="1800"/>
            </a:pPr>
            <a:r>
              <a:rPr sz="3800" dirty="0">
                <a:latin typeface="Helvetica Neue Medium"/>
                <a:ea typeface="Helvetica Neue Medium"/>
                <a:cs typeface="Helvetica Neue Medium"/>
                <a:sym typeface="Helvetica Neue Medium"/>
              </a:rPr>
              <a:t>&amp; Entrepreneurship </a:t>
            </a:r>
          </a:p>
        </p:txBody>
      </p:sp>
      <p:pic>
        <p:nvPicPr>
          <p:cNvPr id="2729" name="image8.png" descr="Sketch - brainstorm.png"/>
          <p:cNvPicPr/>
          <p:nvPr/>
        </p:nvPicPr>
        <p:blipFill>
          <a:blip r:embed="rId4">
            <a:extLst/>
          </a:blip>
          <a:stretch>
            <a:fillRect/>
          </a:stretch>
        </p:blipFill>
        <p:spPr>
          <a:xfrm>
            <a:off x="738196" y="2345766"/>
            <a:ext cx="2030319" cy="1886120"/>
          </a:xfrm>
          <a:prstGeom prst="rect">
            <a:avLst/>
          </a:prstGeom>
          <a:ln w="12700">
            <a:miter lim="400000"/>
          </a:ln>
        </p:spPr>
      </p:pic>
      <p:pic>
        <p:nvPicPr>
          <p:cNvPr id="2730" name="image9.png" descr="Sketch - prototype and feedback.png"/>
          <p:cNvPicPr/>
          <p:nvPr/>
        </p:nvPicPr>
        <p:blipFill>
          <a:blip r:embed="rId5">
            <a:extLst/>
          </a:blip>
          <a:stretch>
            <a:fillRect/>
          </a:stretch>
        </p:blipFill>
        <p:spPr>
          <a:xfrm>
            <a:off x="403539" y="4441655"/>
            <a:ext cx="2663394" cy="1935801"/>
          </a:xfrm>
          <a:prstGeom prst="rect">
            <a:avLst/>
          </a:prstGeom>
          <a:ln w="12700">
            <a:miter lim="400000"/>
          </a:ln>
        </p:spPr>
      </p:pic>
      <p:pic>
        <p:nvPicPr>
          <p:cNvPr id="2731" name="image10.png" descr="Sketch - strategy.png"/>
          <p:cNvPicPr/>
          <p:nvPr/>
        </p:nvPicPr>
        <p:blipFill>
          <a:blip r:embed="rId6">
            <a:extLst/>
          </a:blip>
          <a:stretch>
            <a:fillRect/>
          </a:stretch>
        </p:blipFill>
        <p:spPr>
          <a:xfrm>
            <a:off x="619222" y="6416339"/>
            <a:ext cx="2282908" cy="1802295"/>
          </a:xfrm>
          <a:prstGeom prst="rect">
            <a:avLst/>
          </a:prstGeom>
          <a:ln w="12700">
            <a:miter lim="400000"/>
          </a:ln>
        </p:spPr>
      </p:pic>
      <p:sp>
        <p:nvSpPr>
          <p:cNvPr id="2733" name="Shape 2733"/>
          <p:cNvSpPr/>
          <p:nvPr/>
        </p:nvSpPr>
        <p:spPr>
          <a:xfrm>
            <a:off x="3415963" y="1498421"/>
            <a:ext cx="8207758" cy="562143"/>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5000">
                <a:solidFill>
                  <a:srgbClr val="660066"/>
                </a:solidFill>
                <a:latin typeface="Helvetica Neue Medium"/>
                <a:ea typeface="Helvetica Neue Medium"/>
                <a:cs typeface="Helvetica Neue Medium"/>
                <a:sym typeface="Helvetica Neue Medium"/>
              </a:defRPr>
            </a:lvl1pPr>
          </a:lstStyle>
          <a:p>
            <a:pPr lvl="0">
              <a:defRPr sz="1800">
                <a:solidFill>
                  <a:srgbClr val="000000"/>
                </a:solidFill>
              </a:defRPr>
            </a:pPr>
            <a:r>
              <a:rPr sz="2800" dirty="0"/>
              <a:t>Thank you for </a:t>
            </a:r>
            <a:r>
              <a:rPr sz="2800" dirty="0" smtClean="0"/>
              <a:t>participating</a:t>
            </a:r>
            <a:r>
              <a:rPr lang="en-CA" sz="2800" dirty="0" smtClean="0"/>
              <a:t> in our </a:t>
            </a:r>
            <a:endParaRPr sz="2800" dirty="0"/>
          </a:p>
        </p:txBody>
      </p:sp>
    </p:spTree>
    <p:extLst>
      <p:ext uri="{BB962C8B-B14F-4D97-AF65-F5344CB8AC3E}">
        <p14:creationId xmlns:p14="http://schemas.microsoft.com/office/powerpoint/2010/main" val="98288449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3" name="Group 433"/>
          <p:cNvGrpSpPr/>
          <p:nvPr/>
        </p:nvGrpSpPr>
        <p:grpSpPr>
          <a:xfrm>
            <a:off x="1030371" y="2681531"/>
            <a:ext cx="10766645" cy="6937490"/>
            <a:chOff x="0" y="0"/>
            <a:chExt cx="10766643" cy="6937489"/>
          </a:xfrm>
        </p:grpSpPr>
        <p:pic>
          <p:nvPicPr>
            <p:cNvPr id="415" name="Screen Shot 2015-08-27 at 3.05.08 PM.png"/>
            <p:cNvPicPr/>
            <p:nvPr/>
          </p:nvPicPr>
          <p:blipFill>
            <a:blip r:embed="rId2">
              <a:alphaModFix amt="30000"/>
              <a:extLst/>
            </a:blip>
            <a:stretch>
              <a:fillRect/>
            </a:stretch>
          </p:blipFill>
          <p:spPr>
            <a:xfrm>
              <a:off x="0" y="1384216"/>
              <a:ext cx="1666525" cy="1248254"/>
            </a:xfrm>
            <a:prstGeom prst="rect">
              <a:avLst/>
            </a:prstGeom>
            <a:ln w="12700" cap="flat">
              <a:solidFill>
                <a:srgbClr val="000000"/>
              </a:solidFill>
              <a:prstDash val="solid"/>
              <a:miter lim="400000"/>
            </a:ln>
            <a:effectLst/>
          </p:spPr>
        </p:pic>
        <p:pic>
          <p:nvPicPr>
            <p:cNvPr id="416" name="Screen Shot 2015-08-27 at 3.04.35 PM.png"/>
            <p:cNvPicPr/>
            <p:nvPr/>
          </p:nvPicPr>
          <p:blipFill>
            <a:blip r:embed="rId3">
              <a:alphaModFix amt="30000"/>
              <a:extLst/>
            </a:blip>
            <a:srcRect/>
            <a:stretch>
              <a:fillRect/>
            </a:stretch>
          </p:blipFill>
          <p:spPr>
            <a:xfrm>
              <a:off x="1640" y="13448"/>
              <a:ext cx="1663244" cy="1248254"/>
            </a:xfrm>
            <a:prstGeom prst="rect">
              <a:avLst/>
            </a:prstGeom>
            <a:ln w="12700" cap="flat">
              <a:solidFill>
                <a:srgbClr val="000000"/>
              </a:solidFill>
              <a:prstDash val="solid"/>
              <a:miter lim="400000"/>
            </a:ln>
            <a:effectLst/>
          </p:spPr>
        </p:pic>
        <p:pic>
          <p:nvPicPr>
            <p:cNvPr id="417" name="4a.png"/>
            <p:cNvPicPr/>
            <p:nvPr/>
          </p:nvPicPr>
          <p:blipFill>
            <a:blip r:embed="rId4">
              <a:alphaModFix amt="30000"/>
              <a:extLst/>
            </a:blip>
            <a:stretch>
              <a:fillRect/>
            </a:stretch>
          </p:blipFill>
          <p:spPr>
            <a:xfrm>
              <a:off x="1811316" y="0"/>
              <a:ext cx="1713639" cy="1285229"/>
            </a:xfrm>
            <a:prstGeom prst="rect">
              <a:avLst/>
            </a:prstGeom>
            <a:ln w="12700" cap="flat">
              <a:solidFill>
                <a:srgbClr val="000000"/>
              </a:solidFill>
              <a:prstDash val="solid"/>
              <a:miter lim="400000"/>
            </a:ln>
            <a:effectLst/>
          </p:spPr>
        </p:pic>
        <p:pic>
          <p:nvPicPr>
            <p:cNvPr id="418" name="5a.png"/>
            <p:cNvPicPr/>
            <p:nvPr/>
          </p:nvPicPr>
          <p:blipFill>
            <a:blip r:embed="rId5">
              <a:alphaModFix amt="30000"/>
              <a:extLst/>
            </a:blip>
            <a:stretch>
              <a:fillRect/>
            </a:stretch>
          </p:blipFill>
          <p:spPr>
            <a:xfrm>
              <a:off x="1809333" y="1365728"/>
              <a:ext cx="1713639" cy="1285229"/>
            </a:xfrm>
            <a:prstGeom prst="rect">
              <a:avLst/>
            </a:prstGeom>
            <a:ln w="12700" cap="flat">
              <a:solidFill>
                <a:srgbClr val="000000"/>
              </a:solidFill>
              <a:prstDash val="solid"/>
              <a:miter lim="400000"/>
            </a:ln>
            <a:effectLst/>
          </p:spPr>
        </p:pic>
        <p:pic>
          <p:nvPicPr>
            <p:cNvPr id="419" name="6a.png"/>
            <p:cNvPicPr/>
            <p:nvPr/>
          </p:nvPicPr>
          <p:blipFill>
            <a:blip r:embed="rId6">
              <a:alphaModFix amt="30000"/>
              <a:extLst/>
            </a:blip>
            <a:stretch>
              <a:fillRect/>
            </a:stretch>
          </p:blipFill>
          <p:spPr>
            <a:xfrm>
              <a:off x="1811316" y="2699130"/>
              <a:ext cx="1713638" cy="1285229"/>
            </a:xfrm>
            <a:prstGeom prst="rect">
              <a:avLst/>
            </a:prstGeom>
            <a:ln w="12700" cap="flat">
              <a:solidFill>
                <a:srgbClr val="000000"/>
              </a:solidFill>
              <a:prstDash val="solid"/>
              <a:miter lim="400000"/>
            </a:ln>
            <a:effectLst/>
          </p:spPr>
        </p:pic>
        <p:pic>
          <p:nvPicPr>
            <p:cNvPr id="420" name="7a.png"/>
            <p:cNvPicPr/>
            <p:nvPr/>
          </p:nvPicPr>
          <p:blipFill>
            <a:blip r:embed="rId7">
              <a:alphaModFix amt="30000"/>
              <a:extLst/>
            </a:blip>
            <a:stretch>
              <a:fillRect/>
            </a:stretch>
          </p:blipFill>
          <p:spPr>
            <a:xfrm>
              <a:off x="1811316" y="4032532"/>
              <a:ext cx="1713638" cy="1285229"/>
            </a:xfrm>
            <a:prstGeom prst="rect">
              <a:avLst/>
            </a:prstGeom>
            <a:ln w="12700" cap="flat">
              <a:solidFill>
                <a:srgbClr val="000000"/>
              </a:solidFill>
              <a:prstDash val="solid"/>
              <a:miter lim="400000"/>
            </a:ln>
            <a:effectLst/>
          </p:spPr>
        </p:pic>
        <p:pic>
          <p:nvPicPr>
            <p:cNvPr id="421" name="8a.png"/>
            <p:cNvPicPr/>
            <p:nvPr/>
          </p:nvPicPr>
          <p:blipFill>
            <a:blip r:embed="rId8">
              <a:extLst/>
            </a:blip>
            <a:srcRect/>
            <a:stretch>
              <a:fillRect/>
            </a:stretch>
          </p:blipFill>
          <p:spPr>
            <a:xfrm>
              <a:off x="825076" y="5166582"/>
              <a:ext cx="2361212" cy="1770908"/>
            </a:xfrm>
            <a:prstGeom prst="rect">
              <a:avLst/>
            </a:prstGeom>
            <a:ln w="12700" cap="flat">
              <a:solidFill>
                <a:srgbClr val="000000"/>
              </a:solidFill>
              <a:prstDash val="solid"/>
              <a:miter lim="400000"/>
            </a:ln>
            <a:effectLst>
              <a:outerShdw blurRad="189807" dist="88591" dir="2310126" rotWithShape="0">
                <a:srgbClr val="000000">
                  <a:alpha val="33883"/>
                </a:srgbClr>
              </a:outerShdw>
            </a:effectLst>
          </p:spPr>
        </p:pic>
        <p:pic>
          <p:nvPicPr>
            <p:cNvPr id="422" name="9a .png"/>
            <p:cNvPicPr/>
            <p:nvPr/>
          </p:nvPicPr>
          <p:blipFill>
            <a:blip r:embed="rId9">
              <a:alphaModFix amt="30000"/>
              <a:extLst/>
            </a:blip>
            <a:stretch>
              <a:fillRect/>
            </a:stretch>
          </p:blipFill>
          <p:spPr>
            <a:xfrm>
              <a:off x="3671385" y="31584"/>
              <a:ext cx="1664339" cy="1248254"/>
            </a:xfrm>
            <a:prstGeom prst="rect">
              <a:avLst/>
            </a:prstGeom>
            <a:ln w="12700" cap="flat">
              <a:solidFill>
                <a:srgbClr val="000000"/>
              </a:solidFill>
              <a:prstDash val="solid"/>
              <a:miter lim="400000"/>
            </a:ln>
            <a:effectLst/>
          </p:spPr>
        </p:pic>
        <p:pic>
          <p:nvPicPr>
            <p:cNvPr id="423" name="Screen Shot 2015-08-28 at 9.19.18 AM.png"/>
            <p:cNvPicPr/>
            <p:nvPr/>
          </p:nvPicPr>
          <p:blipFill>
            <a:blip r:embed="rId10">
              <a:alphaModFix amt="30000"/>
              <a:extLst/>
            </a:blip>
            <a:stretch>
              <a:fillRect/>
            </a:stretch>
          </p:blipFill>
          <p:spPr>
            <a:xfrm>
              <a:off x="5468120" y="4055351"/>
              <a:ext cx="1668319" cy="1248254"/>
            </a:xfrm>
            <a:prstGeom prst="rect">
              <a:avLst/>
            </a:prstGeom>
            <a:ln w="12700" cap="flat">
              <a:solidFill>
                <a:srgbClr val="000000"/>
              </a:solidFill>
              <a:prstDash val="solid"/>
              <a:miter lim="400000"/>
            </a:ln>
            <a:effectLst/>
          </p:spPr>
        </p:pic>
        <p:pic>
          <p:nvPicPr>
            <p:cNvPr id="424" name="Screen Shot 2015-08-28 at 7.39.42 AM.png"/>
            <p:cNvPicPr/>
            <p:nvPr/>
          </p:nvPicPr>
          <p:blipFill>
            <a:blip r:embed="rId11">
              <a:alphaModFix amt="30000"/>
              <a:extLst/>
            </a:blip>
            <a:stretch>
              <a:fillRect/>
            </a:stretch>
          </p:blipFill>
          <p:spPr>
            <a:xfrm>
              <a:off x="7365042" y="30477"/>
              <a:ext cx="1665648" cy="1250468"/>
            </a:xfrm>
            <a:prstGeom prst="rect">
              <a:avLst/>
            </a:prstGeom>
            <a:ln w="12700" cap="flat">
              <a:solidFill>
                <a:srgbClr val="000000"/>
              </a:solidFill>
              <a:prstDash val="solid"/>
              <a:miter lim="400000"/>
            </a:ln>
            <a:effectLst/>
          </p:spPr>
        </p:pic>
        <p:pic>
          <p:nvPicPr>
            <p:cNvPr id="425" name="Screen Shot 2015-08-28 at 9.18.50 AM.png"/>
            <p:cNvPicPr/>
            <p:nvPr/>
          </p:nvPicPr>
          <p:blipFill>
            <a:blip r:embed="rId12">
              <a:alphaModFix amt="30000"/>
              <a:extLst/>
            </a:blip>
            <a:stretch>
              <a:fillRect/>
            </a:stretch>
          </p:blipFill>
          <p:spPr>
            <a:xfrm>
              <a:off x="3662888" y="4056870"/>
              <a:ext cx="1660950" cy="1245217"/>
            </a:xfrm>
            <a:prstGeom prst="rect">
              <a:avLst/>
            </a:prstGeom>
            <a:ln w="12700" cap="flat">
              <a:solidFill>
                <a:srgbClr val="000000"/>
              </a:solidFill>
              <a:prstDash val="solid"/>
              <a:miter lim="400000"/>
            </a:ln>
            <a:effectLst/>
          </p:spPr>
        </p:pic>
        <p:pic>
          <p:nvPicPr>
            <p:cNvPr id="426" name="Screen Shot 2015-08-28 at 9.19.06 AM.png"/>
            <p:cNvPicPr/>
            <p:nvPr/>
          </p:nvPicPr>
          <p:blipFill>
            <a:blip r:embed="rId13">
              <a:alphaModFix amt="30000"/>
              <a:extLst/>
            </a:blip>
            <a:stretch>
              <a:fillRect/>
            </a:stretch>
          </p:blipFill>
          <p:spPr>
            <a:xfrm>
              <a:off x="3660863" y="2713093"/>
              <a:ext cx="1665000" cy="1248254"/>
            </a:xfrm>
            <a:prstGeom prst="rect">
              <a:avLst/>
            </a:prstGeom>
            <a:ln w="12700" cap="flat">
              <a:solidFill>
                <a:srgbClr val="000000"/>
              </a:solidFill>
              <a:prstDash val="solid"/>
              <a:miter lim="400000"/>
            </a:ln>
            <a:effectLst/>
          </p:spPr>
        </p:pic>
        <p:pic>
          <p:nvPicPr>
            <p:cNvPr id="427" name="Screen Shot 2015-08-28 at 9.18.25 AM.png"/>
            <p:cNvPicPr/>
            <p:nvPr/>
          </p:nvPicPr>
          <p:blipFill>
            <a:blip r:embed="rId14">
              <a:alphaModFix amt="30000"/>
              <a:extLst/>
            </a:blip>
            <a:stretch>
              <a:fillRect/>
            </a:stretch>
          </p:blipFill>
          <p:spPr>
            <a:xfrm>
              <a:off x="5480302" y="1392838"/>
              <a:ext cx="1643954" cy="1231009"/>
            </a:xfrm>
            <a:prstGeom prst="rect">
              <a:avLst/>
            </a:prstGeom>
            <a:ln w="12700" cap="flat">
              <a:solidFill>
                <a:srgbClr val="000000"/>
              </a:solidFill>
              <a:prstDash val="solid"/>
              <a:miter lim="400000"/>
            </a:ln>
            <a:effectLst/>
          </p:spPr>
        </p:pic>
        <p:pic>
          <p:nvPicPr>
            <p:cNvPr id="428" name="Screen Shot 2015-08-28 at 9.18.36 AM.png"/>
            <p:cNvPicPr/>
            <p:nvPr/>
          </p:nvPicPr>
          <p:blipFill>
            <a:blip r:embed="rId15">
              <a:alphaModFix amt="30000"/>
              <a:extLst/>
            </a:blip>
            <a:stretch>
              <a:fillRect/>
            </a:stretch>
          </p:blipFill>
          <p:spPr>
            <a:xfrm>
              <a:off x="5505679" y="2732393"/>
              <a:ext cx="1641998" cy="1231009"/>
            </a:xfrm>
            <a:prstGeom prst="rect">
              <a:avLst/>
            </a:prstGeom>
            <a:ln w="12700" cap="flat">
              <a:solidFill>
                <a:srgbClr val="000000"/>
              </a:solidFill>
              <a:prstDash val="solid"/>
              <a:miter lim="400000"/>
            </a:ln>
            <a:effectLst/>
          </p:spPr>
        </p:pic>
        <p:pic>
          <p:nvPicPr>
            <p:cNvPr id="429" name="Screen Shot 2015-08-28 at 9.20.20 AM.png"/>
            <p:cNvPicPr/>
            <p:nvPr/>
          </p:nvPicPr>
          <p:blipFill>
            <a:blip r:embed="rId16">
              <a:alphaModFix amt="30000"/>
              <a:extLst/>
            </a:blip>
            <a:stretch>
              <a:fillRect/>
            </a:stretch>
          </p:blipFill>
          <p:spPr>
            <a:xfrm>
              <a:off x="7375520" y="2731573"/>
              <a:ext cx="1644692" cy="1233029"/>
            </a:xfrm>
            <a:prstGeom prst="rect">
              <a:avLst/>
            </a:prstGeom>
            <a:ln w="12700" cap="flat">
              <a:solidFill>
                <a:srgbClr val="000000"/>
              </a:solidFill>
              <a:prstDash val="solid"/>
              <a:miter lim="400000"/>
            </a:ln>
            <a:effectLst/>
          </p:spPr>
        </p:pic>
        <p:pic>
          <p:nvPicPr>
            <p:cNvPr id="430" name="Screen Shot 2015-08-28 at 9.20.33 AM.png"/>
            <p:cNvPicPr/>
            <p:nvPr/>
          </p:nvPicPr>
          <p:blipFill>
            <a:blip r:embed="rId17">
              <a:alphaModFix amt="30000"/>
              <a:extLst/>
            </a:blip>
            <a:stretch>
              <a:fillRect/>
            </a:stretch>
          </p:blipFill>
          <p:spPr>
            <a:xfrm>
              <a:off x="7364998" y="4057337"/>
              <a:ext cx="1665737" cy="1244835"/>
            </a:xfrm>
            <a:prstGeom prst="rect">
              <a:avLst/>
            </a:prstGeom>
            <a:ln w="12700" cap="flat">
              <a:solidFill>
                <a:srgbClr val="000000"/>
              </a:solidFill>
              <a:prstDash val="solid"/>
              <a:miter lim="400000"/>
            </a:ln>
            <a:effectLst/>
          </p:spPr>
        </p:pic>
        <p:pic>
          <p:nvPicPr>
            <p:cNvPr id="431" name="Screen Shot 2015-08-28 at 9.20.02 AM.png"/>
            <p:cNvPicPr/>
            <p:nvPr/>
          </p:nvPicPr>
          <p:blipFill>
            <a:blip r:embed="rId18">
              <a:alphaModFix amt="30000"/>
              <a:extLst/>
            </a:blip>
            <a:stretch>
              <a:fillRect/>
            </a:stretch>
          </p:blipFill>
          <p:spPr>
            <a:xfrm>
              <a:off x="7365991" y="1366250"/>
              <a:ext cx="1663750" cy="1246820"/>
            </a:xfrm>
            <a:prstGeom prst="rect">
              <a:avLst/>
            </a:prstGeom>
            <a:ln w="12700" cap="flat">
              <a:solidFill>
                <a:srgbClr val="000000"/>
              </a:solidFill>
              <a:prstDash val="solid"/>
              <a:miter lim="400000"/>
            </a:ln>
            <a:effectLst/>
          </p:spPr>
        </p:pic>
        <p:pic>
          <p:nvPicPr>
            <p:cNvPr id="432" name="Screen Shot 2015-08-28 at 10.14.32 AM.png"/>
            <p:cNvPicPr/>
            <p:nvPr/>
          </p:nvPicPr>
          <p:blipFill>
            <a:blip r:embed="rId19">
              <a:alphaModFix amt="30000"/>
              <a:extLst/>
            </a:blip>
            <a:stretch>
              <a:fillRect/>
            </a:stretch>
          </p:blipFill>
          <p:spPr>
            <a:xfrm>
              <a:off x="9123807" y="4063935"/>
              <a:ext cx="1642837" cy="1231638"/>
            </a:xfrm>
            <a:prstGeom prst="rect">
              <a:avLst/>
            </a:prstGeom>
            <a:ln w="12700" cap="flat">
              <a:solidFill>
                <a:srgbClr val="000000"/>
              </a:solidFill>
              <a:prstDash val="solid"/>
              <a:miter lim="400000"/>
            </a:ln>
            <a:effectLst/>
          </p:spPr>
        </p:pic>
      </p:grpSp>
      <p:pic>
        <p:nvPicPr>
          <p:cNvPr id="434" name="2 hands girl.png"/>
          <p:cNvPicPr/>
          <p:nvPr/>
        </p:nvPicPr>
        <p:blipFill>
          <a:blip r:embed="rId20">
            <a:extLst/>
          </a:blip>
          <a:stretch>
            <a:fillRect/>
          </a:stretch>
        </p:blipFill>
        <p:spPr>
          <a:xfrm>
            <a:off x="7653741" y="6463100"/>
            <a:ext cx="1003216" cy="1389670"/>
          </a:xfrm>
          <a:prstGeom prst="rect">
            <a:avLst/>
          </a:prstGeom>
          <a:ln w="12700">
            <a:round/>
          </a:ln>
        </p:spPr>
      </p:pic>
      <p:sp>
        <p:nvSpPr>
          <p:cNvPr id="435" name="Shape 435"/>
          <p:cNvSpPr/>
          <p:nvPr/>
        </p:nvSpPr>
        <p:spPr>
          <a:xfrm>
            <a:off x="5202353" y="1710663"/>
            <a:ext cx="4864166" cy="2035243"/>
          </a:xfrm>
          <a:prstGeom prst="wedgeEllipseCallout">
            <a:avLst>
              <a:gd name="adj1" fmla="val 10661"/>
              <a:gd name="adj2" fmla="val 182084"/>
            </a:avLst>
          </a:prstGeom>
          <a:solidFill>
            <a:srgbClr val="DEBBE5"/>
          </a:solidFill>
          <a:ln w="12700">
            <a:miter lim="400000"/>
          </a:ln>
          <a:extLst>
            <a:ext uri="{C572A759-6A51-4108-AA02-DFA0A04FC94B}">
              <ma14:wrappingTextBoxFlag xmlns:ma14="http://schemas.microsoft.com/office/mac/drawingml/2011/main" xmlns="" val="1"/>
            </a:ext>
          </a:extLst>
        </p:spPr>
        <p:txBody>
          <a:bodyPr lIns="101551" tIns="101551" rIns="101551" bIns="101551"/>
          <a:lstStyle/>
          <a:p>
            <a:pPr defTabSz="456987">
              <a:defRPr sz="1800"/>
            </a:pPr>
            <a:r>
              <a:rPr sz="1600">
                <a:latin typeface="Lint McCree Intl BB"/>
                <a:ea typeface="Lint McCree Intl BB"/>
                <a:cs typeface="Lint McCree Intl BB"/>
                <a:sym typeface="Lint McCree Intl BB"/>
              </a:rPr>
              <a:t>Choose cards that will create a process that will work for your class, your sector partner, the challenge, and </a:t>
            </a:r>
            <a:r>
              <a:rPr sz="1600" b="1">
                <a:latin typeface="Lint McCree Intl BB"/>
                <a:ea typeface="Lint McCree Intl BB"/>
                <a:cs typeface="Lint McCree Intl BB"/>
                <a:sym typeface="Lint McCree Intl BB"/>
              </a:rPr>
              <a:t>you</a:t>
            </a:r>
            <a:r>
              <a:rPr sz="1600">
                <a:latin typeface="Lint McCree Intl BB"/>
                <a:ea typeface="Lint McCree Intl BB"/>
                <a:cs typeface="Lint McCree Intl BB"/>
                <a:sym typeface="Lint McCree Intl BB"/>
              </a:rPr>
              <a:t>…</a:t>
            </a:r>
          </a:p>
        </p:txBody>
      </p:sp>
      <p:sp>
        <p:nvSpPr>
          <p:cNvPr id="436" name="Shape 436"/>
          <p:cNvSpPr/>
          <p:nvPr/>
        </p:nvSpPr>
        <p:spPr>
          <a:xfrm>
            <a:off x="1519046" y="162594"/>
            <a:ext cx="8015706"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p>
            <a:pPr algn="l" defTabSz="456987">
              <a:defRPr sz="1800"/>
            </a:pPr>
            <a:r>
              <a:rPr sz="2800" b="1">
                <a:solidFill>
                  <a:srgbClr val="286B8E"/>
                </a:solidFill>
              </a:rPr>
              <a:t>Mandatory Activities</a:t>
            </a:r>
          </a:p>
          <a:p>
            <a:pPr algn="l" defTabSz="456987">
              <a:defRPr sz="1800"/>
            </a:pPr>
            <a:r>
              <a:rPr sz="2400"/>
              <a:t>There are 7 activities that are mandatory.</a:t>
            </a:r>
          </a:p>
        </p:txBody>
      </p:sp>
      <p:pic>
        <p:nvPicPr>
          <p:cNvPr id="437" name="10a.png"/>
          <p:cNvPicPr/>
          <p:nvPr/>
        </p:nvPicPr>
        <p:blipFill>
          <a:blip r:embed="rId21">
            <a:extLst/>
          </a:blip>
          <a:stretch>
            <a:fillRect/>
          </a:stretch>
        </p:blipFill>
        <p:spPr>
          <a:xfrm>
            <a:off x="4361544" y="3795872"/>
            <a:ext cx="2340904" cy="1755676"/>
          </a:xfrm>
          <a:prstGeom prst="rect">
            <a:avLst/>
          </a:prstGeom>
          <a:ln w="12700">
            <a:miter lim="400000"/>
          </a:ln>
          <a:effectLst>
            <a:outerShdw blurRad="189807" dist="88591" dir="2310126" rotWithShape="0">
              <a:srgbClr val="000000">
                <a:alpha val="33883"/>
              </a:srgbClr>
            </a:outerShdw>
          </a:effectLst>
        </p:spPr>
      </p:pic>
      <p:pic>
        <p:nvPicPr>
          <p:cNvPr id="438" name="Screen Shot 2015-08-27 at 3.03.31 PM.png"/>
          <p:cNvPicPr/>
          <p:nvPr/>
        </p:nvPicPr>
        <p:blipFill>
          <a:blip r:embed="rId22">
            <a:extLst/>
          </a:blip>
          <a:stretch>
            <a:fillRect/>
          </a:stretch>
        </p:blipFill>
        <p:spPr>
          <a:xfrm>
            <a:off x="716112" y="5430162"/>
            <a:ext cx="2295022" cy="1725224"/>
          </a:xfrm>
          <a:prstGeom prst="rect">
            <a:avLst/>
          </a:prstGeom>
          <a:ln w="12700">
            <a:miter lim="400000"/>
          </a:ln>
          <a:effectLst>
            <a:outerShdw blurRad="189807" dist="88591" dir="2310126" rotWithShape="0">
              <a:srgbClr val="000000">
                <a:alpha val="33883"/>
              </a:srgbClr>
            </a:outerShdw>
          </a:effectLst>
        </p:spPr>
      </p:pic>
      <p:pic>
        <p:nvPicPr>
          <p:cNvPr id="439" name="Screen Shot 2015-08-28 at 9.19.31 AM.png"/>
          <p:cNvPicPr/>
          <p:nvPr/>
        </p:nvPicPr>
        <p:blipFill>
          <a:blip r:embed="rId23">
            <a:extLst/>
          </a:blip>
          <a:stretch>
            <a:fillRect/>
          </a:stretch>
        </p:blipFill>
        <p:spPr>
          <a:xfrm>
            <a:off x="4344271" y="7833665"/>
            <a:ext cx="2375477" cy="1777355"/>
          </a:xfrm>
          <a:prstGeom prst="rect">
            <a:avLst/>
          </a:prstGeom>
          <a:ln w="12700">
            <a:miter lim="400000"/>
          </a:ln>
          <a:effectLst>
            <a:outerShdw blurRad="189807" dist="88591" dir="2310126" rotWithShape="0">
              <a:srgbClr val="000000">
                <a:alpha val="33883"/>
              </a:srgbClr>
            </a:outerShdw>
          </a:effectLst>
        </p:spPr>
      </p:pic>
      <p:pic>
        <p:nvPicPr>
          <p:cNvPr id="440" name="Screen Shot 2015-08-28 at 9.21.06 AM.png"/>
          <p:cNvPicPr/>
          <p:nvPr/>
        </p:nvPicPr>
        <p:blipFill>
          <a:blip r:embed="rId24">
            <a:extLst/>
          </a:blip>
          <a:stretch>
            <a:fillRect/>
          </a:stretch>
        </p:blipFill>
        <p:spPr>
          <a:xfrm>
            <a:off x="9465752" y="7833665"/>
            <a:ext cx="2368865" cy="1777355"/>
          </a:xfrm>
          <a:prstGeom prst="rect">
            <a:avLst/>
          </a:prstGeom>
          <a:ln w="12700">
            <a:miter lim="400000"/>
          </a:ln>
          <a:effectLst>
            <a:outerShdw blurRad="189807" dist="88591" dir="2310126" rotWithShape="0">
              <a:srgbClr val="000000">
                <a:alpha val="33883"/>
              </a:srgbClr>
            </a:outerShdw>
          </a:effectLst>
        </p:spPr>
      </p:pic>
      <p:pic>
        <p:nvPicPr>
          <p:cNvPr id="441" name="Screen Shot 2015-08-28 at 9.20.48 AM.png"/>
          <p:cNvPicPr/>
          <p:nvPr/>
        </p:nvPicPr>
        <p:blipFill>
          <a:blip r:embed="rId25">
            <a:extLst/>
          </a:blip>
          <a:srcRect/>
          <a:stretch>
            <a:fillRect/>
          </a:stretch>
        </p:blipFill>
        <p:spPr>
          <a:xfrm>
            <a:off x="6909658" y="7836109"/>
            <a:ext cx="2366144" cy="1772487"/>
          </a:xfrm>
          <a:prstGeom prst="rect">
            <a:avLst/>
          </a:prstGeom>
          <a:ln w="12700">
            <a:miter lim="400000"/>
          </a:ln>
          <a:effectLst>
            <a:outerShdw blurRad="189807" dist="88591" dir="2310126" rotWithShape="0">
              <a:srgbClr val="000000">
                <a:alpha val="33883"/>
              </a:srgbClr>
            </a:outerShdw>
          </a:effectLst>
        </p:spPr>
      </p:pic>
      <p:pic>
        <p:nvPicPr>
          <p:cNvPr id="442" name="Screen Shot 2015-08-28 at 10.14.14 AM.png"/>
          <p:cNvPicPr/>
          <p:nvPr/>
        </p:nvPicPr>
        <p:blipFill>
          <a:blip r:embed="rId26">
            <a:extLst/>
          </a:blip>
          <a:stretch>
            <a:fillRect/>
          </a:stretch>
        </p:blipFill>
        <p:spPr>
          <a:xfrm>
            <a:off x="10180260" y="4757390"/>
            <a:ext cx="2362273" cy="1777355"/>
          </a:xfrm>
          <a:prstGeom prst="rect">
            <a:avLst/>
          </a:prstGeom>
          <a:ln w="12700">
            <a:miter lim="400000"/>
          </a:ln>
          <a:effectLst>
            <a:outerShdw blurRad="189807" dist="88591" dir="2310126" rotWithShape="0">
              <a:srgbClr val="000000">
                <a:alpha val="33883"/>
              </a:srgbClr>
            </a:outerShdw>
          </a:effec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Shape 444"/>
          <p:cNvSpPr/>
          <p:nvPr/>
        </p:nvSpPr>
        <p:spPr>
          <a:xfrm>
            <a:off x="1610061" y="-422053"/>
            <a:ext cx="8015706"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p>
            <a:pPr algn="l" defTabSz="456987">
              <a:defRPr sz="1800"/>
            </a:pPr>
            <a:r>
              <a:rPr sz="2800" b="1">
                <a:solidFill>
                  <a:srgbClr val="286B8E"/>
                </a:solidFill>
              </a:rPr>
              <a:t>The Full Deck</a:t>
            </a:r>
          </a:p>
          <a:p>
            <a:pPr algn="l" defTabSz="456987">
              <a:defRPr sz="1800"/>
            </a:pPr>
            <a:r>
              <a:rPr sz="2400"/>
              <a:t>24 cards</a:t>
            </a:r>
          </a:p>
        </p:txBody>
      </p:sp>
      <p:pic>
        <p:nvPicPr>
          <p:cNvPr id="445" name="9a .png"/>
          <p:cNvPicPr/>
          <p:nvPr/>
        </p:nvPicPr>
        <p:blipFill>
          <a:blip r:embed="rId2">
            <a:extLst/>
          </a:blip>
          <a:stretch>
            <a:fillRect/>
          </a:stretch>
        </p:blipFill>
        <p:spPr>
          <a:xfrm>
            <a:off x="4786412" y="2899382"/>
            <a:ext cx="1664338" cy="1248253"/>
          </a:xfrm>
          <a:prstGeom prst="rect">
            <a:avLst/>
          </a:prstGeom>
          <a:ln w="12700">
            <a:miter lim="400000"/>
          </a:ln>
        </p:spPr>
      </p:pic>
      <p:pic>
        <p:nvPicPr>
          <p:cNvPr id="446" name="10a.png"/>
          <p:cNvPicPr/>
          <p:nvPr/>
        </p:nvPicPr>
        <p:blipFill>
          <a:blip r:embed="rId3">
            <a:extLst/>
          </a:blip>
          <a:stretch>
            <a:fillRect/>
          </a:stretch>
        </p:blipFill>
        <p:spPr>
          <a:xfrm>
            <a:off x="4795522" y="4239314"/>
            <a:ext cx="1644039" cy="1233030"/>
          </a:xfrm>
          <a:prstGeom prst="rect">
            <a:avLst/>
          </a:prstGeom>
          <a:ln w="12700">
            <a:miter lim="400000"/>
          </a:ln>
        </p:spPr>
      </p:pic>
      <p:pic>
        <p:nvPicPr>
          <p:cNvPr id="447" name="Screen Shot 2015-08-28 at 9.19.31 AM.png"/>
          <p:cNvPicPr/>
          <p:nvPr/>
        </p:nvPicPr>
        <p:blipFill>
          <a:blip r:embed="rId4">
            <a:extLst/>
          </a:blip>
          <a:stretch>
            <a:fillRect/>
          </a:stretch>
        </p:blipFill>
        <p:spPr>
          <a:xfrm>
            <a:off x="5683292" y="8265416"/>
            <a:ext cx="1668319" cy="1248255"/>
          </a:xfrm>
          <a:prstGeom prst="rect">
            <a:avLst/>
          </a:prstGeom>
          <a:ln w="12700">
            <a:miter lim="400000"/>
          </a:ln>
        </p:spPr>
      </p:pic>
      <p:pic>
        <p:nvPicPr>
          <p:cNvPr id="448" name="Screen Shot 2015-08-28 at 9.19.18 AM.png"/>
          <p:cNvPicPr/>
          <p:nvPr/>
        </p:nvPicPr>
        <p:blipFill>
          <a:blip r:embed="rId5">
            <a:extLst/>
          </a:blip>
          <a:stretch>
            <a:fillRect/>
          </a:stretch>
        </p:blipFill>
        <p:spPr>
          <a:xfrm>
            <a:off x="6583159" y="6923147"/>
            <a:ext cx="1668319" cy="1248253"/>
          </a:xfrm>
          <a:prstGeom prst="rect">
            <a:avLst/>
          </a:prstGeom>
          <a:ln w="12700">
            <a:miter lim="400000"/>
          </a:ln>
        </p:spPr>
      </p:pic>
      <p:pic>
        <p:nvPicPr>
          <p:cNvPr id="449" name="Screen Shot 2015-08-28 at 9.18.50 AM.png"/>
          <p:cNvPicPr/>
          <p:nvPr/>
        </p:nvPicPr>
        <p:blipFill>
          <a:blip r:embed="rId6">
            <a:extLst/>
          </a:blip>
          <a:stretch>
            <a:fillRect/>
          </a:stretch>
        </p:blipFill>
        <p:spPr>
          <a:xfrm>
            <a:off x="4777927" y="6924678"/>
            <a:ext cx="1660949" cy="1245217"/>
          </a:xfrm>
          <a:prstGeom prst="rect">
            <a:avLst/>
          </a:prstGeom>
          <a:ln w="12700">
            <a:miter lim="400000"/>
          </a:ln>
        </p:spPr>
      </p:pic>
      <p:pic>
        <p:nvPicPr>
          <p:cNvPr id="450" name="Screen Shot 2015-08-28 at 9.19.06 AM.png"/>
          <p:cNvPicPr/>
          <p:nvPr/>
        </p:nvPicPr>
        <p:blipFill>
          <a:blip r:embed="rId7">
            <a:extLst/>
          </a:blip>
          <a:stretch>
            <a:fillRect/>
          </a:stretch>
        </p:blipFill>
        <p:spPr>
          <a:xfrm>
            <a:off x="4775891" y="5580900"/>
            <a:ext cx="1665000" cy="1248255"/>
          </a:xfrm>
          <a:prstGeom prst="rect">
            <a:avLst/>
          </a:prstGeom>
          <a:ln w="12700">
            <a:miter lim="400000"/>
          </a:ln>
        </p:spPr>
      </p:pic>
      <p:pic>
        <p:nvPicPr>
          <p:cNvPr id="451" name="Screen Shot 2015-08-28 at 9.18.25 AM.png"/>
          <p:cNvPicPr/>
          <p:nvPr/>
        </p:nvPicPr>
        <p:blipFill>
          <a:blip r:embed="rId8">
            <a:extLst/>
          </a:blip>
          <a:stretch>
            <a:fillRect/>
          </a:stretch>
        </p:blipFill>
        <p:spPr>
          <a:xfrm>
            <a:off x="6595328" y="4260647"/>
            <a:ext cx="1643955" cy="1231009"/>
          </a:xfrm>
          <a:prstGeom prst="rect">
            <a:avLst/>
          </a:prstGeom>
          <a:ln w="12700">
            <a:miter lim="400000"/>
          </a:ln>
        </p:spPr>
      </p:pic>
      <p:pic>
        <p:nvPicPr>
          <p:cNvPr id="452" name="Screen Shot 2015-08-28 at 9.18.36 AM.png"/>
          <p:cNvPicPr/>
          <p:nvPr/>
        </p:nvPicPr>
        <p:blipFill>
          <a:blip r:embed="rId9">
            <a:extLst/>
          </a:blip>
          <a:stretch>
            <a:fillRect/>
          </a:stretch>
        </p:blipFill>
        <p:spPr>
          <a:xfrm>
            <a:off x="6620718" y="5600201"/>
            <a:ext cx="1641997" cy="1231009"/>
          </a:xfrm>
          <a:prstGeom prst="rect">
            <a:avLst/>
          </a:prstGeom>
          <a:ln w="12700">
            <a:miter lim="400000"/>
          </a:ln>
        </p:spPr>
      </p:pic>
      <p:pic>
        <p:nvPicPr>
          <p:cNvPr id="453" name="Gear 2.png"/>
          <p:cNvPicPr/>
          <p:nvPr/>
        </p:nvPicPr>
        <p:blipFill>
          <a:blip r:embed="rId10">
            <a:extLst/>
          </a:blip>
          <a:stretch>
            <a:fillRect/>
          </a:stretch>
        </p:blipFill>
        <p:spPr>
          <a:xfrm>
            <a:off x="5790159" y="987113"/>
            <a:ext cx="1428985" cy="1480388"/>
          </a:xfrm>
          <a:prstGeom prst="rect">
            <a:avLst/>
          </a:prstGeom>
          <a:ln w="12700">
            <a:miter lim="400000"/>
          </a:ln>
        </p:spPr>
      </p:pic>
      <p:sp>
        <p:nvSpPr>
          <p:cNvPr id="454" name="Shape 454"/>
          <p:cNvSpPr/>
          <p:nvPr/>
        </p:nvSpPr>
        <p:spPr>
          <a:xfrm>
            <a:off x="5913305" y="2339266"/>
            <a:ext cx="807861"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a:lvl1pPr>
          </a:lstStyle>
          <a:p>
            <a:pPr lvl="0">
              <a:defRPr sz="1800"/>
            </a:pPr>
            <a:r>
              <a:rPr/>
              <a:t>Gear 2</a:t>
            </a:r>
          </a:p>
        </p:txBody>
      </p:sp>
      <p:sp>
        <p:nvSpPr>
          <p:cNvPr id="455" name="Shape 455"/>
          <p:cNvSpPr/>
          <p:nvPr/>
        </p:nvSpPr>
        <p:spPr>
          <a:xfrm>
            <a:off x="4808192" y="2778350"/>
            <a:ext cx="3418493" cy="1"/>
          </a:xfrm>
          <a:prstGeom prst="line">
            <a:avLst/>
          </a:prstGeom>
          <a:ln w="25400">
            <a:solidFill>
              <a:srgbClr val="42C4D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456" name="4a.png"/>
          <p:cNvPicPr/>
          <p:nvPr/>
        </p:nvPicPr>
        <p:blipFill>
          <a:blip r:embed="rId11">
            <a:extLst/>
          </a:blip>
          <a:stretch>
            <a:fillRect/>
          </a:stretch>
        </p:blipFill>
        <p:spPr>
          <a:xfrm>
            <a:off x="2926343" y="2867796"/>
            <a:ext cx="1713638" cy="1285230"/>
          </a:xfrm>
          <a:prstGeom prst="rect">
            <a:avLst/>
          </a:prstGeom>
          <a:ln w="25400">
            <a:solidFill>
              <a:srgbClr val="FFFFFF"/>
            </a:solidFill>
            <a:miter lim="400000"/>
          </a:ln>
        </p:spPr>
      </p:pic>
      <p:pic>
        <p:nvPicPr>
          <p:cNvPr id="457" name="5a.png"/>
          <p:cNvPicPr/>
          <p:nvPr/>
        </p:nvPicPr>
        <p:blipFill>
          <a:blip r:embed="rId12">
            <a:extLst/>
          </a:blip>
          <a:stretch>
            <a:fillRect/>
          </a:stretch>
        </p:blipFill>
        <p:spPr>
          <a:xfrm>
            <a:off x="2924359" y="4233525"/>
            <a:ext cx="1713638" cy="1285230"/>
          </a:xfrm>
          <a:prstGeom prst="rect">
            <a:avLst/>
          </a:prstGeom>
          <a:ln w="25400">
            <a:solidFill>
              <a:srgbClr val="FFFFFF"/>
            </a:solidFill>
            <a:miter lim="400000"/>
          </a:ln>
        </p:spPr>
      </p:pic>
      <p:pic>
        <p:nvPicPr>
          <p:cNvPr id="458" name="6a.png"/>
          <p:cNvPicPr/>
          <p:nvPr/>
        </p:nvPicPr>
        <p:blipFill>
          <a:blip r:embed="rId13">
            <a:extLst/>
          </a:blip>
          <a:stretch>
            <a:fillRect/>
          </a:stretch>
        </p:blipFill>
        <p:spPr>
          <a:xfrm>
            <a:off x="2926342" y="5566928"/>
            <a:ext cx="1713638" cy="1285230"/>
          </a:xfrm>
          <a:prstGeom prst="rect">
            <a:avLst/>
          </a:prstGeom>
          <a:ln w="25400">
            <a:solidFill>
              <a:srgbClr val="FFFFFF"/>
            </a:solidFill>
            <a:miter lim="400000"/>
          </a:ln>
        </p:spPr>
      </p:pic>
      <p:pic>
        <p:nvPicPr>
          <p:cNvPr id="459" name="7a.png"/>
          <p:cNvPicPr/>
          <p:nvPr/>
        </p:nvPicPr>
        <p:blipFill>
          <a:blip r:embed="rId14">
            <a:extLst/>
          </a:blip>
          <a:stretch>
            <a:fillRect/>
          </a:stretch>
        </p:blipFill>
        <p:spPr>
          <a:xfrm>
            <a:off x="2926342" y="6900328"/>
            <a:ext cx="1713638" cy="1285230"/>
          </a:xfrm>
          <a:prstGeom prst="rect">
            <a:avLst/>
          </a:prstGeom>
          <a:ln w="25400">
            <a:solidFill>
              <a:srgbClr val="FFFFFF"/>
            </a:solidFill>
            <a:miter lim="400000"/>
          </a:ln>
        </p:spPr>
      </p:pic>
      <p:pic>
        <p:nvPicPr>
          <p:cNvPr id="460" name="8a.png"/>
          <p:cNvPicPr/>
          <p:nvPr/>
        </p:nvPicPr>
        <p:blipFill>
          <a:blip r:embed="rId15">
            <a:extLst/>
          </a:blip>
          <a:srcRect/>
          <a:stretch>
            <a:fillRect/>
          </a:stretch>
        </p:blipFill>
        <p:spPr>
          <a:xfrm>
            <a:off x="2926342" y="8266058"/>
            <a:ext cx="1713638" cy="1285230"/>
          </a:xfrm>
          <a:prstGeom prst="rect">
            <a:avLst/>
          </a:prstGeom>
          <a:ln w="25400">
            <a:solidFill>
              <a:srgbClr val="FFFFFF"/>
            </a:solidFill>
            <a:miter lim="400000"/>
          </a:ln>
        </p:spPr>
      </p:pic>
      <p:pic>
        <p:nvPicPr>
          <p:cNvPr id="461" name="Gear 1.png"/>
          <p:cNvPicPr/>
          <p:nvPr/>
        </p:nvPicPr>
        <p:blipFill>
          <a:blip r:embed="rId16">
            <a:extLst/>
          </a:blip>
          <a:stretch>
            <a:fillRect/>
          </a:stretch>
        </p:blipFill>
        <p:spPr>
          <a:xfrm>
            <a:off x="3166455" y="1071994"/>
            <a:ext cx="1244149" cy="1310629"/>
          </a:xfrm>
          <a:prstGeom prst="rect">
            <a:avLst/>
          </a:prstGeom>
          <a:ln w="12700">
            <a:miter lim="400000"/>
          </a:ln>
        </p:spPr>
      </p:pic>
      <p:sp>
        <p:nvSpPr>
          <p:cNvPr id="462" name="Shape 462"/>
          <p:cNvSpPr/>
          <p:nvPr/>
        </p:nvSpPr>
        <p:spPr>
          <a:xfrm>
            <a:off x="3228202" y="2389705"/>
            <a:ext cx="807861"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a:lvl1pPr>
          </a:lstStyle>
          <a:p>
            <a:pPr lvl="0">
              <a:defRPr sz="1800"/>
            </a:pPr>
            <a:r>
              <a:rPr/>
              <a:t>Gear 1</a:t>
            </a:r>
          </a:p>
        </p:txBody>
      </p:sp>
      <p:sp>
        <p:nvSpPr>
          <p:cNvPr id="463" name="Shape 463"/>
          <p:cNvSpPr/>
          <p:nvPr/>
        </p:nvSpPr>
        <p:spPr>
          <a:xfrm>
            <a:off x="2998239" y="2778350"/>
            <a:ext cx="1580587" cy="1"/>
          </a:xfrm>
          <a:prstGeom prst="line">
            <a:avLst/>
          </a:prstGeom>
          <a:ln w="254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464" name="Shape 464"/>
          <p:cNvSpPr/>
          <p:nvPr/>
        </p:nvSpPr>
        <p:spPr>
          <a:xfrm>
            <a:off x="8826009" y="2372678"/>
            <a:ext cx="807861"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a:lvl1pPr>
          </a:lstStyle>
          <a:p>
            <a:pPr lvl="0">
              <a:defRPr sz="1800"/>
            </a:pPr>
            <a:r>
              <a:rPr/>
              <a:t>Gear 3</a:t>
            </a:r>
          </a:p>
        </p:txBody>
      </p:sp>
      <p:pic>
        <p:nvPicPr>
          <p:cNvPr id="465" name="Screen Shot 2015-08-28 at 9.21.06 AM.png"/>
          <p:cNvPicPr/>
          <p:nvPr/>
        </p:nvPicPr>
        <p:blipFill>
          <a:blip r:embed="rId17">
            <a:extLst/>
          </a:blip>
          <a:stretch>
            <a:fillRect/>
          </a:stretch>
        </p:blipFill>
        <p:spPr>
          <a:xfrm>
            <a:off x="9371113" y="8239139"/>
            <a:ext cx="1663676" cy="1248255"/>
          </a:xfrm>
          <a:prstGeom prst="rect">
            <a:avLst/>
          </a:prstGeom>
          <a:ln w="12700">
            <a:miter lim="400000"/>
          </a:ln>
        </p:spPr>
      </p:pic>
      <p:grpSp>
        <p:nvGrpSpPr>
          <p:cNvPr id="473" name="Group 473"/>
          <p:cNvGrpSpPr/>
          <p:nvPr/>
        </p:nvGrpSpPr>
        <p:grpSpPr>
          <a:xfrm>
            <a:off x="7622643" y="1044155"/>
            <a:ext cx="2459617" cy="8463384"/>
            <a:chOff x="-793881" y="0"/>
            <a:chExt cx="2459616" cy="8463382"/>
          </a:xfrm>
        </p:grpSpPr>
        <p:pic>
          <p:nvPicPr>
            <p:cNvPr id="466" name="Screen Shot 2015-08-28 at 7.39.42 AM.png"/>
            <p:cNvPicPr/>
            <p:nvPr/>
          </p:nvPicPr>
          <p:blipFill>
            <a:blip r:embed="rId18">
              <a:extLst/>
            </a:blip>
            <a:stretch>
              <a:fillRect/>
            </a:stretch>
          </p:blipFill>
          <p:spPr>
            <a:xfrm>
              <a:off x="43" y="1854119"/>
              <a:ext cx="1665649" cy="1250467"/>
            </a:xfrm>
            <a:prstGeom prst="rect">
              <a:avLst/>
            </a:prstGeom>
            <a:ln w="12700" cap="flat">
              <a:noFill/>
              <a:miter lim="400000"/>
            </a:ln>
            <a:effectLst/>
          </p:spPr>
        </p:pic>
        <p:pic>
          <p:nvPicPr>
            <p:cNvPr id="467" name="Screen Shot 2015-08-28 at 9.20.20 AM.png"/>
            <p:cNvPicPr/>
            <p:nvPr/>
          </p:nvPicPr>
          <p:blipFill>
            <a:blip r:embed="rId19">
              <a:extLst/>
            </a:blip>
            <a:stretch>
              <a:fillRect/>
            </a:stretch>
          </p:blipFill>
          <p:spPr>
            <a:xfrm>
              <a:off x="10522" y="4555215"/>
              <a:ext cx="1644692" cy="1233029"/>
            </a:xfrm>
            <a:prstGeom prst="rect">
              <a:avLst/>
            </a:prstGeom>
            <a:ln w="12700" cap="flat">
              <a:noFill/>
              <a:miter lim="400000"/>
            </a:ln>
            <a:effectLst/>
          </p:spPr>
        </p:pic>
        <p:pic>
          <p:nvPicPr>
            <p:cNvPr id="468" name="Screen Shot 2015-08-28 at 9.20.48 AM.png"/>
            <p:cNvPicPr/>
            <p:nvPr/>
          </p:nvPicPr>
          <p:blipFill>
            <a:blip r:embed="rId20">
              <a:extLst/>
            </a:blip>
            <a:stretch>
              <a:fillRect/>
            </a:stretch>
          </p:blipFill>
          <p:spPr>
            <a:xfrm>
              <a:off x="-793882" y="7218548"/>
              <a:ext cx="1661766" cy="1244835"/>
            </a:xfrm>
            <a:prstGeom prst="rect">
              <a:avLst/>
            </a:prstGeom>
            <a:ln w="12700" cap="flat">
              <a:noFill/>
              <a:miter lim="400000"/>
            </a:ln>
            <a:effectLst/>
          </p:spPr>
        </p:pic>
        <p:pic>
          <p:nvPicPr>
            <p:cNvPr id="469" name="Screen Shot 2015-08-28 at 9.20.33 AM.png"/>
            <p:cNvPicPr/>
            <p:nvPr/>
          </p:nvPicPr>
          <p:blipFill>
            <a:blip r:embed="rId21">
              <a:extLst/>
            </a:blip>
            <a:stretch>
              <a:fillRect/>
            </a:stretch>
          </p:blipFill>
          <p:spPr>
            <a:xfrm>
              <a:off x="0" y="5880979"/>
              <a:ext cx="1665736" cy="1244835"/>
            </a:xfrm>
            <a:prstGeom prst="rect">
              <a:avLst/>
            </a:prstGeom>
            <a:ln w="12700" cap="flat">
              <a:noFill/>
              <a:miter lim="400000"/>
            </a:ln>
            <a:effectLst/>
          </p:spPr>
        </p:pic>
        <p:pic>
          <p:nvPicPr>
            <p:cNvPr id="470" name="Screen Shot 2015-08-28 at 9.20.02 AM.png"/>
            <p:cNvPicPr/>
            <p:nvPr/>
          </p:nvPicPr>
          <p:blipFill>
            <a:blip r:embed="rId22">
              <a:extLst/>
            </a:blip>
            <a:stretch>
              <a:fillRect/>
            </a:stretch>
          </p:blipFill>
          <p:spPr>
            <a:xfrm>
              <a:off x="992" y="3189892"/>
              <a:ext cx="1663751" cy="1246820"/>
            </a:xfrm>
            <a:prstGeom prst="rect">
              <a:avLst/>
            </a:prstGeom>
            <a:ln w="12700" cap="flat">
              <a:noFill/>
              <a:miter lim="400000"/>
            </a:ln>
            <a:effectLst/>
          </p:spPr>
        </p:pic>
        <p:pic>
          <p:nvPicPr>
            <p:cNvPr id="471" name="Gear 3 icon.png"/>
            <p:cNvPicPr/>
            <p:nvPr/>
          </p:nvPicPr>
          <p:blipFill>
            <a:blip r:embed="rId23">
              <a:extLst/>
            </a:blip>
            <a:stretch>
              <a:fillRect/>
            </a:stretch>
          </p:blipFill>
          <p:spPr>
            <a:xfrm>
              <a:off x="181875" y="0"/>
              <a:ext cx="1428985" cy="1366309"/>
            </a:xfrm>
            <a:prstGeom prst="rect">
              <a:avLst/>
            </a:prstGeom>
            <a:ln w="12700" cap="flat">
              <a:noFill/>
              <a:miter lim="400000"/>
            </a:ln>
            <a:effectLst/>
          </p:spPr>
        </p:pic>
        <p:sp>
          <p:nvSpPr>
            <p:cNvPr id="472" name="Shape 472"/>
            <p:cNvSpPr/>
            <p:nvPr/>
          </p:nvSpPr>
          <p:spPr>
            <a:xfrm>
              <a:off x="38331" y="1734184"/>
              <a:ext cx="1580587" cy="1"/>
            </a:xfrm>
            <a:prstGeom prst="line">
              <a:avLst/>
            </a:prstGeom>
            <a:noFill/>
            <a:ln w="25400" cap="flat">
              <a:solidFill>
                <a:srgbClr val="7BC142"/>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pic>
        <p:nvPicPr>
          <p:cNvPr id="474" name="Screen Shot 2015-08-27 at 3.05.08 PM.png"/>
          <p:cNvPicPr/>
          <p:nvPr/>
        </p:nvPicPr>
        <p:blipFill>
          <a:blip r:embed="rId24">
            <a:alphaModFix amt="30000"/>
            <a:extLst/>
          </a:blip>
          <a:stretch>
            <a:fillRect/>
          </a:stretch>
        </p:blipFill>
        <p:spPr>
          <a:xfrm>
            <a:off x="1115027" y="4252023"/>
            <a:ext cx="1666524" cy="1248255"/>
          </a:xfrm>
          <a:prstGeom prst="rect">
            <a:avLst/>
          </a:prstGeom>
          <a:ln w="12700">
            <a:miter lim="400000"/>
          </a:ln>
        </p:spPr>
      </p:pic>
      <p:pic>
        <p:nvPicPr>
          <p:cNvPr id="475" name="Screen Shot 2015-08-27 at 3.03.31 PM.png"/>
          <p:cNvPicPr/>
          <p:nvPr/>
        </p:nvPicPr>
        <p:blipFill>
          <a:blip r:embed="rId25">
            <a:extLst/>
          </a:blip>
          <a:stretch>
            <a:fillRect/>
          </a:stretch>
        </p:blipFill>
        <p:spPr>
          <a:xfrm>
            <a:off x="1166733" y="5585426"/>
            <a:ext cx="1611816" cy="1211641"/>
          </a:xfrm>
          <a:prstGeom prst="rect">
            <a:avLst/>
          </a:prstGeom>
          <a:ln w="12700">
            <a:miter lim="400000"/>
          </a:ln>
        </p:spPr>
      </p:pic>
      <p:pic>
        <p:nvPicPr>
          <p:cNvPr id="476" name="Screen Shot 2015-08-27 at 3.04.35 PM.png"/>
          <p:cNvPicPr/>
          <p:nvPr/>
        </p:nvPicPr>
        <p:blipFill>
          <a:blip r:embed="rId26">
            <a:alphaModFix amt="30000"/>
            <a:extLst/>
          </a:blip>
          <a:stretch>
            <a:fillRect/>
          </a:stretch>
        </p:blipFill>
        <p:spPr>
          <a:xfrm>
            <a:off x="1116678" y="2881255"/>
            <a:ext cx="1663245" cy="1248255"/>
          </a:xfrm>
          <a:prstGeom prst="rect">
            <a:avLst/>
          </a:prstGeom>
          <a:ln w="12700">
            <a:miter lim="400000"/>
          </a:ln>
        </p:spPr>
      </p:pic>
      <p:pic>
        <p:nvPicPr>
          <p:cNvPr id="477" name="pasted-image.pdf"/>
          <p:cNvPicPr/>
          <p:nvPr/>
        </p:nvPicPr>
        <p:blipFill>
          <a:blip r:embed="rId27">
            <a:extLst/>
          </a:blip>
          <a:stretch>
            <a:fillRect/>
          </a:stretch>
        </p:blipFill>
        <p:spPr>
          <a:xfrm>
            <a:off x="1455396" y="1210982"/>
            <a:ext cx="1034492" cy="1032650"/>
          </a:xfrm>
          <a:prstGeom prst="rect">
            <a:avLst/>
          </a:prstGeom>
          <a:ln w="12700">
            <a:miter lim="400000"/>
          </a:ln>
        </p:spPr>
      </p:pic>
      <p:sp>
        <p:nvSpPr>
          <p:cNvPr id="478" name="Shape 478"/>
          <p:cNvSpPr/>
          <p:nvPr/>
        </p:nvSpPr>
        <p:spPr>
          <a:xfrm>
            <a:off x="1370249" y="2372678"/>
            <a:ext cx="1000221"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a:lvl1pPr>
          </a:lstStyle>
          <a:p>
            <a:pPr lvl="0">
              <a:defRPr sz="1800"/>
            </a:pPr>
            <a:r>
              <a:rPr/>
              <a:t>Planning</a:t>
            </a:r>
          </a:p>
        </p:txBody>
      </p:sp>
      <p:sp>
        <p:nvSpPr>
          <p:cNvPr id="479" name="Shape 479"/>
          <p:cNvSpPr/>
          <p:nvPr/>
        </p:nvSpPr>
        <p:spPr>
          <a:xfrm>
            <a:off x="1157996" y="2778350"/>
            <a:ext cx="1580587" cy="1"/>
          </a:xfrm>
          <a:prstGeom prst="line">
            <a:avLst/>
          </a:prstGeom>
          <a:ln w="25400">
            <a:solidFill>
              <a:srgbClr val="BCBDC0"/>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480" name="Screen Shot 2015-08-28 at 10.14.14 AM.png"/>
          <p:cNvPicPr/>
          <p:nvPr/>
        </p:nvPicPr>
        <p:blipFill>
          <a:blip r:embed="rId28">
            <a:extLst/>
          </a:blip>
          <a:stretch>
            <a:fillRect/>
          </a:stretch>
        </p:blipFill>
        <p:spPr>
          <a:xfrm>
            <a:off x="10186228" y="2898397"/>
            <a:ext cx="1659046" cy="1248255"/>
          </a:xfrm>
          <a:prstGeom prst="rect">
            <a:avLst/>
          </a:prstGeom>
          <a:ln w="12700">
            <a:miter lim="400000"/>
          </a:ln>
        </p:spPr>
      </p:pic>
      <p:pic>
        <p:nvPicPr>
          <p:cNvPr id="481" name="Screen Shot 2015-08-28 at 10.14.32 AM.png"/>
          <p:cNvPicPr/>
          <p:nvPr/>
        </p:nvPicPr>
        <p:blipFill>
          <a:blip r:embed="rId29">
            <a:alphaModFix amt="30000"/>
            <a:extLst/>
          </a:blip>
          <a:stretch>
            <a:fillRect/>
          </a:stretch>
        </p:blipFill>
        <p:spPr>
          <a:xfrm>
            <a:off x="10194333" y="4253997"/>
            <a:ext cx="1642836" cy="1231637"/>
          </a:xfrm>
          <a:prstGeom prst="rect">
            <a:avLst/>
          </a:prstGeom>
          <a:ln w="12700">
            <a:miter lim="400000"/>
          </a:ln>
        </p:spPr>
      </p:pic>
      <p:sp>
        <p:nvSpPr>
          <p:cNvPr id="482" name="Shape 482"/>
          <p:cNvSpPr/>
          <p:nvPr/>
        </p:nvSpPr>
        <p:spPr>
          <a:xfrm>
            <a:off x="10528862" y="2372678"/>
            <a:ext cx="564205"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a:lvl1pPr>
          </a:lstStyle>
          <a:p>
            <a:pPr lvl="0">
              <a:defRPr sz="1800"/>
            </a:pPr>
            <a:r>
              <a:rPr/>
              <a:t>Post</a:t>
            </a:r>
          </a:p>
        </p:txBody>
      </p:sp>
      <p:sp>
        <p:nvSpPr>
          <p:cNvPr id="483" name="Shape 483"/>
          <p:cNvSpPr/>
          <p:nvPr/>
        </p:nvSpPr>
        <p:spPr>
          <a:xfrm>
            <a:off x="10225459" y="2778350"/>
            <a:ext cx="1580587" cy="1"/>
          </a:xfrm>
          <a:prstGeom prst="line">
            <a:avLst/>
          </a:prstGeom>
          <a:ln w="25400">
            <a:solidFill>
              <a:srgbClr val="BCBDC0"/>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484" name="pasted-image.pdf"/>
          <p:cNvPicPr/>
          <p:nvPr/>
        </p:nvPicPr>
        <p:blipFill>
          <a:blip r:embed="rId30">
            <a:extLst/>
          </a:blip>
          <a:stretch>
            <a:fillRect/>
          </a:stretch>
        </p:blipFill>
        <p:spPr>
          <a:xfrm>
            <a:off x="10472141" y="1242424"/>
            <a:ext cx="1087223" cy="108528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58" y="0"/>
            <a:ext cx="11819467" cy="843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2698616"/>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LittleGuy_14a.png"/>
          <p:cNvPicPr/>
          <p:nvPr/>
        </p:nvPicPr>
        <p:blipFill>
          <a:blip r:embed="rId2">
            <a:extLst/>
          </a:blip>
          <a:stretch>
            <a:fillRect/>
          </a:stretch>
        </p:blipFill>
        <p:spPr>
          <a:xfrm flipH="1">
            <a:off x="10349318" y="7031338"/>
            <a:ext cx="1515758" cy="2737082"/>
          </a:xfrm>
          <a:prstGeom prst="rect">
            <a:avLst/>
          </a:prstGeom>
          <a:ln w="12700">
            <a:miter lim="400000"/>
          </a:ln>
        </p:spPr>
      </p:pic>
      <p:pic>
        <p:nvPicPr>
          <p:cNvPr id="51" name="LittleGuy_12b.png"/>
          <p:cNvPicPr/>
          <p:nvPr/>
        </p:nvPicPr>
        <p:blipFill>
          <a:blip r:embed="rId3">
            <a:extLst/>
          </a:blip>
          <a:stretch>
            <a:fillRect/>
          </a:stretch>
        </p:blipFill>
        <p:spPr>
          <a:xfrm>
            <a:off x="3733069" y="6879784"/>
            <a:ext cx="2999524" cy="2883723"/>
          </a:xfrm>
          <a:prstGeom prst="rect">
            <a:avLst/>
          </a:prstGeom>
          <a:ln w="12700">
            <a:miter lim="400000"/>
          </a:ln>
        </p:spPr>
      </p:pic>
      <p:sp>
        <p:nvSpPr>
          <p:cNvPr id="52" name="Shape 52"/>
          <p:cNvSpPr/>
          <p:nvPr/>
        </p:nvSpPr>
        <p:spPr>
          <a:xfrm>
            <a:off x="2386045" y="970492"/>
            <a:ext cx="8925585" cy="4575024"/>
          </a:xfrm>
          <a:prstGeom prst="wedgeEllipseCallout">
            <a:avLst>
              <a:gd name="adj1" fmla="val -14923"/>
              <a:gd name="adj2" fmla="val 76260"/>
            </a:avLst>
          </a:prstGeom>
          <a:solidFill>
            <a:srgbClr val="F5D328"/>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ct val="120000"/>
              </a:lnSpc>
              <a:defRPr sz="1800"/>
            </a:pPr>
            <a:r>
              <a:rPr sz="2800" dirty="0">
                <a:latin typeface="Lint McCree Intl BB"/>
                <a:ea typeface="Lint McCree Intl BB"/>
                <a:cs typeface="Lint McCree Intl BB"/>
                <a:sym typeface="Lint McCree Intl BB"/>
              </a:rPr>
              <a:t>Welcome to Your </a:t>
            </a:r>
          </a:p>
          <a:p>
            <a:pPr defTabSz="456987">
              <a:lnSpc>
                <a:spcPct val="120000"/>
              </a:lnSpc>
              <a:defRPr sz="1800"/>
            </a:pPr>
            <a:r>
              <a:rPr sz="2800" b="1" dirty="0">
                <a:latin typeface="Lint McCree Intl BB"/>
                <a:ea typeface="Lint McCree Intl BB"/>
                <a:cs typeface="Lint McCree Intl BB"/>
                <a:sym typeface="Lint McCree Intl BB"/>
              </a:rPr>
              <a:t>Innovation</a:t>
            </a:r>
            <a:r>
              <a:rPr sz="2800" dirty="0">
                <a:latin typeface="Lint McCree Intl BB"/>
                <a:ea typeface="Lint McCree Intl BB"/>
                <a:cs typeface="Lint McCree Intl BB"/>
                <a:sym typeface="Lint McCree Intl BB"/>
              </a:rPr>
              <a:t>, </a:t>
            </a:r>
            <a:r>
              <a:rPr sz="2800" b="1" dirty="0">
                <a:latin typeface="Lint McCree Intl BB"/>
                <a:ea typeface="Lint McCree Intl BB"/>
                <a:cs typeface="Lint McCree Intl BB"/>
                <a:sym typeface="Lint McCree Intl BB"/>
              </a:rPr>
              <a:t>Creativity</a:t>
            </a:r>
            <a:r>
              <a:rPr sz="2800" dirty="0">
                <a:latin typeface="Lint McCree Intl BB"/>
                <a:ea typeface="Lint McCree Intl BB"/>
                <a:cs typeface="Lint McCree Intl BB"/>
                <a:sym typeface="Lint McCree Intl BB"/>
              </a:rPr>
              <a:t> </a:t>
            </a:r>
            <a:r>
              <a:rPr sz="2800" dirty="0">
                <a:latin typeface="Lint McCree Intl BB"/>
                <a:ea typeface="Lint McCree Intl BB"/>
                <a:cs typeface="Lint McCree Intl BB"/>
                <a:sym typeface="Lint McCree Intl BB"/>
              </a:rPr>
              <a:t>&amp; </a:t>
            </a:r>
          </a:p>
          <a:p>
            <a:pPr defTabSz="456987">
              <a:lnSpc>
                <a:spcPct val="120000"/>
              </a:lnSpc>
              <a:defRPr sz="1800"/>
            </a:pPr>
            <a:r>
              <a:rPr sz="2800" b="1" dirty="0">
                <a:latin typeface="Lint McCree Intl BB"/>
                <a:ea typeface="Lint McCree Intl BB"/>
                <a:cs typeface="Lint McCree Intl BB"/>
                <a:sym typeface="Lint McCree Intl BB"/>
              </a:rPr>
              <a:t>Entrepreneurship</a:t>
            </a:r>
            <a:r>
              <a:rPr sz="2800" dirty="0">
                <a:latin typeface="Lint McCree Intl BB"/>
                <a:ea typeface="Lint McCree Intl BB"/>
                <a:cs typeface="Lint McCree Intl BB"/>
                <a:sym typeface="Lint McCree Intl BB"/>
              </a:rPr>
              <a:t> </a:t>
            </a:r>
          </a:p>
          <a:p>
            <a:pPr defTabSz="456987">
              <a:lnSpc>
                <a:spcPct val="120000"/>
              </a:lnSpc>
              <a:defRPr sz="1800"/>
            </a:pPr>
            <a:r>
              <a:rPr sz="2800" dirty="0">
                <a:latin typeface="Lint McCree Intl BB"/>
                <a:ea typeface="Lint McCree Intl BB"/>
                <a:cs typeface="Lint McCree Intl BB"/>
                <a:sym typeface="Lint McCree Intl BB"/>
              </a:rPr>
              <a:t>Slideshow</a:t>
            </a:r>
            <a:r>
              <a:rPr sz="2800" dirty="0" smtClean="0">
                <a:latin typeface="Lint McCree Intl BB"/>
                <a:ea typeface="Lint McCree Intl BB"/>
                <a:cs typeface="Lint McCree Intl BB"/>
                <a:sym typeface="Lint McCree Intl BB"/>
              </a:rPr>
              <a:t>!</a:t>
            </a:r>
            <a:r>
              <a:rPr lang="en-CA" sz="2800" dirty="0" smtClean="0">
                <a:latin typeface="Lint McCree Intl BB"/>
                <a:ea typeface="Lint McCree Intl BB"/>
                <a:cs typeface="Lint McCree Intl BB"/>
                <a:sym typeface="Lint McCree Intl BB"/>
              </a:rPr>
              <a:t>  </a:t>
            </a:r>
          </a:p>
          <a:p>
            <a:pPr defTabSz="456987">
              <a:lnSpc>
                <a:spcPct val="120000"/>
              </a:lnSpc>
              <a:defRPr sz="1800"/>
            </a:pPr>
            <a:r>
              <a:rPr lang="en-CA" sz="2800" dirty="0" smtClean="0">
                <a:latin typeface="Lint McCree Intl BB"/>
                <a:ea typeface="Lint McCree Intl BB"/>
                <a:cs typeface="Lint McCree Intl BB"/>
                <a:sym typeface="Lint McCree Intl BB"/>
              </a:rPr>
              <a:t>Please note slides 2 – 24 are </a:t>
            </a:r>
          </a:p>
          <a:p>
            <a:pPr defTabSz="456987">
              <a:lnSpc>
                <a:spcPct val="120000"/>
              </a:lnSpc>
              <a:defRPr sz="1800"/>
            </a:pPr>
            <a:r>
              <a:rPr lang="en-CA" sz="2800" dirty="0" smtClean="0">
                <a:latin typeface="Lint McCree Intl BB"/>
                <a:ea typeface="Lint McCree Intl BB"/>
                <a:cs typeface="Lint McCree Intl BB"/>
                <a:sym typeface="Lint McCree Intl BB"/>
              </a:rPr>
              <a:t>facilitator planning slides, the remaining slides support student training.</a:t>
            </a:r>
            <a:endParaRPr sz="2800" dirty="0">
              <a:latin typeface="Lint McCree Intl BB"/>
              <a:ea typeface="Lint McCree Intl BB"/>
              <a:cs typeface="Lint McCree Intl BB"/>
              <a:sym typeface="Lint McCree Intl BB"/>
            </a:endParaRPr>
          </a:p>
        </p:txBody>
      </p:sp>
      <p:pic>
        <p:nvPicPr>
          <p:cNvPr id="53" name="Gear 1.png"/>
          <p:cNvPicPr/>
          <p:nvPr/>
        </p:nvPicPr>
        <p:blipFill>
          <a:blip r:embed="rId4">
            <a:extLst/>
          </a:blip>
          <a:stretch>
            <a:fillRect/>
          </a:stretch>
        </p:blipFill>
        <p:spPr>
          <a:xfrm rot="644398">
            <a:off x="2646377" y="8312918"/>
            <a:ext cx="1421303" cy="1431926"/>
          </a:xfrm>
          <a:prstGeom prst="rect">
            <a:avLst/>
          </a:prstGeom>
          <a:ln w="12700">
            <a:miter lim="400000"/>
          </a:ln>
        </p:spPr>
      </p:pic>
      <p:pic>
        <p:nvPicPr>
          <p:cNvPr id="54" name="Gear 2.png"/>
          <p:cNvPicPr/>
          <p:nvPr/>
        </p:nvPicPr>
        <p:blipFill>
          <a:blip r:embed="rId5">
            <a:extLst/>
          </a:blip>
          <a:stretch>
            <a:fillRect/>
          </a:stretch>
        </p:blipFill>
        <p:spPr>
          <a:xfrm rot="20966265">
            <a:off x="9227928" y="7745877"/>
            <a:ext cx="2049525" cy="2035969"/>
          </a:xfrm>
          <a:prstGeom prst="rect">
            <a:avLst/>
          </a:prstGeom>
          <a:ln w="12700">
            <a:miter lim="400000"/>
          </a:ln>
        </p:spPr>
      </p:pic>
      <p:pic>
        <p:nvPicPr>
          <p:cNvPr id="55" name="Gear 3 icon.png"/>
          <p:cNvPicPr/>
          <p:nvPr/>
        </p:nvPicPr>
        <p:blipFill>
          <a:blip r:embed="rId6">
            <a:extLst/>
          </a:blip>
          <a:stretch>
            <a:fillRect/>
          </a:stretch>
        </p:blipFill>
        <p:spPr>
          <a:xfrm rot="807817">
            <a:off x="6109673" y="9004511"/>
            <a:ext cx="771291" cy="78045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978" y="60968"/>
            <a:ext cx="12015893" cy="542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0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516" y="5696374"/>
            <a:ext cx="12018150" cy="296897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150747"/>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88" y="228036"/>
            <a:ext cx="12392943" cy="894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1711221"/>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888" y="20321"/>
            <a:ext cx="12124267" cy="8188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9758626"/>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05" y="327378"/>
            <a:ext cx="11936872" cy="7956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916505"/>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750" t="10889" r="19583" b="8518"/>
          <a:stretch/>
        </p:blipFill>
        <p:spPr bwMode="auto">
          <a:xfrm>
            <a:off x="1879613" y="1125594"/>
            <a:ext cx="10080843" cy="765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5383323"/>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6" name="pasted-image.pdf"/>
          <p:cNvPicPr/>
          <p:nvPr/>
        </p:nvPicPr>
        <p:blipFill>
          <a:blip r:embed="rId2">
            <a:extLst/>
          </a:blip>
          <a:stretch>
            <a:fillRect/>
          </a:stretch>
        </p:blipFill>
        <p:spPr>
          <a:xfrm>
            <a:off x="-300012" y="-45062"/>
            <a:ext cx="13875758" cy="9843723"/>
          </a:xfrm>
          <a:prstGeom prst="rect">
            <a:avLst/>
          </a:prstGeom>
          <a:ln w="12700">
            <a:miter lim="400000"/>
          </a:ln>
        </p:spPr>
      </p:pic>
      <p:sp>
        <p:nvSpPr>
          <p:cNvPr id="487" name="Shape 487"/>
          <p:cNvSpPr/>
          <p:nvPr/>
        </p:nvSpPr>
        <p:spPr>
          <a:xfrm>
            <a:off x="5251085" y="3600663"/>
            <a:ext cx="5089055" cy="2087671"/>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6400" b="1">
                <a:solidFill>
                  <a:srgbClr val="FFFFFF"/>
                </a:solidFill>
                <a:latin typeface="Helvetica Neue"/>
                <a:ea typeface="Helvetica Neue"/>
                <a:cs typeface="Helvetica Neue"/>
                <a:sym typeface="Helvetica Neue"/>
              </a:rPr>
              <a:t>Slides for </a:t>
            </a:r>
          </a:p>
          <a:p>
            <a:pPr algn="l" defTabSz="456987">
              <a:defRPr sz="1800"/>
            </a:pPr>
            <a:r>
              <a:rPr sz="6400" b="1">
                <a:solidFill>
                  <a:srgbClr val="FFFFFF"/>
                </a:solidFill>
                <a:latin typeface="Helvetica Neue"/>
                <a:ea typeface="Helvetica Neue"/>
                <a:cs typeface="Helvetica Neue"/>
                <a:sym typeface="Helvetica Neue"/>
              </a:rPr>
              <a:t>Presenting</a:t>
            </a:r>
          </a:p>
        </p:txBody>
      </p:sp>
      <p:pic>
        <p:nvPicPr>
          <p:cNvPr id="488" name="huh? guy_5.png"/>
          <p:cNvPicPr/>
          <p:nvPr/>
        </p:nvPicPr>
        <p:blipFill>
          <a:blip r:embed="rId3">
            <a:extLst/>
          </a:blip>
          <a:srcRect/>
          <a:stretch>
            <a:fillRect/>
          </a:stretch>
        </p:blipFill>
        <p:spPr>
          <a:xfrm>
            <a:off x="5407950" y="6343475"/>
            <a:ext cx="1721933" cy="3431640"/>
          </a:xfrm>
          <a:prstGeom prst="rect">
            <a:avLst/>
          </a:prstGeom>
          <a:ln w="12700">
            <a:miter lim="400000"/>
          </a:ln>
        </p:spPr>
      </p:pic>
      <p:sp>
        <p:nvSpPr>
          <p:cNvPr id="489" name="Shape 489"/>
          <p:cNvSpPr/>
          <p:nvPr/>
        </p:nvSpPr>
        <p:spPr>
          <a:xfrm>
            <a:off x="6469954" y="15944"/>
            <a:ext cx="6619676" cy="3666908"/>
          </a:xfrm>
          <a:prstGeom prst="wedgeEllipseCallout">
            <a:avLst>
              <a:gd name="adj1" fmla="val -46414"/>
              <a:gd name="adj2" fmla="val 122370"/>
            </a:avLst>
          </a:prstGeom>
          <a:solidFill>
            <a:srgbClr val="F5D328"/>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2900">
                <a:latin typeface="Lint McCree Intl BB"/>
                <a:ea typeface="Lint McCree Intl BB"/>
                <a:cs typeface="Lint McCree Intl BB"/>
                <a:sym typeface="Lint McCree Intl BB"/>
              </a:defRPr>
            </a:lvl1pPr>
          </a:lstStyle>
          <a:p>
            <a:pPr lvl="0">
              <a:defRPr sz="1800"/>
            </a:pPr>
            <a:r>
              <a:rPr sz="2800"/>
              <a:t>The remainder of the slideshow is designed to help you present to your students…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491" name="Shape 491"/>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492"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493" name="Shape 493"/>
          <p:cNvSpPr/>
          <p:nvPr/>
        </p:nvSpPr>
        <p:spPr>
          <a:xfrm>
            <a:off x="5907733" y="5243127"/>
            <a:ext cx="3438403"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l">
              <a:defRPr>
                <a:solidFill>
                  <a:srgbClr val="FFFFFF"/>
                </a:solidFill>
                <a:latin typeface="Gill Sans SemiBold"/>
                <a:ea typeface="Gill Sans SemiBold"/>
                <a:cs typeface="Gill Sans SemiBold"/>
                <a:sym typeface="Gill Sans SemiBold"/>
              </a:defRPr>
            </a:lvl1pPr>
          </a:lstStyle>
          <a:p>
            <a:pPr lvl="0">
              <a:defRPr sz="1800">
                <a:solidFill>
                  <a:srgbClr val="000000"/>
                </a:solidFill>
              </a:defRPr>
            </a:pPr>
            <a:r>
              <a:rPr lang="en-CA" dirty="0"/>
              <a:t>Warm Up</a:t>
            </a:r>
            <a:endParaRP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7" name="Screen Shot 2015-07-01 at 3.56.42 PM.png"/>
          <p:cNvPicPr/>
          <p:nvPr/>
        </p:nvPicPr>
        <p:blipFill>
          <a:blip r:embed="rId3">
            <a:extLst/>
          </a:blip>
          <a:stretch>
            <a:fillRect/>
          </a:stretch>
        </p:blipFill>
        <p:spPr>
          <a:xfrm>
            <a:off x="4398918" y="4874347"/>
            <a:ext cx="4206967" cy="3764129"/>
          </a:xfrm>
          <a:prstGeom prst="rect">
            <a:avLst/>
          </a:prstGeom>
          <a:ln w="12700">
            <a:miter lim="400000"/>
          </a:ln>
        </p:spPr>
      </p:pic>
      <p:pic>
        <p:nvPicPr>
          <p:cNvPr id="498" name="LittleGuy_10b.png"/>
          <p:cNvPicPr/>
          <p:nvPr/>
        </p:nvPicPr>
        <p:blipFill>
          <a:blip r:embed="rId4">
            <a:extLst/>
          </a:blip>
          <a:stretch>
            <a:fillRect/>
          </a:stretch>
        </p:blipFill>
        <p:spPr>
          <a:xfrm>
            <a:off x="5990195" y="3586744"/>
            <a:ext cx="1681249" cy="2867780"/>
          </a:xfrm>
          <a:prstGeom prst="rect">
            <a:avLst/>
          </a:prstGeom>
          <a:ln w="12700">
            <a:miter lim="400000"/>
          </a:ln>
        </p:spPr>
      </p:pic>
      <p:sp>
        <p:nvSpPr>
          <p:cNvPr id="499" name="Shape 499"/>
          <p:cNvSpPr/>
          <p:nvPr/>
        </p:nvSpPr>
        <p:spPr>
          <a:xfrm>
            <a:off x="2004002" y="797092"/>
            <a:ext cx="4826650" cy="2842881"/>
          </a:xfrm>
          <a:prstGeom prst="wedgeEllipseCallout">
            <a:avLst>
              <a:gd name="adj1" fmla="val 43742"/>
              <a:gd name="adj2" fmla="val 48648"/>
            </a:avLst>
          </a:prstGeom>
          <a:solidFill>
            <a:srgbClr val="A9DEEE"/>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lvl1pPr marL="273050" indent="-273050" defTabSz="647700">
              <a:spcBef>
                <a:spcPts val="100"/>
              </a:spcBef>
              <a:defRPr sz="3600">
                <a:latin typeface="Lint McCree Intl BB"/>
                <a:ea typeface="Lint McCree Intl BB"/>
                <a:cs typeface="Lint McCree Intl BB"/>
                <a:sym typeface="Lint McCree Intl BB"/>
              </a:defRPr>
            </a:lvl1pPr>
          </a:lstStyle>
          <a:p>
            <a:pPr lvl="0">
              <a:defRPr sz="1800"/>
            </a:pPr>
            <a:r>
              <a:rPr/>
              <a:t>Warm Up!</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 name="image29.jpg" descr="DSC00134.JPG"/>
          <p:cNvPicPr/>
          <p:nvPr/>
        </p:nvPicPr>
        <p:blipFill>
          <a:blip r:embed="rId3">
            <a:extLst/>
          </a:blip>
          <a:stretch>
            <a:fillRect/>
          </a:stretch>
        </p:blipFill>
        <p:spPr>
          <a:xfrm>
            <a:off x="4232098" y="2308822"/>
            <a:ext cx="4374960" cy="5984092"/>
          </a:xfrm>
          <a:prstGeom prst="rect">
            <a:avLst/>
          </a:prstGeom>
          <a:ln w="3175" cap="sq">
            <a:solidFill>
              <a:srgbClr val="FFFFFF"/>
            </a:solidFill>
            <a:miter/>
          </a:ln>
          <a:effectLst>
            <a:outerShdw blurRad="63500" dist="50800" dir="2700000" rotWithShape="0">
              <a:srgbClr val="000000">
                <a:alpha val="43000"/>
              </a:srgbClr>
            </a:outerShdw>
          </a:effectLst>
        </p:spPr>
      </p:pic>
      <p:pic>
        <p:nvPicPr>
          <p:cNvPr id="504" name="image30.jpg" descr="DSC00141.JPG"/>
          <p:cNvPicPr/>
          <p:nvPr/>
        </p:nvPicPr>
        <p:blipFill>
          <a:blip r:embed="rId4">
            <a:extLst/>
          </a:blip>
          <a:stretch>
            <a:fillRect/>
          </a:stretch>
        </p:blipFill>
        <p:spPr>
          <a:xfrm>
            <a:off x="534040" y="2308822"/>
            <a:ext cx="3760897" cy="5984092"/>
          </a:xfrm>
          <a:prstGeom prst="rect">
            <a:avLst/>
          </a:prstGeom>
          <a:ln w="3175" cap="sq">
            <a:solidFill>
              <a:srgbClr val="FFFFFF"/>
            </a:solidFill>
            <a:miter/>
          </a:ln>
          <a:effectLst>
            <a:outerShdw blurRad="63500" dist="50800" dir="2700000" rotWithShape="0">
              <a:srgbClr val="000000">
                <a:alpha val="43000"/>
              </a:srgbClr>
            </a:outerShdw>
          </a:effectLst>
        </p:spPr>
      </p:pic>
      <p:pic>
        <p:nvPicPr>
          <p:cNvPr id="505" name="image31.jpg" descr="close up marshmallow tower.jpeg"/>
          <p:cNvPicPr/>
          <p:nvPr/>
        </p:nvPicPr>
        <p:blipFill>
          <a:blip r:embed="rId5">
            <a:extLst/>
          </a:blip>
          <a:stretch>
            <a:fillRect/>
          </a:stretch>
        </p:blipFill>
        <p:spPr>
          <a:xfrm>
            <a:off x="8597686" y="2311963"/>
            <a:ext cx="4094805" cy="5980951"/>
          </a:xfrm>
          <a:prstGeom prst="rect">
            <a:avLst/>
          </a:prstGeom>
          <a:ln w="3175" cap="sq">
            <a:solidFill>
              <a:srgbClr val="FFFFFF"/>
            </a:solidFill>
            <a:miter/>
          </a:ln>
          <a:effectLst>
            <a:outerShdw blurRad="63500" dist="50800" dir="2700000" rotWithShape="0">
              <a:srgbClr val="000000">
                <a:alpha val="43000"/>
              </a:srgbClr>
            </a:outerShdw>
          </a:effectLst>
        </p:spPr>
      </p:pic>
      <p:sp>
        <p:nvSpPr>
          <p:cNvPr id="506" name="Shape 506"/>
          <p:cNvSpPr/>
          <p:nvPr/>
        </p:nvSpPr>
        <p:spPr>
          <a:xfrm>
            <a:off x="623582" y="736422"/>
            <a:ext cx="9408070"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4400">
                <a:solidFill>
                  <a:srgbClr val="660066"/>
                </a:solidFill>
                <a:latin typeface="Helvetica Neue Medium"/>
                <a:ea typeface="Helvetica Neue Medium"/>
                <a:cs typeface="Helvetica Neue Medium"/>
                <a:sym typeface="Helvetica Neue Medium"/>
              </a:defRPr>
            </a:lvl1pPr>
          </a:lstStyle>
          <a:p>
            <a:pPr lvl="0">
              <a:defRPr sz="1800">
                <a:solidFill>
                  <a:srgbClr val="000000"/>
                </a:solidFill>
              </a:defRPr>
            </a:pPr>
            <a:r>
              <a:rPr/>
              <a:t>The marshmallow challenge</a:t>
            </a:r>
          </a:p>
        </p:txBody>
      </p:sp>
      <p:sp>
        <p:nvSpPr>
          <p:cNvPr id="507" name="Shape 507"/>
          <p:cNvSpPr/>
          <p:nvPr/>
        </p:nvSpPr>
        <p:spPr>
          <a:xfrm>
            <a:off x="758669" y="1403726"/>
            <a:ext cx="4001091" cy="32145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lvl="0" algn="l">
              <a:defRPr sz="1800"/>
            </a:pPr>
            <a:r>
              <a:rPr sz="1400" u="sng">
                <a:latin typeface="Lucida Grande"/>
                <a:ea typeface="Lucida Grande"/>
                <a:cs typeface="Lucida Grande"/>
                <a:sym typeface="Lucida Grande"/>
                <a:hlinkClick r:id="rId6"/>
              </a:rPr>
              <a:t>http://marshmallowchallenge.com/</a:t>
            </a:r>
            <a:r>
              <a:rPr sz="1400">
                <a:latin typeface="Lucida Grande"/>
                <a:ea typeface="Lucida Grande"/>
                <a:cs typeface="Lucida Grande"/>
                <a:sym typeface="Lucida Grande"/>
              </a:rPr>
              <a:t>Welcome.html</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1" name="image28.png"/>
          <p:cNvPicPr/>
          <p:nvPr/>
        </p:nvPicPr>
        <p:blipFill>
          <a:blip r:embed="rId3">
            <a:extLst/>
          </a:blip>
          <a:stretch>
            <a:fillRect/>
          </a:stretch>
        </p:blipFill>
        <p:spPr>
          <a:xfrm>
            <a:off x="844323" y="3392539"/>
            <a:ext cx="11343077" cy="2088937"/>
          </a:xfrm>
          <a:prstGeom prst="rect">
            <a:avLst/>
          </a:prstGeom>
          <a:ln w="12700">
            <a:miter lim="400000"/>
          </a:ln>
        </p:spPr>
      </p:pic>
      <p:sp>
        <p:nvSpPr>
          <p:cNvPr id="512" name="Shape 512"/>
          <p:cNvSpPr/>
          <p:nvPr/>
        </p:nvSpPr>
        <p:spPr>
          <a:xfrm>
            <a:off x="844311" y="5827039"/>
            <a:ext cx="2438303"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defTabSz="457200">
              <a:defRPr sz="2400">
                <a:latin typeface="Helvetica Neue Medium"/>
                <a:ea typeface="Helvetica Neue Medium"/>
                <a:cs typeface="Helvetica Neue Medium"/>
                <a:sym typeface="Helvetica Neue Medium"/>
              </a:defRPr>
            </a:lvl1pPr>
          </a:lstStyle>
          <a:p>
            <a:pPr lvl="0">
              <a:defRPr sz="1800"/>
            </a:pPr>
            <a:r>
              <a:rPr/>
              <a:t>20 pieces of spaghetti</a:t>
            </a:r>
          </a:p>
        </p:txBody>
      </p:sp>
      <p:sp>
        <p:nvSpPr>
          <p:cNvPr id="513" name="Shape 513"/>
          <p:cNvSpPr/>
          <p:nvPr/>
        </p:nvSpPr>
        <p:spPr>
          <a:xfrm>
            <a:off x="4759002" y="5827039"/>
            <a:ext cx="2324528" cy="685253"/>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defTabSz="457200">
              <a:defRPr sz="2400">
                <a:latin typeface="Helvetica Neue Medium"/>
                <a:ea typeface="Helvetica Neue Medium"/>
                <a:cs typeface="Helvetica Neue Medium"/>
                <a:sym typeface="Helvetica Neue Medium"/>
              </a:defRPr>
            </a:lvl1pPr>
          </a:lstStyle>
          <a:p>
            <a:pPr lvl="0">
              <a:defRPr sz="1800"/>
            </a:pPr>
            <a:r>
              <a:rPr/>
              <a:t>1 metre of masking tape</a:t>
            </a:r>
          </a:p>
        </p:txBody>
      </p:sp>
      <p:sp>
        <p:nvSpPr>
          <p:cNvPr id="514" name="Shape 514"/>
          <p:cNvSpPr/>
          <p:nvPr/>
        </p:nvSpPr>
        <p:spPr>
          <a:xfrm>
            <a:off x="7667896" y="5827039"/>
            <a:ext cx="1677339" cy="685253"/>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defTabSz="457200">
              <a:defRPr sz="2400">
                <a:latin typeface="Helvetica Neue Medium"/>
                <a:ea typeface="Helvetica Neue Medium"/>
                <a:cs typeface="Helvetica Neue Medium"/>
                <a:sym typeface="Helvetica Neue Medium"/>
              </a:defRPr>
            </a:lvl1pPr>
          </a:lstStyle>
          <a:p>
            <a:pPr lvl="0">
              <a:defRPr sz="1800"/>
            </a:pPr>
            <a:r>
              <a:rPr/>
              <a:t>1 metre of string</a:t>
            </a:r>
          </a:p>
        </p:txBody>
      </p:sp>
      <p:sp>
        <p:nvSpPr>
          <p:cNvPr id="515" name="Shape 515"/>
          <p:cNvSpPr/>
          <p:nvPr/>
        </p:nvSpPr>
        <p:spPr>
          <a:xfrm>
            <a:off x="9446550" y="6015500"/>
            <a:ext cx="3071370"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defTabSz="457200">
              <a:defRPr sz="2400">
                <a:latin typeface="Helvetica Neue Medium"/>
                <a:ea typeface="Helvetica Neue Medium"/>
                <a:cs typeface="Helvetica Neue Medium"/>
                <a:sym typeface="Helvetica Neue Medium"/>
              </a:defRPr>
            </a:lvl1pPr>
          </a:lstStyle>
          <a:p>
            <a:pPr lvl="0">
              <a:defRPr sz="1800"/>
            </a:pPr>
            <a:r>
              <a:rPr/>
              <a:t>1 marshmallow</a:t>
            </a:r>
          </a:p>
        </p:txBody>
      </p:sp>
      <p:sp>
        <p:nvSpPr>
          <p:cNvPr id="516" name="Shape 516"/>
          <p:cNvSpPr/>
          <p:nvPr/>
        </p:nvSpPr>
        <p:spPr>
          <a:xfrm>
            <a:off x="3659571" y="5905561"/>
            <a:ext cx="265908" cy="408254"/>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3400">
                <a:latin typeface="Helvetica Neue Medium"/>
                <a:ea typeface="Helvetica Neue Medium"/>
                <a:cs typeface="Helvetica Neue Medium"/>
                <a:sym typeface="Helvetica Neue Medium"/>
              </a:defRPr>
            </a:lvl1pPr>
          </a:lstStyle>
          <a:p>
            <a:pPr lvl="0">
              <a:defRPr sz="1800"/>
            </a:pPr>
            <a:r>
              <a:rPr/>
              <a:t>+</a:t>
            </a:r>
          </a:p>
        </p:txBody>
      </p:sp>
      <p:sp>
        <p:nvSpPr>
          <p:cNvPr id="517" name="Shape 517"/>
          <p:cNvSpPr/>
          <p:nvPr/>
        </p:nvSpPr>
        <p:spPr>
          <a:xfrm>
            <a:off x="7142624" y="5905561"/>
            <a:ext cx="265908" cy="408254"/>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3400">
                <a:latin typeface="Helvetica Neue Medium"/>
                <a:ea typeface="Helvetica Neue Medium"/>
                <a:cs typeface="Helvetica Neue Medium"/>
                <a:sym typeface="Helvetica Neue Medium"/>
              </a:defRPr>
            </a:lvl1pPr>
          </a:lstStyle>
          <a:p>
            <a:pPr lvl="0">
              <a:defRPr sz="1800"/>
            </a:pPr>
            <a:r>
              <a:rPr/>
              <a:t>+</a:t>
            </a:r>
          </a:p>
        </p:txBody>
      </p:sp>
      <p:sp>
        <p:nvSpPr>
          <p:cNvPr id="518" name="Shape 518"/>
          <p:cNvSpPr/>
          <p:nvPr/>
        </p:nvSpPr>
        <p:spPr>
          <a:xfrm>
            <a:off x="9308322" y="5905561"/>
            <a:ext cx="265908" cy="408254"/>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3400">
                <a:latin typeface="Helvetica Neue Medium"/>
                <a:ea typeface="Helvetica Neue Medium"/>
                <a:cs typeface="Helvetica Neue Medium"/>
                <a:sym typeface="Helvetica Neue Medium"/>
              </a:defRPr>
            </a:lvl1pPr>
          </a:lstStyle>
          <a:p>
            <a:pPr lvl="0">
              <a:defRPr sz="1800"/>
            </a:pPr>
            <a:r>
              <a:rPr/>
              <a:t>+</a:t>
            </a:r>
          </a:p>
        </p:txBody>
      </p:sp>
      <p:sp>
        <p:nvSpPr>
          <p:cNvPr id="519" name="Shape 519"/>
          <p:cNvSpPr/>
          <p:nvPr/>
        </p:nvSpPr>
        <p:spPr>
          <a:xfrm>
            <a:off x="758669" y="1403726"/>
            <a:ext cx="4001091" cy="32145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lvl="0" algn="l">
              <a:defRPr sz="1800"/>
            </a:pPr>
            <a:r>
              <a:rPr sz="1400" u="sng">
                <a:latin typeface="Lucida Grande"/>
                <a:ea typeface="Lucida Grande"/>
                <a:cs typeface="Lucida Grande"/>
                <a:sym typeface="Lucida Grande"/>
                <a:hlinkClick r:id="rId4"/>
              </a:rPr>
              <a:t>http://marshmallowchallenge.com/</a:t>
            </a:r>
            <a:r>
              <a:rPr sz="1400">
                <a:latin typeface="Lucida Grande"/>
                <a:ea typeface="Lucida Grande"/>
                <a:cs typeface="Lucida Grande"/>
                <a:sym typeface="Lucida Grande"/>
              </a:rPr>
              <a:t>Welcome.html</a:t>
            </a:r>
          </a:p>
        </p:txBody>
      </p:sp>
      <p:pic>
        <p:nvPicPr>
          <p:cNvPr id="520" name="LittleGuy_3b.png"/>
          <p:cNvPicPr/>
          <p:nvPr/>
        </p:nvPicPr>
        <p:blipFill>
          <a:blip r:embed="rId5">
            <a:extLst/>
          </a:blip>
          <a:stretch>
            <a:fillRect/>
          </a:stretch>
        </p:blipFill>
        <p:spPr>
          <a:xfrm flipH="1">
            <a:off x="1897870" y="7515063"/>
            <a:ext cx="1074947" cy="2272835"/>
          </a:xfrm>
          <a:prstGeom prst="rect">
            <a:avLst/>
          </a:prstGeom>
          <a:ln w="12700">
            <a:miter lim="400000"/>
          </a:ln>
        </p:spPr>
      </p:pic>
      <p:sp>
        <p:nvSpPr>
          <p:cNvPr id="522" name="Shape 522"/>
          <p:cNvSpPr/>
          <p:nvPr/>
        </p:nvSpPr>
        <p:spPr>
          <a:xfrm>
            <a:off x="775982" y="871887"/>
            <a:ext cx="9408070"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800" b="1">
                <a:solidFill>
                  <a:srgbClr val="660066"/>
                </a:solidFill>
                <a:latin typeface="Helvetica"/>
                <a:ea typeface="Helvetica"/>
                <a:cs typeface="Helvetica"/>
                <a:sym typeface="Helvetica"/>
              </a:defRPr>
            </a:lvl1pPr>
          </a:lstStyle>
          <a:p>
            <a:pPr lvl="0">
              <a:defRPr sz="1800" b="0">
                <a:solidFill>
                  <a:srgbClr val="000000"/>
                </a:solidFill>
              </a:defRPr>
            </a:pPr>
            <a:r>
              <a:rPr/>
              <a:t>The marshmallow challenge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LittleGuy_2c.png"/>
          <p:cNvPicPr/>
          <p:nvPr/>
        </p:nvPicPr>
        <p:blipFill>
          <a:blip r:embed="rId3">
            <a:extLst/>
          </a:blip>
          <a:stretch>
            <a:fillRect/>
          </a:stretch>
        </p:blipFill>
        <p:spPr>
          <a:xfrm>
            <a:off x="2932099" y="6737291"/>
            <a:ext cx="874569" cy="2813131"/>
          </a:xfrm>
          <a:prstGeom prst="rect">
            <a:avLst/>
          </a:prstGeom>
          <a:ln w="12700">
            <a:miter lim="400000"/>
          </a:ln>
        </p:spPr>
      </p:pic>
      <p:pic>
        <p:nvPicPr>
          <p:cNvPr id="59" name="Gear 2.png"/>
          <p:cNvPicPr/>
          <p:nvPr/>
        </p:nvPicPr>
        <p:blipFill>
          <a:blip r:embed="rId4">
            <a:extLst/>
          </a:blip>
          <a:stretch>
            <a:fillRect/>
          </a:stretch>
        </p:blipFill>
        <p:spPr>
          <a:xfrm rot="20966265">
            <a:off x="1574064" y="7525730"/>
            <a:ext cx="2049525" cy="2035971"/>
          </a:xfrm>
          <a:prstGeom prst="rect">
            <a:avLst/>
          </a:prstGeom>
          <a:ln w="12700" cap="flat">
            <a:noFill/>
            <a:miter lim="400000"/>
          </a:ln>
          <a:effectLst/>
        </p:spPr>
      </p:pic>
      <p:sp>
        <p:nvSpPr>
          <p:cNvPr id="62" name="Shape 62"/>
          <p:cNvSpPr/>
          <p:nvPr/>
        </p:nvSpPr>
        <p:spPr>
          <a:xfrm>
            <a:off x="876223" y="715283"/>
            <a:ext cx="6705600" cy="4338618"/>
          </a:xfrm>
          <a:prstGeom prst="wedgeEllipseCallout">
            <a:avLst>
              <a:gd name="adj1" fmla="val -12426"/>
              <a:gd name="adj2" fmla="val 84569"/>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a:solidFill>
                  <a:srgbClr val="2D2829"/>
                </a:solidFill>
                <a:latin typeface="Lint McCree Intl BB"/>
                <a:ea typeface="Lint McCree Intl BB"/>
                <a:cs typeface="Lint McCree Intl BB"/>
                <a:sym typeface="Lint McCree Intl BB"/>
              </a:rPr>
              <a:t>We’re </a:t>
            </a:r>
            <a:r>
              <a:rPr i="1">
                <a:solidFill>
                  <a:srgbClr val="2D2829"/>
                </a:solidFill>
                <a:latin typeface="Lint McCree Intl BB"/>
                <a:ea typeface="Lint McCree Intl BB"/>
                <a:cs typeface="Lint McCree Intl BB"/>
                <a:sym typeface="Lint McCree Intl BB"/>
              </a:rPr>
              <a:t>thrilled</a:t>
            </a:r>
            <a:r>
              <a:rPr>
                <a:solidFill>
                  <a:srgbClr val="2D2829"/>
                </a:solidFill>
                <a:latin typeface="Lint McCree Intl BB"/>
                <a:ea typeface="Lint McCree Intl BB"/>
                <a:cs typeface="Lint McCree Intl BB"/>
                <a:sym typeface="Lint McCree Intl BB"/>
              </a:rPr>
              <a:t> that you are embarking on the journey to instil </a:t>
            </a:r>
            <a:r>
              <a:rPr i="1">
                <a:solidFill>
                  <a:srgbClr val="2D2829"/>
                </a:solidFill>
                <a:latin typeface="Lint McCree Intl BB"/>
                <a:ea typeface="Lint McCree Intl BB"/>
                <a:cs typeface="Lint McCree Intl BB"/>
                <a:sym typeface="Lint McCree Intl BB"/>
              </a:rPr>
              <a:t>innovation, creativity </a:t>
            </a:r>
            <a:r>
              <a:rPr>
                <a:solidFill>
                  <a:srgbClr val="2D2829"/>
                </a:solidFill>
                <a:latin typeface="Lint McCree Intl BB"/>
                <a:ea typeface="Lint McCree Intl BB"/>
                <a:cs typeface="Lint McCree Intl BB"/>
                <a:sym typeface="Lint McCree Intl BB"/>
              </a:rPr>
              <a:t>and</a:t>
            </a:r>
            <a:r>
              <a:rPr i="1">
                <a:solidFill>
                  <a:srgbClr val="2D2829"/>
                </a:solidFill>
                <a:latin typeface="Lint McCree Intl BB"/>
                <a:ea typeface="Lint McCree Intl BB"/>
                <a:cs typeface="Lint McCree Intl BB"/>
                <a:sym typeface="Lint McCree Intl BB"/>
              </a:rPr>
              <a:t> entrepreneurship</a:t>
            </a:r>
            <a:r>
              <a:rPr>
                <a:solidFill>
                  <a:srgbClr val="2D2829"/>
                </a:solidFill>
                <a:latin typeface="Lint McCree Intl BB"/>
                <a:ea typeface="Lint McCree Intl BB"/>
                <a:cs typeface="Lint McCree Intl BB"/>
                <a:sym typeface="Lint McCree Intl BB"/>
              </a:rPr>
              <a:t> (</a:t>
            </a:r>
            <a:r>
              <a:rPr b="1">
                <a:solidFill>
                  <a:srgbClr val="2D2829"/>
                </a:solidFill>
                <a:latin typeface="Lint McCree Intl BB"/>
                <a:ea typeface="Lint McCree Intl BB"/>
                <a:cs typeface="Lint McCree Intl BB"/>
                <a:sym typeface="Lint McCree Intl BB"/>
              </a:rPr>
              <a:t>ICE</a:t>
            </a:r>
            <a:r>
              <a:rPr>
                <a:solidFill>
                  <a:srgbClr val="2D2829"/>
                </a:solidFill>
                <a:latin typeface="Lint McCree Intl BB"/>
                <a:ea typeface="Lint McCree Intl BB"/>
                <a:cs typeface="Lint McCree Intl BB"/>
                <a:sym typeface="Lint McCree Intl BB"/>
              </a:rPr>
              <a:t>) skills in young people through the </a:t>
            </a:r>
            <a:r>
              <a:rPr i="1">
                <a:solidFill>
                  <a:srgbClr val="2D2829"/>
                </a:solidFill>
                <a:latin typeface="Lint McCree Intl BB"/>
                <a:ea typeface="Lint McCree Intl BB"/>
                <a:cs typeface="Lint McCree Intl BB"/>
                <a:sym typeface="Lint McCree Intl BB"/>
              </a:rPr>
              <a:t>Specialist High Skills Major</a:t>
            </a:r>
            <a:r>
              <a:rPr>
                <a:solidFill>
                  <a:srgbClr val="2D2829"/>
                </a:solidFill>
                <a:latin typeface="Lint McCree Intl BB"/>
                <a:ea typeface="Lint McCree Intl BB"/>
                <a:cs typeface="Lint McCree Intl BB"/>
                <a:sym typeface="Lint McCree Intl BB"/>
              </a:rPr>
              <a:t> (</a:t>
            </a:r>
            <a:r>
              <a:rPr b="1">
                <a:solidFill>
                  <a:srgbClr val="2D2829"/>
                </a:solidFill>
                <a:latin typeface="Lint McCree Intl BB"/>
                <a:ea typeface="Lint McCree Intl BB"/>
                <a:cs typeface="Lint McCree Intl BB"/>
                <a:sym typeface="Lint McCree Intl BB"/>
              </a:rPr>
              <a:t>SHSM</a:t>
            </a:r>
            <a:r>
              <a:rPr>
                <a:solidFill>
                  <a:srgbClr val="2D2829"/>
                </a:solidFill>
                <a:latin typeface="Lint McCree Intl BB"/>
                <a:ea typeface="Lint McCree Intl BB"/>
                <a:cs typeface="Lint McCree Intl BB"/>
                <a:sym typeface="Lint McCree Intl BB"/>
              </a:rPr>
              <a:t>) program.</a:t>
            </a:r>
          </a:p>
        </p:txBody>
      </p:sp>
      <p:grpSp>
        <p:nvGrpSpPr>
          <p:cNvPr id="67" name="Group 67"/>
          <p:cNvGrpSpPr/>
          <p:nvPr/>
        </p:nvGrpSpPr>
        <p:grpSpPr>
          <a:xfrm>
            <a:off x="7581821" y="715283"/>
            <a:ext cx="4644045" cy="7995334"/>
            <a:chOff x="-1" y="0"/>
            <a:chExt cx="4644043" cy="7995332"/>
          </a:xfrm>
        </p:grpSpPr>
        <p:sp>
          <p:nvSpPr>
            <p:cNvPr id="63" name="Shape 63"/>
            <p:cNvSpPr/>
            <p:nvPr/>
          </p:nvSpPr>
          <p:spPr>
            <a:xfrm>
              <a:off x="669303" y="4888801"/>
              <a:ext cx="2613952" cy="301147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66239"/>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64" name="lightbulb_5.png"/>
            <p:cNvPicPr/>
            <p:nvPr/>
          </p:nvPicPr>
          <p:blipFill>
            <a:blip r:embed="rId5">
              <a:extLst/>
            </a:blip>
            <a:stretch>
              <a:fillRect/>
            </a:stretch>
          </p:blipFill>
          <p:spPr>
            <a:xfrm>
              <a:off x="281424" y="4793740"/>
              <a:ext cx="3389711" cy="3201592"/>
            </a:xfrm>
            <a:prstGeom prst="rect">
              <a:avLst/>
            </a:prstGeom>
            <a:ln w="12700" cap="flat">
              <a:noFill/>
              <a:miter lim="400000"/>
            </a:ln>
            <a:effectLst/>
          </p:spPr>
        </p:pic>
        <p:sp>
          <p:nvSpPr>
            <p:cNvPr id="65" name="Shape 65"/>
            <p:cNvSpPr/>
            <p:nvPr/>
          </p:nvSpPr>
          <p:spPr>
            <a:xfrm>
              <a:off x="-1" y="0"/>
              <a:ext cx="4644043" cy="2780752"/>
            </a:xfrm>
            <a:prstGeom prst="wedgeEllipseCallout">
              <a:avLst>
                <a:gd name="adj1" fmla="val -936"/>
                <a:gd name="adj2" fmla="val 83770"/>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a:latin typeface="Lint McCree Intl BB"/>
                  <a:ea typeface="Lint McCree Intl BB"/>
                  <a:cs typeface="Lint McCree Intl BB"/>
                  <a:sym typeface="Lint McCree Intl BB"/>
                </a:rPr>
                <a:t>With the help of this </a:t>
              </a:r>
              <a:r>
                <a:rPr sz="1600" i="1">
                  <a:latin typeface="Lint McCree Intl BB"/>
                  <a:ea typeface="Lint McCree Intl BB"/>
                  <a:cs typeface="Lint McCree Intl BB"/>
                  <a:sym typeface="Lint McCree Intl BB"/>
                </a:rPr>
                <a:t>Powerpoint</a:t>
              </a:r>
              <a:r>
                <a:rPr sz="1600">
                  <a:latin typeface="Lint McCree Intl BB"/>
                  <a:ea typeface="Lint McCree Intl BB"/>
                  <a:cs typeface="Lint McCree Intl BB"/>
                  <a:sym typeface="Lint McCree Intl BB"/>
                </a:rPr>
                <a:t>, you will be able to create a training opportunity in which students are exposed to and experience </a:t>
              </a:r>
              <a:r>
                <a:rPr sz="1600" b="1">
                  <a:latin typeface="Lint McCree Intl BB"/>
                  <a:ea typeface="Lint McCree Intl BB"/>
                  <a:cs typeface="Lint McCree Intl BB"/>
                  <a:sym typeface="Lint McCree Intl BB"/>
                </a:rPr>
                <a:t>ICE</a:t>
              </a:r>
              <a:endParaRPr sz="1600">
                <a:latin typeface="Lint McCree Intl BB"/>
                <a:ea typeface="Lint McCree Intl BB"/>
                <a:cs typeface="Lint McCree Intl BB"/>
                <a:sym typeface="Lint McCree Intl BB"/>
              </a:endParaRPr>
            </a:p>
            <a:p>
              <a:pPr defTabSz="456987">
                <a:defRPr sz="1800"/>
              </a:pPr>
              <a:r>
                <a:rPr sz="1600" i="1">
                  <a:latin typeface="Lint McCree Intl BB"/>
                  <a:ea typeface="Lint McCree Intl BB"/>
                  <a:cs typeface="Lint McCree Intl BB"/>
                  <a:sym typeface="Lint McCree Intl BB"/>
                </a:rPr>
                <a:t>tools, skills </a:t>
              </a:r>
              <a:r>
                <a:rPr sz="1600">
                  <a:latin typeface="Lint McCree Intl BB"/>
                  <a:ea typeface="Lint McCree Intl BB"/>
                  <a:cs typeface="Lint McCree Intl BB"/>
                  <a:sym typeface="Lint McCree Intl BB"/>
                </a:rPr>
                <a:t>and</a:t>
              </a:r>
              <a:r>
                <a:rPr sz="1600" i="1">
                  <a:latin typeface="Lint McCree Intl BB"/>
                  <a:ea typeface="Lint McCree Intl BB"/>
                  <a:cs typeface="Lint McCree Intl BB"/>
                  <a:sym typeface="Lint McCree Intl BB"/>
                </a:rPr>
                <a:t> mindsets. </a:t>
              </a:r>
            </a:p>
          </p:txBody>
        </p:sp>
        <p:pic>
          <p:nvPicPr>
            <p:cNvPr id="66" name="LittleGuy_10b.png"/>
            <p:cNvPicPr/>
            <p:nvPr/>
          </p:nvPicPr>
          <p:blipFill>
            <a:blip r:embed="rId6">
              <a:extLst/>
            </a:blip>
            <a:stretch>
              <a:fillRect/>
            </a:stretch>
          </p:blipFill>
          <p:spPr>
            <a:xfrm>
              <a:off x="1732625" y="3870529"/>
              <a:ext cx="1174708" cy="2003750"/>
            </a:xfrm>
            <a:prstGeom prst="rect">
              <a:avLst/>
            </a:prstGeom>
            <a:ln w="12700" cap="flat">
              <a:noFill/>
              <a:miter lim="400000"/>
            </a:ln>
            <a:effectLst/>
          </p:spPr>
        </p:pic>
      </p:grpSp>
      <p:sp>
        <p:nvSpPr>
          <p:cNvPr id="13" name="Shape 88"/>
          <p:cNvSpPr/>
          <p:nvPr/>
        </p:nvSpPr>
        <p:spPr>
          <a:xfrm>
            <a:off x="4486692" y="6942668"/>
            <a:ext cx="7909623" cy="2356006"/>
          </a:xfrm>
          <a:prstGeom prst="wedgeEllipseCallout">
            <a:avLst>
              <a:gd name="adj1" fmla="val -27825"/>
              <a:gd name="adj2" fmla="val 34441"/>
            </a:avLst>
          </a:prstGeom>
          <a:solidFill>
            <a:schemeClr val="accent5">
              <a:lumMod val="60000"/>
              <a:lumOff val="40000"/>
            </a:schemeClr>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lvl1pPr marL="273050" indent="-273050" defTabSz="647700">
              <a:spcBef>
                <a:spcPts val="100"/>
              </a:spcBef>
              <a:defRPr sz="1900">
                <a:latin typeface="Lint McCree Intl BB"/>
                <a:ea typeface="Lint McCree Intl BB"/>
                <a:cs typeface="Lint McCree Intl BB"/>
                <a:sym typeface="Lint McCree Intl BB"/>
              </a:defRPr>
            </a:lvl1pPr>
          </a:lstStyle>
          <a:p>
            <a:pPr lvl="0">
              <a:defRPr sz="1800"/>
            </a:pPr>
            <a:r>
              <a:rPr lang="en-US" sz="2400" dirty="0"/>
              <a:t>feel free to personalize the </a:t>
            </a:r>
            <a:r>
              <a:rPr lang="en-US" sz="2400" dirty="0"/>
              <a:t>deck. add </a:t>
            </a:r>
            <a:r>
              <a:rPr lang="en-US" sz="2400" dirty="0"/>
              <a:t>and delete slides to suit how </a:t>
            </a:r>
            <a:r>
              <a:rPr lang="en-US" sz="2400" dirty="0"/>
              <a:t>you decide </a:t>
            </a:r>
            <a:r>
              <a:rPr lang="en-US" sz="2400" dirty="0"/>
              <a:t>to run the </a:t>
            </a:r>
            <a:r>
              <a:rPr lang="en-US" sz="2400" dirty="0"/>
              <a:t>day.</a:t>
            </a:r>
            <a:endParaRPr sz="24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67"/>
                                        </p:tgtEl>
                                        <p:attrNameLst>
                                          <p:attrName>style.visibility</p:attrName>
                                        </p:attrNameLst>
                                      </p:cBhvr>
                                      <p:to>
                                        <p:strVal val="visible"/>
                                      </p:to>
                                    </p:set>
                                    <p:animEffect transition="in" filter="fade">
                                      <p:cBhvr>
                                        <p:cTn id="7" dur="10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1" animBg="1" advAuto="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 name="Shape 526"/>
          <p:cNvSpPr/>
          <p:nvPr/>
        </p:nvSpPr>
        <p:spPr>
          <a:xfrm>
            <a:off x="7103533" y="2255441"/>
            <a:ext cx="3944343" cy="766167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DCDEE0"/>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528" name="Shape 528"/>
          <p:cNvSpPr/>
          <p:nvPr/>
        </p:nvSpPr>
        <p:spPr>
          <a:xfrm>
            <a:off x="775982" y="871887"/>
            <a:ext cx="9408070"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800" b="1">
                <a:solidFill>
                  <a:srgbClr val="660066"/>
                </a:solidFill>
                <a:latin typeface="Helvetica"/>
                <a:ea typeface="Helvetica"/>
                <a:cs typeface="Helvetica"/>
                <a:sym typeface="Helvetica"/>
              </a:defRPr>
            </a:lvl1pPr>
          </a:lstStyle>
          <a:p>
            <a:pPr lvl="0">
              <a:defRPr sz="1800" b="0">
                <a:solidFill>
                  <a:srgbClr val="000000"/>
                </a:solidFill>
              </a:defRPr>
            </a:pPr>
            <a:r>
              <a:rPr/>
              <a:t>The marshmallow challenge</a:t>
            </a:r>
          </a:p>
        </p:txBody>
      </p:sp>
      <p:sp>
        <p:nvSpPr>
          <p:cNvPr id="529" name="Shape 529"/>
          <p:cNvSpPr/>
          <p:nvPr/>
        </p:nvSpPr>
        <p:spPr>
          <a:xfrm>
            <a:off x="758669" y="1403726"/>
            <a:ext cx="4001091" cy="32145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lvl="0" algn="l">
              <a:defRPr sz="1800"/>
            </a:pPr>
            <a:r>
              <a:rPr sz="1400" u="sng">
                <a:latin typeface="Lucida Grande"/>
                <a:ea typeface="Lucida Grande"/>
                <a:cs typeface="Lucida Grande"/>
                <a:sym typeface="Lucida Grande"/>
                <a:hlinkClick r:id="rId3"/>
              </a:rPr>
              <a:t>http://marshmallowchallenge.com/</a:t>
            </a:r>
            <a:r>
              <a:rPr sz="1400">
                <a:latin typeface="Lucida Grande"/>
                <a:ea typeface="Lucida Grande"/>
                <a:cs typeface="Lucida Grande"/>
                <a:sym typeface="Lucida Grande"/>
              </a:rPr>
              <a:t>Welcome.html</a:t>
            </a:r>
          </a:p>
        </p:txBody>
      </p:sp>
      <p:pic>
        <p:nvPicPr>
          <p:cNvPr id="530" name="LittleGuy_5b.png"/>
          <p:cNvPicPr/>
          <p:nvPr/>
        </p:nvPicPr>
        <p:blipFill>
          <a:blip r:embed="rId4">
            <a:extLst/>
          </a:blip>
          <a:stretch>
            <a:fillRect/>
          </a:stretch>
        </p:blipFill>
        <p:spPr>
          <a:xfrm>
            <a:off x="8579047" y="793681"/>
            <a:ext cx="993341" cy="1617738"/>
          </a:xfrm>
          <a:prstGeom prst="rect">
            <a:avLst/>
          </a:prstGeom>
          <a:ln w="12700">
            <a:miter lim="400000"/>
          </a:ln>
        </p:spPr>
      </p:pic>
      <p:sp>
        <p:nvSpPr>
          <p:cNvPr id="531" name="Shape 531"/>
          <p:cNvSpPr/>
          <p:nvPr/>
        </p:nvSpPr>
        <p:spPr>
          <a:xfrm rot="6284653">
            <a:off x="3079997" y="4952979"/>
            <a:ext cx="3944343" cy="76059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A6AAA9"/>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532" name="huh? guy_5.png"/>
          <p:cNvPicPr/>
          <p:nvPr/>
        </p:nvPicPr>
        <p:blipFill>
          <a:blip r:embed="rId5">
            <a:extLst/>
          </a:blip>
          <a:srcRect/>
          <a:stretch>
            <a:fillRect/>
          </a:stretch>
        </p:blipFill>
        <p:spPr>
          <a:xfrm>
            <a:off x="6011465" y="7784134"/>
            <a:ext cx="982044" cy="1957114"/>
          </a:xfrm>
          <a:prstGeom prst="rect">
            <a:avLst/>
          </a:prstGeom>
          <a:ln w="12700">
            <a:miter lim="400000"/>
          </a:ln>
        </p:spPr>
      </p:pic>
      <p:sp>
        <p:nvSpPr>
          <p:cNvPr id="527" name="Shape 527"/>
          <p:cNvSpPr/>
          <p:nvPr/>
        </p:nvSpPr>
        <p:spPr>
          <a:xfrm>
            <a:off x="953054" y="2411419"/>
            <a:ext cx="11277564" cy="3545580"/>
          </a:xfrm>
          <a:prstGeom prst="rect">
            <a:avLst/>
          </a:prstGeom>
          <a:ln w="12700">
            <a:miter lim="400000"/>
          </a:ln>
          <a:extLst>
            <a:ext uri="{C572A759-6A51-4108-AA02-DFA0A04FC94B}">
              <ma14:wrappingTextBoxFlag xmlns:ma14="http://schemas.microsoft.com/office/mac/drawingml/2011/main" xmlns="" val="1"/>
            </a:ext>
          </a:extLst>
        </p:spPr>
        <p:txBody>
          <a:bodyPr wrap="square" lIns="64993" tIns="64993" rIns="64993" bIns="64993">
            <a:spAutoFit/>
          </a:bodyPr>
          <a:lstStyle/>
          <a:p>
            <a:pPr algn="l" defTabSz="456987">
              <a:lnSpc>
                <a:spcPct val="130000"/>
              </a:lnSpc>
              <a:defRPr sz="1800"/>
            </a:pPr>
            <a:r>
              <a:rPr sz="2800" b="1" dirty="0">
                <a:solidFill>
                  <a:srgbClr val="661466"/>
                </a:solidFill>
                <a:latin typeface="Lint McCree Intl BB"/>
                <a:ea typeface="Lint McCree Intl BB"/>
                <a:cs typeface="Lint McCree Intl BB"/>
                <a:sym typeface="Lint McCree Intl BB"/>
              </a:rPr>
              <a:t>Goal: Build the tallest freestanding structure</a:t>
            </a:r>
          </a:p>
          <a:p>
            <a:pPr algn="l" defTabSz="456987">
              <a:lnSpc>
                <a:spcPct val="130000"/>
              </a:lnSpc>
              <a:defRPr sz="1800"/>
            </a:pPr>
            <a:endParaRPr lang="en-CA" sz="2800" b="1" dirty="0">
              <a:latin typeface="Lint McCree Intl BB"/>
              <a:ea typeface="Lint McCree Intl BB"/>
              <a:cs typeface="Lint McCree Intl BB"/>
              <a:sym typeface="Lint McCree Intl BB"/>
            </a:endParaRPr>
          </a:p>
          <a:p>
            <a:pPr algn="l" defTabSz="456987">
              <a:lnSpc>
                <a:spcPct val="130000"/>
              </a:lnSpc>
              <a:defRPr sz="1800"/>
            </a:pPr>
            <a:r>
              <a:rPr sz="2800" b="1" dirty="0">
                <a:latin typeface="Lint McCree Intl BB"/>
                <a:ea typeface="Lint McCree Intl BB"/>
                <a:cs typeface="Lint McCree Intl BB"/>
                <a:sym typeface="Lint McCree Intl BB"/>
              </a:rPr>
              <a:t>Rules</a:t>
            </a:r>
            <a:r>
              <a:rPr sz="2800" b="1" dirty="0">
                <a:latin typeface="Lint McCree Intl BB"/>
                <a:ea typeface="Lint McCree Intl BB"/>
                <a:cs typeface="Lint McCree Intl BB"/>
                <a:sym typeface="Lint McCree Intl BB"/>
              </a:rPr>
              <a:t>:</a:t>
            </a:r>
          </a:p>
          <a:p>
            <a:pPr marL="863203" indent="-863203" algn="l" defTabSz="456987">
              <a:lnSpc>
                <a:spcPct val="130000"/>
              </a:lnSpc>
              <a:buSzPct val="100000"/>
              <a:buFont typeface="Helvetica Neue Medium"/>
              <a:buAutoNum type="arabicPeriod"/>
              <a:defRPr sz="1800"/>
            </a:pPr>
            <a:r>
              <a:rPr sz="2800" dirty="0">
                <a:latin typeface="Lint McCree Intl BB"/>
                <a:ea typeface="Lint McCree Intl BB"/>
                <a:cs typeface="Lint McCree Intl BB"/>
                <a:sym typeface="Lint McCree Intl BB"/>
              </a:rPr>
              <a:t>Marshmallow must remain whole (and at the top).</a:t>
            </a:r>
          </a:p>
          <a:p>
            <a:pPr marL="863203" indent="-863203" algn="l" defTabSz="456987">
              <a:lnSpc>
                <a:spcPct val="130000"/>
              </a:lnSpc>
              <a:buSzPct val="100000"/>
              <a:buFont typeface="Helvetica Neue Medium"/>
              <a:buAutoNum type="arabicPeriod"/>
              <a:defRPr sz="1800"/>
            </a:pPr>
            <a:r>
              <a:rPr sz="2800" dirty="0">
                <a:latin typeface="Lint McCree Intl BB"/>
                <a:ea typeface="Lint McCree Intl BB"/>
                <a:cs typeface="Lint McCree Intl BB"/>
                <a:sym typeface="Lint McCree Intl BB"/>
              </a:rPr>
              <a:t>Use as much or as little of the materials.</a:t>
            </a:r>
          </a:p>
          <a:p>
            <a:pPr marL="863203" indent="-863203" algn="l" defTabSz="456987">
              <a:lnSpc>
                <a:spcPct val="130000"/>
              </a:lnSpc>
              <a:buSzPct val="100000"/>
              <a:buFont typeface="Helvetica Neue Medium"/>
              <a:buAutoNum type="arabicPeriod"/>
              <a:defRPr sz="1800"/>
            </a:pPr>
            <a:r>
              <a:rPr sz="2800" dirty="0">
                <a:latin typeface="Lint McCree Intl BB"/>
                <a:ea typeface="Lint McCree Intl BB"/>
                <a:cs typeface="Lint McCree Intl BB"/>
                <a:sym typeface="Lint McCree Intl BB"/>
              </a:rPr>
              <a:t>Break up the spaghetti, tape or string as you see fit.</a:t>
            </a:r>
          </a:p>
        </p:txBody>
      </p:sp>
      <p:sp>
        <p:nvSpPr>
          <p:cNvPr id="9" name="Shape 521"/>
          <p:cNvSpPr/>
          <p:nvPr/>
        </p:nvSpPr>
        <p:spPr>
          <a:xfrm>
            <a:off x="7902709" y="7093116"/>
            <a:ext cx="2658226" cy="1382036"/>
          </a:xfrm>
          <a:prstGeom prst="wedgeEllipseCallout">
            <a:avLst>
              <a:gd name="adj1" fmla="val -75753"/>
              <a:gd name="adj2" fmla="val 17982"/>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1800">
                <a:latin typeface="Lint McCree Intl BB"/>
                <a:ea typeface="Lint McCree Intl BB"/>
                <a:cs typeface="Lint McCree Intl BB"/>
                <a:sym typeface="Lint McCree Intl BB"/>
              </a:defRPr>
            </a:lvl1pPr>
          </a:lstStyle>
          <a:p>
            <a:pPr lvl="0"/>
            <a:r>
              <a:rPr dirty="0"/>
              <a:t>How hard can it be?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536" name="Shape 536"/>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537"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538" name="Shape 538"/>
          <p:cNvSpPr/>
          <p:nvPr/>
        </p:nvSpPr>
        <p:spPr>
          <a:xfrm>
            <a:off x="5907733" y="5243127"/>
            <a:ext cx="3438403"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l">
              <a:defRPr>
                <a:solidFill>
                  <a:srgbClr val="FFFFFF"/>
                </a:solidFill>
                <a:latin typeface="Gill Sans SemiBold"/>
                <a:ea typeface="Gill Sans SemiBold"/>
                <a:cs typeface="Gill Sans SemiBold"/>
                <a:sym typeface="Gill Sans SemiBold"/>
              </a:defRPr>
            </a:lvl1pPr>
          </a:lstStyle>
          <a:p>
            <a:pPr lvl="0">
              <a:defRPr sz="1800">
                <a:solidFill>
                  <a:srgbClr val="000000"/>
                </a:solidFill>
              </a:defRPr>
            </a:pPr>
            <a:r>
              <a:rPr/>
              <a:t>Introducing the Content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Shape 542"/>
          <p:cNvSpPr/>
          <p:nvPr/>
        </p:nvSpPr>
        <p:spPr>
          <a:xfrm>
            <a:off x="414866" y="8525934"/>
            <a:ext cx="12823959" cy="1270000"/>
          </a:xfrm>
          <a:prstGeom prst="rect">
            <a:avLst/>
          </a:prstGeom>
          <a:solidFill>
            <a:srgbClr val="DCDEE0"/>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548" name="Group 548"/>
          <p:cNvGrpSpPr/>
          <p:nvPr/>
        </p:nvGrpSpPr>
        <p:grpSpPr>
          <a:xfrm>
            <a:off x="414868" y="1392614"/>
            <a:ext cx="4296538" cy="7446929"/>
            <a:chOff x="1527504" y="643466"/>
            <a:chExt cx="4296536" cy="7446927"/>
          </a:xfrm>
        </p:grpSpPr>
        <p:grpSp>
          <p:nvGrpSpPr>
            <p:cNvPr id="545" name="Group 545"/>
            <p:cNvGrpSpPr/>
            <p:nvPr/>
          </p:nvGrpSpPr>
          <p:grpSpPr>
            <a:xfrm>
              <a:off x="1527504" y="4888800"/>
              <a:ext cx="3389713" cy="3201593"/>
              <a:chOff x="1246080" y="95060"/>
              <a:chExt cx="3389710" cy="3201591"/>
            </a:xfrm>
          </p:grpSpPr>
          <p:sp>
            <p:nvSpPr>
              <p:cNvPr id="543" name="Shape 543"/>
              <p:cNvSpPr/>
              <p:nvPr/>
            </p:nvSpPr>
            <p:spPr>
              <a:xfrm>
                <a:off x="1590121" y="95060"/>
                <a:ext cx="2613952" cy="301147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66239"/>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544" name="lightbulb_5.png"/>
              <p:cNvPicPr/>
              <p:nvPr/>
            </p:nvPicPr>
            <p:blipFill>
              <a:blip r:embed="rId3">
                <a:extLst/>
              </a:blip>
              <a:stretch>
                <a:fillRect/>
              </a:stretch>
            </p:blipFill>
            <p:spPr>
              <a:xfrm>
                <a:off x="1246080" y="95060"/>
                <a:ext cx="3389710" cy="3201591"/>
              </a:xfrm>
              <a:prstGeom prst="rect">
                <a:avLst/>
              </a:prstGeom>
              <a:ln w="12700" cap="flat">
                <a:noFill/>
                <a:miter lim="400000"/>
              </a:ln>
              <a:effectLst/>
            </p:spPr>
          </p:pic>
        </p:grpSp>
        <p:sp>
          <p:nvSpPr>
            <p:cNvPr id="546" name="Shape 546"/>
            <p:cNvSpPr/>
            <p:nvPr/>
          </p:nvSpPr>
          <p:spPr>
            <a:xfrm>
              <a:off x="1871546" y="643466"/>
              <a:ext cx="3952494" cy="2780753"/>
            </a:xfrm>
            <a:prstGeom prst="wedgeEllipseCallout">
              <a:avLst>
                <a:gd name="adj1" fmla="val -9179"/>
                <a:gd name="adj2" fmla="val 65857"/>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b="1" dirty="0">
                  <a:latin typeface="Lint McCree Intl BB"/>
                  <a:ea typeface="Lint McCree Intl BB"/>
                  <a:cs typeface="Lint McCree Intl BB"/>
                  <a:sym typeface="Lint McCree Intl BB"/>
                </a:rPr>
                <a:t>ICE</a:t>
              </a:r>
              <a:r>
                <a:rPr sz="1600" dirty="0">
                  <a:latin typeface="Lint McCree Intl BB"/>
                  <a:ea typeface="Lint McCree Intl BB"/>
                  <a:cs typeface="Lint McCree Intl BB"/>
                  <a:sym typeface="Lint McCree Intl BB"/>
                </a:rPr>
                <a:t> is a learning experience where your team will use a process called the </a:t>
              </a:r>
              <a:r>
                <a:rPr sz="1600" b="1" dirty="0">
                  <a:latin typeface="Lint McCree Intl BB"/>
                  <a:ea typeface="Lint McCree Intl BB"/>
                  <a:cs typeface="Lint McCree Intl BB"/>
                  <a:sym typeface="Lint McCree Intl BB"/>
                </a:rPr>
                <a:t>3 Gears </a:t>
              </a:r>
              <a:r>
                <a:rPr sz="1600" dirty="0">
                  <a:latin typeface="Lint McCree Intl BB"/>
                  <a:ea typeface="Lint McCree Intl BB"/>
                  <a:cs typeface="Lint McCree Intl BB"/>
                  <a:sym typeface="Lint McCree Intl BB"/>
                </a:rPr>
                <a:t>to solve a real challenge over the course of </a:t>
              </a:r>
              <a:r>
                <a:rPr sz="1600" b="1" dirty="0">
                  <a:latin typeface="Lint McCree Intl BB"/>
                  <a:ea typeface="Lint McCree Intl BB"/>
                  <a:cs typeface="Lint McCree Intl BB"/>
                  <a:sym typeface="Lint McCree Intl BB"/>
                </a:rPr>
                <a:t>a day</a:t>
              </a:r>
              <a:r>
                <a:rPr sz="1600" dirty="0">
                  <a:latin typeface="Lint McCree Intl BB"/>
                  <a:ea typeface="Lint McCree Intl BB"/>
                  <a:cs typeface="Lint McCree Intl BB"/>
                  <a:sym typeface="Lint McCree Intl BB"/>
                </a:rPr>
                <a:t>. </a:t>
              </a:r>
            </a:p>
          </p:txBody>
        </p:sp>
        <p:pic>
          <p:nvPicPr>
            <p:cNvPr id="547" name="LittleGuy_10b.png"/>
            <p:cNvPicPr/>
            <p:nvPr/>
          </p:nvPicPr>
          <p:blipFill>
            <a:blip r:embed="rId4">
              <a:extLst/>
            </a:blip>
            <a:stretch>
              <a:fillRect/>
            </a:stretch>
          </p:blipFill>
          <p:spPr>
            <a:xfrm>
              <a:off x="2907332" y="4008613"/>
              <a:ext cx="1174707" cy="2003750"/>
            </a:xfrm>
            <a:prstGeom prst="rect">
              <a:avLst/>
            </a:prstGeom>
            <a:ln w="12700" cap="flat">
              <a:noFill/>
              <a:miter lim="400000"/>
            </a:ln>
            <a:effectLst/>
          </p:spPr>
        </p:pic>
      </p:grpSp>
      <p:sp>
        <p:nvSpPr>
          <p:cNvPr id="549" name="Shape 549"/>
          <p:cNvSpPr/>
          <p:nvPr/>
        </p:nvSpPr>
        <p:spPr>
          <a:xfrm>
            <a:off x="948266" y="719416"/>
            <a:ext cx="3500906"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800" b="1">
                <a:solidFill>
                  <a:srgbClr val="773F9B"/>
                </a:solidFill>
                <a:latin typeface="Helvetica"/>
                <a:ea typeface="Helvetica"/>
                <a:cs typeface="Helvetica"/>
                <a:sym typeface="Helvetica"/>
              </a:defRPr>
            </a:lvl1pPr>
          </a:lstStyle>
          <a:p>
            <a:pPr lvl="0">
              <a:defRPr sz="1800" b="0">
                <a:solidFill>
                  <a:srgbClr val="000000"/>
                </a:solidFill>
              </a:defRPr>
            </a:pPr>
            <a:r>
              <a:rPr/>
              <a:t>What does ICE training look like?</a:t>
            </a:r>
          </a:p>
        </p:txBody>
      </p:sp>
      <p:grpSp>
        <p:nvGrpSpPr>
          <p:cNvPr id="556" name="Group 556"/>
          <p:cNvGrpSpPr/>
          <p:nvPr/>
        </p:nvGrpSpPr>
        <p:grpSpPr>
          <a:xfrm>
            <a:off x="4907266" y="2344516"/>
            <a:ext cx="6971676" cy="5258657"/>
            <a:chOff x="0" y="539252"/>
            <a:chExt cx="4323460" cy="3261133"/>
          </a:xfrm>
        </p:grpSpPr>
        <p:pic>
          <p:nvPicPr>
            <p:cNvPr id="550" name="pasted-image.pdf"/>
            <p:cNvPicPr/>
            <p:nvPr/>
          </p:nvPicPr>
          <p:blipFill>
            <a:blip r:embed="rId5">
              <a:extLst/>
            </a:blip>
            <a:stretch>
              <a:fillRect/>
            </a:stretch>
          </p:blipFill>
          <p:spPr>
            <a:xfrm>
              <a:off x="454219" y="843004"/>
              <a:ext cx="3106120" cy="2435432"/>
            </a:xfrm>
            <a:prstGeom prst="rect">
              <a:avLst/>
            </a:prstGeom>
            <a:ln w="12700" cap="flat">
              <a:noFill/>
              <a:miter lim="400000"/>
            </a:ln>
            <a:effectLst/>
          </p:spPr>
        </p:pic>
        <p:sp>
          <p:nvSpPr>
            <p:cNvPr id="551" name="Shape 551"/>
            <p:cNvSpPr/>
            <p:nvPr/>
          </p:nvSpPr>
          <p:spPr>
            <a:xfrm>
              <a:off x="1483357" y="539252"/>
              <a:ext cx="1826341" cy="5217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defRPr sz="1800"/>
              </a:pPr>
              <a:r>
                <a:rPr sz="2400">
                  <a:latin typeface="Lint McCree Intl BB"/>
                  <a:ea typeface="Lint McCree Intl BB"/>
                  <a:cs typeface="Lint McCree Intl BB"/>
                  <a:sym typeface="Lint McCree Intl BB"/>
                </a:rPr>
                <a:t>The</a:t>
              </a:r>
              <a:r>
                <a:rPr sz="2400" b="1">
                  <a:latin typeface="Lint McCree Intl BB"/>
                  <a:ea typeface="Lint McCree Intl BB"/>
                  <a:cs typeface="Lint McCree Intl BB"/>
                  <a:sym typeface="Lint McCree Intl BB"/>
                </a:rPr>
                <a:t> </a:t>
              </a:r>
            </a:p>
            <a:p>
              <a:pPr defTabSz="456987">
                <a:defRPr sz="1800"/>
              </a:pPr>
              <a:r>
                <a:rPr sz="2400" b="1">
                  <a:latin typeface="Lint McCree Intl BB"/>
                  <a:ea typeface="Lint McCree Intl BB"/>
                  <a:cs typeface="Lint McCree Intl BB"/>
                  <a:sym typeface="Lint McCree Intl BB"/>
                </a:rPr>
                <a:t>3 Gears</a:t>
              </a:r>
            </a:p>
          </p:txBody>
        </p:sp>
        <p:sp>
          <p:nvSpPr>
            <p:cNvPr id="552" name="Shape 552"/>
            <p:cNvSpPr/>
            <p:nvPr/>
          </p:nvSpPr>
          <p:spPr>
            <a:xfrm>
              <a:off x="0" y="564256"/>
              <a:ext cx="1340041" cy="8830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r" defTabSz="456987">
                <a:defRPr sz="1800"/>
              </a:pPr>
              <a:r>
                <a:rPr sz="2800" dirty="0">
                  <a:latin typeface="Helvetica Neue Light"/>
                  <a:ea typeface="Helvetica Neue Light"/>
                  <a:cs typeface="Helvetica Neue Light"/>
                  <a:sym typeface="Helvetica Neue Light"/>
                </a:rPr>
                <a:t>Empathy &amp; </a:t>
              </a:r>
            </a:p>
            <a:p>
              <a:pPr algn="r" defTabSz="456987">
                <a:defRPr sz="1800"/>
              </a:pPr>
              <a:r>
                <a:rPr sz="2800" dirty="0">
                  <a:latin typeface="Helvetica Neue Light"/>
                  <a:ea typeface="Helvetica Neue Light"/>
                  <a:cs typeface="Helvetica Neue Light"/>
                  <a:sym typeface="Helvetica Neue Light"/>
                </a:rPr>
                <a:t>Need Finding</a:t>
              </a:r>
            </a:p>
          </p:txBody>
        </p:sp>
        <p:sp>
          <p:nvSpPr>
            <p:cNvPr id="553" name="Shape 553"/>
            <p:cNvSpPr/>
            <p:nvPr/>
          </p:nvSpPr>
          <p:spPr>
            <a:xfrm>
              <a:off x="2983419" y="1644486"/>
              <a:ext cx="1340041" cy="61586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lvl1pPr algn="l" defTabSz="457200">
                <a:defRPr sz="1600">
                  <a:latin typeface="Helvetica Neue Light"/>
                  <a:ea typeface="Helvetica Neue Light"/>
                  <a:cs typeface="Helvetica Neue Light"/>
                  <a:sym typeface="Helvetica Neue Light"/>
                </a:defRPr>
              </a:lvl1pPr>
            </a:lstStyle>
            <a:p>
              <a:pPr lvl="0">
                <a:defRPr sz="1800"/>
              </a:pPr>
              <a:r>
                <a:rPr sz="2800"/>
                <a:t>Ideation &amp; Prototyping</a:t>
              </a:r>
            </a:p>
          </p:txBody>
        </p:sp>
        <p:sp>
          <p:nvSpPr>
            <p:cNvPr id="554" name="Shape 554"/>
            <p:cNvSpPr/>
            <p:nvPr/>
          </p:nvSpPr>
          <p:spPr>
            <a:xfrm>
              <a:off x="1622078" y="3184525"/>
              <a:ext cx="1548899" cy="61586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lvl1pPr algn="l" defTabSz="457200">
                <a:defRPr sz="1600">
                  <a:latin typeface="Helvetica Neue Light"/>
                  <a:ea typeface="Helvetica Neue Light"/>
                  <a:cs typeface="Helvetica Neue Light"/>
                  <a:sym typeface="Helvetica Neue Light"/>
                </a:defRPr>
              </a:lvl1pPr>
            </a:lstStyle>
            <a:p>
              <a:pPr lvl="0">
                <a:defRPr sz="1800"/>
              </a:pPr>
              <a:r>
                <a:rPr sz="2800"/>
                <a:t>Strategy &amp; Testing</a:t>
              </a:r>
            </a:p>
          </p:txBody>
        </p:sp>
        <p:pic>
          <p:nvPicPr>
            <p:cNvPr id="555" name="image36.png" descr="3-Gears.png"/>
            <p:cNvPicPr/>
            <p:nvPr/>
          </p:nvPicPr>
          <p:blipFill>
            <a:blip r:embed="rId6">
              <a:extLst/>
            </a:blip>
            <a:stretch>
              <a:fillRect/>
            </a:stretch>
          </p:blipFill>
          <p:spPr>
            <a:xfrm>
              <a:off x="750412" y="1029214"/>
              <a:ext cx="2513808" cy="225425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556"/>
                                        </p:tgtEl>
                                        <p:attrNameLst>
                                          <p:attrName>style.visibility</p:attrName>
                                        </p:attrNameLst>
                                      </p:cBhvr>
                                      <p:to>
                                        <p:strVal val="visible"/>
                                      </p:to>
                                    </p:set>
                                    <p:animEffect transition="in" filter="fade">
                                      <p:cBhvr>
                                        <p:cTn id="7" dur="1000"/>
                                        <p:tgtEl>
                                          <p:spTgt spid="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1"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8" name="Group 548"/>
          <p:cNvGrpSpPr/>
          <p:nvPr/>
        </p:nvGrpSpPr>
        <p:grpSpPr>
          <a:xfrm>
            <a:off x="414867" y="1175880"/>
            <a:ext cx="3952496" cy="7568604"/>
            <a:chOff x="1527504" y="426731"/>
            <a:chExt cx="3952495" cy="7568602"/>
          </a:xfrm>
        </p:grpSpPr>
        <p:grpSp>
          <p:nvGrpSpPr>
            <p:cNvPr id="545" name="Group 545"/>
            <p:cNvGrpSpPr/>
            <p:nvPr/>
          </p:nvGrpSpPr>
          <p:grpSpPr>
            <a:xfrm>
              <a:off x="1527504" y="4793740"/>
              <a:ext cx="3389712" cy="3201593"/>
              <a:chOff x="1246080" y="0"/>
              <a:chExt cx="3389710" cy="3201591"/>
            </a:xfrm>
          </p:grpSpPr>
          <p:sp>
            <p:nvSpPr>
              <p:cNvPr id="543" name="Shape 543"/>
              <p:cNvSpPr/>
              <p:nvPr/>
            </p:nvSpPr>
            <p:spPr>
              <a:xfrm>
                <a:off x="1660989" y="44261"/>
                <a:ext cx="2613952" cy="301147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66239"/>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544" name="lightbulb_5.png"/>
              <p:cNvPicPr/>
              <p:nvPr/>
            </p:nvPicPr>
            <p:blipFill>
              <a:blip r:embed="rId2">
                <a:extLst/>
              </a:blip>
              <a:stretch>
                <a:fillRect/>
              </a:stretch>
            </p:blipFill>
            <p:spPr>
              <a:xfrm>
                <a:off x="1246080" y="0"/>
                <a:ext cx="3389710" cy="3201591"/>
              </a:xfrm>
              <a:prstGeom prst="rect">
                <a:avLst/>
              </a:prstGeom>
              <a:ln w="12700" cap="flat">
                <a:noFill/>
                <a:miter lim="400000"/>
              </a:ln>
              <a:effectLst/>
            </p:spPr>
          </p:pic>
        </p:grpSp>
        <p:sp>
          <p:nvSpPr>
            <p:cNvPr id="546" name="Shape 546"/>
            <p:cNvSpPr/>
            <p:nvPr/>
          </p:nvSpPr>
          <p:spPr>
            <a:xfrm>
              <a:off x="1527505" y="426731"/>
              <a:ext cx="3952494" cy="2780753"/>
            </a:xfrm>
            <a:prstGeom prst="wedgeEllipseCallout">
              <a:avLst>
                <a:gd name="adj1" fmla="val 1104"/>
                <a:gd name="adj2" fmla="val 68293"/>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b="1" dirty="0">
                  <a:latin typeface="Lint McCree Intl BB"/>
                  <a:ea typeface="Lint McCree Intl BB"/>
                  <a:cs typeface="Lint McCree Intl BB"/>
                  <a:sym typeface="Lint McCree Intl BB"/>
                </a:rPr>
                <a:t>ICE</a:t>
              </a:r>
              <a:r>
                <a:rPr sz="1600" dirty="0">
                  <a:latin typeface="Lint McCree Intl BB"/>
                  <a:ea typeface="Lint McCree Intl BB"/>
                  <a:cs typeface="Lint McCree Intl BB"/>
                  <a:sym typeface="Lint McCree Intl BB"/>
                </a:rPr>
                <a:t> is a learning experience where your team will use a process called the </a:t>
              </a:r>
              <a:r>
                <a:rPr sz="1600" b="1" dirty="0">
                  <a:latin typeface="Lint McCree Intl BB"/>
                  <a:ea typeface="Lint McCree Intl BB"/>
                  <a:cs typeface="Lint McCree Intl BB"/>
                  <a:sym typeface="Lint McCree Intl BB"/>
                </a:rPr>
                <a:t>3 Gears </a:t>
              </a:r>
              <a:r>
                <a:rPr sz="1600" dirty="0">
                  <a:latin typeface="Lint McCree Intl BB"/>
                  <a:ea typeface="Lint McCree Intl BB"/>
                  <a:cs typeface="Lint McCree Intl BB"/>
                  <a:sym typeface="Lint McCree Intl BB"/>
                </a:rPr>
                <a:t>to solve a real challenge over the course of </a:t>
              </a:r>
              <a:r>
                <a:rPr sz="1600" b="1" dirty="0">
                  <a:latin typeface="Lint McCree Intl BB"/>
                  <a:ea typeface="Lint McCree Intl BB"/>
                  <a:cs typeface="Lint McCree Intl BB"/>
                  <a:sym typeface="Lint McCree Intl BB"/>
                </a:rPr>
                <a:t>a day</a:t>
              </a:r>
              <a:r>
                <a:rPr sz="1600" dirty="0">
                  <a:latin typeface="Lint McCree Intl BB"/>
                  <a:ea typeface="Lint McCree Intl BB"/>
                  <a:cs typeface="Lint McCree Intl BB"/>
                  <a:sym typeface="Lint McCree Intl BB"/>
                </a:rPr>
                <a:t>. </a:t>
              </a:r>
            </a:p>
          </p:txBody>
        </p:sp>
        <p:pic>
          <p:nvPicPr>
            <p:cNvPr id="547" name="LittleGuy_10b.png"/>
            <p:cNvPicPr/>
            <p:nvPr/>
          </p:nvPicPr>
          <p:blipFill>
            <a:blip r:embed="rId3">
              <a:extLst/>
            </a:blip>
            <a:stretch>
              <a:fillRect/>
            </a:stretch>
          </p:blipFill>
          <p:spPr>
            <a:xfrm>
              <a:off x="2978706" y="3870529"/>
              <a:ext cx="1174707" cy="2003750"/>
            </a:xfrm>
            <a:prstGeom prst="rect">
              <a:avLst/>
            </a:prstGeom>
            <a:ln w="12700" cap="flat">
              <a:noFill/>
              <a:miter lim="400000"/>
            </a:ln>
            <a:effectLst/>
          </p:spPr>
        </p:pic>
      </p:grpSp>
      <p:sp>
        <p:nvSpPr>
          <p:cNvPr id="549" name="Shape 549"/>
          <p:cNvSpPr/>
          <p:nvPr/>
        </p:nvSpPr>
        <p:spPr>
          <a:xfrm>
            <a:off x="948266" y="719416"/>
            <a:ext cx="3500906"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800" b="1">
                <a:solidFill>
                  <a:srgbClr val="773F9B"/>
                </a:solidFill>
                <a:latin typeface="Helvetica"/>
                <a:ea typeface="Helvetica"/>
                <a:cs typeface="Helvetica"/>
                <a:sym typeface="Helvetica"/>
              </a:defRPr>
            </a:lvl1pPr>
          </a:lstStyle>
          <a:p>
            <a:pPr lvl="0">
              <a:defRPr sz="1800" b="0">
                <a:solidFill>
                  <a:srgbClr val="000000"/>
                </a:solidFill>
              </a:defRPr>
            </a:pPr>
            <a:r>
              <a:rPr/>
              <a:t>What does ICE training look like?</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4232" y="3984169"/>
            <a:ext cx="8808324" cy="3205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620703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1" name="Group 561"/>
          <p:cNvGrpSpPr/>
          <p:nvPr/>
        </p:nvGrpSpPr>
        <p:grpSpPr>
          <a:xfrm>
            <a:off x="1131593" y="4649089"/>
            <a:ext cx="4847159" cy="1922465"/>
            <a:chOff x="-220183" y="0"/>
            <a:chExt cx="4847157" cy="1922464"/>
          </a:xfrm>
        </p:grpSpPr>
        <p:sp>
          <p:nvSpPr>
            <p:cNvPr id="559" name="Shape 559"/>
            <p:cNvSpPr/>
            <p:nvPr/>
          </p:nvSpPr>
          <p:spPr>
            <a:xfrm>
              <a:off x="-220183" y="551191"/>
              <a:ext cx="3533127" cy="12393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l" defTabSz="456987">
                <a:defRPr sz="1800"/>
              </a:pPr>
              <a:r>
                <a:rPr b="1" dirty="0">
                  <a:solidFill>
                    <a:srgbClr val="5F327C"/>
                  </a:solidFill>
                  <a:latin typeface="Lint McCree Intl BB"/>
                  <a:ea typeface="Lint McCree Intl BB"/>
                  <a:cs typeface="Lint McCree Intl BB"/>
                  <a:sym typeface="Lint McCree Intl BB"/>
                </a:rPr>
                <a:t>Creativity</a:t>
              </a:r>
              <a:r>
                <a:rPr dirty="0">
                  <a:latin typeface="Lint McCree Intl BB"/>
                  <a:ea typeface="Lint McCree Intl BB"/>
                  <a:cs typeface="Lint McCree Intl BB"/>
                  <a:sym typeface="Lint McCree Intl BB"/>
                </a:rPr>
                <a:t> is a process of generating ideas, making connections and imagining what could be.</a:t>
              </a:r>
            </a:p>
          </p:txBody>
        </p:sp>
        <p:pic>
          <p:nvPicPr>
            <p:cNvPr id="560" name="image34.png" descr="Creativity-bubble.png"/>
            <p:cNvPicPr/>
            <p:nvPr/>
          </p:nvPicPr>
          <p:blipFill>
            <a:blip r:embed="rId3">
              <a:extLst/>
            </a:blip>
            <a:stretch>
              <a:fillRect/>
            </a:stretch>
          </p:blipFill>
          <p:spPr>
            <a:xfrm>
              <a:off x="2834114" y="0"/>
              <a:ext cx="1792860" cy="1922464"/>
            </a:xfrm>
            <a:prstGeom prst="rect">
              <a:avLst/>
            </a:prstGeom>
            <a:ln w="12700" cap="flat">
              <a:noFill/>
              <a:miter lim="400000"/>
            </a:ln>
            <a:effectLst/>
          </p:spPr>
        </p:pic>
      </p:grpSp>
      <p:grpSp>
        <p:nvGrpSpPr>
          <p:cNvPr id="564" name="Group 564"/>
          <p:cNvGrpSpPr/>
          <p:nvPr/>
        </p:nvGrpSpPr>
        <p:grpSpPr>
          <a:xfrm>
            <a:off x="4139611" y="2627190"/>
            <a:ext cx="7513429" cy="3995152"/>
            <a:chOff x="0" y="0"/>
            <a:chExt cx="7513428" cy="3995149"/>
          </a:xfrm>
        </p:grpSpPr>
        <p:pic>
          <p:nvPicPr>
            <p:cNvPr id="562" name="image35.png" descr="ICE,-no-gears.png"/>
            <p:cNvPicPr/>
            <p:nvPr/>
          </p:nvPicPr>
          <p:blipFill>
            <a:blip r:embed="rId4">
              <a:extLst/>
            </a:blip>
            <a:srcRect/>
            <a:stretch>
              <a:fillRect/>
            </a:stretch>
          </p:blipFill>
          <p:spPr>
            <a:xfrm>
              <a:off x="0" y="0"/>
              <a:ext cx="4150516" cy="3995149"/>
            </a:xfrm>
            <a:prstGeom prst="rect">
              <a:avLst/>
            </a:prstGeom>
            <a:ln w="12700" cap="flat">
              <a:noFill/>
              <a:miter lim="400000"/>
            </a:ln>
            <a:effectLst/>
          </p:spPr>
        </p:pic>
        <p:sp>
          <p:nvSpPr>
            <p:cNvPr id="563" name="Shape 563"/>
            <p:cNvSpPr/>
            <p:nvPr/>
          </p:nvSpPr>
          <p:spPr>
            <a:xfrm>
              <a:off x="3980300" y="2545560"/>
              <a:ext cx="3533128" cy="9623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l" defTabSz="456987">
                <a:defRPr sz="1800"/>
              </a:pPr>
              <a:r>
                <a:rPr b="1">
                  <a:solidFill>
                    <a:srgbClr val="5F327C"/>
                  </a:solidFill>
                  <a:latin typeface="Lint McCree Intl BB"/>
                  <a:ea typeface="Lint McCree Intl BB"/>
                  <a:cs typeface="Lint McCree Intl BB"/>
                  <a:sym typeface="Lint McCree Intl BB"/>
                </a:rPr>
                <a:t>Entrepreneurship</a:t>
              </a:r>
              <a:r>
                <a:rPr>
                  <a:latin typeface="Lint McCree Intl BB"/>
                  <a:ea typeface="Lint McCree Intl BB"/>
                  <a:cs typeface="Lint McCree Intl BB"/>
                  <a:sym typeface="Lint McCree Intl BB"/>
                </a:rPr>
                <a:t> is a set of activities for building and scaling an idea sustainably.</a:t>
              </a:r>
            </a:p>
          </p:txBody>
        </p:sp>
      </p:grpSp>
      <p:grpSp>
        <p:nvGrpSpPr>
          <p:cNvPr id="567" name="Group 567"/>
          <p:cNvGrpSpPr/>
          <p:nvPr/>
        </p:nvGrpSpPr>
        <p:grpSpPr>
          <a:xfrm>
            <a:off x="5281654" y="2480183"/>
            <a:ext cx="5711007" cy="1799775"/>
            <a:chOff x="0" y="0"/>
            <a:chExt cx="5711006" cy="1799772"/>
          </a:xfrm>
        </p:grpSpPr>
        <p:pic>
          <p:nvPicPr>
            <p:cNvPr id="565" name="image33.png" descr="Innovation-bubble.png"/>
            <p:cNvPicPr/>
            <p:nvPr/>
          </p:nvPicPr>
          <p:blipFill>
            <a:blip r:embed="rId5">
              <a:extLst/>
            </a:blip>
            <a:stretch>
              <a:fillRect/>
            </a:stretch>
          </p:blipFill>
          <p:spPr>
            <a:xfrm>
              <a:off x="0" y="0"/>
              <a:ext cx="1866430" cy="1799772"/>
            </a:xfrm>
            <a:prstGeom prst="rect">
              <a:avLst/>
            </a:prstGeom>
            <a:ln w="12700" cap="flat">
              <a:noFill/>
              <a:miter lim="400000"/>
            </a:ln>
            <a:effectLst/>
          </p:spPr>
        </p:pic>
        <p:sp>
          <p:nvSpPr>
            <p:cNvPr id="566" name="Shape 566"/>
            <p:cNvSpPr/>
            <p:nvPr/>
          </p:nvSpPr>
          <p:spPr>
            <a:xfrm>
              <a:off x="1768731" y="352261"/>
              <a:ext cx="3942275" cy="6853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l" defTabSz="456987">
                <a:defRPr sz="1800"/>
              </a:pPr>
              <a:r>
                <a:rPr b="1">
                  <a:solidFill>
                    <a:srgbClr val="5F327C"/>
                  </a:solidFill>
                  <a:latin typeface="Lint McCree Intl BB"/>
                  <a:ea typeface="Lint McCree Intl BB"/>
                  <a:cs typeface="Lint McCree Intl BB"/>
                  <a:sym typeface="Lint McCree Intl BB"/>
                </a:rPr>
                <a:t>Innovation</a:t>
              </a:r>
              <a:r>
                <a:rPr>
                  <a:latin typeface="Lint McCree Intl BB"/>
                  <a:ea typeface="Lint McCree Intl BB"/>
                  <a:cs typeface="Lint McCree Intl BB"/>
                  <a:sym typeface="Lint McCree Intl BB"/>
                </a:rPr>
                <a:t> is the generation and realization of a new idea in the world.</a:t>
              </a:r>
            </a:p>
          </p:txBody>
        </p:sp>
      </p:grpSp>
      <p:sp>
        <p:nvSpPr>
          <p:cNvPr id="568" name="Shape 568"/>
          <p:cNvSpPr/>
          <p:nvPr/>
        </p:nvSpPr>
        <p:spPr>
          <a:xfrm>
            <a:off x="1131593" y="914219"/>
            <a:ext cx="10320619" cy="569038"/>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800" b="1">
                <a:solidFill>
                  <a:srgbClr val="660066"/>
                </a:solidFill>
                <a:latin typeface="Helvetica"/>
                <a:ea typeface="Helvetica"/>
                <a:cs typeface="Helvetica"/>
                <a:sym typeface="Helvetica"/>
              </a:rPr>
              <a:t>What does ICE </a:t>
            </a:r>
            <a:r>
              <a:rPr sz="2800" b="1" i="1">
                <a:solidFill>
                  <a:srgbClr val="660066"/>
                </a:solidFill>
                <a:latin typeface="Helvetica"/>
                <a:ea typeface="Helvetica"/>
                <a:cs typeface="Helvetica"/>
                <a:sym typeface="Helvetica"/>
              </a:rPr>
              <a:t>mean</a:t>
            </a:r>
            <a:r>
              <a:rPr sz="2800" b="1">
                <a:solidFill>
                  <a:srgbClr val="660066"/>
                </a:solidFill>
                <a:latin typeface="Helvetica"/>
                <a:ea typeface="Helvetica"/>
                <a:cs typeface="Helvetica"/>
                <a:sym typeface="Helvetica"/>
              </a:rPr>
              <a:t>?</a:t>
            </a:r>
          </a:p>
        </p:txBody>
      </p:sp>
      <p:pic>
        <p:nvPicPr>
          <p:cNvPr id="569" name="LittleGuy_12b.png"/>
          <p:cNvPicPr/>
          <p:nvPr/>
        </p:nvPicPr>
        <p:blipFill>
          <a:blip r:embed="rId6">
            <a:extLst/>
          </a:blip>
          <a:stretch>
            <a:fillRect/>
          </a:stretch>
        </p:blipFill>
        <p:spPr>
          <a:xfrm>
            <a:off x="4886871" y="4457941"/>
            <a:ext cx="2013897" cy="193614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567"/>
                                        </p:tgtEl>
                                        <p:attrNameLst>
                                          <p:attrName>style.visibility</p:attrName>
                                        </p:attrNameLst>
                                      </p:cBhvr>
                                      <p:to>
                                        <p:strVal val="visible"/>
                                      </p:to>
                                    </p:set>
                                    <p:animEffect transition="in" filter="fade">
                                      <p:cBhvr>
                                        <p:cTn id="7" dur="1000"/>
                                        <p:tgtEl>
                                          <p:spTgt spid="5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561"/>
                                        </p:tgtEl>
                                        <p:attrNameLst>
                                          <p:attrName>style.visibility</p:attrName>
                                        </p:attrNameLst>
                                      </p:cBhvr>
                                      <p:to>
                                        <p:strVal val="visible"/>
                                      </p:to>
                                    </p:set>
                                    <p:animEffect transition="in" filter="fade">
                                      <p:cBhvr>
                                        <p:cTn id="12" dur="1000"/>
                                        <p:tgtEl>
                                          <p:spTgt spid="5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564"/>
                                        </p:tgtEl>
                                        <p:attrNameLst>
                                          <p:attrName>style.visibility</p:attrName>
                                        </p:attrNameLst>
                                      </p:cBhvr>
                                      <p:to>
                                        <p:strVal val="visible"/>
                                      </p:to>
                                    </p:set>
                                    <p:animEffect transition="in" filter="fade">
                                      <p:cBhvr>
                                        <p:cTn id="17" dur="1000"/>
                                        <p:tgtEl>
                                          <p:spTgt spid="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 grpId="2" animBg="1" advAuto="0"/>
      <p:bldP spid="564" grpId="3" animBg="1" advAuto="0"/>
      <p:bldP spid="567" grpId="1"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 name="image35.png" descr="ICE,-no-gears.png"/>
          <p:cNvPicPr/>
          <p:nvPr/>
        </p:nvPicPr>
        <p:blipFill>
          <a:blip r:embed="rId3">
            <a:alphaModFix amt="10822"/>
            <a:extLst/>
          </a:blip>
          <a:stretch>
            <a:fillRect/>
          </a:stretch>
        </p:blipFill>
        <p:spPr>
          <a:xfrm>
            <a:off x="-175434" y="-2239687"/>
            <a:ext cx="13013163" cy="12526039"/>
          </a:xfrm>
          <a:prstGeom prst="rect">
            <a:avLst/>
          </a:prstGeom>
          <a:ln w="12700">
            <a:miter lim="400000"/>
          </a:ln>
        </p:spPr>
      </p:pic>
      <p:sp>
        <p:nvSpPr>
          <p:cNvPr id="574" name="Shape 574"/>
          <p:cNvSpPr/>
          <p:nvPr/>
        </p:nvSpPr>
        <p:spPr>
          <a:xfrm>
            <a:off x="1303993" y="1100484"/>
            <a:ext cx="10146263" cy="1006766"/>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800" b="1">
                <a:solidFill>
                  <a:srgbClr val="660066"/>
                </a:solidFill>
                <a:latin typeface="Helvetica"/>
                <a:ea typeface="Helvetica"/>
                <a:cs typeface="Helvetica"/>
                <a:sym typeface="Helvetica"/>
              </a:rPr>
              <a:t>The </a:t>
            </a:r>
            <a:r>
              <a:rPr sz="2800" b="1" i="1">
                <a:solidFill>
                  <a:srgbClr val="660066"/>
                </a:solidFill>
                <a:latin typeface="Helvetica"/>
                <a:ea typeface="Helvetica"/>
                <a:cs typeface="Helvetica"/>
                <a:sym typeface="Helvetica"/>
              </a:rPr>
              <a:t>3 Gears</a:t>
            </a:r>
            <a:r>
              <a:rPr sz="2800" b="1">
                <a:solidFill>
                  <a:srgbClr val="660066"/>
                </a:solidFill>
                <a:latin typeface="Helvetica"/>
                <a:ea typeface="Helvetica"/>
                <a:cs typeface="Helvetica"/>
                <a:sym typeface="Helvetica"/>
              </a:rPr>
              <a:t> are a systematic approach to innovation, creativity and entrepreneurship…</a:t>
            </a:r>
          </a:p>
        </p:txBody>
      </p:sp>
      <p:grpSp>
        <p:nvGrpSpPr>
          <p:cNvPr id="580" name="Group 580"/>
          <p:cNvGrpSpPr/>
          <p:nvPr/>
        </p:nvGrpSpPr>
        <p:grpSpPr>
          <a:xfrm>
            <a:off x="7664847" y="5203836"/>
            <a:ext cx="4841112" cy="4547671"/>
            <a:chOff x="0" y="0"/>
            <a:chExt cx="4841111" cy="4547670"/>
          </a:xfrm>
        </p:grpSpPr>
        <p:sp>
          <p:nvSpPr>
            <p:cNvPr id="575" name="Shape 575"/>
            <p:cNvSpPr/>
            <p:nvPr/>
          </p:nvSpPr>
          <p:spPr>
            <a:xfrm>
              <a:off x="978965" y="0"/>
              <a:ext cx="3862147" cy="2452471"/>
            </a:xfrm>
            <a:prstGeom prst="wedgeEllipseCallout">
              <a:avLst>
                <a:gd name="adj1" fmla="val -44128"/>
                <a:gd name="adj2" fmla="val 63928"/>
              </a:avLst>
            </a:prstGeom>
            <a:solidFill>
              <a:srgbClr val="F5D328"/>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a:latin typeface="Lint McCree Intl BB"/>
                  <a:ea typeface="Lint McCree Intl BB"/>
                  <a:cs typeface="Lint McCree Intl BB"/>
                  <a:sym typeface="Lint McCree Intl BB"/>
                </a:rPr>
                <a:t>The 3 Gears </a:t>
              </a:r>
              <a:r>
                <a:rPr b="1">
                  <a:latin typeface="Lint McCree Intl BB"/>
                  <a:ea typeface="Lint McCree Intl BB"/>
                  <a:cs typeface="Lint McCree Intl BB"/>
                  <a:sym typeface="Lint McCree Intl BB"/>
                </a:rPr>
                <a:t>power</a:t>
              </a:r>
              <a:r>
                <a:rPr>
                  <a:latin typeface="Lint McCree Intl BB"/>
                  <a:ea typeface="Lint McCree Intl BB"/>
                  <a:cs typeface="Lint McCree Intl BB"/>
                  <a:sym typeface="Lint McCree Intl BB"/>
                </a:rPr>
                <a:t> our ability to be </a:t>
              </a:r>
              <a:r>
                <a:rPr i="1">
                  <a:latin typeface="Lint McCree Intl BB"/>
                  <a:ea typeface="Lint McCree Intl BB"/>
                  <a:cs typeface="Lint McCree Intl BB"/>
                  <a:sym typeface="Lint McCree Intl BB"/>
                </a:rPr>
                <a:t>innovative, creative and entrepreneurial.</a:t>
              </a:r>
            </a:p>
          </p:txBody>
        </p:sp>
        <p:pic>
          <p:nvPicPr>
            <p:cNvPr id="576" name="huh? guy_1.png"/>
            <p:cNvPicPr/>
            <p:nvPr/>
          </p:nvPicPr>
          <p:blipFill>
            <a:blip r:embed="rId4">
              <a:extLst/>
            </a:blip>
            <a:stretch>
              <a:fillRect/>
            </a:stretch>
          </p:blipFill>
          <p:spPr>
            <a:xfrm flipH="1">
              <a:off x="352878" y="2722025"/>
              <a:ext cx="905353" cy="1825646"/>
            </a:xfrm>
            <a:prstGeom prst="rect">
              <a:avLst/>
            </a:prstGeom>
            <a:ln w="12700" cap="flat">
              <a:noFill/>
              <a:miter lim="400000"/>
            </a:ln>
            <a:effectLst/>
          </p:spPr>
        </p:pic>
        <p:grpSp>
          <p:nvGrpSpPr>
            <p:cNvPr id="579" name="Group 579"/>
            <p:cNvGrpSpPr/>
            <p:nvPr/>
          </p:nvGrpSpPr>
          <p:grpSpPr>
            <a:xfrm>
              <a:off x="-1" y="2465264"/>
              <a:ext cx="659624" cy="743012"/>
              <a:chOff x="0" y="0"/>
              <a:chExt cx="659622" cy="743010"/>
            </a:xfrm>
          </p:grpSpPr>
          <p:sp>
            <p:nvSpPr>
              <p:cNvPr id="577" name="Shape 577"/>
              <p:cNvSpPr/>
              <p:nvPr/>
            </p:nvSpPr>
            <p:spPr>
              <a:xfrm>
                <a:off x="166254" y="126109"/>
                <a:ext cx="377898" cy="4399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578" name="lightbulb_1.png"/>
              <p:cNvPicPr/>
              <p:nvPr/>
            </p:nvPicPr>
            <p:blipFill>
              <a:blip r:embed="rId5">
                <a:extLst/>
              </a:blip>
              <a:srcRect/>
              <a:stretch>
                <a:fillRect/>
              </a:stretch>
            </p:blipFill>
            <p:spPr>
              <a:xfrm>
                <a:off x="0" y="0"/>
                <a:ext cx="659623" cy="743011"/>
              </a:xfrm>
              <a:prstGeom prst="rect">
                <a:avLst/>
              </a:prstGeom>
              <a:ln w="12700" cap="flat">
                <a:noFill/>
                <a:miter lim="400000"/>
              </a:ln>
              <a:effectLst/>
            </p:spPr>
          </p:pic>
        </p:grpSp>
      </p:grpSp>
      <p:grpSp>
        <p:nvGrpSpPr>
          <p:cNvPr id="583" name="Group 583"/>
          <p:cNvGrpSpPr/>
          <p:nvPr/>
        </p:nvGrpSpPr>
        <p:grpSpPr>
          <a:xfrm>
            <a:off x="2732135" y="3236894"/>
            <a:ext cx="3599014" cy="1612139"/>
            <a:chOff x="0" y="-31"/>
            <a:chExt cx="3599012" cy="1612137"/>
          </a:xfrm>
        </p:grpSpPr>
        <p:sp>
          <p:nvSpPr>
            <p:cNvPr id="581" name="Shape 581"/>
            <p:cNvSpPr/>
            <p:nvPr/>
          </p:nvSpPr>
          <p:spPr>
            <a:xfrm>
              <a:off x="0" y="245713"/>
              <a:ext cx="2126052" cy="112064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noAutofit/>
            </a:bodyPr>
            <a:lstStyle/>
            <a:p>
              <a:pPr algn="l" defTabSz="456987">
                <a:defRPr sz="1800"/>
              </a:pPr>
              <a:r>
                <a:rPr b="1">
                  <a:latin typeface="Lint McCree Intl BB"/>
                  <a:ea typeface="Lint McCree Intl BB"/>
                  <a:cs typeface="Lint McCree Intl BB"/>
                  <a:sym typeface="Lint McCree Intl BB"/>
                </a:rPr>
                <a:t>Gear 1:</a:t>
              </a:r>
            </a:p>
            <a:p>
              <a:pPr algn="l" defTabSz="456987">
                <a:defRPr sz="1800"/>
              </a:pPr>
              <a:r>
                <a:rPr>
                  <a:latin typeface="Lint McCree Intl BB"/>
                  <a:ea typeface="Lint McCree Intl BB"/>
                  <a:cs typeface="Lint McCree Intl BB"/>
                  <a:sym typeface="Lint McCree Intl BB"/>
                </a:rPr>
                <a:t>Empathy &amp; </a:t>
              </a:r>
            </a:p>
            <a:p>
              <a:pPr algn="l" defTabSz="456987">
                <a:defRPr sz="1800"/>
              </a:pPr>
              <a:r>
                <a:rPr>
                  <a:latin typeface="Lint McCree Intl BB"/>
                  <a:ea typeface="Lint McCree Intl BB"/>
                  <a:cs typeface="Lint McCree Intl BB"/>
                  <a:sym typeface="Lint McCree Intl BB"/>
                </a:rPr>
                <a:t>Need Finding</a:t>
              </a:r>
            </a:p>
          </p:txBody>
        </p:sp>
        <p:pic>
          <p:nvPicPr>
            <p:cNvPr id="582" name="Gear 1.png"/>
            <p:cNvPicPr/>
            <p:nvPr/>
          </p:nvPicPr>
          <p:blipFill>
            <a:blip r:embed="rId6">
              <a:extLst/>
            </a:blip>
            <a:stretch>
              <a:fillRect/>
            </a:stretch>
          </p:blipFill>
          <p:spPr>
            <a:xfrm>
              <a:off x="1980556" y="-32"/>
              <a:ext cx="1618457" cy="1612139"/>
            </a:xfrm>
            <a:prstGeom prst="rect">
              <a:avLst/>
            </a:prstGeom>
            <a:ln w="12700" cap="flat">
              <a:noFill/>
              <a:miter lim="400000"/>
            </a:ln>
            <a:effectLst/>
          </p:spPr>
        </p:pic>
      </p:grpSp>
      <p:grpSp>
        <p:nvGrpSpPr>
          <p:cNvPr id="586" name="Group 586"/>
          <p:cNvGrpSpPr/>
          <p:nvPr/>
        </p:nvGrpSpPr>
        <p:grpSpPr>
          <a:xfrm>
            <a:off x="6628838" y="3265392"/>
            <a:ext cx="4369462" cy="1541931"/>
            <a:chOff x="-33846" y="-33931"/>
            <a:chExt cx="4369460" cy="1541929"/>
          </a:xfrm>
        </p:grpSpPr>
        <p:sp>
          <p:nvSpPr>
            <p:cNvPr id="584" name="Shape 584"/>
            <p:cNvSpPr/>
            <p:nvPr/>
          </p:nvSpPr>
          <p:spPr>
            <a:xfrm>
              <a:off x="1834077" y="193694"/>
              <a:ext cx="2501537" cy="9623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l" defTabSz="456987">
                <a:defRPr sz="1800"/>
              </a:pPr>
              <a:r>
                <a:rPr b="1">
                  <a:latin typeface="Lint McCree Intl BB"/>
                  <a:ea typeface="Lint McCree Intl BB"/>
                  <a:cs typeface="Lint McCree Intl BB"/>
                  <a:sym typeface="Lint McCree Intl BB"/>
                </a:rPr>
                <a:t>Gear 2:</a:t>
              </a:r>
            </a:p>
            <a:p>
              <a:pPr algn="l" defTabSz="456987">
                <a:defRPr sz="1800"/>
              </a:pPr>
              <a:r>
                <a:rPr>
                  <a:latin typeface="Lint McCree Intl BB"/>
                  <a:ea typeface="Lint McCree Intl BB"/>
                  <a:cs typeface="Lint McCree Intl BB"/>
                  <a:sym typeface="Lint McCree Intl BB"/>
                </a:rPr>
                <a:t>Ideation &amp; </a:t>
              </a:r>
            </a:p>
            <a:p>
              <a:pPr algn="l" defTabSz="456987">
                <a:defRPr sz="1800"/>
              </a:pPr>
              <a:r>
                <a:rPr>
                  <a:latin typeface="Lint McCree Intl BB"/>
                  <a:ea typeface="Lint McCree Intl BB"/>
                  <a:cs typeface="Lint McCree Intl BB"/>
                  <a:sym typeface="Lint McCree Intl BB"/>
                </a:rPr>
                <a:t>Prototyping</a:t>
              </a:r>
            </a:p>
          </p:txBody>
        </p:sp>
        <p:pic>
          <p:nvPicPr>
            <p:cNvPr id="585" name="Gear 2.png"/>
            <p:cNvPicPr/>
            <p:nvPr/>
          </p:nvPicPr>
          <p:blipFill>
            <a:blip r:embed="rId7">
              <a:extLst/>
            </a:blip>
            <a:stretch>
              <a:fillRect/>
            </a:stretch>
          </p:blipFill>
          <p:spPr>
            <a:xfrm>
              <a:off x="-33846" y="-33931"/>
              <a:ext cx="1536393" cy="1541929"/>
            </a:xfrm>
            <a:prstGeom prst="rect">
              <a:avLst/>
            </a:prstGeom>
            <a:ln w="12700" cap="flat">
              <a:noFill/>
              <a:miter lim="400000"/>
            </a:ln>
            <a:effectLst/>
          </p:spPr>
        </p:pic>
      </p:grpSp>
      <p:grpSp>
        <p:nvGrpSpPr>
          <p:cNvPr id="589" name="Group 589"/>
          <p:cNvGrpSpPr/>
          <p:nvPr/>
        </p:nvGrpSpPr>
        <p:grpSpPr>
          <a:xfrm>
            <a:off x="5180405" y="4598867"/>
            <a:ext cx="2633098" cy="2374480"/>
            <a:chOff x="0" y="-163"/>
            <a:chExt cx="2633096" cy="2374478"/>
          </a:xfrm>
        </p:grpSpPr>
        <p:sp>
          <p:nvSpPr>
            <p:cNvPr id="587" name="Shape 587"/>
            <p:cNvSpPr/>
            <p:nvPr/>
          </p:nvSpPr>
          <p:spPr>
            <a:xfrm>
              <a:off x="0" y="1689001"/>
              <a:ext cx="2633096" cy="6853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defTabSz="456987">
                <a:defRPr sz="1800"/>
              </a:pPr>
              <a:r>
                <a:rPr b="1">
                  <a:latin typeface="Lint McCree Intl BB"/>
                  <a:ea typeface="Lint McCree Intl BB"/>
                  <a:cs typeface="Lint McCree Intl BB"/>
                  <a:sym typeface="Lint McCree Intl BB"/>
                </a:rPr>
                <a:t>Gear 3:</a:t>
              </a:r>
            </a:p>
            <a:p>
              <a:pPr defTabSz="456987">
                <a:defRPr sz="1800"/>
              </a:pPr>
              <a:r>
                <a:rPr>
                  <a:latin typeface="Lint McCree Intl BB"/>
                  <a:ea typeface="Lint McCree Intl BB"/>
                  <a:cs typeface="Lint McCree Intl BB"/>
                  <a:sym typeface="Lint McCree Intl BB"/>
                </a:rPr>
                <a:t>Strategy &amp; Testing</a:t>
              </a:r>
            </a:p>
          </p:txBody>
        </p:sp>
        <p:pic>
          <p:nvPicPr>
            <p:cNvPr id="588" name="Gear 3 icon.png"/>
            <p:cNvPicPr/>
            <p:nvPr/>
          </p:nvPicPr>
          <p:blipFill>
            <a:blip r:embed="rId8">
              <a:extLst/>
            </a:blip>
            <a:stretch>
              <a:fillRect/>
            </a:stretch>
          </p:blipFill>
          <p:spPr>
            <a:xfrm>
              <a:off x="501832" y="-163"/>
              <a:ext cx="1629309" cy="1628577"/>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583"/>
                                        </p:tgtEl>
                                        <p:attrNameLst>
                                          <p:attrName>style.visibility</p:attrName>
                                        </p:attrNameLst>
                                      </p:cBhvr>
                                      <p:to>
                                        <p:strVal val="visible"/>
                                      </p:to>
                                    </p:set>
                                    <p:animEffect transition="in" filter="fade">
                                      <p:cBhvr>
                                        <p:cTn id="7" dur="1000"/>
                                        <p:tgtEl>
                                          <p:spTgt spid="5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586"/>
                                        </p:tgtEl>
                                        <p:attrNameLst>
                                          <p:attrName>style.visibility</p:attrName>
                                        </p:attrNameLst>
                                      </p:cBhvr>
                                      <p:to>
                                        <p:strVal val="visible"/>
                                      </p:to>
                                    </p:set>
                                    <p:animEffect transition="in" filter="fade">
                                      <p:cBhvr>
                                        <p:cTn id="12" dur="1000"/>
                                        <p:tgtEl>
                                          <p:spTgt spid="5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589"/>
                                        </p:tgtEl>
                                        <p:attrNameLst>
                                          <p:attrName>style.visibility</p:attrName>
                                        </p:attrNameLst>
                                      </p:cBhvr>
                                      <p:to>
                                        <p:strVal val="visible"/>
                                      </p:to>
                                    </p:set>
                                    <p:animEffect transition="in" filter="fade">
                                      <p:cBhvr>
                                        <p:cTn id="17" dur="1000"/>
                                        <p:tgtEl>
                                          <p:spTgt spid="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 grpId="1" animBg="1" advAuto="0"/>
      <p:bldP spid="586" grpId="2" animBg="1" advAuto="0"/>
      <p:bldP spid="589" grpId="3"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 name="image38.jpg"/>
          <p:cNvPicPr/>
          <p:nvPr/>
        </p:nvPicPr>
        <p:blipFill>
          <a:blip r:embed="rId2">
            <a:extLst/>
          </a:blip>
          <a:stretch>
            <a:fillRect/>
          </a:stretch>
        </p:blipFill>
        <p:spPr>
          <a:xfrm>
            <a:off x="1749190" y="1977450"/>
            <a:ext cx="9473387" cy="6287270"/>
          </a:xfrm>
          <a:prstGeom prst="rect">
            <a:avLst/>
          </a:prstGeom>
          <a:ln w="3175" cap="sq">
            <a:solidFill/>
            <a:miter/>
          </a:ln>
          <a:effectLst>
            <a:outerShdw blurRad="63500" dist="50800" dir="2700000" rotWithShape="0">
              <a:srgbClr val="000000">
                <a:alpha val="43000"/>
              </a:srgbClr>
            </a:outerShdw>
          </a:effectLst>
        </p:spPr>
      </p:pic>
      <p:sp>
        <p:nvSpPr>
          <p:cNvPr id="594" name="Shape 594"/>
          <p:cNvSpPr/>
          <p:nvPr/>
        </p:nvSpPr>
        <p:spPr>
          <a:xfrm>
            <a:off x="1749181" y="8264723"/>
            <a:ext cx="4234943" cy="408254"/>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1400">
                <a:latin typeface="Arial"/>
                <a:ea typeface="Arial"/>
                <a:cs typeface="Arial"/>
                <a:sym typeface="Arial"/>
              </a:defRPr>
            </a:lvl1pPr>
          </a:lstStyle>
          <a:p>
            <a:pPr lvl="0">
              <a:defRPr sz="1800"/>
            </a:pPr>
            <a:r>
              <a:rPr/>
              <a:t>Source: Rotman School of Management</a:t>
            </a:r>
          </a:p>
        </p:txBody>
      </p:sp>
      <p:sp>
        <p:nvSpPr>
          <p:cNvPr id="595" name="Shape 595"/>
          <p:cNvSpPr/>
          <p:nvPr/>
        </p:nvSpPr>
        <p:spPr>
          <a:xfrm>
            <a:off x="1303982" y="1100488"/>
            <a:ext cx="10146264"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800" b="1">
                <a:solidFill>
                  <a:srgbClr val="660066"/>
                </a:solidFill>
                <a:latin typeface="Helvetica"/>
                <a:ea typeface="Helvetica"/>
                <a:cs typeface="Helvetica"/>
                <a:sym typeface="Helvetica"/>
              </a:defRPr>
            </a:lvl1pPr>
          </a:lstStyle>
          <a:p>
            <a:pPr lvl="0">
              <a:defRPr sz="1800" b="0">
                <a:solidFill>
                  <a:srgbClr val="000000"/>
                </a:solidFill>
              </a:defRPr>
            </a:pPr>
            <a:r>
              <a:rPr/>
              <a:t>From a Challenge…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7" name="image39.png"/>
          <p:cNvPicPr/>
          <p:nvPr/>
        </p:nvPicPr>
        <p:blipFill>
          <a:blip r:embed="rId2">
            <a:extLst/>
          </a:blip>
          <a:stretch>
            <a:fillRect/>
          </a:stretch>
        </p:blipFill>
        <p:spPr>
          <a:xfrm>
            <a:off x="1759094" y="1990105"/>
            <a:ext cx="9533713" cy="6270761"/>
          </a:xfrm>
          <a:prstGeom prst="rect">
            <a:avLst/>
          </a:prstGeom>
          <a:ln w="3175" cap="sq">
            <a:solidFill/>
            <a:miter/>
          </a:ln>
          <a:effectLst>
            <a:outerShdw blurRad="63500" dist="50800" dir="2700000" rotWithShape="0">
              <a:srgbClr val="000000">
                <a:alpha val="43000"/>
              </a:srgbClr>
            </a:outerShdw>
          </a:effectLst>
        </p:spPr>
      </p:pic>
      <p:sp>
        <p:nvSpPr>
          <p:cNvPr id="598" name="Shape 598"/>
          <p:cNvSpPr/>
          <p:nvPr/>
        </p:nvSpPr>
        <p:spPr>
          <a:xfrm>
            <a:off x="1749180" y="8264723"/>
            <a:ext cx="2631940" cy="408254"/>
          </a:xfrm>
          <a:prstGeom prst="rect">
            <a:avLst/>
          </a:prstGeom>
          <a:ln w="12700">
            <a:miter lim="400000"/>
          </a:ln>
          <a:extLst>
            <a:ext uri="{C572A759-6A51-4108-AA02-DFA0A04FC94B}">
              <ma14:wrappingTextBoxFlag xmlns:ma14="http://schemas.microsoft.com/office/mac/drawingml/2011/main" xmlns="" val="1"/>
            </a:ext>
          </a:extLst>
        </p:spPr>
        <p:txBody>
          <a:bodyPr wrap="none" lIns="64993" tIns="64993" rIns="64993" bIns="64993">
            <a:spAutoFit/>
          </a:bodyPr>
          <a:lstStyle>
            <a:lvl1pPr algn="l" defTabSz="457200">
              <a:defRPr sz="1400">
                <a:latin typeface="Arial"/>
                <a:ea typeface="Arial"/>
                <a:cs typeface="Arial"/>
                <a:sym typeface="Arial"/>
              </a:defRPr>
            </a:lvl1pPr>
          </a:lstStyle>
          <a:p>
            <a:pPr lvl="0">
              <a:defRPr sz="1800"/>
            </a:pPr>
            <a:r>
              <a:rPr/>
              <a:t>Source: General Electric</a:t>
            </a:r>
          </a:p>
        </p:txBody>
      </p:sp>
      <p:sp>
        <p:nvSpPr>
          <p:cNvPr id="599" name="Shape 599"/>
          <p:cNvSpPr/>
          <p:nvPr/>
        </p:nvSpPr>
        <p:spPr>
          <a:xfrm>
            <a:off x="1303982" y="1100485"/>
            <a:ext cx="10146264" cy="569038"/>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800" b="1">
                <a:latin typeface="Helvetica"/>
                <a:ea typeface="Helvetica"/>
                <a:cs typeface="Helvetica"/>
                <a:sym typeface="Helvetica"/>
              </a:rPr>
              <a:t>…</a:t>
            </a:r>
            <a:r>
              <a:rPr sz="2800" b="1">
                <a:solidFill>
                  <a:srgbClr val="660066"/>
                </a:solidFill>
                <a:latin typeface="Helvetica"/>
                <a:ea typeface="Helvetica"/>
                <a:cs typeface="Helvetica"/>
                <a:sym typeface="Helvetica"/>
              </a:rPr>
              <a:t>To a better answer.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601" name="Shape 601"/>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602"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603" name="Shape 603"/>
          <p:cNvSpPr/>
          <p:nvPr/>
        </p:nvSpPr>
        <p:spPr>
          <a:xfrm>
            <a:off x="5907733" y="5739848"/>
            <a:ext cx="3438403"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a:defRPr>
                <a:solidFill>
                  <a:srgbClr val="FFFFFF"/>
                </a:solidFill>
                <a:latin typeface="Gill Sans SemiBold"/>
                <a:ea typeface="Gill Sans SemiBold"/>
                <a:cs typeface="Gill Sans SemiBold"/>
                <a:sym typeface="Gill Sans SemiBold"/>
              </a:defRPr>
            </a:lvl1pPr>
          </a:lstStyle>
          <a:p>
            <a:pPr lvl="0">
              <a:defRPr sz="1800">
                <a:solidFill>
                  <a:srgbClr val="000000"/>
                </a:solidFill>
              </a:defRPr>
            </a:pPr>
            <a:r>
              <a:rPr/>
              <a:t>Introducing the Mindsets</a:t>
            </a:r>
          </a:p>
        </p:txBody>
      </p:sp>
      <p:grpSp>
        <p:nvGrpSpPr>
          <p:cNvPr id="609" name="Group 609"/>
          <p:cNvGrpSpPr/>
          <p:nvPr/>
        </p:nvGrpSpPr>
        <p:grpSpPr>
          <a:xfrm>
            <a:off x="9451569" y="5067104"/>
            <a:ext cx="3351369" cy="4692342"/>
            <a:chOff x="0" y="0"/>
            <a:chExt cx="3351368" cy="4692341"/>
          </a:xfrm>
        </p:grpSpPr>
        <p:pic>
          <p:nvPicPr>
            <p:cNvPr id="604" name="pasted-image.pdf"/>
            <p:cNvPicPr/>
            <p:nvPr/>
          </p:nvPicPr>
          <p:blipFill>
            <a:blip r:embed="rId4">
              <a:extLst/>
            </a:blip>
            <a:stretch>
              <a:fillRect/>
            </a:stretch>
          </p:blipFill>
          <p:spPr>
            <a:xfrm>
              <a:off x="0" y="0"/>
              <a:ext cx="3351369" cy="2627726"/>
            </a:xfrm>
            <a:prstGeom prst="rect">
              <a:avLst/>
            </a:prstGeom>
            <a:ln w="12700" cap="flat">
              <a:noFill/>
              <a:miter lim="400000"/>
            </a:ln>
            <a:effectLst/>
          </p:spPr>
        </p:pic>
        <p:pic>
          <p:nvPicPr>
            <p:cNvPr id="605" name="guy choosing_2.png"/>
            <p:cNvPicPr/>
            <p:nvPr/>
          </p:nvPicPr>
          <p:blipFill>
            <a:blip r:embed="rId5">
              <a:extLst/>
            </a:blip>
            <a:stretch>
              <a:fillRect/>
            </a:stretch>
          </p:blipFill>
          <p:spPr>
            <a:xfrm flipH="1">
              <a:off x="1733543" y="2202565"/>
              <a:ext cx="1035946" cy="2489777"/>
            </a:xfrm>
            <a:prstGeom prst="rect">
              <a:avLst/>
            </a:prstGeom>
            <a:ln w="12700" cap="flat">
              <a:noFill/>
              <a:miter lim="400000"/>
            </a:ln>
            <a:effectLst/>
          </p:spPr>
        </p:pic>
        <p:grpSp>
          <p:nvGrpSpPr>
            <p:cNvPr id="608" name="Group 608"/>
            <p:cNvGrpSpPr/>
            <p:nvPr/>
          </p:nvGrpSpPr>
          <p:grpSpPr>
            <a:xfrm>
              <a:off x="1094971" y="659737"/>
              <a:ext cx="1161427" cy="1308252"/>
              <a:chOff x="0" y="0"/>
              <a:chExt cx="1161425" cy="1308251"/>
            </a:xfrm>
          </p:grpSpPr>
          <p:sp>
            <p:nvSpPr>
              <p:cNvPr id="606" name="Shape 606"/>
              <p:cNvSpPr/>
              <p:nvPr/>
            </p:nvSpPr>
            <p:spPr>
              <a:xfrm>
                <a:off x="292732" y="222046"/>
                <a:ext cx="665379" cy="77460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607" name="lightbulb_1.png"/>
              <p:cNvPicPr/>
              <p:nvPr/>
            </p:nvPicPr>
            <p:blipFill>
              <a:blip r:embed="rId6">
                <a:extLst/>
              </a:blip>
              <a:srcRect/>
              <a:stretch>
                <a:fillRect/>
              </a:stretch>
            </p:blipFill>
            <p:spPr>
              <a:xfrm>
                <a:off x="0" y="0"/>
                <a:ext cx="1161426" cy="1308252"/>
              </a:xfrm>
              <a:prstGeom prst="rect">
                <a:avLst/>
              </a:prstGeom>
              <a:ln w="12700" cap="flat">
                <a:noFill/>
                <a:miter lim="400000"/>
              </a:ln>
              <a:effectLst/>
            </p:spPr>
          </p:pic>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3" name="image44.png" descr="Icon - Mindsets.png"/>
          <p:cNvPicPr/>
          <p:nvPr/>
        </p:nvPicPr>
        <p:blipFill>
          <a:blip r:embed="rId2">
            <a:extLst/>
          </a:blip>
          <a:stretch>
            <a:fillRect/>
          </a:stretch>
        </p:blipFill>
        <p:spPr>
          <a:xfrm>
            <a:off x="9541391" y="367031"/>
            <a:ext cx="874960" cy="1404983"/>
          </a:xfrm>
          <a:prstGeom prst="rect">
            <a:avLst/>
          </a:prstGeom>
          <a:ln w="12700">
            <a:miter lim="400000"/>
          </a:ln>
        </p:spPr>
      </p:pic>
      <p:grpSp>
        <p:nvGrpSpPr>
          <p:cNvPr id="616" name="Group 616"/>
          <p:cNvGrpSpPr/>
          <p:nvPr/>
        </p:nvGrpSpPr>
        <p:grpSpPr>
          <a:xfrm>
            <a:off x="865211" y="1916450"/>
            <a:ext cx="10927984" cy="1404985"/>
            <a:chOff x="0" y="0"/>
            <a:chExt cx="10927983" cy="1404983"/>
          </a:xfrm>
        </p:grpSpPr>
        <p:sp>
          <p:nvSpPr>
            <p:cNvPr id="614" name="Shape 614"/>
            <p:cNvSpPr/>
            <p:nvPr/>
          </p:nvSpPr>
          <p:spPr>
            <a:xfrm>
              <a:off x="1406846" y="227346"/>
              <a:ext cx="9521137" cy="10931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have a responsibility to create new ideas that meet needs in the world.</a:t>
              </a:r>
            </a:p>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can see the value in understanding the world from another person’s perspective.</a:t>
              </a:r>
            </a:p>
          </p:txBody>
        </p:sp>
        <p:pic>
          <p:nvPicPr>
            <p:cNvPr id="615" name="image33.png" descr="Innovation-bubble.png"/>
            <p:cNvPicPr/>
            <p:nvPr/>
          </p:nvPicPr>
          <p:blipFill>
            <a:blip r:embed="rId3">
              <a:extLst/>
            </a:blip>
            <a:stretch>
              <a:fillRect/>
            </a:stretch>
          </p:blipFill>
          <p:spPr>
            <a:xfrm>
              <a:off x="0" y="0"/>
              <a:ext cx="1457019" cy="1404983"/>
            </a:xfrm>
            <a:prstGeom prst="rect">
              <a:avLst/>
            </a:prstGeom>
            <a:ln w="12700" cap="flat">
              <a:noFill/>
              <a:miter lim="400000"/>
            </a:ln>
            <a:effectLst/>
          </p:spPr>
        </p:pic>
      </p:grpSp>
      <p:sp>
        <p:nvSpPr>
          <p:cNvPr id="617" name="Shape 617"/>
          <p:cNvSpPr/>
          <p:nvPr/>
        </p:nvSpPr>
        <p:spPr>
          <a:xfrm>
            <a:off x="1283983" y="1100488"/>
            <a:ext cx="8876124"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800" b="1">
                <a:solidFill>
                  <a:srgbClr val="660066"/>
                </a:solidFill>
                <a:latin typeface="Helvetica"/>
                <a:ea typeface="Helvetica"/>
                <a:cs typeface="Helvetica"/>
                <a:sym typeface="Helvetica"/>
              </a:defRPr>
            </a:lvl1pPr>
          </a:lstStyle>
          <a:p>
            <a:pPr lvl="0">
              <a:defRPr sz="1800" b="0">
                <a:solidFill>
                  <a:srgbClr val="000000"/>
                </a:solidFill>
              </a:defRPr>
            </a:pPr>
            <a:r>
              <a:rPr/>
              <a:t>A better answer comes from a different mindset</a:t>
            </a:r>
          </a:p>
        </p:txBody>
      </p:sp>
      <p:grpSp>
        <p:nvGrpSpPr>
          <p:cNvPr id="623" name="Group 623"/>
          <p:cNvGrpSpPr/>
          <p:nvPr/>
        </p:nvGrpSpPr>
        <p:grpSpPr>
          <a:xfrm>
            <a:off x="8554089" y="5084038"/>
            <a:ext cx="3351370" cy="4692342"/>
            <a:chOff x="0" y="0"/>
            <a:chExt cx="3351368" cy="4692341"/>
          </a:xfrm>
        </p:grpSpPr>
        <p:pic>
          <p:nvPicPr>
            <p:cNvPr id="618" name="pasted-image.pdf"/>
            <p:cNvPicPr/>
            <p:nvPr/>
          </p:nvPicPr>
          <p:blipFill>
            <a:blip r:embed="rId4">
              <a:extLst/>
            </a:blip>
            <a:stretch>
              <a:fillRect/>
            </a:stretch>
          </p:blipFill>
          <p:spPr>
            <a:xfrm>
              <a:off x="0" y="0"/>
              <a:ext cx="3351369" cy="2627726"/>
            </a:xfrm>
            <a:prstGeom prst="rect">
              <a:avLst/>
            </a:prstGeom>
            <a:ln w="12700" cap="flat">
              <a:noFill/>
              <a:miter lim="400000"/>
            </a:ln>
            <a:effectLst/>
          </p:spPr>
        </p:pic>
        <p:pic>
          <p:nvPicPr>
            <p:cNvPr id="619" name="guy choosing_2.png"/>
            <p:cNvPicPr/>
            <p:nvPr/>
          </p:nvPicPr>
          <p:blipFill>
            <a:blip r:embed="rId5">
              <a:extLst/>
            </a:blip>
            <a:stretch>
              <a:fillRect/>
            </a:stretch>
          </p:blipFill>
          <p:spPr>
            <a:xfrm flipH="1">
              <a:off x="1733543" y="2202565"/>
              <a:ext cx="1035946" cy="2489777"/>
            </a:xfrm>
            <a:prstGeom prst="rect">
              <a:avLst/>
            </a:prstGeom>
            <a:ln w="12700" cap="flat">
              <a:noFill/>
              <a:miter lim="400000"/>
            </a:ln>
            <a:effectLst/>
          </p:spPr>
        </p:pic>
        <p:grpSp>
          <p:nvGrpSpPr>
            <p:cNvPr id="622" name="Group 622"/>
            <p:cNvGrpSpPr/>
            <p:nvPr/>
          </p:nvGrpSpPr>
          <p:grpSpPr>
            <a:xfrm>
              <a:off x="1094971" y="659737"/>
              <a:ext cx="1161427" cy="1308252"/>
              <a:chOff x="0" y="0"/>
              <a:chExt cx="1161425" cy="1308251"/>
            </a:xfrm>
          </p:grpSpPr>
          <p:sp>
            <p:nvSpPr>
              <p:cNvPr id="620" name="Shape 620"/>
              <p:cNvSpPr/>
              <p:nvPr/>
            </p:nvSpPr>
            <p:spPr>
              <a:xfrm>
                <a:off x="292732" y="222046"/>
                <a:ext cx="665379" cy="77460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621" name="lightbulb_1.png"/>
              <p:cNvPicPr/>
              <p:nvPr/>
            </p:nvPicPr>
            <p:blipFill>
              <a:blip r:embed="rId6">
                <a:extLst/>
              </a:blip>
              <a:srcRect/>
              <a:stretch>
                <a:fillRect/>
              </a:stretch>
            </p:blipFill>
            <p:spPr>
              <a:xfrm>
                <a:off x="0" y="0"/>
                <a:ext cx="1161426" cy="1308252"/>
              </a:xfrm>
              <a:prstGeom prst="rect">
                <a:avLst/>
              </a:prstGeom>
              <a:ln w="12700" cap="flat">
                <a:noFill/>
                <a:miter lim="400000"/>
              </a:ln>
              <a:effectLst/>
            </p:spPr>
          </p:pic>
        </p:grpSp>
      </p:grpSp>
      <p:grpSp>
        <p:nvGrpSpPr>
          <p:cNvPr id="626" name="Group 626"/>
          <p:cNvGrpSpPr/>
          <p:nvPr/>
        </p:nvGrpSpPr>
        <p:grpSpPr>
          <a:xfrm>
            <a:off x="893445" y="3803423"/>
            <a:ext cx="10029156" cy="1501790"/>
            <a:chOff x="0" y="0"/>
            <a:chExt cx="10029153" cy="1501789"/>
          </a:xfrm>
        </p:grpSpPr>
        <p:sp>
          <p:nvSpPr>
            <p:cNvPr id="624" name="Shape 624"/>
            <p:cNvSpPr/>
            <p:nvPr/>
          </p:nvSpPr>
          <p:spPr>
            <a:xfrm>
              <a:off x="1374991" y="356527"/>
              <a:ext cx="8654162" cy="6853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lvl1pPr marL="381000" indent="-381000" algn="l" defTabSz="457200">
                <a:buSzPct val="100000"/>
                <a:buFont typeface="Arial"/>
                <a:buChar char="•"/>
                <a:defRPr sz="2000">
                  <a:latin typeface="Lint McCree Intl BB"/>
                  <a:ea typeface="Lint McCree Intl BB"/>
                  <a:cs typeface="Lint McCree Intl BB"/>
                  <a:sym typeface="Lint McCree Intl BB"/>
                </a:defRPr>
              </a:lvl1pPr>
            </a:lstStyle>
            <a:p>
              <a:pPr lvl="0">
                <a:defRPr sz="1800"/>
              </a:pPr>
              <a:r>
                <a:rPr/>
                <a:t>I believe that there are multiple possibilities and that I am capable of creating them.</a:t>
              </a:r>
            </a:p>
          </p:txBody>
        </p:sp>
        <p:pic>
          <p:nvPicPr>
            <p:cNvPr id="625" name="image34.png" descr="Creativity-bubble.png"/>
            <p:cNvPicPr/>
            <p:nvPr/>
          </p:nvPicPr>
          <p:blipFill>
            <a:blip r:embed="rId7">
              <a:extLst/>
            </a:blip>
            <a:stretch>
              <a:fillRect/>
            </a:stretch>
          </p:blipFill>
          <p:spPr>
            <a:xfrm>
              <a:off x="0" y="0"/>
              <a:ext cx="1400545" cy="1501789"/>
            </a:xfrm>
            <a:prstGeom prst="rect">
              <a:avLst/>
            </a:prstGeom>
            <a:ln w="12700" cap="flat">
              <a:noFill/>
              <a:miter lim="400000"/>
            </a:ln>
            <a:effectLst/>
          </p:spPr>
        </p:pic>
      </p:grpSp>
      <p:grpSp>
        <p:nvGrpSpPr>
          <p:cNvPr id="629" name="Group 629"/>
          <p:cNvGrpSpPr/>
          <p:nvPr/>
        </p:nvGrpSpPr>
        <p:grpSpPr>
          <a:xfrm>
            <a:off x="844136" y="5377634"/>
            <a:ext cx="11316531" cy="2134645"/>
            <a:chOff x="0" y="0"/>
            <a:chExt cx="11316529" cy="2134644"/>
          </a:xfrm>
        </p:grpSpPr>
        <p:sp>
          <p:nvSpPr>
            <p:cNvPr id="627" name="Shape 627"/>
            <p:cNvSpPr/>
            <p:nvPr/>
          </p:nvSpPr>
          <p:spPr>
            <a:xfrm>
              <a:off x="1551512" y="0"/>
              <a:ext cx="9765017" cy="213464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have the confidence to develop strategies to implement and sustain my idea(s).</a:t>
              </a:r>
            </a:p>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am willing to take smart risks and learn from them.</a:t>
              </a:r>
            </a:p>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believe I can learn from the ideas and strategies that I build, regardless of their success.</a:t>
              </a:r>
            </a:p>
            <a:p>
              <a:pPr marL="380822" indent="-380822" algn="l" defTabSz="456987">
                <a:spcBef>
                  <a:spcPts val="300"/>
                </a:spcBef>
                <a:buSzPct val="100000"/>
                <a:buFont typeface="Arial"/>
                <a:buChar char="•"/>
                <a:defRPr sz="1800"/>
              </a:pPr>
              <a:r>
                <a:rPr sz="2000">
                  <a:latin typeface="Lint McCree Intl BB"/>
                  <a:ea typeface="Lint McCree Intl BB"/>
                  <a:cs typeface="Lint McCree Intl BB"/>
                  <a:sym typeface="Lint McCree Intl BB"/>
                </a:rPr>
                <a:t>I seek to understand and consider the impact and consequences of my innovations on the world.</a:t>
              </a:r>
            </a:p>
          </p:txBody>
        </p:sp>
        <p:pic>
          <p:nvPicPr>
            <p:cNvPr id="628" name="image45.png" descr="Entrep-bubble.png"/>
            <p:cNvPicPr/>
            <p:nvPr/>
          </p:nvPicPr>
          <p:blipFill>
            <a:blip r:embed="rId8">
              <a:extLst/>
            </a:blip>
            <a:stretch>
              <a:fillRect/>
            </a:stretch>
          </p:blipFill>
          <p:spPr>
            <a:xfrm>
              <a:off x="0" y="207891"/>
              <a:ext cx="1499165" cy="1607539"/>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616"/>
                                        </p:tgtEl>
                                        <p:attrNameLst>
                                          <p:attrName>style.visibility</p:attrName>
                                        </p:attrNameLst>
                                      </p:cBhvr>
                                      <p:to>
                                        <p:strVal val="visible"/>
                                      </p:to>
                                    </p:set>
                                    <p:animEffect transition="in" filter="fade">
                                      <p:cBhvr>
                                        <p:cTn id="7" dur="1000"/>
                                        <p:tgtEl>
                                          <p:spTgt spid="6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626"/>
                                        </p:tgtEl>
                                        <p:attrNameLst>
                                          <p:attrName>style.visibility</p:attrName>
                                        </p:attrNameLst>
                                      </p:cBhvr>
                                      <p:to>
                                        <p:strVal val="visible"/>
                                      </p:to>
                                    </p:set>
                                    <p:animEffect transition="in" filter="fade">
                                      <p:cBhvr>
                                        <p:cTn id="12" dur="1000"/>
                                        <p:tgtEl>
                                          <p:spTgt spid="6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629"/>
                                        </p:tgtEl>
                                        <p:attrNameLst>
                                          <p:attrName>style.visibility</p:attrName>
                                        </p:attrNameLst>
                                      </p:cBhvr>
                                      <p:to>
                                        <p:strVal val="visible"/>
                                      </p:to>
                                    </p:set>
                                    <p:animEffect transition="in" filter="fade">
                                      <p:cBhvr>
                                        <p:cTn id="17" dur="1000"/>
                                        <p:tgtEl>
                                          <p:spTgt spid="629"/>
                                        </p:tgtEl>
                                      </p:cBhvr>
                                    </p:animEffect>
                                  </p:childTnLst>
                                </p:cTn>
                              </p:par>
                              <p:par>
                                <p:cTn id="18" presetID="10" presetClass="exit" presetSubtype="0" fill="hold" nodeType="withEffect">
                                  <p:stCondLst>
                                    <p:cond delay="0"/>
                                  </p:stCondLst>
                                  <p:childTnLst>
                                    <p:animEffect transition="out" filter="fade">
                                      <p:cBhvr>
                                        <p:cTn id="19" dur="500"/>
                                        <p:tgtEl>
                                          <p:spTgt spid="623"/>
                                        </p:tgtEl>
                                      </p:cBhvr>
                                    </p:animEffect>
                                    <p:set>
                                      <p:cBhvr>
                                        <p:cTn id="20" dur="1" fill="hold">
                                          <p:stCondLst>
                                            <p:cond delay="499"/>
                                          </p:stCondLst>
                                        </p:cTn>
                                        <p:tgtEl>
                                          <p:spTgt spid="6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 grpId="1" animBg="1" advAuto="0"/>
      <p:bldP spid="626" grpId="2" animBg="1" advAuto="0"/>
      <p:bldP spid="629" grpId="3"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5"/>
          <p:cNvGrpSpPr/>
          <p:nvPr/>
        </p:nvGrpSpPr>
        <p:grpSpPr>
          <a:xfrm>
            <a:off x="255422" y="1621515"/>
            <a:ext cx="3952496" cy="7122967"/>
            <a:chOff x="1368059" y="872367"/>
            <a:chExt cx="3952494" cy="7122965"/>
          </a:xfrm>
        </p:grpSpPr>
        <p:grpSp>
          <p:nvGrpSpPr>
            <p:cNvPr id="72" name="Group 72"/>
            <p:cNvGrpSpPr/>
            <p:nvPr/>
          </p:nvGrpSpPr>
          <p:grpSpPr>
            <a:xfrm>
              <a:off x="1552905" y="5874279"/>
              <a:ext cx="2118230" cy="2121053"/>
              <a:chOff x="1271481" y="1080539"/>
              <a:chExt cx="2118229" cy="2121052"/>
            </a:xfrm>
          </p:grpSpPr>
          <p:sp>
            <p:nvSpPr>
              <p:cNvPr id="70" name="Shape 70"/>
              <p:cNvSpPr/>
              <p:nvPr/>
            </p:nvSpPr>
            <p:spPr>
              <a:xfrm>
                <a:off x="1542414" y="1080541"/>
                <a:ext cx="1608666" cy="202599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alpha val="66239"/>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71" name="lightbulb_5.png"/>
              <p:cNvPicPr/>
              <p:nvPr/>
            </p:nvPicPr>
            <p:blipFill>
              <a:blip r:embed="rId2">
                <a:extLst/>
              </a:blip>
              <a:stretch>
                <a:fillRect/>
              </a:stretch>
            </p:blipFill>
            <p:spPr>
              <a:xfrm>
                <a:off x="1271481" y="1080539"/>
                <a:ext cx="2118229" cy="2121052"/>
              </a:xfrm>
              <a:prstGeom prst="rect">
                <a:avLst/>
              </a:prstGeom>
              <a:ln w="12700" cap="flat">
                <a:noFill/>
                <a:miter lim="400000"/>
              </a:ln>
              <a:effectLst/>
            </p:spPr>
          </p:pic>
        </p:grpSp>
        <p:sp>
          <p:nvSpPr>
            <p:cNvPr id="73" name="Shape 73"/>
            <p:cNvSpPr/>
            <p:nvPr/>
          </p:nvSpPr>
          <p:spPr>
            <a:xfrm>
              <a:off x="1368059" y="872367"/>
              <a:ext cx="3952494" cy="2780753"/>
            </a:xfrm>
            <a:prstGeom prst="wedgeEllipseCallout">
              <a:avLst>
                <a:gd name="adj1" fmla="val -13891"/>
                <a:gd name="adj2" fmla="val 102394"/>
              </a:avLst>
            </a:prstGeom>
            <a:solidFill>
              <a:srgbClr val="BBDC9B"/>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600">
                  <a:latin typeface="Lint McCree Intl BB"/>
                  <a:ea typeface="Lint McCree Intl BB"/>
                  <a:cs typeface="Lint McCree Intl BB"/>
                  <a:sym typeface="Lint McCree Intl BB"/>
                </a:rPr>
                <a:t>ICE is a sector-based experience in which student teams use a process called the </a:t>
              </a:r>
              <a:r>
                <a:rPr sz="1600" b="1">
                  <a:latin typeface="Lint McCree Intl BB"/>
                  <a:ea typeface="Lint McCree Intl BB"/>
                  <a:cs typeface="Lint McCree Intl BB"/>
                  <a:sym typeface="Lint McCree Intl BB"/>
                </a:rPr>
                <a:t>3 Gears </a:t>
              </a:r>
              <a:r>
                <a:rPr sz="1600">
                  <a:latin typeface="Lint McCree Intl BB"/>
                  <a:ea typeface="Lint McCree Intl BB"/>
                  <a:cs typeface="Lint McCree Intl BB"/>
                  <a:sym typeface="Lint McCree Intl BB"/>
                </a:rPr>
                <a:t>to solve a challenge over the course of </a:t>
              </a:r>
              <a:r>
                <a:rPr sz="1600" b="1">
                  <a:latin typeface="Lint McCree Intl BB"/>
                  <a:ea typeface="Lint McCree Intl BB"/>
                  <a:cs typeface="Lint McCree Intl BB"/>
                  <a:sym typeface="Lint McCree Intl BB"/>
                </a:rPr>
                <a:t>a day</a:t>
              </a:r>
              <a:r>
                <a:rPr sz="1600">
                  <a:latin typeface="Lint McCree Intl BB"/>
                  <a:ea typeface="Lint McCree Intl BB"/>
                  <a:cs typeface="Lint McCree Intl BB"/>
                  <a:sym typeface="Lint McCree Intl BB"/>
                </a:rPr>
                <a:t>. </a:t>
              </a:r>
            </a:p>
          </p:txBody>
        </p:sp>
        <p:pic>
          <p:nvPicPr>
            <p:cNvPr id="74" name="LittleGuy_10b.png"/>
            <p:cNvPicPr/>
            <p:nvPr/>
          </p:nvPicPr>
          <p:blipFill>
            <a:blip r:embed="rId3">
              <a:extLst/>
            </a:blip>
            <a:stretch>
              <a:fillRect/>
            </a:stretch>
          </p:blipFill>
          <p:spPr>
            <a:xfrm>
              <a:off x="2427419" y="5261336"/>
              <a:ext cx="734074" cy="1327484"/>
            </a:xfrm>
            <a:prstGeom prst="rect">
              <a:avLst/>
            </a:prstGeom>
            <a:ln w="12700" cap="flat">
              <a:noFill/>
              <a:miter lim="400000"/>
            </a:ln>
            <a:effectLst/>
          </p:spPr>
        </p:pic>
      </p:grpSp>
      <p:sp>
        <p:nvSpPr>
          <p:cNvPr id="76" name="Shape 76"/>
          <p:cNvSpPr/>
          <p:nvPr/>
        </p:nvSpPr>
        <p:spPr>
          <a:xfrm>
            <a:off x="1337733" y="796823"/>
            <a:ext cx="3500906"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b="1">
                <a:latin typeface="Helvetica"/>
                <a:ea typeface="Helvetica"/>
                <a:cs typeface="Helvetica"/>
                <a:sym typeface="Helvetica"/>
              </a:defRPr>
            </a:lvl1pPr>
          </a:lstStyle>
          <a:p>
            <a:pPr lvl="0">
              <a:defRPr sz="1800" b="0"/>
            </a:pPr>
            <a:r>
              <a:rPr/>
              <a:t>What does ICE training look like?</a:t>
            </a:r>
          </a:p>
        </p:txBody>
      </p:sp>
      <p:grpSp>
        <p:nvGrpSpPr>
          <p:cNvPr id="83" name="Group 83"/>
          <p:cNvGrpSpPr/>
          <p:nvPr/>
        </p:nvGrpSpPr>
        <p:grpSpPr>
          <a:xfrm>
            <a:off x="4207916" y="1288636"/>
            <a:ext cx="4323462" cy="3367257"/>
            <a:chOff x="0" y="502583"/>
            <a:chExt cx="4323460" cy="3367254"/>
          </a:xfrm>
        </p:grpSpPr>
        <p:pic>
          <p:nvPicPr>
            <p:cNvPr id="77" name="pasted-image.pdf"/>
            <p:cNvPicPr/>
            <p:nvPr/>
          </p:nvPicPr>
          <p:blipFill>
            <a:blip r:embed="rId4">
              <a:extLst/>
            </a:blip>
            <a:stretch>
              <a:fillRect/>
            </a:stretch>
          </p:blipFill>
          <p:spPr>
            <a:xfrm>
              <a:off x="454219" y="843004"/>
              <a:ext cx="3106120" cy="2435432"/>
            </a:xfrm>
            <a:prstGeom prst="rect">
              <a:avLst/>
            </a:prstGeom>
            <a:ln w="12700" cap="flat">
              <a:noFill/>
              <a:miter lim="400000"/>
            </a:ln>
            <a:effectLst/>
          </p:spPr>
        </p:pic>
        <p:sp>
          <p:nvSpPr>
            <p:cNvPr id="78" name="Shape 78"/>
            <p:cNvSpPr/>
            <p:nvPr/>
          </p:nvSpPr>
          <p:spPr>
            <a:xfrm>
              <a:off x="1483357" y="502583"/>
              <a:ext cx="1826340" cy="59503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defTabSz="456987">
                <a:defRPr sz="1800"/>
              </a:pPr>
              <a:r>
                <a:rPr sz="1600">
                  <a:latin typeface="Lint McCree Intl BB"/>
                  <a:ea typeface="Lint McCree Intl BB"/>
                  <a:cs typeface="Lint McCree Intl BB"/>
                  <a:sym typeface="Lint McCree Intl BB"/>
                </a:rPr>
                <a:t>The</a:t>
              </a:r>
              <a:r>
                <a:rPr sz="1600" b="1">
                  <a:latin typeface="Lint McCree Intl BB"/>
                  <a:ea typeface="Lint McCree Intl BB"/>
                  <a:cs typeface="Lint McCree Intl BB"/>
                  <a:sym typeface="Lint McCree Intl BB"/>
                </a:rPr>
                <a:t> </a:t>
              </a:r>
            </a:p>
            <a:p>
              <a:pPr defTabSz="456987">
                <a:defRPr sz="1800"/>
              </a:pPr>
              <a:r>
                <a:rPr sz="1600" b="1">
                  <a:latin typeface="Lint McCree Intl BB"/>
                  <a:ea typeface="Lint McCree Intl BB"/>
                  <a:cs typeface="Lint McCree Intl BB"/>
                  <a:sym typeface="Lint McCree Intl BB"/>
                </a:rPr>
                <a:t>3 Gears</a:t>
              </a:r>
            </a:p>
          </p:txBody>
        </p:sp>
        <p:sp>
          <p:nvSpPr>
            <p:cNvPr id="79" name="Shape 79"/>
            <p:cNvSpPr/>
            <p:nvPr/>
          </p:nvSpPr>
          <p:spPr>
            <a:xfrm>
              <a:off x="0" y="843003"/>
              <a:ext cx="1340041" cy="6237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p>
              <a:pPr algn="r" defTabSz="456987">
                <a:defRPr sz="1800"/>
              </a:pPr>
              <a:r>
                <a:rPr sz="1600">
                  <a:latin typeface="Helvetica Neue Light"/>
                  <a:ea typeface="Helvetica Neue Light"/>
                  <a:cs typeface="Helvetica Neue Light"/>
                  <a:sym typeface="Helvetica Neue Light"/>
                </a:rPr>
                <a:t>Empathy &amp; </a:t>
              </a:r>
            </a:p>
            <a:p>
              <a:pPr algn="r" defTabSz="456987">
                <a:defRPr sz="1800"/>
              </a:pPr>
              <a:r>
                <a:rPr sz="1600">
                  <a:latin typeface="Helvetica Neue Light"/>
                  <a:ea typeface="Helvetica Neue Light"/>
                  <a:cs typeface="Helvetica Neue Light"/>
                  <a:sym typeface="Helvetica Neue Light"/>
                </a:rPr>
                <a:t>Need Finding</a:t>
              </a:r>
            </a:p>
          </p:txBody>
        </p:sp>
        <p:sp>
          <p:nvSpPr>
            <p:cNvPr id="80" name="Shape 80"/>
            <p:cNvSpPr/>
            <p:nvPr/>
          </p:nvSpPr>
          <p:spPr>
            <a:xfrm>
              <a:off x="2983419" y="1644486"/>
              <a:ext cx="1340041" cy="6853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lvl1pPr algn="l" defTabSz="457200">
                <a:defRPr sz="1600">
                  <a:latin typeface="Helvetica Neue Light"/>
                  <a:ea typeface="Helvetica Neue Light"/>
                  <a:cs typeface="Helvetica Neue Light"/>
                  <a:sym typeface="Helvetica Neue Light"/>
                </a:defRPr>
              </a:lvl1pPr>
            </a:lstStyle>
            <a:p>
              <a:pPr lvl="0">
                <a:defRPr sz="1800"/>
              </a:pPr>
              <a:r>
                <a:rPr/>
                <a:t>Ideation &amp; Prototyping</a:t>
              </a:r>
            </a:p>
          </p:txBody>
        </p:sp>
        <p:sp>
          <p:nvSpPr>
            <p:cNvPr id="81" name="Shape 81"/>
            <p:cNvSpPr/>
            <p:nvPr/>
          </p:nvSpPr>
          <p:spPr>
            <a:xfrm>
              <a:off x="1622078" y="3184524"/>
              <a:ext cx="1548900" cy="6853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5023" tIns="65023" rIns="65023" bIns="65023" numCol="1" anchor="t">
              <a:spAutoFit/>
            </a:bodyPr>
            <a:lstStyle>
              <a:lvl1pPr algn="l" defTabSz="457200">
                <a:defRPr sz="1600">
                  <a:latin typeface="Helvetica Neue Light"/>
                  <a:ea typeface="Helvetica Neue Light"/>
                  <a:cs typeface="Helvetica Neue Light"/>
                  <a:sym typeface="Helvetica Neue Light"/>
                </a:defRPr>
              </a:lvl1pPr>
            </a:lstStyle>
            <a:p>
              <a:pPr lvl="0">
                <a:defRPr sz="1800"/>
              </a:pPr>
              <a:r>
                <a:rPr/>
                <a:t>Strategy &amp; Testing</a:t>
              </a:r>
            </a:p>
          </p:txBody>
        </p:sp>
        <p:pic>
          <p:nvPicPr>
            <p:cNvPr id="82" name="image36.png" descr="3-Gears.png"/>
            <p:cNvPicPr/>
            <p:nvPr/>
          </p:nvPicPr>
          <p:blipFill>
            <a:blip r:embed="rId5">
              <a:extLst/>
            </a:blip>
            <a:stretch>
              <a:fillRect/>
            </a:stretch>
          </p:blipFill>
          <p:spPr>
            <a:xfrm>
              <a:off x="750412" y="1029214"/>
              <a:ext cx="2513808" cy="2254251"/>
            </a:xfrm>
            <a:prstGeom prst="rect">
              <a:avLst/>
            </a:prstGeom>
            <a:ln w="12700" cap="flat">
              <a:noFill/>
              <a:miter lim="400000"/>
            </a:ln>
            <a:effectLst/>
          </p:spPr>
        </p:pic>
      </p:gr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8510" y="5029212"/>
            <a:ext cx="9950369" cy="362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1"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631" name="Shape 631"/>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632"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633" name="Shape 633"/>
          <p:cNvSpPr/>
          <p:nvPr/>
        </p:nvSpPr>
        <p:spPr>
          <a:xfrm>
            <a:off x="5907733" y="5243116"/>
            <a:ext cx="3438403"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l">
              <a:defRPr>
                <a:solidFill>
                  <a:srgbClr val="FFFFFF"/>
                </a:solidFill>
                <a:latin typeface="Gill Sans SemiBold"/>
                <a:ea typeface="Gill Sans SemiBold"/>
                <a:cs typeface="Gill Sans SemiBold"/>
                <a:sym typeface="Gill Sans SemiBold"/>
              </a:defRPr>
            </a:lvl1pPr>
          </a:lstStyle>
          <a:p>
            <a:pPr lvl="0">
              <a:defRPr sz="1800">
                <a:solidFill>
                  <a:srgbClr val="000000"/>
                </a:solidFill>
              </a:defRPr>
            </a:pPr>
            <a:r>
              <a:rPr/>
              <a:t>Introducing the Sector Partner</a:t>
            </a:r>
          </a:p>
        </p:txBody>
      </p:sp>
      <p:pic>
        <p:nvPicPr>
          <p:cNvPr id="634" name="Screen Shot 2015-07-01 at 3.56.42 PM.png"/>
          <p:cNvPicPr/>
          <p:nvPr/>
        </p:nvPicPr>
        <p:blipFill>
          <a:blip r:embed="rId4">
            <a:extLst/>
          </a:blip>
          <a:stretch>
            <a:fillRect/>
          </a:stretch>
        </p:blipFill>
        <p:spPr>
          <a:xfrm>
            <a:off x="9173152" y="5238990"/>
            <a:ext cx="2506756" cy="25297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Shape 651"/>
          <p:cNvSpPr/>
          <p:nvPr/>
        </p:nvSpPr>
        <p:spPr>
          <a:xfrm>
            <a:off x="5649643" y="6586586"/>
            <a:ext cx="1705543"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defRPr>
                <a:solidFill>
                  <a:srgbClr val="79287C"/>
                </a:solidFill>
                <a:latin typeface="Gill Sans SemiBold"/>
                <a:ea typeface="Gill Sans SemiBold"/>
                <a:cs typeface="Gill Sans SemiBold"/>
                <a:sym typeface="Gill Sans SemiBold"/>
              </a:defRPr>
            </a:lvl1pPr>
          </a:lstStyle>
          <a:p>
            <a:pPr lvl="0">
              <a:defRPr sz="1800">
                <a:solidFill>
                  <a:srgbClr val="000000"/>
                </a:solidFill>
              </a:defRPr>
            </a:pPr>
            <a:r>
              <a:rPr/>
              <a:t>Who they are…</a:t>
            </a:r>
          </a:p>
        </p:txBody>
      </p:sp>
      <p:pic>
        <p:nvPicPr>
          <p:cNvPr id="652" name="Screen Shot 2015-07-01 at 3.56.42 PM.png"/>
          <p:cNvPicPr/>
          <p:nvPr/>
        </p:nvPicPr>
        <p:blipFill>
          <a:blip r:embed="rId3">
            <a:extLst/>
          </a:blip>
          <a:stretch>
            <a:fillRect/>
          </a:stretch>
        </p:blipFill>
        <p:spPr>
          <a:xfrm>
            <a:off x="4482516" y="2470861"/>
            <a:ext cx="4039768" cy="361452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Shape 656"/>
          <p:cNvSpPr/>
          <p:nvPr/>
        </p:nvSpPr>
        <p:spPr>
          <a:xfrm>
            <a:off x="4931486" y="6586586"/>
            <a:ext cx="3141833"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defRPr>
                <a:solidFill>
                  <a:srgbClr val="79287C"/>
                </a:solidFill>
                <a:latin typeface="Gill Sans SemiBold"/>
                <a:ea typeface="Gill Sans SemiBold"/>
                <a:cs typeface="Gill Sans SemiBold"/>
                <a:sym typeface="Gill Sans SemiBold"/>
              </a:defRPr>
            </a:lvl1pPr>
          </a:lstStyle>
          <a:p>
            <a:pPr lvl="0">
              <a:defRPr sz="1800">
                <a:solidFill>
                  <a:srgbClr val="000000"/>
                </a:solidFill>
              </a:defRPr>
            </a:pPr>
            <a:r>
              <a:rPr/>
              <a:t>What the organization does…</a:t>
            </a:r>
          </a:p>
        </p:txBody>
      </p:sp>
      <p:pic>
        <p:nvPicPr>
          <p:cNvPr id="657" name="Screen Shot 2015-07-01 at 3.56.42 PM.png"/>
          <p:cNvPicPr/>
          <p:nvPr/>
        </p:nvPicPr>
        <p:blipFill>
          <a:blip r:embed="rId3">
            <a:extLst/>
          </a:blip>
          <a:stretch>
            <a:fillRect/>
          </a:stretch>
        </p:blipFill>
        <p:spPr>
          <a:xfrm>
            <a:off x="4482516" y="2470861"/>
            <a:ext cx="4039768" cy="361452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661" name="Shape 661"/>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662"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663" name="Shape 663"/>
          <p:cNvSpPr/>
          <p:nvPr/>
        </p:nvSpPr>
        <p:spPr>
          <a:xfrm>
            <a:off x="5907733" y="5243115"/>
            <a:ext cx="3438403"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defRPr sz="1800"/>
            </a:pPr>
            <a:r>
              <a:rPr>
                <a:solidFill>
                  <a:srgbClr val="FFFFFF"/>
                </a:solidFill>
                <a:latin typeface="Gill Sans SemiBold"/>
                <a:ea typeface="Gill Sans SemiBold"/>
                <a:cs typeface="Gill Sans SemiBold"/>
                <a:sym typeface="Gill Sans SemiBold"/>
              </a:rPr>
              <a:t>Announce the</a:t>
            </a:r>
          </a:p>
          <a:p>
            <a:pPr lvl="0" algn="l">
              <a:defRPr sz="1800"/>
            </a:pPr>
            <a:r>
              <a:rPr>
                <a:solidFill>
                  <a:srgbClr val="FFFFFF"/>
                </a:solidFill>
                <a:latin typeface="Gill Sans SemiBold"/>
                <a:ea typeface="Gill Sans SemiBold"/>
                <a:cs typeface="Gill Sans SemiBold"/>
                <a:sym typeface="Gill Sans SemiBold"/>
              </a:rPr>
              <a:t>Challenge</a:t>
            </a:r>
          </a:p>
        </p:txBody>
      </p:sp>
      <p:pic>
        <p:nvPicPr>
          <p:cNvPr id="664" name="Screen Shot 2015-07-01 at 3.56.42 PM.png"/>
          <p:cNvPicPr/>
          <p:nvPr/>
        </p:nvPicPr>
        <p:blipFill>
          <a:blip r:embed="rId4">
            <a:extLst/>
          </a:blip>
          <a:stretch>
            <a:fillRect/>
          </a:stretch>
        </p:blipFill>
        <p:spPr>
          <a:xfrm>
            <a:off x="9190085" y="5374457"/>
            <a:ext cx="2506756" cy="25297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Shape 669"/>
          <p:cNvSpPr/>
          <p:nvPr/>
        </p:nvSpPr>
        <p:spPr>
          <a:xfrm>
            <a:off x="1596250" y="2771002"/>
            <a:ext cx="10489636" cy="5101758"/>
          </a:xfrm>
          <a:prstGeom prst="rect">
            <a:avLst/>
          </a:prstGeom>
          <a:ln w="12700">
            <a:miter lim="400000"/>
          </a:ln>
          <a:extLst>
            <a:ext uri="{C572A759-6A51-4108-AA02-DFA0A04FC94B}"/>
          </a:extLst>
        </p:spPr>
        <p:txBody>
          <a:bodyPr lIns="64949" tIns="64949" rIns="64949" bIns="64949">
            <a:spAutoFit/>
          </a:bodyPr>
          <a:lstStyle/>
          <a:p>
            <a:pPr algn="l" defTabSz="456681" rtl="0">
              <a:defRPr sz="1800"/>
            </a:pPr>
            <a:r>
              <a:rPr lang="en-CA" sz="7500" dirty="0" smtClean="0">
                <a:solidFill>
                  <a:srgbClr val="660066"/>
                </a:solidFill>
                <a:latin typeface="Helvetica Neue Medium"/>
                <a:ea typeface="Helvetica Neue Medium"/>
                <a:cs typeface="Helvetica Neue Medium"/>
                <a:sym typeface="Helvetica Neue Medium"/>
              </a:rPr>
              <a:t>Sample Challenge</a:t>
            </a:r>
            <a:endParaRPr lang="en-CA" sz="4400" dirty="0">
              <a:solidFill>
                <a:srgbClr val="000000"/>
              </a:solidFill>
              <a:latin typeface="Helvetica Neue Medium"/>
              <a:ea typeface="Helvetica Neue Medium"/>
              <a:cs typeface="Helvetica Neue Medium"/>
              <a:sym typeface="Helvetica Neue Medium"/>
            </a:endParaRPr>
          </a:p>
          <a:p>
            <a:pPr algn="l" defTabSz="456681" rtl="0">
              <a:defRPr sz="1800"/>
            </a:pPr>
            <a:endParaRPr lang="en-CA" sz="4400" dirty="0">
              <a:solidFill>
                <a:srgbClr val="000000"/>
              </a:solidFill>
              <a:latin typeface="Helvetica Neue Medium"/>
              <a:ea typeface="Helvetica Neue Medium"/>
              <a:cs typeface="Helvetica Neue Medium"/>
              <a:sym typeface="Helvetica Neue Medium"/>
            </a:endParaRPr>
          </a:p>
          <a:p>
            <a:pPr algn="l" defTabSz="456681" rtl="0">
              <a:defRPr sz="1800"/>
            </a:pPr>
            <a:r>
              <a:rPr lang="en-CA" sz="4400" dirty="0" smtClean="0">
                <a:solidFill>
                  <a:srgbClr val="000000"/>
                </a:solidFill>
                <a:latin typeface="Helvetica Neue Medium"/>
                <a:ea typeface="Helvetica Neue Medium"/>
                <a:cs typeface="Helvetica Neue Medium"/>
                <a:sym typeface="Helvetica Neue Medium"/>
              </a:rPr>
              <a:t>How </a:t>
            </a:r>
            <a:r>
              <a:rPr lang="en-CA" sz="4400" dirty="0">
                <a:solidFill>
                  <a:srgbClr val="000000"/>
                </a:solidFill>
                <a:latin typeface="Helvetica Neue Medium"/>
                <a:ea typeface="Helvetica Neue Medium"/>
                <a:cs typeface="Helvetica Neue Medium"/>
                <a:sym typeface="Helvetica Neue Medium"/>
              </a:rPr>
              <a:t>might we help </a:t>
            </a:r>
            <a:r>
              <a:rPr lang="en-CA" sz="4400" dirty="0" smtClean="0">
                <a:solidFill>
                  <a:srgbClr val="000000"/>
                </a:solidFill>
                <a:latin typeface="Helvetica Neue Medium"/>
                <a:ea typeface="Helvetica Neue Medium"/>
                <a:cs typeface="Helvetica Neue Medium"/>
                <a:sym typeface="Helvetica Neue Medium"/>
              </a:rPr>
              <a:t>ABC local shopping mall </a:t>
            </a:r>
            <a:r>
              <a:rPr lang="en-CA" sz="4400" dirty="0">
                <a:solidFill>
                  <a:srgbClr val="000000"/>
                </a:solidFill>
                <a:latin typeface="Helvetica Neue Medium"/>
                <a:ea typeface="Helvetica Neue Medium"/>
                <a:cs typeface="Helvetica Neue Medium"/>
                <a:sym typeface="Helvetica Neue Medium"/>
              </a:rPr>
              <a:t>redesign the recycling experience for shoppers and staff?</a:t>
            </a:r>
          </a:p>
          <a:p>
            <a:pPr algn="l" defTabSz="456681" rtl="0">
              <a:defRPr sz="1800"/>
            </a:pPr>
            <a:endParaRPr lang="en-CA" sz="4400" dirty="0">
              <a:solidFill>
                <a:srgbClr val="000000"/>
              </a:solidFill>
              <a:latin typeface="Helvetica Neue Medium"/>
              <a:ea typeface="Helvetica Neue Medium"/>
              <a:cs typeface="Helvetica Neue Medium"/>
              <a:sym typeface="Helvetica Neue Medium"/>
            </a:endParaRPr>
          </a:p>
          <a:p>
            <a:pPr algn="l" defTabSz="456681" rtl="0">
              <a:defRPr sz="1800"/>
            </a:pPr>
            <a:r>
              <a:rPr sz="2800" dirty="0" smtClean="0">
                <a:solidFill>
                  <a:srgbClr val="660066"/>
                </a:solidFill>
                <a:latin typeface="Helvetica Neue Medium"/>
                <a:ea typeface="Helvetica Neue Medium"/>
                <a:cs typeface="Helvetica Neue Medium"/>
                <a:sym typeface="Helvetica Neue Medium"/>
              </a:rPr>
              <a:t> </a:t>
            </a:r>
            <a:endParaRPr sz="2800" dirty="0">
              <a:solidFill>
                <a:srgbClr val="660066"/>
              </a:solidFill>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47391876"/>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Shape 673"/>
          <p:cNvSpPr/>
          <p:nvPr/>
        </p:nvSpPr>
        <p:spPr>
          <a:xfrm>
            <a:off x="1570623" y="1839183"/>
            <a:ext cx="9408070" cy="1716305"/>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7500" dirty="0">
                <a:solidFill>
                  <a:srgbClr val="660066"/>
                </a:solidFill>
                <a:latin typeface="Helvetica Neue Medium"/>
                <a:ea typeface="Helvetica Neue Medium"/>
                <a:cs typeface="Helvetica Neue Medium"/>
                <a:sym typeface="Helvetica Neue Medium"/>
              </a:rPr>
              <a:t>Our Challenge:</a:t>
            </a:r>
          </a:p>
          <a:p>
            <a:pPr algn="l" defTabSz="456987">
              <a:defRPr sz="1800"/>
            </a:pPr>
            <a:r>
              <a:rPr sz="2800" dirty="0">
                <a:solidFill>
                  <a:srgbClr val="660066"/>
                </a:solidFill>
                <a:latin typeface="Helvetica Neue Medium"/>
                <a:ea typeface="Helvetica Neue Medium"/>
                <a:cs typeface="Helvetica Neue Medium"/>
                <a:sym typeface="Helvetica Neue Medium"/>
              </a:rPr>
              <a:t>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D005F"/>
        </a:solidFill>
        <a:effectLst/>
      </p:bgPr>
    </p:bg>
    <p:spTree>
      <p:nvGrpSpPr>
        <p:cNvPr id="1" name=""/>
        <p:cNvGrpSpPr/>
        <p:nvPr/>
      </p:nvGrpSpPr>
      <p:grpSpPr>
        <a:xfrm>
          <a:off x="0" y="0"/>
          <a:ext cx="0" cy="0"/>
          <a:chOff x="0" y="0"/>
          <a:chExt cx="0" cy="0"/>
        </a:xfrm>
      </p:grpSpPr>
      <p:sp>
        <p:nvSpPr>
          <p:cNvPr id="677" name="Shape 677"/>
          <p:cNvSpPr/>
          <p:nvPr/>
        </p:nvSpPr>
        <p:spPr>
          <a:xfrm>
            <a:off x="-59806" y="9247699"/>
            <a:ext cx="13124415" cy="526754"/>
          </a:xfrm>
          <a:prstGeom prst="rect">
            <a:avLst/>
          </a:prstGeom>
          <a:solidFill>
            <a:srgbClr val="ED4C7C"/>
          </a:solidFill>
          <a:ln w="12700">
            <a:miter lim="400000"/>
          </a:ln>
          <a:effectLst>
            <a:outerShdw blurRad="50800" dist="25400" dir="5400000" rotWithShape="0">
              <a:srgbClr val="000000">
                <a:alpha val="35000"/>
              </a:srgbClr>
            </a:outerShdw>
          </a:effectLst>
        </p:spPr>
        <p:txBody>
          <a:bodyPr lIns="64993" tIns="64993" rIns="64993" bIns="64993" anchor="ctr"/>
          <a:lstStyle/>
          <a:p>
            <a:pPr defTabSz="456987">
              <a:defRPr sz="2400">
                <a:solidFill>
                  <a:srgbClr val="FFFFFF"/>
                </a:solidFill>
                <a:latin typeface="Calibri"/>
                <a:ea typeface="Calibri"/>
                <a:cs typeface="Calibri"/>
                <a:sym typeface="Calibri"/>
              </a:defRPr>
            </a:pPr>
            <a:endParaRPr/>
          </a:p>
        </p:txBody>
      </p:sp>
      <p:pic>
        <p:nvPicPr>
          <p:cNvPr id="678" name="image32.png" descr="Cover - Getting to Know.png"/>
          <p:cNvPicPr/>
          <p:nvPr/>
        </p:nvPicPr>
        <p:blipFill>
          <a:blip r:embed="rId3">
            <a:extLst/>
          </a:blip>
          <a:srcRect b="2214"/>
          <a:stretch>
            <a:fillRect/>
          </a:stretch>
        </p:blipFill>
        <p:spPr>
          <a:xfrm>
            <a:off x="-2245" y="-1"/>
            <a:ext cx="13004801" cy="9315396"/>
          </a:xfrm>
          <a:prstGeom prst="rect">
            <a:avLst/>
          </a:prstGeom>
          <a:ln w="12700">
            <a:miter lim="400000"/>
          </a:ln>
        </p:spPr>
      </p:pic>
      <p:sp>
        <p:nvSpPr>
          <p:cNvPr id="679" name="Shape 679"/>
          <p:cNvSpPr/>
          <p:nvPr/>
        </p:nvSpPr>
        <p:spPr>
          <a:xfrm>
            <a:off x="5907733" y="5243127"/>
            <a:ext cx="3438403"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l">
              <a:defRPr>
                <a:solidFill>
                  <a:srgbClr val="FFFFFF"/>
                </a:solidFill>
                <a:latin typeface="Gill Sans SemiBold"/>
                <a:ea typeface="Gill Sans SemiBold"/>
                <a:cs typeface="Gill Sans SemiBold"/>
                <a:sym typeface="Gill Sans SemiBold"/>
              </a:defRPr>
            </a:lvl1pPr>
          </a:lstStyle>
          <a:p>
            <a:pPr lvl="0">
              <a:defRPr sz="1800">
                <a:solidFill>
                  <a:srgbClr val="000000"/>
                </a:solidFill>
              </a:defRPr>
            </a:pPr>
            <a:r>
              <a:rPr/>
              <a:t>The Agenda</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 name="Shape 683"/>
          <p:cNvSpPr/>
          <p:nvPr/>
        </p:nvSpPr>
        <p:spPr>
          <a:xfrm>
            <a:off x="471181" y="457022"/>
            <a:ext cx="7147668"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4400">
                <a:solidFill>
                  <a:srgbClr val="660066"/>
                </a:solidFill>
                <a:latin typeface="Helvetica Neue Medium"/>
                <a:ea typeface="Helvetica Neue Medium"/>
                <a:cs typeface="Helvetica Neue Medium"/>
                <a:sym typeface="Helvetica Neue Medium"/>
              </a:defRPr>
            </a:lvl1pPr>
          </a:lstStyle>
          <a:p>
            <a:pPr lvl="0">
              <a:defRPr sz="1800">
                <a:solidFill>
                  <a:srgbClr val="000000"/>
                </a:solidFill>
              </a:defRPr>
            </a:pPr>
            <a:r>
              <a:rPr/>
              <a:t>Our Agenda (sample)</a:t>
            </a:r>
          </a:p>
        </p:txBody>
      </p:sp>
      <p:pic>
        <p:nvPicPr>
          <p:cNvPr id="684" name="Observation Card_v1.pdf"/>
          <p:cNvPicPr/>
          <p:nvPr/>
        </p:nvPicPr>
        <p:blipFill>
          <a:blip r:embed="rId3">
            <a:extLst/>
          </a:blip>
          <a:stretch>
            <a:fillRect/>
          </a:stretch>
        </p:blipFill>
        <p:spPr>
          <a:xfrm>
            <a:off x="4546006" y="1761000"/>
            <a:ext cx="2691210" cy="2015332"/>
          </a:xfrm>
          <a:prstGeom prst="rect">
            <a:avLst/>
          </a:prstGeom>
          <a:ln w="12700">
            <a:miter lim="400000"/>
          </a:ln>
        </p:spPr>
      </p:pic>
      <p:pic>
        <p:nvPicPr>
          <p:cNvPr id="685" name="Shifting Gears_Gear 1- Gear 2_v1.pdf"/>
          <p:cNvPicPr/>
          <p:nvPr/>
        </p:nvPicPr>
        <p:blipFill>
          <a:blip r:embed="rId4">
            <a:extLst/>
          </a:blip>
          <a:stretch>
            <a:fillRect/>
          </a:stretch>
        </p:blipFill>
        <p:spPr>
          <a:xfrm>
            <a:off x="7324304" y="1761000"/>
            <a:ext cx="2691210" cy="2015332"/>
          </a:xfrm>
          <a:prstGeom prst="rect">
            <a:avLst/>
          </a:prstGeom>
          <a:ln w="12700">
            <a:miter lim="400000"/>
          </a:ln>
        </p:spPr>
      </p:pic>
      <p:pic>
        <p:nvPicPr>
          <p:cNvPr id="686" name="Brainstorming Card_v1.pdf"/>
          <p:cNvPicPr/>
          <p:nvPr/>
        </p:nvPicPr>
        <p:blipFill>
          <a:blip r:embed="rId5">
            <a:extLst/>
          </a:blip>
          <a:stretch>
            <a:fillRect/>
          </a:stretch>
        </p:blipFill>
        <p:spPr>
          <a:xfrm>
            <a:off x="4579748" y="4007161"/>
            <a:ext cx="2691210" cy="2015332"/>
          </a:xfrm>
          <a:prstGeom prst="rect">
            <a:avLst/>
          </a:prstGeom>
          <a:ln w="12700">
            <a:miter lim="400000"/>
          </a:ln>
        </p:spPr>
      </p:pic>
      <p:pic>
        <p:nvPicPr>
          <p:cNvPr id="687" name="Lotus Blossom Card_ICE v1.pdf"/>
          <p:cNvPicPr/>
          <p:nvPr/>
        </p:nvPicPr>
        <p:blipFill>
          <a:blip r:embed="rId6">
            <a:extLst/>
          </a:blip>
          <a:stretch>
            <a:fillRect/>
          </a:stretch>
        </p:blipFill>
        <p:spPr>
          <a:xfrm>
            <a:off x="7365558" y="4007661"/>
            <a:ext cx="2689621" cy="2014143"/>
          </a:xfrm>
          <a:prstGeom prst="rect">
            <a:avLst/>
          </a:prstGeom>
          <a:ln w="12700">
            <a:miter lim="400000"/>
          </a:ln>
        </p:spPr>
      </p:pic>
      <p:pic>
        <p:nvPicPr>
          <p:cNvPr id="688" name="Shifting Gears_Gear 2-3_v1.pdf"/>
          <p:cNvPicPr/>
          <p:nvPr/>
        </p:nvPicPr>
        <p:blipFill>
          <a:blip r:embed="rId7">
            <a:extLst/>
          </a:blip>
          <a:stretch>
            <a:fillRect/>
          </a:stretch>
        </p:blipFill>
        <p:spPr>
          <a:xfrm>
            <a:off x="10150032" y="3988349"/>
            <a:ext cx="2691210" cy="2015332"/>
          </a:xfrm>
          <a:prstGeom prst="rect">
            <a:avLst/>
          </a:prstGeom>
          <a:ln w="12700">
            <a:miter lim="400000"/>
          </a:ln>
        </p:spPr>
      </p:pic>
      <p:pic>
        <p:nvPicPr>
          <p:cNvPr id="689" name="Testing Card_v1.pdf"/>
          <p:cNvPicPr/>
          <p:nvPr/>
        </p:nvPicPr>
        <p:blipFill>
          <a:blip r:embed="rId8">
            <a:extLst/>
          </a:blip>
          <a:stretch>
            <a:fillRect/>
          </a:stretch>
        </p:blipFill>
        <p:spPr>
          <a:xfrm>
            <a:off x="4579758" y="6373890"/>
            <a:ext cx="2690815" cy="2014935"/>
          </a:xfrm>
          <a:prstGeom prst="rect">
            <a:avLst/>
          </a:prstGeom>
          <a:ln w="12700">
            <a:miter lim="400000"/>
          </a:ln>
        </p:spPr>
      </p:pic>
      <p:pic>
        <p:nvPicPr>
          <p:cNvPr id="690" name="Strategic Plan Card_v1.pdf"/>
          <p:cNvPicPr/>
          <p:nvPr/>
        </p:nvPicPr>
        <p:blipFill>
          <a:blip r:embed="rId9">
            <a:extLst/>
          </a:blip>
          <a:stretch>
            <a:fillRect/>
          </a:stretch>
        </p:blipFill>
        <p:spPr>
          <a:xfrm>
            <a:off x="7371991" y="6373878"/>
            <a:ext cx="2691210" cy="2015332"/>
          </a:xfrm>
          <a:prstGeom prst="rect">
            <a:avLst/>
          </a:prstGeom>
          <a:ln w="12700">
            <a:miter lim="400000"/>
          </a:ln>
        </p:spPr>
      </p:pic>
      <p:pic>
        <p:nvPicPr>
          <p:cNvPr id="691" name="pasted-image.pdf"/>
          <p:cNvPicPr/>
          <p:nvPr/>
        </p:nvPicPr>
        <p:blipFill>
          <a:blip r:embed="rId10">
            <a:extLst/>
          </a:blip>
          <a:stretch>
            <a:fillRect/>
          </a:stretch>
        </p:blipFill>
        <p:spPr>
          <a:xfrm>
            <a:off x="491542" y="1862434"/>
            <a:ext cx="1605602" cy="1605726"/>
          </a:xfrm>
          <a:prstGeom prst="rect">
            <a:avLst/>
          </a:prstGeom>
          <a:ln w="12700">
            <a:miter lim="400000"/>
          </a:ln>
        </p:spPr>
      </p:pic>
      <p:pic>
        <p:nvPicPr>
          <p:cNvPr id="692" name="pasted-image.pdf"/>
          <p:cNvPicPr/>
          <p:nvPr/>
        </p:nvPicPr>
        <p:blipFill>
          <a:blip r:embed="rId11">
            <a:extLst/>
          </a:blip>
          <a:stretch>
            <a:fillRect/>
          </a:stretch>
        </p:blipFill>
        <p:spPr>
          <a:xfrm>
            <a:off x="508347" y="4211878"/>
            <a:ext cx="1605862" cy="1605726"/>
          </a:xfrm>
          <a:prstGeom prst="rect">
            <a:avLst/>
          </a:prstGeom>
          <a:ln w="12700">
            <a:miter lim="400000"/>
          </a:ln>
        </p:spPr>
      </p:pic>
      <p:pic>
        <p:nvPicPr>
          <p:cNvPr id="693" name="pasted-image.pdf"/>
          <p:cNvPicPr/>
          <p:nvPr/>
        </p:nvPicPr>
        <p:blipFill>
          <a:blip r:embed="rId12">
            <a:extLst/>
          </a:blip>
          <a:stretch>
            <a:fillRect/>
          </a:stretch>
        </p:blipFill>
        <p:spPr>
          <a:xfrm>
            <a:off x="508477" y="6512558"/>
            <a:ext cx="1605601" cy="1605719"/>
          </a:xfrm>
          <a:prstGeom prst="rect">
            <a:avLst/>
          </a:prstGeom>
          <a:ln w="12700">
            <a:miter lim="400000"/>
          </a:ln>
        </p:spPr>
      </p:pic>
      <p:sp>
        <p:nvSpPr>
          <p:cNvPr id="694" name="Shape 694"/>
          <p:cNvSpPr/>
          <p:nvPr/>
        </p:nvSpPr>
        <p:spPr>
          <a:xfrm>
            <a:off x="2270818" y="2236406"/>
            <a:ext cx="2101513" cy="875447"/>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400" b="1">
                <a:solidFill>
                  <a:srgbClr val="EC2A80"/>
                </a:solidFill>
                <a:latin typeface="Helvetica Neue"/>
                <a:ea typeface="Helvetica Neue"/>
                <a:cs typeface="Helvetica Neue"/>
                <a:sym typeface="Helvetica Neue"/>
              </a:rPr>
              <a:t>Empathy &amp; </a:t>
            </a:r>
          </a:p>
          <a:p>
            <a:pPr algn="l" defTabSz="456987">
              <a:defRPr sz="1800"/>
            </a:pPr>
            <a:r>
              <a:rPr sz="2400" b="1">
                <a:solidFill>
                  <a:srgbClr val="EC2A80"/>
                </a:solidFill>
                <a:latin typeface="Helvetica Neue"/>
                <a:ea typeface="Helvetica Neue"/>
                <a:cs typeface="Helvetica Neue"/>
                <a:sym typeface="Helvetica Neue"/>
              </a:rPr>
              <a:t>Need Finding</a:t>
            </a:r>
          </a:p>
        </p:txBody>
      </p:sp>
      <p:sp>
        <p:nvSpPr>
          <p:cNvPr id="695" name="Shape 695"/>
          <p:cNvSpPr/>
          <p:nvPr/>
        </p:nvSpPr>
        <p:spPr>
          <a:xfrm>
            <a:off x="2283985" y="4587844"/>
            <a:ext cx="2109045" cy="685253"/>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400" b="1">
                <a:solidFill>
                  <a:srgbClr val="4DC5DC"/>
                </a:solidFill>
                <a:latin typeface="Helvetica Neue"/>
                <a:ea typeface="Helvetica Neue"/>
                <a:cs typeface="Helvetica Neue"/>
                <a:sym typeface="Helvetica Neue"/>
              </a:defRPr>
            </a:lvl1pPr>
          </a:lstStyle>
          <a:p>
            <a:pPr lvl="0">
              <a:defRPr sz="1800" b="0">
                <a:solidFill>
                  <a:srgbClr val="000000"/>
                </a:solidFill>
              </a:defRPr>
            </a:pPr>
            <a:r>
              <a:rPr/>
              <a:t>Ideation &amp; Prototyping</a:t>
            </a:r>
          </a:p>
        </p:txBody>
      </p:sp>
      <p:sp>
        <p:nvSpPr>
          <p:cNvPr id="696" name="Shape 696"/>
          <p:cNvSpPr/>
          <p:nvPr/>
        </p:nvSpPr>
        <p:spPr>
          <a:xfrm>
            <a:off x="2341052" y="6886508"/>
            <a:ext cx="2052107" cy="40825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400" b="1">
                <a:solidFill>
                  <a:srgbClr val="7FC24E"/>
                </a:solidFill>
                <a:latin typeface="Helvetica Neue"/>
                <a:ea typeface="Helvetica Neue"/>
                <a:cs typeface="Helvetica Neue"/>
                <a:sym typeface="Helvetica Neue"/>
              </a:defRPr>
            </a:lvl1pPr>
          </a:lstStyle>
          <a:p>
            <a:pPr lvl="0">
              <a:defRPr sz="1800" b="0">
                <a:solidFill>
                  <a:srgbClr val="000000"/>
                </a:solidFill>
              </a:defRPr>
            </a:pPr>
            <a:r>
              <a:rPr/>
              <a:t>Strategy &amp; Testing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0" name="pasted-image.pdf"/>
          <p:cNvPicPr/>
          <p:nvPr/>
        </p:nvPicPr>
        <p:blipFill>
          <a:blip r:embed="rId2">
            <a:extLst/>
          </a:blip>
          <a:stretch>
            <a:fillRect/>
          </a:stretch>
        </p:blipFill>
        <p:spPr>
          <a:xfrm>
            <a:off x="-300012" y="-45062"/>
            <a:ext cx="13875758" cy="9843723"/>
          </a:xfrm>
          <a:prstGeom prst="rect">
            <a:avLst/>
          </a:prstGeom>
          <a:ln w="12700">
            <a:miter lim="400000"/>
          </a:ln>
        </p:spPr>
      </p:pic>
      <p:sp>
        <p:nvSpPr>
          <p:cNvPr id="701" name="Shape 701"/>
          <p:cNvSpPr/>
          <p:nvPr/>
        </p:nvSpPr>
        <p:spPr>
          <a:xfrm>
            <a:off x="676683" y="2485180"/>
            <a:ext cx="4168081" cy="4168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703" name="Shape 703"/>
          <p:cNvSpPr/>
          <p:nvPr/>
        </p:nvSpPr>
        <p:spPr>
          <a:xfrm>
            <a:off x="5149487" y="3092662"/>
            <a:ext cx="5089055" cy="295311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6400" b="1">
                <a:solidFill>
                  <a:srgbClr val="FFFFFF"/>
                </a:solidFill>
                <a:latin typeface="Helvetica Neue"/>
                <a:ea typeface="Helvetica Neue"/>
                <a:cs typeface="Helvetica Neue"/>
                <a:sym typeface="Helvetica Neue"/>
              </a:rPr>
              <a:t>Gear 1</a:t>
            </a:r>
          </a:p>
          <a:p>
            <a:pPr algn="l" defTabSz="456987">
              <a:defRPr sz="1800"/>
            </a:pPr>
            <a:r>
              <a:rPr sz="5800" b="1">
                <a:solidFill>
                  <a:srgbClr val="FFFFFF"/>
                </a:solidFill>
                <a:latin typeface="Helvetica Neue"/>
                <a:ea typeface="Helvetica Neue"/>
                <a:cs typeface="Helvetica Neue"/>
                <a:sym typeface="Helvetica Neue"/>
              </a:rPr>
              <a:t>Empathy &amp; </a:t>
            </a:r>
          </a:p>
          <a:p>
            <a:pPr algn="l" defTabSz="456987">
              <a:defRPr sz="1800"/>
            </a:pPr>
            <a:r>
              <a:rPr sz="5800" b="1">
                <a:solidFill>
                  <a:srgbClr val="FFFFFF"/>
                </a:solidFill>
                <a:latin typeface="Helvetica Neue"/>
                <a:ea typeface="Helvetica Neue"/>
                <a:cs typeface="Helvetica Neue"/>
                <a:sym typeface="Helvetica Neue"/>
              </a:rPr>
              <a:t>Need Finding</a:t>
            </a:r>
          </a:p>
        </p:txBody>
      </p:sp>
      <p:grpSp>
        <p:nvGrpSpPr>
          <p:cNvPr id="706" name="Group 706"/>
          <p:cNvGrpSpPr/>
          <p:nvPr/>
        </p:nvGrpSpPr>
        <p:grpSpPr>
          <a:xfrm>
            <a:off x="5257813" y="6140436"/>
            <a:ext cx="7578725" cy="3181363"/>
            <a:chOff x="0" y="-1"/>
            <a:chExt cx="7578725" cy="3181361"/>
          </a:xfrm>
        </p:grpSpPr>
        <p:sp>
          <p:nvSpPr>
            <p:cNvPr id="704" name="Shape 704"/>
            <p:cNvSpPr/>
            <p:nvPr/>
          </p:nvSpPr>
          <p:spPr>
            <a:xfrm>
              <a:off x="0" y="-1"/>
              <a:ext cx="7578725" cy="3181361"/>
            </a:xfrm>
            <a:prstGeom prst="roundRect">
              <a:avLst>
                <a:gd name="adj" fmla="val 19128"/>
              </a:avLst>
            </a:prstGeom>
            <a:solidFill>
              <a:srgbClr val="FFFFFF"/>
            </a:solidFill>
            <a:ln w="25400" cap="flat">
              <a:solidFill>
                <a:srgbClr val="ED297C"/>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705" name="Shape 705"/>
            <p:cNvSpPr/>
            <p:nvPr/>
          </p:nvSpPr>
          <p:spPr>
            <a:xfrm>
              <a:off x="190497" y="32339"/>
              <a:ext cx="7197731" cy="3022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600"/>
                </a:lnSpc>
                <a:spcBef>
                  <a:spcPts val="300"/>
                </a:spcBef>
                <a:defRPr sz="1800"/>
              </a:pPr>
              <a:r>
                <a:rPr sz="2000" b="1" dirty="0">
                  <a:solidFill>
                    <a:srgbClr val="2D2829"/>
                  </a:solidFill>
                  <a:latin typeface="Lint McCree Intl BB"/>
                  <a:ea typeface="Lint McCree Intl BB"/>
                  <a:cs typeface="Lint McCree Intl BB"/>
                  <a:sym typeface="Lint McCree Intl BB"/>
                </a:rPr>
                <a:t>ICE Mindset</a:t>
              </a:r>
              <a:r>
                <a:rPr sz="2000" dirty="0">
                  <a:solidFill>
                    <a:srgbClr val="2D2829"/>
                  </a:solidFill>
                  <a:latin typeface="Lint McCree Intl BB"/>
                  <a:ea typeface="Lint McCree Intl BB"/>
                  <a:cs typeface="Lint McCree Intl BB"/>
                  <a:sym typeface="Lint McCree Intl BB"/>
                </a:rPr>
                <a:t>: </a:t>
              </a:r>
            </a:p>
            <a:p>
              <a:pPr marL="228495" indent="-228495" algn="l" defTabSz="456987">
                <a:lnSpc>
                  <a:spcPts val="3600"/>
                </a:lnSpc>
                <a:spcBef>
                  <a:spcPts val="300"/>
                </a:spcBef>
                <a:buSzPct val="100000"/>
                <a:buChar char="•"/>
                <a:defRPr sz="1800"/>
              </a:pPr>
              <a:r>
                <a:rPr sz="2000" dirty="0">
                  <a:solidFill>
                    <a:srgbClr val="2D2829"/>
                  </a:solidFill>
                  <a:latin typeface="Lint McCree Intl BB"/>
                  <a:ea typeface="Lint McCree Intl BB"/>
                  <a:cs typeface="Lint McCree Intl BB"/>
                  <a:sym typeface="Lint McCree Intl BB"/>
                </a:rPr>
                <a:t>I have a responsibility to create new ideas that meet needs in the world. </a:t>
              </a:r>
            </a:p>
            <a:p>
              <a:pPr marL="228495" indent="-228495" algn="l" defTabSz="456987">
                <a:lnSpc>
                  <a:spcPts val="3400"/>
                </a:lnSpc>
                <a:spcBef>
                  <a:spcPts val="300"/>
                </a:spcBef>
                <a:buSzPct val="100000"/>
                <a:buChar char="•"/>
                <a:defRPr sz="1800"/>
              </a:pPr>
              <a:r>
                <a:rPr sz="2000" dirty="0">
                  <a:solidFill>
                    <a:srgbClr val="2D2829"/>
                  </a:solidFill>
                  <a:latin typeface="Lint McCree Intl BB"/>
                  <a:ea typeface="Lint McCree Intl BB"/>
                  <a:cs typeface="Lint McCree Intl BB"/>
                  <a:sym typeface="Lint McCree Intl BB"/>
                </a:rPr>
                <a:t>I can see the value in understanding the world from another person’s perspective.</a:t>
              </a:r>
            </a:p>
          </p:txBody>
        </p:sp>
      </p:grpSp>
      <p:pic>
        <p:nvPicPr>
          <p:cNvPr id="707" name="guy choosing_3.png"/>
          <p:cNvPicPr/>
          <p:nvPr/>
        </p:nvPicPr>
        <p:blipFill>
          <a:blip r:embed="rId3">
            <a:extLst/>
          </a:blip>
          <a:stretch>
            <a:fillRect/>
          </a:stretch>
        </p:blipFill>
        <p:spPr>
          <a:xfrm>
            <a:off x="4273580" y="7754391"/>
            <a:ext cx="847363" cy="2036540"/>
          </a:xfrm>
          <a:prstGeom prst="rect">
            <a:avLst/>
          </a:prstGeom>
          <a:ln w="12700">
            <a:miter lim="400000"/>
          </a:ln>
        </p:spPr>
      </p:pic>
      <p:grpSp>
        <p:nvGrpSpPr>
          <p:cNvPr id="710" name="Group 710"/>
          <p:cNvGrpSpPr/>
          <p:nvPr/>
        </p:nvGrpSpPr>
        <p:grpSpPr>
          <a:xfrm>
            <a:off x="4532182" y="7117525"/>
            <a:ext cx="659622" cy="743012"/>
            <a:chOff x="0" y="0"/>
            <a:chExt cx="659622" cy="743010"/>
          </a:xfrm>
        </p:grpSpPr>
        <p:sp>
          <p:nvSpPr>
            <p:cNvPr id="708" name="Shape 708"/>
            <p:cNvSpPr/>
            <p:nvPr/>
          </p:nvSpPr>
          <p:spPr>
            <a:xfrm>
              <a:off x="166254" y="126109"/>
              <a:ext cx="377898" cy="4399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5D328"/>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709" name="lightbulb_1.png"/>
            <p:cNvPicPr/>
            <p:nvPr/>
          </p:nvPicPr>
          <p:blipFill>
            <a:blip r:embed="rId4">
              <a:extLst/>
            </a:blip>
            <a:srcRect/>
            <a:stretch>
              <a:fillRect/>
            </a:stretch>
          </p:blipFill>
          <p:spPr>
            <a:xfrm>
              <a:off x="0" y="0"/>
              <a:ext cx="659623" cy="743011"/>
            </a:xfrm>
            <a:prstGeom prst="rect">
              <a:avLst/>
            </a:prstGeom>
            <a:ln w="12700" cap="flat">
              <a:noFill/>
              <a:miter lim="400000"/>
            </a:ln>
            <a:effectLst/>
          </p:spPr>
        </p:pic>
      </p:grpSp>
      <p:pic>
        <p:nvPicPr>
          <p:cNvPr id="2" name="Picture 1"/>
          <p:cNvPicPr>
            <a:picLocks noChangeAspect="1"/>
          </p:cNvPicPr>
          <p:nvPr/>
        </p:nvPicPr>
        <p:blipFill>
          <a:blip r:embed="rId5"/>
          <a:stretch>
            <a:fillRect/>
          </a:stretch>
        </p:blipFill>
        <p:spPr>
          <a:xfrm>
            <a:off x="1379967" y="3060765"/>
            <a:ext cx="2893612" cy="304793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Shape 712"/>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49</a:t>
            </a:fld>
            <a:endParaRPr/>
          </a:p>
        </p:txBody>
      </p:sp>
      <p:sp>
        <p:nvSpPr>
          <p:cNvPr id="713" name="Shape 713"/>
          <p:cNvSpPr/>
          <p:nvPr/>
        </p:nvSpPr>
        <p:spPr>
          <a:xfrm>
            <a:off x="1047753" y="1781078"/>
            <a:ext cx="5247942" cy="6565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lvl="0" algn="l">
              <a:defRPr sz="1800"/>
            </a:pPr>
            <a:r>
              <a:rPr>
                <a:latin typeface="Lint McCree Intl BB"/>
                <a:ea typeface="Lint McCree Intl BB"/>
                <a:cs typeface="Lint McCree Intl BB"/>
                <a:sym typeface="Lint McCree Intl BB"/>
              </a:rPr>
              <a:t>Finish reading the strip on </a:t>
            </a:r>
            <a:r>
              <a:rPr i="1">
                <a:latin typeface="Lint McCree Intl BB"/>
                <a:ea typeface="Lint McCree Intl BB"/>
                <a:cs typeface="Lint McCree Intl BB"/>
                <a:sym typeface="Lint McCree Intl BB"/>
              </a:rPr>
              <a:t>page 1</a:t>
            </a:r>
            <a:r>
              <a:rPr>
                <a:latin typeface="Lint McCree Intl BB"/>
                <a:ea typeface="Lint McCree Intl BB"/>
                <a:cs typeface="Lint McCree Intl BB"/>
                <a:sym typeface="Lint McCree Intl BB"/>
              </a:rPr>
              <a:t> of your Student Workbook.</a:t>
            </a:r>
          </a:p>
        </p:txBody>
      </p:sp>
      <p:sp>
        <p:nvSpPr>
          <p:cNvPr id="714" name="Shape 714"/>
          <p:cNvSpPr/>
          <p:nvPr/>
        </p:nvSpPr>
        <p:spPr>
          <a:xfrm>
            <a:off x="1332743" y="2676166"/>
            <a:ext cx="4960799" cy="1048518"/>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p>
            <a:pPr algn="l" defTabSz="456987">
              <a:defRPr sz="1800"/>
            </a:pPr>
            <a:r>
              <a:rPr lang="en-CA" sz="1400" dirty="0">
                <a:latin typeface="Lint McCree Intl BB"/>
                <a:ea typeface="Lint McCree Intl BB"/>
                <a:cs typeface="Lint McCree Intl BB"/>
                <a:sym typeface="Lint McCree Intl BB"/>
              </a:rPr>
              <a:t>W</a:t>
            </a:r>
            <a:r>
              <a:rPr sz="1400" dirty="0">
                <a:latin typeface="Lint McCree Intl BB"/>
                <a:ea typeface="Lint McCree Intl BB"/>
                <a:cs typeface="Lint McCree Intl BB"/>
                <a:sym typeface="Lint McCree Intl BB"/>
              </a:rPr>
              <a:t>hat often happens is that a team gets together and starts </a:t>
            </a:r>
            <a:r>
              <a:rPr sz="1400" b="1" dirty="0">
                <a:latin typeface="Lint McCree Intl BB"/>
                <a:ea typeface="Lint McCree Intl BB"/>
                <a:cs typeface="Lint McCree Intl BB"/>
                <a:sym typeface="Lint McCree Intl BB"/>
              </a:rPr>
              <a:t>brainstorming…</a:t>
            </a:r>
            <a:endParaRPr sz="1400" b="1" dirty="0">
              <a:latin typeface="Lint McCree Intl BB"/>
              <a:ea typeface="Lint McCree Intl BB"/>
              <a:cs typeface="Lint McCree Intl BB"/>
              <a:sym typeface="Lint McCree Intl BB"/>
            </a:endParaRPr>
          </a:p>
        </p:txBody>
      </p:sp>
      <p:pic>
        <p:nvPicPr>
          <p:cNvPr id="715" name="LittleGuy_15c.png"/>
          <p:cNvPicPr/>
          <p:nvPr/>
        </p:nvPicPr>
        <p:blipFill>
          <a:blip r:embed="rId2">
            <a:extLst/>
          </a:blip>
          <a:stretch>
            <a:fillRect/>
          </a:stretch>
        </p:blipFill>
        <p:spPr>
          <a:xfrm>
            <a:off x="1652261" y="6465294"/>
            <a:ext cx="859597" cy="1444233"/>
          </a:xfrm>
          <a:prstGeom prst="rect">
            <a:avLst/>
          </a:prstGeom>
          <a:ln w="12700">
            <a:miter lim="400000"/>
          </a:ln>
        </p:spPr>
      </p:pic>
      <p:sp>
        <p:nvSpPr>
          <p:cNvPr id="716" name="Shape 716"/>
          <p:cNvSpPr/>
          <p:nvPr/>
        </p:nvSpPr>
        <p:spPr>
          <a:xfrm>
            <a:off x="950714" y="2590813"/>
            <a:ext cx="5724857" cy="5679359"/>
          </a:xfrm>
          <a:prstGeom prst="roundRect">
            <a:avLst>
              <a:gd name="adj" fmla="val 3354"/>
            </a:avLst>
          </a:prstGeom>
          <a:ln w="25400">
            <a:solidFill>
              <a:srgbClr val="F59AB6"/>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717" name="Shape 717"/>
          <p:cNvSpPr/>
          <p:nvPr/>
        </p:nvSpPr>
        <p:spPr>
          <a:xfrm>
            <a:off x="1" y="4382076"/>
            <a:ext cx="3774948" cy="1388398"/>
          </a:xfrm>
          <a:prstGeom prst="wedgeEllipseCallout">
            <a:avLst>
              <a:gd name="adj1" fmla="val 7588"/>
              <a:gd name="adj2" fmla="val 83417"/>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r>
              <a:rPr sz="1400" dirty="0">
                <a:latin typeface="Lint McCree Intl BB"/>
                <a:ea typeface="Lint McCree Intl BB"/>
                <a:cs typeface="Lint McCree Intl BB"/>
                <a:sym typeface="Lint McCree Intl BB"/>
              </a:rPr>
              <a:t>We need a </a:t>
            </a:r>
            <a:r>
              <a:rPr sz="1400" b="1" dirty="0">
                <a:latin typeface="Lint McCree Intl BB"/>
                <a:ea typeface="Lint McCree Intl BB"/>
                <a:cs typeface="Lint McCree Intl BB"/>
                <a:sym typeface="Lint McCree Intl BB"/>
              </a:rPr>
              <a:t>breakthrough</a:t>
            </a:r>
            <a:r>
              <a:rPr lang="en-CA" sz="1400" b="1" dirty="0">
                <a:latin typeface="Lint McCree Intl BB"/>
                <a:ea typeface="Lint McCree Intl BB"/>
                <a:cs typeface="Lint McCree Intl BB"/>
                <a:sym typeface="Lint McCree Intl BB"/>
              </a:rPr>
              <a:t> </a:t>
            </a:r>
            <a:r>
              <a:rPr sz="1400" b="1" dirty="0">
                <a:latin typeface="Lint McCree Intl BB"/>
                <a:ea typeface="Lint McCree Intl BB"/>
                <a:cs typeface="Lint McCree Intl BB"/>
                <a:sym typeface="Lint McCree Intl BB"/>
              </a:rPr>
              <a:t>idea</a:t>
            </a:r>
            <a:endParaRPr sz="1400" b="1" dirty="0">
              <a:latin typeface="Lint McCree Intl BB"/>
              <a:ea typeface="Lint McCree Intl BB"/>
              <a:cs typeface="Lint McCree Intl BB"/>
              <a:sym typeface="Lint McCree Intl BB"/>
            </a:endParaRPr>
          </a:p>
          <a:p>
            <a:pPr defTabSz="456987">
              <a:defRPr sz="1800"/>
            </a:pPr>
            <a:r>
              <a:rPr sz="1400" dirty="0">
                <a:latin typeface="Lint McCree Intl BB"/>
                <a:ea typeface="Lint McCree Intl BB"/>
                <a:cs typeface="Lint McCree Intl BB"/>
                <a:sym typeface="Lint McCree Intl BB"/>
              </a:rPr>
              <a:t>but I’m </a:t>
            </a:r>
            <a:r>
              <a:rPr sz="1400" i="1" dirty="0">
                <a:latin typeface="Lint McCree Intl BB"/>
                <a:ea typeface="Lint McCree Intl BB"/>
                <a:cs typeface="Lint McCree Intl BB"/>
                <a:sym typeface="Lint McCree Intl BB"/>
              </a:rPr>
              <a:t>stuck…</a:t>
            </a:r>
          </a:p>
        </p:txBody>
      </p:sp>
      <p:grpSp>
        <p:nvGrpSpPr>
          <p:cNvPr id="722" name="Group 722"/>
          <p:cNvGrpSpPr/>
          <p:nvPr/>
        </p:nvGrpSpPr>
        <p:grpSpPr>
          <a:xfrm>
            <a:off x="6754484" y="1906141"/>
            <a:ext cx="5724858" cy="6364022"/>
            <a:chOff x="0" y="0"/>
            <a:chExt cx="5724857" cy="6364020"/>
          </a:xfrm>
        </p:grpSpPr>
        <p:grpSp>
          <p:nvGrpSpPr>
            <p:cNvPr id="720" name="Group 720"/>
            <p:cNvGrpSpPr/>
            <p:nvPr/>
          </p:nvGrpSpPr>
          <p:grpSpPr>
            <a:xfrm>
              <a:off x="0" y="684660"/>
              <a:ext cx="5724857" cy="5679360"/>
              <a:chOff x="0" y="0"/>
              <a:chExt cx="5724856" cy="5679359"/>
            </a:xfrm>
          </p:grpSpPr>
          <p:sp>
            <p:nvSpPr>
              <p:cNvPr id="718" name="Shape 718"/>
              <p:cNvSpPr/>
              <p:nvPr/>
            </p:nvSpPr>
            <p:spPr>
              <a:xfrm>
                <a:off x="110750" y="2564"/>
                <a:ext cx="5503355" cy="8207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lnSpc>
                    <a:spcPts val="2800"/>
                  </a:lnSpc>
                  <a:defRPr sz="1800"/>
                </a:pPr>
                <a:r>
                  <a:rPr sz="1400">
                    <a:solidFill>
                      <a:srgbClr val="2D2829"/>
                    </a:solidFill>
                    <a:latin typeface="Lint McCree Intl BB"/>
                    <a:ea typeface="Lint McCree Intl BB"/>
                    <a:cs typeface="Lint McCree Intl BB"/>
                    <a:sym typeface="Lint McCree Intl BB"/>
                  </a:rPr>
                  <a:t>Identify a </a:t>
                </a:r>
                <a:r>
                  <a:rPr sz="1400" i="1">
                    <a:solidFill>
                      <a:srgbClr val="2D2829"/>
                    </a:solidFill>
                    <a:latin typeface="Lint McCree Intl BB"/>
                    <a:ea typeface="Lint McCree Intl BB"/>
                    <a:cs typeface="Lint McCree Intl BB"/>
                    <a:sym typeface="Lint McCree Intl BB"/>
                  </a:rPr>
                  <a:t>product</a:t>
                </a:r>
                <a:r>
                  <a:rPr sz="1400">
                    <a:solidFill>
                      <a:srgbClr val="2D2829"/>
                    </a:solidFill>
                    <a:latin typeface="Lint McCree Intl BB"/>
                    <a:ea typeface="Lint McCree Intl BB"/>
                    <a:cs typeface="Lint McCree Intl BB"/>
                    <a:sym typeface="Lint McCree Intl BB"/>
                  </a:rPr>
                  <a:t> or </a:t>
                </a:r>
                <a:r>
                  <a:rPr sz="1400" i="1">
                    <a:solidFill>
                      <a:srgbClr val="2D2829"/>
                    </a:solidFill>
                    <a:latin typeface="Lint McCree Intl BB"/>
                    <a:ea typeface="Lint McCree Intl BB"/>
                    <a:cs typeface="Lint McCree Intl BB"/>
                    <a:sym typeface="Lint McCree Intl BB"/>
                  </a:rPr>
                  <a:t>service</a:t>
                </a:r>
                <a:r>
                  <a:rPr sz="1400">
                    <a:solidFill>
                      <a:srgbClr val="2D2829"/>
                    </a:solidFill>
                    <a:latin typeface="Lint McCree Intl BB"/>
                    <a:ea typeface="Lint McCree Intl BB"/>
                    <a:cs typeface="Lint McCree Intl BB"/>
                    <a:sym typeface="Lint McCree Intl BB"/>
                  </a:rPr>
                  <a:t> that seems to be designed </a:t>
                </a:r>
                <a:r>
                  <a:rPr sz="1400" i="1">
                    <a:solidFill>
                      <a:srgbClr val="2D2829"/>
                    </a:solidFill>
                    <a:latin typeface="Lint McCree Intl BB"/>
                    <a:ea typeface="Lint McCree Intl BB"/>
                    <a:cs typeface="Lint McCree Intl BB"/>
                    <a:sym typeface="Lint McCree Intl BB"/>
                  </a:rPr>
                  <a:t>without </a:t>
                </a:r>
                <a:r>
                  <a:rPr sz="1400">
                    <a:solidFill>
                      <a:srgbClr val="2D2829"/>
                    </a:solidFill>
                    <a:latin typeface="Lint McCree Intl BB"/>
                    <a:ea typeface="Lint McCree Intl BB"/>
                    <a:cs typeface="Lint McCree Intl BB"/>
                    <a:sym typeface="Lint McCree Intl BB"/>
                  </a:rPr>
                  <a:t>the user in mind.</a:t>
                </a:r>
              </a:p>
            </p:txBody>
          </p:sp>
          <p:sp>
            <p:nvSpPr>
              <p:cNvPr id="719" name="Shape 719"/>
              <p:cNvSpPr/>
              <p:nvPr/>
            </p:nvSpPr>
            <p:spPr>
              <a:xfrm>
                <a:off x="0" y="0"/>
                <a:ext cx="5724856" cy="5679359"/>
              </a:xfrm>
              <a:prstGeom prst="roundRect">
                <a:avLst>
                  <a:gd name="adj" fmla="val 3354"/>
                </a:avLst>
              </a:prstGeom>
              <a:noFill/>
              <a:ln w="25400" cap="flat">
                <a:solidFill>
                  <a:srgbClr val="F59AB6"/>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721" name="Shape 721"/>
            <p:cNvSpPr/>
            <p:nvPr/>
          </p:nvSpPr>
          <p:spPr>
            <a:xfrm>
              <a:off x="81910" y="0"/>
              <a:ext cx="5561036"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algn="l">
                <a:defRPr sz="1800" b="1">
                  <a:latin typeface="Lint McCree Intl BB"/>
                  <a:ea typeface="Lint McCree Intl BB"/>
                  <a:cs typeface="Lint McCree Intl BB"/>
                  <a:sym typeface="Lint McCree Intl BB"/>
                </a:defRPr>
              </a:lvl1pPr>
            </a:lstStyle>
            <a:p>
              <a:pPr lvl="0">
                <a:defRPr b="0"/>
              </a:pPr>
              <a:r>
                <a:rPr b="1"/>
                <a:t>Then…</a:t>
              </a:r>
            </a:p>
          </p:txBody>
        </p:sp>
      </p:grpSp>
      <p:sp>
        <p:nvSpPr>
          <p:cNvPr id="723" name="Shape 723"/>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EE2A7D"/>
                </a:solidFill>
                <a:latin typeface="Helvetica Neue"/>
                <a:ea typeface="Helvetica Neue"/>
                <a:cs typeface="Helvetica Neue"/>
                <a:sym typeface="Helvetica Neue"/>
              </a:rPr>
              <a:t>Gear 1: </a:t>
            </a:r>
            <a:r>
              <a:rPr sz="4000">
                <a:latin typeface="Helvetica Neue Light"/>
                <a:ea typeface="Helvetica Neue Light"/>
                <a:cs typeface="Helvetica Neue Light"/>
                <a:sym typeface="Helvetica Neue Light"/>
              </a:rPr>
              <a:t>Empathy &amp; Need Finding</a:t>
            </a:r>
          </a:p>
        </p:txBody>
      </p:sp>
      <p:grpSp>
        <p:nvGrpSpPr>
          <p:cNvPr id="3" name="Group 2"/>
          <p:cNvGrpSpPr/>
          <p:nvPr/>
        </p:nvGrpSpPr>
        <p:grpSpPr>
          <a:xfrm>
            <a:off x="3449302" y="3824692"/>
            <a:ext cx="2964939" cy="4083548"/>
            <a:chOff x="3449289" y="3824690"/>
            <a:chExt cx="2964939" cy="4083549"/>
          </a:xfrm>
        </p:grpSpPr>
        <p:grpSp>
          <p:nvGrpSpPr>
            <p:cNvPr id="727" name="Group 727"/>
            <p:cNvGrpSpPr/>
            <p:nvPr/>
          </p:nvGrpSpPr>
          <p:grpSpPr>
            <a:xfrm>
              <a:off x="3449289" y="3824690"/>
              <a:ext cx="2964939" cy="2320461"/>
              <a:chOff x="411849" y="-389466"/>
              <a:chExt cx="2964937" cy="2320460"/>
            </a:xfrm>
          </p:grpSpPr>
          <p:sp>
            <p:nvSpPr>
              <p:cNvPr id="725" name="Shape 725"/>
              <p:cNvSpPr/>
              <p:nvPr/>
            </p:nvSpPr>
            <p:spPr>
              <a:xfrm>
                <a:off x="411849" y="-389467"/>
                <a:ext cx="2163607" cy="1065161"/>
              </a:xfrm>
              <a:prstGeom prst="wedgeEllipseCallout">
                <a:avLst>
                  <a:gd name="adj1" fmla="val 26340"/>
                  <a:gd name="adj2" fmla="val 90521"/>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400">
                    <a:latin typeface="Lint McCree Intl BB"/>
                    <a:ea typeface="Lint McCree Intl BB"/>
                    <a:cs typeface="Lint McCree Intl BB"/>
                    <a:sym typeface="Lint McCree Intl BB"/>
                  </a:rPr>
                  <a:t>I know! </a:t>
                </a:r>
                <a:r>
                  <a:rPr sz="1400" i="1">
                    <a:latin typeface="Lint McCree Intl BB"/>
                    <a:ea typeface="Lint McCree Intl BB"/>
                    <a:cs typeface="Lint McCree Intl BB"/>
                    <a:sym typeface="Lint McCree Intl BB"/>
                  </a:rPr>
                  <a:t>Me too…</a:t>
                </a:r>
              </a:p>
            </p:txBody>
          </p:sp>
          <p:sp>
            <p:nvSpPr>
              <p:cNvPr id="726" name="Shape 726"/>
              <p:cNvSpPr/>
              <p:nvPr/>
            </p:nvSpPr>
            <p:spPr>
              <a:xfrm>
                <a:off x="957263" y="682014"/>
                <a:ext cx="2419525" cy="1248980"/>
              </a:xfrm>
              <a:prstGeom prst="wedgeEllipseCallout">
                <a:avLst>
                  <a:gd name="adj1" fmla="val -32886"/>
                  <a:gd name="adj2" fmla="val 63315"/>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400" dirty="0">
                    <a:latin typeface="Lint McCree Intl BB"/>
                    <a:ea typeface="Lint McCree Intl BB"/>
                    <a:cs typeface="Lint McCree Intl BB"/>
                    <a:sym typeface="Lint McCree Intl BB"/>
                  </a:rPr>
                  <a:t>…Maybe We just have to </a:t>
                </a:r>
                <a:r>
                  <a:rPr sz="1400" b="1" dirty="0">
                    <a:latin typeface="Lint McCree Intl BB"/>
                    <a:ea typeface="Lint McCree Intl BB"/>
                    <a:cs typeface="Lint McCree Intl BB"/>
                    <a:sym typeface="Lint McCree Intl BB"/>
                  </a:rPr>
                  <a:t>think</a:t>
                </a:r>
                <a:r>
                  <a:rPr sz="1400" dirty="0">
                    <a:latin typeface="Lint McCree Intl BB"/>
                    <a:ea typeface="Lint McCree Intl BB"/>
                    <a:cs typeface="Lint McCree Intl BB"/>
                    <a:sym typeface="Lint McCree Intl BB"/>
                  </a:rPr>
                  <a:t> harder!</a:t>
                </a:r>
              </a:p>
            </p:txBody>
          </p:sp>
        </p:grpSp>
        <p:pic>
          <p:nvPicPr>
            <p:cNvPr id="2" name="Picture 1" descr="huh? guy_10.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4949" y="6465293"/>
              <a:ext cx="752630" cy="144294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722"/>
                                        </p:tgtEl>
                                        <p:attrNameLst>
                                          <p:attrName>style.visibility</p:attrName>
                                        </p:attrNameLst>
                                      </p:cBhvr>
                                      <p:to>
                                        <p:strVal val="visible"/>
                                      </p:to>
                                    </p:set>
                                    <p:animEffect transition="in" filter="fade">
                                      <p:cBhvr>
                                        <p:cTn id="12" dur="1000"/>
                                        <p:tgtEl>
                                          <p:spTgt spid="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 grpId="2"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asted-image.pdf"/>
          <p:cNvPicPr/>
          <p:nvPr/>
        </p:nvPicPr>
        <p:blipFill>
          <a:blip r:embed="rId3">
            <a:extLst/>
          </a:blip>
          <a:stretch>
            <a:fillRect/>
          </a:stretch>
        </p:blipFill>
        <p:spPr>
          <a:xfrm>
            <a:off x="1534188" y="2100190"/>
            <a:ext cx="6355743" cy="4983381"/>
          </a:xfrm>
          <a:prstGeom prst="rect">
            <a:avLst/>
          </a:prstGeom>
          <a:ln w="12700">
            <a:miter lim="400000"/>
          </a:ln>
        </p:spPr>
      </p:pic>
      <p:sp>
        <p:nvSpPr>
          <p:cNvPr id="88" name="Shape 88"/>
          <p:cNvSpPr/>
          <p:nvPr/>
        </p:nvSpPr>
        <p:spPr>
          <a:xfrm>
            <a:off x="7849343" y="4132960"/>
            <a:ext cx="4826648" cy="2842881"/>
          </a:xfrm>
          <a:prstGeom prst="wedgeEllipseCallout">
            <a:avLst>
              <a:gd name="adj1" fmla="val -31334"/>
              <a:gd name="adj2" fmla="val 77922"/>
            </a:avLst>
          </a:prstGeom>
          <a:solidFill>
            <a:srgbClr val="A9DEEE"/>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lvl1pPr marL="273050" indent="-273050" defTabSz="647700">
              <a:spcBef>
                <a:spcPts val="100"/>
              </a:spcBef>
              <a:defRPr sz="1900">
                <a:latin typeface="Lint McCree Intl BB"/>
                <a:ea typeface="Lint McCree Intl BB"/>
                <a:cs typeface="Lint McCree Intl BB"/>
                <a:sym typeface="Lint McCree Intl BB"/>
              </a:defRPr>
            </a:lvl1pPr>
          </a:lstStyle>
          <a:p>
            <a:pPr lvl="0">
              <a:defRPr sz="1800"/>
            </a:pPr>
            <a:r>
              <a:rPr sz="1800" dirty="0"/>
              <a:t>This portion of the slideshow will take you through the steps you can take to plan your ICE training..</a:t>
            </a:r>
          </a:p>
        </p:txBody>
      </p:sp>
      <p:sp>
        <p:nvSpPr>
          <p:cNvPr id="89" name="Shape 89"/>
          <p:cNvSpPr/>
          <p:nvPr/>
        </p:nvSpPr>
        <p:spPr>
          <a:xfrm>
            <a:off x="1193805" y="1321535"/>
            <a:ext cx="2782761"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2400" b="1">
                <a:latin typeface="Helvetica"/>
                <a:ea typeface="Helvetica"/>
                <a:cs typeface="Helvetica"/>
                <a:sym typeface="Helvetica"/>
              </a:defRPr>
            </a:lvl1pPr>
          </a:lstStyle>
          <a:p>
            <a:pPr lvl="0">
              <a:defRPr sz="1800" b="0"/>
            </a:pPr>
            <a:r>
              <a:rPr/>
              <a:t>Planning your ICE training</a:t>
            </a:r>
          </a:p>
        </p:txBody>
      </p:sp>
      <p:pic>
        <p:nvPicPr>
          <p:cNvPr id="90" name="pasted-image.pdf"/>
          <p:cNvPicPr/>
          <p:nvPr/>
        </p:nvPicPr>
        <p:blipFill>
          <a:blip r:embed="rId4">
            <a:extLst/>
          </a:blip>
          <a:stretch>
            <a:fillRect/>
          </a:stretch>
        </p:blipFill>
        <p:spPr>
          <a:xfrm>
            <a:off x="2548350" y="2412448"/>
            <a:ext cx="3927078" cy="3806428"/>
          </a:xfrm>
          <a:prstGeom prst="rect">
            <a:avLst/>
          </a:prstGeom>
          <a:ln w="12700">
            <a:miter lim="400000"/>
          </a:ln>
        </p:spPr>
      </p:pic>
      <p:pic>
        <p:nvPicPr>
          <p:cNvPr id="91" name="huh? guy_10.png"/>
          <p:cNvPicPr/>
          <p:nvPr/>
        </p:nvPicPr>
        <p:blipFill>
          <a:blip r:embed="rId5">
            <a:extLst/>
          </a:blip>
          <a:stretch>
            <a:fillRect/>
          </a:stretch>
        </p:blipFill>
        <p:spPr>
          <a:xfrm>
            <a:off x="3352901" y="7797763"/>
            <a:ext cx="1017963" cy="1951642"/>
          </a:xfrm>
          <a:prstGeom prst="rect">
            <a:avLst/>
          </a:prstGeom>
          <a:ln w="12700">
            <a:miter lim="400000"/>
          </a:ln>
        </p:spPr>
      </p:pic>
      <p:sp>
        <p:nvSpPr>
          <p:cNvPr id="92" name="Shape 92"/>
          <p:cNvSpPr/>
          <p:nvPr/>
        </p:nvSpPr>
        <p:spPr>
          <a:xfrm>
            <a:off x="4631266" y="7043671"/>
            <a:ext cx="429255" cy="4292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3" name="Shape 93"/>
          <p:cNvSpPr/>
          <p:nvPr/>
        </p:nvSpPr>
        <p:spPr>
          <a:xfrm>
            <a:off x="4363719" y="7483938"/>
            <a:ext cx="296599" cy="29659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4" name="Shape 94"/>
          <p:cNvSpPr/>
          <p:nvPr/>
        </p:nvSpPr>
        <p:spPr>
          <a:xfrm>
            <a:off x="4132022" y="7687137"/>
            <a:ext cx="174262" cy="17426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BEDB99"/>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2" name="Picture 1"/>
          <p:cNvPicPr>
            <a:picLocks noChangeAspect="1"/>
          </p:cNvPicPr>
          <p:nvPr/>
        </p:nvPicPr>
        <p:blipFill>
          <a:blip r:embed="rId6"/>
          <a:stretch>
            <a:fillRect/>
          </a:stretch>
        </p:blipFill>
        <p:spPr>
          <a:xfrm>
            <a:off x="7849341" y="7861411"/>
            <a:ext cx="1155701" cy="193040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Shape 729"/>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50</a:t>
            </a:fld>
            <a:endParaRPr/>
          </a:p>
        </p:txBody>
      </p:sp>
      <p:sp>
        <p:nvSpPr>
          <p:cNvPr id="730" name="Shape 730"/>
          <p:cNvSpPr/>
          <p:nvPr/>
        </p:nvSpPr>
        <p:spPr>
          <a:xfrm>
            <a:off x="1032638" y="1747212"/>
            <a:ext cx="5561035" cy="65653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lvl="0" algn="l">
              <a:defRPr sz="1800"/>
            </a:pPr>
            <a:r>
              <a:rPr>
                <a:latin typeface="Lint McCree Intl BB"/>
                <a:ea typeface="Lint McCree Intl BB"/>
                <a:cs typeface="Lint McCree Intl BB"/>
                <a:sym typeface="Lint McCree Intl BB"/>
              </a:rPr>
              <a:t>Finish reading the strip on </a:t>
            </a:r>
            <a:r>
              <a:rPr i="1">
                <a:latin typeface="Lint McCree Intl BB"/>
                <a:ea typeface="Lint McCree Intl BB"/>
                <a:cs typeface="Lint McCree Intl BB"/>
                <a:sym typeface="Lint McCree Intl BB"/>
              </a:rPr>
              <a:t>page 2 </a:t>
            </a:r>
            <a:r>
              <a:rPr>
                <a:latin typeface="Lint McCree Intl BB"/>
                <a:ea typeface="Lint McCree Intl BB"/>
                <a:cs typeface="Lint McCree Intl BB"/>
                <a:sym typeface="Lint McCree Intl BB"/>
              </a:rPr>
              <a:t>of your Student Workbook.</a:t>
            </a:r>
          </a:p>
        </p:txBody>
      </p:sp>
      <p:sp>
        <p:nvSpPr>
          <p:cNvPr id="731" name="Shape 731"/>
          <p:cNvSpPr/>
          <p:nvPr/>
        </p:nvSpPr>
        <p:spPr>
          <a:xfrm>
            <a:off x="950714" y="2590813"/>
            <a:ext cx="5724857" cy="5679359"/>
          </a:xfrm>
          <a:prstGeom prst="roundRect">
            <a:avLst>
              <a:gd name="adj" fmla="val 3354"/>
            </a:avLst>
          </a:prstGeom>
          <a:ln w="25400">
            <a:solidFill>
              <a:srgbClr val="F59AB6"/>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grpSp>
        <p:nvGrpSpPr>
          <p:cNvPr id="736" name="Group 736"/>
          <p:cNvGrpSpPr/>
          <p:nvPr/>
        </p:nvGrpSpPr>
        <p:grpSpPr>
          <a:xfrm>
            <a:off x="6754482" y="1906139"/>
            <a:ext cx="5724860" cy="6364023"/>
            <a:chOff x="0" y="0"/>
            <a:chExt cx="5724857" cy="6364020"/>
          </a:xfrm>
        </p:grpSpPr>
        <p:grpSp>
          <p:nvGrpSpPr>
            <p:cNvPr id="734" name="Group 734"/>
            <p:cNvGrpSpPr/>
            <p:nvPr/>
          </p:nvGrpSpPr>
          <p:grpSpPr>
            <a:xfrm>
              <a:off x="0" y="0"/>
              <a:ext cx="5724857" cy="6364020"/>
              <a:chOff x="0" y="0"/>
              <a:chExt cx="5724856" cy="6364019"/>
            </a:xfrm>
          </p:grpSpPr>
          <p:sp>
            <p:nvSpPr>
              <p:cNvPr id="732" name="Shape 732"/>
              <p:cNvSpPr/>
              <p:nvPr/>
            </p:nvSpPr>
            <p:spPr>
              <a:xfrm>
                <a:off x="0" y="684660"/>
                <a:ext cx="5724856" cy="5679359"/>
              </a:xfrm>
              <a:prstGeom prst="roundRect">
                <a:avLst>
                  <a:gd name="adj" fmla="val 3354"/>
                </a:avLst>
              </a:prstGeom>
              <a:noFill/>
              <a:ln w="25400" cap="flat">
                <a:solidFill>
                  <a:srgbClr val="F59AB6"/>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733" name="Shape 733"/>
              <p:cNvSpPr/>
              <p:nvPr/>
            </p:nvSpPr>
            <p:spPr>
              <a:xfrm>
                <a:off x="81910" y="0"/>
                <a:ext cx="5561035"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algn="l">
                  <a:defRPr sz="1800" b="1">
                    <a:latin typeface="Lint McCree Intl BB"/>
                    <a:ea typeface="Lint McCree Intl BB"/>
                    <a:cs typeface="Lint McCree Intl BB"/>
                    <a:sym typeface="Lint McCree Intl BB"/>
                  </a:defRPr>
                </a:lvl1pPr>
              </a:lstStyle>
              <a:p>
                <a:pPr lvl="0">
                  <a:defRPr b="0"/>
                </a:pPr>
                <a:r>
                  <a:rPr b="1"/>
                  <a:t>Then…</a:t>
                </a:r>
              </a:p>
            </p:txBody>
          </p:sp>
        </p:grpSp>
        <p:sp>
          <p:nvSpPr>
            <p:cNvPr id="735" name="Shape 735"/>
            <p:cNvSpPr/>
            <p:nvPr/>
          </p:nvSpPr>
          <p:spPr>
            <a:xfrm>
              <a:off x="110750" y="638370"/>
              <a:ext cx="5503355" cy="8207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lnSpc>
                  <a:spcPts val="2800"/>
                </a:lnSpc>
                <a:defRPr sz="1800"/>
              </a:pPr>
              <a:r>
                <a:rPr sz="1400">
                  <a:solidFill>
                    <a:srgbClr val="2D2829"/>
                  </a:solidFill>
                  <a:latin typeface="Lint McCree Intl BB"/>
                  <a:ea typeface="Lint McCree Intl BB"/>
                  <a:cs typeface="Lint McCree Intl BB"/>
                  <a:sym typeface="Lint McCree Intl BB"/>
                </a:rPr>
                <a:t>Identify a product or service that seems well-designed to </a:t>
              </a:r>
              <a:r>
                <a:rPr sz="1400" i="1">
                  <a:solidFill>
                    <a:srgbClr val="2D2829"/>
                  </a:solidFill>
                  <a:latin typeface="Lint McCree Intl BB"/>
                  <a:ea typeface="Lint McCree Intl BB"/>
                  <a:cs typeface="Lint McCree Intl BB"/>
                  <a:sym typeface="Lint McCree Intl BB"/>
                </a:rPr>
                <a:t>meet</a:t>
              </a:r>
              <a:r>
                <a:rPr sz="1400">
                  <a:solidFill>
                    <a:srgbClr val="2D2829"/>
                  </a:solidFill>
                  <a:latin typeface="Lint McCree Intl BB"/>
                  <a:ea typeface="Lint McCree Intl BB"/>
                  <a:cs typeface="Lint McCree Intl BB"/>
                  <a:sym typeface="Lint McCree Intl BB"/>
                </a:rPr>
                <a:t> the needs of users:</a:t>
              </a:r>
            </a:p>
          </p:txBody>
        </p:sp>
      </p:grpSp>
      <p:sp>
        <p:nvSpPr>
          <p:cNvPr id="737" name="Shape 737"/>
          <p:cNvSpPr/>
          <p:nvPr/>
        </p:nvSpPr>
        <p:spPr>
          <a:xfrm>
            <a:off x="1073019" y="2673349"/>
            <a:ext cx="5480273" cy="8001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p>
            <a:pPr algn="l" defTabSz="456987">
              <a:defRPr sz="1800"/>
            </a:pPr>
            <a:r>
              <a:rPr sz="1400">
                <a:latin typeface="Lint McCree Intl BB"/>
                <a:ea typeface="Lint McCree Intl BB"/>
                <a:cs typeface="Lint McCree Intl BB"/>
                <a:sym typeface="Lint McCree Intl BB"/>
              </a:rPr>
              <a:t>The </a:t>
            </a:r>
            <a:r>
              <a:rPr sz="1400" b="1">
                <a:latin typeface="Lint McCree Intl BB"/>
                <a:ea typeface="Lint McCree Intl BB"/>
                <a:cs typeface="Lint McCree Intl BB"/>
                <a:sym typeface="Lint McCree Intl BB"/>
              </a:rPr>
              <a:t>I.C.E.</a:t>
            </a:r>
            <a:r>
              <a:rPr sz="1400">
                <a:latin typeface="Lint McCree Intl BB"/>
                <a:ea typeface="Lint McCree Intl BB"/>
                <a:cs typeface="Lint McCree Intl BB"/>
                <a:sym typeface="Lint McCree Intl BB"/>
              </a:rPr>
              <a:t> methodology, flips this approach around…</a:t>
            </a:r>
          </a:p>
        </p:txBody>
      </p:sp>
      <p:grpSp>
        <p:nvGrpSpPr>
          <p:cNvPr id="742" name="Group 742"/>
          <p:cNvGrpSpPr/>
          <p:nvPr/>
        </p:nvGrpSpPr>
        <p:grpSpPr>
          <a:xfrm>
            <a:off x="590323" y="4143454"/>
            <a:ext cx="5793820" cy="3753626"/>
            <a:chOff x="-610837" y="-1405467"/>
            <a:chExt cx="5793819" cy="3753625"/>
          </a:xfrm>
        </p:grpSpPr>
        <p:sp>
          <p:nvSpPr>
            <p:cNvPr id="738" name="Shape 738"/>
            <p:cNvSpPr/>
            <p:nvPr/>
          </p:nvSpPr>
          <p:spPr>
            <a:xfrm>
              <a:off x="-610837" y="-1182807"/>
              <a:ext cx="3024156" cy="1238567"/>
            </a:xfrm>
            <a:prstGeom prst="wedgeEllipseCallout">
              <a:avLst>
                <a:gd name="adj1" fmla="val 4634"/>
                <a:gd name="adj2" fmla="val 74505"/>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400">
                  <a:latin typeface="Lint McCree Intl BB"/>
                  <a:ea typeface="Lint McCree Intl BB"/>
                  <a:cs typeface="Lint McCree Intl BB"/>
                  <a:sym typeface="Lint McCree Intl BB"/>
                </a:rPr>
                <a:t>We need a </a:t>
              </a:r>
              <a:r>
                <a:rPr sz="1400" b="1">
                  <a:latin typeface="Lint McCree Intl BB"/>
                  <a:ea typeface="Lint McCree Intl BB"/>
                  <a:cs typeface="Lint McCree Intl BB"/>
                  <a:sym typeface="Lint McCree Intl BB"/>
                </a:rPr>
                <a:t>breakthrough!</a:t>
              </a:r>
            </a:p>
          </p:txBody>
        </p:sp>
        <p:pic>
          <p:nvPicPr>
            <p:cNvPr id="739" name="LittleGuy_2a.png"/>
            <p:cNvPicPr/>
            <p:nvPr/>
          </p:nvPicPr>
          <p:blipFill>
            <a:blip r:embed="rId2">
              <a:extLst/>
            </a:blip>
            <a:stretch>
              <a:fillRect/>
            </a:stretch>
          </p:blipFill>
          <p:spPr>
            <a:xfrm>
              <a:off x="2991463" y="605729"/>
              <a:ext cx="541701" cy="1742429"/>
            </a:xfrm>
            <a:prstGeom prst="rect">
              <a:avLst/>
            </a:prstGeom>
            <a:ln w="12700" cap="flat">
              <a:noFill/>
              <a:miter lim="400000"/>
            </a:ln>
            <a:effectLst/>
          </p:spPr>
        </p:pic>
        <p:pic>
          <p:nvPicPr>
            <p:cNvPr id="740" name="LittleGuy_12a.png"/>
            <p:cNvPicPr/>
            <p:nvPr/>
          </p:nvPicPr>
          <p:blipFill>
            <a:blip r:embed="rId3">
              <a:extLst/>
            </a:blip>
            <a:stretch>
              <a:fillRect/>
            </a:stretch>
          </p:blipFill>
          <p:spPr>
            <a:xfrm flipH="1">
              <a:off x="234214" y="623878"/>
              <a:ext cx="1774643" cy="1706131"/>
            </a:xfrm>
            <a:prstGeom prst="rect">
              <a:avLst/>
            </a:prstGeom>
            <a:ln w="12700" cap="flat">
              <a:noFill/>
              <a:miter lim="400000"/>
            </a:ln>
            <a:effectLst/>
          </p:spPr>
        </p:pic>
        <p:sp>
          <p:nvSpPr>
            <p:cNvPr id="741" name="Shape 741"/>
            <p:cNvSpPr/>
            <p:nvPr/>
          </p:nvSpPr>
          <p:spPr>
            <a:xfrm>
              <a:off x="2654954" y="-1405467"/>
              <a:ext cx="2528028" cy="1761464"/>
            </a:xfrm>
            <a:prstGeom prst="wedgeEllipseCallout">
              <a:avLst>
                <a:gd name="adj1" fmla="val -20045"/>
                <a:gd name="adj2" fmla="val 60196"/>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defRPr sz="1800"/>
              </a:pPr>
              <a:r>
                <a:rPr sz="1400">
                  <a:latin typeface="Lint McCree Intl BB"/>
                  <a:ea typeface="Lint McCree Intl BB"/>
                  <a:cs typeface="Lint McCree Intl BB"/>
                  <a:sym typeface="Lint McCree Intl BB"/>
                </a:rPr>
                <a:t>Okay, but this time we’re going to  </a:t>
              </a:r>
              <a:r>
                <a:rPr sz="1400" b="1">
                  <a:latin typeface="Lint McCree Intl BB"/>
                  <a:ea typeface="Lint McCree Intl BB"/>
                  <a:cs typeface="Lint McCree Intl BB"/>
                  <a:sym typeface="Lint McCree Intl BB"/>
                </a:rPr>
                <a:t>start</a:t>
              </a:r>
              <a:r>
                <a:rPr sz="1400">
                  <a:latin typeface="Lint McCree Intl BB"/>
                  <a:ea typeface="Lint McCree Intl BB"/>
                  <a:cs typeface="Lint McCree Intl BB"/>
                  <a:sym typeface="Lint McCree Intl BB"/>
                </a:rPr>
                <a:t> by identifying unmet needs.</a:t>
              </a:r>
            </a:p>
          </p:txBody>
        </p:sp>
      </p:grpSp>
      <p:sp>
        <p:nvSpPr>
          <p:cNvPr id="743" name="Shape 743"/>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EE2A7D"/>
                </a:solidFill>
                <a:latin typeface="Helvetica Neue"/>
                <a:ea typeface="Helvetica Neue"/>
                <a:cs typeface="Helvetica Neue"/>
                <a:sym typeface="Helvetica Neue"/>
              </a:rPr>
              <a:t>Gear 1: </a:t>
            </a:r>
            <a:r>
              <a:rPr sz="4000">
                <a:latin typeface="Helvetica Neue Light"/>
                <a:ea typeface="Helvetica Neue Light"/>
                <a:cs typeface="Helvetica Neue Light"/>
                <a:sym typeface="Helvetica Neue Light"/>
              </a:rPr>
              <a:t>Empathy &amp; Need Finding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736"/>
                                        </p:tgtEl>
                                        <p:attrNameLst>
                                          <p:attrName>style.visibility</p:attrName>
                                        </p:attrNameLst>
                                      </p:cBhvr>
                                      <p:to>
                                        <p:strVal val="visible"/>
                                      </p:to>
                                    </p:set>
                                    <p:animEffect transition="in" filter="fade">
                                      <p:cBhvr>
                                        <p:cTn id="7" dur="1000"/>
                                        <p:tgtEl>
                                          <p:spTgt spid="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 grpId="1" animBg="1" advAuto="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 name="Shape 745"/>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51</a:t>
            </a:fld>
            <a:endParaRPr/>
          </a:p>
        </p:txBody>
      </p:sp>
      <p:sp>
        <p:nvSpPr>
          <p:cNvPr id="746" name="Shape 746"/>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EE2A7D"/>
                </a:solidFill>
                <a:latin typeface="Helvetica Neue"/>
                <a:ea typeface="Helvetica Neue"/>
                <a:cs typeface="Helvetica Neue"/>
                <a:sym typeface="Helvetica Neue"/>
              </a:rPr>
              <a:t>Gear 1: </a:t>
            </a:r>
            <a:r>
              <a:rPr sz="4000">
                <a:latin typeface="Helvetica Neue Light"/>
                <a:ea typeface="Helvetica Neue Light"/>
                <a:cs typeface="Helvetica Neue Light"/>
                <a:sym typeface="Helvetica Neue Light"/>
              </a:rPr>
              <a:t>Empathy &amp; Need Finding</a:t>
            </a:r>
          </a:p>
        </p:txBody>
      </p:sp>
      <p:sp>
        <p:nvSpPr>
          <p:cNvPr id="747" name="Shape 747"/>
          <p:cNvSpPr/>
          <p:nvPr/>
        </p:nvSpPr>
        <p:spPr>
          <a:xfrm>
            <a:off x="1094765" y="1171173"/>
            <a:ext cx="9533062" cy="252057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lnSpc>
                <a:spcPts val="3800"/>
              </a:lnSpc>
              <a:defRPr sz="1800"/>
            </a:pPr>
            <a:r>
              <a:rPr sz="2100" b="1" i="1">
                <a:solidFill>
                  <a:srgbClr val="2D2829"/>
                </a:solidFill>
                <a:latin typeface="Helvetica"/>
                <a:ea typeface="Helvetica"/>
                <a:cs typeface="Helvetica"/>
                <a:sym typeface="Helvetica"/>
              </a:rPr>
              <a:t>Empathy</a:t>
            </a:r>
            <a:r>
              <a:rPr sz="2100" i="1">
                <a:solidFill>
                  <a:srgbClr val="2D2829"/>
                </a:solidFill>
                <a:latin typeface="Helvetica"/>
                <a:ea typeface="Helvetica"/>
                <a:cs typeface="Helvetica"/>
                <a:sym typeface="Helvetica"/>
              </a:rPr>
              <a:t> </a:t>
            </a:r>
            <a:r>
              <a:rPr sz="2100">
                <a:solidFill>
                  <a:srgbClr val="2D2829"/>
                </a:solidFill>
                <a:latin typeface="Helvetica"/>
                <a:ea typeface="Helvetica"/>
                <a:cs typeface="Helvetica"/>
                <a:sym typeface="Helvetica"/>
              </a:rPr>
              <a:t>is the ability to understand the thoughts and feelings of other people, as different from one’s own. </a:t>
            </a:r>
          </a:p>
          <a:p>
            <a:pPr algn="l" defTabSz="456987">
              <a:lnSpc>
                <a:spcPts val="3800"/>
              </a:lnSpc>
              <a:defRPr sz="1800"/>
            </a:pPr>
            <a:endParaRPr sz="2100">
              <a:solidFill>
                <a:srgbClr val="2D2829"/>
              </a:solidFill>
              <a:latin typeface="Helvetica"/>
              <a:ea typeface="Helvetica"/>
              <a:cs typeface="Helvetica"/>
              <a:sym typeface="Helvetica"/>
            </a:endParaRPr>
          </a:p>
          <a:p>
            <a:pPr algn="l" defTabSz="456987">
              <a:lnSpc>
                <a:spcPts val="3600"/>
              </a:lnSpc>
              <a:defRPr sz="1800"/>
            </a:pPr>
            <a:r>
              <a:rPr sz="2100" b="1" i="1">
                <a:solidFill>
                  <a:srgbClr val="2D2829"/>
                </a:solidFill>
                <a:latin typeface="Helvetica"/>
                <a:ea typeface="Helvetica"/>
                <a:cs typeface="Helvetica"/>
                <a:sym typeface="Helvetica"/>
              </a:rPr>
              <a:t>Need finding</a:t>
            </a:r>
            <a:r>
              <a:rPr sz="2100" i="1">
                <a:solidFill>
                  <a:srgbClr val="2D2829"/>
                </a:solidFill>
                <a:latin typeface="Helvetica"/>
                <a:ea typeface="Helvetica"/>
                <a:cs typeface="Helvetica"/>
                <a:sym typeface="Helvetica"/>
              </a:rPr>
              <a:t> </a:t>
            </a:r>
            <a:r>
              <a:rPr sz="2100">
                <a:solidFill>
                  <a:srgbClr val="2D2829"/>
                </a:solidFill>
                <a:latin typeface="Helvetica"/>
                <a:ea typeface="Helvetica"/>
                <a:cs typeface="Helvetica"/>
                <a:sym typeface="Helvetica"/>
              </a:rPr>
              <a:t>is the ability to identify the unmet needs of others. Need finding is a key step in defining the problem or challenge to be solved. </a:t>
            </a:r>
          </a:p>
        </p:txBody>
      </p:sp>
      <p:grpSp>
        <p:nvGrpSpPr>
          <p:cNvPr id="758" name="Group 758"/>
          <p:cNvGrpSpPr/>
          <p:nvPr/>
        </p:nvGrpSpPr>
        <p:grpSpPr>
          <a:xfrm>
            <a:off x="1074879" y="3708984"/>
            <a:ext cx="10002641" cy="6084290"/>
            <a:chOff x="0" y="3022"/>
            <a:chExt cx="10002640" cy="6084288"/>
          </a:xfrm>
        </p:grpSpPr>
        <p:grpSp>
          <p:nvGrpSpPr>
            <p:cNvPr id="755" name="Group 755"/>
            <p:cNvGrpSpPr/>
            <p:nvPr/>
          </p:nvGrpSpPr>
          <p:grpSpPr>
            <a:xfrm>
              <a:off x="0" y="3022"/>
              <a:ext cx="10002640" cy="3682742"/>
              <a:chOff x="0" y="3022"/>
              <a:chExt cx="10002639" cy="3682741"/>
            </a:xfrm>
          </p:grpSpPr>
          <p:pic>
            <p:nvPicPr>
              <p:cNvPr id="748" name="pasted-image.pdf"/>
              <p:cNvPicPr/>
              <p:nvPr/>
            </p:nvPicPr>
            <p:blipFill>
              <a:blip r:embed="rId3">
                <a:extLst/>
              </a:blip>
              <a:srcRect/>
              <a:stretch>
                <a:fillRect/>
              </a:stretch>
            </p:blipFill>
            <p:spPr>
              <a:xfrm>
                <a:off x="3726" y="703695"/>
                <a:ext cx="2387816" cy="1920876"/>
              </a:xfrm>
              <a:prstGeom prst="rect">
                <a:avLst/>
              </a:prstGeom>
              <a:ln w="12700" cap="flat">
                <a:noFill/>
                <a:miter lim="400000"/>
              </a:ln>
              <a:effectLst/>
            </p:spPr>
          </p:pic>
          <p:pic>
            <p:nvPicPr>
              <p:cNvPr id="749" name="pasted-image.pdf"/>
              <p:cNvPicPr/>
              <p:nvPr/>
            </p:nvPicPr>
            <p:blipFill>
              <a:blip r:embed="rId4">
                <a:extLst/>
              </a:blip>
              <a:srcRect/>
              <a:stretch>
                <a:fillRect/>
              </a:stretch>
            </p:blipFill>
            <p:spPr>
              <a:xfrm>
                <a:off x="3984454" y="871705"/>
                <a:ext cx="2476798" cy="1921055"/>
              </a:xfrm>
              <a:prstGeom prst="rect">
                <a:avLst/>
              </a:prstGeom>
              <a:ln w="12700" cap="flat">
                <a:noFill/>
                <a:miter lim="400000"/>
              </a:ln>
              <a:effectLst/>
            </p:spPr>
          </p:pic>
          <p:pic>
            <p:nvPicPr>
              <p:cNvPr id="750" name="pasted-image.pdf"/>
              <p:cNvPicPr/>
              <p:nvPr/>
            </p:nvPicPr>
            <p:blipFill>
              <a:blip r:embed="rId5">
                <a:extLst/>
              </a:blip>
              <a:stretch>
                <a:fillRect/>
              </a:stretch>
            </p:blipFill>
            <p:spPr>
              <a:xfrm>
                <a:off x="8525137" y="697970"/>
                <a:ext cx="1477502" cy="1920876"/>
              </a:xfrm>
              <a:prstGeom prst="rect">
                <a:avLst/>
              </a:prstGeom>
              <a:ln w="12700" cap="flat">
                <a:noFill/>
                <a:miter lim="400000"/>
              </a:ln>
              <a:effectLst/>
            </p:spPr>
          </p:pic>
          <p:sp>
            <p:nvSpPr>
              <p:cNvPr id="751" name="Shape 751"/>
              <p:cNvSpPr/>
              <p:nvPr/>
            </p:nvSpPr>
            <p:spPr>
              <a:xfrm>
                <a:off x="306001" y="2930166"/>
                <a:ext cx="2155980"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000">
                    <a:latin typeface="Lint McCree Intl BB"/>
                    <a:ea typeface="Lint McCree Intl BB"/>
                    <a:cs typeface="Lint McCree Intl BB"/>
                    <a:sym typeface="Lint McCree Intl BB"/>
                  </a:defRPr>
                </a:lvl1pPr>
              </a:lstStyle>
              <a:p>
                <a:pPr lvl="0">
                  <a:defRPr sz="1800"/>
                </a:pPr>
                <a:r>
                  <a:rPr/>
                  <a:t> Observation</a:t>
                </a:r>
              </a:p>
            </p:txBody>
          </p:sp>
          <p:sp>
            <p:nvSpPr>
              <p:cNvPr id="752" name="Shape 752"/>
              <p:cNvSpPr/>
              <p:nvPr/>
            </p:nvSpPr>
            <p:spPr>
              <a:xfrm>
                <a:off x="8198681" y="2930166"/>
                <a:ext cx="1256754"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spcBef>
                    <a:spcPts val="5100"/>
                  </a:spcBef>
                  <a:defRPr sz="2000">
                    <a:latin typeface="Lint McCree Intl BB"/>
                    <a:ea typeface="Lint McCree Intl BB"/>
                    <a:cs typeface="Lint McCree Intl BB"/>
                    <a:sym typeface="Lint McCree Intl BB"/>
                  </a:defRPr>
                </a:lvl1pPr>
              </a:lstStyle>
              <a:p>
                <a:pPr lvl="0">
                  <a:defRPr sz="1800"/>
                </a:pPr>
                <a:r>
                  <a:rPr/>
                  <a:t>Experience</a:t>
                </a:r>
              </a:p>
            </p:txBody>
          </p:sp>
          <p:sp>
            <p:nvSpPr>
              <p:cNvPr id="753" name="Shape 753"/>
              <p:cNvSpPr/>
              <p:nvPr/>
            </p:nvSpPr>
            <p:spPr>
              <a:xfrm>
                <a:off x="4126366" y="3029173"/>
                <a:ext cx="2602332" cy="656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000">
                    <a:latin typeface="Lint McCree Intl BB"/>
                    <a:ea typeface="Lint McCree Intl BB"/>
                    <a:cs typeface="Lint McCree Intl BB"/>
                    <a:sym typeface="Lint McCree Intl BB"/>
                  </a:defRPr>
                </a:lvl1pPr>
              </a:lstStyle>
              <a:p>
                <a:pPr lvl="0">
                  <a:defRPr sz="1800"/>
                </a:pPr>
                <a:r>
                  <a:rPr/>
                  <a:t>Open Ended Interviewing</a:t>
                </a:r>
              </a:p>
            </p:txBody>
          </p:sp>
          <p:sp>
            <p:nvSpPr>
              <p:cNvPr id="754" name="Shape 754"/>
              <p:cNvSpPr/>
              <p:nvPr/>
            </p:nvSpPr>
            <p:spPr>
              <a:xfrm>
                <a:off x="0" y="3022"/>
                <a:ext cx="3955306" cy="42575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200" b="1">
                    <a:latin typeface="Helvetica"/>
                    <a:ea typeface="Helvetica"/>
                    <a:cs typeface="Helvetica"/>
                    <a:sym typeface="Helvetica"/>
                  </a:defRPr>
                </a:lvl1pPr>
              </a:lstStyle>
              <a:p>
                <a:pPr lvl="0">
                  <a:defRPr sz="1800" b="0"/>
                </a:pPr>
                <a:r>
                  <a:rPr sz="2100"/>
                  <a:t> Three Methods</a:t>
                </a:r>
              </a:p>
            </p:txBody>
          </p:sp>
        </p:grpSp>
        <p:pic>
          <p:nvPicPr>
            <p:cNvPr id="756" name="LittleGuy_14b.png"/>
            <p:cNvPicPr/>
            <p:nvPr/>
          </p:nvPicPr>
          <p:blipFill>
            <a:blip r:embed="rId6">
              <a:extLst/>
            </a:blip>
            <a:stretch>
              <a:fillRect/>
            </a:stretch>
          </p:blipFill>
          <p:spPr>
            <a:xfrm>
              <a:off x="4603560" y="4151162"/>
              <a:ext cx="1072212" cy="1936148"/>
            </a:xfrm>
            <a:prstGeom prst="rect">
              <a:avLst/>
            </a:prstGeom>
            <a:ln w="12700" cap="flat">
              <a:noFill/>
              <a:miter lim="400000"/>
            </a:ln>
            <a:effectLst/>
          </p:spPr>
        </p:pic>
        <p:sp>
          <p:nvSpPr>
            <p:cNvPr id="757" name="Shape 757"/>
            <p:cNvSpPr/>
            <p:nvPr/>
          </p:nvSpPr>
          <p:spPr>
            <a:xfrm>
              <a:off x="1780607" y="3437897"/>
              <a:ext cx="2515837" cy="1238567"/>
            </a:xfrm>
            <a:prstGeom prst="wedgeEllipseCallout">
              <a:avLst>
                <a:gd name="adj1" fmla="val 71047"/>
                <a:gd name="adj2" fmla="val 24812"/>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defRPr sz="1400">
                  <a:latin typeface="Lint McCree Intl BB"/>
                  <a:ea typeface="Lint McCree Intl BB"/>
                  <a:cs typeface="Lint McCree Intl BB"/>
                  <a:sym typeface="Lint McCree Intl BB"/>
                </a:defRPr>
              </a:lvl1pPr>
            </a:lstStyle>
            <a:p>
              <a:pPr lvl="0">
                <a:defRPr sz="1800"/>
              </a:pPr>
              <a:r>
                <a:rPr dirty="0"/>
                <a:t>We’ll complete at least one of these activities.</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758"/>
                                        </p:tgtEl>
                                        <p:attrNameLst>
                                          <p:attrName>style.visibility</p:attrName>
                                        </p:attrNameLst>
                                      </p:cBhvr>
                                      <p:to>
                                        <p:strVal val="visible"/>
                                      </p:to>
                                    </p:set>
                                    <p:animEffect transition="in" filter="fade">
                                      <p:cBhvr>
                                        <p:cTn id="7" dur="1000"/>
                                        <p:tgtEl>
                                          <p:spTgt spid="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 grpId="1" animBg="1" advAuto="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Shape 760"/>
          <p:cNvSpPr/>
          <p:nvPr/>
        </p:nvSpPr>
        <p:spPr>
          <a:xfrm>
            <a:off x="3461941" y="3419343"/>
            <a:ext cx="6142700" cy="3355248"/>
          </a:xfrm>
          <a:prstGeom prst="wedgeEllipseCallout">
            <a:avLst>
              <a:gd name="adj1" fmla="val -56606"/>
              <a:gd name="adj2" fmla="val 21538"/>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endParaRPr sz="1100" dirty="0">
              <a:latin typeface="Helvetica"/>
              <a:ea typeface="Helvetica"/>
              <a:cs typeface="Helvetica"/>
              <a:sym typeface="Helvetica"/>
            </a:endParaRPr>
          </a:p>
          <a:p>
            <a:pPr defTabSz="456987">
              <a:lnSpc>
                <a:spcPts val="3100"/>
              </a:lnSpc>
              <a:defRPr sz="1800"/>
            </a:pPr>
            <a:r>
              <a:rPr b="1" dirty="0">
                <a:solidFill>
                  <a:srgbClr val="2D2829"/>
                </a:solidFill>
                <a:latin typeface="Lint McCree Intl BB"/>
                <a:ea typeface="Lint McCree Intl BB"/>
                <a:cs typeface="Lint McCree Intl BB"/>
                <a:sym typeface="Lint McCree Intl BB"/>
              </a:rPr>
              <a:t>Observation</a:t>
            </a:r>
            <a:r>
              <a:rPr dirty="0">
                <a:solidFill>
                  <a:srgbClr val="2D2829"/>
                </a:solidFill>
                <a:latin typeface="Lint McCree Intl BB"/>
                <a:ea typeface="Lint McCree Intl BB"/>
                <a:cs typeface="Lint McCree Intl BB"/>
                <a:sym typeface="Lint McCree Intl BB"/>
              </a:rPr>
              <a:t> is one way to do this. </a:t>
            </a:r>
          </a:p>
          <a:p>
            <a:pPr defTabSz="456987">
              <a:lnSpc>
                <a:spcPts val="3100"/>
              </a:lnSpc>
              <a:defRPr sz="1800"/>
            </a:pPr>
            <a:r>
              <a:rPr i="1" dirty="0">
                <a:solidFill>
                  <a:srgbClr val="2D2829"/>
                </a:solidFill>
                <a:latin typeface="Lint McCree Intl BB"/>
                <a:ea typeface="Lint McCree Intl BB"/>
                <a:cs typeface="Lint McCree Intl BB"/>
                <a:sym typeface="Lint McCree Intl BB"/>
              </a:rPr>
              <a:t>looking</a:t>
            </a:r>
            <a:r>
              <a:rPr dirty="0">
                <a:solidFill>
                  <a:srgbClr val="2D2829"/>
                </a:solidFill>
                <a:latin typeface="Lint McCree Intl BB"/>
                <a:ea typeface="Lint McCree Intl BB"/>
                <a:cs typeface="Lint McCree Intl BB"/>
                <a:sym typeface="Lint McCree Intl BB"/>
              </a:rPr>
              <a:t> and </a:t>
            </a:r>
            <a:r>
              <a:rPr i="1" dirty="0">
                <a:solidFill>
                  <a:srgbClr val="2D2829"/>
                </a:solidFill>
                <a:latin typeface="Lint McCree Intl BB"/>
                <a:ea typeface="Lint McCree Intl BB"/>
                <a:cs typeface="Lint McCree Intl BB"/>
                <a:sym typeface="Lint McCree Intl BB"/>
              </a:rPr>
              <a:t>listening</a:t>
            </a:r>
            <a:r>
              <a:rPr dirty="0">
                <a:solidFill>
                  <a:srgbClr val="2D2829"/>
                </a:solidFill>
                <a:latin typeface="Lint McCree Intl BB"/>
                <a:ea typeface="Lint McCree Intl BB"/>
                <a:cs typeface="Lint McCree Intl BB"/>
                <a:sym typeface="Lint McCree Intl BB"/>
              </a:rPr>
              <a:t> for what is </a:t>
            </a:r>
            <a:r>
              <a:rPr b="1" dirty="0">
                <a:solidFill>
                  <a:srgbClr val="2D2829"/>
                </a:solidFill>
                <a:latin typeface="Lint McCree Intl BB"/>
                <a:ea typeface="Lint McCree Intl BB"/>
                <a:cs typeface="Lint McCree Intl BB"/>
                <a:sym typeface="Lint McCree Intl BB"/>
              </a:rPr>
              <a:t>surprising</a:t>
            </a:r>
            <a:r>
              <a:rPr dirty="0">
                <a:solidFill>
                  <a:srgbClr val="2D2829"/>
                </a:solidFill>
                <a:latin typeface="Lint McCree Intl BB"/>
                <a:ea typeface="Lint McCree Intl BB"/>
                <a:cs typeface="Lint McCree Intl BB"/>
                <a:sym typeface="Lint McCree Intl BB"/>
              </a:rPr>
              <a:t> can help you empathize with the users and understand their experience. </a:t>
            </a:r>
          </a:p>
        </p:txBody>
      </p:sp>
      <p:sp>
        <p:nvSpPr>
          <p:cNvPr id="761" name="Shape 761"/>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52</a:t>
            </a:fld>
            <a:endParaRPr/>
          </a:p>
        </p:txBody>
      </p:sp>
      <p:pic>
        <p:nvPicPr>
          <p:cNvPr id="762" name="pasted-image.tif"/>
          <p:cNvPicPr/>
          <p:nvPr/>
        </p:nvPicPr>
        <p:blipFill>
          <a:blip r:embed="rId2">
            <a:extLst/>
          </a:blip>
          <a:stretch>
            <a:fillRect/>
          </a:stretch>
        </p:blipFill>
        <p:spPr>
          <a:xfrm>
            <a:off x="1201776" y="5355509"/>
            <a:ext cx="2273724" cy="4448903"/>
          </a:xfrm>
          <a:prstGeom prst="rect">
            <a:avLst/>
          </a:prstGeom>
          <a:ln w="12700">
            <a:miter lim="400000"/>
          </a:ln>
        </p:spPr>
      </p:pic>
      <p:sp>
        <p:nvSpPr>
          <p:cNvPr id="763" name="Shape 763"/>
          <p:cNvSpPr/>
          <p:nvPr/>
        </p:nvSpPr>
        <p:spPr>
          <a:xfrm>
            <a:off x="972756" y="2213289"/>
            <a:ext cx="8525328" cy="107716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3800"/>
              </a:lnSpc>
              <a:defRPr sz="2200" b="1">
                <a:solidFill>
                  <a:srgbClr val="2D2829"/>
                </a:solidFill>
                <a:latin typeface="Helvetica"/>
                <a:ea typeface="Helvetica"/>
                <a:cs typeface="Helvetica"/>
                <a:sym typeface="Helvetica"/>
              </a:defRPr>
            </a:lvl1pPr>
          </a:lstStyle>
          <a:p>
            <a:pPr lvl="0">
              <a:defRPr sz="1800" b="0">
                <a:solidFill>
                  <a:srgbClr val="000000"/>
                </a:solidFill>
              </a:defRPr>
            </a:pPr>
            <a:r>
              <a:rPr sz="2100"/>
              <a:t>To help you solve the challenge posed, you need to gain insight into how the users experience the situation at hand. </a:t>
            </a:r>
          </a:p>
        </p:txBody>
      </p:sp>
      <p:pic>
        <p:nvPicPr>
          <p:cNvPr id="764" name="pasted-image.pdf"/>
          <p:cNvPicPr/>
          <p:nvPr/>
        </p:nvPicPr>
        <p:blipFill>
          <a:blip r:embed="rId3">
            <a:extLst/>
          </a:blip>
          <a:srcRect/>
          <a:stretch>
            <a:fillRect/>
          </a:stretch>
        </p:blipFill>
        <p:spPr>
          <a:xfrm>
            <a:off x="1144626" y="163512"/>
            <a:ext cx="2387817" cy="1920876"/>
          </a:xfrm>
          <a:prstGeom prst="rect">
            <a:avLst/>
          </a:prstGeom>
          <a:ln w="12700">
            <a:miter lim="400000"/>
          </a:ln>
        </p:spPr>
      </p:pic>
      <p:sp>
        <p:nvSpPr>
          <p:cNvPr id="765" name="Shape 765"/>
          <p:cNvSpPr/>
          <p:nvPr/>
        </p:nvSpPr>
        <p:spPr>
          <a:xfrm>
            <a:off x="3929043" y="934187"/>
            <a:ext cx="1346470"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EE2A7D"/>
                </a:solidFill>
                <a:latin typeface="Helvetica Neue"/>
                <a:ea typeface="Helvetica Neue"/>
                <a:cs typeface="Helvetica Neue"/>
                <a:sym typeface="Helvetica Neue"/>
              </a:defRPr>
            </a:lvl1pPr>
          </a:lstStyle>
          <a:p>
            <a:pPr lvl="0">
              <a:defRPr sz="1800" b="0">
                <a:solidFill>
                  <a:srgbClr val="000000"/>
                </a:solidFill>
              </a:defRPr>
            </a:pPr>
            <a:r>
              <a:rPr/>
              <a:t>Observation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760"/>
                                        </p:tgtEl>
                                        <p:attrNameLst>
                                          <p:attrName>style.visibility</p:attrName>
                                        </p:attrNameLst>
                                      </p:cBhvr>
                                      <p:to>
                                        <p:strVal val="visible"/>
                                      </p:to>
                                    </p:set>
                                    <p:animEffect transition="in" filter="dissolve">
                                      <p:cBhvr>
                                        <p:cTn id="7" dur="1000"/>
                                        <p:tgtEl>
                                          <p:spTgt spid="7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 grpId="1"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7" name="Screen Shot 2015-08-19 at 8.48.20 AM.png"/>
          <p:cNvPicPr/>
          <p:nvPr/>
        </p:nvPicPr>
        <p:blipFill>
          <a:blip r:embed="rId2">
            <a:extLst/>
          </a:blip>
          <a:stretch>
            <a:fillRect/>
          </a:stretch>
        </p:blipFill>
        <p:spPr>
          <a:xfrm>
            <a:off x="5632826" y="2507239"/>
            <a:ext cx="6870457" cy="5273628"/>
          </a:xfrm>
          <a:prstGeom prst="rect">
            <a:avLst/>
          </a:prstGeom>
          <a:ln w="12700">
            <a:miter lim="400000"/>
          </a:ln>
        </p:spPr>
      </p:pic>
      <p:pic>
        <p:nvPicPr>
          <p:cNvPr id="768" name="LittleGuy_14c.png"/>
          <p:cNvPicPr/>
          <p:nvPr/>
        </p:nvPicPr>
        <p:blipFill>
          <a:blip r:embed="rId3">
            <a:extLst/>
          </a:blip>
          <a:stretch>
            <a:fillRect/>
          </a:stretch>
        </p:blipFill>
        <p:spPr>
          <a:xfrm flipH="1">
            <a:off x="974140" y="5906526"/>
            <a:ext cx="2158626" cy="3897941"/>
          </a:xfrm>
          <a:prstGeom prst="rect">
            <a:avLst/>
          </a:prstGeom>
          <a:ln w="12700">
            <a:miter lim="400000"/>
          </a:ln>
        </p:spPr>
      </p:pic>
      <p:sp>
        <p:nvSpPr>
          <p:cNvPr id="769" name="Shape 769"/>
          <p:cNvSpPr/>
          <p:nvPr/>
        </p:nvSpPr>
        <p:spPr>
          <a:xfrm>
            <a:off x="667951" y="3050994"/>
            <a:ext cx="4754101" cy="2535239"/>
          </a:xfrm>
          <a:prstGeom prst="wedgeEllipseCallout">
            <a:avLst>
              <a:gd name="adj1" fmla="val -19852"/>
              <a:gd name="adj2" fmla="val 61979"/>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100">
                <a:solidFill>
                  <a:srgbClr val="2D2829"/>
                </a:solidFill>
                <a:latin typeface="Lint McCree Intl BB"/>
                <a:ea typeface="Lint McCree Intl BB"/>
                <a:cs typeface="Lint McCree Intl BB"/>
                <a:sym typeface="Lint McCree Intl BB"/>
              </a:rPr>
              <a:t>Create an </a:t>
            </a:r>
            <a:r>
              <a:rPr sz="2100" b="1">
                <a:solidFill>
                  <a:srgbClr val="2D2829"/>
                </a:solidFill>
                <a:latin typeface="Lint McCree Intl BB"/>
                <a:ea typeface="Lint McCree Intl BB"/>
                <a:cs typeface="Lint McCree Intl BB"/>
                <a:sym typeface="Lint McCree Intl BB"/>
              </a:rPr>
              <a:t>Observation</a:t>
            </a:r>
          </a:p>
          <a:p>
            <a:pPr defTabSz="456987">
              <a:lnSpc>
                <a:spcPts val="3600"/>
              </a:lnSpc>
              <a:defRPr sz="1800"/>
            </a:pPr>
            <a:r>
              <a:rPr sz="2100">
                <a:solidFill>
                  <a:srgbClr val="2D2829"/>
                </a:solidFill>
                <a:latin typeface="Lint McCree Intl BB"/>
                <a:ea typeface="Lint McCree Intl BB"/>
                <a:cs typeface="Lint McCree Intl BB"/>
                <a:sym typeface="Lint McCree Intl BB"/>
              </a:rPr>
              <a:t>template</a:t>
            </a:r>
            <a:r>
              <a:rPr sz="2100" b="1">
                <a:solidFill>
                  <a:srgbClr val="2D2829"/>
                </a:solidFill>
                <a:latin typeface="Lint McCree Intl BB"/>
                <a:ea typeface="Lint McCree Intl BB"/>
                <a:cs typeface="Lint McCree Intl BB"/>
                <a:sym typeface="Lint McCree Intl BB"/>
              </a:rPr>
              <a:t>.</a:t>
            </a:r>
          </a:p>
        </p:txBody>
      </p:sp>
      <p:sp>
        <p:nvSpPr>
          <p:cNvPr id="770" name="Shape 770"/>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53</a:t>
            </a:fld>
            <a:endParaRPr/>
          </a:p>
        </p:txBody>
      </p:sp>
      <p:sp>
        <p:nvSpPr>
          <p:cNvPr id="771" name="Shape 771"/>
          <p:cNvSpPr/>
          <p:nvPr/>
        </p:nvSpPr>
        <p:spPr>
          <a:xfrm>
            <a:off x="10280428" y="282595"/>
            <a:ext cx="2722091"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Observation</a:t>
            </a:r>
          </a:p>
        </p:txBody>
      </p:sp>
      <p:sp>
        <p:nvSpPr>
          <p:cNvPr id="772" name="Shape 772"/>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pic>
        <p:nvPicPr>
          <p:cNvPr id="773" name="pasted-image.pdf"/>
          <p:cNvPicPr/>
          <p:nvPr/>
        </p:nvPicPr>
        <p:blipFill>
          <a:blip r:embed="rId4">
            <a:extLst/>
          </a:blip>
          <a:srcRect/>
          <a:stretch>
            <a:fillRect/>
          </a:stretch>
        </p:blipFill>
        <p:spPr>
          <a:xfrm>
            <a:off x="9134939" y="208146"/>
            <a:ext cx="917123" cy="737778"/>
          </a:xfrm>
          <a:prstGeom prst="rect">
            <a:avLst/>
          </a:prstGeom>
          <a:ln w="12700">
            <a:miter lim="400000"/>
          </a:ln>
        </p:spPr>
      </p:pic>
      <p:sp>
        <p:nvSpPr>
          <p:cNvPr id="774" name="Shape 774"/>
          <p:cNvSpPr/>
          <p:nvPr/>
        </p:nvSpPr>
        <p:spPr>
          <a:xfrm>
            <a:off x="5659357" y="7648505"/>
            <a:ext cx="6817398" cy="188997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200"/>
              </a:lnSpc>
              <a:spcBef>
                <a:spcPts val="300"/>
              </a:spcBef>
              <a:defRPr sz="1800"/>
            </a:pPr>
            <a:r>
              <a:rPr sz="1700" dirty="0">
                <a:solidFill>
                  <a:srgbClr val="2D2829"/>
                </a:solidFill>
                <a:latin typeface="Lint McCree Intl BB"/>
                <a:ea typeface="Lint McCree Intl BB"/>
                <a:cs typeface="Lint McCree Intl BB"/>
                <a:sym typeface="Lint McCree Intl BB"/>
              </a:rPr>
              <a:t>Materials</a:t>
            </a:r>
            <a:endParaRPr sz="1700" b="1" dirty="0">
              <a:solidFill>
                <a:srgbClr val="2D2829"/>
              </a:solidFill>
              <a:latin typeface="Lint McCree Intl BB"/>
              <a:ea typeface="Lint McCree Intl BB"/>
              <a:cs typeface="Lint McCree Intl BB"/>
              <a:sym typeface="Lint McCree Intl BB"/>
            </a:endParaRPr>
          </a:p>
          <a:p>
            <a:pPr marL="548570" indent="-231211" algn="l" defTabSz="456987">
              <a:lnSpc>
                <a:spcPts val="3200"/>
              </a:lnSpc>
              <a:spcBef>
                <a:spcPts val="300"/>
              </a:spcBef>
              <a:buSzPct val="171000"/>
              <a:buChar char="•"/>
              <a:defRPr sz="1800"/>
            </a:pPr>
            <a:r>
              <a:rPr sz="1700" dirty="0">
                <a:solidFill>
                  <a:srgbClr val="2D2829"/>
                </a:solidFill>
                <a:latin typeface="Lint McCree Intl BB"/>
                <a:ea typeface="Lint McCree Intl BB"/>
                <a:cs typeface="Lint McCree Intl BB"/>
                <a:sym typeface="Lint McCree Intl BB"/>
              </a:rPr>
              <a:t>Observation </a:t>
            </a:r>
            <a:r>
              <a:rPr lang="en-CA" sz="1700" dirty="0">
                <a:solidFill>
                  <a:srgbClr val="2D2829"/>
                </a:solidFill>
                <a:latin typeface="Lint McCree Intl BB"/>
                <a:ea typeface="Lint McCree Intl BB"/>
                <a:cs typeface="Lint McCree Intl BB"/>
                <a:sym typeface="Lint McCree Intl BB"/>
              </a:rPr>
              <a:t>t</a:t>
            </a:r>
            <a:r>
              <a:rPr sz="1700" dirty="0">
                <a:solidFill>
                  <a:srgbClr val="2D2829"/>
                </a:solidFill>
                <a:latin typeface="Lint McCree Intl BB"/>
                <a:ea typeface="Lint McCree Intl BB"/>
                <a:cs typeface="Lint McCree Intl BB"/>
                <a:sym typeface="Lint McCree Intl BB"/>
              </a:rPr>
              <a:t>emplate </a:t>
            </a:r>
            <a:r>
              <a:rPr sz="1700" dirty="0">
                <a:solidFill>
                  <a:srgbClr val="2D2829"/>
                </a:solidFill>
                <a:latin typeface="Lint McCree Intl BB"/>
                <a:ea typeface="Lint McCree Intl BB"/>
                <a:cs typeface="Lint McCree Intl BB"/>
                <a:sym typeface="Lint McCree Intl BB"/>
              </a:rPr>
              <a:t>and/or</a:t>
            </a:r>
          </a:p>
          <a:p>
            <a:pPr marL="548570" indent="-231211" algn="l" defTabSz="456987">
              <a:lnSpc>
                <a:spcPts val="3200"/>
              </a:lnSpc>
              <a:spcBef>
                <a:spcPts val="300"/>
              </a:spcBef>
              <a:buSzPct val="171000"/>
              <a:buChar char="•"/>
              <a:defRPr sz="1800"/>
            </a:pPr>
            <a:r>
              <a:rPr sz="1700" dirty="0">
                <a:solidFill>
                  <a:srgbClr val="2D2829"/>
                </a:solidFill>
                <a:latin typeface="Lint McCree Intl BB"/>
                <a:ea typeface="Lint McCree Intl BB"/>
                <a:cs typeface="Lint McCree Intl BB"/>
                <a:sym typeface="Lint McCree Intl BB"/>
              </a:rPr>
              <a:t>Note taking materials </a:t>
            </a:r>
          </a:p>
          <a:p>
            <a:pPr marL="548570" indent="-231211" algn="l" defTabSz="456987">
              <a:lnSpc>
                <a:spcPts val="3200"/>
              </a:lnSpc>
              <a:spcBef>
                <a:spcPts val="300"/>
              </a:spcBef>
              <a:buSzPct val="171000"/>
              <a:buChar char="•"/>
              <a:defRPr sz="1800"/>
            </a:pPr>
            <a:r>
              <a:rPr sz="1700" dirty="0">
                <a:solidFill>
                  <a:srgbClr val="2D2829"/>
                </a:solidFill>
                <a:latin typeface="Lint McCree Intl BB"/>
                <a:ea typeface="Lint McCree Intl BB"/>
                <a:cs typeface="Lint McCree Intl BB"/>
                <a:sym typeface="Lint McCree Intl BB"/>
              </a:rPr>
              <a:t>a camera/recorder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Shape 776"/>
          <p:cNvSpPr/>
          <p:nvPr/>
        </p:nvSpPr>
        <p:spPr>
          <a:xfrm>
            <a:off x="2379468" y="2539685"/>
            <a:ext cx="3617560" cy="1770263"/>
          </a:xfrm>
          <a:prstGeom prst="wedgeEllipseCallout">
            <a:avLst>
              <a:gd name="adj1" fmla="val 71970"/>
              <a:gd name="adj2" fmla="val 125185"/>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What are the logistics?</a:t>
            </a:r>
          </a:p>
        </p:txBody>
      </p:sp>
      <p:sp>
        <p:nvSpPr>
          <p:cNvPr id="777" name="Shape 777"/>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54</a:t>
            </a:fld>
            <a:endParaRPr/>
          </a:p>
        </p:txBody>
      </p:sp>
      <p:pic>
        <p:nvPicPr>
          <p:cNvPr id="778" name="car.png"/>
          <p:cNvPicPr/>
          <p:nvPr/>
        </p:nvPicPr>
        <p:blipFill>
          <a:blip r:embed="rId2">
            <a:extLst/>
          </a:blip>
          <a:stretch>
            <a:fillRect/>
          </a:stretch>
        </p:blipFill>
        <p:spPr>
          <a:xfrm>
            <a:off x="3635668" y="5381558"/>
            <a:ext cx="5380076" cy="2711054"/>
          </a:xfrm>
          <a:prstGeom prst="rect">
            <a:avLst/>
          </a:prstGeom>
          <a:ln w="12700">
            <a:miter lim="400000"/>
          </a:ln>
        </p:spPr>
      </p:pic>
      <p:sp>
        <p:nvSpPr>
          <p:cNvPr id="779" name="Shape 779"/>
          <p:cNvSpPr/>
          <p:nvPr/>
        </p:nvSpPr>
        <p:spPr>
          <a:xfrm>
            <a:off x="1019623" y="1101879"/>
            <a:ext cx="9925788" cy="123338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a:solidFill>
                  <a:srgbClr val="2D2829"/>
                </a:solidFill>
                <a:latin typeface="Helvetica"/>
                <a:ea typeface="Helvetica"/>
                <a:cs typeface="Helvetica"/>
                <a:sym typeface="Helvetica"/>
              </a:rPr>
              <a:t>Location</a:t>
            </a:r>
          </a:p>
          <a:p>
            <a:pPr algn="l" defTabSz="456987">
              <a:lnSpc>
                <a:spcPts val="3999"/>
              </a:lnSpc>
              <a:spcBef>
                <a:spcPts val="300"/>
              </a:spcBef>
              <a:defRPr sz="1800"/>
            </a:pPr>
            <a:r>
              <a:rPr sz="2400">
                <a:solidFill>
                  <a:srgbClr val="2D2829"/>
                </a:solidFill>
                <a:latin typeface="Helvetica"/>
                <a:ea typeface="Helvetica"/>
                <a:cs typeface="Helvetica"/>
                <a:sym typeface="Helvetica"/>
              </a:rPr>
              <a:t>Where is the observation taking place?</a:t>
            </a:r>
          </a:p>
        </p:txBody>
      </p:sp>
      <p:grpSp>
        <p:nvGrpSpPr>
          <p:cNvPr id="782" name="Group 782"/>
          <p:cNvGrpSpPr/>
          <p:nvPr/>
        </p:nvGrpSpPr>
        <p:grpSpPr>
          <a:xfrm>
            <a:off x="10949193" y="3230658"/>
            <a:ext cx="1582428" cy="2823010"/>
            <a:chOff x="0" y="0"/>
            <a:chExt cx="1582427" cy="2823008"/>
          </a:xfrm>
        </p:grpSpPr>
        <p:sp>
          <p:nvSpPr>
            <p:cNvPr id="780" name="Shape 780"/>
            <p:cNvSpPr/>
            <p:nvPr/>
          </p:nvSpPr>
          <p:spPr>
            <a:xfrm>
              <a:off x="214434" y="1034969"/>
              <a:ext cx="1153560" cy="1788040"/>
            </a:xfrm>
            <a:prstGeom prst="rect">
              <a:avLst/>
            </a:prstGeom>
            <a:solidFill>
              <a:srgbClr val="DCDEE0"/>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781" name="Shape 781"/>
            <p:cNvSpPr/>
            <p:nvPr/>
          </p:nvSpPr>
          <p:spPr>
            <a:xfrm>
              <a:off x="0" y="0"/>
              <a:ext cx="1582428" cy="10245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783" name="Shape 783"/>
          <p:cNvSpPr/>
          <p:nvPr/>
        </p:nvSpPr>
        <p:spPr>
          <a:xfrm>
            <a:off x="10280428" y="282595"/>
            <a:ext cx="2722091"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Observation</a:t>
            </a:r>
          </a:p>
        </p:txBody>
      </p:sp>
      <p:pic>
        <p:nvPicPr>
          <p:cNvPr id="784" name="pasted-image.pdf"/>
          <p:cNvPicPr/>
          <p:nvPr/>
        </p:nvPicPr>
        <p:blipFill>
          <a:blip r:embed="rId3">
            <a:extLst/>
          </a:blip>
          <a:srcRect/>
          <a:stretch>
            <a:fillRect/>
          </a:stretch>
        </p:blipFill>
        <p:spPr>
          <a:xfrm>
            <a:off x="9134939" y="208146"/>
            <a:ext cx="917123" cy="737778"/>
          </a:xfrm>
          <a:prstGeom prst="rect">
            <a:avLst/>
          </a:prstGeom>
          <a:ln w="12700">
            <a:miter lim="400000"/>
          </a:ln>
        </p:spPr>
      </p:pic>
      <p:pic>
        <p:nvPicPr>
          <p:cNvPr id="785" name="LittleGuy_3c.png"/>
          <p:cNvPicPr/>
          <p:nvPr/>
        </p:nvPicPr>
        <p:blipFill>
          <a:blip r:embed="rId4">
            <a:extLst/>
          </a:blip>
          <a:stretch>
            <a:fillRect/>
          </a:stretch>
        </p:blipFill>
        <p:spPr>
          <a:xfrm>
            <a:off x="9286088" y="4572277"/>
            <a:ext cx="687219" cy="1453035"/>
          </a:xfrm>
          <a:prstGeom prst="rect">
            <a:avLst/>
          </a:prstGeom>
          <a:ln w="12700">
            <a:miter lim="400000"/>
          </a:ln>
        </p:spPr>
      </p:pic>
      <p:pic>
        <p:nvPicPr>
          <p:cNvPr id="786" name="LittleGuy_1a.png"/>
          <p:cNvPicPr/>
          <p:nvPr/>
        </p:nvPicPr>
        <p:blipFill>
          <a:blip r:embed="rId5">
            <a:extLst/>
          </a:blip>
          <a:stretch>
            <a:fillRect/>
          </a:stretch>
        </p:blipFill>
        <p:spPr>
          <a:xfrm>
            <a:off x="10243626" y="4499857"/>
            <a:ext cx="917178" cy="1597850"/>
          </a:xfrm>
          <a:prstGeom prst="rect">
            <a:avLst/>
          </a:prstGeom>
          <a:ln w="12700">
            <a:miter lim="400000"/>
          </a:ln>
        </p:spPr>
      </p:pic>
      <p:sp>
        <p:nvSpPr>
          <p:cNvPr id="787" name="Shape 787"/>
          <p:cNvSpPr/>
          <p:nvPr/>
        </p:nvSpPr>
        <p:spPr>
          <a:xfrm>
            <a:off x="7869517" y="2872920"/>
            <a:ext cx="2496323" cy="1233829"/>
          </a:xfrm>
          <a:prstGeom prst="wedgeEllipseCallout">
            <a:avLst>
              <a:gd name="adj1" fmla="val 24244"/>
              <a:gd name="adj2" fmla="val 81063"/>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Who’s coming?</a:t>
            </a:r>
          </a:p>
        </p:txBody>
      </p:sp>
      <p:sp>
        <p:nvSpPr>
          <p:cNvPr id="15" name="Shape 787"/>
          <p:cNvSpPr/>
          <p:nvPr/>
        </p:nvSpPr>
        <p:spPr>
          <a:xfrm>
            <a:off x="9449757" y="1169431"/>
            <a:ext cx="3156208" cy="1703488"/>
          </a:xfrm>
          <a:prstGeom prst="wedgeEllipseCallout">
            <a:avLst>
              <a:gd name="adj1" fmla="val -12775"/>
              <a:gd name="adj2" fmla="val 130765"/>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lang="en-CA" dirty="0" smtClean="0">
                <a:solidFill>
                  <a:srgbClr val="2D2829"/>
                </a:solidFill>
              </a:rPr>
              <a:t>It’s those</a:t>
            </a:r>
          </a:p>
          <a:p>
            <a:pPr lvl="0">
              <a:defRPr>
                <a:solidFill>
                  <a:srgbClr val="000000"/>
                </a:solidFill>
              </a:defRPr>
            </a:pPr>
            <a:r>
              <a:rPr lang="en-CA" b="1" dirty="0" smtClean="0"/>
              <a:t>ICE </a:t>
            </a:r>
          </a:p>
          <a:p>
            <a:pPr lvl="0">
              <a:defRPr>
                <a:solidFill>
                  <a:srgbClr val="000000"/>
                </a:solidFill>
              </a:defRPr>
            </a:pPr>
            <a:r>
              <a:rPr lang="en-CA" dirty="0" smtClean="0">
                <a:solidFill>
                  <a:srgbClr val="2D2829"/>
                </a:solidFill>
              </a:rPr>
              <a:t>students!</a:t>
            </a:r>
            <a:endParaRPr dirty="0">
              <a:solidFill>
                <a:srgbClr val="2D2829"/>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Shape 790"/>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55</a:t>
            </a:fld>
            <a:endParaRPr/>
          </a:p>
        </p:txBody>
      </p:sp>
      <p:pic>
        <p:nvPicPr>
          <p:cNvPr id="791" name="Observation binocs.png"/>
          <p:cNvPicPr/>
          <p:nvPr/>
        </p:nvPicPr>
        <p:blipFill>
          <a:blip r:embed="rId2">
            <a:extLst/>
          </a:blip>
          <a:stretch>
            <a:fillRect/>
          </a:stretch>
        </p:blipFill>
        <p:spPr>
          <a:xfrm>
            <a:off x="3650652" y="6755129"/>
            <a:ext cx="1100727" cy="2982033"/>
          </a:xfrm>
          <a:prstGeom prst="rect">
            <a:avLst/>
          </a:prstGeom>
          <a:ln w="12700">
            <a:miter lim="400000"/>
          </a:ln>
        </p:spPr>
      </p:pic>
      <p:sp>
        <p:nvSpPr>
          <p:cNvPr id="792" name="Shape 792"/>
          <p:cNvSpPr/>
          <p:nvPr/>
        </p:nvSpPr>
        <p:spPr>
          <a:xfrm>
            <a:off x="770470" y="3128603"/>
            <a:ext cx="3816085" cy="2535239"/>
          </a:xfrm>
          <a:prstGeom prst="wedgeEllipseCallout">
            <a:avLst>
              <a:gd name="adj1" fmla="val 31968"/>
              <a:gd name="adj2" fmla="val 82666"/>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400"/>
              </a:lnSpc>
              <a:defRPr sz="20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dirty="0"/>
              <a:t>Just ignore </a:t>
            </a:r>
            <a:r>
              <a:rPr lang="en-CA" dirty="0"/>
              <a:t>me</a:t>
            </a:r>
            <a:r>
              <a:rPr dirty="0"/>
              <a:t>!</a:t>
            </a:r>
            <a:endParaRPr dirty="0"/>
          </a:p>
        </p:txBody>
      </p:sp>
      <p:sp>
        <p:nvSpPr>
          <p:cNvPr id="793" name="Shape 793"/>
          <p:cNvSpPr/>
          <p:nvPr/>
        </p:nvSpPr>
        <p:spPr>
          <a:xfrm>
            <a:off x="968824" y="1453397"/>
            <a:ext cx="9925788" cy="56420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3600"/>
              </a:lnSpc>
              <a:spcBef>
                <a:spcPts val="300"/>
              </a:spcBef>
              <a:defRPr sz="20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b="1" dirty="0"/>
              <a:t>Once you’re there…</a:t>
            </a:r>
          </a:p>
        </p:txBody>
      </p:sp>
      <p:sp>
        <p:nvSpPr>
          <p:cNvPr id="794" name="Shape 794"/>
          <p:cNvSpPr/>
          <p:nvPr/>
        </p:nvSpPr>
        <p:spPr>
          <a:xfrm>
            <a:off x="9829800" y="5571860"/>
            <a:ext cx="2692400" cy="4173274"/>
          </a:xfrm>
          <a:prstGeom prst="rect">
            <a:avLst/>
          </a:prstGeom>
          <a:solidFill>
            <a:srgbClr val="DCDEE0"/>
          </a:solidFill>
          <a:ln w="12700">
            <a:miter lim="400000"/>
          </a:ln>
          <a:effectLst>
            <a:outerShdw blurRad="38100" dist="25400" dir="5400000" rotWithShape="0">
              <a:srgbClr val="000000">
                <a:alpha val="50000"/>
              </a:srgbClr>
            </a:outerShdw>
          </a:effectLst>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795" name="Shape 795"/>
          <p:cNvSpPr/>
          <p:nvPr/>
        </p:nvSpPr>
        <p:spPr>
          <a:xfrm>
            <a:off x="9329313" y="3128603"/>
            <a:ext cx="3693376" cy="23912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A6AAA9"/>
          </a:solidFill>
          <a:ln w="12700">
            <a:miter lim="400000"/>
          </a:ln>
          <a:effectLst>
            <a:outerShdw blurRad="38100" dist="25400" dir="5400000" rotWithShape="0">
              <a:srgbClr val="000000">
                <a:alpha val="50000"/>
              </a:srgbClr>
            </a:outerShdw>
          </a:effectLst>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796" name="Shape 796"/>
          <p:cNvSpPr/>
          <p:nvPr/>
        </p:nvSpPr>
        <p:spPr>
          <a:xfrm>
            <a:off x="10280428" y="282595"/>
            <a:ext cx="2722091"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Observation</a:t>
            </a:r>
          </a:p>
        </p:txBody>
      </p:sp>
      <p:pic>
        <p:nvPicPr>
          <p:cNvPr id="797" name="pasted-image.pdf"/>
          <p:cNvPicPr/>
          <p:nvPr/>
        </p:nvPicPr>
        <p:blipFill>
          <a:blip r:embed="rId3">
            <a:extLst/>
          </a:blip>
          <a:srcRect/>
          <a:stretch>
            <a:fillRect/>
          </a:stretch>
        </p:blipFill>
        <p:spPr>
          <a:xfrm>
            <a:off x="9134939" y="208146"/>
            <a:ext cx="917123" cy="737778"/>
          </a:xfrm>
          <a:prstGeom prst="rect">
            <a:avLst/>
          </a:prstGeom>
          <a:ln w="12700">
            <a:miter lim="400000"/>
          </a:ln>
        </p:spPr>
      </p:pic>
      <p:pic>
        <p:nvPicPr>
          <p:cNvPr id="798" name="LittleGuy_3c.png"/>
          <p:cNvPicPr/>
          <p:nvPr/>
        </p:nvPicPr>
        <p:blipFill>
          <a:blip r:embed="rId4">
            <a:extLst/>
          </a:blip>
          <a:stretch>
            <a:fillRect/>
          </a:stretch>
        </p:blipFill>
        <p:spPr>
          <a:xfrm>
            <a:off x="10136192" y="6671656"/>
            <a:ext cx="1489323" cy="3148979"/>
          </a:xfrm>
          <a:prstGeom prst="rect">
            <a:avLst/>
          </a:prstGeom>
          <a:ln w="12700">
            <a:miter lim="400000"/>
          </a:ln>
        </p:spPr>
      </p:pic>
      <p:sp>
        <p:nvSpPr>
          <p:cNvPr id="799" name="Shape 799"/>
          <p:cNvSpPr/>
          <p:nvPr/>
        </p:nvSpPr>
        <p:spPr>
          <a:xfrm>
            <a:off x="5149105" y="4435198"/>
            <a:ext cx="3617560" cy="1770261"/>
          </a:xfrm>
          <a:prstGeom prst="wedgeEllipseCallout">
            <a:avLst>
              <a:gd name="adj1" fmla="val 38410"/>
              <a:gd name="adj2" fmla="val 73692"/>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a:solidFill>
                  <a:srgbClr val="2D2829"/>
                </a:solidFill>
                <a:latin typeface="Lint McCree Intl BB"/>
                <a:ea typeface="Lint McCree Intl BB"/>
                <a:cs typeface="Lint McCree Intl BB"/>
                <a:sym typeface="Lint McCree Intl BB"/>
              </a:rPr>
              <a:t>uh…</a:t>
            </a:r>
          </a:p>
          <a:p>
            <a:pPr defTabSz="456987">
              <a:lnSpc>
                <a:spcPts val="3100"/>
              </a:lnSpc>
              <a:defRPr sz="1800"/>
            </a:pPr>
            <a:r>
              <a:rPr>
                <a:solidFill>
                  <a:srgbClr val="2D2829"/>
                </a:solidFill>
                <a:latin typeface="Lint McCree Intl BB"/>
                <a:ea typeface="Lint McCree Intl BB"/>
                <a:cs typeface="Lint McCree Intl BB"/>
                <a:sym typeface="Lint McCree Intl BB"/>
              </a:rPr>
              <a:t>okay.</a:t>
            </a:r>
          </a:p>
        </p:txBody>
      </p:sp>
      <p:pic>
        <p:nvPicPr>
          <p:cNvPr id="800" name="LittleGuy_1a.png"/>
          <p:cNvPicPr/>
          <p:nvPr/>
        </p:nvPicPr>
        <p:blipFill>
          <a:blip r:embed="rId5">
            <a:extLst/>
          </a:blip>
          <a:stretch>
            <a:fillRect/>
          </a:stretch>
        </p:blipFill>
        <p:spPr>
          <a:xfrm>
            <a:off x="8066342" y="6671656"/>
            <a:ext cx="1807541" cy="3148979"/>
          </a:xfrm>
          <a:prstGeom prst="rect">
            <a:avLst/>
          </a:prstGeom>
          <a:ln w="12700">
            <a:miter lim="400000"/>
          </a:ln>
        </p:spPr>
      </p:pic>
      <p:sp>
        <p:nvSpPr>
          <p:cNvPr id="801" name="Shape 801"/>
          <p:cNvSpPr/>
          <p:nvPr/>
        </p:nvSpPr>
        <p:spPr>
          <a:xfrm>
            <a:off x="2646502" y="1998910"/>
            <a:ext cx="6570455" cy="540314"/>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400"/>
              </a:lnSpc>
              <a:defRPr sz="1800"/>
            </a:pPr>
            <a:r>
              <a:rPr sz="2000">
                <a:solidFill>
                  <a:srgbClr val="2D2829"/>
                </a:solidFill>
                <a:latin typeface="Lint McCree Intl BB"/>
                <a:ea typeface="Lint McCree Intl BB"/>
                <a:cs typeface="Lint McCree Intl BB"/>
                <a:sym typeface="Lint McCree Intl BB"/>
              </a:rPr>
              <a:t>Pretend this is the </a:t>
            </a:r>
            <a:r>
              <a:rPr sz="2000" i="1">
                <a:solidFill>
                  <a:srgbClr val="2D2829"/>
                </a:solidFill>
                <a:latin typeface="Lint McCree Intl BB"/>
                <a:ea typeface="Lint McCree Intl BB"/>
                <a:cs typeface="Lint McCree Intl BB"/>
                <a:sym typeface="Lint McCree Intl BB"/>
              </a:rPr>
              <a:t>first time</a:t>
            </a:r>
            <a:r>
              <a:rPr sz="2000">
                <a:solidFill>
                  <a:srgbClr val="2D2829"/>
                </a:solidFill>
                <a:latin typeface="Lint McCree Intl BB"/>
                <a:ea typeface="Lint McCree Intl BB"/>
                <a:cs typeface="Lint McCree Intl BB"/>
                <a:sym typeface="Lint McCree Intl BB"/>
              </a:rPr>
              <a:t> you have seen this location…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 name="Shape 815"/>
          <p:cNvSpPr/>
          <p:nvPr/>
        </p:nvSpPr>
        <p:spPr>
          <a:xfrm>
            <a:off x="959111" y="1249662"/>
            <a:ext cx="7834049" cy="178054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dirty="0">
                <a:solidFill>
                  <a:srgbClr val="2D2829"/>
                </a:solidFill>
                <a:latin typeface="Helvetica"/>
                <a:ea typeface="Helvetica"/>
                <a:cs typeface="Helvetica"/>
                <a:sym typeface="Helvetica"/>
              </a:rPr>
              <a:t>Take care to note: </a:t>
            </a:r>
          </a:p>
          <a:p>
            <a:pPr algn="l" defTabSz="456987">
              <a:lnSpc>
                <a:spcPts val="3999"/>
              </a:lnSpc>
              <a:spcBef>
                <a:spcPts val="300"/>
              </a:spcBef>
              <a:defRPr sz="1800"/>
            </a:pPr>
            <a:r>
              <a:rPr sz="2400" dirty="0">
                <a:solidFill>
                  <a:srgbClr val="2D2829"/>
                </a:solidFill>
                <a:latin typeface="Helvetica"/>
                <a:ea typeface="Helvetica"/>
                <a:cs typeface="Helvetica"/>
                <a:sym typeface="Helvetica"/>
              </a:rPr>
              <a:t>• What was surprising or unexpected? </a:t>
            </a:r>
          </a:p>
          <a:p>
            <a:pPr algn="l" defTabSz="456987">
              <a:lnSpc>
                <a:spcPts val="3999"/>
              </a:lnSpc>
              <a:spcBef>
                <a:spcPts val="300"/>
              </a:spcBef>
              <a:defRPr sz="1800"/>
            </a:pPr>
            <a:r>
              <a:rPr sz="2400" dirty="0">
                <a:solidFill>
                  <a:srgbClr val="2D2829"/>
                </a:solidFill>
                <a:latin typeface="Helvetica"/>
                <a:ea typeface="Helvetica"/>
                <a:cs typeface="Helvetica"/>
                <a:sym typeface="Helvetica"/>
              </a:rPr>
              <a:t>• What appeared very difficult for people? </a:t>
            </a:r>
          </a:p>
        </p:txBody>
      </p:sp>
      <p:sp>
        <p:nvSpPr>
          <p:cNvPr id="816" name="Shape 816"/>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56</a:t>
            </a:fld>
            <a:endParaRPr/>
          </a:p>
        </p:txBody>
      </p:sp>
      <p:pic>
        <p:nvPicPr>
          <p:cNvPr id="817" name="Screen Shot 2015-08-19 at 8.48.20 AM.png"/>
          <p:cNvPicPr/>
          <p:nvPr/>
        </p:nvPicPr>
        <p:blipFill>
          <a:blip r:embed="rId2">
            <a:extLst/>
          </a:blip>
          <a:stretch>
            <a:fillRect/>
          </a:stretch>
        </p:blipFill>
        <p:spPr>
          <a:xfrm>
            <a:off x="6413577" y="3729960"/>
            <a:ext cx="5105398" cy="3918805"/>
          </a:xfrm>
          <a:prstGeom prst="rect">
            <a:avLst/>
          </a:prstGeom>
          <a:ln w="12700">
            <a:miter lim="400000"/>
          </a:ln>
        </p:spPr>
      </p:pic>
      <p:pic>
        <p:nvPicPr>
          <p:cNvPr id="818" name="LittleGuy_15c.png"/>
          <p:cNvPicPr/>
          <p:nvPr/>
        </p:nvPicPr>
        <p:blipFill>
          <a:blip r:embed="rId3">
            <a:extLst/>
          </a:blip>
          <a:stretch>
            <a:fillRect/>
          </a:stretch>
        </p:blipFill>
        <p:spPr>
          <a:xfrm>
            <a:off x="2608784" y="6755128"/>
            <a:ext cx="1855558" cy="3117572"/>
          </a:xfrm>
          <a:prstGeom prst="rect">
            <a:avLst/>
          </a:prstGeom>
          <a:ln w="12700">
            <a:miter lim="400000"/>
          </a:ln>
        </p:spPr>
      </p:pic>
      <p:sp>
        <p:nvSpPr>
          <p:cNvPr id="819" name="Shape 819"/>
          <p:cNvSpPr/>
          <p:nvPr/>
        </p:nvSpPr>
        <p:spPr>
          <a:xfrm>
            <a:off x="1076446" y="3373143"/>
            <a:ext cx="4595947" cy="2391751"/>
          </a:xfrm>
          <a:prstGeom prst="wedgeEllipseCallout">
            <a:avLst>
              <a:gd name="adj1" fmla="val 5367"/>
              <a:gd name="adj2" fmla="val 86029"/>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b="1">
                <a:solidFill>
                  <a:srgbClr val="2D2829"/>
                </a:solidFill>
                <a:latin typeface="Lint McCree Intl BB"/>
                <a:ea typeface="Lint McCree Intl BB"/>
                <a:cs typeface="Lint McCree Intl BB"/>
                <a:sym typeface="Lint McCree Intl BB"/>
              </a:rPr>
              <a:t>Reflect and ask</a:t>
            </a:r>
            <a:r>
              <a:rPr sz="1600">
                <a:solidFill>
                  <a:srgbClr val="2D2829"/>
                </a:solidFill>
                <a:latin typeface="Lint McCree Intl BB"/>
                <a:ea typeface="Lint McCree Intl BB"/>
                <a:cs typeface="Lint McCree Intl BB"/>
                <a:sym typeface="Lint McCree Intl BB"/>
              </a:rPr>
              <a:t> – what do I think these observations mean about the people I saw? </a:t>
            </a:r>
          </a:p>
        </p:txBody>
      </p:sp>
      <p:sp>
        <p:nvSpPr>
          <p:cNvPr id="820" name="Shape 820"/>
          <p:cNvSpPr/>
          <p:nvPr/>
        </p:nvSpPr>
        <p:spPr>
          <a:xfrm>
            <a:off x="6484156" y="7745452"/>
            <a:ext cx="4964240" cy="83212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You can Use the Observation template to </a:t>
            </a:r>
            <a:r>
              <a:rPr sz="1400" i="1">
                <a:solidFill>
                  <a:srgbClr val="2D2829"/>
                </a:solidFill>
                <a:latin typeface="Lint McCree Intl BB"/>
                <a:ea typeface="Lint McCree Intl BB"/>
                <a:cs typeface="Lint McCree Intl BB"/>
                <a:sym typeface="Lint McCree Intl BB"/>
              </a:rPr>
              <a:t>capture</a:t>
            </a:r>
            <a:r>
              <a:rPr sz="1400">
                <a:solidFill>
                  <a:srgbClr val="2D2829"/>
                </a:solidFill>
                <a:latin typeface="Lint McCree Intl BB"/>
                <a:ea typeface="Lint McCree Intl BB"/>
                <a:cs typeface="Lint McCree Intl BB"/>
                <a:sym typeface="Lint McCree Intl BB"/>
              </a:rPr>
              <a:t> and </a:t>
            </a:r>
            <a:r>
              <a:rPr sz="1400" i="1">
                <a:solidFill>
                  <a:srgbClr val="2D2829"/>
                </a:solidFill>
                <a:latin typeface="Lint McCree Intl BB"/>
                <a:ea typeface="Lint McCree Intl BB"/>
                <a:cs typeface="Lint McCree Intl BB"/>
                <a:sym typeface="Lint McCree Intl BB"/>
              </a:rPr>
              <a:t>synthesize</a:t>
            </a:r>
            <a:r>
              <a:rPr sz="1400">
                <a:solidFill>
                  <a:srgbClr val="2D2829"/>
                </a:solidFill>
                <a:latin typeface="Lint McCree Intl BB"/>
                <a:ea typeface="Lint McCree Intl BB"/>
                <a:cs typeface="Lint McCree Intl BB"/>
                <a:sym typeface="Lint McCree Intl BB"/>
              </a:rPr>
              <a:t> your findings.</a:t>
            </a:r>
          </a:p>
        </p:txBody>
      </p:sp>
      <p:sp>
        <p:nvSpPr>
          <p:cNvPr id="821" name="Shape 821"/>
          <p:cNvSpPr/>
          <p:nvPr/>
        </p:nvSpPr>
        <p:spPr>
          <a:xfrm>
            <a:off x="10280428" y="282595"/>
            <a:ext cx="2722091"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Observation</a:t>
            </a:r>
          </a:p>
        </p:txBody>
      </p:sp>
      <p:pic>
        <p:nvPicPr>
          <p:cNvPr id="822" name="pasted-image.pdf"/>
          <p:cNvPicPr/>
          <p:nvPr/>
        </p:nvPicPr>
        <p:blipFill>
          <a:blip r:embed="rId4">
            <a:extLst/>
          </a:blip>
          <a:srcRect/>
          <a:stretch>
            <a:fillRect/>
          </a:stretch>
        </p:blipFill>
        <p:spPr>
          <a:xfrm>
            <a:off x="9134939" y="208146"/>
            <a:ext cx="917123" cy="73777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 name="Shape 824"/>
          <p:cNvSpPr/>
          <p:nvPr/>
        </p:nvSpPr>
        <p:spPr>
          <a:xfrm>
            <a:off x="1181993" y="1376794"/>
            <a:ext cx="4964238"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spcBef>
                <a:spcPts val="300"/>
              </a:spcBef>
              <a:defRPr sz="2800" b="1">
                <a:solidFill>
                  <a:srgbClr val="2D2829"/>
                </a:solidFill>
                <a:latin typeface="Helvetica"/>
                <a:ea typeface="Helvetica"/>
                <a:cs typeface="Helvetica"/>
                <a:sym typeface="Helvetica"/>
              </a:defRPr>
            </a:lvl1pPr>
          </a:lstStyle>
          <a:p>
            <a:pPr lvl="0">
              <a:defRPr sz="1800" b="0">
                <a:solidFill>
                  <a:srgbClr val="000000"/>
                </a:solidFill>
              </a:defRPr>
            </a:pPr>
            <a:r>
              <a:rPr/>
              <a:t>What did you discover?</a:t>
            </a:r>
          </a:p>
        </p:txBody>
      </p:sp>
      <p:sp>
        <p:nvSpPr>
          <p:cNvPr id="825" name="Shape 825"/>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57</a:t>
            </a:fld>
            <a:endParaRPr/>
          </a:p>
        </p:txBody>
      </p:sp>
      <p:sp>
        <p:nvSpPr>
          <p:cNvPr id="826" name="Shape 826"/>
          <p:cNvSpPr/>
          <p:nvPr/>
        </p:nvSpPr>
        <p:spPr>
          <a:xfrm>
            <a:off x="355600" y="2032199"/>
            <a:ext cx="5207000" cy="2391751"/>
          </a:xfrm>
          <a:prstGeom prst="wedgeEllipseCallout">
            <a:avLst>
              <a:gd name="adj1" fmla="val 24430"/>
              <a:gd name="adj2" fmla="val 61634"/>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dirty="0">
                <a:solidFill>
                  <a:srgbClr val="2D2829"/>
                </a:solidFill>
                <a:latin typeface="Lint McCree Intl BB"/>
                <a:ea typeface="Lint McCree Intl BB"/>
                <a:cs typeface="Lint McCree Intl BB"/>
                <a:sym typeface="Lint McCree Intl BB"/>
              </a:rPr>
              <a:t>Use your </a:t>
            </a:r>
            <a:r>
              <a:rPr sz="1600" i="1" dirty="0">
                <a:solidFill>
                  <a:srgbClr val="2D2829"/>
                </a:solidFill>
                <a:latin typeface="Lint McCree Intl BB"/>
                <a:ea typeface="Lint McCree Intl BB"/>
                <a:cs typeface="Lint McCree Intl BB"/>
                <a:sym typeface="Lint McCree Intl BB"/>
              </a:rPr>
              <a:t>notes</a:t>
            </a:r>
            <a:r>
              <a:rPr sz="1600" dirty="0">
                <a:solidFill>
                  <a:srgbClr val="2D2829"/>
                </a:solidFill>
                <a:latin typeface="Lint McCree Intl BB"/>
                <a:ea typeface="Lint McCree Intl BB"/>
                <a:cs typeface="Lint McCree Intl BB"/>
                <a:sym typeface="Lint McCree Intl BB"/>
              </a:rPr>
              <a:t>, </a:t>
            </a:r>
            <a:r>
              <a:rPr sz="1600" i="1" dirty="0">
                <a:solidFill>
                  <a:srgbClr val="2D2829"/>
                </a:solidFill>
                <a:latin typeface="Lint McCree Intl BB"/>
                <a:ea typeface="Lint McCree Intl BB"/>
                <a:cs typeface="Lint McCree Intl BB"/>
                <a:sym typeface="Lint McCree Intl BB"/>
              </a:rPr>
              <a:t>photos</a:t>
            </a:r>
            <a:r>
              <a:rPr sz="1600" dirty="0">
                <a:solidFill>
                  <a:srgbClr val="2D2829"/>
                </a:solidFill>
                <a:latin typeface="Lint McCree Intl BB"/>
                <a:ea typeface="Lint McCree Intl BB"/>
                <a:cs typeface="Lint McCree Intl BB"/>
                <a:sym typeface="Lint McCree Intl BB"/>
              </a:rPr>
              <a:t>, and </a:t>
            </a:r>
            <a:r>
              <a:rPr sz="1600" i="1" dirty="0">
                <a:solidFill>
                  <a:srgbClr val="2D2829"/>
                </a:solidFill>
                <a:latin typeface="Lint McCree Intl BB"/>
                <a:ea typeface="Lint McCree Intl BB"/>
                <a:cs typeface="Lint McCree Intl BB"/>
                <a:sym typeface="Lint McCree Intl BB"/>
              </a:rPr>
              <a:t>Observation Template</a:t>
            </a:r>
            <a:r>
              <a:rPr sz="1600" dirty="0">
                <a:solidFill>
                  <a:srgbClr val="2D2829"/>
                </a:solidFill>
                <a:latin typeface="Lint McCree Intl BB"/>
                <a:ea typeface="Lint McCree Intl BB"/>
                <a:cs typeface="Lint McCree Intl BB"/>
                <a:sym typeface="Lint McCree Intl BB"/>
              </a:rPr>
              <a:t> to help you answer the questions on p. 3 of your </a:t>
            </a:r>
            <a:r>
              <a:rPr sz="1600" b="1" i="1" dirty="0">
                <a:solidFill>
                  <a:srgbClr val="2D2829"/>
                </a:solidFill>
                <a:latin typeface="Lint McCree Intl BB"/>
                <a:ea typeface="Lint McCree Intl BB"/>
                <a:cs typeface="Lint McCree Intl BB"/>
                <a:sym typeface="Lint McCree Intl BB"/>
              </a:rPr>
              <a:t>student workbook</a:t>
            </a:r>
            <a:r>
              <a:rPr sz="1600" i="1" dirty="0">
                <a:solidFill>
                  <a:srgbClr val="2D2829"/>
                </a:solidFill>
                <a:latin typeface="Lint McCree Intl BB"/>
                <a:ea typeface="Lint McCree Intl BB"/>
                <a:cs typeface="Lint McCree Intl BB"/>
                <a:sym typeface="Lint McCree Intl BB"/>
              </a:rPr>
              <a:t>.</a:t>
            </a:r>
          </a:p>
        </p:txBody>
      </p:sp>
      <p:sp>
        <p:nvSpPr>
          <p:cNvPr id="827" name="Shape 827"/>
          <p:cNvSpPr/>
          <p:nvPr/>
        </p:nvSpPr>
        <p:spPr>
          <a:xfrm>
            <a:off x="5925355" y="8648821"/>
            <a:ext cx="4964240" cy="46161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2800"/>
              </a:lnSpc>
              <a:spcBef>
                <a:spcPts val="300"/>
              </a:spcBef>
              <a:defRPr sz="14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b="1" dirty="0"/>
              <a:t>Student Workbook</a:t>
            </a:r>
            <a:r>
              <a:rPr dirty="0"/>
              <a:t>, Page 3</a:t>
            </a:r>
          </a:p>
        </p:txBody>
      </p:sp>
      <p:sp>
        <p:nvSpPr>
          <p:cNvPr id="828" name="Shape 828"/>
          <p:cNvSpPr/>
          <p:nvPr/>
        </p:nvSpPr>
        <p:spPr>
          <a:xfrm>
            <a:off x="10280428" y="282595"/>
            <a:ext cx="2722091"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Observation</a:t>
            </a:r>
          </a:p>
        </p:txBody>
      </p:sp>
      <p:pic>
        <p:nvPicPr>
          <p:cNvPr id="829" name="pasted-image.pdf"/>
          <p:cNvPicPr/>
          <p:nvPr/>
        </p:nvPicPr>
        <p:blipFill>
          <a:blip r:embed="rId3">
            <a:extLst/>
          </a:blip>
          <a:srcRect/>
          <a:stretch>
            <a:fillRect/>
          </a:stretch>
        </p:blipFill>
        <p:spPr>
          <a:xfrm>
            <a:off x="9134939" y="208146"/>
            <a:ext cx="917123" cy="737778"/>
          </a:xfrm>
          <a:prstGeom prst="rect">
            <a:avLst/>
          </a:prstGeom>
          <a:ln w="12700">
            <a:miter lim="400000"/>
          </a:ln>
        </p:spPr>
      </p:pic>
      <p:pic>
        <p:nvPicPr>
          <p:cNvPr id="830" name="Screen Shot 2015-08-19 at 8.48.20 AM.png"/>
          <p:cNvPicPr/>
          <p:nvPr/>
        </p:nvPicPr>
        <p:blipFill>
          <a:blip r:embed="rId4">
            <a:extLst/>
          </a:blip>
          <a:stretch>
            <a:fillRect/>
          </a:stretch>
        </p:blipFill>
        <p:spPr>
          <a:xfrm>
            <a:off x="1652501" y="5961794"/>
            <a:ext cx="3492961" cy="2681129"/>
          </a:xfrm>
          <a:prstGeom prst="rect">
            <a:avLst/>
          </a:prstGeom>
          <a:ln w="12700">
            <a:miter lim="400000"/>
          </a:ln>
        </p:spPr>
      </p:pic>
      <p:sp>
        <p:nvSpPr>
          <p:cNvPr id="831" name="Shape 831"/>
          <p:cNvSpPr/>
          <p:nvPr/>
        </p:nvSpPr>
        <p:spPr>
          <a:xfrm>
            <a:off x="5799678" y="2387555"/>
            <a:ext cx="6908949" cy="1953765"/>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List 1-3 needs you identified during your need finding activity:</a:t>
            </a:r>
          </a:p>
        </p:txBody>
      </p:sp>
      <p:sp>
        <p:nvSpPr>
          <p:cNvPr id="832" name="Shape 832"/>
          <p:cNvSpPr/>
          <p:nvPr/>
        </p:nvSpPr>
        <p:spPr>
          <a:xfrm>
            <a:off x="5799678" y="4520689"/>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unexpected?</a:t>
            </a:r>
          </a:p>
        </p:txBody>
      </p:sp>
      <p:sp>
        <p:nvSpPr>
          <p:cNvPr id="833" name="Shape 833"/>
          <p:cNvSpPr/>
          <p:nvPr/>
        </p:nvSpPr>
        <p:spPr>
          <a:xfrm>
            <a:off x="5799678" y="6653834"/>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interesting?</a:t>
            </a:r>
          </a:p>
        </p:txBody>
      </p:sp>
      <p:pic>
        <p:nvPicPr>
          <p:cNvPr id="834" name="LittleGuy_11c.png"/>
          <p:cNvPicPr/>
          <p:nvPr/>
        </p:nvPicPr>
        <p:blipFill>
          <a:blip r:embed="rId5">
            <a:extLst/>
          </a:blip>
          <a:stretch>
            <a:fillRect/>
          </a:stretch>
        </p:blipFill>
        <p:spPr>
          <a:xfrm flipH="1">
            <a:off x="3878545" y="4794379"/>
            <a:ext cx="1386901" cy="228588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6" name="Shape 836"/>
          <p:cNvSpPr/>
          <p:nvPr/>
        </p:nvSpPr>
        <p:spPr>
          <a:xfrm>
            <a:off x="6621263" y="3435436"/>
            <a:ext cx="6117565" cy="4349059"/>
          </a:xfrm>
          <a:prstGeom prst="wedgeEllipseCallout">
            <a:avLst>
              <a:gd name="adj1" fmla="val -66373"/>
              <a:gd name="adj2" fmla="val -530"/>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i="1" dirty="0">
                <a:solidFill>
                  <a:srgbClr val="2D2829"/>
                </a:solidFill>
                <a:latin typeface="Lint McCree Intl BB"/>
                <a:ea typeface="Lint McCree Intl BB"/>
                <a:cs typeface="Lint McCree Intl BB"/>
                <a:sym typeface="Lint McCree Intl BB"/>
              </a:rPr>
              <a:t>Open-ended interviews </a:t>
            </a:r>
            <a:r>
              <a:rPr dirty="0">
                <a:solidFill>
                  <a:srgbClr val="2D2829"/>
                </a:solidFill>
                <a:latin typeface="Lint McCree Intl BB"/>
                <a:ea typeface="Lint McCree Intl BB"/>
                <a:cs typeface="Lint McCree Intl BB"/>
                <a:sym typeface="Lint McCree Intl BB"/>
              </a:rPr>
              <a:t>elicit others’ stories and dig deep into how people </a:t>
            </a:r>
            <a:r>
              <a:rPr i="1" dirty="0">
                <a:solidFill>
                  <a:srgbClr val="2D2829"/>
                </a:solidFill>
                <a:latin typeface="Lint McCree Intl BB"/>
                <a:ea typeface="Lint McCree Intl BB"/>
                <a:cs typeface="Lint McCree Intl BB"/>
                <a:sym typeface="Lint McCree Intl BB"/>
              </a:rPr>
              <a:t>think</a:t>
            </a:r>
            <a:r>
              <a:rPr dirty="0">
                <a:solidFill>
                  <a:srgbClr val="2D2829"/>
                </a:solidFill>
                <a:latin typeface="Lint McCree Intl BB"/>
                <a:ea typeface="Lint McCree Intl BB"/>
                <a:cs typeface="Lint McCree Intl BB"/>
                <a:sym typeface="Lint McCree Intl BB"/>
              </a:rPr>
              <a:t>, </a:t>
            </a:r>
            <a:r>
              <a:rPr i="1" dirty="0">
                <a:solidFill>
                  <a:srgbClr val="2D2829"/>
                </a:solidFill>
                <a:latin typeface="Lint McCree Intl BB"/>
                <a:ea typeface="Lint McCree Intl BB"/>
                <a:cs typeface="Lint McCree Intl BB"/>
                <a:sym typeface="Lint McCree Intl BB"/>
              </a:rPr>
              <a:t>feel</a:t>
            </a:r>
            <a:r>
              <a:rPr dirty="0">
                <a:solidFill>
                  <a:srgbClr val="2D2829"/>
                </a:solidFill>
                <a:latin typeface="Lint McCree Intl BB"/>
                <a:ea typeface="Lint McCree Intl BB"/>
                <a:cs typeface="Lint McCree Intl BB"/>
                <a:sym typeface="Lint McCree Intl BB"/>
              </a:rPr>
              <a:t> and </a:t>
            </a:r>
            <a:r>
              <a:rPr i="1" dirty="0">
                <a:solidFill>
                  <a:srgbClr val="2D2829"/>
                </a:solidFill>
                <a:latin typeface="Lint McCree Intl BB"/>
                <a:ea typeface="Lint McCree Intl BB"/>
                <a:cs typeface="Lint McCree Intl BB"/>
                <a:sym typeface="Lint McCree Intl BB"/>
              </a:rPr>
              <a:t>experience.</a:t>
            </a:r>
          </a:p>
          <a:p>
            <a:pPr defTabSz="456987">
              <a:lnSpc>
                <a:spcPts val="3300"/>
              </a:lnSpc>
              <a:defRPr sz="1800"/>
            </a:pPr>
            <a:endParaRPr i="1" dirty="0">
              <a:solidFill>
                <a:srgbClr val="2D2829"/>
              </a:solidFill>
              <a:latin typeface="Lint McCree Intl BB"/>
              <a:ea typeface="Lint McCree Intl BB"/>
              <a:cs typeface="Lint McCree Intl BB"/>
              <a:sym typeface="Lint McCree Intl BB"/>
            </a:endParaRPr>
          </a:p>
          <a:p>
            <a:pPr defTabSz="456987">
              <a:lnSpc>
                <a:spcPts val="3300"/>
              </a:lnSpc>
              <a:defRPr sz="1800"/>
            </a:pPr>
            <a:r>
              <a:rPr dirty="0">
                <a:solidFill>
                  <a:srgbClr val="2D2829"/>
                </a:solidFill>
                <a:latin typeface="Lint McCree Intl BB"/>
                <a:ea typeface="Lint McCree Intl BB"/>
                <a:cs typeface="Lint McCree Intl BB"/>
                <a:sym typeface="Lint McCree Intl BB"/>
              </a:rPr>
              <a:t> Hearing others’ stories can unlock interesting </a:t>
            </a:r>
            <a:r>
              <a:rPr i="1" dirty="0">
                <a:solidFill>
                  <a:srgbClr val="2D2829"/>
                </a:solidFill>
                <a:latin typeface="Lint McCree Intl BB"/>
                <a:ea typeface="Lint McCree Intl BB"/>
                <a:cs typeface="Lint McCree Intl BB"/>
                <a:sym typeface="Lint McCree Intl BB"/>
              </a:rPr>
              <a:t>insights</a:t>
            </a:r>
            <a:r>
              <a:rPr dirty="0">
                <a:solidFill>
                  <a:srgbClr val="2D2829"/>
                </a:solidFill>
                <a:latin typeface="Lint McCree Intl BB"/>
                <a:ea typeface="Lint McCree Intl BB"/>
                <a:cs typeface="Lint McCree Intl BB"/>
                <a:sym typeface="Lint McCree Intl BB"/>
              </a:rPr>
              <a:t> about what people </a:t>
            </a:r>
            <a:r>
              <a:rPr b="1" dirty="0">
                <a:solidFill>
                  <a:srgbClr val="2D2829"/>
                </a:solidFill>
                <a:latin typeface="Lint McCree Intl BB"/>
                <a:ea typeface="Lint McCree Intl BB"/>
                <a:cs typeface="Lint McCree Intl BB"/>
                <a:sym typeface="Lint McCree Intl BB"/>
              </a:rPr>
              <a:t>need</a:t>
            </a:r>
            <a:r>
              <a:rPr dirty="0">
                <a:solidFill>
                  <a:srgbClr val="2D2829"/>
                </a:solidFill>
                <a:latin typeface="Lint McCree Intl BB"/>
                <a:ea typeface="Lint McCree Intl BB"/>
                <a:cs typeface="Lint McCree Intl BB"/>
                <a:sym typeface="Lint McCree Intl BB"/>
              </a:rPr>
              <a:t>. </a:t>
            </a:r>
          </a:p>
        </p:txBody>
      </p:sp>
      <p:sp>
        <p:nvSpPr>
          <p:cNvPr id="837" name="Shape 837"/>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58</a:t>
            </a:fld>
            <a:endParaRPr/>
          </a:p>
        </p:txBody>
      </p:sp>
      <p:sp>
        <p:nvSpPr>
          <p:cNvPr id="838" name="Shape 838"/>
          <p:cNvSpPr/>
          <p:nvPr/>
        </p:nvSpPr>
        <p:spPr>
          <a:xfrm>
            <a:off x="972756" y="2038726"/>
            <a:ext cx="8525328" cy="203588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800"/>
              </a:lnSpc>
              <a:defRPr sz="1800"/>
            </a:pPr>
            <a:r>
              <a:rPr sz="2100" b="1">
                <a:solidFill>
                  <a:srgbClr val="2D2829"/>
                </a:solidFill>
                <a:latin typeface="Helvetica"/>
                <a:ea typeface="Helvetica"/>
                <a:cs typeface="Helvetica"/>
                <a:sym typeface="Helvetica"/>
              </a:rPr>
              <a:t>To help you solve the challenge posed, you need to gain insight into how the users experience the situation at hand. </a:t>
            </a:r>
          </a:p>
          <a:p>
            <a:pPr algn="l" defTabSz="456987">
              <a:lnSpc>
                <a:spcPts val="3800"/>
              </a:lnSpc>
              <a:defRPr sz="1800"/>
            </a:pPr>
            <a:endParaRPr sz="2100" b="1">
              <a:solidFill>
                <a:srgbClr val="2D2829"/>
              </a:solidFill>
              <a:latin typeface="Helvetica"/>
              <a:ea typeface="Helvetica"/>
              <a:cs typeface="Helvetica"/>
              <a:sym typeface="Helvetica"/>
            </a:endParaRPr>
          </a:p>
          <a:p>
            <a:pPr algn="l" defTabSz="456987">
              <a:lnSpc>
                <a:spcPts val="3600"/>
              </a:lnSpc>
              <a:defRPr sz="1800"/>
            </a:pPr>
            <a:r>
              <a:rPr sz="2100" b="1">
                <a:solidFill>
                  <a:srgbClr val="2D2829"/>
                </a:solidFill>
                <a:latin typeface="Helvetica"/>
                <a:ea typeface="Helvetica"/>
                <a:cs typeface="Helvetica"/>
                <a:sym typeface="Helvetica"/>
              </a:rPr>
              <a:t>Open Ended Interviewing</a:t>
            </a:r>
            <a:r>
              <a:rPr sz="2100">
                <a:solidFill>
                  <a:srgbClr val="2D2829"/>
                </a:solidFill>
                <a:latin typeface="Helvetica"/>
                <a:ea typeface="Helvetica"/>
                <a:cs typeface="Helvetica"/>
                <a:sym typeface="Helvetica"/>
              </a:rPr>
              <a:t> is one way to do this. </a:t>
            </a:r>
          </a:p>
        </p:txBody>
      </p:sp>
      <p:sp>
        <p:nvSpPr>
          <p:cNvPr id="839" name="Shape 839"/>
          <p:cNvSpPr/>
          <p:nvPr/>
        </p:nvSpPr>
        <p:spPr>
          <a:xfrm>
            <a:off x="3929045" y="934187"/>
            <a:ext cx="2705816"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EE2A7D"/>
                </a:solidFill>
                <a:latin typeface="Helvetica Neue"/>
                <a:ea typeface="Helvetica Neue"/>
                <a:cs typeface="Helvetica Neue"/>
                <a:sym typeface="Helvetica Neue"/>
              </a:defRPr>
            </a:lvl1pPr>
          </a:lstStyle>
          <a:p>
            <a:pPr lvl="0">
              <a:defRPr sz="1800" b="0">
                <a:solidFill>
                  <a:srgbClr val="000000"/>
                </a:solidFill>
              </a:defRPr>
            </a:pPr>
            <a:r>
              <a:rPr/>
              <a:t>Open-Ended Interviewing</a:t>
            </a:r>
          </a:p>
        </p:txBody>
      </p:sp>
      <p:pic>
        <p:nvPicPr>
          <p:cNvPr id="840" name="pasted-image.pdf"/>
          <p:cNvPicPr/>
          <p:nvPr/>
        </p:nvPicPr>
        <p:blipFill>
          <a:blip r:embed="rId2">
            <a:extLst/>
          </a:blip>
          <a:srcRect/>
          <a:stretch>
            <a:fillRect/>
          </a:stretch>
        </p:blipFill>
        <p:spPr>
          <a:xfrm>
            <a:off x="1100188" y="163513"/>
            <a:ext cx="2476799" cy="1921055"/>
          </a:xfrm>
          <a:prstGeom prst="rect">
            <a:avLst/>
          </a:prstGeom>
          <a:ln w="12700">
            <a:miter lim="400000"/>
          </a:ln>
        </p:spPr>
      </p:pic>
      <p:sp>
        <p:nvSpPr>
          <p:cNvPr id="841" name="Shape 841"/>
          <p:cNvSpPr/>
          <p:nvPr/>
        </p:nvSpPr>
        <p:spPr>
          <a:xfrm>
            <a:off x="2640409" y="6791162"/>
            <a:ext cx="3362458" cy="2953973"/>
          </a:xfrm>
          <a:prstGeom prst="rect">
            <a:avLst/>
          </a:prstGeom>
          <a:solidFill>
            <a:srgbClr val="DCDEE0"/>
          </a:solidFill>
          <a:ln w="12700">
            <a:miter lim="400000"/>
          </a:ln>
          <a:effectLst>
            <a:outerShdw blurRad="38100" dist="25400" dir="5400000" rotWithShape="0">
              <a:srgbClr val="000000">
                <a:alpha val="50000"/>
              </a:srgbClr>
            </a:outerShdw>
          </a:effectLst>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842" name="LittleGuy_7b.png"/>
          <p:cNvPicPr/>
          <p:nvPr/>
        </p:nvPicPr>
        <p:blipFill>
          <a:blip r:embed="rId3">
            <a:extLst/>
          </a:blip>
          <a:stretch>
            <a:fillRect/>
          </a:stretch>
        </p:blipFill>
        <p:spPr>
          <a:xfrm>
            <a:off x="4315799" y="5377478"/>
            <a:ext cx="1839265" cy="3232395"/>
          </a:xfrm>
          <a:prstGeom prst="rect">
            <a:avLst/>
          </a:prstGeom>
          <a:ln w="12700">
            <a:miter lim="400000"/>
          </a:ln>
        </p:spPr>
      </p:pic>
      <p:pic>
        <p:nvPicPr>
          <p:cNvPr id="843" name="LittleGuy_11b copy.png"/>
          <p:cNvPicPr/>
          <p:nvPr/>
        </p:nvPicPr>
        <p:blipFill>
          <a:blip r:embed="rId4">
            <a:extLst/>
          </a:blip>
          <a:stretch>
            <a:fillRect/>
          </a:stretch>
        </p:blipFill>
        <p:spPr>
          <a:xfrm>
            <a:off x="2381990" y="5263580"/>
            <a:ext cx="1792245" cy="295397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836"/>
                                        </p:tgtEl>
                                        <p:attrNameLst>
                                          <p:attrName>style.visibility</p:attrName>
                                        </p:attrNameLst>
                                      </p:cBhvr>
                                      <p:to>
                                        <p:strVal val="visible"/>
                                      </p:to>
                                    </p:set>
                                    <p:animEffect transition="in" filter="dissolve">
                                      <p:cBhvr>
                                        <p:cTn id="7" dur="1000"/>
                                        <p:tgtEl>
                                          <p:spTgt spid="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6" grpId="1"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5" name="Screen Shot 2015-08-19 at 8.47.17 AM.png"/>
          <p:cNvPicPr/>
          <p:nvPr/>
        </p:nvPicPr>
        <p:blipFill>
          <a:blip r:embed="rId2">
            <a:extLst/>
          </a:blip>
          <a:stretch>
            <a:fillRect/>
          </a:stretch>
        </p:blipFill>
        <p:spPr>
          <a:xfrm>
            <a:off x="5621198" y="2600245"/>
            <a:ext cx="7047632" cy="5420486"/>
          </a:xfrm>
          <a:prstGeom prst="rect">
            <a:avLst/>
          </a:prstGeom>
          <a:ln w="12700">
            <a:miter lim="400000"/>
          </a:ln>
        </p:spPr>
      </p:pic>
      <p:pic>
        <p:nvPicPr>
          <p:cNvPr id="846" name="LittleGuy_14c.png"/>
          <p:cNvPicPr/>
          <p:nvPr/>
        </p:nvPicPr>
        <p:blipFill>
          <a:blip r:embed="rId3">
            <a:extLst/>
          </a:blip>
          <a:stretch>
            <a:fillRect/>
          </a:stretch>
        </p:blipFill>
        <p:spPr>
          <a:xfrm flipH="1">
            <a:off x="974140" y="5906526"/>
            <a:ext cx="2158626" cy="3897941"/>
          </a:xfrm>
          <a:prstGeom prst="rect">
            <a:avLst/>
          </a:prstGeom>
          <a:ln w="12700">
            <a:miter lim="400000"/>
          </a:ln>
        </p:spPr>
      </p:pic>
      <p:sp>
        <p:nvSpPr>
          <p:cNvPr id="847" name="Shape 847"/>
          <p:cNvSpPr/>
          <p:nvPr/>
        </p:nvSpPr>
        <p:spPr>
          <a:xfrm>
            <a:off x="667939" y="3050994"/>
            <a:ext cx="4953259" cy="2535239"/>
          </a:xfrm>
          <a:prstGeom prst="wedgeEllipseCallout">
            <a:avLst>
              <a:gd name="adj1" fmla="val -19852"/>
              <a:gd name="adj2" fmla="val 61979"/>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100" dirty="0">
                <a:solidFill>
                  <a:srgbClr val="2D2829"/>
                </a:solidFill>
                <a:latin typeface="Lint McCree Intl BB"/>
                <a:ea typeface="Lint McCree Intl BB"/>
                <a:cs typeface="Lint McCree Intl BB"/>
                <a:sym typeface="Lint McCree Intl BB"/>
              </a:rPr>
              <a:t>Create </a:t>
            </a:r>
            <a:r>
              <a:rPr sz="2100" dirty="0">
                <a:solidFill>
                  <a:srgbClr val="2D2829"/>
                </a:solidFill>
                <a:latin typeface="Lint McCree Intl BB"/>
                <a:ea typeface="Lint McCree Intl BB"/>
                <a:cs typeface="Lint McCree Intl BB"/>
                <a:sym typeface="Lint McCree Intl BB"/>
              </a:rPr>
              <a:t>an</a:t>
            </a:r>
            <a:endParaRPr lang="en-CA" sz="2100" dirty="0">
              <a:solidFill>
                <a:srgbClr val="2D2829"/>
              </a:solidFill>
              <a:latin typeface="Lint McCree Intl BB"/>
              <a:ea typeface="Lint McCree Intl BB"/>
              <a:cs typeface="Lint McCree Intl BB"/>
              <a:sym typeface="Lint McCree Intl BB"/>
            </a:endParaRPr>
          </a:p>
          <a:p>
            <a:pPr defTabSz="456987">
              <a:lnSpc>
                <a:spcPts val="3600"/>
              </a:lnSpc>
              <a:defRPr sz="1800"/>
            </a:pPr>
            <a:r>
              <a:rPr sz="2100" dirty="0">
                <a:solidFill>
                  <a:srgbClr val="2D2829"/>
                </a:solidFill>
                <a:latin typeface="Lint McCree Intl BB"/>
                <a:ea typeface="Lint McCree Intl BB"/>
                <a:cs typeface="Lint McCree Intl BB"/>
                <a:sym typeface="Lint McCree Intl BB"/>
              </a:rPr>
              <a:t> </a:t>
            </a:r>
            <a:r>
              <a:rPr sz="2100" b="1" dirty="0">
                <a:solidFill>
                  <a:srgbClr val="2D2829"/>
                </a:solidFill>
                <a:latin typeface="Lint McCree Intl BB"/>
                <a:ea typeface="Lint McCree Intl BB"/>
                <a:cs typeface="Lint McCree Intl BB"/>
                <a:sym typeface="Lint McCree Intl BB"/>
              </a:rPr>
              <a:t>Open-</a:t>
            </a:r>
            <a:r>
              <a:rPr sz="2100" b="1" dirty="0">
                <a:solidFill>
                  <a:srgbClr val="2D2829"/>
                </a:solidFill>
                <a:latin typeface="Lint McCree Intl BB"/>
                <a:ea typeface="Lint McCree Intl BB"/>
                <a:cs typeface="Lint McCree Intl BB"/>
                <a:sym typeface="Lint McCree Intl BB"/>
              </a:rPr>
              <a:t>Ended</a:t>
            </a:r>
            <a:r>
              <a:rPr lang="en-CA" sz="2100" b="1" dirty="0">
                <a:solidFill>
                  <a:srgbClr val="2D2829"/>
                </a:solidFill>
                <a:latin typeface="Lint McCree Intl BB"/>
                <a:ea typeface="Lint McCree Intl BB"/>
                <a:cs typeface="Lint McCree Intl BB"/>
                <a:sym typeface="Lint McCree Intl BB"/>
              </a:rPr>
              <a:t> </a:t>
            </a:r>
            <a:r>
              <a:rPr sz="2100" b="1" dirty="0">
                <a:solidFill>
                  <a:srgbClr val="2D2829"/>
                </a:solidFill>
                <a:latin typeface="Lint McCree Intl BB"/>
                <a:ea typeface="Lint McCree Intl BB"/>
                <a:cs typeface="Lint McCree Intl BB"/>
                <a:sym typeface="Lint McCree Intl BB"/>
              </a:rPr>
              <a:t>Interviews</a:t>
            </a:r>
            <a:endParaRPr sz="2100" b="1" dirty="0">
              <a:solidFill>
                <a:srgbClr val="2D2829"/>
              </a:solidFill>
              <a:latin typeface="Lint McCree Intl BB"/>
              <a:ea typeface="Lint McCree Intl BB"/>
              <a:cs typeface="Lint McCree Intl BB"/>
              <a:sym typeface="Lint McCree Intl BB"/>
            </a:endParaRPr>
          </a:p>
          <a:p>
            <a:pPr defTabSz="456987">
              <a:lnSpc>
                <a:spcPts val="3600"/>
              </a:lnSpc>
              <a:defRPr sz="1800"/>
            </a:pPr>
            <a:r>
              <a:rPr sz="2100" dirty="0">
                <a:solidFill>
                  <a:srgbClr val="2D2829"/>
                </a:solidFill>
                <a:latin typeface="Lint McCree Intl BB"/>
                <a:ea typeface="Lint McCree Intl BB"/>
                <a:cs typeface="Lint McCree Intl BB"/>
                <a:sym typeface="Lint McCree Intl BB"/>
              </a:rPr>
              <a:t>template</a:t>
            </a:r>
            <a:r>
              <a:rPr sz="2100" b="1" dirty="0">
                <a:solidFill>
                  <a:srgbClr val="2D2829"/>
                </a:solidFill>
                <a:latin typeface="Lint McCree Intl BB"/>
                <a:ea typeface="Lint McCree Intl BB"/>
                <a:cs typeface="Lint McCree Intl BB"/>
                <a:sym typeface="Lint McCree Intl BB"/>
              </a:rPr>
              <a:t>.</a:t>
            </a:r>
          </a:p>
        </p:txBody>
      </p:sp>
      <p:sp>
        <p:nvSpPr>
          <p:cNvPr id="848" name="Shape 848"/>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59</a:t>
            </a:fld>
            <a:endParaRPr/>
          </a:p>
        </p:txBody>
      </p:sp>
      <p:sp>
        <p:nvSpPr>
          <p:cNvPr id="849" name="Shape 849"/>
          <p:cNvSpPr/>
          <p:nvPr/>
        </p:nvSpPr>
        <p:spPr>
          <a:xfrm>
            <a:off x="8476576" y="282595"/>
            <a:ext cx="4525953"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Open-Ended Interviews</a:t>
            </a:r>
          </a:p>
        </p:txBody>
      </p:sp>
      <p:sp>
        <p:nvSpPr>
          <p:cNvPr id="850" name="Shape 850"/>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pic>
        <p:nvPicPr>
          <p:cNvPr id="852" name="pasted-image.pdf"/>
          <p:cNvPicPr/>
          <p:nvPr/>
        </p:nvPicPr>
        <p:blipFill>
          <a:blip r:embed="rId4">
            <a:extLst/>
          </a:blip>
          <a:srcRect/>
          <a:stretch>
            <a:fillRect/>
          </a:stretch>
        </p:blipFill>
        <p:spPr>
          <a:xfrm>
            <a:off x="6974543" y="188041"/>
            <a:ext cx="1309911" cy="101599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p:nvPr/>
        </p:nvSpPr>
        <p:spPr>
          <a:xfrm>
            <a:off x="1058900" y="230294"/>
            <a:ext cx="7863839" cy="1063414"/>
          </a:xfrm>
          <a:prstGeom prst="rect">
            <a:avLst/>
          </a:prstGeom>
          <a:ln w="12700">
            <a:miter lim="400000"/>
          </a:ln>
          <a:extLst>
            <a:ext uri="{C572A759-6A51-4108-AA02-DFA0A04FC94B}"/>
          </a:extLst>
        </p:spPr>
        <p:txBody>
          <a:bodyPr lIns="50771" tIns="50771" rIns="50771" bIns="50771" anchor="ctr">
            <a:spAutoFit/>
          </a:bodyPr>
          <a:lstStyle/>
          <a:p>
            <a:pPr algn="l" defTabSz="456964" rtl="0">
              <a:lnSpc>
                <a:spcPct val="110000"/>
              </a:lnSpc>
              <a:defRPr sz="1800"/>
            </a:pPr>
            <a:r>
              <a:rPr sz="2800" dirty="0">
                <a:solidFill>
                  <a:srgbClr val="000000"/>
                </a:solidFill>
                <a:latin typeface="Helvetica"/>
                <a:ea typeface="Helvetica"/>
                <a:cs typeface="Helvetica"/>
                <a:sym typeface="Helvetica"/>
              </a:rPr>
              <a:t>This </a:t>
            </a:r>
            <a:r>
              <a:rPr sz="2800" i="1" dirty="0">
                <a:solidFill>
                  <a:srgbClr val="000000"/>
                </a:solidFill>
                <a:latin typeface="Helvetica"/>
                <a:ea typeface="Helvetica"/>
                <a:cs typeface="Helvetica"/>
                <a:sym typeface="Helvetica"/>
              </a:rPr>
              <a:t>PowerPoint</a:t>
            </a:r>
            <a:r>
              <a:rPr sz="2800" dirty="0">
                <a:solidFill>
                  <a:srgbClr val="000000"/>
                </a:solidFill>
                <a:latin typeface="Helvetica"/>
                <a:ea typeface="Helvetica"/>
                <a:cs typeface="Helvetica"/>
                <a:sym typeface="Helvetica"/>
              </a:rPr>
              <a:t> is designed to be used in concert with the other </a:t>
            </a:r>
            <a:r>
              <a:rPr lang="en-CA" sz="2800" b="1" dirty="0">
                <a:solidFill>
                  <a:srgbClr val="000000"/>
                </a:solidFill>
                <a:latin typeface="Helvetica"/>
                <a:ea typeface="Helvetica"/>
                <a:cs typeface="Helvetica"/>
                <a:sym typeface="Helvetica"/>
              </a:rPr>
              <a:t>ICE </a:t>
            </a:r>
            <a:r>
              <a:rPr sz="2800" dirty="0">
                <a:solidFill>
                  <a:srgbClr val="000000"/>
                </a:solidFill>
                <a:latin typeface="Helvetica"/>
                <a:ea typeface="Helvetica"/>
                <a:cs typeface="Helvetica"/>
                <a:sym typeface="Helvetica"/>
              </a:rPr>
              <a:t>resources…</a:t>
            </a:r>
          </a:p>
        </p:txBody>
      </p:sp>
      <p:grpSp>
        <p:nvGrpSpPr>
          <p:cNvPr id="101" name="Group 101"/>
          <p:cNvGrpSpPr>
            <a:grpSpLocks/>
          </p:cNvGrpSpPr>
          <p:nvPr/>
        </p:nvGrpSpPr>
        <p:grpSpPr bwMode="auto">
          <a:xfrm>
            <a:off x="1244038" y="1950720"/>
            <a:ext cx="4526844" cy="7512474"/>
            <a:chOff x="189385" y="256750"/>
            <a:chExt cx="4528460" cy="7511442"/>
          </a:xfrm>
        </p:grpSpPr>
        <p:pic>
          <p:nvPicPr>
            <p:cNvPr id="99" name="Screen Shot 2015-08-28 at 7.31.54 AM.png"/>
            <p:cNvPicPr/>
            <p:nvPr/>
          </p:nvPicPr>
          <p:blipFill>
            <a:blip r:embed="rId3"/>
            <a:stretch>
              <a:fillRect/>
            </a:stretch>
          </p:blipFill>
          <p:spPr>
            <a:xfrm rot="21076690">
              <a:off x="189385" y="256750"/>
              <a:ext cx="3597923" cy="2772170"/>
            </a:xfrm>
            <a:prstGeom prst="rect">
              <a:avLst/>
            </a:prstGeom>
            <a:ln w="3175" cap="flat">
              <a:solidFill>
                <a:srgbClr val="000000"/>
              </a:solidFill>
              <a:prstDash val="solid"/>
              <a:miter lim="400000"/>
            </a:ln>
            <a:effectLst>
              <a:outerShdw blurRad="189807" dist="174627" dir="2310126" rotWithShape="0">
                <a:srgbClr val="000000">
                  <a:alpha val="50000"/>
                </a:srgbClr>
              </a:outerShdw>
            </a:effectLst>
          </p:spPr>
        </p:pic>
        <p:sp>
          <p:nvSpPr>
            <p:cNvPr id="100" name="Shape 100"/>
            <p:cNvSpPr/>
            <p:nvPr/>
          </p:nvSpPr>
          <p:spPr>
            <a:xfrm>
              <a:off x="263918" y="3874059"/>
              <a:ext cx="4453927" cy="3894133"/>
            </a:xfrm>
            <a:prstGeom prst="rect">
              <a:avLst/>
            </a:prstGeom>
            <a:noFill/>
            <a:ln w="12700" cap="flat">
              <a:noFill/>
              <a:miter lim="400000"/>
            </a:ln>
            <a:effectLst/>
            <a:extLst>
              <a:ext uri="{C572A759-6A51-4108-AA02-DFA0A04FC94B}"/>
            </a:extLst>
          </p:spPr>
          <p:txBody>
            <a:bodyPr lIns="50800" tIns="50800" rIns="50800" bIns="50800" anchor="ctr">
              <a:spAutoFit/>
            </a:bodyPr>
            <a:lstStyle/>
            <a:p>
              <a:pPr algn="l" defTabSz="456964" rtl="0">
                <a:lnSpc>
                  <a:spcPct val="110000"/>
                </a:lnSpc>
                <a:defRPr sz="1800"/>
              </a:pPr>
              <a:r>
                <a:rPr sz="1600" b="1" dirty="0">
                  <a:latin typeface="Lint McCree Intl BB"/>
                  <a:ea typeface="Lint McCree Intl BB"/>
                  <a:cs typeface="Lint McCree Intl BB"/>
                  <a:sym typeface="Lint McCree Intl BB"/>
                </a:rPr>
                <a:t>Toolkit</a:t>
              </a:r>
            </a:p>
            <a:p>
              <a:pPr algn="l" defTabSz="456964" rtl="0">
                <a:lnSpc>
                  <a:spcPct val="110000"/>
                </a:lnSpc>
                <a:defRPr sz="1800"/>
              </a:pPr>
              <a:r>
                <a:rPr sz="1600" dirty="0">
                  <a:latin typeface="Lint McCree Intl BB"/>
                  <a:ea typeface="Lint McCree Intl BB"/>
                  <a:cs typeface="Lint McCree Intl BB"/>
                  <a:sym typeface="Lint McCree Intl BB"/>
                </a:rPr>
                <a:t>This is your “go to” resource. In this </a:t>
              </a:r>
              <a:r>
                <a:rPr sz="1600" i="1" dirty="0">
                  <a:latin typeface="Lint McCree Intl BB"/>
                  <a:ea typeface="Lint McCree Intl BB"/>
                  <a:cs typeface="Lint McCree Intl BB"/>
                  <a:sym typeface="Lint McCree Intl BB"/>
                </a:rPr>
                <a:t>toolkit</a:t>
              </a:r>
              <a:r>
                <a:rPr sz="1600" dirty="0">
                  <a:latin typeface="Lint McCree Intl BB"/>
                  <a:ea typeface="Lint McCree Intl BB"/>
                  <a:cs typeface="Lint McCree Intl BB"/>
                  <a:sym typeface="Lint McCree Intl BB"/>
                </a:rPr>
                <a:t>, you will find all the materials needed to design the </a:t>
              </a:r>
              <a:r>
                <a:rPr sz="1600" i="1" dirty="0">
                  <a:latin typeface="Lint McCree Intl BB"/>
                  <a:ea typeface="Lint McCree Intl BB"/>
                  <a:cs typeface="Lint McCree Intl BB"/>
                  <a:sym typeface="Lint McCree Intl BB"/>
                </a:rPr>
                <a:t>SHSM ICE </a:t>
              </a:r>
              <a:r>
                <a:rPr sz="1600" dirty="0">
                  <a:latin typeface="Lint McCree Intl BB"/>
                  <a:ea typeface="Lint McCree Intl BB"/>
                  <a:cs typeface="Lint McCree Intl BB"/>
                  <a:sym typeface="Lint McCree Intl BB"/>
                </a:rPr>
                <a:t>training.</a:t>
              </a:r>
            </a:p>
            <a:p>
              <a:pPr algn="l" defTabSz="456964" rtl="0">
                <a:lnSpc>
                  <a:spcPct val="110000"/>
                </a:lnSpc>
                <a:defRPr sz="1800"/>
              </a:pPr>
              <a:endParaRPr sz="1600" dirty="0">
                <a:latin typeface="Lint McCree Intl BB"/>
                <a:ea typeface="Lint McCree Intl BB"/>
                <a:cs typeface="Lint McCree Intl BB"/>
                <a:sym typeface="Lint McCree Intl BB"/>
              </a:endParaRPr>
            </a:p>
            <a:p>
              <a:pPr algn="l" defTabSz="456964" rtl="0">
                <a:lnSpc>
                  <a:spcPct val="110000"/>
                </a:lnSpc>
                <a:defRPr sz="1800"/>
              </a:pPr>
              <a:r>
                <a:rPr sz="1600" dirty="0">
                  <a:latin typeface="Lint McCree Intl BB"/>
                  <a:ea typeface="Lint McCree Intl BB"/>
                  <a:cs typeface="Lint McCree Intl BB"/>
                  <a:sym typeface="Lint McCree Intl BB"/>
                </a:rPr>
                <a:t>The other resources support</a:t>
              </a:r>
            </a:p>
            <a:p>
              <a:pPr algn="l" defTabSz="456964" rtl="0">
                <a:lnSpc>
                  <a:spcPct val="110000"/>
                </a:lnSpc>
                <a:defRPr sz="1800"/>
              </a:pPr>
              <a:r>
                <a:rPr sz="1600" dirty="0">
                  <a:latin typeface="Lint McCree Intl BB"/>
                  <a:ea typeface="Lint McCree Intl BB"/>
                  <a:cs typeface="Lint McCree Intl BB"/>
                  <a:sym typeface="Lint McCree Intl BB"/>
                </a:rPr>
                <a:t>the toolkit.</a:t>
              </a:r>
              <a:endParaRPr lang="en-CA" sz="1600" dirty="0">
                <a:latin typeface="Lint McCree Intl BB"/>
                <a:ea typeface="Lint McCree Intl BB"/>
                <a:cs typeface="Lint McCree Intl BB"/>
                <a:sym typeface="Lint McCree Intl BB"/>
              </a:endParaRPr>
            </a:p>
            <a:p>
              <a:pPr algn="l" defTabSz="456964" rtl="0">
                <a:lnSpc>
                  <a:spcPct val="110000"/>
                </a:lnSpc>
                <a:defRPr sz="1800"/>
              </a:pPr>
              <a:endParaRPr lang="en-CA" sz="1600" dirty="0">
                <a:latin typeface="Lint McCree Intl BB"/>
                <a:ea typeface="Lint McCree Intl BB"/>
                <a:cs typeface="Lint McCree Intl BB"/>
                <a:sym typeface="Lint McCree Intl BB"/>
              </a:endParaRPr>
            </a:p>
            <a:p>
              <a:pPr algn="l" defTabSz="456964" rtl="0">
                <a:lnSpc>
                  <a:spcPct val="110000"/>
                </a:lnSpc>
                <a:defRPr sz="1800"/>
              </a:pPr>
              <a:r>
                <a:rPr lang="en-CA" sz="1600" b="1" dirty="0">
                  <a:latin typeface="Lint McCree Intl BB"/>
                  <a:ea typeface="Lint McCree Intl BB"/>
                  <a:cs typeface="Lint McCree Intl BB"/>
                  <a:sym typeface="Lint McCree Intl BB"/>
                </a:rPr>
                <a:t>Content  - Theory of ICE Training</a:t>
              </a:r>
            </a:p>
            <a:p>
              <a:pPr algn="l" defTabSz="456964" rtl="0">
                <a:lnSpc>
                  <a:spcPct val="110000"/>
                </a:lnSpc>
                <a:defRPr sz="1800"/>
              </a:pPr>
              <a:r>
                <a:rPr lang="en-CA" sz="1600" dirty="0">
                  <a:latin typeface="Lint McCree Intl BB"/>
                  <a:ea typeface="Lint McCree Intl BB"/>
                  <a:cs typeface="Lint McCree Intl BB"/>
                  <a:sym typeface="Lint McCree Intl BB"/>
                </a:rPr>
                <a:t>Explains ICE Training Process and how to design your training</a:t>
              </a:r>
            </a:p>
            <a:p>
              <a:pPr algn="l" defTabSz="456964" rtl="0">
                <a:lnSpc>
                  <a:spcPct val="110000"/>
                </a:lnSpc>
                <a:defRPr sz="1800"/>
              </a:pPr>
              <a:endParaRPr lang="en-CA" sz="1600" dirty="0">
                <a:latin typeface="Lint McCree Intl BB"/>
                <a:ea typeface="Lint McCree Intl BB"/>
                <a:cs typeface="Lint McCree Intl BB"/>
                <a:sym typeface="Lint McCree Intl BB"/>
              </a:endParaRPr>
            </a:p>
            <a:p>
              <a:pPr algn="l" defTabSz="456964" rtl="0">
                <a:lnSpc>
                  <a:spcPct val="110000"/>
                </a:lnSpc>
                <a:defRPr sz="1800"/>
              </a:pPr>
              <a:r>
                <a:rPr lang="en-CA" sz="1600" b="1" dirty="0">
                  <a:latin typeface="Lint McCree Intl BB"/>
                  <a:ea typeface="Lint McCree Intl BB"/>
                  <a:cs typeface="Lint McCree Intl BB"/>
                  <a:sym typeface="Lint McCree Intl BB"/>
                </a:rPr>
                <a:t>Appendix – Practical Application of ICE</a:t>
              </a:r>
            </a:p>
            <a:p>
              <a:pPr algn="l" defTabSz="456964" rtl="0">
                <a:lnSpc>
                  <a:spcPct val="110000"/>
                </a:lnSpc>
                <a:defRPr sz="1800"/>
              </a:pPr>
              <a:r>
                <a:rPr lang="en-CA" sz="1600" dirty="0">
                  <a:latin typeface="Lint McCree Intl BB"/>
                  <a:ea typeface="Lint McCree Intl BB"/>
                  <a:cs typeface="Lint McCree Intl BB"/>
                  <a:sym typeface="Lint McCree Intl BB"/>
                </a:rPr>
                <a:t>Resources to aid you in running your day</a:t>
              </a:r>
              <a:endParaRPr sz="1600" dirty="0">
                <a:latin typeface="Lint McCree Intl BB"/>
                <a:ea typeface="Lint McCree Intl BB"/>
                <a:cs typeface="Lint McCree Intl BB"/>
                <a:sym typeface="Lint McCree Intl BB"/>
              </a:endParaRPr>
            </a:p>
          </p:txBody>
        </p:sp>
      </p:grpSp>
      <p:grpSp>
        <p:nvGrpSpPr>
          <p:cNvPr id="109" name="Group 109"/>
          <p:cNvGrpSpPr>
            <a:grpSpLocks/>
          </p:cNvGrpSpPr>
          <p:nvPr/>
        </p:nvGrpSpPr>
        <p:grpSpPr bwMode="auto">
          <a:xfrm>
            <a:off x="6059877" y="1578200"/>
            <a:ext cx="3260231" cy="3400213"/>
            <a:chOff x="0" y="-1"/>
            <a:chExt cx="3259309" cy="3401934"/>
          </a:xfrm>
        </p:grpSpPr>
        <p:grpSp>
          <p:nvGrpSpPr>
            <p:cNvPr id="155664" name="Group 107"/>
            <p:cNvGrpSpPr>
              <a:grpSpLocks/>
            </p:cNvGrpSpPr>
            <p:nvPr/>
          </p:nvGrpSpPr>
          <p:grpSpPr bwMode="auto">
            <a:xfrm>
              <a:off x="2371" y="-1"/>
              <a:ext cx="2693884" cy="1935171"/>
              <a:chOff x="0" y="0"/>
              <a:chExt cx="2693882" cy="1935169"/>
            </a:xfrm>
          </p:grpSpPr>
          <p:pic>
            <p:nvPicPr>
              <p:cNvPr id="155666" name="Screen Shot 2015-08-28 at 7.39.42 A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262" y="0"/>
                <a:ext cx="1882621" cy="141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55667" name="9a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404" y="98543"/>
                <a:ext cx="1908239" cy="143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55668" name="4a.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386" y="224125"/>
                <a:ext cx="1863599" cy="1397700"/>
              </a:xfrm>
              <a:prstGeom prst="rect">
                <a:avLst/>
              </a:prstGeom>
              <a:noFill/>
              <a:ln w="25400">
                <a:solidFill>
                  <a:srgbClr val="FFFFFF"/>
                </a:solidFill>
                <a:miter lim="400000"/>
                <a:headEnd/>
                <a:tailEnd/>
              </a:ln>
              <a:extLst>
                <a:ext uri="{909E8E84-426E-40DD-AFC4-6F175D3DCCD1}">
                  <a14:hiddenFill xmlns:a14="http://schemas.microsoft.com/office/drawing/2010/main">
                    <a:solidFill>
                      <a:srgbClr val="FFFFFF"/>
                    </a:solidFill>
                  </a14:hiddenFill>
                </a:ext>
              </a:extLst>
            </p:spPr>
          </p:pic>
          <p:pic>
            <p:nvPicPr>
              <p:cNvPr id="155669" name="Screen Shot 2015-08-27 at 3.03.31 PM.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818" y="388962"/>
                <a:ext cx="1903732" cy="143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55670" name="Screen Shot 2015-08-27 at 3.04.35 PM.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104">
                <a:off x="229" y="503783"/>
                <a:ext cx="1906854" cy="143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108" name="Shape 108"/>
            <p:cNvSpPr/>
            <p:nvPr/>
          </p:nvSpPr>
          <p:spPr>
            <a:xfrm>
              <a:off x="0" y="1944929"/>
              <a:ext cx="3259309" cy="1457004"/>
            </a:xfrm>
            <a:prstGeom prst="rect">
              <a:avLst/>
            </a:prstGeom>
            <a:noFill/>
            <a:ln w="12700" cap="flat">
              <a:noFill/>
              <a:miter lim="400000"/>
            </a:ln>
            <a:effectLst/>
            <a:extLst>
              <a:ext uri="{C572A759-6A51-4108-AA02-DFA0A04FC94B}"/>
            </a:extLst>
          </p:spPr>
          <p:txBody>
            <a:bodyPr lIns="50800" tIns="50800" rIns="50800" bIns="50800" anchor="ctr">
              <a:spAutoFit/>
            </a:bodyPr>
            <a:lstStyle/>
            <a:p>
              <a:pPr algn="l" defTabSz="456964" rtl="0">
                <a:lnSpc>
                  <a:spcPct val="110000"/>
                </a:lnSpc>
                <a:defRPr sz="1800"/>
              </a:pPr>
              <a:endParaRPr sz="1600" dirty="0">
                <a:latin typeface="Lint McCree Intl BB"/>
                <a:ea typeface="Lint McCree Intl BB"/>
                <a:cs typeface="Lint McCree Intl BB"/>
                <a:sym typeface="Lint McCree Intl BB"/>
              </a:endParaRPr>
            </a:p>
            <a:p>
              <a:pPr algn="l" defTabSz="456964" rtl="0">
                <a:lnSpc>
                  <a:spcPct val="110000"/>
                </a:lnSpc>
                <a:defRPr sz="1800"/>
              </a:pPr>
              <a:r>
                <a:rPr sz="1600" b="1" dirty="0">
                  <a:latin typeface="Lint McCree Intl BB"/>
                  <a:ea typeface="Lint McCree Intl BB"/>
                  <a:cs typeface="Lint McCree Intl BB"/>
                  <a:sym typeface="Lint McCree Intl BB"/>
                </a:rPr>
                <a:t>Tool Deck</a:t>
              </a:r>
            </a:p>
            <a:p>
              <a:pPr algn="l" defTabSz="456964" rtl="0">
                <a:lnSpc>
                  <a:spcPct val="110000"/>
                </a:lnSpc>
                <a:defRPr sz="1800"/>
              </a:pPr>
              <a:r>
                <a:rPr sz="1600" dirty="0">
                  <a:latin typeface="Lint McCree Intl BB"/>
                  <a:ea typeface="Lint McCree Intl BB"/>
                  <a:cs typeface="Lint McCree Intl BB"/>
                  <a:sym typeface="Lint McCree Intl BB"/>
                </a:rPr>
                <a:t>Each card in </a:t>
              </a:r>
              <a:r>
                <a:rPr lang="en-CA" sz="1600" dirty="0">
                  <a:latin typeface="Lint McCree Intl BB"/>
                  <a:ea typeface="Lint McCree Intl BB"/>
                  <a:cs typeface="Lint McCree Intl BB"/>
                  <a:sym typeface="Lint McCree Intl BB"/>
                </a:rPr>
                <a:t>t</a:t>
              </a:r>
              <a:r>
                <a:rPr sz="1600" dirty="0">
                  <a:latin typeface="Lint McCree Intl BB"/>
                  <a:ea typeface="Lint McCree Intl BB"/>
                  <a:cs typeface="Lint McCree Intl BB"/>
                  <a:sym typeface="Lint McCree Intl BB"/>
                </a:rPr>
                <a:t>his deck is a snapshot of</a:t>
              </a:r>
              <a:r>
                <a:rPr lang="en-CA" sz="1600" dirty="0">
                  <a:latin typeface="Lint McCree Intl BB"/>
                  <a:ea typeface="Lint McCree Intl BB"/>
                  <a:cs typeface="Lint McCree Intl BB"/>
                  <a:sym typeface="Lint McCree Intl BB"/>
                </a:rPr>
                <a:t> </a:t>
              </a:r>
              <a:r>
                <a:rPr sz="1600" dirty="0">
                  <a:latin typeface="Lint McCree Intl BB"/>
                  <a:ea typeface="Lint McCree Intl BB"/>
                  <a:cs typeface="Lint McCree Intl BB"/>
                  <a:sym typeface="Lint McCree Intl BB"/>
                </a:rPr>
                <a:t>one tool.  </a:t>
              </a:r>
              <a:r>
                <a:rPr lang="en-CA" sz="1600" i="1" dirty="0">
                  <a:latin typeface="Lint McCree Intl BB"/>
                  <a:ea typeface="Lint McCree Intl BB"/>
                  <a:cs typeface="Lint McCree Intl BB"/>
                  <a:sym typeface="Lint McCree Intl BB"/>
                </a:rPr>
                <a:t>U</a:t>
              </a:r>
              <a:r>
                <a:rPr sz="1600" i="1" dirty="0">
                  <a:latin typeface="Lint McCree Intl BB"/>
                  <a:ea typeface="Lint McCree Intl BB"/>
                  <a:cs typeface="Lint McCree Intl BB"/>
                  <a:sym typeface="Lint McCree Intl BB"/>
                </a:rPr>
                <a:t>se it to</a:t>
              </a:r>
            </a:p>
            <a:p>
              <a:pPr algn="l" defTabSz="456964" rtl="0">
                <a:lnSpc>
                  <a:spcPct val="110000"/>
                </a:lnSpc>
                <a:defRPr sz="1800"/>
              </a:pPr>
              <a:r>
                <a:rPr sz="1600" i="1" dirty="0">
                  <a:latin typeface="Lint McCree Intl BB"/>
                  <a:ea typeface="Lint McCree Intl BB"/>
                  <a:cs typeface="Lint McCree Intl BB"/>
                  <a:sym typeface="Lint McCree Intl BB"/>
                </a:rPr>
                <a:t>map your ICE training.</a:t>
              </a:r>
            </a:p>
          </p:txBody>
        </p:sp>
      </p:grpSp>
      <p:grpSp>
        <p:nvGrpSpPr>
          <p:cNvPr id="112" name="Group 112"/>
          <p:cNvGrpSpPr>
            <a:grpSpLocks/>
          </p:cNvGrpSpPr>
          <p:nvPr/>
        </p:nvGrpSpPr>
        <p:grpSpPr bwMode="auto">
          <a:xfrm>
            <a:off x="6145671" y="5705406"/>
            <a:ext cx="2693530" cy="3605670"/>
            <a:chOff x="30096" y="102502"/>
            <a:chExt cx="2693883" cy="3605772"/>
          </a:xfrm>
        </p:grpSpPr>
        <p:pic>
          <p:nvPicPr>
            <p:cNvPr id="110" name="Screen Shot 2015-08-28 at 8.08.39 AM.png"/>
            <p:cNvPicPr/>
            <p:nvPr/>
          </p:nvPicPr>
          <p:blipFill>
            <a:blip r:embed="rId9"/>
            <a:stretch>
              <a:fillRect/>
            </a:stretch>
          </p:blipFill>
          <p:spPr>
            <a:xfrm rot="432188">
              <a:off x="131710" y="102502"/>
              <a:ext cx="1772587" cy="2201395"/>
            </a:xfrm>
            <a:prstGeom prst="rect">
              <a:avLst/>
            </a:prstGeom>
            <a:ln w="6350" cap="flat">
              <a:solidFill>
                <a:srgbClr val="000000"/>
              </a:solidFill>
              <a:prstDash val="solid"/>
              <a:miter lim="400000"/>
            </a:ln>
            <a:effectLst>
              <a:outerShdw blurRad="189807" dist="88591" dir="2310126" rotWithShape="0">
                <a:srgbClr val="000000">
                  <a:alpha val="33883"/>
                </a:srgbClr>
              </a:outerShdw>
            </a:effectLst>
          </p:spPr>
        </p:pic>
        <p:sp>
          <p:nvSpPr>
            <p:cNvPr id="111" name="Shape 111"/>
            <p:cNvSpPr/>
            <p:nvPr/>
          </p:nvSpPr>
          <p:spPr>
            <a:xfrm>
              <a:off x="30096" y="2502587"/>
              <a:ext cx="2693883" cy="1205687"/>
            </a:xfrm>
            <a:prstGeom prst="rect">
              <a:avLst/>
            </a:prstGeom>
            <a:noFill/>
            <a:ln w="12700" cap="flat">
              <a:noFill/>
              <a:miter lim="400000"/>
            </a:ln>
            <a:effectLst/>
            <a:extLst>
              <a:ext uri="{C572A759-6A51-4108-AA02-DFA0A04FC94B}"/>
            </a:extLst>
          </p:spPr>
          <p:txBody>
            <a:bodyPr lIns="50800" tIns="50800" rIns="50800" bIns="50800" anchor="ctr">
              <a:spAutoFit/>
            </a:bodyPr>
            <a:lstStyle/>
            <a:p>
              <a:pPr algn="l" defTabSz="456964" rtl="0">
                <a:lnSpc>
                  <a:spcPct val="110000"/>
                </a:lnSpc>
                <a:defRPr sz="1800"/>
              </a:pPr>
              <a:endParaRPr sz="1600">
                <a:latin typeface="Lint McCree Intl BB"/>
                <a:ea typeface="Lint McCree Intl BB"/>
                <a:cs typeface="Lint McCree Intl BB"/>
                <a:sym typeface="Lint McCree Intl BB"/>
              </a:endParaRPr>
            </a:p>
            <a:p>
              <a:pPr algn="l" defTabSz="456964" rtl="0">
                <a:lnSpc>
                  <a:spcPct val="110000"/>
                </a:lnSpc>
                <a:defRPr sz="1800"/>
              </a:pPr>
              <a:r>
                <a:rPr sz="1600" b="1">
                  <a:latin typeface="Lint McCree Intl BB"/>
                  <a:ea typeface="Lint McCree Intl BB"/>
                  <a:cs typeface="Lint McCree Intl BB"/>
                  <a:sym typeface="Lint McCree Intl BB"/>
                </a:rPr>
                <a:t>Sector Partner Guide</a:t>
              </a:r>
            </a:p>
            <a:p>
              <a:pPr algn="l" defTabSz="456964" rtl="0">
                <a:lnSpc>
                  <a:spcPct val="110000"/>
                </a:lnSpc>
                <a:defRPr sz="1800"/>
              </a:pPr>
              <a:r>
                <a:rPr sz="1600">
                  <a:latin typeface="Lint McCree Intl BB"/>
                  <a:ea typeface="Lint McCree Intl BB"/>
                  <a:cs typeface="Lint McCree Intl BB"/>
                  <a:sym typeface="Lint McCree Intl BB"/>
                </a:rPr>
                <a:t>Information for</a:t>
              </a:r>
            </a:p>
            <a:p>
              <a:pPr algn="l" defTabSz="456964" rtl="0">
                <a:lnSpc>
                  <a:spcPct val="110000"/>
                </a:lnSpc>
                <a:defRPr sz="1800"/>
              </a:pPr>
              <a:r>
                <a:rPr sz="1600">
                  <a:latin typeface="Lint McCree Intl BB"/>
                  <a:ea typeface="Lint McCree Intl BB"/>
                  <a:cs typeface="Lint McCree Intl BB"/>
                  <a:sym typeface="Lint McCree Intl BB"/>
                </a:rPr>
                <a:t>sector partners</a:t>
              </a:r>
            </a:p>
          </p:txBody>
        </p:sp>
      </p:grpSp>
      <p:grpSp>
        <p:nvGrpSpPr>
          <p:cNvPr id="115" name="Group 115"/>
          <p:cNvGrpSpPr>
            <a:grpSpLocks/>
          </p:cNvGrpSpPr>
          <p:nvPr/>
        </p:nvGrpSpPr>
        <p:grpSpPr bwMode="auto">
          <a:xfrm>
            <a:off x="9633940" y="6226951"/>
            <a:ext cx="3260231" cy="3045743"/>
            <a:chOff x="0" y="0"/>
            <a:chExt cx="3259309" cy="3044537"/>
          </a:xfrm>
        </p:grpSpPr>
        <p:pic>
          <p:nvPicPr>
            <p:cNvPr id="155660" name="Screen Shot 2015-08-28 at 8.39.40 AM.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74" y="0"/>
              <a:ext cx="2692278" cy="2021840"/>
            </a:xfrm>
            <a:prstGeom prst="rect">
              <a:avLst/>
            </a:prstGeom>
            <a:noFill/>
            <a:ln w="6350">
              <a:solidFill>
                <a:srgbClr val="000000"/>
              </a:solidFill>
              <a:miter lim="400000"/>
              <a:headEnd/>
              <a:tailEnd/>
            </a:ln>
            <a:extLst>
              <a:ext uri="{909E8E84-426E-40DD-AFC4-6F175D3DCCD1}">
                <a14:hiddenFill xmlns:a14="http://schemas.microsoft.com/office/drawing/2010/main">
                  <a:solidFill>
                    <a:srgbClr val="FFFFFF"/>
                  </a:solidFill>
                </a14:hiddenFill>
              </a:ext>
            </a:extLst>
          </p:spPr>
        </p:pic>
        <p:sp>
          <p:nvSpPr>
            <p:cNvPr id="114" name="Shape 114"/>
            <p:cNvSpPr/>
            <p:nvPr/>
          </p:nvSpPr>
          <p:spPr>
            <a:xfrm>
              <a:off x="0" y="1839361"/>
              <a:ext cx="3259309" cy="1205176"/>
            </a:xfrm>
            <a:prstGeom prst="rect">
              <a:avLst/>
            </a:prstGeom>
            <a:noFill/>
            <a:ln w="12700" cap="flat">
              <a:noFill/>
              <a:miter lim="400000"/>
            </a:ln>
            <a:effectLst/>
            <a:extLst>
              <a:ext uri="{C572A759-6A51-4108-AA02-DFA0A04FC94B}"/>
            </a:extLst>
          </p:spPr>
          <p:txBody>
            <a:bodyPr lIns="50800" tIns="50800" rIns="50800" bIns="50800" anchor="ctr">
              <a:spAutoFit/>
            </a:bodyPr>
            <a:lstStyle/>
            <a:p>
              <a:pPr algn="l" defTabSz="456964" rtl="0">
                <a:lnSpc>
                  <a:spcPct val="110000"/>
                </a:lnSpc>
                <a:defRPr sz="1800"/>
              </a:pPr>
              <a:endParaRPr sz="1600" dirty="0">
                <a:latin typeface="Lint McCree Intl BB"/>
                <a:ea typeface="Lint McCree Intl BB"/>
                <a:cs typeface="Lint McCree Intl BB"/>
                <a:sym typeface="Lint McCree Intl BB"/>
              </a:endParaRPr>
            </a:p>
            <a:p>
              <a:pPr algn="l" defTabSz="456964" rtl="0">
                <a:lnSpc>
                  <a:spcPct val="110000"/>
                </a:lnSpc>
                <a:defRPr sz="1800"/>
              </a:pPr>
              <a:r>
                <a:rPr sz="1600" b="1" dirty="0" err="1">
                  <a:latin typeface="Lint McCree Intl BB"/>
                  <a:ea typeface="Lint McCree Intl BB"/>
                  <a:cs typeface="Lint McCree Intl BB"/>
                  <a:sym typeface="Lint McCree Intl BB"/>
                </a:rPr>
                <a:t>Powerpoint</a:t>
              </a:r>
              <a:endParaRPr sz="1600" b="1" dirty="0">
                <a:latin typeface="Lint McCree Intl BB"/>
                <a:ea typeface="Lint McCree Intl BB"/>
                <a:cs typeface="Lint McCree Intl BB"/>
                <a:sym typeface="Lint McCree Intl BB"/>
              </a:endParaRPr>
            </a:p>
            <a:p>
              <a:pPr algn="l" defTabSz="456964" rtl="0">
                <a:lnSpc>
                  <a:spcPct val="110000"/>
                </a:lnSpc>
                <a:defRPr sz="1800"/>
              </a:pPr>
              <a:r>
                <a:rPr lang="en-CA" sz="1600" dirty="0">
                  <a:latin typeface="Lint McCree Intl BB"/>
                  <a:ea typeface="Lint McCree Intl BB"/>
                  <a:cs typeface="Lint McCree Intl BB"/>
                  <a:sym typeface="Lint McCree Intl BB"/>
                </a:rPr>
                <a:t>Resource u</a:t>
              </a:r>
              <a:r>
                <a:rPr sz="1600" dirty="0" err="1">
                  <a:latin typeface="Lint McCree Intl BB"/>
                  <a:ea typeface="Lint McCree Intl BB"/>
                  <a:cs typeface="Lint McCree Intl BB"/>
                  <a:sym typeface="Lint McCree Intl BB"/>
                </a:rPr>
                <a:t>sed</a:t>
              </a:r>
              <a:r>
                <a:rPr sz="1600" dirty="0">
                  <a:latin typeface="Lint McCree Intl BB"/>
                  <a:ea typeface="Lint McCree Intl BB"/>
                  <a:cs typeface="Lint McCree Intl BB"/>
                  <a:sym typeface="Lint McCree Intl BB"/>
                </a:rPr>
                <a:t> for planning &amp;</a:t>
              </a:r>
              <a:r>
                <a:rPr lang="en-CA" sz="1600" dirty="0">
                  <a:latin typeface="Lint McCree Intl BB"/>
                  <a:ea typeface="Lint McCree Intl BB"/>
                  <a:cs typeface="Lint McCree Intl BB"/>
                  <a:sym typeface="Lint McCree Intl BB"/>
                </a:rPr>
                <a:t>f</a:t>
              </a:r>
              <a:r>
                <a:rPr sz="1600" dirty="0" err="1">
                  <a:latin typeface="Lint McCree Intl BB"/>
                  <a:ea typeface="Lint McCree Intl BB"/>
                  <a:cs typeface="Lint McCree Intl BB"/>
                  <a:sym typeface="Lint McCree Intl BB"/>
                </a:rPr>
                <a:t>acilitating</a:t>
              </a:r>
              <a:endParaRPr sz="1600" dirty="0">
                <a:latin typeface="Lint McCree Intl BB"/>
                <a:ea typeface="Lint McCree Intl BB"/>
                <a:cs typeface="Lint McCree Intl BB"/>
                <a:sym typeface="Lint McCree Intl BB"/>
              </a:endParaRPr>
            </a:p>
          </p:txBody>
        </p:sp>
      </p:grpSp>
      <p:grpSp>
        <p:nvGrpSpPr>
          <p:cNvPr id="118" name="Group 118"/>
          <p:cNvGrpSpPr>
            <a:grpSpLocks/>
          </p:cNvGrpSpPr>
          <p:nvPr/>
        </p:nvGrpSpPr>
        <p:grpSpPr bwMode="auto">
          <a:xfrm>
            <a:off x="9746828" y="740551"/>
            <a:ext cx="2693528" cy="5057422"/>
            <a:chOff x="-20290" y="83085"/>
            <a:chExt cx="2693883" cy="5059277"/>
          </a:xfrm>
        </p:grpSpPr>
        <p:sp>
          <p:nvSpPr>
            <p:cNvPr id="116" name="Shape 116"/>
            <p:cNvSpPr/>
            <p:nvPr/>
          </p:nvSpPr>
          <p:spPr>
            <a:xfrm>
              <a:off x="-20290" y="2872464"/>
              <a:ext cx="2693883" cy="2269898"/>
            </a:xfrm>
            <a:prstGeom prst="rect">
              <a:avLst/>
            </a:prstGeom>
            <a:noFill/>
            <a:ln w="12700" cap="flat">
              <a:noFill/>
              <a:miter lim="400000"/>
            </a:ln>
            <a:effectLst/>
            <a:extLst>
              <a:ext uri="{C572A759-6A51-4108-AA02-DFA0A04FC94B}"/>
            </a:extLst>
          </p:spPr>
          <p:txBody>
            <a:bodyPr lIns="50800" tIns="50800" rIns="50800" bIns="50800" anchor="ctr">
              <a:spAutoFit/>
            </a:bodyPr>
            <a:lstStyle/>
            <a:p>
              <a:pPr algn="l" defTabSz="456964" rtl="0">
                <a:lnSpc>
                  <a:spcPct val="110000"/>
                </a:lnSpc>
                <a:defRPr sz="1800"/>
              </a:pPr>
              <a:endParaRPr sz="1600" dirty="0">
                <a:latin typeface="Lint McCree Intl BB"/>
                <a:ea typeface="Lint McCree Intl BB"/>
                <a:cs typeface="Lint McCree Intl BB"/>
                <a:sym typeface="Lint McCree Intl BB"/>
              </a:endParaRPr>
            </a:p>
            <a:p>
              <a:pPr algn="l" defTabSz="456964" rtl="0">
                <a:lnSpc>
                  <a:spcPct val="110000"/>
                </a:lnSpc>
                <a:defRPr sz="1800"/>
              </a:pPr>
              <a:r>
                <a:rPr sz="1600" b="1" dirty="0">
                  <a:latin typeface="Lint McCree Intl BB"/>
                  <a:ea typeface="Lint McCree Intl BB"/>
                  <a:cs typeface="Lint McCree Intl BB"/>
                  <a:sym typeface="Lint McCree Intl BB"/>
                </a:rPr>
                <a:t>Student</a:t>
              </a:r>
              <a:r>
                <a:rPr lang="en-CA" sz="1600" b="1" dirty="0">
                  <a:latin typeface="Lint McCree Intl BB"/>
                  <a:ea typeface="Lint McCree Intl BB"/>
                  <a:cs typeface="Lint McCree Intl BB"/>
                  <a:sym typeface="Lint McCree Intl BB"/>
                </a:rPr>
                <a:t>  </a:t>
              </a:r>
              <a:r>
                <a:rPr sz="1600" b="1" dirty="0">
                  <a:latin typeface="Lint McCree Intl BB"/>
                  <a:ea typeface="Lint McCree Intl BB"/>
                  <a:cs typeface="Lint McCree Intl BB"/>
                  <a:sym typeface="Lint McCree Intl BB"/>
                </a:rPr>
                <a:t>Workbook</a:t>
              </a:r>
              <a:endParaRPr lang="en-CA" sz="1600" b="1" dirty="0">
                <a:latin typeface="Lint McCree Intl BB"/>
                <a:ea typeface="Lint McCree Intl BB"/>
                <a:cs typeface="Lint McCree Intl BB"/>
                <a:sym typeface="Lint McCree Intl BB"/>
              </a:endParaRPr>
            </a:p>
            <a:p>
              <a:pPr algn="l" defTabSz="456964" rtl="0">
                <a:lnSpc>
                  <a:spcPct val="110000"/>
                </a:lnSpc>
                <a:defRPr sz="1800"/>
              </a:pPr>
              <a:r>
                <a:rPr lang="en-CA" sz="1600" dirty="0">
                  <a:latin typeface="Lint McCree Intl BB"/>
                  <a:ea typeface="Lint McCree Intl BB"/>
                  <a:cs typeface="Lint McCree Intl BB"/>
                  <a:sym typeface="Lint McCree Intl BB"/>
                </a:rPr>
                <a:t>(Optional Resource)</a:t>
              </a:r>
              <a:endParaRPr sz="1600" dirty="0">
                <a:latin typeface="Lint McCree Intl BB"/>
                <a:ea typeface="Lint McCree Intl BB"/>
                <a:cs typeface="Lint McCree Intl BB"/>
                <a:sym typeface="Lint McCree Intl BB"/>
              </a:endParaRPr>
            </a:p>
            <a:p>
              <a:pPr algn="l" defTabSz="456964" rtl="0">
                <a:lnSpc>
                  <a:spcPct val="110000"/>
                </a:lnSpc>
                <a:defRPr sz="1800"/>
              </a:pPr>
              <a:r>
                <a:rPr sz="1600" dirty="0">
                  <a:latin typeface="Lint McCree Intl BB"/>
                  <a:ea typeface="Lint McCree Intl BB"/>
                  <a:cs typeface="Lint McCree Intl BB"/>
                  <a:sym typeface="Lint McCree Intl BB"/>
                </a:rPr>
                <a:t>Direction and</a:t>
              </a:r>
              <a:r>
                <a:rPr lang="en-CA" sz="1600" dirty="0">
                  <a:latin typeface="Lint McCree Intl BB"/>
                  <a:ea typeface="Lint McCree Intl BB"/>
                  <a:cs typeface="Lint McCree Intl BB"/>
                  <a:sym typeface="Lint McCree Intl BB"/>
                </a:rPr>
                <a:t> r</a:t>
              </a:r>
              <a:r>
                <a:rPr sz="1600" dirty="0" err="1">
                  <a:latin typeface="Lint McCree Intl BB"/>
                  <a:ea typeface="Lint McCree Intl BB"/>
                  <a:cs typeface="Lint McCree Intl BB"/>
                  <a:sym typeface="Lint McCree Intl BB"/>
                </a:rPr>
                <a:t>eflectionfor</a:t>
              </a:r>
              <a:r>
                <a:rPr lang="en-CA" sz="1600" dirty="0">
                  <a:latin typeface="Lint McCree Intl BB"/>
                  <a:ea typeface="Lint McCree Intl BB"/>
                  <a:cs typeface="Lint McCree Intl BB"/>
                  <a:sym typeface="Lint McCree Intl BB"/>
                </a:rPr>
                <a:t> s</a:t>
              </a:r>
              <a:r>
                <a:rPr sz="1600" dirty="0" err="1">
                  <a:latin typeface="Lint McCree Intl BB"/>
                  <a:ea typeface="Lint McCree Intl BB"/>
                  <a:cs typeface="Lint McCree Intl BB"/>
                  <a:sym typeface="Lint McCree Intl BB"/>
                </a:rPr>
                <a:t>tudents</a:t>
              </a:r>
              <a:r>
                <a:rPr lang="en-CA" sz="1600" dirty="0">
                  <a:latin typeface="Lint McCree Intl BB"/>
                  <a:ea typeface="Lint McCree Intl BB"/>
                  <a:cs typeface="Lint McCree Intl BB"/>
                  <a:sym typeface="Lint McCree Intl BB"/>
                </a:rPr>
                <a:t>.  This is not a stand alone resource.  It is designed to support student learning and reflection.</a:t>
              </a:r>
              <a:endParaRPr sz="1600" dirty="0">
                <a:latin typeface="Lint McCree Intl BB"/>
                <a:ea typeface="Lint McCree Intl BB"/>
                <a:cs typeface="Lint McCree Intl BB"/>
                <a:sym typeface="Lint McCree Intl BB"/>
              </a:endParaRPr>
            </a:p>
          </p:txBody>
        </p:sp>
        <p:pic>
          <p:nvPicPr>
            <p:cNvPr id="155659" name="ICE_StudentWorkbook_Cover.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449466">
              <a:off x="162876" y="83085"/>
              <a:ext cx="2286974" cy="295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 name="Rectangle 2"/>
          <p:cNvSpPr/>
          <p:nvPr/>
        </p:nvSpPr>
        <p:spPr>
          <a:xfrm rot="21073013">
            <a:off x="1773513" y="4886029"/>
            <a:ext cx="3221924" cy="439086"/>
          </a:xfrm>
          <a:prstGeom prst="rect">
            <a:avLst/>
          </a:prstGeom>
          <a:solidFill>
            <a:schemeClr val="accent6">
              <a:lumMod val="40000"/>
              <a:lumOff val="60000"/>
            </a:schemeClr>
          </a:solidFill>
        </p:spPr>
        <p:txBody>
          <a:bodyPr wrap="square" lIns="129992" tIns="64997" rIns="129992" bIns="64997">
            <a:spAutoFit/>
          </a:bodyPr>
          <a:lstStyle/>
          <a:p>
            <a:pPr defTabSz="638680" rtl="0" fontAlgn="base">
              <a:spcBef>
                <a:spcPct val="0"/>
              </a:spcBef>
              <a:spcAft>
                <a:spcPct val="0"/>
              </a:spcAft>
              <a:buClr>
                <a:srgbClr val="000000"/>
              </a:buClr>
              <a:buSzPct val="100000"/>
              <a:defRPr/>
            </a:pPr>
            <a:r>
              <a:rPr lang="en-US" sz="2000" b="1" kern="1200" dirty="0">
                <a:ln w="12700">
                  <a:solidFill>
                    <a:srgbClr val="FFFFFF"/>
                  </a:solidFill>
                  <a:prstDash val="solid"/>
                </a:ln>
                <a:solidFill>
                  <a:srgbClr val="DCDEE0">
                    <a:tint val="85000"/>
                    <a:satMod val="155000"/>
                  </a:srgbClr>
                </a:solidFill>
                <a:effectLst>
                  <a:outerShdw blurRad="41275" dist="20320" dir="1800000" algn="tl" rotWithShape="0">
                    <a:srgbClr val="000000">
                      <a:alpha val="40000"/>
                    </a:srgbClr>
                  </a:outerShdw>
                </a:effectLst>
                <a:latin typeface="Arial" pitchFamily="34" charset="0"/>
                <a:ea typeface="ＭＳ Ｐゴシック" pitchFamily="34" charset="-128"/>
              </a:rPr>
              <a:t>2015-16 Version</a:t>
            </a:r>
          </a:p>
        </p:txBody>
      </p:sp>
      <p:pic>
        <p:nvPicPr>
          <p:cNvPr id="155657" name="Picture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14933" y="6048600"/>
            <a:ext cx="3025422" cy="227809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6403260"/>
      </p:ext>
    </p:extLst>
  </p:cSld>
  <p:clrMapOvr>
    <a:masterClrMapping/>
  </p:clrMapOvr>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iterate>
                                    <p:tmAbs val="0"/>
                                  </p:iterate>
                                  <p:childTnLst>
                                    <p:set>
                                      <p:cBhvr>
                                        <p:cTn id="6" fill="hold"/>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p:tmAbs val="0"/>
                                  </p:iterate>
                                  <p:childTnLst>
                                    <p:set>
                                      <p:cBhvr>
                                        <p:cTn id="11" fill="hold"/>
                                        <p:tgtEl>
                                          <p:spTgt spid="109"/>
                                        </p:tgtEl>
                                        <p:attrNameLst>
                                          <p:attrName>style.visibility</p:attrName>
                                        </p:attrNameLst>
                                      </p:cBhvr>
                                      <p:to>
                                        <p:strVal val="visible"/>
                                      </p:to>
                                    </p:set>
                                    <p:animEffect transition="in" filter="fade">
                                      <p:cBhvr>
                                        <p:cTn id="12" dur="1000"/>
                                        <p:tgtEl>
                                          <p:spTgt spid="1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p:tmAbs val="0"/>
                                  </p:iterate>
                                  <p:childTnLst>
                                    <p:set>
                                      <p:cBhvr>
                                        <p:cTn id="16" fill="hold"/>
                                        <p:tgtEl>
                                          <p:spTgt spid="112"/>
                                        </p:tgtEl>
                                        <p:attrNameLst>
                                          <p:attrName>style.visibility</p:attrName>
                                        </p:attrNameLst>
                                      </p:cBhvr>
                                      <p:to>
                                        <p:strVal val="visible"/>
                                      </p:to>
                                    </p:set>
                                    <p:animEffect transition="in" filter="fade">
                                      <p:cBhvr>
                                        <p:cTn id="17" dur="1000"/>
                                        <p:tgtEl>
                                          <p:spTgt spid="1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iterate>
                                    <p:tmAbs val="0"/>
                                  </p:iterate>
                                  <p:childTnLst>
                                    <p:set>
                                      <p:cBhvr>
                                        <p:cTn id="21" fill="hold"/>
                                        <p:tgtEl>
                                          <p:spTgt spid="118"/>
                                        </p:tgtEl>
                                        <p:attrNameLst>
                                          <p:attrName>style.visibility</p:attrName>
                                        </p:attrNameLst>
                                      </p:cBhvr>
                                      <p:to>
                                        <p:strVal val="visible"/>
                                      </p:to>
                                    </p:set>
                                    <p:animEffect transition="in" filter="fade">
                                      <p:cBhvr>
                                        <p:cTn id="22" dur="1000"/>
                                        <p:tgtEl>
                                          <p:spTgt spid="1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iterate>
                                    <p:tmAbs val="0"/>
                                  </p:iterate>
                                  <p:childTnLst>
                                    <p:set>
                                      <p:cBhvr>
                                        <p:cTn id="26" fill="hold"/>
                                        <p:tgtEl>
                                          <p:spTgt spid="115"/>
                                        </p:tgtEl>
                                        <p:attrNameLst>
                                          <p:attrName>style.visibility</p:attrName>
                                        </p:attrNameLst>
                                      </p:cBhvr>
                                      <p:to>
                                        <p:strVal val="visible"/>
                                      </p:to>
                                    </p:set>
                                    <p:animEffect transition="in" filter="fade">
                                      <p:cBhvr>
                                        <p:cTn id="27" dur="10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advAuto="0"/>
      <p:bldP spid="109" grpId="0" animBg="1" advAuto="0"/>
      <p:bldP spid="112" grpId="0" animBg="1" advAuto="0"/>
      <p:bldP spid="115" grpId="0" animBg="1" advAuto="0"/>
      <p:bldP spid="118" grpId="0" animBg="1" advAuto="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 name="Shape 854"/>
          <p:cNvSpPr/>
          <p:nvPr/>
        </p:nvSpPr>
        <p:spPr>
          <a:xfrm>
            <a:off x="1905001" y="2539685"/>
            <a:ext cx="4092026" cy="1770263"/>
          </a:xfrm>
          <a:prstGeom prst="wedgeEllipseCallout">
            <a:avLst>
              <a:gd name="adj1" fmla="val 48969"/>
              <a:gd name="adj2" fmla="val 56176"/>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sz="2400" dirty="0"/>
              <a:t>Organize the logistics</a:t>
            </a:r>
          </a:p>
        </p:txBody>
      </p:sp>
      <p:sp>
        <p:nvSpPr>
          <p:cNvPr id="855" name="Shape 855"/>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60</a:t>
            </a:fld>
            <a:endParaRPr/>
          </a:p>
        </p:txBody>
      </p:sp>
      <p:pic>
        <p:nvPicPr>
          <p:cNvPr id="856" name="car.png"/>
          <p:cNvPicPr/>
          <p:nvPr/>
        </p:nvPicPr>
        <p:blipFill>
          <a:blip r:embed="rId2">
            <a:extLst/>
          </a:blip>
          <a:stretch>
            <a:fillRect/>
          </a:stretch>
        </p:blipFill>
        <p:spPr>
          <a:xfrm>
            <a:off x="3898161" y="4255185"/>
            <a:ext cx="5380075" cy="2711054"/>
          </a:xfrm>
          <a:prstGeom prst="rect">
            <a:avLst/>
          </a:prstGeom>
          <a:ln w="12700">
            <a:miter lim="400000"/>
          </a:ln>
        </p:spPr>
      </p:pic>
      <p:sp>
        <p:nvSpPr>
          <p:cNvPr id="857" name="Shape 857"/>
          <p:cNvSpPr/>
          <p:nvPr/>
        </p:nvSpPr>
        <p:spPr>
          <a:xfrm>
            <a:off x="1019623" y="1375445"/>
            <a:ext cx="9925788" cy="68622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a:solidFill>
                  <a:srgbClr val="2D2829"/>
                </a:solidFill>
                <a:latin typeface="Helvetica"/>
                <a:ea typeface="Helvetica"/>
                <a:cs typeface="Helvetica"/>
                <a:sym typeface="Helvetica"/>
              </a:rPr>
              <a:t>Location:</a:t>
            </a:r>
            <a:r>
              <a:rPr sz="2800" b="1" i="1">
                <a:solidFill>
                  <a:srgbClr val="2D2829"/>
                </a:solidFill>
                <a:latin typeface="Helvetica"/>
                <a:ea typeface="Helvetica"/>
                <a:cs typeface="Helvetica"/>
                <a:sym typeface="Helvetica"/>
              </a:rPr>
              <a:t> </a:t>
            </a:r>
            <a:r>
              <a:rPr sz="2800">
                <a:solidFill>
                  <a:srgbClr val="2D2829"/>
                </a:solidFill>
                <a:latin typeface="Helvetica"/>
                <a:ea typeface="Helvetica"/>
                <a:cs typeface="Helvetica"/>
                <a:sym typeface="Helvetica"/>
              </a:rPr>
              <a:t>Where are the interviews taking place?</a:t>
            </a:r>
          </a:p>
        </p:txBody>
      </p:sp>
      <p:grpSp>
        <p:nvGrpSpPr>
          <p:cNvPr id="860" name="Group 860"/>
          <p:cNvGrpSpPr/>
          <p:nvPr/>
        </p:nvGrpSpPr>
        <p:grpSpPr>
          <a:xfrm>
            <a:off x="10949193" y="3230658"/>
            <a:ext cx="1582428" cy="2823010"/>
            <a:chOff x="0" y="0"/>
            <a:chExt cx="1582427" cy="2823008"/>
          </a:xfrm>
        </p:grpSpPr>
        <p:sp>
          <p:nvSpPr>
            <p:cNvPr id="858" name="Shape 858"/>
            <p:cNvSpPr/>
            <p:nvPr/>
          </p:nvSpPr>
          <p:spPr>
            <a:xfrm>
              <a:off x="214434" y="1034969"/>
              <a:ext cx="1153560" cy="1788040"/>
            </a:xfrm>
            <a:prstGeom prst="rect">
              <a:avLst/>
            </a:prstGeom>
            <a:solidFill>
              <a:srgbClr val="DCDEE0"/>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859" name="Shape 859"/>
            <p:cNvSpPr/>
            <p:nvPr/>
          </p:nvSpPr>
          <p:spPr>
            <a:xfrm>
              <a:off x="0" y="0"/>
              <a:ext cx="1582428" cy="10245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861" name="Shape 861"/>
          <p:cNvSpPr/>
          <p:nvPr/>
        </p:nvSpPr>
        <p:spPr>
          <a:xfrm>
            <a:off x="8476576" y="282595"/>
            <a:ext cx="4525953"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Open-Ended Interviews</a:t>
            </a:r>
          </a:p>
        </p:txBody>
      </p:sp>
      <p:pic>
        <p:nvPicPr>
          <p:cNvPr id="862" name="pasted-image.pdf"/>
          <p:cNvPicPr/>
          <p:nvPr/>
        </p:nvPicPr>
        <p:blipFill>
          <a:blip r:embed="rId3">
            <a:extLst/>
          </a:blip>
          <a:srcRect/>
          <a:stretch>
            <a:fillRect/>
          </a:stretch>
        </p:blipFill>
        <p:spPr>
          <a:xfrm>
            <a:off x="6974543" y="188041"/>
            <a:ext cx="1309911" cy="1015994"/>
          </a:xfrm>
          <a:prstGeom prst="rect">
            <a:avLst/>
          </a:prstGeom>
          <a:ln w="12700">
            <a:miter lim="400000"/>
          </a:ln>
        </p:spPr>
      </p:pic>
      <p:sp>
        <p:nvSpPr>
          <p:cNvPr id="863" name="Shape 863"/>
          <p:cNvSpPr/>
          <p:nvPr/>
        </p:nvSpPr>
        <p:spPr>
          <a:xfrm>
            <a:off x="5736316" y="7061101"/>
            <a:ext cx="6817399" cy="240065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999"/>
              </a:lnSpc>
              <a:spcBef>
                <a:spcPts val="201"/>
              </a:spcBef>
              <a:defRPr sz="1800"/>
            </a:pPr>
            <a:r>
              <a:rPr sz="1600" b="1" dirty="0">
                <a:solidFill>
                  <a:srgbClr val="2D2829"/>
                </a:solidFill>
                <a:latin typeface="Lint McCree Intl BB"/>
                <a:ea typeface="Lint McCree Intl BB"/>
                <a:cs typeface="Lint McCree Intl BB"/>
                <a:sym typeface="Lint McCree Intl BB"/>
              </a:rPr>
              <a:t>Time Needed: </a:t>
            </a:r>
            <a:r>
              <a:rPr sz="1600" dirty="0">
                <a:solidFill>
                  <a:srgbClr val="2D2829"/>
                </a:solidFill>
                <a:latin typeface="Lint McCree Intl BB"/>
                <a:ea typeface="Lint McCree Intl BB"/>
                <a:cs typeface="Lint McCree Intl BB"/>
                <a:sym typeface="Lint McCree Intl BB"/>
              </a:rPr>
              <a:t>20-60 minute total</a:t>
            </a:r>
            <a:endParaRPr sz="1600" b="1" dirty="0">
              <a:solidFill>
                <a:srgbClr val="2D2829"/>
              </a:solidFill>
              <a:latin typeface="Lint McCree Intl BB"/>
              <a:ea typeface="Lint McCree Intl BB"/>
              <a:cs typeface="Lint McCree Intl BB"/>
              <a:sym typeface="Lint McCree Intl BB"/>
            </a:endParaRPr>
          </a:p>
          <a:p>
            <a:pPr marL="228495" indent="-228495" algn="l" defTabSz="456987">
              <a:lnSpc>
                <a:spcPts val="2999"/>
              </a:lnSpc>
              <a:spcBef>
                <a:spcPts val="201"/>
              </a:spcBef>
              <a:buSzPct val="100000"/>
              <a:buChar char="•"/>
              <a:defRPr sz="1800"/>
            </a:pPr>
            <a:r>
              <a:rPr sz="1600" dirty="0">
                <a:solidFill>
                  <a:srgbClr val="2D2829"/>
                </a:solidFill>
                <a:latin typeface="Lint McCree Intl BB"/>
                <a:ea typeface="Lint McCree Intl BB"/>
                <a:cs typeface="Lint McCree Intl BB"/>
                <a:sym typeface="Lint McCree Intl BB"/>
              </a:rPr>
              <a:t>At least 20 minutes per interview. </a:t>
            </a:r>
          </a:p>
          <a:p>
            <a:pPr marL="228495" indent="-228495" algn="l" defTabSz="456987">
              <a:lnSpc>
                <a:spcPts val="2800"/>
              </a:lnSpc>
              <a:spcBef>
                <a:spcPts val="201"/>
              </a:spcBef>
              <a:buSzPct val="100000"/>
              <a:buChar char="•"/>
              <a:defRPr sz="1800"/>
            </a:pPr>
            <a:r>
              <a:rPr sz="1600" dirty="0">
                <a:solidFill>
                  <a:srgbClr val="2D2829"/>
                </a:solidFill>
                <a:latin typeface="Lint McCree Intl BB"/>
                <a:ea typeface="Lint McCree Intl BB"/>
                <a:cs typeface="Lint McCree Intl BB"/>
                <a:sym typeface="Lint McCree Intl BB"/>
              </a:rPr>
              <a:t>Between three and five interviews per team is ideal.</a:t>
            </a:r>
          </a:p>
          <a:p>
            <a:pPr marL="228495" indent="-228495" algn="l" defTabSz="456987">
              <a:lnSpc>
                <a:spcPts val="2800"/>
              </a:lnSpc>
              <a:spcBef>
                <a:spcPts val="201"/>
              </a:spcBef>
              <a:buSzPct val="100000"/>
              <a:buChar char="•"/>
              <a:defRPr sz="1800"/>
            </a:pPr>
            <a:r>
              <a:rPr sz="1600" dirty="0">
                <a:solidFill>
                  <a:srgbClr val="2D2829"/>
                </a:solidFill>
                <a:latin typeface="Lint McCree Intl BB"/>
                <a:ea typeface="Lint McCree Intl BB"/>
                <a:cs typeface="Lint McCree Intl BB"/>
                <a:sym typeface="Lint McCree Intl BB"/>
              </a:rPr>
              <a:t>Organize interviewees. </a:t>
            </a:r>
          </a:p>
          <a:p>
            <a:pPr marL="228495" indent="-228495" algn="l" defTabSz="456987">
              <a:lnSpc>
                <a:spcPts val="2800"/>
              </a:lnSpc>
              <a:spcBef>
                <a:spcPts val="201"/>
              </a:spcBef>
              <a:buSzPct val="100000"/>
              <a:buChar char="•"/>
              <a:defRPr sz="1800"/>
            </a:pPr>
            <a:r>
              <a:rPr sz="1600" dirty="0">
                <a:solidFill>
                  <a:srgbClr val="2D2829"/>
                </a:solidFill>
                <a:latin typeface="Lint McCree Intl BB"/>
                <a:ea typeface="Lint McCree Intl BB"/>
                <a:cs typeface="Lint McCree Intl BB"/>
                <a:sym typeface="Lint McCree Intl BB"/>
              </a:rPr>
              <a:t>Consider what space will be appropriate for the interviews (space, noise, etc.)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Shape 865"/>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61</a:t>
            </a:fld>
            <a:endParaRPr/>
          </a:p>
        </p:txBody>
      </p:sp>
      <p:sp>
        <p:nvSpPr>
          <p:cNvPr id="866" name="Shape 866"/>
          <p:cNvSpPr/>
          <p:nvPr/>
        </p:nvSpPr>
        <p:spPr>
          <a:xfrm>
            <a:off x="8476576" y="282595"/>
            <a:ext cx="4525953"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Open-Ended Interviews</a:t>
            </a:r>
          </a:p>
        </p:txBody>
      </p:sp>
      <p:pic>
        <p:nvPicPr>
          <p:cNvPr id="867" name="pasted-image.pdf"/>
          <p:cNvPicPr/>
          <p:nvPr/>
        </p:nvPicPr>
        <p:blipFill>
          <a:blip r:embed="rId2">
            <a:extLst/>
          </a:blip>
          <a:srcRect/>
          <a:stretch>
            <a:fillRect/>
          </a:stretch>
        </p:blipFill>
        <p:spPr>
          <a:xfrm>
            <a:off x="6974543" y="188041"/>
            <a:ext cx="1309911" cy="1015994"/>
          </a:xfrm>
          <a:prstGeom prst="rect">
            <a:avLst/>
          </a:prstGeom>
          <a:ln w="12700">
            <a:miter lim="400000"/>
          </a:ln>
        </p:spPr>
      </p:pic>
      <p:sp>
        <p:nvSpPr>
          <p:cNvPr id="868" name="Shape 868"/>
          <p:cNvSpPr/>
          <p:nvPr/>
        </p:nvSpPr>
        <p:spPr>
          <a:xfrm>
            <a:off x="4655476" y="6791162"/>
            <a:ext cx="3362458" cy="2953973"/>
          </a:xfrm>
          <a:prstGeom prst="rect">
            <a:avLst/>
          </a:prstGeom>
          <a:solidFill>
            <a:srgbClr val="DCDEE0"/>
          </a:solidFill>
          <a:ln w="12700">
            <a:miter lim="400000"/>
          </a:ln>
          <a:effectLst>
            <a:outerShdw blurRad="38100" dist="25400" dir="5400000" rotWithShape="0">
              <a:srgbClr val="000000">
                <a:alpha val="50000"/>
              </a:srgbClr>
            </a:outerShdw>
          </a:effectLst>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pic>
        <p:nvPicPr>
          <p:cNvPr id="869" name="LittleGuy_7b.png"/>
          <p:cNvPicPr/>
          <p:nvPr/>
        </p:nvPicPr>
        <p:blipFill>
          <a:blip r:embed="rId3">
            <a:extLst/>
          </a:blip>
          <a:stretch>
            <a:fillRect/>
          </a:stretch>
        </p:blipFill>
        <p:spPr>
          <a:xfrm>
            <a:off x="6330856" y="5377478"/>
            <a:ext cx="1839263" cy="3232395"/>
          </a:xfrm>
          <a:prstGeom prst="rect">
            <a:avLst/>
          </a:prstGeom>
          <a:ln w="12700">
            <a:miter lim="400000"/>
          </a:ln>
        </p:spPr>
      </p:pic>
      <p:pic>
        <p:nvPicPr>
          <p:cNvPr id="870" name="LittleGuy_11b copy.png"/>
          <p:cNvPicPr/>
          <p:nvPr/>
        </p:nvPicPr>
        <p:blipFill>
          <a:blip r:embed="rId4">
            <a:extLst/>
          </a:blip>
          <a:stretch>
            <a:fillRect/>
          </a:stretch>
        </p:blipFill>
        <p:spPr>
          <a:xfrm>
            <a:off x="4397056" y="5263580"/>
            <a:ext cx="1792245" cy="2953971"/>
          </a:xfrm>
          <a:prstGeom prst="rect">
            <a:avLst/>
          </a:prstGeom>
          <a:ln w="12700">
            <a:miter lim="400000"/>
          </a:ln>
        </p:spPr>
      </p:pic>
      <p:sp>
        <p:nvSpPr>
          <p:cNvPr id="871" name="Shape 871"/>
          <p:cNvSpPr/>
          <p:nvPr/>
        </p:nvSpPr>
        <p:spPr>
          <a:xfrm>
            <a:off x="1451793" y="1307517"/>
            <a:ext cx="10101214" cy="129540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defRPr sz="1800"/>
            </a:pPr>
            <a:r>
              <a:rPr sz="2800" dirty="0">
                <a:solidFill>
                  <a:srgbClr val="2D2829"/>
                </a:solidFill>
                <a:latin typeface="Helvetica"/>
                <a:ea typeface="Helvetica"/>
                <a:cs typeface="Helvetica"/>
                <a:sym typeface="Helvetica"/>
              </a:rPr>
              <a:t>Ask the person you are interviewing to tell you a </a:t>
            </a:r>
            <a:r>
              <a:rPr sz="2800" i="1" dirty="0">
                <a:solidFill>
                  <a:srgbClr val="2D2829"/>
                </a:solidFill>
                <a:latin typeface="Helvetica"/>
                <a:ea typeface="Helvetica"/>
                <a:cs typeface="Helvetica"/>
                <a:sym typeface="Helvetica"/>
              </a:rPr>
              <a:t>story</a:t>
            </a:r>
            <a:r>
              <a:rPr sz="2800" dirty="0">
                <a:solidFill>
                  <a:srgbClr val="2D2829"/>
                </a:solidFill>
                <a:latin typeface="Helvetica"/>
                <a:ea typeface="Helvetica"/>
                <a:cs typeface="Helvetica"/>
                <a:sym typeface="Helvetica"/>
              </a:rPr>
              <a:t> about their experience with the topic of the challenge. </a:t>
            </a:r>
          </a:p>
        </p:txBody>
      </p:sp>
      <p:sp>
        <p:nvSpPr>
          <p:cNvPr id="872" name="Shape 872"/>
          <p:cNvSpPr/>
          <p:nvPr/>
        </p:nvSpPr>
        <p:spPr>
          <a:xfrm>
            <a:off x="779496" y="2755317"/>
            <a:ext cx="4144011" cy="2418249"/>
          </a:xfrm>
          <a:prstGeom prst="wedgeEllipseCallout">
            <a:avLst>
              <a:gd name="adj1" fmla="val 52843"/>
              <a:gd name="adj2" fmla="val 54342"/>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200"/>
              </a:lnSpc>
              <a:defRPr sz="1800"/>
            </a:pPr>
            <a:r>
              <a:rPr sz="1700" dirty="0">
                <a:solidFill>
                  <a:srgbClr val="2D2829"/>
                </a:solidFill>
                <a:latin typeface="Lint McCree Intl BB"/>
                <a:ea typeface="Lint McCree Intl BB"/>
                <a:cs typeface="Lint McCree Intl BB"/>
                <a:sym typeface="Lint McCree Intl BB"/>
              </a:rPr>
              <a:t>Limit your follow-up to these three </a:t>
            </a:r>
            <a:r>
              <a:rPr sz="1700" b="1" dirty="0">
                <a:solidFill>
                  <a:srgbClr val="2D2829"/>
                </a:solidFill>
                <a:latin typeface="Lint McCree Intl BB"/>
                <a:ea typeface="Lint McCree Intl BB"/>
                <a:cs typeface="Lint McCree Intl BB"/>
                <a:sym typeface="Lint McCree Intl BB"/>
              </a:rPr>
              <a:t>“digging deeper” </a:t>
            </a:r>
            <a:r>
              <a:rPr sz="1700" dirty="0">
                <a:solidFill>
                  <a:srgbClr val="2D2829"/>
                </a:solidFill>
                <a:latin typeface="Lint McCree Intl BB"/>
                <a:ea typeface="Lint McCree Intl BB"/>
                <a:cs typeface="Lint McCree Intl BB"/>
                <a:sym typeface="Lint McCree Intl BB"/>
              </a:rPr>
              <a:t>prompts… </a:t>
            </a:r>
          </a:p>
        </p:txBody>
      </p:sp>
      <p:grpSp>
        <p:nvGrpSpPr>
          <p:cNvPr id="876" name="Group 876"/>
          <p:cNvGrpSpPr/>
          <p:nvPr/>
        </p:nvGrpSpPr>
        <p:grpSpPr>
          <a:xfrm>
            <a:off x="5229819" y="3011181"/>
            <a:ext cx="6014687" cy="4316927"/>
            <a:chOff x="0" y="0"/>
            <a:chExt cx="6014685" cy="4316925"/>
          </a:xfrm>
        </p:grpSpPr>
        <p:sp>
          <p:nvSpPr>
            <p:cNvPr id="873" name="Shape 873"/>
            <p:cNvSpPr/>
            <p:nvPr/>
          </p:nvSpPr>
          <p:spPr>
            <a:xfrm>
              <a:off x="0" y="0"/>
              <a:ext cx="2885326" cy="1972867"/>
            </a:xfrm>
            <a:prstGeom prst="wedgeEllipseCallout">
              <a:avLst>
                <a:gd name="adj1" fmla="val 62837"/>
                <a:gd name="adj2" fmla="val 33007"/>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1. Tell me more about that... </a:t>
              </a:r>
            </a:p>
          </p:txBody>
        </p:sp>
        <p:sp>
          <p:nvSpPr>
            <p:cNvPr id="874" name="Shape 874"/>
            <p:cNvSpPr/>
            <p:nvPr/>
          </p:nvSpPr>
          <p:spPr>
            <a:xfrm>
              <a:off x="2896657" y="1118703"/>
              <a:ext cx="2490735" cy="1231042"/>
            </a:xfrm>
            <a:prstGeom prst="wedgeEllipseCallout">
              <a:avLst>
                <a:gd name="adj1" fmla="val 9627"/>
                <a:gd name="adj2" fmla="val 104044"/>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3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dirty="0">
                  <a:solidFill>
                    <a:srgbClr val="2D2829"/>
                  </a:solidFill>
                </a:rPr>
                <a:t> 2. Why… ?</a:t>
              </a:r>
            </a:p>
          </p:txBody>
        </p:sp>
        <p:sp>
          <p:nvSpPr>
            <p:cNvPr id="875" name="Shape 875"/>
            <p:cNvSpPr/>
            <p:nvPr/>
          </p:nvSpPr>
          <p:spPr>
            <a:xfrm>
              <a:off x="3252258" y="2454736"/>
              <a:ext cx="2762427" cy="1862189"/>
            </a:xfrm>
            <a:prstGeom prst="wedgeEllipseCallout">
              <a:avLst>
                <a:gd name="adj1" fmla="val -64196"/>
                <a:gd name="adj2" fmla="val -15766"/>
              </a:avLst>
            </a:prstGeom>
            <a:solidFill>
              <a:srgbClr val="EBB0BC"/>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3. How did that make you feel?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876"/>
                                        </p:tgtEl>
                                        <p:attrNameLst>
                                          <p:attrName>style.visibility</p:attrName>
                                        </p:attrNameLst>
                                      </p:cBhvr>
                                      <p:to>
                                        <p:strVal val="visible"/>
                                      </p:to>
                                    </p:set>
                                    <p:animEffect transition="in" filter="fade">
                                      <p:cBhvr>
                                        <p:cTn id="7" dur="1000"/>
                                        <p:tgtEl>
                                          <p:spTgt spid="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6" grpId="1" animBg="1" advAuto="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 name="Shape 878"/>
          <p:cNvSpPr/>
          <p:nvPr/>
        </p:nvSpPr>
        <p:spPr>
          <a:xfrm>
            <a:off x="959111" y="1249662"/>
            <a:ext cx="7834049" cy="178054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a:solidFill>
                  <a:srgbClr val="2D2829"/>
                </a:solidFill>
                <a:latin typeface="Helvetica"/>
                <a:ea typeface="Helvetica"/>
                <a:cs typeface="Helvetica"/>
                <a:sym typeface="Helvetica"/>
              </a:rPr>
              <a:t>Take care to note: </a:t>
            </a:r>
          </a:p>
          <a:p>
            <a:pPr algn="l" defTabSz="456987">
              <a:lnSpc>
                <a:spcPts val="3999"/>
              </a:lnSpc>
              <a:spcBef>
                <a:spcPts val="300"/>
              </a:spcBef>
              <a:defRPr sz="1800"/>
            </a:pPr>
            <a:r>
              <a:rPr sz="2400">
                <a:solidFill>
                  <a:srgbClr val="2D2829"/>
                </a:solidFill>
                <a:latin typeface="Helvetica"/>
                <a:ea typeface="Helvetica"/>
                <a:cs typeface="Helvetica"/>
                <a:sym typeface="Helvetica"/>
              </a:rPr>
              <a:t>• What was surprising or unexpected? </a:t>
            </a:r>
          </a:p>
          <a:p>
            <a:pPr algn="l" defTabSz="456987">
              <a:lnSpc>
                <a:spcPts val="3999"/>
              </a:lnSpc>
              <a:spcBef>
                <a:spcPts val="300"/>
              </a:spcBef>
              <a:defRPr sz="1800"/>
            </a:pPr>
            <a:r>
              <a:rPr sz="2400">
                <a:solidFill>
                  <a:srgbClr val="2D2829"/>
                </a:solidFill>
                <a:latin typeface="Helvetica"/>
                <a:ea typeface="Helvetica"/>
                <a:cs typeface="Helvetica"/>
                <a:sym typeface="Helvetica"/>
              </a:rPr>
              <a:t>• What appeared very difficult for people? </a:t>
            </a:r>
          </a:p>
        </p:txBody>
      </p:sp>
      <p:sp>
        <p:nvSpPr>
          <p:cNvPr id="879" name="Shape 879"/>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62</a:t>
            </a:fld>
            <a:endParaRPr/>
          </a:p>
        </p:txBody>
      </p:sp>
      <p:pic>
        <p:nvPicPr>
          <p:cNvPr id="880" name="LittleGuy_15c.png"/>
          <p:cNvPicPr/>
          <p:nvPr/>
        </p:nvPicPr>
        <p:blipFill>
          <a:blip r:embed="rId3">
            <a:extLst/>
          </a:blip>
          <a:stretch>
            <a:fillRect/>
          </a:stretch>
        </p:blipFill>
        <p:spPr>
          <a:xfrm>
            <a:off x="2608784" y="6738195"/>
            <a:ext cx="1855558" cy="3117572"/>
          </a:xfrm>
          <a:prstGeom prst="rect">
            <a:avLst/>
          </a:prstGeom>
          <a:ln w="12700">
            <a:miter lim="400000"/>
          </a:ln>
        </p:spPr>
      </p:pic>
      <p:sp>
        <p:nvSpPr>
          <p:cNvPr id="881" name="Shape 881"/>
          <p:cNvSpPr/>
          <p:nvPr/>
        </p:nvSpPr>
        <p:spPr>
          <a:xfrm>
            <a:off x="1076446" y="3373143"/>
            <a:ext cx="4595947" cy="2391751"/>
          </a:xfrm>
          <a:prstGeom prst="wedgeEllipseCallout">
            <a:avLst>
              <a:gd name="adj1" fmla="val 5367"/>
              <a:gd name="adj2" fmla="val 86029"/>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b="1">
                <a:solidFill>
                  <a:srgbClr val="2D2829"/>
                </a:solidFill>
                <a:latin typeface="Lint McCree Intl BB"/>
                <a:ea typeface="Lint McCree Intl BB"/>
                <a:cs typeface="Lint McCree Intl BB"/>
                <a:sym typeface="Lint McCree Intl BB"/>
              </a:rPr>
              <a:t>Reflect and ask</a:t>
            </a:r>
            <a:r>
              <a:rPr sz="1600">
                <a:solidFill>
                  <a:srgbClr val="2D2829"/>
                </a:solidFill>
                <a:latin typeface="Lint McCree Intl BB"/>
                <a:ea typeface="Lint McCree Intl BB"/>
                <a:cs typeface="Lint McCree Intl BB"/>
                <a:sym typeface="Lint McCree Intl BB"/>
              </a:rPr>
              <a:t> – what did I hear, and what does it mean? </a:t>
            </a:r>
          </a:p>
        </p:txBody>
      </p:sp>
      <p:sp>
        <p:nvSpPr>
          <p:cNvPr id="882" name="Shape 882"/>
          <p:cNvSpPr/>
          <p:nvPr/>
        </p:nvSpPr>
        <p:spPr>
          <a:xfrm>
            <a:off x="6484156" y="7745447"/>
            <a:ext cx="4964240" cy="83213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You can Use the </a:t>
            </a:r>
            <a:r>
              <a:rPr sz="1400" i="1">
                <a:solidFill>
                  <a:srgbClr val="2D2829"/>
                </a:solidFill>
                <a:latin typeface="Lint McCree Intl BB"/>
                <a:ea typeface="Lint McCree Intl BB"/>
                <a:cs typeface="Lint McCree Intl BB"/>
                <a:sym typeface="Lint McCree Intl BB"/>
              </a:rPr>
              <a:t>Open-Ended Interviews</a:t>
            </a:r>
            <a:r>
              <a:rPr sz="1400">
                <a:solidFill>
                  <a:srgbClr val="2D2829"/>
                </a:solidFill>
                <a:latin typeface="Lint McCree Intl BB"/>
                <a:ea typeface="Lint McCree Intl BB"/>
                <a:cs typeface="Lint McCree Intl BB"/>
                <a:sym typeface="Lint McCree Intl BB"/>
              </a:rPr>
              <a:t> template to </a:t>
            </a:r>
            <a:r>
              <a:rPr sz="1400" i="1">
                <a:solidFill>
                  <a:srgbClr val="2D2829"/>
                </a:solidFill>
                <a:latin typeface="Lint McCree Intl BB"/>
                <a:ea typeface="Lint McCree Intl BB"/>
                <a:cs typeface="Lint McCree Intl BB"/>
                <a:sym typeface="Lint McCree Intl BB"/>
              </a:rPr>
              <a:t>capture</a:t>
            </a:r>
            <a:r>
              <a:rPr sz="1400">
                <a:solidFill>
                  <a:srgbClr val="2D2829"/>
                </a:solidFill>
                <a:latin typeface="Lint McCree Intl BB"/>
                <a:ea typeface="Lint McCree Intl BB"/>
                <a:cs typeface="Lint McCree Intl BB"/>
                <a:sym typeface="Lint McCree Intl BB"/>
              </a:rPr>
              <a:t> and </a:t>
            </a:r>
            <a:r>
              <a:rPr sz="1400" i="1">
                <a:solidFill>
                  <a:srgbClr val="2D2829"/>
                </a:solidFill>
                <a:latin typeface="Lint McCree Intl BB"/>
                <a:ea typeface="Lint McCree Intl BB"/>
                <a:cs typeface="Lint McCree Intl BB"/>
                <a:sym typeface="Lint McCree Intl BB"/>
              </a:rPr>
              <a:t>synthesize</a:t>
            </a:r>
            <a:r>
              <a:rPr sz="1400">
                <a:solidFill>
                  <a:srgbClr val="2D2829"/>
                </a:solidFill>
                <a:latin typeface="Lint McCree Intl BB"/>
                <a:ea typeface="Lint McCree Intl BB"/>
                <a:cs typeface="Lint McCree Intl BB"/>
                <a:sym typeface="Lint McCree Intl BB"/>
              </a:rPr>
              <a:t> your findings.</a:t>
            </a:r>
          </a:p>
        </p:txBody>
      </p:sp>
      <p:sp>
        <p:nvSpPr>
          <p:cNvPr id="883" name="Shape 883"/>
          <p:cNvSpPr/>
          <p:nvPr/>
        </p:nvSpPr>
        <p:spPr>
          <a:xfrm>
            <a:off x="8476576" y="282595"/>
            <a:ext cx="4525953"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Open-Ended Interviews</a:t>
            </a:r>
          </a:p>
        </p:txBody>
      </p:sp>
      <p:pic>
        <p:nvPicPr>
          <p:cNvPr id="884" name="pasted-image.pdf"/>
          <p:cNvPicPr/>
          <p:nvPr/>
        </p:nvPicPr>
        <p:blipFill>
          <a:blip r:embed="rId4">
            <a:extLst/>
          </a:blip>
          <a:srcRect/>
          <a:stretch>
            <a:fillRect/>
          </a:stretch>
        </p:blipFill>
        <p:spPr>
          <a:xfrm>
            <a:off x="6974543" y="188041"/>
            <a:ext cx="1309911" cy="1015994"/>
          </a:xfrm>
          <a:prstGeom prst="rect">
            <a:avLst/>
          </a:prstGeom>
          <a:ln w="12700">
            <a:miter lim="400000"/>
          </a:ln>
        </p:spPr>
      </p:pic>
      <p:pic>
        <p:nvPicPr>
          <p:cNvPr id="885" name="Screen Shot 2015-08-19 at 8.47.17 AM.png"/>
          <p:cNvPicPr/>
          <p:nvPr/>
        </p:nvPicPr>
        <p:blipFill>
          <a:blip r:embed="rId5">
            <a:extLst/>
          </a:blip>
          <a:stretch>
            <a:fillRect/>
          </a:stretch>
        </p:blipFill>
        <p:spPr>
          <a:xfrm>
            <a:off x="6513940" y="3785902"/>
            <a:ext cx="4964238" cy="381810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7" name="Screen Shot 2015-08-19 at 8.47.17 AM.png"/>
          <p:cNvPicPr/>
          <p:nvPr/>
        </p:nvPicPr>
        <p:blipFill>
          <a:blip r:embed="rId2">
            <a:extLst/>
          </a:blip>
          <a:stretch>
            <a:fillRect/>
          </a:stretch>
        </p:blipFill>
        <p:spPr>
          <a:xfrm>
            <a:off x="1603286" y="6444435"/>
            <a:ext cx="3551905" cy="2731849"/>
          </a:xfrm>
          <a:prstGeom prst="rect">
            <a:avLst/>
          </a:prstGeom>
          <a:ln w="12700">
            <a:miter lim="400000"/>
          </a:ln>
        </p:spPr>
      </p:pic>
      <p:sp>
        <p:nvSpPr>
          <p:cNvPr id="888" name="Shape 888"/>
          <p:cNvSpPr/>
          <p:nvPr/>
        </p:nvSpPr>
        <p:spPr>
          <a:xfrm>
            <a:off x="1181993" y="1376794"/>
            <a:ext cx="4964238"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spcBef>
                <a:spcPts val="300"/>
              </a:spcBef>
              <a:defRPr sz="2800" b="1">
                <a:solidFill>
                  <a:srgbClr val="2D2829"/>
                </a:solidFill>
                <a:latin typeface="Helvetica"/>
                <a:ea typeface="Helvetica"/>
                <a:cs typeface="Helvetica"/>
                <a:sym typeface="Helvetica"/>
              </a:defRPr>
            </a:lvl1pPr>
          </a:lstStyle>
          <a:p>
            <a:pPr lvl="0">
              <a:defRPr sz="1800" b="0">
                <a:solidFill>
                  <a:srgbClr val="000000"/>
                </a:solidFill>
              </a:defRPr>
            </a:pPr>
            <a:r>
              <a:rPr/>
              <a:t>What did you discover?</a:t>
            </a:r>
          </a:p>
        </p:txBody>
      </p:sp>
      <p:sp>
        <p:nvSpPr>
          <p:cNvPr id="889" name="Shape 889"/>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63</a:t>
            </a:fld>
            <a:endParaRPr/>
          </a:p>
        </p:txBody>
      </p:sp>
      <p:sp>
        <p:nvSpPr>
          <p:cNvPr id="890" name="Shape 890"/>
          <p:cNvSpPr/>
          <p:nvPr/>
        </p:nvSpPr>
        <p:spPr>
          <a:xfrm>
            <a:off x="355600" y="2218262"/>
            <a:ext cx="5077224" cy="2479845"/>
          </a:xfrm>
          <a:prstGeom prst="wedgeEllipseCallout">
            <a:avLst>
              <a:gd name="adj1" fmla="val 28959"/>
              <a:gd name="adj2" fmla="val 73230"/>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Use your </a:t>
            </a:r>
            <a:r>
              <a:rPr sz="1600" i="1">
                <a:solidFill>
                  <a:srgbClr val="2D2829"/>
                </a:solidFill>
                <a:latin typeface="Lint McCree Intl BB"/>
                <a:ea typeface="Lint McCree Intl BB"/>
                <a:cs typeface="Lint McCree Intl BB"/>
                <a:sym typeface="Lint McCree Intl BB"/>
              </a:rPr>
              <a:t>notes</a:t>
            </a:r>
            <a:r>
              <a:rPr sz="1600">
                <a:solidFill>
                  <a:srgbClr val="2D2829"/>
                </a:solidFill>
                <a:latin typeface="Lint McCree Intl BB"/>
                <a:ea typeface="Lint McCree Intl BB"/>
                <a:cs typeface="Lint McCree Intl BB"/>
                <a:sym typeface="Lint McCree Intl BB"/>
              </a:rPr>
              <a:t> and/or </a:t>
            </a:r>
            <a:r>
              <a:rPr sz="1600" i="1">
                <a:solidFill>
                  <a:srgbClr val="2D2829"/>
                </a:solidFill>
                <a:latin typeface="Lint McCree Intl BB"/>
                <a:ea typeface="Lint McCree Intl BB"/>
                <a:cs typeface="Lint McCree Intl BB"/>
                <a:sym typeface="Lint McCree Intl BB"/>
              </a:rPr>
              <a:t>Open-Ended Interviews Template</a:t>
            </a:r>
            <a:r>
              <a:rPr sz="1600">
                <a:solidFill>
                  <a:srgbClr val="2D2829"/>
                </a:solidFill>
                <a:latin typeface="Lint McCree Intl BB"/>
                <a:ea typeface="Lint McCree Intl BB"/>
                <a:cs typeface="Lint McCree Intl BB"/>
                <a:sym typeface="Lint McCree Intl BB"/>
              </a:rPr>
              <a:t> to help you answer the questions on </a:t>
            </a:r>
            <a:r>
              <a:rPr sz="1600">
                <a:latin typeface="Lint McCree Intl BB"/>
                <a:ea typeface="Lint McCree Intl BB"/>
                <a:cs typeface="Lint McCree Intl BB"/>
                <a:sym typeface="Lint McCree Intl BB"/>
              </a:rPr>
              <a:t>p.3</a:t>
            </a:r>
            <a:r>
              <a:rPr sz="1600">
                <a:solidFill>
                  <a:srgbClr val="2D2829"/>
                </a:solidFill>
                <a:latin typeface="Lint McCree Intl BB"/>
                <a:ea typeface="Lint McCree Intl BB"/>
                <a:cs typeface="Lint McCree Intl BB"/>
                <a:sym typeface="Lint McCree Intl BB"/>
              </a:rPr>
              <a:t> of your </a:t>
            </a:r>
            <a:r>
              <a:rPr sz="1600" i="1">
                <a:solidFill>
                  <a:srgbClr val="2D2829"/>
                </a:solidFill>
                <a:latin typeface="Lint McCree Intl BB"/>
                <a:ea typeface="Lint McCree Intl BB"/>
                <a:cs typeface="Lint McCree Intl BB"/>
                <a:sym typeface="Lint McCree Intl BB"/>
              </a:rPr>
              <a:t>student workbook.</a:t>
            </a:r>
          </a:p>
        </p:txBody>
      </p:sp>
      <p:sp>
        <p:nvSpPr>
          <p:cNvPr id="891" name="Shape 891"/>
          <p:cNvSpPr/>
          <p:nvPr/>
        </p:nvSpPr>
        <p:spPr>
          <a:xfrm>
            <a:off x="5925355" y="8791434"/>
            <a:ext cx="4964240"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3</a:t>
            </a:r>
            <a:endParaRPr sz="1400">
              <a:solidFill>
                <a:srgbClr val="2D2829"/>
              </a:solidFill>
              <a:latin typeface="Lint McCree Intl BB"/>
              <a:ea typeface="Lint McCree Intl BB"/>
              <a:cs typeface="Lint McCree Intl BB"/>
              <a:sym typeface="Lint McCree Intl BB"/>
            </a:endParaRPr>
          </a:p>
        </p:txBody>
      </p:sp>
      <p:sp>
        <p:nvSpPr>
          <p:cNvPr id="892" name="Shape 892"/>
          <p:cNvSpPr/>
          <p:nvPr/>
        </p:nvSpPr>
        <p:spPr>
          <a:xfrm>
            <a:off x="5799678" y="2387555"/>
            <a:ext cx="6908949" cy="1953765"/>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List 1-3 needs you identified during your need finding activity:</a:t>
            </a:r>
          </a:p>
        </p:txBody>
      </p:sp>
      <p:sp>
        <p:nvSpPr>
          <p:cNvPr id="893" name="Shape 893"/>
          <p:cNvSpPr/>
          <p:nvPr/>
        </p:nvSpPr>
        <p:spPr>
          <a:xfrm>
            <a:off x="5799678" y="4520689"/>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unexpected?</a:t>
            </a:r>
          </a:p>
        </p:txBody>
      </p:sp>
      <p:sp>
        <p:nvSpPr>
          <p:cNvPr id="894" name="Shape 894"/>
          <p:cNvSpPr/>
          <p:nvPr/>
        </p:nvSpPr>
        <p:spPr>
          <a:xfrm>
            <a:off x="5799678" y="6653834"/>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interesting?</a:t>
            </a:r>
          </a:p>
        </p:txBody>
      </p:sp>
      <p:pic>
        <p:nvPicPr>
          <p:cNvPr id="895" name="LittleGuy_11c.png"/>
          <p:cNvPicPr/>
          <p:nvPr/>
        </p:nvPicPr>
        <p:blipFill>
          <a:blip r:embed="rId3">
            <a:extLst/>
          </a:blip>
          <a:stretch>
            <a:fillRect/>
          </a:stretch>
        </p:blipFill>
        <p:spPr>
          <a:xfrm>
            <a:off x="3861599" y="5302378"/>
            <a:ext cx="1386900" cy="2285885"/>
          </a:xfrm>
          <a:prstGeom prst="rect">
            <a:avLst/>
          </a:prstGeom>
          <a:ln w="12700">
            <a:miter lim="400000"/>
          </a:ln>
        </p:spPr>
      </p:pic>
      <p:sp>
        <p:nvSpPr>
          <p:cNvPr id="896" name="Shape 896"/>
          <p:cNvSpPr/>
          <p:nvPr/>
        </p:nvSpPr>
        <p:spPr>
          <a:xfrm>
            <a:off x="8476576" y="282595"/>
            <a:ext cx="4525953"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Open Ended Interviews</a:t>
            </a:r>
          </a:p>
        </p:txBody>
      </p:sp>
      <p:pic>
        <p:nvPicPr>
          <p:cNvPr id="897" name="pasted-image.pdf"/>
          <p:cNvPicPr/>
          <p:nvPr/>
        </p:nvPicPr>
        <p:blipFill>
          <a:blip r:embed="rId4">
            <a:extLst/>
          </a:blip>
          <a:srcRect/>
          <a:stretch>
            <a:fillRect/>
          </a:stretch>
        </p:blipFill>
        <p:spPr>
          <a:xfrm>
            <a:off x="6974543" y="188041"/>
            <a:ext cx="1309911" cy="101599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9" name="pasted-image.pdf"/>
          <p:cNvPicPr/>
          <p:nvPr/>
        </p:nvPicPr>
        <p:blipFill>
          <a:blip r:embed="rId2">
            <a:extLst/>
          </a:blip>
          <a:stretch>
            <a:fillRect/>
          </a:stretch>
        </p:blipFill>
        <p:spPr>
          <a:xfrm>
            <a:off x="1912270" y="413014"/>
            <a:ext cx="1223413" cy="1590538"/>
          </a:xfrm>
          <a:prstGeom prst="rect">
            <a:avLst/>
          </a:prstGeom>
          <a:ln w="12700">
            <a:miter lim="400000"/>
          </a:ln>
        </p:spPr>
      </p:pic>
      <p:sp>
        <p:nvSpPr>
          <p:cNvPr id="900" name="Shape 900"/>
          <p:cNvSpPr/>
          <p:nvPr/>
        </p:nvSpPr>
        <p:spPr>
          <a:xfrm>
            <a:off x="6621263" y="3435436"/>
            <a:ext cx="6117565" cy="4349059"/>
          </a:xfrm>
          <a:prstGeom prst="wedgeEllipseCallout">
            <a:avLst>
              <a:gd name="adj1" fmla="val -75952"/>
              <a:gd name="adj2" fmla="val 9744"/>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defRPr sz="1800"/>
            </a:pPr>
            <a:endParaRPr sz="2100">
              <a:latin typeface="Lint McCree Intl BB"/>
              <a:ea typeface="Lint McCree Intl BB"/>
              <a:cs typeface="Lint McCree Intl BB"/>
              <a:sym typeface="Lint McCree Intl BB"/>
            </a:endParaRPr>
          </a:p>
          <a:p>
            <a:pPr defTabSz="456987">
              <a:lnSpc>
                <a:spcPts val="3600"/>
              </a:lnSpc>
              <a:defRPr sz="1800"/>
            </a:pPr>
            <a:r>
              <a:rPr sz="2100">
                <a:solidFill>
                  <a:srgbClr val="2D2829"/>
                </a:solidFill>
                <a:latin typeface="Lint McCree Intl BB"/>
                <a:ea typeface="Lint McCree Intl BB"/>
                <a:cs typeface="Lint McCree Intl BB"/>
                <a:sym typeface="Lint McCree Intl BB"/>
              </a:rPr>
              <a:t>Experiences allow you to see the world through the perspective of users and to gain deeper insight into the problem and others’ needs.  </a:t>
            </a:r>
          </a:p>
        </p:txBody>
      </p:sp>
      <p:sp>
        <p:nvSpPr>
          <p:cNvPr id="901" name="Shape 901"/>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64</a:t>
            </a:fld>
            <a:endParaRPr/>
          </a:p>
        </p:txBody>
      </p:sp>
      <p:sp>
        <p:nvSpPr>
          <p:cNvPr id="902" name="Shape 902"/>
          <p:cNvSpPr/>
          <p:nvPr/>
        </p:nvSpPr>
        <p:spPr>
          <a:xfrm>
            <a:off x="3336376" y="1018522"/>
            <a:ext cx="1256702"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EE2A7D"/>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03" name="LittleGuy_8a.png"/>
          <p:cNvPicPr/>
          <p:nvPr/>
        </p:nvPicPr>
        <p:blipFill>
          <a:blip r:embed="rId3">
            <a:extLst/>
          </a:blip>
          <a:stretch>
            <a:fillRect/>
          </a:stretch>
        </p:blipFill>
        <p:spPr>
          <a:xfrm>
            <a:off x="2481659" y="4261681"/>
            <a:ext cx="3369618" cy="5398390"/>
          </a:xfrm>
          <a:prstGeom prst="rect">
            <a:avLst/>
          </a:prstGeom>
          <a:ln w="12700">
            <a:miter lim="400000"/>
          </a:ln>
        </p:spPr>
      </p:pic>
      <p:sp>
        <p:nvSpPr>
          <p:cNvPr id="904" name="Shape 904"/>
          <p:cNvSpPr/>
          <p:nvPr/>
        </p:nvSpPr>
        <p:spPr>
          <a:xfrm>
            <a:off x="972756" y="2038726"/>
            <a:ext cx="8525328" cy="203588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800"/>
              </a:lnSpc>
              <a:defRPr sz="1800"/>
            </a:pPr>
            <a:r>
              <a:rPr sz="2100" b="1">
                <a:solidFill>
                  <a:srgbClr val="2D2829"/>
                </a:solidFill>
                <a:latin typeface="Helvetica"/>
                <a:ea typeface="Helvetica"/>
                <a:cs typeface="Helvetica"/>
                <a:sym typeface="Helvetica"/>
              </a:rPr>
              <a:t>To help you solve the challenge posed, you need to gain insight into how the users experience the situation at hand. </a:t>
            </a:r>
          </a:p>
          <a:p>
            <a:pPr algn="l" defTabSz="456987">
              <a:lnSpc>
                <a:spcPts val="3800"/>
              </a:lnSpc>
              <a:defRPr sz="1800"/>
            </a:pPr>
            <a:endParaRPr sz="2100" b="1">
              <a:solidFill>
                <a:srgbClr val="2D2829"/>
              </a:solidFill>
              <a:latin typeface="Helvetica"/>
              <a:ea typeface="Helvetica"/>
              <a:cs typeface="Helvetica"/>
              <a:sym typeface="Helvetica"/>
            </a:endParaRPr>
          </a:p>
          <a:p>
            <a:pPr algn="l" defTabSz="456987">
              <a:lnSpc>
                <a:spcPts val="3600"/>
              </a:lnSpc>
              <a:defRPr sz="1800"/>
            </a:pPr>
            <a:r>
              <a:rPr sz="2100" b="1">
                <a:solidFill>
                  <a:srgbClr val="ED297C"/>
                </a:solidFill>
                <a:latin typeface="Helvetica"/>
                <a:ea typeface="Helvetica"/>
                <a:cs typeface="Helvetica"/>
                <a:sym typeface="Helvetica"/>
              </a:rPr>
              <a:t>Experience</a:t>
            </a:r>
            <a:r>
              <a:rPr sz="2100">
                <a:solidFill>
                  <a:srgbClr val="2D2829"/>
                </a:solidFill>
                <a:latin typeface="Helvetica"/>
                <a:ea typeface="Helvetica"/>
                <a:cs typeface="Helvetica"/>
                <a:sym typeface="Helvetica"/>
              </a:rPr>
              <a:t> is one way to do this.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900"/>
                                        </p:tgtEl>
                                        <p:attrNameLst>
                                          <p:attrName>style.visibility</p:attrName>
                                        </p:attrNameLst>
                                      </p:cBhvr>
                                      <p:to>
                                        <p:strVal val="visible"/>
                                      </p:to>
                                    </p:set>
                                    <p:animEffect transition="in" filter="dissolve">
                                      <p:cBhvr>
                                        <p:cTn id="7" dur="1000"/>
                                        <p:tgtEl>
                                          <p:spTgt spid="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 grpId="1" animBg="1" advAuto="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6" name="7b.png"/>
          <p:cNvPicPr/>
          <p:nvPr/>
        </p:nvPicPr>
        <p:blipFill>
          <a:blip r:embed="rId2">
            <a:extLst/>
          </a:blip>
          <a:stretch>
            <a:fillRect/>
          </a:stretch>
        </p:blipFill>
        <p:spPr>
          <a:xfrm>
            <a:off x="5341473" y="3697062"/>
            <a:ext cx="7046399" cy="5284799"/>
          </a:xfrm>
          <a:prstGeom prst="rect">
            <a:avLst/>
          </a:prstGeom>
          <a:ln w="12700">
            <a:miter lim="400000"/>
          </a:ln>
        </p:spPr>
      </p:pic>
      <p:pic>
        <p:nvPicPr>
          <p:cNvPr id="907" name="7a.png"/>
          <p:cNvPicPr/>
          <p:nvPr/>
        </p:nvPicPr>
        <p:blipFill>
          <a:blip r:embed="rId3">
            <a:extLst/>
          </a:blip>
          <a:stretch>
            <a:fillRect/>
          </a:stretch>
        </p:blipFill>
        <p:spPr>
          <a:xfrm>
            <a:off x="1104699" y="604169"/>
            <a:ext cx="4764130" cy="3573099"/>
          </a:xfrm>
          <a:prstGeom prst="rect">
            <a:avLst/>
          </a:prstGeom>
          <a:ln w="25400">
            <a:solidFill>
              <a:srgbClr val="FFFFFF"/>
            </a:solidFill>
            <a:miter lim="400000"/>
          </a:ln>
        </p:spPr>
      </p:pic>
      <p:sp>
        <p:nvSpPr>
          <p:cNvPr id="908" name="Shape 908"/>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65</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 name="Shape 910"/>
          <p:cNvSpPr/>
          <p:nvPr/>
        </p:nvSpPr>
        <p:spPr>
          <a:xfrm>
            <a:off x="-83356" y="7531795"/>
            <a:ext cx="7293572" cy="44311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D297C">
              <a:alpha val="26152"/>
            </a:srgbClr>
          </a:solidFill>
          <a:ln w="12700">
            <a:miter lim="400000"/>
          </a:ln>
          <a:effectLst>
            <a:outerShdw blurRad="38100" dist="25400" dir="5400000" rotWithShape="0">
              <a:srgbClr val="000000">
                <a:alpha val="50000"/>
              </a:srgbClr>
            </a:outerShdw>
          </a:effectLst>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11" name="Shape 911"/>
          <p:cNvSpPr/>
          <p:nvPr/>
        </p:nvSpPr>
        <p:spPr>
          <a:xfrm>
            <a:off x="5684209" y="2565844"/>
            <a:ext cx="5210241" cy="2535239"/>
          </a:xfrm>
          <a:prstGeom prst="wedgeEllipseCallout">
            <a:avLst>
              <a:gd name="adj1" fmla="val -70108"/>
              <a:gd name="adj2" fmla="val 36736"/>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600"/>
              </a:lnSpc>
              <a:defRPr sz="22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2100"/>
              <a:t>To learn more about users we’re going to spend some time in their shoes. </a:t>
            </a:r>
          </a:p>
        </p:txBody>
      </p:sp>
      <p:sp>
        <p:nvSpPr>
          <p:cNvPr id="912" name="Shape 912"/>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66</a:t>
            </a:fld>
            <a:endParaRPr/>
          </a:p>
        </p:txBody>
      </p:sp>
      <p:sp>
        <p:nvSpPr>
          <p:cNvPr id="913" name="Shape 913"/>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914" name="Shape 914"/>
          <p:cNvSpPr/>
          <p:nvPr/>
        </p:nvSpPr>
        <p:spPr>
          <a:xfrm>
            <a:off x="6955516" y="6451501"/>
            <a:ext cx="6817399" cy="240065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999"/>
              </a:lnSpc>
              <a:spcBef>
                <a:spcPts val="201"/>
              </a:spcBef>
              <a:defRPr sz="1800"/>
            </a:pPr>
            <a:r>
              <a:rPr sz="1600" b="1">
                <a:solidFill>
                  <a:srgbClr val="2D2829"/>
                </a:solidFill>
                <a:latin typeface="Lint McCree Intl BB"/>
                <a:ea typeface="Lint McCree Intl BB"/>
                <a:cs typeface="Lint McCree Intl BB"/>
                <a:sym typeface="Lint McCree Intl BB"/>
              </a:rPr>
              <a:t>Time Needed: </a:t>
            </a:r>
            <a:r>
              <a:rPr sz="1600">
                <a:solidFill>
                  <a:srgbClr val="2D2829"/>
                </a:solidFill>
                <a:latin typeface="Lint McCree Intl BB"/>
                <a:ea typeface="Lint McCree Intl BB"/>
                <a:cs typeface="Lint McCree Intl BB"/>
                <a:sym typeface="Lint McCree Intl BB"/>
              </a:rPr>
              <a:t>20-60 minute total</a:t>
            </a:r>
            <a:endParaRPr sz="1600" b="1">
              <a:solidFill>
                <a:srgbClr val="2D2829"/>
              </a:solidFill>
              <a:latin typeface="Lint McCree Intl BB"/>
              <a:ea typeface="Lint McCree Intl BB"/>
              <a:cs typeface="Lint McCree Intl BB"/>
              <a:sym typeface="Lint McCree Intl BB"/>
            </a:endParaRPr>
          </a:p>
          <a:p>
            <a:pPr marL="228495" indent="-228495" algn="l" defTabSz="456987">
              <a:lnSpc>
                <a:spcPts val="2999"/>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At least 20 minutes per interview. </a:t>
            </a:r>
          </a:p>
          <a:p>
            <a:pPr marL="228495" indent="-228495" algn="l" defTabSz="456987">
              <a:lnSpc>
                <a:spcPts val="2800"/>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Between three and five interviews per team is ideal.</a:t>
            </a:r>
          </a:p>
          <a:p>
            <a:pPr marL="228495" indent="-228495" algn="l" defTabSz="456987">
              <a:lnSpc>
                <a:spcPts val="2800"/>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Organize interviewees. </a:t>
            </a:r>
          </a:p>
          <a:p>
            <a:pPr marL="228495" indent="-228495" algn="l" defTabSz="456987">
              <a:lnSpc>
                <a:spcPts val="2800"/>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Consider what space will be appropriate for the interviews (space, noise, etc.) </a:t>
            </a:r>
          </a:p>
        </p:txBody>
      </p:sp>
      <p:sp>
        <p:nvSpPr>
          <p:cNvPr id="915" name="Shape 915"/>
          <p:cNvSpPr/>
          <p:nvPr/>
        </p:nvSpPr>
        <p:spPr>
          <a:xfrm>
            <a:off x="10262898" y="282595"/>
            <a:ext cx="2739620"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16" name="pasted-image.pdf"/>
          <p:cNvPicPr/>
          <p:nvPr/>
        </p:nvPicPr>
        <p:blipFill>
          <a:blip r:embed="rId2">
            <a:extLst/>
          </a:blip>
          <a:stretch>
            <a:fillRect/>
          </a:stretch>
        </p:blipFill>
        <p:spPr>
          <a:xfrm>
            <a:off x="9008848" y="63710"/>
            <a:ext cx="972753" cy="1264660"/>
          </a:xfrm>
          <a:prstGeom prst="rect">
            <a:avLst/>
          </a:prstGeom>
          <a:ln w="12700">
            <a:miter lim="400000"/>
          </a:ln>
        </p:spPr>
      </p:pic>
      <p:pic>
        <p:nvPicPr>
          <p:cNvPr id="917" name="LittleGuy_6c copy.png"/>
          <p:cNvPicPr/>
          <p:nvPr/>
        </p:nvPicPr>
        <p:blipFill>
          <a:blip r:embed="rId3">
            <a:extLst/>
          </a:blip>
          <a:stretch>
            <a:fillRect/>
          </a:stretch>
        </p:blipFill>
        <p:spPr>
          <a:xfrm>
            <a:off x="612945" y="3101793"/>
            <a:ext cx="5428042" cy="6634876"/>
          </a:xfrm>
          <a:prstGeom prst="rect">
            <a:avLst/>
          </a:prstGeom>
          <a:ln w="12700">
            <a:miter lim="400000"/>
          </a:ln>
        </p:spPr>
      </p:pic>
      <p:sp>
        <p:nvSpPr>
          <p:cNvPr id="918" name="Shape 918"/>
          <p:cNvSpPr/>
          <p:nvPr/>
        </p:nvSpPr>
        <p:spPr>
          <a:xfrm flipV="1">
            <a:off x="5731933" y="8638213"/>
            <a:ext cx="480388" cy="480388"/>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19" name="Shape 919"/>
          <p:cNvSpPr/>
          <p:nvPr/>
        </p:nvSpPr>
        <p:spPr>
          <a:xfrm flipV="1">
            <a:off x="5316959" y="8301330"/>
            <a:ext cx="262636" cy="647936"/>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20" name="Shape 920"/>
          <p:cNvSpPr/>
          <p:nvPr/>
        </p:nvSpPr>
        <p:spPr>
          <a:xfrm flipV="1">
            <a:off x="6076736" y="9292395"/>
            <a:ext cx="539324" cy="198740"/>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21" name="Shape 921"/>
          <p:cNvSpPr/>
          <p:nvPr/>
        </p:nvSpPr>
        <p:spPr>
          <a:xfrm flipH="1" flipV="1">
            <a:off x="1394192" y="8391025"/>
            <a:ext cx="222942" cy="727576"/>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22" name="Shape 922"/>
          <p:cNvSpPr/>
          <p:nvPr/>
        </p:nvSpPr>
        <p:spPr>
          <a:xfrm flipH="1" flipV="1">
            <a:off x="765273" y="8816937"/>
            <a:ext cx="416815" cy="555662"/>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923" name="Shape 923"/>
          <p:cNvSpPr/>
          <p:nvPr/>
        </p:nvSpPr>
        <p:spPr>
          <a:xfrm flipV="1">
            <a:off x="2029669" y="8269186"/>
            <a:ext cx="95684" cy="784792"/>
          </a:xfrm>
          <a:prstGeom prst="line">
            <a:avLst/>
          </a:prstGeom>
          <a:ln w="50800">
            <a:solidFill>
              <a:srgbClr val="ED297C"/>
            </a:solidFill>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 name="Shape 925"/>
          <p:cNvSpPr/>
          <p:nvPr/>
        </p:nvSpPr>
        <p:spPr>
          <a:xfrm>
            <a:off x="1990000" y="2565623"/>
            <a:ext cx="3617562" cy="1770263"/>
          </a:xfrm>
          <a:prstGeom prst="wedgeEllipseCallout">
            <a:avLst>
              <a:gd name="adj1" fmla="val 48969"/>
              <a:gd name="adj2" fmla="val 56176"/>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Organize the location(s) visit…</a:t>
            </a:r>
          </a:p>
        </p:txBody>
      </p:sp>
      <p:sp>
        <p:nvSpPr>
          <p:cNvPr id="926" name="Shape 926"/>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67</a:t>
            </a:fld>
            <a:endParaRPr/>
          </a:p>
        </p:txBody>
      </p:sp>
      <p:pic>
        <p:nvPicPr>
          <p:cNvPr id="927" name="car.png"/>
          <p:cNvPicPr/>
          <p:nvPr/>
        </p:nvPicPr>
        <p:blipFill>
          <a:blip r:embed="rId2">
            <a:extLst/>
          </a:blip>
          <a:stretch>
            <a:fillRect/>
          </a:stretch>
        </p:blipFill>
        <p:spPr>
          <a:xfrm>
            <a:off x="3292492" y="4469607"/>
            <a:ext cx="5380075" cy="2711054"/>
          </a:xfrm>
          <a:prstGeom prst="rect">
            <a:avLst/>
          </a:prstGeom>
          <a:ln w="12700">
            <a:miter lim="400000"/>
          </a:ln>
        </p:spPr>
      </p:pic>
      <p:sp>
        <p:nvSpPr>
          <p:cNvPr id="928" name="Shape 928"/>
          <p:cNvSpPr/>
          <p:nvPr/>
        </p:nvSpPr>
        <p:spPr>
          <a:xfrm>
            <a:off x="1019623" y="755332"/>
            <a:ext cx="9925788" cy="192644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a:solidFill>
                  <a:srgbClr val="2D2829"/>
                </a:solidFill>
                <a:latin typeface="Helvetica"/>
                <a:ea typeface="Helvetica"/>
                <a:cs typeface="Helvetica"/>
                <a:sym typeface="Helvetica"/>
              </a:rPr>
              <a:t>Location:</a:t>
            </a:r>
            <a:r>
              <a:rPr sz="2800" b="1" i="1">
                <a:solidFill>
                  <a:srgbClr val="2D2829"/>
                </a:solidFill>
                <a:latin typeface="Helvetica"/>
                <a:ea typeface="Helvetica"/>
                <a:cs typeface="Helvetica"/>
                <a:sym typeface="Helvetica"/>
              </a:rPr>
              <a:t> </a:t>
            </a:r>
            <a:endParaRPr sz="2800">
              <a:solidFill>
                <a:srgbClr val="2D2829"/>
              </a:solidFill>
              <a:latin typeface="Helvetica"/>
              <a:ea typeface="Helvetica"/>
              <a:cs typeface="Helvetica"/>
              <a:sym typeface="Helvetica"/>
            </a:endParaRPr>
          </a:p>
          <a:p>
            <a:pPr marL="228495" indent="-228495" algn="l" defTabSz="456987">
              <a:lnSpc>
                <a:spcPts val="4500"/>
              </a:lnSpc>
              <a:spcBef>
                <a:spcPts val="300"/>
              </a:spcBef>
              <a:buSzPct val="100000"/>
              <a:buChar char="•"/>
              <a:defRPr sz="1800"/>
            </a:pPr>
            <a:r>
              <a:rPr sz="2800">
                <a:solidFill>
                  <a:srgbClr val="2D2829"/>
                </a:solidFill>
                <a:latin typeface="Helvetica"/>
                <a:ea typeface="Helvetica"/>
                <a:cs typeface="Helvetica"/>
                <a:sym typeface="Helvetica"/>
              </a:rPr>
              <a:t>What’s the experience?</a:t>
            </a:r>
          </a:p>
          <a:p>
            <a:pPr marL="228495" indent="-228495" algn="l" defTabSz="456987">
              <a:lnSpc>
                <a:spcPts val="4500"/>
              </a:lnSpc>
              <a:spcBef>
                <a:spcPts val="300"/>
              </a:spcBef>
              <a:buSzPct val="100000"/>
              <a:buChar char="•"/>
              <a:defRPr sz="1800"/>
            </a:pPr>
            <a:r>
              <a:rPr sz="2800">
                <a:solidFill>
                  <a:srgbClr val="2D2829"/>
                </a:solidFill>
                <a:latin typeface="Helvetica"/>
                <a:ea typeface="Helvetica"/>
                <a:cs typeface="Helvetica"/>
                <a:sym typeface="Helvetica"/>
              </a:rPr>
              <a:t>Where’s it going to take place?</a:t>
            </a:r>
          </a:p>
        </p:txBody>
      </p:sp>
      <p:grpSp>
        <p:nvGrpSpPr>
          <p:cNvPr id="931" name="Group 931"/>
          <p:cNvGrpSpPr/>
          <p:nvPr/>
        </p:nvGrpSpPr>
        <p:grpSpPr>
          <a:xfrm>
            <a:off x="10949193" y="3230658"/>
            <a:ext cx="1582428" cy="2823010"/>
            <a:chOff x="0" y="0"/>
            <a:chExt cx="1582427" cy="2823008"/>
          </a:xfrm>
        </p:grpSpPr>
        <p:sp>
          <p:nvSpPr>
            <p:cNvPr id="929" name="Shape 929"/>
            <p:cNvSpPr/>
            <p:nvPr/>
          </p:nvSpPr>
          <p:spPr>
            <a:xfrm>
              <a:off x="214434" y="1034969"/>
              <a:ext cx="1153560" cy="1788040"/>
            </a:xfrm>
            <a:prstGeom prst="rect">
              <a:avLst/>
            </a:prstGeom>
            <a:solidFill>
              <a:srgbClr val="DCDEE0"/>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930" name="Shape 930"/>
            <p:cNvSpPr/>
            <p:nvPr/>
          </p:nvSpPr>
          <p:spPr>
            <a:xfrm>
              <a:off x="0" y="0"/>
              <a:ext cx="1582428" cy="10245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932" name="Shape 932"/>
          <p:cNvSpPr/>
          <p:nvPr/>
        </p:nvSpPr>
        <p:spPr>
          <a:xfrm>
            <a:off x="6999921" y="7538547"/>
            <a:ext cx="3482524" cy="89767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999"/>
              </a:lnSpc>
              <a:spcBef>
                <a:spcPts val="201"/>
              </a:spcBef>
              <a:defRPr sz="1800"/>
            </a:pPr>
            <a:r>
              <a:rPr sz="1600" b="1">
                <a:solidFill>
                  <a:srgbClr val="2D2829"/>
                </a:solidFill>
                <a:latin typeface="Lint McCree Intl BB"/>
                <a:ea typeface="Lint McCree Intl BB"/>
                <a:cs typeface="Lint McCree Intl BB"/>
                <a:sym typeface="Lint McCree Intl BB"/>
              </a:rPr>
              <a:t>Time Needed: </a:t>
            </a:r>
          </a:p>
          <a:p>
            <a:pPr algn="l" defTabSz="456987">
              <a:lnSpc>
                <a:spcPts val="2999"/>
              </a:lnSpc>
              <a:spcBef>
                <a:spcPts val="201"/>
              </a:spcBef>
              <a:defRPr sz="1800"/>
            </a:pPr>
            <a:r>
              <a:rPr sz="1600">
                <a:solidFill>
                  <a:srgbClr val="2D2829"/>
                </a:solidFill>
                <a:latin typeface="Lint McCree Intl BB"/>
                <a:ea typeface="Lint McCree Intl BB"/>
                <a:cs typeface="Lint McCree Intl BB"/>
                <a:sym typeface="Lint McCree Intl BB"/>
              </a:rPr>
              <a:t>Plan to spend</a:t>
            </a:r>
            <a:r>
              <a:rPr sz="1600" b="1">
                <a:solidFill>
                  <a:srgbClr val="2D2829"/>
                </a:solidFill>
                <a:latin typeface="Lint McCree Intl BB"/>
                <a:ea typeface="Lint McCree Intl BB"/>
                <a:cs typeface="Lint McCree Intl BB"/>
                <a:sym typeface="Lint McCree Intl BB"/>
              </a:rPr>
              <a:t> </a:t>
            </a:r>
            <a:r>
              <a:rPr sz="1600">
                <a:solidFill>
                  <a:srgbClr val="2D2829"/>
                </a:solidFill>
                <a:latin typeface="Lint McCree Intl BB"/>
                <a:ea typeface="Lint McCree Intl BB"/>
                <a:cs typeface="Lint McCree Intl BB"/>
                <a:sym typeface="Lint McCree Intl BB"/>
              </a:rPr>
              <a:t>1-2 hours</a:t>
            </a:r>
            <a:endParaRPr sz="1600" b="1">
              <a:solidFill>
                <a:srgbClr val="2D2829"/>
              </a:solidFill>
              <a:latin typeface="Lint McCree Intl BB"/>
              <a:ea typeface="Lint McCree Intl BB"/>
              <a:cs typeface="Lint McCree Intl BB"/>
              <a:sym typeface="Lint McCree Intl BB"/>
            </a:endParaRPr>
          </a:p>
        </p:txBody>
      </p:sp>
      <p:sp>
        <p:nvSpPr>
          <p:cNvPr id="933" name="Shape 933"/>
          <p:cNvSpPr/>
          <p:nvPr/>
        </p:nvSpPr>
        <p:spPr>
          <a:xfrm>
            <a:off x="10262898" y="282595"/>
            <a:ext cx="2739620"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34" name="pasted-image.pdf"/>
          <p:cNvPicPr/>
          <p:nvPr/>
        </p:nvPicPr>
        <p:blipFill>
          <a:blip r:embed="rId3">
            <a:extLst/>
          </a:blip>
          <a:stretch>
            <a:fillRect/>
          </a:stretch>
        </p:blipFill>
        <p:spPr>
          <a:xfrm>
            <a:off x="9008848" y="63710"/>
            <a:ext cx="972753" cy="126466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 name="Shape 936"/>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68</a:t>
            </a:fld>
            <a:endParaRPr/>
          </a:p>
        </p:txBody>
      </p:sp>
      <p:sp>
        <p:nvSpPr>
          <p:cNvPr id="937" name="Shape 937"/>
          <p:cNvSpPr/>
          <p:nvPr/>
        </p:nvSpPr>
        <p:spPr>
          <a:xfrm>
            <a:off x="1177888" y="3158609"/>
            <a:ext cx="3617560" cy="1770263"/>
          </a:xfrm>
          <a:prstGeom prst="wedgeEllipseCallout">
            <a:avLst>
              <a:gd name="adj1" fmla="val 62272"/>
              <a:gd name="adj2" fmla="val 90697"/>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800"/>
              </a:lnSpc>
              <a:defRPr sz="1800"/>
            </a:pPr>
            <a:r>
              <a:rPr sz="2100">
                <a:solidFill>
                  <a:srgbClr val="2D2829"/>
                </a:solidFill>
                <a:latin typeface="Lint McCree Intl BB"/>
                <a:ea typeface="Lint McCree Intl BB"/>
                <a:cs typeface="Lint McCree Intl BB"/>
                <a:sym typeface="Lint McCree Intl BB"/>
              </a:rPr>
              <a:t>Through </a:t>
            </a:r>
            <a:r>
              <a:rPr sz="2100" b="1">
                <a:solidFill>
                  <a:srgbClr val="2D2829"/>
                </a:solidFill>
                <a:latin typeface="Lint McCree Intl BB"/>
                <a:ea typeface="Lint McCree Intl BB"/>
                <a:cs typeface="Lint McCree Intl BB"/>
                <a:sym typeface="Lint McCree Intl BB"/>
              </a:rPr>
              <a:t>video</a:t>
            </a:r>
            <a:r>
              <a:rPr sz="2100">
                <a:solidFill>
                  <a:srgbClr val="2D2829"/>
                </a:solidFill>
                <a:latin typeface="Lint McCree Intl BB"/>
                <a:ea typeface="Lint McCree Intl BB"/>
                <a:cs typeface="Lint McCree Intl BB"/>
                <a:sym typeface="Lint McCree Intl BB"/>
              </a:rPr>
              <a:t>… </a:t>
            </a:r>
          </a:p>
        </p:txBody>
      </p:sp>
      <p:sp>
        <p:nvSpPr>
          <p:cNvPr id="938" name="Shape 938"/>
          <p:cNvSpPr/>
          <p:nvPr/>
        </p:nvSpPr>
        <p:spPr>
          <a:xfrm>
            <a:off x="10262898" y="282595"/>
            <a:ext cx="2739620"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39" name="pasted-image.pdf"/>
          <p:cNvPicPr/>
          <p:nvPr/>
        </p:nvPicPr>
        <p:blipFill>
          <a:blip r:embed="rId2">
            <a:extLst/>
          </a:blip>
          <a:stretch>
            <a:fillRect/>
          </a:stretch>
        </p:blipFill>
        <p:spPr>
          <a:xfrm>
            <a:off x="9008848" y="63710"/>
            <a:ext cx="972753" cy="1264660"/>
          </a:xfrm>
          <a:prstGeom prst="rect">
            <a:avLst/>
          </a:prstGeom>
          <a:ln w="12700">
            <a:miter lim="400000"/>
          </a:ln>
        </p:spPr>
      </p:pic>
      <p:sp>
        <p:nvSpPr>
          <p:cNvPr id="940" name="Shape 940"/>
          <p:cNvSpPr/>
          <p:nvPr/>
        </p:nvSpPr>
        <p:spPr>
          <a:xfrm>
            <a:off x="1534349" y="1481472"/>
            <a:ext cx="9604534" cy="137199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299"/>
              </a:lnSpc>
              <a:defRPr sz="1800"/>
            </a:pPr>
            <a:r>
              <a:rPr sz="2800">
                <a:latin typeface="Helvetica"/>
                <a:ea typeface="Helvetica"/>
                <a:cs typeface="Helvetica"/>
                <a:sym typeface="Helvetica"/>
              </a:rPr>
              <a:t>As you go through the experience, </a:t>
            </a:r>
            <a:r>
              <a:rPr sz="2800" i="1">
                <a:latin typeface="Helvetica"/>
                <a:ea typeface="Helvetica"/>
                <a:cs typeface="Helvetica"/>
                <a:sym typeface="Helvetica"/>
              </a:rPr>
              <a:t>capture your </a:t>
            </a:r>
            <a:r>
              <a:rPr sz="2800" i="1">
                <a:solidFill>
                  <a:srgbClr val="2D2829"/>
                </a:solidFill>
                <a:latin typeface="Helvetica"/>
                <a:ea typeface="Helvetica"/>
                <a:cs typeface="Helvetica"/>
                <a:sym typeface="Helvetica"/>
              </a:rPr>
              <a:t>thoughts</a:t>
            </a:r>
            <a:r>
              <a:rPr sz="2800">
                <a:solidFill>
                  <a:srgbClr val="2D2829"/>
                </a:solidFill>
                <a:latin typeface="Helvetica"/>
                <a:ea typeface="Helvetica"/>
                <a:cs typeface="Helvetica"/>
                <a:sym typeface="Helvetica"/>
              </a:rPr>
              <a:t> on interesting or surprising moments…</a:t>
            </a:r>
          </a:p>
        </p:txBody>
      </p:sp>
      <p:sp>
        <p:nvSpPr>
          <p:cNvPr id="941" name="Shape 941"/>
          <p:cNvSpPr/>
          <p:nvPr/>
        </p:nvSpPr>
        <p:spPr>
          <a:xfrm>
            <a:off x="5258819" y="3006577"/>
            <a:ext cx="3617562" cy="1770261"/>
          </a:xfrm>
          <a:prstGeom prst="wedgeEllipseCallout">
            <a:avLst>
              <a:gd name="adj1" fmla="val -11390"/>
              <a:gd name="adj2" fmla="val 77691"/>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800"/>
              </a:lnSpc>
              <a:defRPr sz="1800"/>
            </a:pPr>
            <a:r>
              <a:rPr sz="2100">
                <a:solidFill>
                  <a:srgbClr val="2D2829"/>
                </a:solidFill>
                <a:latin typeface="Lint McCree Intl BB"/>
                <a:ea typeface="Lint McCree Intl BB"/>
                <a:cs typeface="Lint McCree Intl BB"/>
                <a:sym typeface="Lint McCree Intl BB"/>
              </a:rPr>
              <a:t>…</a:t>
            </a:r>
            <a:r>
              <a:rPr sz="2100" b="1">
                <a:solidFill>
                  <a:srgbClr val="2D2829"/>
                </a:solidFill>
                <a:latin typeface="Lint McCree Intl BB"/>
                <a:ea typeface="Lint McCree Intl BB"/>
                <a:cs typeface="Lint McCree Intl BB"/>
                <a:sym typeface="Lint McCree Intl BB"/>
              </a:rPr>
              <a:t>photos</a:t>
            </a:r>
            <a:r>
              <a:rPr sz="2100">
                <a:solidFill>
                  <a:srgbClr val="2D2829"/>
                </a:solidFill>
                <a:latin typeface="Lint McCree Intl BB"/>
                <a:ea typeface="Lint McCree Intl BB"/>
                <a:cs typeface="Lint McCree Intl BB"/>
                <a:sym typeface="Lint McCree Intl BB"/>
              </a:rPr>
              <a:t>…</a:t>
            </a:r>
          </a:p>
        </p:txBody>
      </p:sp>
      <p:sp>
        <p:nvSpPr>
          <p:cNvPr id="942" name="Shape 942"/>
          <p:cNvSpPr/>
          <p:nvPr/>
        </p:nvSpPr>
        <p:spPr>
          <a:xfrm>
            <a:off x="8611620" y="4225777"/>
            <a:ext cx="3617560" cy="1770261"/>
          </a:xfrm>
          <a:prstGeom prst="wedgeEllipseCallout">
            <a:avLst>
              <a:gd name="adj1" fmla="val -72912"/>
              <a:gd name="adj2" fmla="val 46962"/>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800"/>
              </a:lnSpc>
              <a:defRPr sz="1800"/>
            </a:pPr>
            <a:r>
              <a:rPr sz="2100">
                <a:solidFill>
                  <a:srgbClr val="2D2829"/>
                </a:solidFill>
                <a:latin typeface="Lint McCree Intl BB"/>
                <a:ea typeface="Lint McCree Intl BB"/>
                <a:cs typeface="Lint McCree Intl BB"/>
                <a:sym typeface="Lint McCree Intl BB"/>
              </a:rPr>
              <a:t>…or </a:t>
            </a:r>
            <a:r>
              <a:rPr sz="2100" b="1">
                <a:solidFill>
                  <a:srgbClr val="2D2829"/>
                </a:solidFill>
                <a:latin typeface="Lint McCree Intl BB"/>
                <a:ea typeface="Lint McCree Intl BB"/>
                <a:cs typeface="Lint McCree Intl BB"/>
                <a:sym typeface="Lint McCree Intl BB"/>
              </a:rPr>
              <a:t>journaling</a:t>
            </a:r>
            <a:r>
              <a:rPr sz="2100">
                <a:solidFill>
                  <a:srgbClr val="2D2829"/>
                </a:solidFill>
                <a:latin typeface="Lint McCree Intl BB"/>
                <a:ea typeface="Lint McCree Intl BB"/>
                <a:cs typeface="Lint McCree Intl BB"/>
                <a:sym typeface="Lint McCree Intl BB"/>
              </a:rPr>
              <a:t>. </a:t>
            </a:r>
          </a:p>
        </p:txBody>
      </p:sp>
      <p:pic>
        <p:nvPicPr>
          <p:cNvPr id="943" name="pasted-image.tif"/>
          <p:cNvPicPr/>
          <p:nvPr/>
        </p:nvPicPr>
        <p:blipFill>
          <a:blip r:embed="rId3">
            <a:extLst/>
          </a:blip>
          <a:stretch>
            <a:fillRect/>
          </a:stretch>
        </p:blipFill>
        <p:spPr>
          <a:xfrm>
            <a:off x="5024730" y="5534773"/>
            <a:ext cx="2623772" cy="4218839"/>
          </a:xfrm>
          <a:prstGeom prst="rect">
            <a:avLst/>
          </a:prstGeom>
          <a:ln w="12700">
            <a:miter lim="400000"/>
          </a:ln>
        </p:spPr>
      </p:pic>
      <p:sp>
        <p:nvSpPr>
          <p:cNvPr id="944" name="Shape 944"/>
          <p:cNvSpPr/>
          <p:nvPr/>
        </p:nvSpPr>
        <p:spPr>
          <a:xfrm>
            <a:off x="1467433" y="7399123"/>
            <a:ext cx="3482524" cy="171841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999"/>
              </a:lnSpc>
              <a:spcBef>
                <a:spcPts val="201"/>
              </a:spcBef>
              <a:defRPr sz="1800"/>
            </a:pPr>
            <a:r>
              <a:rPr sz="1600" b="1">
                <a:solidFill>
                  <a:srgbClr val="2D2829"/>
                </a:solidFill>
                <a:latin typeface="Lint McCree Intl BB"/>
                <a:ea typeface="Lint McCree Intl BB"/>
                <a:cs typeface="Lint McCree Intl BB"/>
                <a:sym typeface="Lint McCree Intl BB"/>
              </a:rPr>
              <a:t>Materials Needed: </a:t>
            </a:r>
          </a:p>
          <a:p>
            <a:pPr marL="228495" indent="-228495" algn="l" defTabSz="456987">
              <a:lnSpc>
                <a:spcPts val="2999"/>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Note taking Materials</a:t>
            </a:r>
          </a:p>
          <a:p>
            <a:pPr marL="228495" indent="-228495" algn="l" defTabSz="456987">
              <a:lnSpc>
                <a:spcPts val="2999"/>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Camera</a:t>
            </a:r>
          </a:p>
          <a:p>
            <a:pPr marL="228495" indent="-228495" algn="l" defTabSz="456987">
              <a:lnSpc>
                <a:spcPts val="2999"/>
              </a:lnSpc>
              <a:spcBef>
                <a:spcPts val="201"/>
              </a:spcBef>
              <a:buSzPct val="100000"/>
              <a:buChar char="•"/>
              <a:defRPr sz="1800"/>
            </a:pPr>
            <a:r>
              <a:rPr sz="1600">
                <a:solidFill>
                  <a:srgbClr val="2D2829"/>
                </a:solidFill>
                <a:latin typeface="Lint McCree Intl BB"/>
                <a:ea typeface="Lint McCree Intl BB"/>
                <a:cs typeface="Lint McCree Intl BB"/>
                <a:sym typeface="Lint McCree Intl BB"/>
              </a:rPr>
              <a:t>Video Recorder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6" name="Shape 946"/>
          <p:cNvSpPr/>
          <p:nvPr/>
        </p:nvSpPr>
        <p:spPr>
          <a:xfrm>
            <a:off x="959111" y="1523255"/>
            <a:ext cx="7834049" cy="123338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4500"/>
              </a:lnSpc>
              <a:spcBef>
                <a:spcPts val="300"/>
              </a:spcBef>
              <a:defRPr sz="1800"/>
            </a:pPr>
            <a:r>
              <a:rPr sz="2800" b="1">
                <a:solidFill>
                  <a:srgbClr val="2D2829"/>
                </a:solidFill>
                <a:latin typeface="Helvetica"/>
                <a:ea typeface="Helvetica"/>
                <a:cs typeface="Helvetica"/>
                <a:sym typeface="Helvetica"/>
              </a:rPr>
              <a:t>When you are finished with the experience:</a:t>
            </a:r>
          </a:p>
          <a:p>
            <a:pPr algn="l" defTabSz="456987">
              <a:lnSpc>
                <a:spcPts val="3999"/>
              </a:lnSpc>
              <a:spcBef>
                <a:spcPts val="300"/>
              </a:spcBef>
              <a:defRPr sz="1800"/>
            </a:pPr>
            <a:r>
              <a:rPr sz="2400">
                <a:solidFill>
                  <a:srgbClr val="2D2829"/>
                </a:solidFill>
                <a:latin typeface="Helvetica"/>
                <a:ea typeface="Helvetica"/>
                <a:cs typeface="Helvetica"/>
                <a:sym typeface="Helvetica"/>
              </a:rPr>
              <a:t>Reflect on 2-4 aspects that surprised or interested you…</a:t>
            </a:r>
          </a:p>
        </p:txBody>
      </p:sp>
      <p:sp>
        <p:nvSpPr>
          <p:cNvPr id="947" name="Shape 947"/>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69</a:t>
            </a:fld>
            <a:endParaRPr/>
          </a:p>
        </p:txBody>
      </p:sp>
      <p:pic>
        <p:nvPicPr>
          <p:cNvPr id="948" name="LittleGuy_15c.png"/>
          <p:cNvPicPr/>
          <p:nvPr/>
        </p:nvPicPr>
        <p:blipFill>
          <a:blip r:embed="rId2">
            <a:extLst/>
          </a:blip>
          <a:stretch>
            <a:fillRect/>
          </a:stretch>
        </p:blipFill>
        <p:spPr>
          <a:xfrm>
            <a:off x="5470515" y="6721262"/>
            <a:ext cx="1855556" cy="3117572"/>
          </a:xfrm>
          <a:prstGeom prst="rect">
            <a:avLst/>
          </a:prstGeom>
          <a:ln w="12700">
            <a:miter lim="400000"/>
          </a:ln>
        </p:spPr>
      </p:pic>
      <p:sp>
        <p:nvSpPr>
          <p:cNvPr id="949" name="Shape 949"/>
          <p:cNvSpPr/>
          <p:nvPr/>
        </p:nvSpPr>
        <p:spPr>
          <a:xfrm>
            <a:off x="3938181" y="3356220"/>
            <a:ext cx="4595947" cy="2391753"/>
          </a:xfrm>
          <a:prstGeom prst="wedgeEllipseCallout">
            <a:avLst>
              <a:gd name="adj1" fmla="val 5367"/>
              <a:gd name="adj2" fmla="val 86029"/>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algn="l" defTabSz="456987">
              <a:defRPr sz="1800"/>
            </a:pPr>
            <a:endParaRPr sz="1600">
              <a:latin typeface="Helvetica"/>
              <a:ea typeface="Helvetica"/>
              <a:cs typeface="Helvetica"/>
              <a:sym typeface="Helvetica"/>
            </a:endParaRPr>
          </a:p>
          <a:p>
            <a:pPr defTabSz="456987">
              <a:lnSpc>
                <a:spcPts val="2800"/>
              </a:lnSpc>
              <a:defRPr sz="1800"/>
            </a:pPr>
            <a:r>
              <a:rPr sz="1600">
                <a:solidFill>
                  <a:srgbClr val="2D2829"/>
                </a:solidFill>
                <a:latin typeface="Lint McCree Intl BB"/>
                <a:ea typeface="Lint McCree Intl BB"/>
                <a:cs typeface="Lint McCree Intl BB"/>
                <a:sym typeface="Lint McCree Intl BB"/>
              </a:rPr>
              <a:t>Did you learn something about the experience that may be useful in helping you better understand the user? </a:t>
            </a:r>
          </a:p>
        </p:txBody>
      </p:sp>
      <p:sp>
        <p:nvSpPr>
          <p:cNvPr id="950" name="Shape 950"/>
          <p:cNvSpPr/>
          <p:nvPr/>
        </p:nvSpPr>
        <p:spPr>
          <a:xfrm>
            <a:off x="10262898" y="282595"/>
            <a:ext cx="2739620"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51" name="pasted-image.pdf"/>
          <p:cNvPicPr/>
          <p:nvPr/>
        </p:nvPicPr>
        <p:blipFill>
          <a:blip r:embed="rId3">
            <a:extLst/>
          </a:blip>
          <a:stretch>
            <a:fillRect/>
          </a:stretch>
        </p:blipFill>
        <p:spPr>
          <a:xfrm>
            <a:off x="9008848" y="63710"/>
            <a:ext cx="972753" cy="126466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p:nvPr/>
        </p:nvSpPr>
        <p:spPr>
          <a:xfrm>
            <a:off x="1193799" y="2198441"/>
            <a:ext cx="3759201" cy="169066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ct val="110000"/>
              </a:lnSpc>
              <a:defRPr sz="1800"/>
            </a:pPr>
            <a:r>
              <a:rPr sz="1800" dirty="0">
                <a:latin typeface="Lint McCree Intl BB-Bold"/>
                <a:cs typeface="Lint McCree Intl BB-Bold"/>
              </a:rPr>
              <a:t>Based on the </a:t>
            </a:r>
            <a:r>
              <a:rPr lang="en-CA" sz="1800" i="1" dirty="0">
                <a:latin typeface="Lint McCree Intl BB-Bold"/>
                <a:cs typeface="Lint McCree Intl BB-Bold"/>
              </a:rPr>
              <a:t>g</a:t>
            </a:r>
            <a:r>
              <a:rPr sz="1800" i="1" dirty="0">
                <a:latin typeface="Lint McCree Intl BB-Bold"/>
                <a:cs typeface="Lint McCree Intl BB-Bold"/>
              </a:rPr>
              <a:t>oals</a:t>
            </a:r>
            <a:r>
              <a:rPr sz="1800" dirty="0">
                <a:latin typeface="Lint McCree Intl BB-Bold"/>
                <a:cs typeface="Lint McCree Intl BB-Bold"/>
              </a:rPr>
              <a:t> </a:t>
            </a:r>
            <a:r>
              <a:rPr sz="1800" dirty="0">
                <a:latin typeface="Lint McCree Intl BB-Bold"/>
                <a:cs typeface="Lint McCree Intl BB-Bold"/>
              </a:rPr>
              <a:t>and </a:t>
            </a:r>
            <a:r>
              <a:rPr lang="en-CA" sz="1800" i="1" dirty="0">
                <a:latin typeface="Lint McCree Intl BB-Bold"/>
                <a:cs typeface="Lint McCree Intl BB-Bold"/>
              </a:rPr>
              <a:t>c</a:t>
            </a:r>
            <a:r>
              <a:rPr sz="1800" i="1" dirty="0">
                <a:latin typeface="Lint McCree Intl BB-Bold"/>
                <a:cs typeface="Lint McCree Intl BB-Bold"/>
              </a:rPr>
              <a:t>onstraints</a:t>
            </a:r>
            <a:r>
              <a:rPr sz="1800" dirty="0">
                <a:latin typeface="Lint McCree Intl BB-Bold"/>
                <a:cs typeface="Lint McCree Intl BB-Bold"/>
              </a:rPr>
              <a:t> </a:t>
            </a:r>
            <a:r>
              <a:rPr sz="1800" dirty="0">
                <a:latin typeface="Lint McCree Intl BB-Bold"/>
                <a:cs typeface="Lint McCree Intl BB-Bold"/>
              </a:rPr>
              <a:t>of your session, you can use the</a:t>
            </a:r>
            <a:r>
              <a:rPr sz="1800" i="1" dirty="0">
                <a:latin typeface="Lint McCree Intl BB-Bold"/>
                <a:cs typeface="Lint McCree Intl BB-Bold"/>
              </a:rPr>
              <a:t>, </a:t>
            </a:r>
            <a:r>
              <a:rPr sz="1800" b="1" dirty="0">
                <a:latin typeface="Lint McCree Intl BB-Bold"/>
                <a:cs typeface="Lint McCree Intl BB-Bold"/>
              </a:rPr>
              <a:t>Tool Cards, </a:t>
            </a:r>
            <a:r>
              <a:rPr sz="1800" dirty="0">
                <a:latin typeface="Lint McCree Intl BB-Bold"/>
                <a:cs typeface="Lint McCree Intl BB-Bold"/>
              </a:rPr>
              <a:t>and</a:t>
            </a:r>
            <a:r>
              <a:rPr sz="1800" b="1" dirty="0">
                <a:latin typeface="Lint McCree Intl BB-Bold"/>
                <a:cs typeface="Lint McCree Intl BB-Bold"/>
              </a:rPr>
              <a:t> Toolkit</a:t>
            </a:r>
            <a:r>
              <a:rPr sz="1800" dirty="0">
                <a:latin typeface="Lint McCree Intl BB-Bold"/>
                <a:cs typeface="Lint McCree Intl BB-Bold"/>
              </a:rPr>
              <a:t> to lay out and follow through on an ICE plan.</a:t>
            </a:r>
          </a:p>
          <a:p>
            <a:pPr algn="l" defTabSz="456987">
              <a:defRPr sz="1800"/>
            </a:pPr>
            <a:endParaRPr sz="2400" dirty="0"/>
          </a:p>
        </p:txBody>
      </p:sp>
      <p:sp>
        <p:nvSpPr>
          <p:cNvPr id="123" name="Shape 123"/>
          <p:cNvSpPr/>
          <p:nvPr/>
        </p:nvSpPr>
        <p:spPr>
          <a:xfrm>
            <a:off x="1193807" y="1175487"/>
            <a:ext cx="1038693"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defRPr sz="3000" b="1">
                <a:solidFill>
                  <a:srgbClr val="286B8E"/>
                </a:solidFill>
                <a:latin typeface="Myriad Pro"/>
                <a:ea typeface="Myriad Pro"/>
                <a:cs typeface="Myriad Pro"/>
                <a:sym typeface="Myriad Pro"/>
              </a:defRPr>
            </a:lvl1pPr>
          </a:lstStyle>
          <a:p>
            <a:pPr lvl="0">
              <a:defRPr sz="1800" b="0">
                <a:solidFill>
                  <a:srgbClr val="000000"/>
                </a:solidFill>
              </a:defRPr>
            </a:pPr>
            <a:r>
              <a:rPr/>
              <a:t>Materials</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6301"/>
          <a:stretch/>
        </p:blipFill>
        <p:spPr bwMode="auto">
          <a:xfrm>
            <a:off x="1280888" y="3621244"/>
            <a:ext cx="4259944" cy="2807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85941">
            <a:off x="1199254" y="6230397"/>
            <a:ext cx="4013040" cy="338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750" t="2538" r="52370"/>
          <a:stretch/>
        </p:blipFill>
        <p:spPr>
          <a:xfrm>
            <a:off x="5780314" y="876299"/>
            <a:ext cx="6278337" cy="8190956"/>
          </a:xfrm>
          <a:prstGeom prst="rect">
            <a:avLst/>
          </a:prstGeom>
        </p:spPr>
      </p:pic>
      <p:sp>
        <p:nvSpPr>
          <p:cNvPr id="3" name="TextBox 2"/>
          <p:cNvSpPr txBox="1"/>
          <p:nvPr/>
        </p:nvSpPr>
        <p:spPr>
          <a:xfrm>
            <a:off x="6433466" y="430788"/>
            <a:ext cx="5225143" cy="47192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80" tIns="50780" rIns="50780" bIns="50780" numCol="1" spcCol="38085" rtlCol="0" anchor="ctr">
            <a:spAutoFit/>
          </a:bodyPr>
          <a:lstStyle/>
          <a:p>
            <a:pPr defTabSz="583991" rtl="0" latinLnBrk="1" hangingPunct="0"/>
            <a:r>
              <a:rPr lang="en-CA" sz="2400" b="1" dirty="0">
                <a:solidFill>
                  <a:srgbClr val="000000"/>
                </a:solidFill>
              </a:rPr>
              <a:t>Building Your ICE Training Agenda</a:t>
            </a:r>
            <a:endParaRPr lang="en-CA" sz="2400" b="1" dirty="0">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 name="Shape 953"/>
          <p:cNvSpPr/>
          <p:nvPr/>
        </p:nvSpPr>
        <p:spPr>
          <a:xfrm>
            <a:off x="1181993" y="1376794"/>
            <a:ext cx="4964238"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spcBef>
                <a:spcPts val="300"/>
              </a:spcBef>
              <a:defRPr sz="2800" b="1">
                <a:solidFill>
                  <a:srgbClr val="2D2829"/>
                </a:solidFill>
                <a:latin typeface="Helvetica"/>
                <a:ea typeface="Helvetica"/>
                <a:cs typeface="Helvetica"/>
                <a:sym typeface="Helvetica"/>
              </a:defRPr>
            </a:lvl1pPr>
          </a:lstStyle>
          <a:p>
            <a:pPr lvl="0">
              <a:defRPr sz="1800" b="0">
                <a:solidFill>
                  <a:srgbClr val="000000"/>
                </a:solidFill>
              </a:defRPr>
            </a:pPr>
            <a:r>
              <a:rPr/>
              <a:t>What did you discover?</a:t>
            </a:r>
          </a:p>
        </p:txBody>
      </p:sp>
      <p:sp>
        <p:nvSpPr>
          <p:cNvPr id="954" name="Shape 954"/>
          <p:cNvSpPr>
            <a:spLocks noGrp="1"/>
          </p:cNvSpPr>
          <p:nvPr>
            <p:ph type="sldNum" sz="quarter" idx="2"/>
          </p:nvPr>
        </p:nvSpPr>
        <p:spPr>
          <a:xfrm>
            <a:off x="9980507" y="9342169"/>
            <a:ext cx="3034453" cy="408254"/>
          </a:xfrm>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defRPr>
            </a:pPr>
            <a:fld id="{86CB4B4D-7CA3-9044-876B-883B54F8677D}" type="slidenum">
              <a:rPr/>
              <a:t>70</a:t>
            </a:fld>
            <a:endParaRPr/>
          </a:p>
        </p:txBody>
      </p:sp>
      <p:sp>
        <p:nvSpPr>
          <p:cNvPr id="955" name="Shape 955"/>
          <p:cNvSpPr/>
          <p:nvPr/>
        </p:nvSpPr>
        <p:spPr>
          <a:xfrm>
            <a:off x="836890" y="2306344"/>
            <a:ext cx="4595947" cy="2391751"/>
          </a:xfrm>
          <a:prstGeom prst="wedgeEllipseCallout">
            <a:avLst>
              <a:gd name="adj1" fmla="val -912"/>
              <a:gd name="adj2" fmla="val 80232"/>
            </a:avLst>
          </a:prstGeom>
          <a:solidFill>
            <a:srgbClr val="EBB0BC"/>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a:solidFill>
                  <a:srgbClr val="2D2829"/>
                </a:solidFill>
                <a:latin typeface="Lint McCree Intl BB"/>
                <a:ea typeface="Lint McCree Intl BB"/>
                <a:cs typeface="Lint McCree Intl BB"/>
                <a:sym typeface="Lint McCree Intl BB"/>
              </a:rPr>
              <a:t>Use your </a:t>
            </a:r>
            <a:r>
              <a:rPr sz="1600" i="1">
                <a:solidFill>
                  <a:srgbClr val="2D2829"/>
                </a:solidFill>
                <a:latin typeface="Lint McCree Intl BB"/>
                <a:ea typeface="Lint McCree Intl BB"/>
                <a:cs typeface="Lint McCree Intl BB"/>
                <a:sym typeface="Lint McCree Intl BB"/>
              </a:rPr>
              <a:t>notes, photos, and/or video </a:t>
            </a:r>
            <a:r>
              <a:rPr sz="1600">
                <a:solidFill>
                  <a:srgbClr val="2D2829"/>
                </a:solidFill>
                <a:latin typeface="Lint McCree Intl BB"/>
                <a:ea typeface="Lint McCree Intl BB"/>
                <a:cs typeface="Lint McCree Intl BB"/>
                <a:sym typeface="Lint McCree Intl BB"/>
              </a:rPr>
              <a:t>to help you answer the questions on </a:t>
            </a:r>
            <a:r>
              <a:rPr sz="1600">
                <a:latin typeface="Lint McCree Intl BB"/>
                <a:ea typeface="Lint McCree Intl BB"/>
                <a:cs typeface="Lint McCree Intl BB"/>
                <a:sym typeface="Lint McCree Intl BB"/>
              </a:rPr>
              <a:t>p.3</a:t>
            </a:r>
            <a:r>
              <a:rPr sz="1600">
                <a:solidFill>
                  <a:srgbClr val="C82506"/>
                </a:solidFill>
                <a:latin typeface="Lint McCree Intl BB"/>
                <a:ea typeface="Lint McCree Intl BB"/>
                <a:cs typeface="Lint McCree Intl BB"/>
                <a:sym typeface="Lint McCree Intl BB"/>
              </a:rPr>
              <a:t> </a:t>
            </a:r>
            <a:r>
              <a:rPr sz="1600">
                <a:solidFill>
                  <a:srgbClr val="2D2829"/>
                </a:solidFill>
                <a:latin typeface="Lint McCree Intl BB"/>
                <a:ea typeface="Lint McCree Intl BB"/>
                <a:cs typeface="Lint McCree Intl BB"/>
                <a:sym typeface="Lint McCree Intl BB"/>
              </a:rPr>
              <a:t>of your </a:t>
            </a:r>
            <a:r>
              <a:rPr sz="1600" i="1">
                <a:solidFill>
                  <a:srgbClr val="2D2829"/>
                </a:solidFill>
                <a:latin typeface="Lint McCree Intl BB"/>
                <a:ea typeface="Lint McCree Intl BB"/>
                <a:cs typeface="Lint McCree Intl BB"/>
                <a:sym typeface="Lint McCree Intl BB"/>
              </a:rPr>
              <a:t>student workbook.</a:t>
            </a:r>
          </a:p>
        </p:txBody>
      </p:sp>
      <p:sp>
        <p:nvSpPr>
          <p:cNvPr id="956" name="Shape 956"/>
          <p:cNvSpPr/>
          <p:nvPr/>
        </p:nvSpPr>
        <p:spPr>
          <a:xfrm>
            <a:off x="5925355" y="8791434"/>
            <a:ext cx="4964240"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3</a:t>
            </a:r>
            <a:endParaRPr sz="1400">
              <a:solidFill>
                <a:srgbClr val="2D2829"/>
              </a:solidFill>
              <a:latin typeface="Lint McCree Intl BB"/>
              <a:ea typeface="Lint McCree Intl BB"/>
              <a:cs typeface="Lint McCree Intl BB"/>
              <a:sym typeface="Lint McCree Intl BB"/>
            </a:endParaRPr>
          </a:p>
        </p:txBody>
      </p:sp>
      <p:sp>
        <p:nvSpPr>
          <p:cNvPr id="957" name="Shape 957"/>
          <p:cNvSpPr/>
          <p:nvPr/>
        </p:nvSpPr>
        <p:spPr>
          <a:xfrm>
            <a:off x="5799678" y="2387555"/>
            <a:ext cx="6908949" cy="1953765"/>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List 1-3 needs you identified during your need finding activity:</a:t>
            </a:r>
          </a:p>
        </p:txBody>
      </p:sp>
      <p:sp>
        <p:nvSpPr>
          <p:cNvPr id="958" name="Shape 958"/>
          <p:cNvSpPr/>
          <p:nvPr/>
        </p:nvSpPr>
        <p:spPr>
          <a:xfrm>
            <a:off x="5799678" y="4520689"/>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unexpected?</a:t>
            </a:r>
          </a:p>
        </p:txBody>
      </p:sp>
      <p:sp>
        <p:nvSpPr>
          <p:cNvPr id="959" name="Shape 959"/>
          <p:cNvSpPr/>
          <p:nvPr/>
        </p:nvSpPr>
        <p:spPr>
          <a:xfrm>
            <a:off x="5799678" y="6653834"/>
            <a:ext cx="6908949" cy="1953766"/>
          </a:xfrm>
          <a:prstGeom prst="roundRect">
            <a:avLst>
              <a:gd name="adj" fmla="val 24072"/>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What was interesting?</a:t>
            </a:r>
          </a:p>
        </p:txBody>
      </p:sp>
      <p:sp>
        <p:nvSpPr>
          <p:cNvPr id="960" name="Shape 960"/>
          <p:cNvSpPr/>
          <p:nvPr/>
        </p:nvSpPr>
        <p:spPr>
          <a:xfrm>
            <a:off x="10262898" y="282595"/>
            <a:ext cx="2739620" cy="408254"/>
          </a:xfrm>
          <a:prstGeom prst="rect">
            <a:avLst/>
          </a:prstGeom>
          <a:solidFill>
            <a:srgbClr val="ED297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Experience</a:t>
            </a:r>
          </a:p>
        </p:txBody>
      </p:sp>
      <p:pic>
        <p:nvPicPr>
          <p:cNvPr id="961" name="pasted-image.pdf"/>
          <p:cNvPicPr/>
          <p:nvPr/>
        </p:nvPicPr>
        <p:blipFill>
          <a:blip r:embed="rId2">
            <a:extLst/>
          </a:blip>
          <a:stretch>
            <a:fillRect/>
          </a:stretch>
        </p:blipFill>
        <p:spPr>
          <a:xfrm>
            <a:off x="9008848" y="63710"/>
            <a:ext cx="972753" cy="1264660"/>
          </a:xfrm>
          <a:prstGeom prst="rect">
            <a:avLst/>
          </a:prstGeom>
          <a:ln w="12700">
            <a:miter lim="400000"/>
          </a:ln>
        </p:spPr>
      </p:pic>
      <p:pic>
        <p:nvPicPr>
          <p:cNvPr id="962" name="pasted-image.tif"/>
          <p:cNvPicPr/>
          <p:nvPr/>
        </p:nvPicPr>
        <p:blipFill>
          <a:blip r:embed="rId3">
            <a:extLst/>
          </a:blip>
          <a:stretch>
            <a:fillRect/>
          </a:stretch>
        </p:blipFill>
        <p:spPr>
          <a:xfrm>
            <a:off x="1587263" y="5521309"/>
            <a:ext cx="2623772" cy="421883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 name="Shape 965"/>
          <p:cNvSpPr/>
          <p:nvPr/>
        </p:nvSpPr>
        <p:spPr>
          <a:xfrm>
            <a:off x="1268841" y="1888834"/>
            <a:ext cx="9047649" cy="127000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800"/>
              </a:lnSpc>
              <a:defRPr sz="1800"/>
            </a:pPr>
            <a:r>
              <a:rPr sz="2100" b="1">
                <a:solidFill>
                  <a:srgbClr val="2D2829"/>
                </a:solidFill>
                <a:latin typeface="Helvetica"/>
                <a:ea typeface="Helvetica"/>
                <a:cs typeface="Helvetica"/>
                <a:sym typeface="Helvetica"/>
              </a:rPr>
              <a:t>It is now time to report back to your teams and make connections between what you </a:t>
            </a:r>
            <a:r>
              <a:rPr sz="2100" b="1" i="1">
                <a:solidFill>
                  <a:srgbClr val="5F327C"/>
                </a:solidFill>
                <a:latin typeface="Helvetica"/>
                <a:ea typeface="Helvetica"/>
                <a:cs typeface="Helvetica"/>
                <a:sym typeface="Helvetica"/>
              </a:rPr>
              <a:t>saw, experienced</a:t>
            </a:r>
            <a:r>
              <a:rPr sz="2100" b="1" i="1">
                <a:solidFill>
                  <a:srgbClr val="9967A3"/>
                </a:solidFill>
                <a:latin typeface="Helvetica"/>
                <a:ea typeface="Helvetica"/>
                <a:cs typeface="Helvetica"/>
                <a:sym typeface="Helvetica"/>
              </a:rPr>
              <a:t> </a:t>
            </a:r>
            <a:r>
              <a:rPr sz="2100" b="1">
                <a:latin typeface="Helvetica"/>
                <a:ea typeface="Helvetica"/>
                <a:cs typeface="Helvetica"/>
                <a:sym typeface="Helvetica"/>
              </a:rPr>
              <a:t>or</a:t>
            </a:r>
            <a:r>
              <a:rPr sz="2100" b="1" i="1">
                <a:solidFill>
                  <a:srgbClr val="9967A3"/>
                </a:solidFill>
                <a:latin typeface="Helvetica"/>
                <a:ea typeface="Helvetica"/>
                <a:cs typeface="Helvetica"/>
                <a:sym typeface="Helvetica"/>
              </a:rPr>
              <a:t> </a:t>
            </a:r>
            <a:r>
              <a:rPr sz="2100" b="1" i="1">
                <a:solidFill>
                  <a:srgbClr val="5F327C"/>
                </a:solidFill>
                <a:latin typeface="Helvetica"/>
                <a:ea typeface="Helvetica"/>
                <a:cs typeface="Helvetica"/>
                <a:sym typeface="Helvetica"/>
              </a:rPr>
              <a:t>heard. </a:t>
            </a:r>
            <a:endParaRPr sz="2100" b="1" i="1">
              <a:solidFill>
                <a:srgbClr val="2D2829"/>
              </a:solidFill>
              <a:latin typeface="Helvetica"/>
              <a:ea typeface="Helvetica"/>
              <a:cs typeface="Helvetica"/>
              <a:sym typeface="Helvetica"/>
            </a:endParaRPr>
          </a:p>
        </p:txBody>
      </p:sp>
      <p:pic>
        <p:nvPicPr>
          <p:cNvPr id="966" name="pasted-image.pdf"/>
          <p:cNvPicPr/>
          <p:nvPr/>
        </p:nvPicPr>
        <p:blipFill>
          <a:blip r:embed="rId2">
            <a:extLst/>
          </a:blip>
          <a:stretch>
            <a:fillRect/>
          </a:stretch>
        </p:blipFill>
        <p:spPr>
          <a:xfrm>
            <a:off x="1320198" y="773710"/>
            <a:ext cx="2427004" cy="982549"/>
          </a:xfrm>
          <a:prstGeom prst="rect">
            <a:avLst/>
          </a:prstGeom>
          <a:ln w="12700">
            <a:miter lim="400000"/>
          </a:ln>
        </p:spPr>
      </p:pic>
      <p:grpSp>
        <p:nvGrpSpPr>
          <p:cNvPr id="970" name="Group 970"/>
          <p:cNvGrpSpPr/>
          <p:nvPr/>
        </p:nvGrpSpPr>
        <p:grpSpPr>
          <a:xfrm>
            <a:off x="4247082" y="5073067"/>
            <a:ext cx="8436279" cy="4420277"/>
            <a:chOff x="0" y="0"/>
            <a:chExt cx="8436278" cy="4420275"/>
          </a:xfrm>
        </p:grpSpPr>
        <p:pic>
          <p:nvPicPr>
            <p:cNvPr id="967" name="pasted-image.png"/>
            <p:cNvPicPr/>
            <p:nvPr/>
          </p:nvPicPr>
          <p:blipFill>
            <a:blip r:embed="rId3">
              <a:extLst/>
            </a:blip>
            <a:stretch>
              <a:fillRect/>
            </a:stretch>
          </p:blipFill>
          <p:spPr>
            <a:xfrm>
              <a:off x="0" y="696683"/>
              <a:ext cx="5471946" cy="3723593"/>
            </a:xfrm>
            <a:prstGeom prst="rect">
              <a:avLst/>
            </a:prstGeom>
            <a:ln w="12700" cap="flat">
              <a:noFill/>
              <a:miter lim="400000"/>
            </a:ln>
            <a:effectLst/>
          </p:spPr>
        </p:pic>
        <p:sp>
          <p:nvSpPr>
            <p:cNvPr id="968" name="Shape 968"/>
            <p:cNvSpPr/>
            <p:nvPr/>
          </p:nvSpPr>
          <p:spPr>
            <a:xfrm>
              <a:off x="4586855" y="0"/>
              <a:ext cx="3849424" cy="1659930"/>
            </a:xfrm>
            <a:prstGeom prst="wedgeEllipseCallout">
              <a:avLst>
                <a:gd name="adj1" fmla="val -10937"/>
                <a:gd name="adj2" fmla="val 92106"/>
              </a:avLst>
            </a:prstGeom>
            <a:solidFill>
              <a:srgbClr val="E19AF2"/>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800">
                  <a:solidFill>
                    <a:srgbClr val="2D2829"/>
                  </a:solidFill>
                  <a:latin typeface="Lint McCree Intl BB"/>
                  <a:ea typeface="Lint McCree Intl BB"/>
                  <a:cs typeface="Lint McCree Intl BB"/>
                  <a:sym typeface="Lint McCree Intl BB"/>
                </a:defRPr>
              </a:lvl1pPr>
            </a:lstStyle>
            <a:p>
              <a:pPr lvl="0">
                <a:defRPr>
                  <a:solidFill>
                    <a:srgbClr val="000000"/>
                  </a:solidFill>
                </a:defRPr>
              </a:pPr>
              <a:r>
                <a:rPr>
                  <a:solidFill>
                    <a:srgbClr val="2D2829"/>
                  </a:solidFill>
                </a:rPr>
                <a:t>It’ll look something like this…</a:t>
              </a:r>
            </a:p>
          </p:txBody>
        </p:sp>
        <p:pic>
          <p:nvPicPr>
            <p:cNvPr id="969" name="LittleGuy_1a.png"/>
            <p:cNvPicPr/>
            <p:nvPr/>
          </p:nvPicPr>
          <p:blipFill>
            <a:blip r:embed="rId4">
              <a:extLst/>
            </a:blip>
            <a:stretch>
              <a:fillRect/>
            </a:stretch>
          </p:blipFill>
          <p:spPr>
            <a:xfrm flipH="1">
              <a:off x="5310707" y="2435577"/>
              <a:ext cx="1083814" cy="1888150"/>
            </a:xfrm>
            <a:prstGeom prst="rect">
              <a:avLst/>
            </a:prstGeom>
            <a:ln w="12700" cap="flat">
              <a:noFill/>
              <a:miter lim="400000"/>
            </a:ln>
            <a:effectLst/>
          </p:spPr>
        </p:pic>
      </p:grpSp>
      <p:grpSp>
        <p:nvGrpSpPr>
          <p:cNvPr id="973" name="Group 973"/>
          <p:cNvGrpSpPr/>
          <p:nvPr/>
        </p:nvGrpSpPr>
        <p:grpSpPr>
          <a:xfrm>
            <a:off x="695934" y="3274482"/>
            <a:ext cx="6507270" cy="3671148"/>
            <a:chOff x="474132" y="-16934"/>
            <a:chExt cx="6507268" cy="3671146"/>
          </a:xfrm>
        </p:grpSpPr>
        <p:sp>
          <p:nvSpPr>
            <p:cNvPr id="971" name="Shape 971"/>
            <p:cNvSpPr/>
            <p:nvPr/>
          </p:nvSpPr>
          <p:spPr>
            <a:xfrm>
              <a:off x="474132" y="-16934"/>
              <a:ext cx="5322624" cy="2831969"/>
            </a:xfrm>
            <a:prstGeom prst="wedgeEllipseCallout">
              <a:avLst>
                <a:gd name="adj1" fmla="val 57539"/>
                <a:gd name="adj2" fmla="val 22439"/>
              </a:avLst>
            </a:prstGeom>
            <a:solidFill>
              <a:srgbClr val="E199F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a:solidFill>
                    <a:srgbClr val="2D2829"/>
                  </a:solidFill>
                  <a:latin typeface="Lint McCree Intl BB"/>
                  <a:ea typeface="Lint McCree Intl BB"/>
                  <a:cs typeface="Lint McCree Intl BB"/>
                  <a:sym typeface="Lint McCree Intl BB"/>
                </a:rPr>
                <a:t>At the end of Shifting Gears, your team will generate a </a:t>
              </a:r>
              <a:r>
                <a:rPr b="1">
                  <a:solidFill>
                    <a:srgbClr val="2D2829"/>
                  </a:solidFill>
                  <a:latin typeface="Lint McCree Intl BB"/>
                  <a:ea typeface="Lint McCree Intl BB"/>
                  <a:cs typeface="Lint McCree Intl BB"/>
                  <a:sym typeface="Lint McCree Intl BB"/>
                </a:rPr>
                <a:t>“How might we...?”</a:t>
              </a:r>
              <a:r>
                <a:rPr>
                  <a:solidFill>
                    <a:srgbClr val="2D2829"/>
                  </a:solidFill>
                  <a:latin typeface="Lint McCree Intl BB"/>
                  <a:ea typeface="Lint McCree Intl BB"/>
                  <a:cs typeface="Lint McCree Intl BB"/>
                  <a:sym typeface="Lint McCree Intl BB"/>
                </a:rPr>
                <a:t> question that will guide your work in Gear 2</a:t>
              </a:r>
              <a:r>
                <a:rPr b="1">
                  <a:solidFill>
                    <a:srgbClr val="2D2829"/>
                  </a:solidFill>
                  <a:latin typeface="Lint McCree Intl BB"/>
                  <a:ea typeface="Lint McCree Intl BB"/>
                  <a:cs typeface="Lint McCree Intl BB"/>
                  <a:sym typeface="Lint McCree Intl BB"/>
                </a:rPr>
                <a:t>.</a:t>
              </a:r>
            </a:p>
          </p:txBody>
        </p:sp>
        <p:pic>
          <p:nvPicPr>
            <p:cNvPr id="972" name="LittleGuy_10b.png"/>
            <p:cNvPicPr/>
            <p:nvPr/>
          </p:nvPicPr>
          <p:blipFill>
            <a:blip r:embed="rId5">
              <a:extLst/>
            </a:blip>
            <a:stretch>
              <a:fillRect/>
            </a:stretch>
          </p:blipFill>
          <p:spPr>
            <a:xfrm>
              <a:off x="5995035" y="1971726"/>
              <a:ext cx="986365" cy="1682486"/>
            </a:xfrm>
            <a:prstGeom prst="rect">
              <a:avLst/>
            </a:prstGeom>
            <a:ln w="12700" cap="flat">
              <a:noFill/>
              <a:miter lim="400000"/>
            </a:ln>
            <a:effectLst/>
          </p:spPr>
        </p:pic>
      </p:grpSp>
      <p:sp>
        <p:nvSpPr>
          <p:cNvPr id="12" name="TextBox 11"/>
          <p:cNvSpPr txBox="1"/>
          <p:nvPr/>
        </p:nvSpPr>
        <p:spPr>
          <a:xfrm>
            <a:off x="4089009" y="547124"/>
            <a:ext cx="8731730" cy="141576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774" tIns="50774" rIns="50774" bIns="50774" numCol="1" spcCol="38082" rtlCol="0" anchor="ctr">
            <a:spAutoFit/>
          </a:bodyPr>
          <a:lstStyle/>
          <a:p>
            <a:pPr algn="l" rtl="0" latinLnBrk="1" hangingPunct="0"/>
            <a:r>
              <a:rPr lang="en-US" b="1" dirty="0">
                <a:solidFill>
                  <a:srgbClr val="865092"/>
                </a:solidFill>
              </a:rPr>
              <a:t>Shifting Gears: </a:t>
            </a:r>
          </a:p>
          <a:p>
            <a:pPr algn="l" rtl="0" latinLnBrk="1" hangingPunct="0"/>
            <a:r>
              <a:rPr lang="en-US" dirty="0">
                <a:solidFill>
                  <a:schemeClr val="tx1"/>
                </a:solidFill>
              </a:rPr>
              <a:t>Transitioning from Gear 1 to Gear 2</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973"/>
                                        </p:tgtEl>
                                        <p:attrNameLst>
                                          <p:attrName>style.visibility</p:attrName>
                                        </p:attrNameLst>
                                      </p:cBhvr>
                                      <p:to>
                                        <p:strVal val="visible"/>
                                      </p:to>
                                    </p:set>
                                    <p:animEffect transition="in" filter="fade">
                                      <p:cBhvr>
                                        <p:cTn id="7" dur="10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970"/>
                                        </p:tgtEl>
                                        <p:attrNameLst>
                                          <p:attrName>style.visibility</p:attrName>
                                        </p:attrNameLst>
                                      </p:cBhvr>
                                      <p:to>
                                        <p:strVal val="visible"/>
                                      </p:to>
                                    </p:set>
                                    <p:animEffect transition="in" filter="fade">
                                      <p:cBhvr>
                                        <p:cTn id="12" dur="100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0" grpId="2" animBg="1" advAuto="0"/>
      <p:bldP spid="973" grpId="1" animBg="1" advAuto="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 name="Group 983"/>
          <p:cNvGrpSpPr/>
          <p:nvPr/>
        </p:nvGrpSpPr>
        <p:grpSpPr>
          <a:xfrm>
            <a:off x="413577" y="2152369"/>
            <a:ext cx="10953115" cy="4576235"/>
            <a:chOff x="0" y="0"/>
            <a:chExt cx="10953114" cy="4576233"/>
          </a:xfrm>
        </p:grpSpPr>
        <p:sp>
          <p:nvSpPr>
            <p:cNvPr id="975" name="Shape 975"/>
            <p:cNvSpPr/>
            <p:nvPr/>
          </p:nvSpPr>
          <p:spPr>
            <a:xfrm>
              <a:off x="0" y="237066"/>
              <a:ext cx="3775274" cy="1472341"/>
            </a:xfrm>
            <a:prstGeom prst="wedgeEllipseCallout">
              <a:avLst>
                <a:gd name="adj1" fmla="val 29265"/>
                <a:gd name="adj2" fmla="val 79176"/>
              </a:avLst>
            </a:prstGeom>
            <a:solidFill>
              <a:srgbClr val="EBB0BC">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pic>
          <p:nvPicPr>
            <p:cNvPr id="976" name="LittleGuy_12b.png"/>
            <p:cNvPicPr/>
            <p:nvPr/>
          </p:nvPicPr>
          <p:blipFill>
            <a:blip r:embed="rId2">
              <a:extLst/>
            </a:blip>
            <a:stretch>
              <a:fillRect/>
            </a:stretch>
          </p:blipFill>
          <p:spPr>
            <a:xfrm>
              <a:off x="5338064" y="2250314"/>
              <a:ext cx="2416414" cy="2323126"/>
            </a:xfrm>
            <a:prstGeom prst="rect">
              <a:avLst/>
            </a:prstGeom>
            <a:ln w="12700" cap="flat">
              <a:noFill/>
              <a:miter lim="400000"/>
            </a:ln>
            <a:effectLst/>
          </p:spPr>
        </p:pic>
        <p:pic>
          <p:nvPicPr>
            <p:cNvPr id="977" name="LittleGuy_13c.png"/>
            <p:cNvPicPr/>
            <p:nvPr/>
          </p:nvPicPr>
          <p:blipFill>
            <a:blip r:embed="rId3">
              <a:extLst/>
            </a:blip>
            <a:stretch>
              <a:fillRect/>
            </a:stretch>
          </p:blipFill>
          <p:spPr>
            <a:xfrm>
              <a:off x="3953605" y="2236175"/>
              <a:ext cx="1072212" cy="2323126"/>
            </a:xfrm>
            <a:prstGeom prst="rect">
              <a:avLst/>
            </a:prstGeom>
            <a:ln w="12700" cap="flat">
              <a:noFill/>
              <a:miter lim="400000"/>
            </a:ln>
            <a:effectLst/>
          </p:spPr>
        </p:pic>
        <p:pic>
          <p:nvPicPr>
            <p:cNvPr id="978" name="LittleGuy_14b.png"/>
            <p:cNvPicPr/>
            <p:nvPr/>
          </p:nvPicPr>
          <p:blipFill>
            <a:blip r:embed="rId4">
              <a:extLst/>
            </a:blip>
            <a:stretch>
              <a:fillRect/>
            </a:stretch>
          </p:blipFill>
          <p:spPr>
            <a:xfrm>
              <a:off x="7821888" y="2277808"/>
              <a:ext cx="1256063" cy="2268138"/>
            </a:xfrm>
            <a:prstGeom prst="rect">
              <a:avLst/>
            </a:prstGeom>
            <a:ln w="12700" cap="flat">
              <a:noFill/>
              <a:miter lim="400000"/>
            </a:ln>
            <a:effectLst/>
          </p:spPr>
        </p:pic>
        <p:pic>
          <p:nvPicPr>
            <p:cNvPr id="979" name="LittleGuy_15b.png"/>
            <p:cNvPicPr/>
            <p:nvPr/>
          </p:nvPicPr>
          <p:blipFill>
            <a:blip r:embed="rId5">
              <a:extLst/>
            </a:blip>
            <a:stretch>
              <a:fillRect/>
            </a:stretch>
          </p:blipFill>
          <p:spPr>
            <a:xfrm>
              <a:off x="2299478" y="2096086"/>
              <a:ext cx="1476166" cy="2480148"/>
            </a:xfrm>
            <a:prstGeom prst="rect">
              <a:avLst/>
            </a:prstGeom>
            <a:ln w="12700" cap="flat">
              <a:noFill/>
              <a:miter lim="400000"/>
            </a:ln>
            <a:effectLst/>
          </p:spPr>
        </p:pic>
        <p:sp>
          <p:nvSpPr>
            <p:cNvPr id="980" name="Shape 980"/>
            <p:cNvSpPr/>
            <p:nvPr/>
          </p:nvSpPr>
          <p:spPr>
            <a:xfrm>
              <a:off x="3530271" y="1165537"/>
              <a:ext cx="2260069" cy="797870"/>
            </a:xfrm>
            <a:prstGeom prst="wedgeEllipseCallout">
              <a:avLst>
                <a:gd name="adj1" fmla="val -4136"/>
                <a:gd name="adj2" fmla="val 73017"/>
              </a:avLst>
            </a:prstGeom>
            <a:solidFill>
              <a:srgbClr val="51A7F9">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sp>
          <p:nvSpPr>
            <p:cNvPr id="981" name="Shape 981"/>
            <p:cNvSpPr/>
            <p:nvPr/>
          </p:nvSpPr>
          <p:spPr>
            <a:xfrm>
              <a:off x="5171496" y="0"/>
              <a:ext cx="2749482" cy="1310368"/>
            </a:xfrm>
            <a:prstGeom prst="wedgeEllipseCallout">
              <a:avLst>
                <a:gd name="adj1" fmla="val 5250"/>
                <a:gd name="adj2" fmla="val 107726"/>
              </a:avLst>
            </a:prstGeom>
            <a:solidFill>
              <a:srgbClr val="F5D328">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sp>
          <p:nvSpPr>
            <p:cNvPr id="982" name="Shape 982"/>
            <p:cNvSpPr/>
            <p:nvPr/>
          </p:nvSpPr>
          <p:spPr>
            <a:xfrm>
              <a:off x="8203633" y="473358"/>
              <a:ext cx="2749482" cy="1284865"/>
            </a:xfrm>
            <a:prstGeom prst="wedgeEllipseCallout">
              <a:avLst>
                <a:gd name="adj1" fmla="val -25817"/>
                <a:gd name="adj2" fmla="val 93166"/>
              </a:avLst>
            </a:prstGeom>
            <a:solidFill>
              <a:srgbClr val="BFA0C3">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grpSp>
      <p:sp>
        <p:nvSpPr>
          <p:cNvPr id="984" name="Shape 984"/>
          <p:cNvSpPr/>
          <p:nvPr/>
        </p:nvSpPr>
        <p:spPr>
          <a:xfrm>
            <a:off x="1294491" y="1172776"/>
            <a:ext cx="8525329"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to do it…</a:t>
            </a:r>
          </a:p>
        </p:txBody>
      </p:sp>
      <p:sp>
        <p:nvSpPr>
          <p:cNvPr id="985" name="Shape 985"/>
          <p:cNvSpPr/>
          <p:nvPr/>
        </p:nvSpPr>
        <p:spPr>
          <a:xfrm>
            <a:off x="10127442" y="282595"/>
            <a:ext cx="2920265"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a:t>
            </a:r>
          </a:p>
        </p:txBody>
      </p:sp>
      <p:pic>
        <p:nvPicPr>
          <p:cNvPr id="986" name="pasted-image.pdf"/>
          <p:cNvPicPr/>
          <p:nvPr/>
        </p:nvPicPr>
        <p:blipFill>
          <a:blip r:embed="rId6">
            <a:extLst/>
          </a:blip>
          <a:stretch>
            <a:fillRect/>
          </a:stretch>
        </p:blipFill>
        <p:spPr>
          <a:xfrm>
            <a:off x="7551666" y="214910"/>
            <a:ext cx="2427004" cy="982549"/>
          </a:xfrm>
          <a:prstGeom prst="rect">
            <a:avLst/>
          </a:prstGeom>
          <a:ln w="12700">
            <a:miter lim="400000"/>
          </a:ln>
        </p:spPr>
      </p:pic>
      <p:sp>
        <p:nvSpPr>
          <p:cNvPr id="987" name="Shape 987"/>
          <p:cNvSpPr/>
          <p:nvPr/>
        </p:nvSpPr>
        <p:spPr>
          <a:xfrm>
            <a:off x="1251723" y="2482145"/>
            <a:ext cx="8610862" cy="58985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3800"/>
              </a:lnSpc>
              <a:defRPr sz="2200" b="1">
                <a:latin typeface="Helvetica"/>
                <a:ea typeface="Helvetica"/>
                <a:cs typeface="Helvetica"/>
                <a:sym typeface="Helvetica"/>
              </a:defRPr>
            </a:lvl1pPr>
          </a:lstStyle>
          <a:p>
            <a:pPr lvl="0">
              <a:defRPr sz="1800" b="0"/>
            </a:pPr>
            <a:r>
              <a:rPr sz="2100"/>
              <a:t>Share stories about what you heard, experienced or observed… </a:t>
            </a:r>
          </a:p>
        </p:txBody>
      </p:sp>
      <p:sp>
        <p:nvSpPr>
          <p:cNvPr id="988" name="Shape 988"/>
          <p:cNvSpPr/>
          <p:nvPr/>
        </p:nvSpPr>
        <p:spPr>
          <a:xfrm>
            <a:off x="1454925" y="6911123"/>
            <a:ext cx="10343420" cy="58985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3800"/>
              </a:lnSpc>
              <a:defRPr sz="2200" b="1">
                <a:solidFill>
                  <a:srgbClr val="5F327C"/>
                </a:solidFill>
                <a:latin typeface="Helvetica"/>
                <a:ea typeface="Helvetica"/>
                <a:cs typeface="Helvetica"/>
                <a:sym typeface="Helvetica"/>
              </a:defRPr>
            </a:lvl1pPr>
          </a:lstStyle>
          <a:p>
            <a:pPr lvl="0">
              <a:defRPr sz="1800" b="0">
                <a:solidFill>
                  <a:srgbClr val="000000"/>
                </a:solidFill>
              </a:defRPr>
            </a:pPr>
            <a:r>
              <a:rPr sz="2100"/>
              <a:t>Listen and write down interesting things you hear on sticky notes, like…</a:t>
            </a:r>
          </a:p>
        </p:txBody>
      </p:sp>
      <p:grpSp>
        <p:nvGrpSpPr>
          <p:cNvPr id="992" name="Group 992"/>
          <p:cNvGrpSpPr/>
          <p:nvPr/>
        </p:nvGrpSpPr>
        <p:grpSpPr>
          <a:xfrm>
            <a:off x="2782973" y="7683502"/>
            <a:ext cx="6214300" cy="1809682"/>
            <a:chOff x="0" y="13286"/>
            <a:chExt cx="6214300" cy="1809682"/>
          </a:xfrm>
        </p:grpSpPr>
        <p:sp>
          <p:nvSpPr>
            <p:cNvPr id="989" name="Shape 989"/>
            <p:cNvSpPr/>
            <p:nvPr/>
          </p:nvSpPr>
          <p:spPr>
            <a:xfrm rot="21162651">
              <a:off x="89811" y="221494"/>
              <a:ext cx="1509139" cy="1511847"/>
            </a:xfrm>
            <a:prstGeom prst="rect">
              <a:avLst/>
            </a:prstGeom>
            <a:solidFill>
              <a:srgbClr val="9FD37F"/>
            </a:solidFill>
            <a:ln w="12700" cap="flat">
              <a:noFill/>
              <a:miter lim="400000"/>
            </a:ln>
            <a:effectLst>
              <a:outerShdw blurRad="38100" dist="25400" dir="540000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lvl="0">
                <a:defRPr sz="1800"/>
              </a:pPr>
              <a:r>
                <a:rPr sz="1700" b="1">
                  <a:latin typeface="Lint McCree Intl BB"/>
                  <a:ea typeface="Lint McCree Intl BB"/>
                  <a:cs typeface="Lint McCree Intl BB"/>
                  <a:sym typeface="Lint McCree Intl BB"/>
                </a:rPr>
                <a:t>strong</a:t>
              </a:r>
              <a:r>
                <a:rPr sz="1700">
                  <a:latin typeface="Lint McCree Intl BB"/>
                  <a:ea typeface="Lint McCree Intl BB"/>
                  <a:cs typeface="Lint McCree Intl BB"/>
                  <a:sym typeface="Lint McCree Intl BB"/>
                </a:rPr>
                <a:t> feelings</a:t>
              </a:r>
            </a:p>
          </p:txBody>
        </p:sp>
        <p:sp>
          <p:nvSpPr>
            <p:cNvPr id="990" name="Shape 990"/>
            <p:cNvSpPr/>
            <p:nvPr/>
          </p:nvSpPr>
          <p:spPr>
            <a:xfrm rot="358189">
              <a:off x="2477411" y="87665"/>
              <a:ext cx="1509139" cy="1511847"/>
            </a:xfrm>
            <a:prstGeom prst="rect">
              <a:avLst/>
            </a:prstGeom>
            <a:solidFill>
              <a:srgbClr val="9FD37F"/>
            </a:solidFill>
            <a:ln w="12700" cap="flat">
              <a:noFill/>
              <a:miter lim="400000"/>
            </a:ln>
            <a:effectLst>
              <a:outerShdw blurRad="38100" dist="25400" dir="540000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barriers</a:t>
              </a:r>
            </a:p>
          </p:txBody>
        </p:sp>
        <p:sp>
          <p:nvSpPr>
            <p:cNvPr id="991" name="Shape 991"/>
            <p:cNvSpPr/>
            <p:nvPr/>
          </p:nvSpPr>
          <p:spPr>
            <a:xfrm rot="21396735">
              <a:off x="4661811" y="87665"/>
              <a:ext cx="1509139" cy="1511847"/>
            </a:xfrm>
            <a:prstGeom prst="rect">
              <a:avLst/>
            </a:prstGeom>
            <a:solidFill>
              <a:srgbClr val="9FD37F"/>
            </a:solidFill>
            <a:ln w="12700" cap="flat">
              <a:noFill/>
              <a:miter lim="400000"/>
            </a:ln>
            <a:effectLst>
              <a:outerShdw blurRad="38100" dist="25400" dir="540000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surprises</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987"/>
                                        </p:tgtEl>
                                        <p:attrNameLst>
                                          <p:attrName>style.visibility</p:attrName>
                                        </p:attrNameLst>
                                      </p:cBhvr>
                                      <p:to>
                                        <p:strVal val="visible"/>
                                      </p:to>
                                    </p:set>
                                    <p:animEffect transition="in" filter="dissolve">
                                      <p:cBhvr>
                                        <p:cTn id="7" dur="1000"/>
                                        <p:tgtEl>
                                          <p:spTgt spid="98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988"/>
                                        </p:tgtEl>
                                        <p:attrNameLst>
                                          <p:attrName>style.visibility</p:attrName>
                                        </p:attrNameLst>
                                      </p:cBhvr>
                                      <p:to>
                                        <p:strVal val="visible"/>
                                      </p:to>
                                    </p:set>
                                    <p:animEffect transition="in" filter="dissolve">
                                      <p:cBhvr>
                                        <p:cTn id="12" dur="1000"/>
                                        <p:tgtEl>
                                          <p:spTgt spid="9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992"/>
                                        </p:tgtEl>
                                        <p:attrNameLst>
                                          <p:attrName>style.visibility</p:attrName>
                                        </p:attrNameLst>
                                      </p:cBhvr>
                                      <p:to>
                                        <p:strVal val="visible"/>
                                      </p:to>
                                    </p:set>
                                    <p:animEffect transition="in" filter="fade">
                                      <p:cBhvr>
                                        <p:cTn id="17" dur="1000"/>
                                        <p:tgtEl>
                                          <p:spTgt spid="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7" grpId="1" animBg="1" advAuto="0"/>
      <p:bldP spid="988" grpId="2" animBg="1" advAuto="0"/>
      <p:bldP spid="992" grpId="3" animBg="1" advAuto="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 name="Shape 994"/>
          <p:cNvSpPr/>
          <p:nvPr/>
        </p:nvSpPr>
        <p:spPr>
          <a:xfrm>
            <a:off x="10127442" y="282595"/>
            <a:ext cx="2920265"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a:t>
            </a:r>
          </a:p>
        </p:txBody>
      </p:sp>
      <p:pic>
        <p:nvPicPr>
          <p:cNvPr id="995" name="pasted-image.pdf"/>
          <p:cNvPicPr/>
          <p:nvPr/>
        </p:nvPicPr>
        <p:blipFill>
          <a:blip r:embed="rId2">
            <a:extLst/>
          </a:blip>
          <a:stretch>
            <a:fillRect/>
          </a:stretch>
        </p:blipFill>
        <p:spPr>
          <a:xfrm>
            <a:off x="7551666" y="214910"/>
            <a:ext cx="2427004" cy="982549"/>
          </a:xfrm>
          <a:prstGeom prst="rect">
            <a:avLst/>
          </a:prstGeom>
          <a:ln w="12700">
            <a:miter lim="400000"/>
          </a:ln>
        </p:spPr>
      </p:pic>
      <p:sp>
        <p:nvSpPr>
          <p:cNvPr id="996" name="Shape 996"/>
          <p:cNvSpPr/>
          <p:nvPr/>
        </p:nvSpPr>
        <p:spPr>
          <a:xfrm>
            <a:off x="1652932" y="1398257"/>
            <a:ext cx="10425296" cy="1087472"/>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800"/>
              </a:lnSpc>
              <a:defRPr sz="1800"/>
            </a:pPr>
            <a:r>
              <a:rPr sz="2100" b="1">
                <a:solidFill>
                  <a:srgbClr val="2D2829"/>
                </a:solidFill>
                <a:latin typeface="Helvetica"/>
                <a:ea typeface="Helvetica"/>
                <a:cs typeface="Helvetica"/>
                <a:sym typeface="Helvetica"/>
              </a:rPr>
              <a:t>Organize the sticky notes on a piece of chart paper, by clusters or themes. </a:t>
            </a:r>
          </a:p>
          <a:p>
            <a:pPr algn="l" defTabSz="456987">
              <a:lnSpc>
                <a:spcPts val="3800"/>
              </a:lnSpc>
              <a:defRPr sz="1800"/>
            </a:pPr>
            <a:r>
              <a:rPr sz="2100" b="1">
                <a:solidFill>
                  <a:srgbClr val="2D2829"/>
                </a:solidFill>
                <a:latin typeface="Helvetica"/>
                <a:ea typeface="Helvetica"/>
                <a:cs typeface="Helvetica"/>
                <a:sym typeface="Helvetica"/>
              </a:rPr>
              <a:t>There are no right or wrong patterns. </a:t>
            </a:r>
          </a:p>
        </p:txBody>
      </p:sp>
      <p:grpSp>
        <p:nvGrpSpPr>
          <p:cNvPr id="1006" name="Group 1006"/>
          <p:cNvGrpSpPr/>
          <p:nvPr/>
        </p:nvGrpSpPr>
        <p:grpSpPr>
          <a:xfrm>
            <a:off x="46741" y="2270493"/>
            <a:ext cx="9281658" cy="3271738"/>
            <a:chOff x="-2343283" y="0"/>
            <a:chExt cx="9281656" cy="3271737"/>
          </a:xfrm>
        </p:grpSpPr>
        <p:sp>
          <p:nvSpPr>
            <p:cNvPr id="997" name="Shape 997"/>
            <p:cNvSpPr/>
            <p:nvPr/>
          </p:nvSpPr>
          <p:spPr>
            <a:xfrm rot="268425">
              <a:off x="26600" y="40085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998" name="Shape 998"/>
            <p:cNvSpPr/>
            <p:nvPr/>
          </p:nvSpPr>
          <p:spPr>
            <a:xfrm rot="20733237">
              <a:off x="297534" y="934899"/>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999" name="Shape 999"/>
            <p:cNvSpPr/>
            <p:nvPr/>
          </p:nvSpPr>
          <p:spPr>
            <a:xfrm rot="975579">
              <a:off x="941000" y="40085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000" name="Shape 1000"/>
            <p:cNvSpPr/>
            <p:nvPr/>
          </p:nvSpPr>
          <p:spPr>
            <a:xfrm rot="20947723">
              <a:off x="2481933" y="1433788"/>
              <a:ext cx="708452" cy="709723"/>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001" name="Shape 1001"/>
            <p:cNvSpPr/>
            <p:nvPr/>
          </p:nvSpPr>
          <p:spPr>
            <a:xfrm rot="595728">
              <a:off x="3294734" y="116285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002" name="Shape 1002"/>
            <p:cNvSpPr/>
            <p:nvPr/>
          </p:nvSpPr>
          <p:spPr>
            <a:xfrm rot="21047688">
              <a:off x="5005000" y="73211"/>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003" name="Shape 1003"/>
            <p:cNvSpPr/>
            <p:nvPr/>
          </p:nvSpPr>
          <p:spPr>
            <a:xfrm rot="758317">
              <a:off x="5496067" y="774121"/>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004" name="Shape 1004"/>
            <p:cNvSpPr/>
            <p:nvPr/>
          </p:nvSpPr>
          <p:spPr>
            <a:xfrm rot="20996631">
              <a:off x="6173400" y="56400"/>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pic>
          <p:nvPicPr>
            <p:cNvPr id="1005" name="LittleGuy_17 green.png"/>
            <p:cNvPicPr/>
            <p:nvPr/>
          </p:nvPicPr>
          <p:blipFill>
            <a:blip r:embed="rId3">
              <a:extLst/>
            </a:blip>
            <a:stretch>
              <a:fillRect/>
            </a:stretch>
          </p:blipFill>
          <p:spPr>
            <a:xfrm rot="1167790">
              <a:off x="-1956963" y="494105"/>
              <a:ext cx="1575742" cy="2589089"/>
            </a:xfrm>
            <a:prstGeom prst="rect">
              <a:avLst/>
            </a:prstGeom>
            <a:ln w="12700" cap="flat">
              <a:noFill/>
              <a:miter lim="400000"/>
            </a:ln>
            <a:effectLst/>
          </p:spPr>
        </p:pic>
      </p:grpSp>
      <p:grpSp>
        <p:nvGrpSpPr>
          <p:cNvPr id="1017" name="Group 1017"/>
          <p:cNvGrpSpPr/>
          <p:nvPr/>
        </p:nvGrpSpPr>
        <p:grpSpPr>
          <a:xfrm>
            <a:off x="1793968" y="5213453"/>
            <a:ext cx="10589062" cy="3191640"/>
            <a:chOff x="0" y="0"/>
            <a:chExt cx="10589061" cy="3191639"/>
          </a:xfrm>
        </p:grpSpPr>
        <p:grpSp>
          <p:nvGrpSpPr>
            <p:cNvPr id="1015" name="Group 1015"/>
            <p:cNvGrpSpPr/>
            <p:nvPr/>
          </p:nvGrpSpPr>
          <p:grpSpPr>
            <a:xfrm>
              <a:off x="0" y="0"/>
              <a:ext cx="7639116" cy="3191639"/>
              <a:chOff x="0" y="0"/>
              <a:chExt cx="7639115" cy="3191638"/>
            </a:xfrm>
          </p:grpSpPr>
          <p:sp>
            <p:nvSpPr>
              <p:cNvPr id="1007" name="Shape 1007"/>
              <p:cNvSpPr/>
              <p:nvPr/>
            </p:nvSpPr>
            <p:spPr>
              <a:xfrm>
                <a:off x="0" y="165339"/>
                <a:ext cx="2633019" cy="1026866"/>
              </a:xfrm>
              <a:prstGeom prst="wedgeEllipseCallout">
                <a:avLst>
                  <a:gd name="adj1" fmla="val 29265"/>
                  <a:gd name="adj2" fmla="val 79176"/>
                </a:avLst>
              </a:prstGeom>
              <a:solidFill>
                <a:srgbClr val="EBB0BC">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pic>
            <p:nvPicPr>
              <p:cNvPr id="1008" name="LittleGuy_12b.png"/>
              <p:cNvPicPr/>
              <p:nvPr/>
            </p:nvPicPr>
            <p:blipFill>
              <a:blip r:embed="rId4">
                <a:extLst/>
              </a:blip>
              <a:stretch>
                <a:fillRect/>
              </a:stretch>
            </p:blipFill>
            <p:spPr>
              <a:xfrm>
                <a:off x="3722968" y="1569454"/>
                <a:ext cx="1685298" cy="1620236"/>
              </a:xfrm>
              <a:prstGeom prst="rect">
                <a:avLst/>
              </a:prstGeom>
              <a:ln w="12700" cap="flat">
                <a:noFill/>
                <a:miter lim="400000"/>
              </a:ln>
              <a:effectLst/>
            </p:spPr>
          </p:pic>
          <p:pic>
            <p:nvPicPr>
              <p:cNvPr id="1009" name="LittleGuy_13c.png"/>
              <p:cNvPicPr/>
              <p:nvPr/>
            </p:nvPicPr>
            <p:blipFill>
              <a:blip r:embed="rId5">
                <a:extLst/>
              </a:blip>
              <a:stretch>
                <a:fillRect/>
              </a:stretch>
            </p:blipFill>
            <p:spPr>
              <a:xfrm>
                <a:off x="2757393" y="1559593"/>
                <a:ext cx="747802" cy="1620236"/>
              </a:xfrm>
              <a:prstGeom prst="rect">
                <a:avLst/>
              </a:prstGeom>
              <a:ln w="12700" cap="flat">
                <a:noFill/>
                <a:miter lim="400000"/>
              </a:ln>
              <a:effectLst/>
            </p:spPr>
          </p:pic>
          <p:pic>
            <p:nvPicPr>
              <p:cNvPr id="1010" name="LittleGuy_14b.png"/>
              <p:cNvPicPr/>
              <p:nvPr/>
            </p:nvPicPr>
            <p:blipFill>
              <a:blip r:embed="rId6">
                <a:extLst/>
              </a:blip>
              <a:stretch>
                <a:fillRect/>
              </a:stretch>
            </p:blipFill>
            <p:spPr>
              <a:xfrm>
                <a:off x="5455280" y="1588629"/>
                <a:ext cx="876026" cy="1581885"/>
              </a:xfrm>
              <a:prstGeom prst="rect">
                <a:avLst/>
              </a:prstGeom>
              <a:ln w="12700" cap="flat">
                <a:noFill/>
                <a:miter lim="400000"/>
              </a:ln>
              <a:effectLst/>
            </p:spPr>
          </p:pic>
          <p:pic>
            <p:nvPicPr>
              <p:cNvPr id="1011" name="LittleGuy_15b.png"/>
              <p:cNvPicPr/>
              <p:nvPr/>
            </p:nvPicPr>
            <p:blipFill>
              <a:blip r:embed="rId7">
                <a:extLst/>
              </a:blip>
              <a:stretch>
                <a:fillRect/>
              </a:stretch>
            </p:blipFill>
            <p:spPr>
              <a:xfrm>
                <a:off x="1603743" y="1461890"/>
                <a:ext cx="1029534" cy="1729749"/>
              </a:xfrm>
              <a:prstGeom prst="rect">
                <a:avLst/>
              </a:prstGeom>
              <a:ln w="12700" cap="flat">
                <a:noFill/>
                <a:miter lim="400000"/>
              </a:ln>
              <a:effectLst/>
            </p:spPr>
          </p:pic>
          <p:sp>
            <p:nvSpPr>
              <p:cNvPr id="1012" name="Shape 1012"/>
              <p:cNvSpPr/>
              <p:nvPr/>
            </p:nvSpPr>
            <p:spPr>
              <a:xfrm>
                <a:off x="2462144" y="812889"/>
                <a:ext cx="1576258" cy="556466"/>
              </a:xfrm>
              <a:prstGeom prst="wedgeEllipseCallout">
                <a:avLst>
                  <a:gd name="adj1" fmla="val -4136"/>
                  <a:gd name="adj2" fmla="val 73017"/>
                </a:avLst>
              </a:prstGeom>
              <a:solidFill>
                <a:srgbClr val="51A7F9">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sp>
            <p:nvSpPr>
              <p:cNvPr id="1013" name="Shape 1013"/>
              <p:cNvSpPr/>
              <p:nvPr/>
            </p:nvSpPr>
            <p:spPr>
              <a:xfrm>
                <a:off x="3606796" y="0"/>
                <a:ext cx="1917593" cy="913900"/>
              </a:xfrm>
              <a:prstGeom prst="wedgeEllipseCallout">
                <a:avLst>
                  <a:gd name="adj1" fmla="val 5250"/>
                  <a:gd name="adj2" fmla="val 107726"/>
                </a:avLst>
              </a:prstGeom>
              <a:solidFill>
                <a:srgbClr val="F5D328">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sp>
            <p:nvSpPr>
              <p:cNvPr id="1014" name="Shape 1014"/>
              <p:cNvSpPr/>
              <p:nvPr/>
            </p:nvSpPr>
            <p:spPr>
              <a:xfrm>
                <a:off x="5721524" y="330137"/>
                <a:ext cx="1917592" cy="896114"/>
              </a:xfrm>
              <a:prstGeom prst="wedgeEllipseCallout">
                <a:avLst>
                  <a:gd name="adj1" fmla="val -25817"/>
                  <a:gd name="adj2" fmla="val 93166"/>
                </a:avLst>
              </a:prstGeom>
              <a:solidFill>
                <a:srgbClr val="BFA0C3">
                  <a:alpha val="67507"/>
                </a:srgbClr>
              </a:solidFill>
              <a:ln w="12700" cap="flat">
                <a:noFill/>
                <a:miter lim="400000"/>
              </a:ln>
              <a:effectLst/>
            </p:spPr>
            <p:txBody>
              <a:bodyPr wrap="square" lIns="0" tIns="0" rIns="0" bIns="0" numCol="1" anchor="ctr">
                <a:noAutofit/>
              </a:bodyPr>
              <a:lstStyle/>
              <a:p>
                <a:pPr defTabSz="456987">
                  <a:lnSpc>
                    <a:spcPts val="3600"/>
                  </a:lnSpc>
                  <a:defRPr sz="2200">
                    <a:solidFill>
                      <a:srgbClr val="2D2829"/>
                    </a:solidFill>
                    <a:latin typeface="Lint McCree Intl BB"/>
                    <a:ea typeface="Lint McCree Intl BB"/>
                    <a:cs typeface="Lint McCree Intl BB"/>
                    <a:sym typeface="Lint McCree Intl BB"/>
                  </a:defRPr>
                </a:pPr>
                <a:endParaRPr/>
              </a:p>
            </p:txBody>
          </p:sp>
        </p:grpSp>
        <p:sp>
          <p:nvSpPr>
            <p:cNvPr id="1016" name="Shape 1016"/>
            <p:cNvSpPr/>
            <p:nvPr/>
          </p:nvSpPr>
          <p:spPr>
            <a:xfrm>
              <a:off x="163765" y="232364"/>
              <a:ext cx="10425296" cy="5899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lnSpc>
                  <a:spcPts val="3800"/>
                </a:lnSpc>
                <a:defRPr sz="2200" b="1">
                  <a:solidFill>
                    <a:srgbClr val="2D2829"/>
                  </a:solidFill>
                  <a:latin typeface="Helvetica"/>
                  <a:ea typeface="Helvetica"/>
                  <a:cs typeface="Helvetica"/>
                  <a:sym typeface="Helvetica"/>
                </a:defRPr>
              </a:lvl1pPr>
            </a:lstStyle>
            <a:p>
              <a:pPr lvl="0">
                <a:defRPr sz="1800" b="0">
                  <a:solidFill>
                    <a:srgbClr val="000000"/>
                  </a:solidFill>
                </a:defRPr>
              </a:pPr>
              <a:r>
                <a:rPr sz="2100"/>
                <a:t>Discuss what you found interesting and what gaps you see. </a:t>
              </a:r>
            </a:p>
          </p:txBody>
        </p:sp>
      </p:grpSp>
      <p:grpSp>
        <p:nvGrpSpPr>
          <p:cNvPr id="1023" name="Group 1023"/>
          <p:cNvGrpSpPr/>
          <p:nvPr/>
        </p:nvGrpSpPr>
        <p:grpSpPr>
          <a:xfrm>
            <a:off x="3099365" y="2874355"/>
            <a:ext cx="16976401" cy="1787739"/>
            <a:chOff x="273030" y="0"/>
            <a:chExt cx="16976399" cy="1787736"/>
          </a:xfrm>
        </p:grpSpPr>
        <p:sp>
          <p:nvSpPr>
            <p:cNvPr id="1018" name="Shape 1018"/>
            <p:cNvSpPr/>
            <p:nvPr/>
          </p:nvSpPr>
          <p:spPr>
            <a:xfrm>
              <a:off x="6824133" y="598915"/>
              <a:ext cx="10425296" cy="58990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lnSpc>
                  <a:spcPts val="3800"/>
                </a:lnSpc>
                <a:defRPr sz="2200" b="1">
                  <a:solidFill>
                    <a:srgbClr val="773F9B"/>
                  </a:solidFill>
                  <a:latin typeface="Helvetica"/>
                  <a:ea typeface="Helvetica"/>
                  <a:cs typeface="Helvetica"/>
                  <a:sym typeface="Helvetica"/>
                </a:defRPr>
              </a:lvl1pPr>
            </a:lstStyle>
            <a:p>
              <a:pPr lvl="0">
                <a:defRPr sz="1800" b="0">
                  <a:solidFill>
                    <a:srgbClr val="000000"/>
                  </a:solidFill>
                </a:defRPr>
              </a:pPr>
              <a:r>
                <a:rPr sz="2100"/>
                <a:t>Name the clusters. </a:t>
              </a:r>
            </a:p>
          </p:txBody>
        </p:sp>
        <p:grpSp>
          <p:nvGrpSpPr>
            <p:cNvPr id="1022" name="Group 1022"/>
            <p:cNvGrpSpPr/>
            <p:nvPr/>
          </p:nvGrpSpPr>
          <p:grpSpPr>
            <a:xfrm>
              <a:off x="273030" y="0"/>
              <a:ext cx="6401281" cy="1787736"/>
              <a:chOff x="0" y="0"/>
              <a:chExt cx="6401279" cy="1787735"/>
            </a:xfrm>
          </p:grpSpPr>
          <p:sp>
            <p:nvSpPr>
              <p:cNvPr id="1019" name="Shape 1019"/>
              <p:cNvSpPr/>
              <p:nvPr/>
            </p:nvSpPr>
            <p:spPr>
              <a:xfrm rot="21396735">
                <a:off x="21598" y="1010762"/>
                <a:ext cx="788815" cy="754327"/>
              </a:xfrm>
              <a:prstGeom prst="rect">
                <a:avLst/>
              </a:prstGeom>
              <a:solidFill>
                <a:srgbClr val="ECAFFA"/>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800"/>
                </a:pPr>
                <a:endParaRPr/>
              </a:p>
            </p:txBody>
          </p:sp>
          <p:sp>
            <p:nvSpPr>
              <p:cNvPr id="1020" name="Shape 1020"/>
              <p:cNvSpPr/>
              <p:nvPr/>
            </p:nvSpPr>
            <p:spPr>
              <a:xfrm rot="597204">
                <a:off x="1748798" y="62495"/>
                <a:ext cx="788815" cy="754327"/>
              </a:xfrm>
              <a:prstGeom prst="rect">
                <a:avLst/>
              </a:prstGeom>
              <a:solidFill>
                <a:srgbClr val="ECAFFA"/>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800"/>
                </a:pPr>
                <a:endParaRPr/>
              </a:p>
            </p:txBody>
          </p:sp>
          <p:sp>
            <p:nvSpPr>
              <p:cNvPr id="1021" name="Shape 1021"/>
              <p:cNvSpPr/>
              <p:nvPr/>
            </p:nvSpPr>
            <p:spPr>
              <a:xfrm rot="21065284">
                <a:off x="5558798" y="627961"/>
                <a:ext cx="788815" cy="754327"/>
              </a:xfrm>
              <a:prstGeom prst="rect">
                <a:avLst/>
              </a:prstGeom>
              <a:solidFill>
                <a:srgbClr val="ECAFFA"/>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800"/>
                </a:pPr>
                <a:endParaRPr/>
              </a:p>
            </p:txBody>
          </p:sp>
        </p:grpSp>
      </p:grpSp>
      <p:grpSp>
        <p:nvGrpSpPr>
          <p:cNvPr id="1026" name="Group 1026"/>
          <p:cNvGrpSpPr/>
          <p:nvPr/>
        </p:nvGrpSpPr>
        <p:grpSpPr>
          <a:xfrm>
            <a:off x="8052400" y="6058478"/>
            <a:ext cx="4581935" cy="3748436"/>
            <a:chOff x="0" y="0"/>
            <a:chExt cx="4581932" cy="3748434"/>
          </a:xfrm>
        </p:grpSpPr>
        <p:sp>
          <p:nvSpPr>
            <p:cNvPr id="1024" name="Shape 1024"/>
            <p:cNvSpPr/>
            <p:nvPr/>
          </p:nvSpPr>
          <p:spPr>
            <a:xfrm>
              <a:off x="0" y="2352503"/>
              <a:ext cx="2806749" cy="107721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lnSpc>
                  <a:spcPts val="3800"/>
                </a:lnSpc>
                <a:defRPr sz="2200" b="1">
                  <a:solidFill>
                    <a:srgbClr val="5F327C"/>
                  </a:solidFill>
                  <a:latin typeface="Helvetica"/>
                  <a:ea typeface="Helvetica"/>
                  <a:cs typeface="Helvetica"/>
                  <a:sym typeface="Helvetica"/>
                </a:defRPr>
              </a:lvl1pPr>
            </a:lstStyle>
            <a:p>
              <a:pPr lvl="0">
                <a:defRPr sz="1800" b="0">
                  <a:solidFill>
                    <a:srgbClr val="000000"/>
                  </a:solidFill>
                </a:defRPr>
              </a:pPr>
              <a:r>
                <a:rPr sz="2100"/>
                <a:t>Make a list of the user’s needs.</a:t>
              </a:r>
            </a:p>
          </p:txBody>
        </p:sp>
        <p:pic>
          <p:nvPicPr>
            <p:cNvPr id="1025" name="Making a list.png"/>
            <p:cNvPicPr/>
            <p:nvPr/>
          </p:nvPicPr>
          <p:blipFill>
            <a:blip r:embed="rId8">
              <a:extLst/>
            </a:blip>
            <a:stretch>
              <a:fillRect/>
            </a:stretch>
          </p:blipFill>
          <p:spPr>
            <a:xfrm>
              <a:off x="2123194" y="0"/>
              <a:ext cx="2458738" cy="3748434"/>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023"/>
                                        </p:tgtEl>
                                        <p:attrNameLst>
                                          <p:attrName>style.visibility</p:attrName>
                                        </p:attrNameLst>
                                      </p:cBhvr>
                                      <p:to>
                                        <p:strVal val="visible"/>
                                      </p:to>
                                    </p:set>
                                    <p:animEffect transition="in" filter="fade">
                                      <p:cBhvr>
                                        <p:cTn id="7" dur="1000"/>
                                        <p:tgtEl>
                                          <p:spTgt spid="10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017"/>
                                        </p:tgtEl>
                                        <p:attrNameLst>
                                          <p:attrName>style.visibility</p:attrName>
                                        </p:attrNameLst>
                                      </p:cBhvr>
                                      <p:to>
                                        <p:strVal val="visible"/>
                                      </p:to>
                                    </p:set>
                                    <p:animEffect transition="in" filter="fade">
                                      <p:cBhvr>
                                        <p:cTn id="12" dur="1000"/>
                                        <p:tgtEl>
                                          <p:spTgt spid="10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026"/>
                                        </p:tgtEl>
                                        <p:attrNameLst>
                                          <p:attrName>style.visibility</p:attrName>
                                        </p:attrNameLst>
                                      </p:cBhvr>
                                      <p:to>
                                        <p:strVal val="visible"/>
                                      </p:to>
                                    </p:set>
                                    <p:animEffect transition="in" filter="fade">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7" grpId="2" animBg="1" advAuto="0"/>
      <p:bldP spid="1023" grpId="1" animBg="1" advAuto="0"/>
      <p:bldP spid="1026" grpId="3" animBg="1" advAuto="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Shape 1028"/>
          <p:cNvSpPr/>
          <p:nvPr/>
        </p:nvSpPr>
        <p:spPr>
          <a:xfrm>
            <a:off x="10127442" y="282595"/>
            <a:ext cx="2920265"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a:t>
            </a:r>
          </a:p>
        </p:txBody>
      </p:sp>
      <p:pic>
        <p:nvPicPr>
          <p:cNvPr id="1029" name="pasted-image.pdf"/>
          <p:cNvPicPr/>
          <p:nvPr/>
        </p:nvPicPr>
        <p:blipFill>
          <a:blip r:embed="rId2">
            <a:extLst/>
          </a:blip>
          <a:stretch>
            <a:fillRect/>
          </a:stretch>
        </p:blipFill>
        <p:spPr>
          <a:xfrm>
            <a:off x="7551666" y="214910"/>
            <a:ext cx="2427004" cy="982549"/>
          </a:xfrm>
          <a:prstGeom prst="rect">
            <a:avLst/>
          </a:prstGeom>
          <a:ln w="12700">
            <a:miter lim="400000"/>
          </a:ln>
        </p:spPr>
      </p:pic>
      <p:sp>
        <p:nvSpPr>
          <p:cNvPr id="1030" name="Shape 1030"/>
          <p:cNvSpPr/>
          <p:nvPr/>
        </p:nvSpPr>
        <p:spPr>
          <a:xfrm>
            <a:off x="1432801" y="1300622"/>
            <a:ext cx="4443132" cy="207235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800"/>
              </a:lnSpc>
              <a:defRPr sz="1800"/>
            </a:pPr>
            <a:r>
              <a:rPr sz="2100" b="1">
                <a:solidFill>
                  <a:srgbClr val="2D2829"/>
                </a:solidFill>
                <a:latin typeface="Helvetica"/>
                <a:ea typeface="Helvetica"/>
                <a:cs typeface="Helvetica"/>
                <a:sym typeface="Helvetica"/>
              </a:rPr>
              <a:t>From the list, choose </a:t>
            </a:r>
            <a:r>
              <a:rPr sz="2100" b="1" i="1">
                <a:solidFill>
                  <a:srgbClr val="773F9B"/>
                </a:solidFill>
                <a:latin typeface="Helvetica"/>
                <a:ea typeface="Helvetica"/>
                <a:cs typeface="Helvetica"/>
                <a:sym typeface="Helvetica"/>
              </a:rPr>
              <a:t>one</a:t>
            </a:r>
            <a:r>
              <a:rPr sz="2100" b="1">
                <a:solidFill>
                  <a:srgbClr val="773F9B"/>
                </a:solidFill>
                <a:latin typeface="Helvetica"/>
                <a:ea typeface="Helvetica"/>
                <a:cs typeface="Helvetica"/>
                <a:sym typeface="Helvetica"/>
              </a:rPr>
              <a:t> unmet need</a:t>
            </a:r>
            <a:r>
              <a:rPr sz="2100" b="1">
                <a:solidFill>
                  <a:srgbClr val="2D2829"/>
                </a:solidFill>
                <a:latin typeface="Helvetica"/>
                <a:ea typeface="Helvetica"/>
                <a:cs typeface="Helvetica"/>
                <a:sym typeface="Helvetica"/>
              </a:rPr>
              <a:t> - something that the user requires (or values) but isn’t getting… </a:t>
            </a:r>
          </a:p>
        </p:txBody>
      </p:sp>
      <p:pic>
        <p:nvPicPr>
          <p:cNvPr id="1031" name="pasted-image.tif"/>
          <p:cNvPicPr/>
          <p:nvPr/>
        </p:nvPicPr>
        <p:blipFill>
          <a:blip r:embed="rId3">
            <a:extLst/>
          </a:blip>
          <a:stretch>
            <a:fillRect/>
          </a:stretch>
        </p:blipFill>
        <p:spPr>
          <a:xfrm>
            <a:off x="1822396" y="3239087"/>
            <a:ext cx="2427004" cy="5976778"/>
          </a:xfrm>
          <a:prstGeom prst="rect">
            <a:avLst/>
          </a:prstGeom>
          <a:ln w="12700">
            <a:miter lim="400000"/>
          </a:ln>
        </p:spPr>
      </p:pic>
      <p:grpSp>
        <p:nvGrpSpPr>
          <p:cNvPr id="1034" name="Group 1034"/>
          <p:cNvGrpSpPr/>
          <p:nvPr/>
        </p:nvGrpSpPr>
        <p:grpSpPr>
          <a:xfrm>
            <a:off x="6368931" y="1363785"/>
            <a:ext cx="5673006" cy="8011285"/>
            <a:chOff x="275781" y="-593880"/>
            <a:chExt cx="5673005" cy="8011285"/>
          </a:xfrm>
        </p:grpSpPr>
        <p:sp>
          <p:nvSpPr>
            <p:cNvPr id="1032" name="Shape 1032"/>
            <p:cNvSpPr/>
            <p:nvPr/>
          </p:nvSpPr>
          <p:spPr>
            <a:xfrm>
              <a:off x="275781" y="-593880"/>
              <a:ext cx="5673005" cy="149796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800"/>
                </a:lnSpc>
                <a:defRPr sz="1800"/>
              </a:pPr>
              <a:r>
                <a:rPr sz="2100" b="1" dirty="0">
                  <a:solidFill>
                    <a:srgbClr val="2D2829"/>
                  </a:solidFill>
                  <a:latin typeface="Helvetica"/>
                  <a:ea typeface="Helvetica"/>
                  <a:cs typeface="Helvetica"/>
                  <a:sym typeface="Helvetica"/>
                </a:rPr>
                <a:t>Write a </a:t>
              </a:r>
              <a:r>
                <a:rPr sz="2100" b="1" dirty="0">
                  <a:solidFill>
                    <a:srgbClr val="773F9B"/>
                  </a:solidFill>
                  <a:latin typeface="Helvetica"/>
                  <a:ea typeface="Helvetica"/>
                  <a:cs typeface="Helvetica"/>
                  <a:sym typeface="Helvetica"/>
                </a:rPr>
                <a:t>“How might we...?” </a:t>
              </a:r>
              <a:r>
                <a:rPr sz="2100" b="1" dirty="0">
                  <a:solidFill>
                    <a:srgbClr val="2D2829"/>
                  </a:solidFill>
                  <a:latin typeface="Helvetica"/>
                  <a:ea typeface="Helvetica"/>
                  <a:cs typeface="Helvetica"/>
                  <a:sym typeface="Helvetica"/>
                </a:rPr>
                <a:t>question in the centre of a piece of chart paper</a:t>
              </a:r>
            </a:p>
          </p:txBody>
        </p:sp>
        <p:pic>
          <p:nvPicPr>
            <p:cNvPr id="1033" name="pasted-image.tif"/>
            <p:cNvPicPr/>
            <p:nvPr/>
          </p:nvPicPr>
          <p:blipFill>
            <a:blip r:embed="rId4">
              <a:extLst/>
            </a:blip>
            <a:stretch>
              <a:fillRect/>
            </a:stretch>
          </p:blipFill>
          <p:spPr>
            <a:xfrm>
              <a:off x="744540" y="730724"/>
              <a:ext cx="4253643" cy="6686681"/>
            </a:xfrm>
            <a:prstGeom prst="rect">
              <a:avLst/>
            </a:prstGeom>
            <a:ln w="12700" cap="flat">
              <a:noFill/>
              <a:miter lim="400000"/>
            </a:ln>
            <a:effectLst/>
          </p:spPr>
        </p:pic>
      </p:grpSp>
      <p:sp>
        <p:nvSpPr>
          <p:cNvPr id="1035" name="Shape 1035"/>
          <p:cNvSpPr/>
          <p:nvPr/>
        </p:nvSpPr>
        <p:spPr>
          <a:xfrm>
            <a:off x="7551666" y="5359632"/>
            <a:ext cx="3112240" cy="1025869"/>
          </a:xfrm>
          <a:prstGeom prst="rect">
            <a:avLst/>
          </a:prstGeom>
          <a:ln w="12700">
            <a:miter lim="400000"/>
          </a:ln>
          <a:extLst>
            <a:ext uri="{C572A759-6A51-4108-AA02-DFA0A04FC94B}">
              <ma14:wrappingTextBoxFlag xmlns:ma14="http://schemas.microsoft.com/office/mac/drawingml/2011/main" xmlns="" val="1"/>
            </a:ext>
          </a:extLst>
        </p:spPr>
        <p:txBody>
          <a:bodyPr wrap="square" lIns="50774" tIns="50774" rIns="50774" bIns="50774" anchor="ctr">
            <a:spAutoFit/>
          </a:bodyPr>
          <a:lstStyle/>
          <a:p>
            <a:pPr defTabSz="456987">
              <a:lnSpc>
                <a:spcPts val="3600"/>
              </a:lnSpc>
              <a:defRPr sz="1800"/>
            </a:pPr>
            <a:r>
              <a:rPr sz="1100" b="1" dirty="0">
                <a:solidFill>
                  <a:srgbClr val="5F327C"/>
                </a:solidFill>
                <a:latin typeface="Lint McCree Intl BB"/>
                <a:ea typeface="Lint McCree Intl BB"/>
                <a:cs typeface="Lint McCree Intl BB"/>
                <a:sym typeface="Lint McCree Intl BB"/>
              </a:rPr>
              <a:t>How might we help</a:t>
            </a:r>
            <a:r>
              <a:rPr sz="1100" dirty="0">
                <a:solidFill>
                  <a:srgbClr val="5F327C"/>
                </a:solidFill>
                <a:latin typeface="Lint McCree Intl BB"/>
                <a:ea typeface="Lint McCree Intl BB"/>
                <a:cs typeface="Lint McCree Intl BB"/>
                <a:sym typeface="Lint McCree Intl BB"/>
              </a:rPr>
              <a:t> </a:t>
            </a:r>
            <a:r>
              <a:rPr sz="1100" dirty="0">
                <a:latin typeface="Lint McCree Intl BB"/>
                <a:ea typeface="Lint McCree Intl BB"/>
                <a:cs typeface="Lint McCree Intl BB"/>
                <a:sym typeface="Lint McCree Intl BB"/>
              </a:rPr>
              <a:t>_______ </a:t>
            </a:r>
            <a:r>
              <a:rPr sz="1100" b="1" dirty="0">
                <a:solidFill>
                  <a:srgbClr val="5F327C"/>
                </a:solidFill>
                <a:latin typeface="Lint McCree Intl BB"/>
                <a:ea typeface="Lint McCree Intl BB"/>
                <a:cs typeface="Lint McCree Intl BB"/>
                <a:sym typeface="Lint McCree Intl BB"/>
              </a:rPr>
              <a:t>meet their need of </a:t>
            </a:r>
            <a:r>
              <a:rPr sz="1100" dirty="0">
                <a:latin typeface="Lint McCree Intl BB"/>
                <a:ea typeface="Lint McCree Intl BB"/>
                <a:cs typeface="Lint McCree Intl BB"/>
                <a:sym typeface="Lint McCree Intl BB"/>
              </a:rPr>
              <a:t>_______</a:t>
            </a:r>
            <a:r>
              <a:rPr sz="1100" dirty="0">
                <a:solidFill>
                  <a:srgbClr val="5F327C"/>
                </a:solidFill>
                <a:latin typeface="Lint McCree Intl BB"/>
                <a:ea typeface="Lint McCree Intl BB"/>
                <a:cs typeface="Lint McCree Intl BB"/>
                <a:sym typeface="Lint McCree Intl BB"/>
              </a:rPr>
              <a:t> </a:t>
            </a:r>
            <a:r>
              <a:rPr sz="1100" b="1" dirty="0">
                <a:solidFill>
                  <a:srgbClr val="5F327C"/>
                </a:solidFill>
                <a:latin typeface="Lint McCree Intl BB"/>
                <a:ea typeface="Lint McCree Intl BB"/>
                <a:cs typeface="Lint McCree Intl BB"/>
                <a:sym typeface="Lint McCree Intl BB"/>
              </a:rPr>
              <a:t>when it comes to</a:t>
            </a:r>
            <a:r>
              <a:rPr sz="1100" dirty="0">
                <a:solidFill>
                  <a:srgbClr val="5F327C"/>
                </a:solidFill>
                <a:latin typeface="Lint McCree Intl BB"/>
                <a:ea typeface="Lint McCree Intl BB"/>
                <a:cs typeface="Lint McCree Intl BB"/>
                <a:sym typeface="Lint McCree Intl BB"/>
              </a:rPr>
              <a:t> </a:t>
            </a:r>
            <a:r>
              <a:rPr sz="1100" dirty="0">
                <a:latin typeface="Lint McCree Intl BB"/>
                <a:ea typeface="Lint McCree Intl BB"/>
                <a:cs typeface="Lint McCree Intl BB"/>
                <a:sym typeface="Lint McCree Intl BB"/>
              </a:rPr>
              <a:t>_______</a:t>
            </a:r>
            <a:r>
              <a:rPr sz="1100" dirty="0">
                <a:solidFill>
                  <a:srgbClr val="5F327C"/>
                </a:solidFill>
                <a:latin typeface="Lint McCree Intl BB"/>
                <a:ea typeface="Lint McCree Intl BB"/>
                <a:cs typeface="Lint McCree Intl BB"/>
                <a:sym typeface="Lint McCree Intl BB"/>
              </a:rPr>
              <a:t>?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034"/>
                                        </p:tgtEl>
                                        <p:attrNameLst>
                                          <p:attrName>style.visibility</p:attrName>
                                        </p:attrNameLst>
                                      </p:cBhvr>
                                      <p:to>
                                        <p:strVal val="visible"/>
                                      </p:to>
                                    </p:set>
                                    <p:animEffect transition="in" filter="fade">
                                      <p:cBhvr>
                                        <p:cTn id="7" dur="1000"/>
                                        <p:tgtEl>
                                          <p:spTgt spid="10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1035"/>
                                        </p:tgtEl>
                                        <p:attrNameLst>
                                          <p:attrName>style.visibility</p:attrName>
                                        </p:attrNameLst>
                                      </p:cBhvr>
                                      <p:to>
                                        <p:strVal val="visible"/>
                                      </p:to>
                                    </p:set>
                                    <p:animEffect transition="in" filter="dissolve">
                                      <p:cBhvr>
                                        <p:cTn id="12" dur="10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 grpId="1" animBg="1" advAuto="0"/>
      <p:bldP spid="1035" grpId="2" animBg="1" advAuto="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p:nvPr/>
        </p:nvSpPr>
        <p:spPr>
          <a:xfrm>
            <a:off x="1181993" y="1376794"/>
            <a:ext cx="4964238" cy="67962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lnSpc>
                <a:spcPts val="4500"/>
              </a:lnSpc>
              <a:spcBef>
                <a:spcPts val="300"/>
              </a:spcBef>
              <a:defRPr sz="2800" b="1">
                <a:solidFill>
                  <a:srgbClr val="2D2829"/>
                </a:solidFill>
                <a:latin typeface="Helvetica"/>
                <a:ea typeface="Helvetica"/>
                <a:cs typeface="Helvetica"/>
                <a:sym typeface="Helvetica"/>
              </a:defRPr>
            </a:lvl1pPr>
          </a:lstStyle>
          <a:p>
            <a:pPr lvl="0">
              <a:defRPr sz="1800" b="0">
                <a:solidFill>
                  <a:srgbClr val="000000"/>
                </a:solidFill>
              </a:defRPr>
            </a:pPr>
            <a:r>
              <a:rPr/>
              <a:t>What did you discover?</a:t>
            </a:r>
          </a:p>
        </p:txBody>
      </p:sp>
      <p:sp>
        <p:nvSpPr>
          <p:cNvPr id="1038" name="Shape 1038"/>
          <p:cNvSpPr/>
          <p:nvPr/>
        </p:nvSpPr>
        <p:spPr>
          <a:xfrm>
            <a:off x="5925355" y="7473122"/>
            <a:ext cx="4964240"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sp>
        <p:nvSpPr>
          <p:cNvPr id="1039" name="Shape 1039"/>
          <p:cNvSpPr/>
          <p:nvPr/>
        </p:nvSpPr>
        <p:spPr>
          <a:xfrm>
            <a:off x="5799678" y="2387543"/>
            <a:ext cx="6908949" cy="4978516"/>
          </a:xfrm>
          <a:prstGeom prst="roundRect">
            <a:avLst>
              <a:gd name="adj" fmla="val 9447"/>
            </a:avLst>
          </a:prstGeom>
          <a:solidFill>
            <a:srgbClr val="FFFFFF"/>
          </a:solidFill>
          <a:ln w="25400">
            <a:solidFill>
              <a:srgbClr val="9A67A3"/>
            </a:solidFill>
            <a:miter lim="400000"/>
          </a:ln>
          <a:extLst>
            <a:ext uri="{C572A759-6A51-4108-AA02-DFA0A04FC94B}">
              <ma14:wrappingTextBoxFlag xmlns:ma14="http://schemas.microsoft.com/office/mac/drawingml/2011/main" xmlns="" val="1"/>
            </a:ext>
          </a:extLst>
        </p:spPr>
        <p:txBody>
          <a:bodyPr lIns="0" tIns="0" rIns="0" bIns="0"/>
          <a:lstStyle>
            <a:lvl1pPr algn="l">
              <a:defRPr sz="1800"/>
            </a:lvl1pPr>
          </a:lstStyle>
          <a:p>
            <a:pPr lvl="0"/>
            <a:r>
              <a:t>Summarize your challenge statement.</a:t>
            </a:r>
          </a:p>
        </p:txBody>
      </p:sp>
      <p:sp>
        <p:nvSpPr>
          <p:cNvPr id="1040" name="Shape 1040"/>
          <p:cNvSpPr/>
          <p:nvPr/>
        </p:nvSpPr>
        <p:spPr>
          <a:xfrm>
            <a:off x="10127442" y="282595"/>
            <a:ext cx="2920265" cy="408254"/>
          </a:xfrm>
          <a:prstGeom prst="rect">
            <a:avLst/>
          </a:prstGeom>
          <a:solidFill>
            <a:srgbClr val="9967A3"/>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Shifting Gears</a:t>
            </a:r>
          </a:p>
        </p:txBody>
      </p:sp>
      <p:pic>
        <p:nvPicPr>
          <p:cNvPr id="1041" name="pasted-image.pdf"/>
          <p:cNvPicPr/>
          <p:nvPr/>
        </p:nvPicPr>
        <p:blipFill>
          <a:blip r:embed="rId2">
            <a:extLst/>
          </a:blip>
          <a:stretch>
            <a:fillRect/>
          </a:stretch>
        </p:blipFill>
        <p:spPr>
          <a:xfrm>
            <a:off x="7551666" y="214910"/>
            <a:ext cx="2427004" cy="982549"/>
          </a:xfrm>
          <a:prstGeom prst="rect">
            <a:avLst/>
          </a:prstGeom>
          <a:ln w="12700">
            <a:miter lim="400000"/>
          </a:ln>
        </p:spPr>
      </p:pic>
      <p:pic>
        <p:nvPicPr>
          <p:cNvPr id="1042" name="pasted-image.tif"/>
          <p:cNvPicPr/>
          <p:nvPr/>
        </p:nvPicPr>
        <p:blipFill>
          <a:blip r:embed="rId3">
            <a:extLst/>
          </a:blip>
          <a:stretch>
            <a:fillRect/>
          </a:stretch>
        </p:blipFill>
        <p:spPr>
          <a:xfrm>
            <a:off x="619214" y="4313561"/>
            <a:ext cx="2031952" cy="5003917"/>
          </a:xfrm>
          <a:prstGeom prst="rect">
            <a:avLst/>
          </a:prstGeom>
          <a:ln w="12700">
            <a:miter lim="400000"/>
          </a:ln>
        </p:spPr>
      </p:pic>
      <p:sp>
        <p:nvSpPr>
          <p:cNvPr id="1043" name="Shape 1043"/>
          <p:cNvSpPr/>
          <p:nvPr/>
        </p:nvSpPr>
        <p:spPr>
          <a:xfrm>
            <a:off x="6036694" y="3350723"/>
            <a:ext cx="6108946" cy="102591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defTabSz="456987">
              <a:lnSpc>
                <a:spcPts val="3600"/>
              </a:lnSpc>
              <a:defRPr sz="1800"/>
            </a:pPr>
            <a:r>
              <a:rPr sz="2100" b="1">
                <a:solidFill>
                  <a:srgbClr val="5F327C"/>
                </a:solidFill>
                <a:latin typeface="Lint McCree Intl BB"/>
                <a:ea typeface="Lint McCree Intl BB"/>
                <a:cs typeface="Lint McCree Intl BB"/>
                <a:sym typeface="Lint McCree Intl BB"/>
              </a:rPr>
              <a:t>How might we help</a:t>
            </a:r>
            <a:r>
              <a:rPr sz="2100">
                <a:solidFill>
                  <a:srgbClr val="5F327C"/>
                </a:solidFill>
                <a:latin typeface="Lint McCree Intl BB"/>
                <a:ea typeface="Lint McCree Intl BB"/>
                <a:cs typeface="Lint McCree Intl BB"/>
                <a:sym typeface="Lint McCree Intl BB"/>
              </a:rPr>
              <a:t> </a:t>
            </a:r>
            <a:r>
              <a:rPr sz="2100">
                <a:latin typeface="Lint McCree Intl BB"/>
                <a:ea typeface="Lint McCree Intl BB"/>
                <a:cs typeface="Lint McCree Intl BB"/>
                <a:sym typeface="Lint McCree Intl BB"/>
              </a:rPr>
              <a:t>_______ </a:t>
            </a:r>
            <a:r>
              <a:rPr sz="2100" b="1">
                <a:solidFill>
                  <a:srgbClr val="5F327C"/>
                </a:solidFill>
                <a:latin typeface="Lint McCree Intl BB"/>
                <a:ea typeface="Lint McCree Intl BB"/>
                <a:cs typeface="Lint McCree Intl BB"/>
                <a:sym typeface="Lint McCree Intl BB"/>
              </a:rPr>
              <a:t>meet their need of </a:t>
            </a:r>
            <a:r>
              <a:rPr sz="2100">
                <a:latin typeface="Lint McCree Intl BB"/>
                <a:ea typeface="Lint McCree Intl BB"/>
                <a:cs typeface="Lint McCree Intl BB"/>
                <a:sym typeface="Lint McCree Intl BB"/>
              </a:rPr>
              <a:t>_______</a:t>
            </a:r>
            <a:r>
              <a:rPr sz="2100">
                <a:solidFill>
                  <a:srgbClr val="5F327C"/>
                </a:solidFill>
                <a:latin typeface="Lint McCree Intl BB"/>
                <a:ea typeface="Lint McCree Intl BB"/>
                <a:cs typeface="Lint McCree Intl BB"/>
                <a:sym typeface="Lint McCree Intl BB"/>
              </a:rPr>
              <a:t> </a:t>
            </a:r>
            <a:r>
              <a:rPr sz="2100" b="1">
                <a:solidFill>
                  <a:srgbClr val="5F327C"/>
                </a:solidFill>
                <a:latin typeface="Lint McCree Intl BB"/>
                <a:ea typeface="Lint McCree Intl BB"/>
                <a:cs typeface="Lint McCree Intl BB"/>
                <a:sym typeface="Lint McCree Intl BB"/>
              </a:rPr>
              <a:t>when it comes to</a:t>
            </a:r>
            <a:r>
              <a:rPr sz="2100">
                <a:solidFill>
                  <a:srgbClr val="5F327C"/>
                </a:solidFill>
                <a:latin typeface="Lint McCree Intl BB"/>
                <a:ea typeface="Lint McCree Intl BB"/>
                <a:cs typeface="Lint McCree Intl BB"/>
                <a:sym typeface="Lint McCree Intl BB"/>
              </a:rPr>
              <a:t> </a:t>
            </a:r>
            <a:r>
              <a:rPr sz="2100">
                <a:latin typeface="Lint McCree Intl BB"/>
                <a:ea typeface="Lint McCree Intl BB"/>
                <a:cs typeface="Lint McCree Intl BB"/>
                <a:sym typeface="Lint McCree Intl BB"/>
              </a:rPr>
              <a:t>_______</a:t>
            </a:r>
            <a:r>
              <a:rPr sz="2100">
                <a:solidFill>
                  <a:srgbClr val="5F327C"/>
                </a:solidFill>
                <a:latin typeface="Lint McCree Intl BB"/>
                <a:ea typeface="Lint McCree Intl BB"/>
                <a:cs typeface="Lint McCree Intl BB"/>
                <a:sym typeface="Lint McCree Intl BB"/>
              </a:rPr>
              <a:t>? </a:t>
            </a:r>
          </a:p>
        </p:txBody>
      </p:sp>
      <p:sp>
        <p:nvSpPr>
          <p:cNvPr id="1044" name="Shape 1044"/>
          <p:cNvSpPr/>
          <p:nvPr/>
        </p:nvSpPr>
        <p:spPr>
          <a:xfrm>
            <a:off x="761983" y="2543420"/>
            <a:ext cx="5060319" cy="2391753"/>
          </a:xfrm>
          <a:prstGeom prst="wedgeEllipseCallout">
            <a:avLst>
              <a:gd name="adj1" fmla="val -31270"/>
              <a:gd name="adj2" fmla="val 79707"/>
            </a:avLst>
          </a:prstGeom>
          <a:solidFill>
            <a:srgbClr val="E199F1"/>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00"/>
              </a:lnSpc>
              <a:defRPr sz="1800"/>
            </a:pPr>
            <a:r>
              <a:rPr sz="1600" dirty="0">
                <a:solidFill>
                  <a:srgbClr val="2D2829"/>
                </a:solidFill>
                <a:latin typeface="Lint McCree Intl BB"/>
                <a:ea typeface="Lint McCree Intl BB"/>
                <a:cs typeface="Lint McCree Intl BB"/>
                <a:sym typeface="Lint McCree Intl BB"/>
              </a:rPr>
              <a:t>Transfer your challenge statement from the chart paper to the bottom of </a:t>
            </a:r>
            <a:endParaRPr lang="en-CA" sz="1600" dirty="0">
              <a:solidFill>
                <a:srgbClr val="2D2829"/>
              </a:solidFill>
              <a:latin typeface="Lint McCree Intl BB"/>
              <a:ea typeface="Lint McCree Intl BB"/>
              <a:cs typeface="Lint McCree Intl BB"/>
              <a:sym typeface="Lint McCree Intl BB"/>
            </a:endParaRPr>
          </a:p>
          <a:p>
            <a:pPr defTabSz="456987">
              <a:lnSpc>
                <a:spcPts val="2900"/>
              </a:lnSpc>
              <a:defRPr sz="1800"/>
            </a:pPr>
            <a:r>
              <a:rPr sz="1600" dirty="0">
                <a:latin typeface="Lint McCree Intl BB"/>
                <a:ea typeface="Lint McCree Intl BB"/>
                <a:cs typeface="Lint McCree Intl BB"/>
                <a:sym typeface="Lint McCree Intl BB"/>
              </a:rPr>
              <a:t>p</a:t>
            </a:r>
            <a:r>
              <a:rPr sz="1600" dirty="0">
                <a:latin typeface="Lint McCree Intl BB"/>
                <a:ea typeface="Lint McCree Intl BB"/>
                <a:cs typeface="Lint McCree Intl BB"/>
                <a:sym typeface="Lint McCree Intl BB"/>
              </a:rPr>
              <a:t>.4</a:t>
            </a:r>
            <a:r>
              <a:rPr sz="1600" dirty="0">
                <a:solidFill>
                  <a:srgbClr val="C82506"/>
                </a:solidFill>
                <a:latin typeface="Lint McCree Intl BB"/>
                <a:ea typeface="Lint McCree Intl BB"/>
                <a:cs typeface="Lint McCree Intl BB"/>
                <a:sym typeface="Lint McCree Intl BB"/>
              </a:rPr>
              <a:t> </a:t>
            </a:r>
            <a:r>
              <a:rPr sz="1600" dirty="0">
                <a:solidFill>
                  <a:srgbClr val="2D2829"/>
                </a:solidFill>
                <a:latin typeface="Lint McCree Intl BB"/>
                <a:ea typeface="Lint McCree Intl BB"/>
                <a:cs typeface="Lint McCree Intl BB"/>
                <a:sym typeface="Lint McCree Intl BB"/>
              </a:rPr>
              <a:t>of your </a:t>
            </a:r>
            <a:r>
              <a:rPr sz="1600" i="1" dirty="0">
                <a:solidFill>
                  <a:srgbClr val="2D2829"/>
                </a:solidFill>
                <a:latin typeface="Lint McCree Intl BB"/>
                <a:ea typeface="Lint McCree Intl BB"/>
                <a:cs typeface="Lint McCree Intl BB"/>
                <a:sym typeface="Lint McCree Intl BB"/>
              </a:rPr>
              <a:t>student workbook.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043"/>
                                        </p:tgtEl>
                                        <p:attrNameLst>
                                          <p:attrName>style.visibility</p:attrName>
                                        </p:attrNameLst>
                                      </p:cBhvr>
                                      <p:to>
                                        <p:strVal val="visible"/>
                                      </p:to>
                                    </p:set>
                                    <p:animEffect transition="in" filter="dissolve">
                                      <p:cBhvr>
                                        <p:cTn id="7" dur="1000"/>
                                        <p:tgtEl>
                                          <p:spTgt spid="1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3" grpId="1" animBg="1" advAuto="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6" name="pasted-image.pdf"/>
          <p:cNvPicPr/>
          <p:nvPr/>
        </p:nvPicPr>
        <p:blipFill>
          <a:blip r:embed="rId2">
            <a:extLst/>
          </a:blip>
          <a:stretch>
            <a:fillRect/>
          </a:stretch>
        </p:blipFill>
        <p:spPr>
          <a:xfrm>
            <a:off x="-300012" y="-45062"/>
            <a:ext cx="13875758" cy="9843723"/>
          </a:xfrm>
          <a:prstGeom prst="rect">
            <a:avLst/>
          </a:prstGeom>
          <a:ln w="12700">
            <a:miter lim="400000"/>
          </a:ln>
        </p:spPr>
      </p:pic>
      <p:sp>
        <p:nvSpPr>
          <p:cNvPr id="1047" name="Shape 1047"/>
          <p:cNvSpPr/>
          <p:nvPr/>
        </p:nvSpPr>
        <p:spPr>
          <a:xfrm>
            <a:off x="676683" y="2485180"/>
            <a:ext cx="4168081" cy="4168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1048" name="Shape 1048"/>
          <p:cNvSpPr/>
          <p:nvPr/>
        </p:nvSpPr>
        <p:spPr>
          <a:xfrm>
            <a:off x="5149487" y="3092662"/>
            <a:ext cx="5089055" cy="295311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6400" b="1">
                <a:solidFill>
                  <a:srgbClr val="FFFFFF"/>
                </a:solidFill>
                <a:latin typeface="Helvetica Neue"/>
                <a:ea typeface="Helvetica Neue"/>
                <a:cs typeface="Helvetica Neue"/>
                <a:sym typeface="Helvetica Neue"/>
              </a:rPr>
              <a:t>Gear 2</a:t>
            </a:r>
          </a:p>
          <a:p>
            <a:pPr algn="l" defTabSz="456987">
              <a:defRPr sz="1800"/>
            </a:pPr>
            <a:r>
              <a:rPr sz="5800" b="1">
                <a:solidFill>
                  <a:srgbClr val="FFFFFF"/>
                </a:solidFill>
                <a:latin typeface="Helvetica Neue"/>
                <a:ea typeface="Helvetica Neue"/>
                <a:cs typeface="Helvetica Neue"/>
                <a:sym typeface="Helvetica Neue"/>
              </a:rPr>
              <a:t>Ideation &amp; </a:t>
            </a:r>
          </a:p>
          <a:p>
            <a:pPr algn="l" defTabSz="456987">
              <a:defRPr sz="1800"/>
            </a:pPr>
            <a:r>
              <a:rPr sz="5800" b="1">
                <a:solidFill>
                  <a:srgbClr val="FFFFFF"/>
                </a:solidFill>
                <a:latin typeface="Helvetica Neue"/>
                <a:ea typeface="Helvetica Neue"/>
                <a:cs typeface="Helvetica Neue"/>
                <a:sym typeface="Helvetica Neue"/>
              </a:rPr>
              <a:t>Prototyping</a:t>
            </a:r>
          </a:p>
        </p:txBody>
      </p:sp>
      <p:sp>
        <p:nvSpPr>
          <p:cNvPr id="1049" name="Shape 1049"/>
          <p:cNvSpPr/>
          <p:nvPr/>
        </p:nvSpPr>
        <p:spPr>
          <a:xfrm>
            <a:off x="4032993" y="6186154"/>
            <a:ext cx="8950319" cy="3453412"/>
          </a:xfrm>
          <a:prstGeom prst="roundRect">
            <a:avLst>
              <a:gd name="adj" fmla="val 19128"/>
            </a:avLst>
          </a:prstGeom>
          <a:solidFill>
            <a:srgbClr val="FFFFFF"/>
          </a:solidFill>
          <a:ln w="25400">
            <a:solidFill>
              <a:srgbClr val="ED297C"/>
            </a:solidFill>
            <a:miter lim="400000"/>
          </a:ln>
          <a:extLst>
            <a:ext uri="{C572A759-6A51-4108-AA02-DFA0A04FC94B}">
              <ma14:wrappingTextBoxFlag xmlns:ma14="http://schemas.microsoft.com/office/mac/drawingml/2011/main" xmlns="" val="1"/>
            </a:ext>
          </a:extLst>
        </p:spPr>
        <p:txBody>
          <a:bodyPr lIns="0" tIns="0" rIns="0" bIns="0" anchor="ctr"/>
          <a:lstStyle/>
          <a:p>
            <a:pPr indent="12699" algn="l" defTabSz="456987">
              <a:lnSpc>
                <a:spcPts val="3400"/>
              </a:lnSpc>
              <a:defRPr sz="1800"/>
            </a:pPr>
            <a:r>
              <a:rPr sz="1800" b="1">
                <a:solidFill>
                  <a:srgbClr val="2D2829"/>
                </a:solidFill>
                <a:latin typeface="Lint McCree Intl BB"/>
                <a:ea typeface="Lint McCree Intl BB"/>
                <a:cs typeface="Lint McCree Intl BB"/>
                <a:sym typeface="Lint McCree Intl BB"/>
              </a:rPr>
              <a:t>Mindset</a:t>
            </a:r>
            <a:endParaRPr sz="1800">
              <a:solidFill>
                <a:srgbClr val="2D2829"/>
              </a:solidFill>
              <a:latin typeface="Lint McCree Intl BB"/>
              <a:ea typeface="Lint McCree Intl BB"/>
              <a:cs typeface="Lint McCree Intl BB"/>
              <a:sym typeface="Lint McCree Intl BB"/>
            </a:endParaRPr>
          </a:p>
          <a:p>
            <a:pPr marL="482378" indent="-228495" algn="l" defTabSz="456987">
              <a:lnSpc>
                <a:spcPts val="3400"/>
              </a:lnSpc>
              <a:buSzPct val="100000"/>
              <a:buChar char="•"/>
              <a:defRPr sz="1800"/>
            </a:pPr>
            <a:r>
              <a:rPr sz="1800">
                <a:solidFill>
                  <a:srgbClr val="2D2829"/>
                </a:solidFill>
                <a:latin typeface="Lint McCree Intl BB"/>
                <a:ea typeface="Lint McCree Intl BB"/>
                <a:cs typeface="Lint McCree Intl BB"/>
                <a:sym typeface="Lint McCree Intl BB"/>
              </a:rPr>
              <a:t>I believe that there are multiple possibilities and that I am capable of creating them. </a:t>
            </a:r>
          </a:p>
          <a:p>
            <a:pPr marL="482378" indent="-228495" algn="l" defTabSz="456987">
              <a:lnSpc>
                <a:spcPts val="3400"/>
              </a:lnSpc>
              <a:buSzPct val="100000"/>
              <a:buChar char="•"/>
              <a:defRPr sz="1800"/>
            </a:pPr>
            <a:r>
              <a:rPr sz="1800">
                <a:solidFill>
                  <a:srgbClr val="2D2829"/>
                </a:solidFill>
                <a:latin typeface="Lint McCree Intl BB"/>
                <a:ea typeface="Lint McCree Intl BB"/>
                <a:cs typeface="Lint McCree Intl BB"/>
                <a:sym typeface="Lint McCree Intl BB"/>
              </a:rPr>
              <a:t>I am willing to take smart risks and learn from them. </a:t>
            </a:r>
          </a:p>
          <a:p>
            <a:pPr marL="482378" indent="-228495" algn="l" defTabSz="456987">
              <a:lnSpc>
                <a:spcPts val="3200"/>
              </a:lnSpc>
              <a:buSzPct val="100000"/>
              <a:buChar char="•"/>
              <a:defRPr sz="1800"/>
            </a:pPr>
            <a:r>
              <a:rPr sz="1800">
                <a:solidFill>
                  <a:srgbClr val="2D2829"/>
                </a:solidFill>
                <a:latin typeface="Lint McCree Intl BB"/>
                <a:ea typeface="Lint McCree Intl BB"/>
                <a:cs typeface="Lint McCree Intl BB"/>
                <a:sym typeface="Lint McCree Intl BB"/>
              </a:rPr>
              <a:t>I believe I can learn from the ideas and strategies that I build, regardless of their success. </a:t>
            </a:r>
          </a:p>
        </p:txBody>
      </p:sp>
      <p:pic>
        <p:nvPicPr>
          <p:cNvPr id="1050" name="Gear 2.png"/>
          <p:cNvPicPr/>
          <p:nvPr/>
        </p:nvPicPr>
        <p:blipFill>
          <a:blip r:embed="rId3">
            <a:extLst/>
          </a:blip>
          <a:stretch>
            <a:fillRect/>
          </a:stretch>
        </p:blipFill>
        <p:spPr>
          <a:xfrm>
            <a:off x="1068725" y="2870396"/>
            <a:ext cx="3384023" cy="3397648"/>
          </a:xfrm>
          <a:prstGeom prst="rect">
            <a:avLst/>
          </a:prstGeom>
          <a:ln w="12700">
            <a:miter lim="400000"/>
          </a:ln>
        </p:spPr>
      </p:pic>
      <p:pic>
        <p:nvPicPr>
          <p:cNvPr id="1051" name="LittleGuy_1c.png"/>
          <p:cNvPicPr/>
          <p:nvPr/>
        </p:nvPicPr>
        <p:blipFill>
          <a:blip r:embed="rId4">
            <a:extLst/>
          </a:blip>
          <a:stretch>
            <a:fillRect/>
          </a:stretch>
        </p:blipFill>
        <p:spPr>
          <a:xfrm>
            <a:off x="2953777" y="7931977"/>
            <a:ext cx="1083814" cy="188814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3" name="pasted-image.tif"/>
          <p:cNvPicPr/>
          <p:nvPr/>
        </p:nvPicPr>
        <p:blipFill>
          <a:blip r:embed="rId2">
            <a:extLst/>
          </a:blip>
          <a:stretch>
            <a:fillRect/>
          </a:stretch>
        </p:blipFill>
        <p:spPr>
          <a:xfrm>
            <a:off x="3442231" y="5672739"/>
            <a:ext cx="4417503" cy="2496680"/>
          </a:xfrm>
          <a:prstGeom prst="rect">
            <a:avLst/>
          </a:prstGeom>
          <a:ln w="12700">
            <a:miter lim="400000"/>
          </a:ln>
        </p:spPr>
      </p:pic>
      <p:sp>
        <p:nvSpPr>
          <p:cNvPr id="1054" name="Shape 1054"/>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Protoyping</a:t>
            </a:r>
          </a:p>
        </p:txBody>
      </p:sp>
      <p:pic>
        <p:nvPicPr>
          <p:cNvPr id="1055" name="LittleGuy_10b.png"/>
          <p:cNvPicPr/>
          <p:nvPr/>
        </p:nvPicPr>
        <p:blipFill>
          <a:blip r:embed="rId3">
            <a:extLst/>
          </a:blip>
          <a:stretch>
            <a:fillRect/>
          </a:stretch>
        </p:blipFill>
        <p:spPr>
          <a:xfrm>
            <a:off x="5677062" y="4972739"/>
            <a:ext cx="986364" cy="1682485"/>
          </a:xfrm>
          <a:prstGeom prst="rect">
            <a:avLst/>
          </a:prstGeom>
          <a:ln w="12700">
            <a:miter lim="400000"/>
          </a:ln>
        </p:spPr>
      </p:pic>
      <p:grpSp>
        <p:nvGrpSpPr>
          <p:cNvPr id="1058" name="Group 1058"/>
          <p:cNvGrpSpPr/>
          <p:nvPr/>
        </p:nvGrpSpPr>
        <p:grpSpPr>
          <a:xfrm>
            <a:off x="865272" y="1730999"/>
            <a:ext cx="4255836" cy="4403462"/>
            <a:chOff x="0" y="0"/>
            <a:chExt cx="4255835" cy="4403460"/>
          </a:xfrm>
        </p:grpSpPr>
        <p:sp>
          <p:nvSpPr>
            <p:cNvPr id="1056" name="Shape 1056"/>
            <p:cNvSpPr/>
            <p:nvPr/>
          </p:nvSpPr>
          <p:spPr>
            <a:xfrm>
              <a:off x="0" y="0"/>
              <a:ext cx="4222089" cy="2074003"/>
            </a:xfrm>
            <a:prstGeom prst="wedgeEllipseCallout">
              <a:avLst>
                <a:gd name="adj1" fmla="val 18181"/>
                <a:gd name="adj2" fmla="val 73450"/>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because we </a:t>
              </a:r>
            </a:p>
            <a:p>
              <a:pPr defTabSz="456987">
                <a:lnSpc>
                  <a:spcPts val="3300"/>
                </a:lnSpc>
                <a:defRPr sz="1800"/>
              </a:pPr>
              <a:r>
                <a:rPr>
                  <a:solidFill>
                    <a:srgbClr val="2D2829"/>
                  </a:solidFill>
                  <a:latin typeface="Lint McCree Intl BB"/>
                  <a:ea typeface="Lint McCree Intl BB"/>
                  <a:cs typeface="Lint McCree Intl BB"/>
                  <a:sym typeface="Lint McCree Intl BB"/>
                </a:rPr>
                <a:t>completed </a:t>
              </a:r>
            </a:p>
            <a:p>
              <a:pPr defTabSz="456987">
                <a:lnSpc>
                  <a:spcPts val="2800"/>
                </a:lnSpc>
                <a:defRPr sz="1800"/>
              </a:pPr>
              <a:r>
                <a:rPr b="1">
                  <a:solidFill>
                    <a:srgbClr val="2D2829"/>
                  </a:solidFill>
                  <a:latin typeface="Lint McCree Intl BB"/>
                  <a:ea typeface="Lint McCree Intl BB"/>
                  <a:cs typeface="Lint McCree Intl BB"/>
                  <a:sym typeface="Lint McCree Intl BB"/>
                </a:rPr>
                <a:t>gear 1</a:t>
              </a:r>
              <a:r>
                <a:rPr>
                  <a:solidFill>
                    <a:srgbClr val="2D2829"/>
                  </a:solidFill>
                  <a:latin typeface="Lint McCree Intl BB"/>
                  <a:ea typeface="Lint McCree Intl BB"/>
                  <a:cs typeface="Lint McCree Intl BB"/>
                  <a:sym typeface="Lint McCree Intl BB"/>
                </a:rPr>
                <a:t>...</a:t>
              </a:r>
            </a:p>
          </p:txBody>
        </p:sp>
        <p:sp>
          <p:nvSpPr>
            <p:cNvPr id="1057" name="Shape 1057"/>
            <p:cNvSpPr/>
            <p:nvPr/>
          </p:nvSpPr>
          <p:spPr>
            <a:xfrm>
              <a:off x="229495" y="2136149"/>
              <a:ext cx="4026340" cy="2267311"/>
            </a:xfrm>
            <a:prstGeom prst="wedgeEllipseCallout">
              <a:avLst>
                <a:gd name="adj1" fmla="val 68550"/>
                <a:gd name="adj2" fmla="val 11341"/>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we’re pretty</a:t>
              </a:r>
            </a:p>
            <a:p>
              <a:pPr defTabSz="456987">
                <a:lnSpc>
                  <a:spcPts val="3300"/>
                </a:lnSpc>
                <a:defRPr sz="1800"/>
              </a:pPr>
              <a:r>
                <a:rPr dirty="0">
                  <a:solidFill>
                    <a:srgbClr val="2D2829"/>
                  </a:solidFill>
                  <a:latin typeface="Lint McCree Intl BB"/>
                  <a:ea typeface="Lint McCree Intl BB"/>
                  <a:cs typeface="Lint McCree Intl BB"/>
                  <a:sym typeface="Lint McCree Intl BB"/>
                </a:rPr>
                <a:t>sure we understand</a:t>
              </a:r>
            </a:p>
            <a:p>
              <a:pPr defTabSz="456987">
                <a:lnSpc>
                  <a:spcPts val="3300"/>
                </a:lnSpc>
                <a:defRPr sz="1800"/>
              </a:pPr>
              <a:r>
                <a:rPr dirty="0">
                  <a:solidFill>
                    <a:srgbClr val="2D2829"/>
                  </a:solidFill>
                  <a:latin typeface="Lint McCree Intl BB"/>
                  <a:ea typeface="Lint McCree Intl BB"/>
                  <a:cs typeface="Lint McCree Intl BB"/>
                  <a:sym typeface="Lint McCree Intl BB"/>
                </a:rPr>
                <a:t>our user’s </a:t>
              </a:r>
            </a:p>
            <a:p>
              <a:pPr defTabSz="456987">
                <a:lnSpc>
                  <a:spcPts val="2800"/>
                </a:lnSpc>
                <a:defRPr sz="1800"/>
              </a:pPr>
              <a:r>
                <a:rPr dirty="0">
                  <a:solidFill>
                    <a:srgbClr val="2D2829"/>
                  </a:solidFill>
                  <a:latin typeface="Lint McCree Intl BB"/>
                  <a:ea typeface="Lint McCree Intl BB"/>
                  <a:cs typeface="Lint McCree Intl BB"/>
                  <a:sym typeface="Lint McCree Intl BB"/>
                </a:rPr>
                <a:t>needs.</a:t>
              </a:r>
            </a:p>
          </p:txBody>
        </p:sp>
      </p:grpSp>
      <p:grpSp>
        <p:nvGrpSpPr>
          <p:cNvPr id="1062" name="Group 1062"/>
          <p:cNvGrpSpPr/>
          <p:nvPr/>
        </p:nvGrpSpPr>
        <p:grpSpPr>
          <a:xfrm>
            <a:off x="6366945" y="3014136"/>
            <a:ext cx="6271467" cy="6786032"/>
            <a:chOff x="85605" y="-359488"/>
            <a:chExt cx="6271465" cy="6786031"/>
          </a:xfrm>
        </p:grpSpPr>
        <p:sp>
          <p:nvSpPr>
            <p:cNvPr id="1059" name="Shape 1059"/>
            <p:cNvSpPr/>
            <p:nvPr/>
          </p:nvSpPr>
          <p:spPr>
            <a:xfrm>
              <a:off x="85605" y="-359488"/>
              <a:ext cx="5621866" cy="2364183"/>
            </a:xfrm>
            <a:prstGeom prst="wedgeEllipseCallout">
              <a:avLst>
                <a:gd name="adj1" fmla="val 21173"/>
                <a:gd name="adj2" fmla="val 99096"/>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the next step</a:t>
              </a:r>
            </a:p>
            <a:p>
              <a:pPr defTabSz="456987">
                <a:lnSpc>
                  <a:spcPts val="3300"/>
                </a:lnSpc>
                <a:defRPr sz="1800"/>
              </a:pPr>
              <a:r>
                <a:rPr dirty="0">
                  <a:solidFill>
                    <a:srgbClr val="2D2829"/>
                  </a:solidFill>
                  <a:latin typeface="Lint McCree Intl BB"/>
                  <a:ea typeface="Lint McCree Intl BB"/>
                  <a:cs typeface="Lint McCree Intl BB"/>
                  <a:sym typeface="Lint McCree Intl BB"/>
                </a:rPr>
                <a:t>is actually </a:t>
              </a:r>
              <a:r>
                <a:rPr b="1" dirty="0">
                  <a:solidFill>
                    <a:srgbClr val="2D2829"/>
                  </a:solidFill>
                  <a:latin typeface="Lint McCree Intl BB"/>
                  <a:ea typeface="Lint McCree Intl BB"/>
                  <a:cs typeface="Lint McCree Intl BB"/>
                  <a:sym typeface="Lint McCree Intl BB"/>
                </a:rPr>
                <a:t>answering</a:t>
              </a:r>
              <a:endParaRPr dirty="0">
                <a:solidFill>
                  <a:srgbClr val="2D2829"/>
                </a:solidFill>
                <a:latin typeface="Lint McCree Intl BB"/>
                <a:ea typeface="Lint McCree Intl BB"/>
                <a:cs typeface="Lint McCree Intl BB"/>
                <a:sym typeface="Lint McCree Intl BB"/>
              </a:endParaRPr>
            </a:p>
            <a:p>
              <a:pPr defTabSz="456987">
                <a:lnSpc>
                  <a:spcPts val="3300"/>
                </a:lnSpc>
                <a:defRPr sz="1800"/>
              </a:pPr>
              <a:r>
                <a:rPr dirty="0">
                  <a:solidFill>
                    <a:srgbClr val="2D2829"/>
                  </a:solidFill>
                  <a:latin typeface="Lint McCree Intl BB"/>
                  <a:ea typeface="Lint McCree Intl BB"/>
                  <a:cs typeface="Lint McCree Intl BB"/>
                  <a:sym typeface="Lint McCree Intl BB"/>
                </a:rPr>
                <a:t>our </a:t>
              </a:r>
              <a:r>
                <a:rPr b="1" dirty="0">
                  <a:solidFill>
                    <a:srgbClr val="2D2829"/>
                  </a:solidFill>
                  <a:latin typeface="Lint McCree Intl BB"/>
                  <a:ea typeface="Lint McCree Intl BB"/>
                  <a:cs typeface="Lint McCree Intl BB"/>
                  <a:sym typeface="Lint McCree Intl BB"/>
                </a:rPr>
                <a:t>“how might we...?”</a:t>
              </a:r>
              <a:r>
                <a:rPr dirty="0">
                  <a:solidFill>
                    <a:srgbClr val="2D2829"/>
                  </a:solidFill>
                  <a:latin typeface="Lint McCree Intl BB"/>
                  <a:ea typeface="Lint McCree Intl BB"/>
                  <a:cs typeface="Lint McCree Intl BB"/>
                  <a:sym typeface="Lint McCree Intl BB"/>
                </a:rPr>
                <a:t> </a:t>
              </a:r>
              <a:endParaRPr lang="en-CA" dirty="0" smtClean="0">
                <a:solidFill>
                  <a:srgbClr val="2D2829"/>
                </a:solidFill>
                <a:latin typeface="Lint McCree Intl BB"/>
                <a:ea typeface="Lint McCree Intl BB"/>
                <a:cs typeface="Lint McCree Intl BB"/>
                <a:sym typeface="Lint McCree Intl BB"/>
              </a:endParaRPr>
            </a:p>
            <a:p>
              <a:pPr defTabSz="456987">
                <a:lnSpc>
                  <a:spcPts val="3300"/>
                </a:lnSpc>
                <a:defRPr sz="1800"/>
              </a:pPr>
              <a:r>
                <a:rPr dirty="0" smtClean="0">
                  <a:solidFill>
                    <a:srgbClr val="2D2829"/>
                  </a:solidFill>
                  <a:latin typeface="Lint McCree Intl BB"/>
                  <a:ea typeface="Lint McCree Intl BB"/>
                  <a:cs typeface="Lint McCree Intl BB"/>
                  <a:sym typeface="Lint McCree Intl BB"/>
                </a:rPr>
                <a:t>question</a:t>
              </a:r>
              <a:r>
                <a:rPr dirty="0">
                  <a:solidFill>
                    <a:srgbClr val="2D2829"/>
                  </a:solidFill>
                  <a:latin typeface="Lint McCree Intl BB"/>
                  <a:ea typeface="Lint McCree Intl BB"/>
                  <a:cs typeface="Lint McCree Intl BB"/>
                  <a:sym typeface="Lint McCree Intl BB"/>
                </a:rPr>
                <a:t>...</a:t>
              </a:r>
            </a:p>
          </p:txBody>
        </p:sp>
        <p:sp>
          <p:nvSpPr>
            <p:cNvPr id="1060" name="Shape 1060"/>
            <p:cNvSpPr/>
            <p:nvPr/>
          </p:nvSpPr>
          <p:spPr>
            <a:xfrm>
              <a:off x="2135113" y="2139697"/>
              <a:ext cx="4221957" cy="1659930"/>
            </a:xfrm>
            <a:prstGeom prst="wedgeEllipseCallout">
              <a:avLst>
                <a:gd name="adj1" fmla="val -14655"/>
                <a:gd name="adj2" fmla="val 85794"/>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...in other words,</a:t>
              </a:r>
            </a:p>
            <a:p>
              <a:pPr defTabSz="456987">
                <a:lnSpc>
                  <a:spcPts val="2800"/>
                </a:lnSpc>
                <a:defRPr sz="1800"/>
              </a:pPr>
              <a:r>
                <a:rPr>
                  <a:solidFill>
                    <a:srgbClr val="2D2829"/>
                  </a:solidFill>
                  <a:latin typeface="Lint McCree Intl BB"/>
                  <a:ea typeface="Lint McCree Intl BB"/>
                  <a:cs typeface="Lint McCree Intl BB"/>
                  <a:sym typeface="Lint McCree Intl BB"/>
                </a:rPr>
                <a:t>answering</a:t>
              </a:r>
              <a:r>
                <a:rPr i="1">
                  <a:solidFill>
                    <a:srgbClr val="2D2829"/>
                  </a:solidFill>
                  <a:latin typeface="Lint McCree Intl BB"/>
                  <a:ea typeface="Lint McCree Intl BB"/>
                  <a:cs typeface="Lint McCree Intl BB"/>
                  <a:sym typeface="Lint McCree Intl BB"/>
                </a:rPr>
                <a:t> </a:t>
              </a:r>
              <a:r>
                <a:rPr>
                  <a:solidFill>
                    <a:srgbClr val="2D2829"/>
                  </a:solidFill>
                  <a:latin typeface="Lint McCree Intl BB"/>
                  <a:ea typeface="Lint McCree Intl BB"/>
                  <a:cs typeface="Lint McCree Intl BB"/>
                  <a:sym typeface="Lint McCree Intl BB"/>
                </a:rPr>
                <a:t>those </a:t>
              </a:r>
              <a:r>
                <a:rPr b="1">
                  <a:solidFill>
                    <a:srgbClr val="2D2829"/>
                  </a:solidFill>
                  <a:latin typeface="Lint McCree Intl BB"/>
                  <a:ea typeface="Lint McCree Intl BB"/>
                  <a:cs typeface="Lint McCree Intl BB"/>
                  <a:sym typeface="Lint McCree Intl BB"/>
                </a:rPr>
                <a:t>needs</a:t>
              </a:r>
              <a:r>
                <a:rPr>
                  <a:solidFill>
                    <a:srgbClr val="2D2829"/>
                  </a:solidFill>
                  <a:latin typeface="Lint McCree Intl BB"/>
                  <a:ea typeface="Lint McCree Intl BB"/>
                  <a:cs typeface="Lint McCree Intl BB"/>
                  <a:sym typeface="Lint McCree Intl BB"/>
                </a:rPr>
                <a:t>.</a:t>
              </a:r>
            </a:p>
          </p:txBody>
        </p:sp>
        <p:pic>
          <p:nvPicPr>
            <p:cNvPr id="1061" name="LittleGuy_15c.png"/>
            <p:cNvPicPr/>
            <p:nvPr/>
          </p:nvPicPr>
          <p:blipFill>
            <a:blip r:embed="rId4">
              <a:extLst/>
            </a:blip>
            <a:stretch>
              <a:fillRect/>
            </a:stretch>
          </p:blipFill>
          <p:spPr>
            <a:xfrm>
              <a:off x="2837894" y="4490394"/>
              <a:ext cx="1152382" cy="1936149"/>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062"/>
                                        </p:tgtEl>
                                        <p:attrNameLst>
                                          <p:attrName>style.visibility</p:attrName>
                                        </p:attrNameLst>
                                      </p:cBhvr>
                                      <p:to>
                                        <p:strVal val="visible"/>
                                      </p:to>
                                    </p:set>
                                    <p:animEffect transition="in" filter="fade">
                                      <p:cBhvr>
                                        <p:cTn id="7" dur="1000"/>
                                        <p:tgtEl>
                                          <p:spTgt spid="1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2" grpId="1" animBg="1" advAuto="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 name="Shape 1064"/>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Prototyping</a:t>
            </a:r>
          </a:p>
        </p:txBody>
      </p:sp>
      <p:sp>
        <p:nvSpPr>
          <p:cNvPr id="1065" name="Shape 1065"/>
          <p:cNvSpPr/>
          <p:nvPr/>
        </p:nvSpPr>
        <p:spPr>
          <a:xfrm>
            <a:off x="1090805" y="841240"/>
            <a:ext cx="10044281" cy="1405460"/>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a:latin typeface="Helvetica"/>
              <a:ea typeface="Helvetica"/>
              <a:cs typeface="Helvetica"/>
              <a:sym typeface="Helvetica"/>
            </a:endParaRPr>
          </a:p>
          <a:p>
            <a:pPr algn="l" defTabSz="456987">
              <a:lnSpc>
                <a:spcPts val="3999"/>
              </a:lnSpc>
              <a:defRPr sz="1800"/>
            </a:pPr>
            <a:r>
              <a:rPr sz="2400" b="1">
                <a:solidFill>
                  <a:srgbClr val="2D2829"/>
                </a:solidFill>
                <a:latin typeface="Helvetica"/>
                <a:ea typeface="Helvetica"/>
                <a:cs typeface="Helvetica"/>
                <a:sym typeface="Helvetica"/>
              </a:rPr>
              <a:t>Entrepreneurial success stems in part from engagement with a creative process that has two main activities…</a:t>
            </a:r>
          </a:p>
        </p:txBody>
      </p:sp>
      <p:grpSp>
        <p:nvGrpSpPr>
          <p:cNvPr id="1069" name="Group 1069"/>
          <p:cNvGrpSpPr/>
          <p:nvPr/>
        </p:nvGrpSpPr>
        <p:grpSpPr>
          <a:xfrm>
            <a:off x="780605" y="2468480"/>
            <a:ext cx="4222089" cy="7314753"/>
            <a:chOff x="0" y="0"/>
            <a:chExt cx="4222088" cy="7314753"/>
          </a:xfrm>
        </p:grpSpPr>
        <p:sp>
          <p:nvSpPr>
            <p:cNvPr id="1066" name="Shape 1066"/>
            <p:cNvSpPr/>
            <p:nvPr/>
          </p:nvSpPr>
          <p:spPr>
            <a:xfrm>
              <a:off x="0" y="0"/>
              <a:ext cx="4222089" cy="2074003"/>
            </a:xfrm>
            <a:prstGeom prst="wedgeEllipseCallout">
              <a:avLst>
                <a:gd name="adj1" fmla="val -1243"/>
                <a:gd name="adj2" fmla="val 85554"/>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800"/>
                </a:lnSpc>
                <a:defRPr sz="22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sz="2100"/>
                <a:t>Ideation</a:t>
              </a:r>
            </a:p>
          </p:txBody>
        </p:sp>
        <p:sp>
          <p:nvSpPr>
            <p:cNvPr id="1067" name="Shape 1067"/>
            <p:cNvSpPr/>
            <p:nvPr/>
          </p:nvSpPr>
          <p:spPr>
            <a:xfrm>
              <a:off x="336610" y="2279202"/>
              <a:ext cx="3450780" cy="1920425"/>
            </a:xfrm>
            <a:prstGeom prst="wedgeEllipseCallout">
              <a:avLst>
                <a:gd name="adj1" fmla="val 11761"/>
                <a:gd name="adj2" fmla="val 103420"/>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…The generation of </a:t>
              </a:r>
              <a:r>
                <a:rPr b="1">
                  <a:solidFill>
                    <a:srgbClr val="2D2829"/>
                  </a:solidFill>
                  <a:latin typeface="Lint McCree Intl BB"/>
                  <a:ea typeface="Lint McCree Intl BB"/>
                  <a:cs typeface="Lint McCree Intl BB"/>
                  <a:sym typeface="Lint McCree Intl BB"/>
                </a:rPr>
                <a:t>many ideas.</a:t>
              </a:r>
            </a:p>
          </p:txBody>
        </p:sp>
        <p:pic>
          <p:nvPicPr>
            <p:cNvPr id="1068" name="LittleGuy_12d.png"/>
            <p:cNvPicPr/>
            <p:nvPr/>
          </p:nvPicPr>
          <p:blipFill>
            <a:blip r:embed="rId2">
              <a:extLst/>
            </a:blip>
            <a:stretch>
              <a:fillRect/>
            </a:stretch>
          </p:blipFill>
          <p:spPr>
            <a:xfrm>
              <a:off x="1466811" y="5378605"/>
              <a:ext cx="2013897" cy="1936149"/>
            </a:xfrm>
            <a:prstGeom prst="rect">
              <a:avLst/>
            </a:prstGeom>
            <a:ln w="12700" cap="flat">
              <a:noFill/>
              <a:miter lim="400000"/>
            </a:ln>
            <a:effectLst/>
          </p:spPr>
        </p:pic>
      </p:grpSp>
      <p:grpSp>
        <p:nvGrpSpPr>
          <p:cNvPr id="1074" name="Group 1074"/>
          <p:cNvGrpSpPr/>
          <p:nvPr/>
        </p:nvGrpSpPr>
        <p:grpSpPr>
          <a:xfrm>
            <a:off x="5622765" y="2450225"/>
            <a:ext cx="6738581" cy="7333010"/>
            <a:chOff x="110424" y="0"/>
            <a:chExt cx="6738579" cy="7333010"/>
          </a:xfrm>
        </p:grpSpPr>
        <p:sp>
          <p:nvSpPr>
            <p:cNvPr id="1070" name="Shape 1070"/>
            <p:cNvSpPr/>
            <p:nvPr/>
          </p:nvSpPr>
          <p:spPr>
            <a:xfrm>
              <a:off x="967862" y="0"/>
              <a:ext cx="4435343" cy="2174027"/>
            </a:xfrm>
            <a:prstGeom prst="wedgeEllipseCallout">
              <a:avLst>
                <a:gd name="adj1" fmla="val 17600"/>
                <a:gd name="adj2" fmla="val 89652"/>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800"/>
                </a:lnSpc>
                <a:defRPr sz="22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sz="2100"/>
                <a:t>Prototyping</a:t>
              </a:r>
            </a:p>
          </p:txBody>
        </p:sp>
        <p:sp>
          <p:nvSpPr>
            <p:cNvPr id="1071" name="Shape 1071"/>
            <p:cNvSpPr/>
            <p:nvPr/>
          </p:nvSpPr>
          <p:spPr>
            <a:xfrm>
              <a:off x="126472" y="2174027"/>
              <a:ext cx="6722531" cy="2420016"/>
            </a:xfrm>
            <a:prstGeom prst="wedgeEllipseCallout">
              <a:avLst>
                <a:gd name="adj1" fmla="val 2912"/>
                <a:gd name="adj2" fmla="val 76498"/>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…a method for </a:t>
              </a:r>
              <a:r>
                <a:rPr b="1">
                  <a:solidFill>
                    <a:srgbClr val="2D2829"/>
                  </a:solidFill>
                  <a:latin typeface="Lint McCree Intl BB"/>
                  <a:ea typeface="Lint McCree Intl BB"/>
                  <a:cs typeface="Lint McCree Intl BB"/>
                  <a:sym typeface="Lint McCree Intl BB"/>
                </a:rPr>
                <a:t>visualizing</a:t>
              </a:r>
              <a:r>
                <a:rPr>
                  <a:solidFill>
                    <a:srgbClr val="2D2829"/>
                  </a:solidFill>
                  <a:latin typeface="Lint McCree Intl BB"/>
                  <a:ea typeface="Lint McCree Intl BB"/>
                  <a:cs typeface="Lint McCree Intl BB"/>
                  <a:sym typeface="Lint McCree Intl BB"/>
                </a:rPr>
                <a:t> an idea, for the purpose of gaining </a:t>
              </a:r>
              <a:r>
                <a:rPr b="1">
                  <a:solidFill>
                    <a:srgbClr val="2D2829"/>
                  </a:solidFill>
                  <a:latin typeface="Lint McCree Intl BB"/>
                  <a:ea typeface="Lint McCree Intl BB"/>
                  <a:cs typeface="Lint McCree Intl BB"/>
                  <a:sym typeface="Lint McCree Intl BB"/>
                </a:rPr>
                <a:t>feedback</a:t>
              </a:r>
              <a:r>
                <a:rPr>
                  <a:solidFill>
                    <a:srgbClr val="2D2829"/>
                  </a:solidFill>
                  <a:latin typeface="Lint McCree Intl BB"/>
                  <a:ea typeface="Lint McCree Intl BB"/>
                  <a:cs typeface="Lint McCree Intl BB"/>
                  <a:sym typeface="Lint McCree Intl BB"/>
                </a:rPr>
                <a:t> and further developing the idea.</a:t>
              </a:r>
            </a:p>
          </p:txBody>
        </p:sp>
        <p:pic>
          <p:nvPicPr>
            <p:cNvPr id="1072" name="LittleGuy_15c.png"/>
            <p:cNvPicPr/>
            <p:nvPr/>
          </p:nvPicPr>
          <p:blipFill>
            <a:blip r:embed="rId3">
              <a:extLst/>
            </a:blip>
            <a:stretch>
              <a:fillRect/>
            </a:stretch>
          </p:blipFill>
          <p:spPr>
            <a:xfrm>
              <a:off x="2942156" y="5396862"/>
              <a:ext cx="1152382" cy="1936148"/>
            </a:xfrm>
            <a:prstGeom prst="rect">
              <a:avLst/>
            </a:prstGeom>
            <a:ln w="12700" cap="flat">
              <a:noFill/>
              <a:miter lim="400000"/>
            </a:ln>
            <a:effectLst/>
          </p:spPr>
        </p:pic>
        <p:sp>
          <p:nvSpPr>
            <p:cNvPr id="1073" name="Shape 1073"/>
            <p:cNvSpPr/>
            <p:nvPr/>
          </p:nvSpPr>
          <p:spPr>
            <a:xfrm>
              <a:off x="110424" y="814382"/>
              <a:ext cx="237244"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defRPr>
                  <a:latin typeface="Lint McCree Intl BB"/>
                  <a:ea typeface="Lint McCree Intl BB"/>
                  <a:cs typeface="Lint McCree Intl BB"/>
                  <a:sym typeface="Lint McCree Intl BB"/>
                </a:defRPr>
              </a:lvl1pPr>
            </a:lstStyle>
            <a:p>
              <a:pPr lvl="0">
                <a:defRPr sz="1800"/>
              </a:pPr>
              <a:r>
                <a:rPr/>
                <a:t>+</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069"/>
                                        </p:tgtEl>
                                        <p:attrNameLst>
                                          <p:attrName>style.visibility</p:attrName>
                                        </p:attrNameLst>
                                      </p:cBhvr>
                                      <p:to>
                                        <p:strVal val="visible"/>
                                      </p:to>
                                    </p:set>
                                    <p:animEffect transition="in" filter="fade">
                                      <p:cBhvr>
                                        <p:cTn id="7" dur="1000"/>
                                        <p:tgtEl>
                                          <p:spTgt spid="10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074"/>
                                        </p:tgtEl>
                                        <p:attrNameLst>
                                          <p:attrName>style.visibility</p:attrName>
                                        </p:attrNameLst>
                                      </p:cBhvr>
                                      <p:to>
                                        <p:strVal val="visible"/>
                                      </p:to>
                                    </p:set>
                                    <p:animEffect transition="in" filter="fade">
                                      <p:cBhvr>
                                        <p:cTn id="12" dur="1000"/>
                                        <p:tgtEl>
                                          <p:spTgt spid="1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 grpId="1" animBg="1" advAuto="0"/>
      <p:bldP spid="1074" grpId="2" animBg="1" advAuto="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Protoyping</a:t>
            </a:r>
          </a:p>
        </p:txBody>
      </p:sp>
      <p:sp>
        <p:nvSpPr>
          <p:cNvPr id="1077" name="Shape 1077"/>
          <p:cNvSpPr/>
          <p:nvPr/>
        </p:nvSpPr>
        <p:spPr>
          <a:xfrm>
            <a:off x="1094765" y="1171172"/>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100" b="1">
                <a:latin typeface="Helvetica"/>
                <a:ea typeface="Helvetica"/>
                <a:cs typeface="Helvetica"/>
                <a:sym typeface="Helvetica"/>
              </a:rPr>
              <a:t>Ideation</a:t>
            </a:r>
            <a:r>
              <a:rPr sz="2100">
                <a:latin typeface="Helvetica"/>
                <a:ea typeface="Helvetica"/>
                <a:cs typeface="Helvetica"/>
                <a:sym typeface="Helvetica"/>
              </a:rPr>
              <a:t> is the generation of new ideas.</a:t>
            </a:r>
          </a:p>
        </p:txBody>
      </p:sp>
      <p:grpSp>
        <p:nvGrpSpPr>
          <p:cNvPr id="1080" name="Group 1080"/>
          <p:cNvGrpSpPr/>
          <p:nvPr/>
        </p:nvGrpSpPr>
        <p:grpSpPr>
          <a:xfrm>
            <a:off x="1208416" y="3523914"/>
            <a:ext cx="2987513" cy="3404915"/>
            <a:chOff x="0" y="0"/>
            <a:chExt cx="2987511" cy="3404914"/>
          </a:xfrm>
        </p:grpSpPr>
        <p:sp>
          <p:nvSpPr>
            <p:cNvPr id="1078" name="Shape 1078"/>
            <p:cNvSpPr/>
            <p:nvPr/>
          </p:nvSpPr>
          <p:spPr>
            <a:xfrm>
              <a:off x="0" y="3025323"/>
              <a:ext cx="2155981"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400">
                  <a:latin typeface="Helvetica"/>
                  <a:ea typeface="Helvetica"/>
                  <a:cs typeface="Helvetica"/>
                  <a:sym typeface="Helvetica"/>
                </a:defRPr>
              </a:lvl1pPr>
            </a:lstStyle>
            <a:p>
              <a:pPr lvl="0">
                <a:defRPr sz="1800"/>
              </a:pPr>
              <a:r>
                <a:rPr/>
                <a:t> Brainstorming</a:t>
              </a:r>
            </a:p>
          </p:txBody>
        </p:sp>
        <p:pic>
          <p:nvPicPr>
            <p:cNvPr id="1079" name="pasted-image.pdf"/>
            <p:cNvPicPr/>
            <p:nvPr/>
          </p:nvPicPr>
          <p:blipFill>
            <a:blip r:embed="rId2">
              <a:extLst/>
            </a:blip>
            <a:stretch>
              <a:fillRect/>
            </a:stretch>
          </p:blipFill>
          <p:spPr>
            <a:xfrm>
              <a:off x="0" y="0"/>
              <a:ext cx="2987511" cy="2892730"/>
            </a:xfrm>
            <a:prstGeom prst="rect">
              <a:avLst/>
            </a:prstGeom>
            <a:ln w="12700" cap="flat">
              <a:noFill/>
              <a:miter lim="400000"/>
            </a:ln>
            <a:effectLst/>
          </p:spPr>
        </p:pic>
      </p:grpSp>
      <p:grpSp>
        <p:nvGrpSpPr>
          <p:cNvPr id="1083" name="Group 1083"/>
          <p:cNvGrpSpPr/>
          <p:nvPr/>
        </p:nvGrpSpPr>
        <p:grpSpPr>
          <a:xfrm>
            <a:off x="8350197" y="3498650"/>
            <a:ext cx="2987822" cy="3455467"/>
            <a:chOff x="0" y="0"/>
            <a:chExt cx="2987820" cy="3455469"/>
          </a:xfrm>
        </p:grpSpPr>
        <p:sp>
          <p:nvSpPr>
            <p:cNvPr id="1081" name="Shape 1081"/>
            <p:cNvSpPr/>
            <p:nvPr/>
          </p:nvSpPr>
          <p:spPr>
            <a:xfrm>
              <a:off x="0" y="3075878"/>
              <a:ext cx="2551980"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spcBef>
                  <a:spcPts val="5100"/>
                </a:spcBef>
                <a:defRPr sz="2400">
                  <a:latin typeface="Helvetica"/>
                  <a:ea typeface="Helvetica"/>
                  <a:cs typeface="Helvetica"/>
                  <a:sym typeface="Helvetica"/>
                </a:defRPr>
              </a:lvl1pPr>
            </a:lstStyle>
            <a:p>
              <a:pPr lvl="0">
                <a:defRPr sz="1800"/>
              </a:pPr>
              <a:r>
                <a:rPr/>
                <a:t>Lotus Blossom Diagram</a:t>
              </a:r>
            </a:p>
          </p:txBody>
        </p:sp>
        <p:pic>
          <p:nvPicPr>
            <p:cNvPr id="1082" name="pasted-image.pdf"/>
            <p:cNvPicPr/>
            <p:nvPr/>
          </p:nvPicPr>
          <p:blipFill>
            <a:blip r:embed="rId3">
              <a:extLst/>
            </a:blip>
            <a:stretch>
              <a:fillRect/>
            </a:stretch>
          </p:blipFill>
          <p:spPr>
            <a:xfrm>
              <a:off x="362003" y="0"/>
              <a:ext cx="2625817" cy="2755109"/>
            </a:xfrm>
            <a:prstGeom prst="rect">
              <a:avLst/>
            </a:prstGeom>
            <a:ln w="12700" cap="flat">
              <a:noFill/>
              <a:miter lim="400000"/>
            </a:ln>
            <a:effectLst/>
          </p:spPr>
        </p:pic>
      </p:grpSp>
      <p:sp>
        <p:nvSpPr>
          <p:cNvPr id="1084" name="Shape 1084"/>
          <p:cNvSpPr/>
          <p:nvPr/>
        </p:nvSpPr>
        <p:spPr>
          <a:xfrm>
            <a:off x="3979346" y="2582500"/>
            <a:ext cx="4571999" cy="2062426"/>
          </a:xfrm>
          <a:prstGeom prst="wedgeEllipseCallout">
            <a:avLst>
              <a:gd name="adj1" fmla="val 2062"/>
              <a:gd name="adj2" fmla="val 119285"/>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There are a couple of </a:t>
            </a:r>
            <a:r>
              <a:rPr b="1">
                <a:solidFill>
                  <a:srgbClr val="2D2829"/>
                </a:solidFill>
                <a:latin typeface="Lint McCree Intl BB"/>
                <a:ea typeface="Lint McCree Intl BB"/>
                <a:cs typeface="Lint McCree Intl BB"/>
                <a:sym typeface="Lint McCree Intl BB"/>
              </a:rPr>
              <a:t>Ideation Methods</a:t>
            </a:r>
            <a:r>
              <a:rPr>
                <a:solidFill>
                  <a:srgbClr val="2D2829"/>
                </a:solidFill>
                <a:latin typeface="Lint McCree Intl BB"/>
                <a:ea typeface="Lint McCree Intl BB"/>
                <a:cs typeface="Lint McCree Intl BB"/>
                <a:sym typeface="Lint McCree Intl BB"/>
              </a:rPr>
              <a:t>, we’ll use at least one…</a:t>
            </a:r>
          </a:p>
        </p:txBody>
      </p:sp>
      <p:pic>
        <p:nvPicPr>
          <p:cNvPr id="1085" name="LittleGuy_12d.png"/>
          <p:cNvPicPr/>
          <p:nvPr/>
        </p:nvPicPr>
        <p:blipFill>
          <a:blip r:embed="rId4">
            <a:extLst/>
          </a:blip>
          <a:stretch>
            <a:fillRect/>
          </a:stretch>
        </p:blipFill>
        <p:spPr>
          <a:xfrm>
            <a:off x="5266118" y="6234711"/>
            <a:ext cx="2013897" cy="193614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080"/>
                                        </p:tgtEl>
                                        <p:attrNameLst>
                                          <p:attrName>style.visibility</p:attrName>
                                        </p:attrNameLst>
                                      </p:cBhvr>
                                      <p:to>
                                        <p:strVal val="visible"/>
                                      </p:to>
                                    </p:set>
                                    <p:animEffect transition="in" filter="fade">
                                      <p:cBhvr>
                                        <p:cTn id="7" dur="1000"/>
                                        <p:tgtEl>
                                          <p:spTgt spid="1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083"/>
                                        </p:tgtEl>
                                        <p:attrNameLst>
                                          <p:attrName>style.visibility</p:attrName>
                                        </p:attrNameLst>
                                      </p:cBhvr>
                                      <p:to>
                                        <p:strVal val="visible"/>
                                      </p:to>
                                    </p:set>
                                    <p:animEffect transition="in" filter="fade">
                                      <p:cBhvr>
                                        <p:cTn id="12" dur="1000"/>
                                        <p:tgtEl>
                                          <p:spTgt spid="1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0" grpId="1" animBg="1" advAuto="0"/>
      <p:bldP spid="1083" grpId="2"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p:nvPr/>
        </p:nvSpPr>
        <p:spPr>
          <a:xfrm>
            <a:off x="1610061" y="-422053"/>
            <a:ext cx="8015706"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a:t>The Full Deck</a:t>
            </a:r>
          </a:p>
        </p:txBody>
      </p:sp>
      <p:grpSp>
        <p:nvGrpSpPr>
          <p:cNvPr id="138" name="Group 138"/>
          <p:cNvGrpSpPr/>
          <p:nvPr/>
        </p:nvGrpSpPr>
        <p:grpSpPr>
          <a:xfrm>
            <a:off x="4775901" y="987127"/>
            <a:ext cx="3486815" cy="8526545"/>
            <a:chOff x="0" y="0"/>
            <a:chExt cx="3486813" cy="8526543"/>
          </a:xfrm>
        </p:grpSpPr>
        <p:pic>
          <p:nvPicPr>
            <p:cNvPr id="127" name="9a .png"/>
            <p:cNvPicPr/>
            <p:nvPr/>
          </p:nvPicPr>
          <p:blipFill>
            <a:blip r:embed="rId2">
              <a:extLst/>
            </a:blip>
            <a:stretch>
              <a:fillRect/>
            </a:stretch>
          </p:blipFill>
          <p:spPr>
            <a:xfrm>
              <a:off x="10522" y="1912265"/>
              <a:ext cx="1664338" cy="1248253"/>
            </a:xfrm>
            <a:prstGeom prst="rect">
              <a:avLst/>
            </a:prstGeom>
            <a:ln w="12700" cap="flat">
              <a:noFill/>
              <a:miter lim="400000"/>
            </a:ln>
            <a:effectLst/>
          </p:spPr>
        </p:pic>
        <p:pic>
          <p:nvPicPr>
            <p:cNvPr id="128" name="10a.png"/>
            <p:cNvPicPr/>
            <p:nvPr/>
          </p:nvPicPr>
          <p:blipFill>
            <a:blip r:embed="rId3">
              <a:extLst/>
            </a:blip>
            <a:stretch>
              <a:fillRect/>
            </a:stretch>
          </p:blipFill>
          <p:spPr>
            <a:xfrm>
              <a:off x="19620" y="3252199"/>
              <a:ext cx="1644039" cy="1233029"/>
            </a:xfrm>
            <a:prstGeom prst="rect">
              <a:avLst/>
            </a:prstGeom>
            <a:ln w="12700" cap="flat">
              <a:noFill/>
              <a:miter lim="400000"/>
            </a:ln>
            <a:effectLst/>
          </p:spPr>
        </p:pic>
        <p:pic>
          <p:nvPicPr>
            <p:cNvPr id="129" name="Screen Shot 2015-08-28 at 9.19.31 AM.png"/>
            <p:cNvPicPr/>
            <p:nvPr/>
          </p:nvPicPr>
          <p:blipFill>
            <a:blip r:embed="rId4">
              <a:extLst/>
            </a:blip>
            <a:stretch>
              <a:fillRect/>
            </a:stretch>
          </p:blipFill>
          <p:spPr>
            <a:xfrm>
              <a:off x="907389" y="7278290"/>
              <a:ext cx="1668320" cy="1248253"/>
            </a:xfrm>
            <a:prstGeom prst="rect">
              <a:avLst/>
            </a:prstGeom>
            <a:ln w="12700" cap="flat">
              <a:noFill/>
              <a:miter lim="400000"/>
            </a:ln>
            <a:effectLst/>
          </p:spPr>
        </p:pic>
        <p:pic>
          <p:nvPicPr>
            <p:cNvPr id="130" name="Screen Shot 2015-08-28 at 9.19.18 AM.png"/>
            <p:cNvPicPr/>
            <p:nvPr/>
          </p:nvPicPr>
          <p:blipFill>
            <a:blip r:embed="rId5">
              <a:extLst/>
            </a:blip>
            <a:stretch>
              <a:fillRect/>
            </a:stretch>
          </p:blipFill>
          <p:spPr>
            <a:xfrm>
              <a:off x="1807256" y="5936032"/>
              <a:ext cx="1668319" cy="1248254"/>
            </a:xfrm>
            <a:prstGeom prst="rect">
              <a:avLst/>
            </a:prstGeom>
            <a:ln w="12700" cap="flat">
              <a:noFill/>
              <a:miter lim="400000"/>
            </a:ln>
            <a:effectLst/>
          </p:spPr>
        </p:pic>
        <p:pic>
          <p:nvPicPr>
            <p:cNvPr id="131" name="Screen Shot 2015-08-28 at 9.18.50 AM.png"/>
            <p:cNvPicPr/>
            <p:nvPr/>
          </p:nvPicPr>
          <p:blipFill>
            <a:blip r:embed="rId6">
              <a:extLst/>
            </a:blip>
            <a:stretch>
              <a:fillRect/>
            </a:stretch>
          </p:blipFill>
          <p:spPr>
            <a:xfrm>
              <a:off x="2025" y="5937550"/>
              <a:ext cx="1660949" cy="1245217"/>
            </a:xfrm>
            <a:prstGeom prst="rect">
              <a:avLst/>
            </a:prstGeom>
            <a:ln w="12700" cap="flat">
              <a:noFill/>
              <a:miter lim="400000"/>
            </a:ln>
            <a:effectLst/>
          </p:spPr>
        </p:pic>
        <p:pic>
          <p:nvPicPr>
            <p:cNvPr id="132" name="Screen Shot 2015-08-28 at 9.19.06 AM.png"/>
            <p:cNvPicPr/>
            <p:nvPr/>
          </p:nvPicPr>
          <p:blipFill>
            <a:blip r:embed="rId7">
              <a:extLst/>
            </a:blip>
            <a:stretch>
              <a:fillRect/>
            </a:stretch>
          </p:blipFill>
          <p:spPr>
            <a:xfrm>
              <a:off x="0" y="4593774"/>
              <a:ext cx="1664999" cy="1248254"/>
            </a:xfrm>
            <a:prstGeom prst="rect">
              <a:avLst/>
            </a:prstGeom>
            <a:ln w="12700" cap="flat">
              <a:noFill/>
              <a:miter lim="400000"/>
            </a:ln>
            <a:effectLst/>
          </p:spPr>
        </p:pic>
        <p:pic>
          <p:nvPicPr>
            <p:cNvPr id="133" name="Screen Shot 2015-08-28 at 9.18.25 AM.png"/>
            <p:cNvPicPr/>
            <p:nvPr/>
          </p:nvPicPr>
          <p:blipFill>
            <a:blip r:embed="rId8">
              <a:extLst/>
            </a:blip>
            <a:stretch>
              <a:fillRect/>
            </a:stretch>
          </p:blipFill>
          <p:spPr>
            <a:xfrm>
              <a:off x="1819438" y="3273519"/>
              <a:ext cx="1643955" cy="1231009"/>
            </a:xfrm>
            <a:prstGeom prst="rect">
              <a:avLst/>
            </a:prstGeom>
            <a:ln w="12700" cap="flat">
              <a:noFill/>
              <a:miter lim="400000"/>
            </a:ln>
            <a:effectLst/>
          </p:spPr>
        </p:pic>
        <p:pic>
          <p:nvPicPr>
            <p:cNvPr id="134" name="Screen Shot 2015-08-28 at 9.18.36 AM.png"/>
            <p:cNvPicPr/>
            <p:nvPr/>
          </p:nvPicPr>
          <p:blipFill>
            <a:blip r:embed="rId9">
              <a:extLst/>
            </a:blip>
            <a:stretch>
              <a:fillRect/>
            </a:stretch>
          </p:blipFill>
          <p:spPr>
            <a:xfrm>
              <a:off x="1844816" y="4613074"/>
              <a:ext cx="1641997" cy="1231009"/>
            </a:xfrm>
            <a:prstGeom prst="rect">
              <a:avLst/>
            </a:prstGeom>
            <a:ln w="12700" cap="flat">
              <a:noFill/>
              <a:miter lim="400000"/>
            </a:ln>
            <a:effectLst/>
          </p:spPr>
        </p:pic>
        <p:pic>
          <p:nvPicPr>
            <p:cNvPr id="135" name="Gear 2.png"/>
            <p:cNvPicPr/>
            <p:nvPr/>
          </p:nvPicPr>
          <p:blipFill>
            <a:blip r:embed="rId10">
              <a:extLst/>
            </a:blip>
            <a:stretch>
              <a:fillRect/>
            </a:stretch>
          </p:blipFill>
          <p:spPr>
            <a:xfrm>
              <a:off x="1014256" y="0"/>
              <a:ext cx="1428985" cy="1480387"/>
            </a:xfrm>
            <a:prstGeom prst="rect">
              <a:avLst/>
            </a:prstGeom>
            <a:ln w="12700" cap="flat">
              <a:noFill/>
              <a:miter lim="400000"/>
            </a:ln>
            <a:effectLst/>
          </p:spPr>
        </p:pic>
        <p:sp>
          <p:nvSpPr>
            <p:cNvPr id="136" name="Shape 136"/>
            <p:cNvSpPr/>
            <p:nvPr/>
          </p:nvSpPr>
          <p:spPr>
            <a:xfrm>
              <a:off x="1137406" y="1352117"/>
              <a:ext cx="807913"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2</a:t>
              </a:r>
            </a:p>
          </p:txBody>
        </p:sp>
        <p:sp>
          <p:nvSpPr>
            <p:cNvPr id="137" name="Shape 137"/>
            <p:cNvSpPr/>
            <p:nvPr/>
          </p:nvSpPr>
          <p:spPr>
            <a:xfrm>
              <a:off x="32302" y="1791223"/>
              <a:ext cx="3418493" cy="1"/>
            </a:xfrm>
            <a:prstGeom prst="line">
              <a:avLst/>
            </a:prstGeom>
            <a:noFill/>
            <a:ln w="25400" cap="flat">
              <a:solidFill>
                <a:srgbClr val="42C4DC"/>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nvGrpSpPr>
          <p:cNvPr id="147" name="Group 147"/>
          <p:cNvGrpSpPr/>
          <p:nvPr/>
        </p:nvGrpSpPr>
        <p:grpSpPr>
          <a:xfrm>
            <a:off x="2924359" y="1072006"/>
            <a:ext cx="1715624" cy="8479293"/>
            <a:chOff x="0" y="0"/>
            <a:chExt cx="1715621" cy="8479292"/>
          </a:xfrm>
        </p:grpSpPr>
        <p:pic>
          <p:nvPicPr>
            <p:cNvPr id="139" name="4a.png"/>
            <p:cNvPicPr/>
            <p:nvPr/>
          </p:nvPicPr>
          <p:blipFill>
            <a:blip r:embed="rId11">
              <a:extLst/>
            </a:blip>
            <a:stretch>
              <a:fillRect/>
            </a:stretch>
          </p:blipFill>
          <p:spPr>
            <a:xfrm>
              <a:off x="1982" y="1795801"/>
              <a:ext cx="1713639" cy="1285229"/>
            </a:xfrm>
            <a:prstGeom prst="rect">
              <a:avLst/>
            </a:prstGeom>
            <a:ln w="25400" cap="flat">
              <a:solidFill>
                <a:srgbClr val="FFFFFF"/>
              </a:solidFill>
              <a:prstDash val="solid"/>
              <a:miter lim="400000"/>
            </a:ln>
            <a:effectLst/>
          </p:spPr>
        </p:pic>
        <p:pic>
          <p:nvPicPr>
            <p:cNvPr id="140" name="5a.png"/>
            <p:cNvPicPr/>
            <p:nvPr/>
          </p:nvPicPr>
          <p:blipFill>
            <a:blip r:embed="rId12">
              <a:extLst/>
            </a:blip>
            <a:stretch>
              <a:fillRect/>
            </a:stretch>
          </p:blipFill>
          <p:spPr>
            <a:xfrm>
              <a:off x="0" y="3161530"/>
              <a:ext cx="1713638" cy="1285229"/>
            </a:xfrm>
            <a:prstGeom prst="rect">
              <a:avLst/>
            </a:prstGeom>
            <a:ln w="25400" cap="flat">
              <a:solidFill>
                <a:srgbClr val="FFFFFF"/>
              </a:solidFill>
              <a:prstDash val="solid"/>
              <a:miter lim="400000"/>
            </a:ln>
            <a:effectLst/>
          </p:spPr>
        </p:pic>
        <p:pic>
          <p:nvPicPr>
            <p:cNvPr id="141" name="6a.png"/>
            <p:cNvPicPr/>
            <p:nvPr/>
          </p:nvPicPr>
          <p:blipFill>
            <a:blip r:embed="rId13">
              <a:extLst/>
            </a:blip>
            <a:stretch>
              <a:fillRect/>
            </a:stretch>
          </p:blipFill>
          <p:spPr>
            <a:xfrm>
              <a:off x="1982" y="4494932"/>
              <a:ext cx="1713639" cy="1285229"/>
            </a:xfrm>
            <a:prstGeom prst="rect">
              <a:avLst/>
            </a:prstGeom>
            <a:ln w="25400" cap="flat">
              <a:solidFill>
                <a:srgbClr val="FFFFFF"/>
              </a:solidFill>
              <a:prstDash val="solid"/>
              <a:miter lim="400000"/>
            </a:ln>
            <a:effectLst/>
          </p:spPr>
        </p:pic>
        <p:pic>
          <p:nvPicPr>
            <p:cNvPr id="142" name="7a.png"/>
            <p:cNvPicPr/>
            <p:nvPr/>
          </p:nvPicPr>
          <p:blipFill>
            <a:blip r:embed="rId14">
              <a:extLst/>
            </a:blip>
            <a:stretch>
              <a:fillRect/>
            </a:stretch>
          </p:blipFill>
          <p:spPr>
            <a:xfrm>
              <a:off x="1982" y="5828334"/>
              <a:ext cx="1713639" cy="1285229"/>
            </a:xfrm>
            <a:prstGeom prst="rect">
              <a:avLst/>
            </a:prstGeom>
            <a:ln w="25400" cap="flat">
              <a:solidFill>
                <a:srgbClr val="FFFFFF"/>
              </a:solidFill>
              <a:prstDash val="solid"/>
              <a:miter lim="400000"/>
            </a:ln>
            <a:effectLst/>
          </p:spPr>
        </p:pic>
        <p:pic>
          <p:nvPicPr>
            <p:cNvPr id="143" name="8a.png"/>
            <p:cNvPicPr/>
            <p:nvPr/>
          </p:nvPicPr>
          <p:blipFill>
            <a:blip r:embed="rId15">
              <a:extLst/>
            </a:blip>
            <a:srcRect/>
            <a:stretch>
              <a:fillRect/>
            </a:stretch>
          </p:blipFill>
          <p:spPr>
            <a:xfrm>
              <a:off x="1982" y="7194063"/>
              <a:ext cx="1713639" cy="1285229"/>
            </a:xfrm>
            <a:prstGeom prst="rect">
              <a:avLst/>
            </a:prstGeom>
            <a:ln w="25400" cap="flat">
              <a:solidFill>
                <a:srgbClr val="FFFFFF"/>
              </a:solidFill>
              <a:prstDash val="solid"/>
              <a:miter lim="400000"/>
            </a:ln>
            <a:effectLst/>
          </p:spPr>
        </p:pic>
        <p:pic>
          <p:nvPicPr>
            <p:cNvPr id="144" name="Gear 1.png"/>
            <p:cNvPicPr/>
            <p:nvPr/>
          </p:nvPicPr>
          <p:blipFill>
            <a:blip r:embed="rId16">
              <a:extLst/>
            </a:blip>
            <a:stretch>
              <a:fillRect/>
            </a:stretch>
          </p:blipFill>
          <p:spPr>
            <a:xfrm>
              <a:off x="242097" y="0"/>
              <a:ext cx="1244148" cy="1310629"/>
            </a:xfrm>
            <a:prstGeom prst="rect">
              <a:avLst/>
            </a:prstGeom>
            <a:ln w="12700" cap="flat">
              <a:noFill/>
              <a:miter lim="400000"/>
            </a:ln>
            <a:effectLst/>
          </p:spPr>
        </p:pic>
        <p:sp>
          <p:nvSpPr>
            <p:cNvPr id="145" name="Shape 145"/>
            <p:cNvSpPr/>
            <p:nvPr/>
          </p:nvSpPr>
          <p:spPr>
            <a:xfrm>
              <a:off x="303832" y="1317678"/>
              <a:ext cx="807912"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1</a:t>
              </a:r>
            </a:p>
          </p:txBody>
        </p:sp>
        <p:sp>
          <p:nvSpPr>
            <p:cNvPr id="146" name="Shape 146"/>
            <p:cNvSpPr/>
            <p:nvPr/>
          </p:nvSpPr>
          <p:spPr>
            <a:xfrm>
              <a:off x="73877" y="1706344"/>
              <a:ext cx="1580587" cy="1"/>
            </a:xfrm>
            <a:prstGeom prst="line">
              <a:avLst/>
            </a:prstGeom>
            <a:noFill/>
            <a:ln w="25400" cap="flat">
              <a:solidFill>
                <a:srgbClr val="ED297C"/>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nvGrpSpPr>
          <p:cNvPr id="154" name="Group 154"/>
          <p:cNvGrpSpPr/>
          <p:nvPr/>
        </p:nvGrpSpPr>
        <p:grpSpPr>
          <a:xfrm>
            <a:off x="1115027" y="1210986"/>
            <a:ext cx="1666526" cy="5586072"/>
            <a:chOff x="0" y="0"/>
            <a:chExt cx="1666525" cy="5586071"/>
          </a:xfrm>
        </p:grpSpPr>
        <p:pic>
          <p:nvPicPr>
            <p:cNvPr id="148" name="Screen Shot 2015-08-27 at 3.05.08 PM.png"/>
            <p:cNvPicPr/>
            <p:nvPr/>
          </p:nvPicPr>
          <p:blipFill>
            <a:blip r:embed="rId17">
              <a:extLst/>
            </a:blip>
            <a:stretch>
              <a:fillRect/>
            </a:stretch>
          </p:blipFill>
          <p:spPr>
            <a:xfrm>
              <a:off x="0" y="3041028"/>
              <a:ext cx="1666525" cy="1248254"/>
            </a:xfrm>
            <a:prstGeom prst="rect">
              <a:avLst/>
            </a:prstGeom>
            <a:ln w="12700" cap="flat">
              <a:noFill/>
              <a:miter lim="400000"/>
            </a:ln>
            <a:effectLst/>
          </p:spPr>
        </p:pic>
        <p:pic>
          <p:nvPicPr>
            <p:cNvPr id="149" name="Screen Shot 2015-08-27 at 3.03.31 PM.png"/>
            <p:cNvPicPr/>
            <p:nvPr/>
          </p:nvPicPr>
          <p:blipFill>
            <a:blip r:embed="rId18">
              <a:extLst/>
            </a:blip>
            <a:stretch>
              <a:fillRect/>
            </a:stretch>
          </p:blipFill>
          <p:spPr>
            <a:xfrm>
              <a:off x="51707" y="4374430"/>
              <a:ext cx="1611815" cy="1211641"/>
            </a:xfrm>
            <a:prstGeom prst="rect">
              <a:avLst/>
            </a:prstGeom>
            <a:ln w="12700" cap="flat">
              <a:noFill/>
              <a:miter lim="400000"/>
            </a:ln>
            <a:effectLst/>
          </p:spPr>
        </p:pic>
        <p:pic>
          <p:nvPicPr>
            <p:cNvPr id="150" name="Screen Shot 2015-08-27 at 3.04.35 PM.png"/>
            <p:cNvPicPr/>
            <p:nvPr/>
          </p:nvPicPr>
          <p:blipFill>
            <a:blip r:embed="rId19">
              <a:extLst/>
            </a:blip>
            <a:stretch>
              <a:fillRect/>
            </a:stretch>
          </p:blipFill>
          <p:spPr>
            <a:xfrm>
              <a:off x="1640" y="1670260"/>
              <a:ext cx="1663244" cy="1248254"/>
            </a:xfrm>
            <a:prstGeom prst="rect">
              <a:avLst/>
            </a:prstGeom>
            <a:ln w="12700" cap="flat">
              <a:noFill/>
              <a:miter lim="400000"/>
            </a:ln>
            <a:effectLst/>
          </p:spPr>
        </p:pic>
        <p:pic>
          <p:nvPicPr>
            <p:cNvPr id="151" name="pasted-image.pdf"/>
            <p:cNvPicPr/>
            <p:nvPr/>
          </p:nvPicPr>
          <p:blipFill>
            <a:blip r:embed="rId20">
              <a:extLst/>
            </a:blip>
            <a:stretch>
              <a:fillRect/>
            </a:stretch>
          </p:blipFill>
          <p:spPr>
            <a:xfrm>
              <a:off x="340368" y="0"/>
              <a:ext cx="1034493" cy="1032650"/>
            </a:xfrm>
            <a:prstGeom prst="rect">
              <a:avLst/>
            </a:prstGeom>
            <a:ln w="12700" cap="flat">
              <a:noFill/>
              <a:miter lim="400000"/>
            </a:ln>
            <a:effectLst/>
          </p:spPr>
        </p:pic>
        <p:sp>
          <p:nvSpPr>
            <p:cNvPr id="152" name="Shape 152"/>
            <p:cNvSpPr/>
            <p:nvPr/>
          </p:nvSpPr>
          <p:spPr>
            <a:xfrm>
              <a:off x="255213" y="1161660"/>
              <a:ext cx="1000273"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Planning</a:t>
              </a:r>
            </a:p>
          </p:txBody>
        </p:sp>
        <p:sp>
          <p:nvSpPr>
            <p:cNvPr id="153" name="Shape 153"/>
            <p:cNvSpPr/>
            <p:nvPr/>
          </p:nvSpPr>
          <p:spPr>
            <a:xfrm>
              <a:off x="42968" y="1567354"/>
              <a:ext cx="1580588" cy="1"/>
            </a:xfrm>
            <a:prstGeom prst="line">
              <a:avLst/>
            </a:prstGeom>
            <a:noFill/>
            <a:ln w="25400" cap="flat">
              <a:solidFill>
                <a:srgbClr val="BCBDC0"/>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pic>
        <p:nvPicPr>
          <p:cNvPr id="155" name="LittleGuy_6a.png"/>
          <p:cNvPicPr/>
          <p:nvPr/>
        </p:nvPicPr>
        <p:blipFill>
          <a:blip r:embed="rId21">
            <a:extLst/>
          </a:blip>
          <a:stretch>
            <a:fillRect/>
          </a:stretch>
        </p:blipFill>
        <p:spPr>
          <a:xfrm>
            <a:off x="10938414" y="7590084"/>
            <a:ext cx="1349980" cy="2190433"/>
          </a:xfrm>
          <a:prstGeom prst="rect">
            <a:avLst/>
          </a:prstGeom>
          <a:ln w="12700">
            <a:miter lim="400000"/>
          </a:ln>
        </p:spPr>
      </p:pic>
      <p:sp>
        <p:nvSpPr>
          <p:cNvPr id="156" name="Shape 156"/>
          <p:cNvSpPr/>
          <p:nvPr/>
        </p:nvSpPr>
        <p:spPr>
          <a:xfrm>
            <a:off x="9859720" y="5625207"/>
            <a:ext cx="2752410" cy="1376026"/>
          </a:xfrm>
          <a:prstGeom prst="wedgeEllipseCallout">
            <a:avLst>
              <a:gd name="adj1" fmla="val 12097"/>
              <a:gd name="adj2" fmla="val 112403"/>
            </a:avLst>
          </a:prstGeom>
          <a:solidFill>
            <a:srgbClr val="DEBBE5"/>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a:solidFill>
                  <a:srgbClr val="2D2829"/>
                </a:solidFill>
                <a:latin typeface="Lint McCree Intl BB"/>
                <a:ea typeface="Lint McCree Intl BB"/>
                <a:cs typeface="Lint McCree Intl BB"/>
                <a:sym typeface="Lint McCree Intl BB"/>
              </a:rPr>
              <a:t>There are </a:t>
            </a:r>
            <a:r>
              <a:rPr b="1">
                <a:solidFill>
                  <a:srgbClr val="2D2829"/>
                </a:solidFill>
                <a:latin typeface="Lint McCree Intl BB"/>
                <a:ea typeface="Lint McCree Intl BB"/>
                <a:cs typeface="Lint McCree Intl BB"/>
                <a:sym typeface="Lint McCree Intl BB"/>
              </a:rPr>
              <a:t>24 cards</a:t>
            </a:r>
            <a:r>
              <a:rPr>
                <a:solidFill>
                  <a:srgbClr val="2D2829"/>
                </a:solidFill>
                <a:latin typeface="Lint McCree Intl BB"/>
                <a:ea typeface="Lint McCree Intl BB"/>
                <a:cs typeface="Lint McCree Intl BB"/>
                <a:sym typeface="Lint McCree Intl BB"/>
              </a:rPr>
              <a:t> in total.</a:t>
            </a:r>
          </a:p>
        </p:txBody>
      </p:sp>
      <p:grpSp>
        <p:nvGrpSpPr>
          <p:cNvPr id="168" name="Group 168"/>
          <p:cNvGrpSpPr/>
          <p:nvPr/>
        </p:nvGrpSpPr>
        <p:grpSpPr>
          <a:xfrm>
            <a:off x="7562655" y="1044153"/>
            <a:ext cx="3357973" cy="8468978"/>
            <a:chOff x="0" y="-1"/>
            <a:chExt cx="3357971" cy="8468977"/>
          </a:xfrm>
        </p:grpSpPr>
        <p:grpSp>
          <p:nvGrpSpPr>
            <p:cNvPr id="165" name="Group 165"/>
            <p:cNvGrpSpPr/>
            <p:nvPr/>
          </p:nvGrpSpPr>
          <p:grpSpPr>
            <a:xfrm>
              <a:off x="853881" y="-1"/>
              <a:ext cx="1665737" cy="7125815"/>
              <a:chOff x="793881" y="0"/>
              <a:chExt cx="1665736" cy="7125813"/>
            </a:xfrm>
          </p:grpSpPr>
          <p:sp>
            <p:nvSpPr>
              <p:cNvPr id="157" name="Shape 157"/>
              <p:cNvSpPr/>
              <p:nvPr/>
            </p:nvSpPr>
            <p:spPr>
              <a:xfrm>
                <a:off x="1203357" y="1328488"/>
                <a:ext cx="807912"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Gear 3</a:t>
                </a:r>
              </a:p>
            </p:txBody>
          </p:sp>
          <p:grpSp>
            <p:nvGrpSpPr>
              <p:cNvPr id="164" name="Group 164"/>
              <p:cNvGrpSpPr/>
              <p:nvPr/>
            </p:nvGrpSpPr>
            <p:grpSpPr>
              <a:xfrm>
                <a:off x="793881" y="0"/>
                <a:ext cx="1665736" cy="7125813"/>
                <a:chOff x="0" y="0"/>
                <a:chExt cx="1665735" cy="7125812"/>
              </a:xfrm>
            </p:grpSpPr>
            <p:pic>
              <p:nvPicPr>
                <p:cNvPr id="158" name="Screen Shot 2015-08-28 at 7.39.42 AM.png"/>
                <p:cNvPicPr/>
                <p:nvPr/>
              </p:nvPicPr>
              <p:blipFill>
                <a:blip r:embed="rId22">
                  <a:extLst/>
                </a:blip>
                <a:stretch>
                  <a:fillRect/>
                </a:stretch>
              </p:blipFill>
              <p:spPr>
                <a:xfrm>
                  <a:off x="43" y="1854119"/>
                  <a:ext cx="1665649" cy="1250467"/>
                </a:xfrm>
                <a:prstGeom prst="rect">
                  <a:avLst/>
                </a:prstGeom>
                <a:ln w="12700" cap="flat">
                  <a:noFill/>
                  <a:miter lim="400000"/>
                </a:ln>
                <a:effectLst/>
              </p:spPr>
            </p:pic>
            <p:pic>
              <p:nvPicPr>
                <p:cNvPr id="159" name="Screen Shot 2015-08-28 at 9.20.20 AM.png"/>
                <p:cNvPicPr/>
                <p:nvPr/>
              </p:nvPicPr>
              <p:blipFill>
                <a:blip r:embed="rId23">
                  <a:extLst/>
                </a:blip>
                <a:stretch>
                  <a:fillRect/>
                </a:stretch>
              </p:blipFill>
              <p:spPr>
                <a:xfrm>
                  <a:off x="10522" y="4555215"/>
                  <a:ext cx="1644692" cy="1233029"/>
                </a:xfrm>
                <a:prstGeom prst="rect">
                  <a:avLst/>
                </a:prstGeom>
                <a:ln w="12700" cap="flat">
                  <a:noFill/>
                  <a:miter lim="400000"/>
                </a:ln>
                <a:effectLst/>
              </p:spPr>
            </p:pic>
            <p:pic>
              <p:nvPicPr>
                <p:cNvPr id="160" name="Screen Shot 2015-08-28 at 9.20.33 AM.png"/>
                <p:cNvPicPr/>
                <p:nvPr/>
              </p:nvPicPr>
              <p:blipFill>
                <a:blip r:embed="rId24">
                  <a:extLst/>
                </a:blip>
                <a:stretch>
                  <a:fillRect/>
                </a:stretch>
              </p:blipFill>
              <p:spPr>
                <a:xfrm>
                  <a:off x="0" y="5880978"/>
                  <a:ext cx="1665736" cy="1244835"/>
                </a:xfrm>
                <a:prstGeom prst="rect">
                  <a:avLst/>
                </a:prstGeom>
                <a:ln w="12700" cap="flat">
                  <a:noFill/>
                  <a:miter lim="400000"/>
                </a:ln>
                <a:effectLst/>
              </p:spPr>
            </p:pic>
            <p:pic>
              <p:nvPicPr>
                <p:cNvPr id="161" name="Screen Shot 2015-08-28 at 9.20.02 AM.png"/>
                <p:cNvPicPr/>
                <p:nvPr/>
              </p:nvPicPr>
              <p:blipFill>
                <a:blip r:embed="rId25">
                  <a:extLst/>
                </a:blip>
                <a:stretch>
                  <a:fillRect/>
                </a:stretch>
              </p:blipFill>
              <p:spPr>
                <a:xfrm>
                  <a:off x="992" y="3189892"/>
                  <a:ext cx="1663751" cy="1246820"/>
                </a:xfrm>
                <a:prstGeom prst="rect">
                  <a:avLst/>
                </a:prstGeom>
                <a:ln w="12700" cap="flat">
                  <a:noFill/>
                  <a:miter lim="400000"/>
                </a:ln>
                <a:effectLst/>
              </p:spPr>
            </p:pic>
            <p:pic>
              <p:nvPicPr>
                <p:cNvPr id="162" name="Gear 3 icon.png"/>
                <p:cNvPicPr/>
                <p:nvPr/>
              </p:nvPicPr>
              <p:blipFill>
                <a:blip r:embed="rId26">
                  <a:extLst/>
                </a:blip>
                <a:stretch>
                  <a:fillRect/>
                </a:stretch>
              </p:blipFill>
              <p:spPr>
                <a:xfrm>
                  <a:off x="181875" y="0"/>
                  <a:ext cx="1428985" cy="1366309"/>
                </a:xfrm>
                <a:prstGeom prst="rect">
                  <a:avLst/>
                </a:prstGeom>
                <a:ln w="12700" cap="flat">
                  <a:noFill/>
                  <a:miter lim="400000"/>
                </a:ln>
                <a:effectLst/>
              </p:spPr>
            </p:pic>
            <p:sp>
              <p:nvSpPr>
                <p:cNvPr id="163" name="Shape 163"/>
                <p:cNvSpPr/>
                <p:nvPr/>
              </p:nvSpPr>
              <p:spPr>
                <a:xfrm>
                  <a:off x="38331" y="1734184"/>
                  <a:ext cx="1580587" cy="1"/>
                </a:xfrm>
                <a:prstGeom prst="line">
                  <a:avLst/>
                </a:prstGeom>
                <a:noFill/>
                <a:ln w="25400" cap="flat">
                  <a:solidFill>
                    <a:srgbClr val="7BC142"/>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grpSp>
        <p:pic>
          <p:nvPicPr>
            <p:cNvPr id="166" name="Screen Shot 2015-08-28 at 6.37.14 PM.png"/>
            <p:cNvPicPr/>
            <p:nvPr/>
          </p:nvPicPr>
          <p:blipFill>
            <a:blip r:embed="rId27">
              <a:extLst/>
            </a:blip>
            <a:stretch>
              <a:fillRect/>
            </a:stretch>
          </p:blipFill>
          <p:spPr>
            <a:xfrm>
              <a:off x="0" y="7215802"/>
              <a:ext cx="1673647" cy="1253174"/>
            </a:xfrm>
            <a:prstGeom prst="rect">
              <a:avLst/>
            </a:prstGeom>
            <a:ln w="12700" cap="flat">
              <a:noFill/>
              <a:miter lim="400000"/>
            </a:ln>
            <a:effectLst/>
          </p:spPr>
        </p:pic>
        <p:pic>
          <p:nvPicPr>
            <p:cNvPr id="167" name="Screen Shot 2015-08-28 at 6.36.44 PM.png"/>
            <p:cNvPicPr/>
            <p:nvPr/>
          </p:nvPicPr>
          <p:blipFill>
            <a:blip r:embed="rId28">
              <a:extLst/>
            </a:blip>
            <a:stretch>
              <a:fillRect/>
            </a:stretch>
          </p:blipFill>
          <p:spPr>
            <a:xfrm>
              <a:off x="1691446" y="7215802"/>
              <a:ext cx="1666525" cy="1253174"/>
            </a:xfrm>
            <a:prstGeom prst="rect">
              <a:avLst/>
            </a:prstGeom>
            <a:ln w="12700" cap="flat">
              <a:noFill/>
              <a:miter lim="400000"/>
            </a:ln>
            <a:effectLst/>
          </p:spPr>
        </p:pic>
      </p:grpSp>
      <p:grpSp>
        <p:nvGrpSpPr>
          <p:cNvPr id="176" name="Group 176"/>
          <p:cNvGrpSpPr/>
          <p:nvPr/>
        </p:nvGrpSpPr>
        <p:grpSpPr>
          <a:xfrm>
            <a:off x="10157939" y="1242424"/>
            <a:ext cx="1715624" cy="4279634"/>
            <a:chOff x="0" y="0"/>
            <a:chExt cx="1715621" cy="4279632"/>
          </a:xfrm>
        </p:grpSpPr>
        <p:grpSp>
          <p:nvGrpSpPr>
            <p:cNvPr id="174" name="Group 174"/>
            <p:cNvGrpSpPr/>
            <p:nvPr/>
          </p:nvGrpSpPr>
          <p:grpSpPr>
            <a:xfrm>
              <a:off x="28286" y="0"/>
              <a:ext cx="1659049" cy="2904217"/>
              <a:chOff x="-1" y="0"/>
              <a:chExt cx="1659048" cy="2904216"/>
            </a:xfrm>
          </p:grpSpPr>
          <p:grpSp>
            <p:nvGrpSpPr>
              <p:cNvPr id="172" name="Group 172"/>
              <p:cNvGrpSpPr/>
              <p:nvPr/>
            </p:nvGrpSpPr>
            <p:grpSpPr>
              <a:xfrm>
                <a:off x="-1" y="1130221"/>
                <a:ext cx="1659048" cy="1773995"/>
                <a:chOff x="0" y="38807"/>
                <a:chExt cx="1659046" cy="1773993"/>
              </a:xfrm>
            </p:grpSpPr>
            <p:pic>
              <p:nvPicPr>
                <p:cNvPr id="169" name="Screen Shot 2015-08-28 at 10.14.14 AM.png"/>
                <p:cNvPicPr/>
                <p:nvPr/>
              </p:nvPicPr>
              <p:blipFill>
                <a:blip r:embed="rId29">
                  <a:extLst/>
                </a:blip>
                <a:stretch>
                  <a:fillRect/>
                </a:stretch>
              </p:blipFill>
              <p:spPr>
                <a:xfrm>
                  <a:off x="0" y="564547"/>
                  <a:ext cx="1659046" cy="1248253"/>
                </a:xfrm>
                <a:prstGeom prst="rect">
                  <a:avLst/>
                </a:prstGeom>
                <a:ln w="12700" cap="flat">
                  <a:noFill/>
                  <a:miter lim="400000"/>
                </a:ln>
                <a:effectLst/>
              </p:spPr>
            </p:pic>
            <p:sp>
              <p:nvSpPr>
                <p:cNvPr id="170" name="Shape 170"/>
                <p:cNvSpPr/>
                <p:nvPr/>
              </p:nvSpPr>
              <p:spPr>
                <a:xfrm>
                  <a:off x="342631" y="38807"/>
                  <a:ext cx="564255" cy="37959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lgn="l" defTabSz="457200">
                    <a:defRPr sz="2400"/>
                  </a:lvl1pPr>
                </a:lstStyle>
                <a:p>
                  <a:pPr lvl="0">
                    <a:defRPr sz="1800"/>
                  </a:pPr>
                  <a:r>
                    <a:rPr/>
                    <a:t>Post</a:t>
                  </a:r>
                </a:p>
              </p:txBody>
            </p:sp>
            <p:sp>
              <p:nvSpPr>
                <p:cNvPr id="171" name="Shape 171"/>
                <p:cNvSpPr/>
                <p:nvPr/>
              </p:nvSpPr>
              <p:spPr>
                <a:xfrm>
                  <a:off x="39229" y="444500"/>
                  <a:ext cx="1580587" cy="1"/>
                </a:xfrm>
                <a:prstGeom prst="line">
                  <a:avLst/>
                </a:prstGeom>
                <a:noFill/>
                <a:ln w="25400" cap="flat">
                  <a:solidFill>
                    <a:srgbClr val="BCBDC0"/>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pic>
            <p:nvPicPr>
              <p:cNvPr id="173" name="pasted-image.pdf"/>
              <p:cNvPicPr/>
              <p:nvPr/>
            </p:nvPicPr>
            <p:blipFill>
              <a:blip r:embed="rId30">
                <a:extLst/>
              </a:blip>
              <a:stretch>
                <a:fillRect/>
              </a:stretch>
            </p:blipFill>
            <p:spPr>
              <a:xfrm>
                <a:off x="285911" y="0"/>
                <a:ext cx="1087223" cy="1085282"/>
              </a:xfrm>
              <a:prstGeom prst="rect">
                <a:avLst/>
              </a:prstGeom>
              <a:ln w="12700" cap="flat">
                <a:noFill/>
                <a:miter lim="400000"/>
              </a:ln>
              <a:effectLst/>
            </p:spPr>
          </p:pic>
        </p:grpSp>
        <p:pic>
          <p:nvPicPr>
            <p:cNvPr id="175" name="Screen Shot 2015-08-28 at 6.36.58 PM.png"/>
            <p:cNvPicPr/>
            <p:nvPr/>
          </p:nvPicPr>
          <p:blipFill>
            <a:blip r:embed="rId31">
              <a:extLst/>
            </a:blip>
            <a:stretch>
              <a:fillRect/>
            </a:stretch>
          </p:blipFill>
          <p:spPr>
            <a:xfrm>
              <a:off x="0" y="2989121"/>
              <a:ext cx="1715621" cy="129051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47"/>
                                        </p:tgtEl>
                                        <p:attrNameLst>
                                          <p:attrName>style.visibility</p:attrName>
                                        </p:attrNameLst>
                                      </p:cBhvr>
                                      <p:to>
                                        <p:strVal val="visible"/>
                                      </p:to>
                                    </p:set>
                                    <p:animEffect transition="in" filter="fade">
                                      <p:cBhvr>
                                        <p:cTn id="12" dur="1000"/>
                                        <p:tgtEl>
                                          <p:spTgt spid="1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38"/>
                                        </p:tgtEl>
                                        <p:attrNameLst>
                                          <p:attrName>style.visibility</p:attrName>
                                        </p:attrNameLst>
                                      </p:cBhvr>
                                      <p:to>
                                        <p:strVal val="visible"/>
                                      </p:to>
                                    </p:set>
                                    <p:animEffect transition="in" filter="fade">
                                      <p:cBhvr>
                                        <p:cTn id="17" dur="1000"/>
                                        <p:tgtEl>
                                          <p:spTgt spid="1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4" nodeType="clickEffect">
                                  <p:stCondLst>
                                    <p:cond delay="0"/>
                                  </p:stCondLst>
                                  <p:iterate>
                                    <p:tmAbs val="0"/>
                                  </p:iterate>
                                  <p:childTnLst>
                                    <p:set>
                                      <p:cBhvr>
                                        <p:cTn id="21" fill="hold"/>
                                        <p:tgtEl>
                                          <p:spTgt spid="168"/>
                                        </p:tgtEl>
                                        <p:attrNameLst>
                                          <p:attrName>style.visibility</p:attrName>
                                        </p:attrNameLst>
                                      </p:cBhvr>
                                      <p:to>
                                        <p:strVal val="visible"/>
                                      </p:to>
                                    </p:set>
                                    <p:animEffect transition="in" filter="fade">
                                      <p:cBhvr>
                                        <p:cTn id="22" dur="1000"/>
                                        <p:tgtEl>
                                          <p:spTgt spid="16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5" nodeType="clickEffect">
                                  <p:stCondLst>
                                    <p:cond delay="0"/>
                                  </p:stCondLst>
                                  <p:iterate>
                                    <p:tmAbs val="0"/>
                                  </p:iterate>
                                  <p:childTnLst>
                                    <p:set>
                                      <p:cBhvr>
                                        <p:cTn id="26" fill="hold"/>
                                        <p:tgtEl>
                                          <p:spTgt spid="176"/>
                                        </p:tgtEl>
                                        <p:attrNameLst>
                                          <p:attrName>style.visibility</p:attrName>
                                        </p:attrNameLst>
                                      </p:cBhvr>
                                      <p:to>
                                        <p:strVal val="visible"/>
                                      </p:to>
                                    </p:set>
                                    <p:animEffect transition="in" filter="fade">
                                      <p:cBhvr>
                                        <p:cTn id="27" dur="10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3" animBg="1" advAuto="0"/>
      <p:bldP spid="147" grpId="2" animBg="1" advAuto="0"/>
      <p:bldP spid="154" grpId="1" animBg="1" advAuto="0"/>
      <p:bldP spid="168" grpId="4" animBg="1" advAuto="0"/>
      <p:bldP spid="176" grpId="5" animBg="1" advAuto="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Prototyping</a:t>
            </a:r>
          </a:p>
        </p:txBody>
      </p:sp>
      <p:sp>
        <p:nvSpPr>
          <p:cNvPr id="1088" name="Shape 1088"/>
          <p:cNvSpPr/>
          <p:nvPr/>
        </p:nvSpPr>
        <p:spPr>
          <a:xfrm>
            <a:off x="1094765" y="1171173"/>
            <a:ext cx="9533062" cy="790448"/>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defRPr sz="1800"/>
            </a:pPr>
            <a:r>
              <a:rPr sz="2100" b="1">
                <a:latin typeface="Helvetica"/>
                <a:ea typeface="Helvetica"/>
                <a:cs typeface="Helvetica"/>
                <a:sym typeface="Helvetica"/>
              </a:rPr>
              <a:t>Prototyping</a:t>
            </a:r>
            <a:r>
              <a:rPr sz="2100">
                <a:latin typeface="Helvetica"/>
                <a:ea typeface="Helvetica"/>
                <a:cs typeface="Helvetica"/>
                <a:sym typeface="Helvetica"/>
              </a:rPr>
              <a:t> is a method for visualizing an idea, for the purpose of gaining feedback and further developing the idea.</a:t>
            </a:r>
          </a:p>
        </p:txBody>
      </p:sp>
      <p:grpSp>
        <p:nvGrpSpPr>
          <p:cNvPr id="1100" name="Group 1100"/>
          <p:cNvGrpSpPr/>
          <p:nvPr/>
        </p:nvGrpSpPr>
        <p:grpSpPr>
          <a:xfrm>
            <a:off x="1330070" y="2454561"/>
            <a:ext cx="10792836" cy="7331746"/>
            <a:chOff x="0" y="0"/>
            <a:chExt cx="10792836" cy="7331744"/>
          </a:xfrm>
        </p:grpSpPr>
        <p:pic>
          <p:nvPicPr>
            <p:cNvPr id="1089" name="LittleGuy_14b.png"/>
            <p:cNvPicPr/>
            <p:nvPr/>
          </p:nvPicPr>
          <p:blipFill>
            <a:blip r:embed="rId2">
              <a:extLst/>
            </a:blip>
            <a:stretch>
              <a:fillRect/>
            </a:stretch>
          </p:blipFill>
          <p:spPr>
            <a:xfrm>
              <a:off x="6126359" y="5395596"/>
              <a:ext cx="1072212" cy="1936148"/>
            </a:xfrm>
            <a:prstGeom prst="rect">
              <a:avLst/>
            </a:prstGeom>
            <a:ln w="12700" cap="flat">
              <a:noFill/>
              <a:miter lim="400000"/>
            </a:ln>
            <a:effectLst/>
          </p:spPr>
        </p:pic>
        <p:grpSp>
          <p:nvGrpSpPr>
            <p:cNvPr id="1098" name="Group 1098"/>
            <p:cNvGrpSpPr/>
            <p:nvPr/>
          </p:nvGrpSpPr>
          <p:grpSpPr>
            <a:xfrm>
              <a:off x="0" y="0"/>
              <a:ext cx="10792836" cy="3165308"/>
              <a:chOff x="0" y="0"/>
              <a:chExt cx="10792835" cy="3165307"/>
            </a:xfrm>
          </p:grpSpPr>
          <p:sp>
            <p:nvSpPr>
              <p:cNvPr id="1090" name="Shape 1090"/>
              <p:cNvSpPr/>
              <p:nvPr/>
            </p:nvSpPr>
            <p:spPr>
              <a:xfrm>
                <a:off x="0" y="2428721"/>
                <a:ext cx="2155981"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defTabSz="457200">
                  <a:spcBef>
                    <a:spcPts val="5100"/>
                  </a:spcBef>
                  <a:defRPr sz="2400">
                    <a:latin typeface="Helvetica"/>
                    <a:ea typeface="Helvetica"/>
                    <a:cs typeface="Helvetica"/>
                    <a:sym typeface="Helvetica"/>
                  </a:defRPr>
                </a:lvl1pPr>
              </a:lstStyle>
              <a:p>
                <a:pPr lvl="0">
                  <a:defRPr sz="1800"/>
                </a:pPr>
                <a:r>
                  <a:rPr/>
                  <a:t> Mash Up</a:t>
                </a:r>
              </a:p>
            </p:txBody>
          </p:sp>
          <p:pic>
            <p:nvPicPr>
              <p:cNvPr id="1091" name="pasted-image.pdf"/>
              <p:cNvPicPr/>
              <p:nvPr/>
            </p:nvPicPr>
            <p:blipFill>
              <a:blip r:embed="rId3">
                <a:extLst/>
              </a:blip>
              <a:stretch>
                <a:fillRect/>
              </a:stretch>
            </p:blipFill>
            <p:spPr>
              <a:xfrm>
                <a:off x="2547227" y="0"/>
                <a:ext cx="2750497" cy="2325367"/>
              </a:xfrm>
              <a:prstGeom prst="rect">
                <a:avLst/>
              </a:prstGeom>
              <a:ln w="12700" cap="flat">
                <a:noFill/>
                <a:miter lim="400000"/>
              </a:ln>
              <a:effectLst/>
            </p:spPr>
          </p:pic>
          <p:pic>
            <p:nvPicPr>
              <p:cNvPr id="1092" name="pasted-image.pdf"/>
              <p:cNvPicPr/>
              <p:nvPr/>
            </p:nvPicPr>
            <p:blipFill>
              <a:blip r:embed="rId4">
                <a:extLst/>
              </a:blip>
              <a:stretch>
                <a:fillRect/>
              </a:stretch>
            </p:blipFill>
            <p:spPr>
              <a:xfrm>
                <a:off x="4928454" y="520138"/>
                <a:ext cx="2223754" cy="1743076"/>
              </a:xfrm>
              <a:prstGeom prst="rect">
                <a:avLst/>
              </a:prstGeom>
              <a:ln w="12700" cap="flat">
                <a:noFill/>
                <a:miter lim="400000"/>
              </a:ln>
              <a:effectLst/>
            </p:spPr>
          </p:pic>
          <p:pic>
            <p:nvPicPr>
              <p:cNvPr id="1093" name="pasted-image.pdf"/>
              <p:cNvPicPr/>
              <p:nvPr/>
            </p:nvPicPr>
            <p:blipFill>
              <a:blip r:embed="rId5">
                <a:extLst/>
              </a:blip>
              <a:stretch>
                <a:fillRect/>
              </a:stretch>
            </p:blipFill>
            <p:spPr>
              <a:xfrm>
                <a:off x="8143946" y="390095"/>
                <a:ext cx="2592415" cy="2003162"/>
              </a:xfrm>
              <a:prstGeom prst="rect">
                <a:avLst/>
              </a:prstGeom>
              <a:ln w="12700" cap="flat">
                <a:noFill/>
                <a:miter lim="400000"/>
              </a:ln>
              <a:effectLst/>
            </p:spPr>
          </p:pic>
          <p:pic>
            <p:nvPicPr>
              <p:cNvPr id="1094" name="pasted-image.pdf"/>
              <p:cNvPicPr/>
              <p:nvPr/>
            </p:nvPicPr>
            <p:blipFill>
              <a:blip r:embed="rId6">
                <a:extLst/>
              </a:blip>
              <a:stretch>
                <a:fillRect/>
              </a:stretch>
            </p:blipFill>
            <p:spPr>
              <a:xfrm>
                <a:off x="15907" y="520138"/>
                <a:ext cx="1400511" cy="1743076"/>
              </a:xfrm>
              <a:prstGeom prst="rect">
                <a:avLst/>
              </a:prstGeom>
              <a:ln w="12700" cap="flat">
                <a:noFill/>
                <a:miter lim="400000"/>
              </a:ln>
              <a:effectLst/>
            </p:spPr>
          </p:pic>
          <p:sp>
            <p:nvSpPr>
              <p:cNvPr id="1095" name="Shape 1095"/>
              <p:cNvSpPr/>
              <p:nvPr/>
            </p:nvSpPr>
            <p:spPr>
              <a:xfrm>
                <a:off x="2032000" y="2324052"/>
                <a:ext cx="2155981" cy="84125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sz="2400">
                    <a:latin typeface="Helvetica"/>
                    <a:ea typeface="Helvetica"/>
                    <a:cs typeface="Helvetica"/>
                    <a:sym typeface="Helvetica"/>
                  </a:rPr>
                  <a:t>Sketch and</a:t>
                </a:r>
              </a:p>
              <a:p>
                <a:pPr algn="l" defTabSz="456987">
                  <a:defRPr sz="1800"/>
                </a:pPr>
                <a:r>
                  <a:rPr sz="2400">
                    <a:latin typeface="Helvetica"/>
                    <a:ea typeface="Helvetica"/>
                    <a:cs typeface="Helvetica"/>
                    <a:sym typeface="Helvetica"/>
                  </a:rPr>
                  <a:t>Feedback</a:t>
                </a:r>
              </a:p>
            </p:txBody>
          </p:sp>
          <p:sp>
            <p:nvSpPr>
              <p:cNvPr id="1096" name="Shape 1096"/>
              <p:cNvSpPr/>
              <p:nvPr/>
            </p:nvSpPr>
            <p:spPr>
              <a:xfrm>
                <a:off x="5334426" y="2324052"/>
                <a:ext cx="2155981" cy="84125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sz="2400">
                    <a:latin typeface="Helvetica"/>
                    <a:ea typeface="Helvetica"/>
                    <a:cs typeface="Helvetica"/>
                    <a:sym typeface="Helvetica"/>
                  </a:rPr>
                  <a:t>Build and</a:t>
                </a:r>
              </a:p>
              <a:p>
                <a:pPr algn="l" defTabSz="456987">
                  <a:defRPr sz="1800"/>
                </a:pPr>
                <a:r>
                  <a:rPr sz="2400">
                    <a:latin typeface="Helvetica"/>
                    <a:ea typeface="Helvetica"/>
                    <a:cs typeface="Helvetica"/>
                    <a:sym typeface="Helvetica"/>
                  </a:rPr>
                  <a:t>Feedback</a:t>
                </a:r>
              </a:p>
            </p:txBody>
          </p:sp>
          <p:sp>
            <p:nvSpPr>
              <p:cNvPr id="1097" name="Shape 1097"/>
              <p:cNvSpPr/>
              <p:nvPr/>
            </p:nvSpPr>
            <p:spPr>
              <a:xfrm>
                <a:off x="8636854" y="2324052"/>
                <a:ext cx="2155981" cy="84125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algn="l" defTabSz="456987">
                  <a:defRPr sz="1800"/>
                </a:pPr>
                <a:r>
                  <a:rPr sz="2400">
                    <a:latin typeface="Helvetica"/>
                    <a:ea typeface="Helvetica"/>
                    <a:cs typeface="Helvetica"/>
                    <a:sym typeface="Helvetica"/>
                  </a:rPr>
                  <a:t>Role Play and</a:t>
                </a:r>
              </a:p>
              <a:p>
                <a:pPr algn="l" defTabSz="456987">
                  <a:defRPr sz="1800"/>
                </a:pPr>
                <a:r>
                  <a:rPr sz="2400">
                    <a:latin typeface="Helvetica"/>
                    <a:ea typeface="Helvetica"/>
                    <a:cs typeface="Helvetica"/>
                    <a:sym typeface="Helvetica"/>
                  </a:rPr>
                  <a:t>Feedback</a:t>
                </a:r>
              </a:p>
            </p:txBody>
          </p:sp>
        </p:grpSp>
        <p:sp>
          <p:nvSpPr>
            <p:cNvPr id="1099" name="Shape 1099"/>
            <p:cNvSpPr/>
            <p:nvPr/>
          </p:nvSpPr>
          <p:spPr>
            <a:xfrm>
              <a:off x="1800349" y="3944586"/>
              <a:ext cx="3630829" cy="2020625"/>
            </a:xfrm>
            <a:prstGeom prst="wedgeEllipseCallout">
              <a:avLst>
                <a:gd name="adj1" fmla="val 73669"/>
                <a:gd name="adj2" fmla="val 23503"/>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We’ll also complete at least one </a:t>
              </a:r>
              <a:r>
                <a:rPr b="1">
                  <a:solidFill>
                    <a:srgbClr val="2D2829"/>
                  </a:solidFill>
                  <a:latin typeface="Lint McCree Intl BB"/>
                  <a:ea typeface="Lint McCree Intl BB"/>
                  <a:cs typeface="Lint McCree Intl BB"/>
                  <a:sym typeface="Lint McCree Intl BB"/>
                </a:rPr>
                <a:t>Prototyping</a:t>
              </a:r>
              <a:r>
                <a:rPr>
                  <a:solidFill>
                    <a:srgbClr val="2D2829"/>
                  </a:solidFill>
                  <a:latin typeface="Lint McCree Intl BB"/>
                  <a:ea typeface="Lint McCree Intl BB"/>
                  <a:cs typeface="Lint McCree Intl BB"/>
                  <a:sym typeface="Lint McCree Intl BB"/>
                </a:rPr>
                <a:t> Method.</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00"/>
                                        </p:tgtEl>
                                        <p:attrNameLst>
                                          <p:attrName>style.visibility</p:attrName>
                                        </p:attrNameLst>
                                      </p:cBhvr>
                                      <p:to>
                                        <p:strVal val="visible"/>
                                      </p:to>
                                    </p:set>
                                    <p:animEffect transition="in" filter="fade">
                                      <p:cBhvr>
                                        <p:cTn id="7" dur="1000"/>
                                        <p:tgtEl>
                                          <p:spTgt spid="1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0" grpId="1" animBg="1" advAuto="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 name="Shape 1102"/>
          <p:cNvSpPr/>
          <p:nvPr/>
        </p:nvSpPr>
        <p:spPr>
          <a:xfrm>
            <a:off x="972756" y="1991568"/>
            <a:ext cx="11059288" cy="2265687"/>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999"/>
              </a:lnSpc>
              <a:defRPr sz="1800"/>
            </a:pPr>
            <a:r>
              <a:rPr sz="2400" b="1">
                <a:solidFill>
                  <a:srgbClr val="2D2829"/>
                </a:solidFill>
                <a:latin typeface="Helvetica"/>
                <a:ea typeface="Helvetica"/>
                <a:cs typeface="Helvetica"/>
                <a:sym typeface="Helvetica"/>
              </a:rPr>
              <a:t>A good brainstorming session generates diverse and divergent ideas.</a:t>
            </a:r>
            <a:r>
              <a:rPr sz="2400">
                <a:solidFill>
                  <a:srgbClr val="2D2829"/>
                </a:solidFill>
                <a:latin typeface="Helvetica"/>
                <a:ea typeface="Helvetica"/>
                <a:cs typeface="Helvetica"/>
                <a:sym typeface="Helvetica"/>
              </a:rPr>
              <a:t> </a:t>
            </a:r>
          </a:p>
          <a:p>
            <a:pPr marL="228495" indent="-228495" algn="l" defTabSz="456987">
              <a:lnSpc>
                <a:spcPts val="3800"/>
              </a:lnSpc>
              <a:buSzPct val="100000"/>
              <a:buChar char="•"/>
              <a:defRPr sz="1800"/>
            </a:pPr>
            <a:r>
              <a:rPr sz="2100">
                <a:solidFill>
                  <a:srgbClr val="2D2829"/>
                </a:solidFill>
                <a:latin typeface="Helvetica"/>
                <a:ea typeface="Helvetica"/>
                <a:cs typeface="Helvetica"/>
                <a:sym typeface="Helvetica"/>
              </a:rPr>
              <a:t>By the end of this activity, you will have generated dozens of ideas and clustered them according to relevant themes. </a:t>
            </a:r>
          </a:p>
          <a:p>
            <a:pPr marL="228495" indent="-228495" algn="l" defTabSz="456987">
              <a:lnSpc>
                <a:spcPts val="3800"/>
              </a:lnSpc>
              <a:buSzPct val="100000"/>
              <a:buChar char="•"/>
              <a:defRPr sz="1800"/>
            </a:pPr>
            <a:r>
              <a:rPr sz="2100">
                <a:solidFill>
                  <a:srgbClr val="2D2829"/>
                </a:solidFill>
                <a:latin typeface="Helvetica"/>
                <a:ea typeface="Helvetica"/>
                <a:cs typeface="Helvetica"/>
                <a:sym typeface="Helvetica"/>
              </a:rPr>
              <a:t>From these clusters, you will select one or two to prototype. </a:t>
            </a:r>
          </a:p>
        </p:txBody>
      </p:sp>
      <p:sp>
        <p:nvSpPr>
          <p:cNvPr id="1103" name="Shape 1103"/>
          <p:cNvSpPr/>
          <p:nvPr/>
        </p:nvSpPr>
        <p:spPr>
          <a:xfrm>
            <a:off x="3607310" y="917254"/>
            <a:ext cx="1526006" cy="379539"/>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spcBef>
                <a:spcPts val="5100"/>
              </a:spcBef>
              <a:defRPr sz="4000" b="1">
                <a:solidFill>
                  <a:srgbClr val="41C4DC"/>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04" name="pasted-image.pdf"/>
          <p:cNvPicPr/>
          <p:nvPr/>
        </p:nvPicPr>
        <p:blipFill>
          <a:blip r:embed="rId2">
            <a:extLst/>
          </a:blip>
          <a:stretch>
            <a:fillRect/>
          </a:stretch>
        </p:blipFill>
        <p:spPr>
          <a:xfrm>
            <a:off x="1332881" y="408180"/>
            <a:ext cx="2011489" cy="1947674"/>
          </a:xfrm>
          <a:prstGeom prst="rect">
            <a:avLst/>
          </a:prstGeom>
          <a:ln w="12700">
            <a:miter lim="400000"/>
          </a:ln>
        </p:spPr>
      </p:pic>
      <p:pic>
        <p:nvPicPr>
          <p:cNvPr id="1105" name="pasted-image.pdf"/>
          <p:cNvPicPr/>
          <p:nvPr/>
        </p:nvPicPr>
        <p:blipFill>
          <a:blip r:embed="rId3">
            <a:extLst/>
          </a:blip>
          <a:stretch>
            <a:fillRect/>
          </a:stretch>
        </p:blipFill>
        <p:spPr>
          <a:xfrm>
            <a:off x="3607308" y="4538133"/>
            <a:ext cx="6025456" cy="4854104"/>
          </a:xfrm>
          <a:prstGeom prst="rect">
            <a:avLst/>
          </a:prstGeom>
          <a:ln w="38100">
            <a:solidFill>
              <a:srgbClr val="41C4DC"/>
            </a:solidFill>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9" name="Group 1109"/>
          <p:cNvGrpSpPr/>
          <p:nvPr/>
        </p:nvGrpSpPr>
        <p:grpSpPr>
          <a:xfrm>
            <a:off x="936861" y="3041978"/>
            <a:ext cx="3495966" cy="5708585"/>
            <a:chOff x="-1" y="0"/>
            <a:chExt cx="3495965" cy="5708583"/>
          </a:xfrm>
        </p:grpSpPr>
        <p:pic>
          <p:nvPicPr>
            <p:cNvPr id="1107" name="pasted-image.tif"/>
            <p:cNvPicPr/>
            <p:nvPr/>
          </p:nvPicPr>
          <p:blipFill>
            <a:blip r:embed="rId2">
              <a:extLst/>
            </a:blip>
            <a:stretch>
              <a:fillRect/>
            </a:stretch>
          </p:blipFill>
          <p:spPr>
            <a:xfrm>
              <a:off x="121122" y="0"/>
              <a:ext cx="3374842" cy="4640408"/>
            </a:xfrm>
            <a:prstGeom prst="rect">
              <a:avLst/>
            </a:prstGeom>
            <a:ln w="12700" cap="flat">
              <a:noFill/>
              <a:miter lim="400000"/>
            </a:ln>
            <a:effectLst/>
          </p:spPr>
        </p:pic>
        <p:sp>
          <p:nvSpPr>
            <p:cNvPr id="1108" name="Shape 1108"/>
            <p:cNvSpPr/>
            <p:nvPr/>
          </p:nvSpPr>
          <p:spPr>
            <a:xfrm>
              <a:off x="-1" y="4723699"/>
              <a:ext cx="3495964" cy="984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indent="317348" defTabSz="456987">
                <a:lnSpc>
                  <a:spcPts val="3300"/>
                </a:lnSpc>
                <a:defRPr sz="1800"/>
              </a:pPr>
              <a:r>
                <a:rPr dirty="0">
                  <a:solidFill>
                    <a:srgbClr val="2D2829"/>
                  </a:solidFill>
                  <a:latin typeface="Lint McCree Intl BB"/>
                  <a:ea typeface="Lint McCree Intl BB"/>
                  <a:cs typeface="Lint McCree Intl BB"/>
                  <a:sym typeface="Lint McCree Intl BB"/>
                </a:rPr>
                <a:t>One sheet of </a:t>
              </a:r>
              <a:r>
                <a:rPr b="1" dirty="0">
                  <a:solidFill>
                    <a:srgbClr val="2D2829"/>
                  </a:solidFill>
                  <a:latin typeface="Lint McCree Intl BB"/>
                  <a:ea typeface="Lint McCree Intl BB"/>
                  <a:cs typeface="Lint McCree Intl BB"/>
                  <a:sym typeface="Lint McCree Intl BB"/>
                </a:rPr>
                <a:t>chart paper</a:t>
              </a:r>
              <a:r>
                <a:rPr dirty="0">
                  <a:solidFill>
                    <a:srgbClr val="2D2829"/>
                  </a:solidFill>
                  <a:latin typeface="Lint McCree Intl BB"/>
                  <a:ea typeface="Lint McCree Intl BB"/>
                  <a:cs typeface="Lint McCree Intl BB"/>
                  <a:sym typeface="Lint McCree Intl BB"/>
                </a:rPr>
                <a:t> (per team)</a:t>
              </a:r>
            </a:p>
          </p:txBody>
        </p:sp>
      </p:grpSp>
      <p:sp>
        <p:nvSpPr>
          <p:cNvPr id="1110" name="Shape 1110"/>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11" name="pasted-image.pdf"/>
          <p:cNvPicPr/>
          <p:nvPr/>
        </p:nvPicPr>
        <p:blipFill>
          <a:blip r:embed="rId3">
            <a:extLst/>
          </a:blip>
          <a:stretch>
            <a:fillRect/>
          </a:stretch>
        </p:blipFill>
        <p:spPr>
          <a:xfrm>
            <a:off x="8878925" y="172393"/>
            <a:ext cx="1110209" cy="1074987"/>
          </a:xfrm>
          <a:prstGeom prst="rect">
            <a:avLst/>
          </a:prstGeom>
          <a:ln w="12700">
            <a:miter lim="400000"/>
          </a:ln>
        </p:spPr>
      </p:pic>
      <p:sp>
        <p:nvSpPr>
          <p:cNvPr id="1112" name="Shape 1112"/>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pic>
        <p:nvPicPr>
          <p:cNvPr id="1113" name="pasted-image.tif"/>
          <p:cNvPicPr/>
          <p:nvPr/>
        </p:nvPicPr>
        <p:blipFill>
          <a:blip r:embed="rId4">
            <a:extLst/>
          </a:blip>
          <a:stretch>
            <a:fillRect/>
          </a:stretch>
        </p:blipFill>
        <p:spPr>
          <a:xfrm>
            <a:off x="1538822" y="4257412"/>
            <a:ext cx="2368246" cy="1338483"/>
          </a:xfrm>
          <a:prstGeom prst="rect">
            <a:avLst/>
          </a:prstGeom>
          <a:ln w="12700">
            <a:miter lim="400000"/>
          </a:ln>
        </p:spPr>
      </p:pic>
      <p:sp>
        <p:nvSpPr>
          <p:cNvPr id="1114" name="Shape 1114"/>
          <p:cNvSpPr/>
          <p:nvPr/>
        </p:nvSpPr>
        <p:spPr>
          <a:xfrm>
            <a:off x="1538822" y="5861948"/>
            <a:ext cx="2368246" cy="76943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600"/>
              </a:lnSpc>
              <a:defRPr sz="1800"/>
            </a:pPr>
            <a:r>
              <a:rPr sz="1100">
                <a:solidFill>
                  <a:srgbClr val="2D2829"/>
                </a:solidFill>
                <a:latin typeface="Lint McCree Intl BB"/>
                <a:ea typeface="Lint McCree Intl BB"/>
                <a:cs typeface="Lint McCree Intl BB"/>
                <a:sym typeface="Lint McCree Intl BB"/>
              </a:rPr>
              <a:t>Shifting Gears </a:t>
            </a:r>
          </a:p>
          <a:p>
            <a:pPr algn="l" defTabSz="456987">
              <a:lnSpc>
                <a:spcPts val="2600"/>
              </a:lnSpc>
              <a:defRPr sz="1800"/>
            </a:pPr>
            <a:r>
              <a:rPr sz="1100" b="1">
                <a:solidFill>
                  <a:srgbClr val="2D2829"/>
                </a:solidFill>
                <a:latin typeface="Lint McCree Intl BB"/>
                <a:ea typeface="Lint McCree Intl BB"/>
                <a:cs typeface="Lint McCree Intl BB"/>
                <a:sym typeface="Lint McCree Intl BB"/>
              </a:rPr>
              <a:t>“How might we...?”</a:t>
            </a:r>
            <a:r>
              <a:rPr sz="1100">
                <a:solidFill>
                  <a:srgbClr val="2D2829"/>
                </a:solidFill>
                <a:latin typeface="Lint McCree Intl BB"/>
                <a:ea typeface="Lint McCree Intl BB"/>
                <a:cs typeface="Lint McCree Intl BB"/>
                <a:sym typeface="Lint McCree Intl BB"/>
              </a:rPr>
              <a:t> question </a:t>
            </a:r>
          </a:p>
        </p:txBody>
      </p:sp>
      <p:grpSp>
        <p:nvGrpSpPr>
          <p:cNvPr id="1117" name="Group 1117"/>
          <p:cNvGrpSpPr/>
          <p:nvPr/>
        </p:nvGrpSpPr>
        <p:grpSpPr>
          <a:xfrm>
            <a:off x="5006905" y="4091671"/>
            <a:ext cx="2607663" cy="3503218"/>
            <a:chOff x="333829" y="343862"/>
            <a:chExt cx="2607663" cy="3503217"/>
          </a:xfrm>
        </p:grpSpPr>
        <p:pic>
          <p:nvPicPr>
            <p:cNvPr id="1115" name="pasted-image.tif"/>
            <p:cNvPicPr/>
            <p:nvPr/>
          </p:nvPicPr>
          <p:blipFill>
            <a:blip r:embed="rId5">
              <a:extLst/>
            </a:blip>
            <a:stretch>
              <a:fillRect/>
            </a:stretch>
          </p:blipFill>
          <p:spPr>
            <a:xfrm rot="15106048" flipH="1">
              <a:off x="361463" y="316228"/>
              <a:ext cx="2552395" cy="2607663"/>
            </a:xfrm>
            <a:prstGeom prst="rect">
              <a:avLst/>
            </a:prstGeom>
            <a:ln w="12700" cap="flat">
              <a:noFill/>
              <a:miter lim="400000"/>
            </a:ln>
            <a:effectLst/>
          </p:spPr>
        </p:pic>
        <p:sp>
          <p:nvSpPr>
            <p:cNvPr id="1116" name="Shape 1116"/>
            <p:cNvSpPr/>
            <p:nvPr/>
          </p:nvSpPr>
          <p:spPr>
            <a:xfrm>
              <a:off x="1679345" y="2474908"/>
              <a:ext cx="1051570" cy="137217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a:p>
              <a:pPr algn="l" defTabSz="456987">
                <a:lnSpc>
                  <a:spcPts val="3300"/>
                </a:lnSpc>
                <a:defRPr sz="1800"/>
              </a:pPr>
              <a:r>
                <a:rPr>
                  <a:solidFill>
                    <a:srgbClr val="2D2829"/>
                  </a:solidFill>
                  <a:latin typeface="Lint McCree Intl BB"/>
                  <a:ea typeface="Lint McCree Intl BB"/>
                  <a:cs typeface="Lint McCree Intl BB"/>
                  <a:sym typeface="Lint McCree Intl BB"/>
                </a:rPr>
                <a:t>one per </a:t>
              </a:r>
            </a:p>
            <a:p>
              <a:pPr algn="l" defTabSz="456987">
                <a:lnSpc>
                  <a:spcPts val="3300"/>
                </a:lnSpc>
                <a:defRPr sz="1800"/>
              </a:pPr>
              <a:r>
                <a:rPr>
                  <a:solidFill>
                    <a:srgbClr val="2D2829"/>
                  </a:solidFill>
                  <a:latin typeface="Lint McCree Intl BB"/>
                  <a:ea typeface="Lint McCree Intl BB"/>
                  <a:cs typeface="Lint McCree Intl BB"/>
                  <a:sym typeface="Lint McCree Intl BB"/>
                </a:rPr>
                <a:t>student </a:t>
              </a:r>
            </a:p>
          </p:txBody>
        </p:sp>
      </p:grpSp>
      <p:grpSp>
        <p:nvGrpSpPr>
          <p:cNvPr id="1123" name="Group 1123"/>
          <p:cNvGrpSpPr/>
          <p:nvPr/>
        </p:nvGrpSpPr>
        <p:grpSpPr>
          <a:xfrm>
            <a:off x="8888518" y="4261454"/>
            <a:ext cx="3118164" cy="3211082"/>
            <a:chOff x="240739" y="341046"/>
            <a:chExt cx="3118163" cy="3211080"/>
          </a:xfrm>
        </p:grpSpPr>
        <p:grpSp>
          <p:nvGrpSpPr>
            <p:cNvPr id="1121" name="Group 1121"/>
            <p:cNvGrpSpPr/>
            <p:nvPr/>
          </p:nvGrpSpPr>
          <p:grpSpPr>
            <a:xfrm>
              <a:off x="240739" y="341046"/>
              <a:ext cx="1794209" cy="1817070"/>
              <a:chOff x="240739" y="341046"/>
              <a:chExt cx="1794208" cy="1817068"/>
            </a:xfrm>
          </p:grpSpPr>
          <p:sp>
            <p:nvSpPr>
              <p:cNvPr id="1118" name="Shape 1118"/>
              <p:cNvSpPr/>
              <p:nvPr/>
            </p:nvSpPr>
            <p:spPr>
              <a:xfrm rot="268425">
                <a:off x="332351" y="372500"/>
                <a:ext cx="839329" cy="840836"/>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19" name="Shape 1119"/>
              <p:cNvSpPr/>
              <p:nvPr/>
            </p:nvSpPr>
            <p:spPr>
              <a:xfrm rot="20733237">
                <a:off x="332351" y="1225880"/>
                <a:ext cx="839330" cy="840835"/>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20" name="Shape 1120"/>
              <p:cNvSpPr/>
              <p:nvPr/>
            </p:nvSpPr>
            <p:spPr>
              <a:xfrm rot="975579">
                <a:off x="1094691" y="593178"/>
                <a:ext cx="839330" cy="840835"/>
              </a:xfrm>
              <a:prstGeom prst="rect">
                <a:avLst/>
              </a:prstGeom>
              <a:solidFill>
                <a:srgbClr val="9FD37F"/>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1122" name="Shape 1122"/>
            <p:cNvSpPr/>
            <p:nvPr/>
          </p:nvSpPr>
          <p:spPr>
            <a:xfrm>
              <a:off x="411231" y="2258155"/>
              <a:ext cx="2947672" cy="129397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Sticky notes </a:t>
              </a:r>
            </a:p>
            <a:p>
              <a:pPr algn="l" defTabSz="456987">
                <a:lnSpc>
                  <a:spcPts val="3300"/>
                </a:lnSpc>
                <a:defRPr sz="1800"/>
              </a:pPr>
              <a:r>
                <a:rPr>
                  <a:solidFill>
                    <a:srgbClr val="2D2829"/>
                  </a:solidFill>
                  <a:latin typeface="Lint McCree Intl BB"/>
                  <a:ea typeface="Lint McCree Intl BB"/>
                  <a:cs typeface="Lint McCree Intl BB"/>
                  <a:sym typeface="Lint McCree Intl BB"/>
                </a:rPr>
                <a:t>one pad per </a:t>
              </a:r>
            </a:p>
            <a:p>
              <a:pPr algn="l" defTabSz="456987">
                <a:lnSpc>
                  <a:spcPts val="3300"/>
                </a:lnSpc>
                <a:defRPr sz="1800"/>
              </a:pPr>
              <a:r>
                <a:rPr>
                  <a:solidFill>
                    <a:srgbClr val="2D2829"/>
                  </a:solidFill>
                  <a:latin typeface="Lint McCree Intl BB"/>
                  <a:ea typeface="Lint McCree Intl BB"/>
                  <a:cs typeface="Lint McCree Intl BB"/>
                  <a:sym typeface="Lint McCree Intl BB"/>
                </a:rPr>
                <a:t>student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09"/>
                                        </p:tgtEl>
                                        <p:attrNameLst>
                                          <p:attrName>style.visibility</p:attrName>
                                        </p:attrNameLst>
                                      </p:cBhvr>
                                      <p:to>
                                        <p:strVal val="visible"/>
                                      </p:to>
                                    </p:set>
                                    <p:animEffect transition="in" filter="fade">
                                      <p:cBhvr>
                                        <p:cTn id="7" dur="1000"/>
                                        <p:tgtEl>
                                          <p:spTgt spid="1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113"/>
                                        </p:tgtEl>
                                        <p:attrNameLst>
                                          <p:attrName>style.visibility</p:attrName>
                                        </p:attrNameLst>
                                      </p:cBhvr>
                                      <p:to>
                                        <p:strVal val="visible"/>
                                      </p:to>
                                    </p:set>
                                    <p:animEffect transition="in" filter="fade">
                                      <p:cBhvr>
                                        <p:cTn id="12" dur="1000"/>
                                        <p:tgtEl>
                                          <p:spTgt spid="1113"/>
                                        </p:tgtEl>
                                      </p:cBhvr>
                                    </p:animEffect>
                                  </p:childTnLst>
                                </p:cTn>
                              </p:par>
                            </p:childTnLst>
                          </p:cTn>
                        </p:par>
                        <p:par>
                          <p:cTn id="13" fill="hold">
                            <p:stCondLst>
                              <p:cond delay="1000"/>
                            </p:stCondLst>
                            <p:childTnLst>
                              <p:par>
                                <p:cTn id="14" presetID="9" presetClass="entr" presetSubtype="0" fill="hold" grpId="3" nodeType="afterEffect">
                                  <p:stCondLst>
                                    <p:cond delay="0"/>
                                  </p:stCondLst>
                                  <p:iterate>
                                    <p:tmAbs val="0"/>
                                  </p:iterate>
                                  <p:childTnLst>
                                    <p:set>
                                      <p:cBhvr>
                                        <p:cTn id="15" fill="hold"/>
                                        <p:tgtEl>
                                          <p:spTgt spid="1114"/>
                                        </p:tgtEl>
                                        <p:attrNameLst>
                                          <p:attrName>style.visibility</p:attrName>
                                        </p:attrNameLst>
                                      </p:cBhvr>
                                      <p:to>
                                        <p:strVal val="visible"/>
                                      </p:to>
                                    </p:set>
                                    <p:animEffect transition="in" filter="dissolve">
                                      <p:cBhvr>
                                        <p:cTn id="16" dur="1000"/>
                                        <p:tgtEl>
                                          <p:spTgt spid="11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4" nodeType="clickEffect">
                                  <p:stCondLst>
                                    <p:cond delay="0"/>
                                  </p:stCondLst>
                                  <p:iterate>
                                    <p:tmAbs val="0"/>
                                  </p:iterate>
                                  <p:childTnLst>
                                    <p:set>
                                      <p:cBhvr>
                                        <p:cTn id="20" fill="hold"/>
                                        <p:tgtEl>
                                          <p:spTgt spid="1117"/>
                                        </p:tgtEl>
                                        <p:attrNameLst>
                                          <p:attrName>style.visibility</p:attrName>
                                        </p:attrNameLst>
                                      </p:cBhvr>
                                      <p:to>
                                        <p:strVal val="visible"/>
                                      </p:to>
                                    </p:set>
                                    <p:animEffect transition="in" filter="fade">
                                      <p:cBhvr>
                                        <p:cTn id="21" dur="1000"/>
                                        <p:tgtEl>
                                          <p:spTgt spid="11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5" nodeType="clickEffect">
                                  <p:stCondLst>
                                    <p:cond delay="0"/>
                                  </p:stCondLst>
                                  <p:iterate>
                                    <p:tmAbs val="0"/>
                                  </p:iterate>
                                  <p:childTnLst>
                                    <p:set>
                                      <p:cBhvr>
                                        <p:cTn id="25" fill="hold"/>
                                        <p:tgtEl>
                                          <p:spTgt spid="1123"/>
                                        </p:tgtEl>
                                        <p:attrNameLst>
                                          <p:attrName>style.visibility</p:attrName>
                                        </p:attrNameLst>
                                      </p:cBhvr>
                                      <p:to>
                                        <p:strVal val="visible"/>
                                      </p:to>
                                    </p:set>
                                    <p:animEffect transition="in" filter="fade">
                                      <p:cBhvr>
                                        <p:cTn id="26" dur="1000"/>
                                        <p:tgtEl>
                                          <p:spTgt spid="1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9" grpId="1" animBg="1" advAuto="0"/>
      <p:bldP spid="1113" grpId="2" animBg="1" advAuto="0"/>
      <p:bldP spid="1114" grpId="3" animBg="1" advAuto="0"/>
      <p:bldP spid="1117" grpId="4" animBg="1" advAuto="0"/>
      <p:bldP spid="1123" grpId="5" animBg="1" advAuto="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 name="Shape 1125"/>
          <p:cNvSpPr/>
          <p:nvPr/>
        </p:nvSpPr>
        <p:spPr>
          <a:xfrm>
            <a:off x="731625" y="690480"/>
            <a:ext cx="4222089" cy="2074004"/>
          </a:xfrm>
          <a:prstGeom prst="wedgeEllipseCallout">
            <a:avLst>
              <a:gd name="adj1" fmla="val 42554"/>
              <a:gd name="adj2" fmla="val 81921"/>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600"/>
              </a:lnSpc>
              <a:defRPr sz="1800"/>
            </a:pPr>
            <a:r>
              <a:rPr sz="2000">
                <a:solidFill>
                  <a:srgbClr val="2D2829"/>
                </a:solidFill>
                <a:latin typeface="Lint McCree Intl BB"/>
                <a:ea typeface="Lint McCree Intl BB"/>
                <a:cs typeface="Lint McCree Intl BB"/>
                <a:sym typeface="Lint McCree Intl BB"/>
              </a:rPr>
              <a:t>We’re going to </a:t>
            </a:r>
            <a:r>
              <a:rPr sz="2000" b="1">
                <a:solidFill>
                  <a:srgbClr val="2D2829"/>
                </a:solidFill>
                <a:latin typeface="Lint McCree Intl BB"/>
                <a:ea typeface="Lint McCree Intl BB"/>
                <a:cs typeface="Lint McCree Intl BB"/>
                <a:sym typeface="Lint McCree Intl BB"/>
              </a:rPr>
              <a:t>brainstorm!</a:t>
            </a:r>
          </a:p>
        </p:txBody>
      </p:sp>
      <p:sp>
        <p:nvSpPr>
          <p:cNvPr id="1126" name="Shape 1126"/>
          <p:cNvSpPr/>
          <p:nvPr/>
        </p:nvSpPr>
        <p:spPr>
          <a:xfrm>
            <a:off x="3347009" y="2563284"/>
            <a:ext cx="3773756" cy="1953101"/>
          </a:xfrm>
          <a:prstGeom prst="wedgeEllipseCallout">
            <a:avLst>
              <a:gd name="adj1" fmla="val 90891"/>
              <a:gd name="adj2" fmla="val 172031"/>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21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remember to: </a:t>
            </a:r>
          </a:p>
        </p:txBody>
      </p:sp>
      <p:sp>
        <p:nvSpPr>
          <p:cNvPr id="1127" name="Shape 1127"/>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28" name="pasted-image.pdf"/>
          <p:cNvPicPr/>
          <p:nvPr/>
        </p:nvPicPr>
        <p:blipFill>
          <a:blip r:embed="rId2">
            <a:extLst/>
          </a:blip>
          <a:stretch>
            <a:fillRect/>
          </a:stretch>
        </p:blipFill>
        <p:spPr>
          <a:xfrm>
            <a:off x="8878925" y="172393"/>
            <a:ext cx="1110209" cy="1074987"/>
          </a:xfrm>
          <a:prstGeom prst="rect">
            <a:avLst/>
          </a:prstGeom>
          <a:ln w="12700">
            <a:miter lim="400000"/>
          </a:ln>
        </p:spPr>
      </p:pic>
      <p:grpSp>
        <p:nvGrpSpPr>
          <p:cNvPr id="1133" name="Group 1133"/>
          <p:cNvGrpSpPr/>
          <p:nvPr/>
        </p:nvGrpSpPr>
        <p:grpSpPr>
          <a:xfrm>
            <a:off x="3955543" y="3704557"/>
            <a:ext cx="8315110" cy="4366610"/>
            <a:chOff x="0" y="0"/>
            <a:chExt cx="8315108" cy="4366609"/>
          </a:xfrm>
        </p:grpSpPr>
        <p:sp>
          <p:nvSpPr>
            <p:cNvPr id="1129" name="Shape 1129"/>
            <p:cNvSpPr/>
            <p:nvPr/>
          </p:nvSpPr>
          <p:spPr>
            <a:xfrm rot="21162651">
              <a:off x="122529" y="405915"/>
              <a:ext cx="2013482" cy="2059727"/>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lvl="0">
                <a:defRPr sz="1800"/>
              </a:pPr>
              <a:r>
                <a:rPr sz="1700" b="1">
                  <a:latin typeface="Lint McCree Intl BB"/>
                  <a:ea typeface="Lint McCree Intl BB"/>
                  <a:cs typeface="Lint McCree Intl BB"/>
                  <a:sym typeface="Lint McCree Intl BB"/>
                </a:rPr>
                <a:t>Defer</a:t>
              </a:r>
            </a:p>
            <a:p>
              <a:pPr lvl="0">
                <a:defRPr sz="1800"/>
              </a:pPr>
              <a:r>
                <a:rPr sz="1700" b="1">
                  <a:latin typeface="Lint McCree Intl BB"/>
                  <a:ea typeface="Lint McCree Intl BB"/>
                  <a:cs typeface="Lint McCree Intl BB"/>
                  <a:sym typeface="Lint McCree Intl BB"/>
                </a:rPr>
                <a:t>Judgement</a:t>
              </a:r>
            </a:p>
          </p:txBody>
        </p:sp>
        <p:sp>
          <p:nvSpPr>
            <p:cNvPr id="1130" name="Shape 1130"/>
            <p:cNvSpPr/>
            <p:nvPr/>
          </p:nvSpPr>
          <p:spPr>
            <a:xfrm rot="494387">
              <a:off x="2369001" y="983938"/>
              <a:ext cx="2013482" cy="2059726"/>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b="1">
                  <a:latin typeface="Lint McCree Intl BB"/>
                  <a:ea typeface="Lint McCree Intl BB"/>
                  <a:cs typeface="Lint McCree Intl BB"/>
                  <a:sym typeface="Lint McCree Intl BB"/>
                </a:defRPr>
              </a:lvl1pPr>
            </a:lstStyle>
            <a:p>
              <a:pPr lvl="0">
                <a:defRPr sz="1800" b="0"/>
              </a:pPr>
              <a:r>
                <a:rPr/>
                <a:t>Go for Quantity</a:t>
              </a:r>
            </a:p>
          </p:txBody>
        </p:sp>
        <p:sp>
          <p:nvSpPr>
            <p:cNvPr id="1131" name="Shape 1131"/>
            <p:cNvSpPr/>
            <p:nvPr/>
          </p:nvSpPr>
          <p:spPr>
            <a:xfrm rot="21069992">
              <a:off x="4590277" y="142382"/>
              <a:ext cx="2013481" cy="2059726"/>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lvl="0">
                <a:defRPr sz="1800"/>
              </a:pPr>
              <a:r>
                <a:rPr sz="1700" b="1">
                  <a:latin typeface="Lint McCree Intl BB"/>
                  <a:ea typeface="Lint McCree Intl BB"/>
                  <a:cs typeface="Lint McCree Intl BB"/>
                  <a:sym typeface="Lint McCree Intl BB"/>
                </a:rPr>
                <a:t>Build on the ideas of</a:t>
              </a:r>
            </a:p>
            <a:p>
              <a:pPr lvl="0">
                <a:defRPr sz="1800"/>
              </a:pPr>
              <a:r>
                <a:rPr sz="1700" b="1">
                  <a:latin typeface="Lint McCree Intl BB"/>
                  <a:ea typeface="Lint McCree Intl BB"/>
                  <a:cs typeface="Lint McCree Intl BB"/>
                  <a:sym typeface="Lint McCree Intl BB"/>
                </a:rPr>
                <a:t>others</a:t>
              </a:r>
            </a:p>
          </p:txBody>
        </p:sp>
        <p:sp>
          <p:nvSpPr>
            <p:cNvPr id="1132" name="Shape 1132"/>
            <p:cNvSpPr/>
            <p:nvPr/>
          </p:nvSpPr>
          <p:spPr>
            <a:xfrm rot="559158">
              <a:off x="6148144" y="2157449"/>
              <a:ext cx="2013481" cy="2059726"/>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b="1">
                  <a:latin typeface="Lint McCree Intl BB"/>
                  <a:ea typeface="Lint McCree Intl BB"/>
                  <a:cs typeface="Lint McCree Intl BB"/>
                  <a:sym typeface="Lint McCree Intl BB"/>
                </a:defRPr>
              </a:lvl1pPr>
            </a:lstStyle>
            <a:p>
              <a:pPr lvl="0">
                <a:defRPr sz="1800" b="0"/>
              </a:pPr>
              <a:r>
                <a:rPr/>
                <a:t>Move Quickly</a:t>
              </a:r>
            </a:p>
          </p:txBody>
        </p:sp>
      </p:grpSp>
      <p:pic>
        <p:nvPicPr>
          <p:cNvPr id="1134" name="LittleGuy_8b.png"/>
          <p:cNvPicPr/>
          <p:nvPr/>
        </p:nvPicPr>
        <p:blipFill>
          <a:blip r:embed="rId3">
            <a:extLst/>
          </a:blip>
          <a:stretch>
            <a:fillRect/>
          </a:stretch>
        </p:blipFill>
        <p:spPr>
          <a:xfrm>
            <a:off x="8183325" y="5729149"/>
            <a:ext cx="2501429" cy="400747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33"/>
                                        </p:tgtEl>
                                        <p:attrNameLst>
                                          <p:attrName>style.visibility</p:attrName>
                                        </p:attrNameLst>
                                      </p:cBhvr>
                                      <p:to>
                                        <p:strVal val="visible"/>
                                      </p:to>
                                    </p:set>
                                    <p:animEffect transition="in" filter="fade">
                                      <p:cBhvr>
                                        <p:cTn id="7" dur="1000"/>
                                        <p:tgtEl>
                                          <p:spTgt spid="1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3" grpId="1" animBg="1" advAuto="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 name="Shape 1136"/>
          <p:cNvSpPr/>
          <p:nvPr/>
        </p:nvSpPr>
        <p:spPr>
          <a:xfrm>
            <a:off x="1128522" y="823733"/>
            <a:ext cx="5918426" cy="1123950"/>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lnSpc>
                <a:spcPts val="3999"/>
              </a:lnSpc>
              <a:defRPr sz="1800"/>
            </a:pPr>
            <a:r>
              <a:rPr sz="2400" b="1">
                <a:solidFill>
                  <a:srgbClr val="2D2829"/>
                </a:solidFill>
                <a:latin typeface="Helvetica"/>
                <a:ea typeface="Helvetica"/>
                <a:cs typeface="Helvetica"/>
                <a:sym typeface="Helvetica"/>
              </a:rPr>
              <a:t>Write your “How might we...?”</a:t>
            </a:r>
            <a:r>
              <a:rPr sz="2400">
                <a:solidFill>
                  <a:srgbClr val="2D2829"/>
                </a:solidFill>
                <a:latin typeface="Helvetica"/>
                <a:ea typeface="Helvetica"/>
                <a:cs typeface="Helvetica"/>
                <a:sym typeface="Helvetica"/>
              </a:rPr>
              <a:t> question </a:t>
            </a:r>
          </a:p>
          <a:p>
            <a:pPr algn="l" defTabSz="456987">
              <a:lnSpc>
                <a:spcPts val="3999"/>
              </a:lnSpc>
              <a:defRPr sz="1800"/>
            </a:pPr>
            <a:r>
              <a:rPr sz="2400">
                <a:solidFill>
                  <a:srgbClr val="2D2829"/>
                </a:solidFill>
                <a:latin typeface="Helvetica"/>
                <a:ea typeface="Helvetica"/>
                <a:cs typeface="Helvetica"/>
                <a:sym typeface="Helvetica"/>
              </a:rPr>
              <a:t>at the centre of a large piece of paper. </a:t>
            </a:r>
          </a:p>
        </p:txBody>
      </p:sp>
      <p:sp>
        <p:nvSpPr>
          <p:cNvPr id="1137" name="Shape 1137"/>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38" name="pasted-image.pdf"/>
          <p:cNvPicPr/>
          <p:nvPr/>
        </p:nvPicPr>
        <p:blipFill>
          <a:blip r:embed="rId2">
            <a:extLst/>
          </a:blip>
          <a:stretch>
            <a:fillRect/>
          </a:stretch>
        </p:blipFill>
        <p:spPr>
          <a:xfrm>
            <a:off x="8878925" y="172393"/>
            <a:ext cx="1110209" cy="1074987"/>
          </a:xfrm>
          <a:prstGeom prst="rect">
            <a:avLst/>
          </a:prstGeom>
          <a:ln w="12700">
            <a:miter lim="400000"/>
          </a:ln>
        </p:spPr>
      </p:pic>
      <p:grpSp>
        <p:nvGrpSpPr>
          <p:cNvPr id="1142" name="Group 1142"/>
          <p:cNvGrpSpPr/>
          <p:nvPr/>
        </p:nvGrpSpPr>
        <p:grpSpPr>
          <a:xfrm>
            <a:off x="8243653" y="3348974"/>
            <a:ext cx="4076073" cy="6420917"/>
            <a:chOff x="0" y="0"/>
            <a:chExt cx="4076071" cy="6420915"/>
          </a:xfrm>
        </p:grpSpPr>
        <p:sp>
          <p:nvSpPr>
            <p:cNvPr id="1139" name="Shape 1139"/>
            <p:cNvSpPr/>
            <p:nvPr/>
          </p:nvSpPr>
          <p:spPr>
            <a:xfrm>
              <a:off x="179685" y="0"/>
              <a:ext cx="3896387" cy="2033191"/>
            </a:xfrm>
            <a:prstGeom prst="wedgeEllipseCallout">
              <a:avLst>
                <a:gd name="adj1" fmla="val -7089"/>
                <a:gd name="adj2" fmla="val 120681"/>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a:solidFill>
                    <a:srgbClr val="2D2829"/>
                  </a:solidFill>
                  <a:latin typeface="Lint McCree Intl BB"/>
                  <a:ea typeface="Lint McCree Intl BB"/>
                  <a:cs typeface="Lint McCree Intl BB"/>
                  <a:sym typeface="Lint McCree Intl BB"/>
                </a:rPr>
                <a:t>Imagine solutions to the question by capturing </a:t>
              </a:r>
              <a:r>
                <a:rPr sz="1600" b="1">
                  <a:solidFill>
                    <a:srgbClr val="2D2829"/>
                  </a:solidFill>
                  <a:latin typeface="Lint McCree Intl BB"/>
                  <a:ea typeface="Lint McCree Intl BB"/>
                  <a:cs typeface="Lint McCree Intl BB"/>
                  <a:sym typeface="Lint McCree Intl BB"/>
                </a:rPr>
                <a:t>one idea</a:t>
              </a:r>
              <a:r>
                <a:rPr sz="1600">
                  <a:solidFill>
                    <a:srgbClr val="2D2829"/>
                  </a:solidFill>
                  <a:latin typeface="Lint McCree Intl BB"/>
                  <a:ea typeface="Lint McCree Intl BB"/>
                  <a:cs typeface="Lint McCree Intl BB"/>
                  <a:sym typeface="Lint McCree Intl BB"/>
                </a:rPr>
                <a:t> on each sticky note.</a:t>
              </a:r>
            </a:p>
          </p:txBody>
        </p:sp>
        <p:pic>
          <p:nvPicPr>
            <p:cNvPr id="1140" name="LittleGuy_14a.png"/>
            <p:cNvPicPr/>
            <p:nvPr/>
          </p:nvPicPr>
          <p:blipFill>
            <a:blip r:embed="rId3">
              <a:extLst/>
            </a:blip>
            <a:stretch>
              <a:fillRect/>
            </a:stretch>
          </p:blipFill>
          <p:spPr>
            <a:xfrm>
              <a:off x="830577" y="3618806"/>
              <a:ext cx="1551770" cy="2802110"/>
            </a:xfrm>
            <a:prstGeom prst="rect">
              <a:avLst/>
            </a:prstGeom>
            <a:ln w="12700" cap="flat">
              <a:noFill/>
              <a:miter lim="400000"/>
            </a:ln>
            <a:effectLst/>
          </p:spPr>
        </p:pic>
        <p:sp>
          <p:nvSpPr>
            <p:cNvPr id="1141" name="Shape 1141"/>
            <p:cNvSpPr/>
            <p:nvPr/>
          </p:nvSpPr>
          <p:spPr>
            <a:xfrm rot="21155361">
              <a:off x="67895" y="3026744"/>
              <a:ext cx="1124026" cy="1125600"/>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lvl="0">
                <a:defRPr sz="1800"/>
              </a:pPr>
              <a:r>
                <a:rPr sz="1100" b="1">
                  <a:latin typeface="Lint McCree Intl BB"/>
                  <a:ea typeface="Lint McCree Intl BB"/>
                  <a:cs typeface="Lint McCree Intl BB"/>
                  <a:sym typeface="Lint McCree Intl BB"/>
                </a:rPr>
                <a:t>one</a:t>
              </a:r>
            </a:p>
            <a:p>
              <a:pPr lvl="0">
                <a:defRPr sz="1800"/>
              </a:pPr>
              <a:r>
                <a:rPr sz="1100" b="1">
                  <a:latin typeface="Lint McCree Intl BB"/>
                  <a:ea typeface="Lint McCree Intl BB"/>
                  <a:cs typeface="Lint McCree Intl BB"/>
                  <a:sym typeface="Lint McCree Intl BB"/>
                </a:rPr>
                <a:t>idea</a:t>
              </a:r>
            </a:p>
          </p:txBody>
        </p:sp>
      </p:grpSp>
      <p:pic>
        <p:nvPicPr>
          <p:cNvPr id="1143" name="pasted-image.tif"/>
          <p:cNvPicPr/>
          <p:nvPr/>
        </p:nvPicPr>
        <p:blipFill>
          <a:blip r:embed="rId4">
            <a:extLst/>
          </a:blip>
          <a:stretch>
            <a:fillRect/>
          </a:stretch>
        </p:blipFill>
        <p:spPr>
          <a:xfrm>
            <a:off x="2266686" y="1851425"/>
            <a:ext cx="5418901" cy="7450990"/>
          </a:xfrm>
          <a:prstGeom prst="rect">
            <a:avLst/>
          </a:prstGeom>
          <a:ln w="12700">
            <a:miter lim="400000"/>
          </a:ln>
        </p:spPr>
      </p:pic>
      <p:pic>
        <p:nvPicPr>
          <p:cNvPr id="1144" name="pasted-image.tif"/>
          <p:cNvPicPr/>
          <p:nvPr/>
        </p:nvPicPr>
        <p:blipFill>
          <a:blip r:embed="rId5">
            <a:extLst/>
          </a:blip>
          <a:stretch>
            <a:fillRect/>
          </a:stretch>
        </p:blipFill>
        <p:spPr>
          <a:xfrm>
            <a:off x="3423744" y="4495427"/>
            <a:ext cx="3104765" cy="175474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42"/>
                                        </p:tgtEl>
                                        <p:attrNameLst>
                                          <p:attrName>style.visibility</p:attrName>
                                        </p:attrNameLst>
                                      </p:cBhvr>
                                      <p:to>
                                        <p:strVal val="visible"/>
                                      </p:to>
                                    </p:set>
                                    <p:animEffect transition="in" filter="fade">
                                      <p:cBhvr>
                                        <p:cTn id="7" dur="1000"/>
                                        <p:tgtEl>
                                          <p:spTgt spid="1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2" grpId="1" animBg="1" advAuto="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 name="Shape 1146"/>
          <p:cNvSpPr/>
          <p:nvPr/>
        </p:nvSpPr>
        <p:spPr>
          <a:xfrm>
            <a:off x="1104503" y="757629"/>
            <a:ext cx="7628948" cy="205411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999"/>
              </a:lnSpc>
              <a:defRPr sz="1800"/>
            </a:pPr>
            <a:r>
              <a:rPr sz="2400" b="1">
                <a:solidFill>
                  <a:srgbClr val="2D2829"/>
                </a:solidFill>
                <a:latin typeface="Helvetica"/>
                <a:ea typeface="Helvetica"/>
                <a:cs typeface="Helvetica"/>
                <a:sym typeface="Helvetica"/>
              </a:rPr>
              <a:t>Each round of brainstorming will be 3-5 minutes. </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Do at least two rounds.</a:t>
            </a:r>
          </a:p>
          <a:p>
            <a:pPr marL="228495" indent="-228495" algn="l" defTabSz="456987">
              <a:lnSpc>
                <a:spcPts val="3999"/>
              </a:lnSpc>
              <a:buSzPct val="100000"/>
              <a:buChar char="•"/>
              <a:defRPr sz="1800"/>
            </a:pPr>
            <a:r>
              <a:rPr sz="2400">
                <a:solidFill>
                  <a:srgbClr val="2D2829"/>
                </a:solidFill>
                <a:latin typeface="Helvetica"/>
                <a:ea typeface="Helvetica"/>
                <a:cs typeface="Helvetica"/>
                <a:sym typeface="Helvetica"/>
              </a:rPr>
              <a:t>Try different methods, e.g…</a:t>
            </a:r>
          </a:p>
          <a:p>
            <a:pPr algn="l" defTabSz="456987">
              <a:lnSpc>
                <a:spcPts val="3200"/>
              </a:lnSpc>
              <a:defRPr sz="1800"/>
            </a:pPr>
            <a:r>
              <a:rPr sz="1700">
                <a:solidFill>
                  <a:srgbClr val="2D2829"/>
                </a:solidFill>
                <a:latin typeface="Helvetica"/>
                <a:ea typeface="Helvetica"/>
                <a:cs typeface="Helvetica"/>
                <a:sym typeface="Helvetica"/>
              </a:rPr>
              <a:t> </a:t>
            </a:r>
          </a:p>
        </p:txBody>
      </p:sp>
      <p:sp>
        <p:nvSpPr>
          <p:cNvPr id="1147" name="Shape 1147"/>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48" name="pasted-image.pdf"/>
          <p:cNvPicPr/>
          <p:nvPr/>
        </p:nvPicPr>
        <p:blipFill>
          <a:blip r:embed="rId2">
            <a:extLst/>
          </a:blip>
          <a:stretch>
            <a:fillRect/>
          </a:stretch>
        </p:blipFill>
        <p:spPr>
          <a:xfrm>
            <a:off x="8878925" y="172393"/>
            <a:ext cx="1110209" cy="1074987"/>
          </a:xfrm>
          <a:prstGeom prst="rect">
            <a:avLst/>
          </a:prstGeom>
          <a:ln w="12700">
            <a:miter lim="400000"/>
          </a:ln>
        </p:spPr>
      </p:pic>
      <p:grpSp>
        <p:nvGrpSpPr>
          <p:cNvPr id="1155" name="Group 1155"/>
          <p:cNvGrpSpPr/>
          <p:nvPr/>
        </p:nvGrpSpPr>
        <p:grpSpPr>
          <a:xfrm>
            <a:off x="4699031" y="1862458"/>
            <a:ext cx="6163890" cy="4759935"/>
            <a:chOff x="0" y="-46868"/>
            <a:chExt cx="6163888" cy="4759931"/>
          </a:xfrm>
        </p:grpSpPr>
        <p:sp>
          <p:nvSpPr>
            <p:cNvPr id="1149" name="Shape 1149"/>
            <p:cNvSpPr/>
            <p:nvPr/>
          </p:nvSpPr>
          <p:spPr>
            <a:xfrm rot="71567">
              <a:off x="3831482" y="2165196"/>
              <a:ext cx="1275663" cy="1221648"/>
            </a:xfrm>
            <a:prstGeom prst="rect">
              <a:avLst/>
            </a:prstGeom>
            <a:solidFill>
              <a:srgbClr val="F5EE99"/>
            </a:solidFill>
            <a:ln w="3175" cap="flat">
              <a:solidFill>
                <a:srgbClr val="000000"/>
              </a:solidFill>
              <a:prstDash val="solid"/>
              <a:miter lim="400000"/>
            </a:ln>
            <a:effectLst>
              <a:outerShdw blurRad="152400" dist="147151" dir="4210190" rotWithShape="0">
                <a:srgbClr val="000000">
                  <a:alpha val="32872"/>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600">
                  <a:latin typeface="Lint McCree Intl BB"/>
                  <a:ea typeface="Lint McCree Intl BB"/>
                  <a:cs typeface="Lint McCree Intl BB"/>
                  <a:sym typeface="Lint McCree Intl BB"/>
                </a:defRPr>
              </a:lvl1pPr>
            </a:lstStyle>
            <a:p>
              <a:pPr lvl="0">
                <a:defRPr sz="1800"/>
              </a:pPr>
              <a:r>
                <a:rPr/>
                <a:t>idea</a:t>
              </a:r>
            </a:p>
          </p:txBody>
        </p:sp>
        <p:pic>
          <p:nvPicPr>
            <p:cNvPr id="1150" name="LittleGuy_5b.png"/>
            <p:cNvPicPr/>
            <p:nvPr/>
          </p:nvPicPr>
          <p:blipFill>
            <a:blip r:embed="rId3">
              <a:extLst/>
            </a:blip>
            <a:stretch>
              <a:fillRect/>
            </a:stretch>
          </p:blipFill>
          <p:spPr>
            <a:xfrm>
              <a:off x="981232" y="2425263"/>
              <a:ext cx="1404779" cy="2287800"/>
            </a:xfrm>
            <a:prstGeom prst="rect">
              <a:avLst/>
            </a:prstGeom>
            <a:ln w="12700" cap="flat">
              <a:noFill/>
              <a:miter lim="400000"/>
            </a:ln>
            <a:effectLst/>
          </p:spPr>
        </p:pic>
        <p:sp>
          <p:nvSpPr>
            <p:cNvPr id="1151" name="Shape 1151"/>
            <p:cNvSpPr/>
            <p:nvPr/>
          </p:nvSpPr>
          <p:spPr>
            <a:xfrm>
              <a:off x="2299149" y="-46868"/>
              <a:ext cx="884858"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6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In Pairs</a:t>
              </a:r>
            </a:p>
          </p:txBody>
        </p:sp>
        <p:sp>
          <p:nvSpPr>
            <p:cNvPr id="1152" name="Shape 1152"/>
            <p:cNvSpPr/>
            <p:nvPr/>
          </p:nvSpPr>
          <p:spPr>
            <a:xfrm>
              <a:off x="0" y="486549"/>
              <a:ext cx="2923636" cy="1432282"/>
            </a:xfrm>
            <a:prstGeom prst="wedgeEllipseCallout">
              <a:avLst>
                <a:gd name="adj1" fmla="val 3625"/>
                <a:gd name="adj2" fmla="val 79763"/>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a:solidFill>
                    <a:srgbClr val="2D2829"/>
                  </a:solidFill>
                  <a:latin typeface="Lint McCree Intl BB"/>
                  <a:ea typeface="Lint McCree Intl BB"/>
                  <a:cs typeface="Lint McCree Intl BB"/>
                  <a:sym typeface="Lint McCree Intl BB"/>
                </a:rPr>
                <a:t>one partner</a:t>
              </a:r>
            </a:p>
            <a:p>
              <a:pPr defTabSz="456987">
                <a:lnSpc>
                  <a:spcPts val="3100"/>
                </a:lnSpc>
                <a:defRPr sz="1800"/>
              </a:pPr>
              <a:r>
                <a:rPr sz="1600" b="1">
                  <a:solidFill>
                    <a:srgbClr val="2D2829"/>
                  </a:solidFill>
                  <a:latin typeface="Lint McCree Intl BB"/>
                  <a:ea typeface="Lint McCree Intl BB"/>
                  <a:cs typeface="Lint McCree Intl BB"/>
                  <a:sym typeface="Lint McCree Intl BB"/>
                </a:rPr>
                <a:t>shouts</a:t>
              </a:r>
              <a:r>
                <a:rPr sz="1600">
                  <a:solidFill>
                    <a:srgbClr val="2D2829"/>
                  </a:solidFill>
                  <a:latin typeface="Lint McCree Intl BB"/>
                  <a:ea typeface="Lint McCree Intl BB"/>
                  <a:cs typeface="Lint McCree Intl BB"/>
                  <a:sym typeface="Lint McCree Intl BB"/>
                </a:rPr>
                <a:t> ideas!</a:t>
              </a:r>
            </a:p>
          </p:txBody>
        </p:sp>
        <p:sp>
          <p:nvSpPr>
            <p:cNvPr id="1153" name="Shape 1153"/>
            <p:cNvSpPr/>
            <p:nvPr/>
          </p:nvSpPr>
          <p:spPr>
            <a:xfrm>
              <a:off x="3240252" y="379987"/>
              <a:ext cx="2923636" cy="1432283"/>
            </a:xfrm>
            <a:prstGeom prst="wedgeEllipseCallout">
              <a:avLst>
                <a:gd name="adj1" fmla="val -27450"/>
                <a:gd name="adj2" fmla="val 70739"/>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6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The other captures them on sticky notes.</a:t>
              </a:r>
            </a:p>
          </p:txBody>
        </p:sp>
        <p:pic>
          <p:nvPicPr>
            <p:cNvPr id="1154" name="pasted-image.tif"/>
            <p:cNvPicPr/>
            <p:nvPr/>
          </p:nvPicPr>
          <p:blipFill>
            <a:blip r:embed="rId4">
              <a:extLst/>
            </a:blip>
            <a:stretch>
              <a:fillRect/>
            </a:stretch>
          </p:blipFill>
          <p:spPr>
            <a:xfrm rot="15106048" flipH="1">
              <a:off x="2801468" y="2734534"/>
              <a:ext cx="1633880" cy="1669259"/>
            </a:xfrm>
            <a:prstGeom prst="rect">
              <a:avLst/>
            </a:prstGeom>
            <a:ln w="12700" cap="flat">
              <a:noFill/>
              <a:miter lim="400000"/>
            </a:ln>
            <a:effectLst/>
          </p:spPr>
        </p:pic>
      </p:grpSp>
      <p:grpSp>
        <p:nvGrpSpPr>
          <p:cNvPr id="1165" name="Group 1165"/>
          <p:cNvGrpSpPr/>
          <p:nvPr/>
        </p:nvGrpSpPr>
        <p:grpSpPr>
          <a:xfrm>
            <a:off x="7136322" y="5747072"/>
            <a:ext cx="5757239" cy="4073046"/>
            <a:chOff x="0" y="-46868"/>
            <a:chExt cx="5757238" cy="4073044"/>
          </a:xfrm>
        </p:grpSpPr>
        <p:sp>
          <p:nvSpPr>
            <p:cNvPr id="1156" name="Shape 1156"/>
            <p:cNvSpPr/>
            <p:nvPr/>
          </p:nvSpPr>
          <p:spPr>
            <a:xfrm>
              <a:off x="990571" y="1428638"/>
              <a:ext cx="4766667" cy="2339473"/>
            </a:xfrm>
            <a:prstGeom prst="wedgeEllipseCallout">
              <a:avLst>
                <a:gd name="adj1" fmla="val -26526"/>
                <a:gd name="adj2" fmla="val 35815"/>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100"/>
                </a:lnSpc>
                <a:defRPr sz="1800"/>
              </a:pPr>
              <a:r>
                <a:rPr sz="1600">
                  <a:solidFill>
                    <a:srgbClr val="2D2829"/>
                  </a:solidFill>
                  <a:latin typeface="Lint McCree Intl BB"/>
                  <a:ea typeface="Lint McCree Intl BB"/>
                  <a:cs typeface="Lint McCree Intl BB"/>
                  <a:sym typeface="Lint McCree Intl BB"/>
                </a:rPr>
                <a:t>everyone captures their own ideas and </a:t>
              </a:r>
              <a:r>
                <a:rPr sz="1600" b="1">
                  <a:solidFill>
                    <a:srgbClr val="2D2829"/>
                  </a:solidFill>
                  <a:latin typeface="Lint McCree Intl BB"/>
                  <a:ea typeface="Lint McCree Intl BB"/>
                  <a:cs typeface="Lint McCree Intl BB"/>
                  <a:sym typeface="Lint McCree Intl BB"/>
                </a:rPr>
                <a:t>shares them</a:t>
              </a:r>
              <a:r>
                <a:rPr sz="1600">
                  <a:solidFill>
                    <a:srgbClr val="2D2829"/>
                  </a:solidFill>
                  <a:latin typeface="Lint McCree Intl BB"/>
                  <a:ea typeface="Lint McCree Intl BB"/>
                  <a:cs typeface="Lint McCree Intl BB"/>
                  <a:sym typeface="Lint McCree Intl BB"/>
                </a:rPr>
                <a:t> aloud.</a:t>
              </a:r>
            </a:p>
          </p:txBody>
        </p:sp>
        <p:pic>
          <p:nvPicPr>
            <p:cNvPr id="1157" name="LittleGuy_11c.png"/>
            <p:cNvPicPr/>
            <p:nvPr/>
          </p:nvPicPr>
          <p:blipFill>
            <a:blip r:embed="rId5">
              <a:extLst/>
            </a:blip>
            <a:stretch>
              <a:fillRect/>
            </a:stretch>
          </p:blipFill>
          <p:spPr>
            <a:xfrm>
              <a:off x="4200046" y="953837"/>
              <a:ext cx="895253" cy="1475552"/>
            </a:xfrm>
            <a:prstGeom prst="rect">
              <a:avLst/>
            </a:prstGeom>
            <a:ln w="12700" cap="flat">
              <a:noFill/>
              <a:miter lim="400000"/>
            </a:ln>
            <a:effectLst/>
          </p:spPr>
        </p:pic>
        <p:sp>
          <p:nvSpPr>
            <p:cNvPr id="1158" name="Shape 1158"/>
            <p:cNvSpPr/>
            <p:nvPr/>
          </p:nvSpPr>
          <p:spPr>
            <a:xfrm>
              <a:off x="3168878" y="-46868"/>
              <a:ext cx="743793"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6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Group</a:t>
              </a:r>
            </a:p>
          </p:txBody>
        </p:sp>
        <p:pic>
          <p:nvPicPr>
            <p:cNvPr id="1159" name="LittleGuy_10b.png"/>
            <p:cNvPicPr/>
            <p:nvPr/>
          </p:nvPicPr>
          <p:blipFill>
            <a:blip r:embed="rId6">
              <a:extLst/>
            </a:blip>
            <a:stretch>
              <a:fillRect/>
            </a:stretch>
          </p:blipFill>
          <p:spPr>
            <a:xfrm>
              <a:off x="1581346" y="778747"/>
              <a:ext cx="974598" cy="1662416"/>
            </a:xfrm>
            <a:prstGeom prst="rect">
              <a:avLst/>
            </a:prstGeom>
            <a:ln w="12700" cap="flat">
              <a:noFill/>
              <a:miter lim="400000"/>
            </a:ln>
            <a:effectLst/>
          </p:spPr>
        </p:pic>
        <p:pic>
          <p:nvPicPr>
            <p:cNvPr id="1160" name="LittleGuy_1c.png"/>
            <p:cNvPicPr/>
            <p:nvPr/>
          </p:nvPicPr>
          <p:blipFill>
            <a:blip r:embed="rId7">
              <a:extLst/>
            </a:blip>
            <a:stretch>
              <a:fillRect/>
            </a:stretch>
          </p:blipFill>
          <p:spPr>
            <a:xfrm>
              <a:off x="0" y="2138025"/>
              <a:ext cx="1083814" cy="1888151"/>
            </a:xfrm>
            <a:prstGeom prst="rect">
              <a:avLst/>
            </a:prstGeom>
            <a:ln w="12700" cap="flat">
              <a:noFill/>
              <a:miter lim="400000"/>
            </a:ln>
            <a:effectLst/>
          </p:spPr>
        </p:pic>
        <p:pic>
          <p:nvPicPr>
            <p:cNvPr id="1161" name="LittleGuy_7b.png"/>
            <p:cNvPicPr/>
            <p:nvPr/>
          </p:nvPicPr>
          <p:blipFill>
            <a:blip r:embed="rId8">
              <a:extLst/>
            </a:blip>
            <a:stretch>
              <a:fillRect/>
            </a:stretch>
          </p:blipFill>
          <p:spPr>
            <a:xfrm flipH="1">
              <a:off x="3053476" y="753556"/>
              <a:ext cx="974599" cy="1712798"/>
            </a:xfrm>
            <a:prstGeom prst="rect">
              <a:avLst/>
            </a:prstGeom>
            <a:ln w="12700" cap="flat">
              <a:noFill/>
              <a:miter lim="400000"/>
            </a:ln>
            <a:effectLst/>
          </p:spPr>
        </p:pic>
        <p:sp>
          <p:nvSpPr>
            <p:cNvPr id="1162" name="Shape 1162"/>
            <p:cNvSpPr/>
            <p:nvPr/>
          </p:nvSpPr>
          <p:spPr>
            <a:xfrm rot="21155361">
              <a:off x="2327214" y="805797"/>
              <a:ext cx="330737" cy="311162"/>
            </a:xfrm>
            <a:prstGeom prst="rect">
              <a:avLst/>
            </a:prstGeom>
            <a:solidFill>
              <a:srgbClr val="CBAED6"/>
            </a:solidFill>
            <a:ln w="3175" cap="flat">
              <a:solidFill>
                <a:srgbClr val="000000"/>
              </a:solidFill>
              <a:prstDash val="solid"/>
              <a:miter lim="400000"/>
            </a:ln>
            <a:effectLst/>
          </p:spPr>
          <p:txBody>
            <a:bodyPr wrap="square" lIns="0" tIns="0" rIns="0" bIns="0" numCol="1" anchor="ctr">
              <a:noAutofit/>
            </a:bodyPr>
            <a:lstStyle/>
            <a:p>
              <a:pPr lvl="0">
                <a:defRPr sz="1200">
                  <a:latin typeface="Lint McCree Intl BB"/>
                  <a:ea typeface="Lint McCree Intl BB"/>
                  <a:cs typeface="Lint McCree Intl BB"/>
                  <a:sym typeface="Lint McCree Intl BB"/>
                </a:defRPr>
              </a:pPr>
              <a:endParaRPr/>
            </a:p>
          </p:txBody>
        </p:sp>
        <p:sp>
          <p:nvSpPr>
            <p:cNvPr id="1163" name="Shape 1163"/>
            <p:cNvSpPr/>
            <p:nvPr/>
          </p:nvSpPr>
          <p:spPr>
            <a:xfrm rot="21155361">
              <a:off x="2926731" y="779147"/>
              <a:ext cx="334339" cy="276745"/>
            </a:xfrm>
            <a:prstGeom prst="rect">
              <a:avLst/>
            </a:prstGeom>
            <a:solidFill>
              <a:srgbClr val="A3D4B1"/>
            </a:solidFill>
            <a:ln w="3175" cap="flat">
              <a:solidFill>
                <a:srgbClr val="000000"/>
              </a:solidFill>
              <a:prstDash val="solid"/>
              <a:miter lim="400000"/>
            </a:ln>
            <a:effectLst/>
          </p:spPr>
          <p:txBody>
            <a:bodyPr wrap="square" lIns="0" tIns="0" rIns="0" bIns="0" numCol="1" anchor="ctr">
              <a:noAutofit/>
            </a:bodyPr>
            <a:lstStyle/>
            <a:p>
              <a:pPr lvl="0">
                <a:defRPr sz="1200">
                  <a:latin typeface="Lint McCree Intl BB"/>
                  <a:ea typeface="Lint McCree Intl BB"/>
                  <a:cs typeface="Lint McCree Intl BB"/>
                  <a:sym typeface="Lint McCree Intl BB"/>
                </a:defRPr>
              </a:pPr>
              <a:endParaRPr/>
            </a:p>
          </p:txBody>
        </p:sp>
        <p:sp>
          <p:nvSpPr>
            <p:cNvPr id="1164" name="Shape 1164"/>
            <p:cNvSpPr/>
            <p:nvPr/>
          </p:nvSpPr>
          <p:spPr>
            <a:xfrm rot="21155361">
              <a:off x="4010338" y="861092"/>
              <a:ext cx="348178" cy="327572"/>
            </a:xfrm>
            <a:prstGeom prst="rect">
              <a:avLst/>
            </a:prstGeom>
            <a:solidFill>
              <a:srgbClr val="97CED6"/>
            </a:solidFill>
            <a:ln w="3175" cap="flat">
              <a:solidFill>
                <a:srgbClr val="000000"/>
              </a:solidFill>
              <a:prstDash val="solid"/>
              <a:miter lim="400000"/>
            </a:ln>
            <a:effectLst/>
          </p:spPr>
          <p:txBody>
            <a:bodyPr wrap="square" lIns="0" tIns="0" rIns="0" bIns="0" numCol="1" anchor="ctr">
              <a:noAutofit/>
            </a:bodyPr>
            <a:lstStyle/>
            <a:p>
              <a:pPr lvl="0">
                <a:defRPr sz="1200">
                  <a:latin typeface="Lint McCree Intl BB"/>
                  <a:ea typeface="Lint McCree Intl BB"/>
                  <a:cs typeface="Lint McCree Intl BB"/>
                  <a:sym typeface="Lint McCree Intl BB"/>
                </a:defRPr>
              </a:pPr>
              <a:endParaRPr/>
            </a:p>
          </p:txBody>
        </p:sp>
      </p:grpSp>
      <p:grpSp>
        <p:nvGrpSpPr>
          <p:cNvPr id="1172" name="Group 1172"/>
          <p:cNvGrpSpPr/>
          <p:nvPr/>
        </p:nvGrpSpPr>
        <p:grpSpPr>
          <a:xfrm>
            <a:off x="463909" y="2403691"/>
            <a:ext cx="3302201" cy="5966194"/>
            <a:chOff x="0" y="-46868"/>
            <a:chExt cx="3302200" cy="5966193"/>
          </a:xfrm>
        </p:grpSpPr>
        <p:grpSp>
          <p:nvGrpSpPr>
            <p:cNvPr id="1170" name="Group 1170"/>
            <p:cNvGrpSpPr/>
            <p:nvPr/>
          </p:nvGrpSpPr>
          <p:grpSpPr>
            <a:xfrm>
              <a:off x="0" y="-46868"/>
              <a:ext cx="3302200" cy="5966193"/>
              <a:chOff x="0" y="-46868"/>
              <a:chExt cx="3302199" cy="5966192"/>
            </a:xfrm>
          </p:grpSpPr>
          <p:sp>
            <p:nvSpPr>
              <p:cNvPr id="1166" name="Shape 1166"/>
              <p:cNvSpPr/>
              <p:nvPr/>
            </p:nvSpPr>
            <p:spPr>
              <a:xfrm>
                <a:off x="0" y="521017"/>
                <a:ext cx="3302199" cy="2033192"/>
              </a:xfrm>
              <a:prstGeom prst="wedgeEllipseCallout">
                <a:avLst>
                  <a:gd name="adj1" fmla="val 5440"/>
                  <a:gd name="adj2" fmla="val 72268"/>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457200">
                  <a:lnSpc>
                    <a:spcPts val="3100"/>
                  </a:lnSpc>
                  <a:defRPr sz="16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a:t>everyone brainstorms by themselves in silence. </a:t>
                </a:r>
              </a:p>
            </p:txBody>
          </p:sp>
          <p:pic>
            <p:nvPicPr>
              <p:cNvPr id="1167" name="LittleGuy_14a.png"/>
              <p:cNvPicPr/>
              <p:nvPr/>
            </p:nvPicPr>
            <p:blipFill>
              <a:blip r:embed="rId9">
                <a:extLst/>
              </a:blip>
              <a:stretch>
                <a:fillRect/>
              </a:stretch>
            </p:blipFill>
            <p:spPr>
              <a:xfrm>
                <a:off x="1034196" y="3117214"/>
                <a:ext cx="1551770" cy="2802110"/>
              </a:xfrm>
              <a:prstGeom prst="rect">
                <a:avLst/>
              </a:prstGeom>
              <a:ln w="12700" cap="flat">
                <a:noFill/>
                <a:miter lim="400000"/>
              </a:ln>
              <a:effectLst/>
            </p:spPr>
          </p:pic>
          <p:sp>
            <p:nvSpPr>
              <p:cNvPr id="1168" name="Shape 1168"/>
              <p:cNvSpPr/>
              <p:nvPr/>
            </p:nvSpPr>
            <p:spPr>
              <a:xfrm rot="21155361">
                <a:off x="625664" y="2971574"/>
                <a:ext cx="728860" cy="685723"/>
              </a:xfrm>
              <a:prstGeom prst="rect">
                <a:avLst/>
              </a:prstGeom>
              <a:solidFill>
                <a:srgbClr val="9FD37F"/>
              </a:solidFill>
              <a:ln w="3175" cap="flat">
                <a:solidFill>
                  <a:srgbClr val="000000"/>
                </a:solidFill>
                <a:prstDash val="solid"/>
                <a:miter lim="400000"/>
              </a:ln>
              <a:effectLst>
                <a:outerShdw blurRad="152400" dist="147151" dir="4210190" rotWithShape="0">
                  <a:srgbClr val="000000">
                    <a:alpha val="32872"/>
                  </a:srgbClr>
                </a:outerShdw>
              </a:effectLst>
            </p:spPr>
            <p:txBody>
              <a:bodyPr wrap="square" lIns="0" tIns="0" rIns="0" bIns="0" numCol="1" anchor="ctr">
                <a:noAutofit/>
              </a:bodyPr>
              <a:lstStyle/>
              <a:p>
                <a:pPr lvl="0">
                  <a:defRPr sz="1200">
                    <a:latin typeface="Lint McCree Intl BB"/>
                    <a:ea typeface="Lint McCree Intl BB"/>
                    <a:cs typeface="Lint McCree Intl BB"/>
                    <a:sym typeface="Lint McCree Intl BB"/>
                  </a:defRPr>
                </a:pPr>
                <a:endParaRPr/>
              </a:p>
            </p:txBody>
          </p:sp>
          <p:sp>
            <p:nvSpPr>
              <p:cNvPr id="1169" name="Shape 1169"/>
              <p:cNvSpPr/>
              <p:nvPr/>
            </p:nvSpPr>
            <p:spPr>
              <a:xfrm>
                <a:off x="1112390" y="-46868"/>
                <a:ext cx="1077217" cy="5001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100"/>
                  </a:lnSpc>
                  <a:defRPr sz="1600" b="1">
                    <a:solidFill>
                      <a:srgbClr val="2D2829"/>
                    </a:solidFill>
                    <a:latin typeface="Lint McCree Intl BB"/>
                    <a:ea typeface="Lint McCree Intl BB"/>
                    <a:cs typeface="Lint McCree Intl BB"/>
                    <a:sym typeface="Lint McCree Intl BB"/>
                  </a:defRPr>
                </a:lvl1pPr>
              </a:lstStyle>
              <a:p>
                <a:pPr lvl="0">
                  <a:defRPr sz="1800" b="0">
                    <a:solidFill>
                      <a:srgbClr val="000000"/>
                    </a:solidFill>
                  </a:defRPr>
                </a:pPr>
                <a:r>
                  <a:rPr/>
                  <a:t>Individual</a:t>
                </a:r>
              </a:p>
            </p:txBody>
          </p:sp>
        </p:grpSp>
        <p:sp>
          <p:nvSpPr>
            <p:cNvPr id="1171" name="Shape 1171"/>
            <p:cNvSpPr/>
            <p:nvPr/>
          </p:nvSpPr>
          <p:spPr>
            <a:xfrm rot="21165994">
              <a:off x="720791" y="3124641"/>
              <a:ext cx="538609" cy="3795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defRPr sz="1300">
                  <a:latin typeface="Lint McCree Intl BB"/>
                  <a:ea typeface="Lint McCree Intl BB"/>
                  <a:cs typeface="Lint McCree Intl BB"/>
                  <a:sym typeface="Lint McCree Intl BB"/>
                </a:defRPr>
              </a:lvl1pPr>
            </a:lstStyle>
            <a:p>
              <a:pPr lvl="0">
                <a:defRPr sz="1800"/>
              </a:pPr>
              <a:r>
                <a:rPr/>
                <a:t>idea</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72"/>
                                        </p:tgtEl>
                                        <p:attrNameLst>
                                          <p:attrName>style.visibility</p:attrName>
                                        </p:attrNameLst>
                                      </p:cBhvr>
                                      <p:to>
                                        <p:strVal val="visible"/>
                                      </p:to>
                                    </p:set>
                                    <p:animEffect transition="in" filter="fade">
                                      <p:cBhvr>
                                        <p:cTn id="7" dur="1000"/>
                                        <p:tgtEl>
                                          <p:spTgt spid="1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155"/>
                                        </p:tgtEl>
                                        <p:attrNameLst>
                                          <p:attrName>style.visibility</p:attrName>
                                        </p:attrNameLst>
                                      </p:cBhvr>
                                      <p:to>
                                        <p:strVal val="visible"/>
                                      </p:to>
                                    </p:set>
                                    <p:animEffect transition="in" filter="fade">
                                      <p:cBhvr>
                                        <p:cTn id="12" dur="1000"/>
                                        <p:tgtEl>
                                          <p:spTgt spid="11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165"/>
                                        </p:tgtEl>
                                        <p:attrNameLst>
                                          <p:attrName>style.visibility</p:attrName>
                                        </p:attrNameLst>
                                      </p:cBhvr>
                                      <p:to>
                                        <p:strVal val="visible"/>
                                      </p:to>
                                    </p:set>
                                    <p:animEffect transition="in" filter="fade">
                                      <p:cBhvr>
                                        <p:cTn id="17" dur="1000"/>
                                        <p:tgtEl>
                                          <p:spTgt spid="1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5" grpId="2" animBg="1" advAuto="0"/>
      <p:bldP spid="1165" grpId="3" animBg="1" advAuto="0"/>
      <p:bldP spid="1172" grpId="1" animBg="1" advAuto="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4" name="Shape 1174"/>
          <p:cNvSpPr/>
          <p:nvPr/>
        </p:nvSpPr>
        <p:spPr>
          <a:xfrm>
            <a:off x="1195748" y="199097"/>
            <a:ext cx="6274348" cy="195198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24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After at least two rounds of brainstorming,</a:t>
            </a:r>
            <a:r>
              <a:rPr sz="2400">
                <a:latin typeface="Helvetica"/>
                <a:ea typeface="Helvetica"/>
                <a:cs typeface="Helvetica"/>
                <a:sym typeface="Helvetica"/>
              </a:rPr>
              <a:t> each </a:t>
            </a:r>
            <a:r>
              <a:rPr sz="2400">
                <a:solidFill>
                  <a:srgbClr val="2D2829"/>
                </a:solidFill>
                <a:latin typeface="Helvetica"/>
                <a:ea typeface="Helvetica"/>
                <a:cs typeface="Helvetica"/>
                <a:sym typeface="Helvetica"/>
              </a:rPr>
              <a:t>team should cluster their ideas into three groups…</a:t>
            </a:r>
          </a:p>
        </p:txBody>
      </p:sp>
      <p:sp>
        <p:nvSpPr>
          <p:cNvPr id="1175" name="Shape 1175"/>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176" name="pasted-image.pdf"/>
          <p:cNvPicPr/>
          <p:nvPr/>
        </p:nvPicPr>
        <p:blipFill>
          <a:blip r:embed="rId2">
            <a:extLst/>
          </a:blip>
          <a:stretch>
            <a:fillRect/>
          </a:stretch>
        </p:blipFill>
        <p:spPr>
          <a:xfrm>
            <a:off x="8878925" y="172393"/>
            <a:ext cx="1110209" cy="1074987"/>
          </a:xfrm>
          <a:prstGeom prst="rect">
            <a:avLst/>
          </a:prstGeom>
          <a:ln w="12700">
            <a:miter lim="400000"/>
          </a:ln>
        </p:spPr>
      </p:pic>
      <p:pic>
        <p:nvPicPr>
          <p:cNvPr id="1177" name="pasted-image.tif"/>
          <p:cNvPicPr/>
          <p:nvPr/>
        </p:nvPicPr>
        <p:blipFill>
          <a:blip r:embed="rId3">
            <a:extLst/>
          </a:blip>
          <a:srcRect/>
          <a:stretch>
            <a:fillRect/>
          </a:stretch>
        </p:blipFill>
        <p:spPr>
          <a:xfrm>
            <a:off x="3459956" y="3183687"/>
            <a:ext cx="6084742" cy="3438967"/>
          </a:xfrm>
          <a:prstGeom prst="rect">
            <a:avLst/>
          </a:prstGeom>
          <a:ln w="12700">
            <a:miter lim="400000"/>
          </a:ln>
        </p:spPr>
      </p:pic>
      <p:grpSp>
        <p:nvGrpSpPr>
          <p:cNvPr id="1188" name="Group 1188"/>
          <p:cNvGrpSpPr/>
          <p:nvPr/>
        </p:nvGrpSpPr>
        <p:grpSpPr>
          <a:xfrm>
            <a:off x="722771" y="3036138"/>
            <a:ext cx="2843166" cy="4018239"/>
            <a:chOff x="-486495" y="-21903"/>
            <a:chExt cx="2843164" cy="4018235"/>
          </a:xfrm>
        </p:grpSpPr>
        <p:sp>
          <p:nvSpPr>
            <p:cNvPr id="1178" name="Shape 1178"/>
            <p:cNvSpPr/>
            <p:nvPr/>
          </p:nvSpPr>
          <p:spPr>
            <a:xfrm>
              <a:off x="640888" y="-21903"/>
              <a:ext cx="939359" cy="58990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800"/>
                </a:lnSpc>
                <a:defRPr sz="2200" b="1">
                  <a:solidFill>
                    <a:srgbClr val="9B66A0"/>
                  </a:solidFill>
                  <a:latin typeface="Lint McCree Intl BB"/>
                  <a:ea typeface="Lint McCree Intl BB"/>
                  <a:cs typeface="Lint McCree Intl BB"/>
                  <a:sym typeface="Lint McCree Intl BB"/>
                </a:defRPr>
              </a:lvl1pPr>
            </a:lstStyle>
            <a:p>
              <a:pPr lvl="0">
                <a:defRPr sz="1800" b="0">
                  <a:solidFill>
                    <a:srgbClr val="000000"/>
                  </a:solidFill>
                </a:defRPr>
              </a:pPr>
              <a:r>
                <a:rPr sz="2100"/>
                <a:t>Seen it</a:t>
              </a:r>
            </a:p>
          </p:txBody>
        </p:sp>
        <p:grpSp>
          <p:nvGrpSpPr>
            <p:cNvPr id="1187" name="Group 1187"/>
            <p:cNvGrpSpPr/>
            <p:nvPr/>
          </p:nvGrpSpPr>
          <p:grpSpPr>
            <a:xfrm>
              <a:off x="-486495" y="740011"/>
              <a:ext cx="2843164" cy="3256321"/>
              <a:chOff x="-486494" y="0"/>
              <a:chExt cx="2843162" cy="3256320"/>
            </a:xfrm>
          </p:grpSpPr>
          <p:sp>
            <p:nvSpPr>
              <p:cNvPr id="1179" name="Shape 1179"/>
              <p:cNvSpPr/>
              <p:nvPr/>
            </p:nvSpPr>
            <p:spPr>
              <a:xfrm rot="595728">
                <a:off x="1592337" y="2370986"/>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nvGrpSpPr>
              <p:cNvPr id="1186" name="Group 1186"/>
              <p:cNvGrpSpPr/>
              <p:nvPr/>
            </p:nvGrpSpPr>
            <p:grpSpPr>
              <a:xfrm>
                <a:off x="-486495" y="0"/>
                <a:ext cx="2707630" cy="3256321"/>
                <a:chOff x="-486494" y="0"/>
                <a:chExt cx="2707629" cy="3256320"/>
              </a:xfrm>
            </p:grpSpPr>
            <p:sp>
              <p:nvSpPr>
                <p:cNvPr id="1180" name="Shape 1180"/>
                <p:cNvSpPr/>
                <p:nvPr/>
              </p:nvSpPr>
              <p:spPr>
                <a:xfrm rot="268425">
                  <a:off x="513095" y="84986"/>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81" name="Shape 1181"/>
                <p:cNvSpPr/>
                <p:nvPr/>
              </p:nvSpPr>
              <p:spPr>
                <a:xfrm rot="20733237">
                  <a:off x="784028" y="619029"/>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82" name="Shape 1182"/>
                <p:cNvSpPr/>
                <p:nvPr/>
              </p:nvSpPr>
              <p:spPr>
                <a:xfrm rot="975579">
                  <a:off x="1427495" y="84986"/>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83" name="Shape 1183"/>
                <p:cNvSpPr/>
                <p:nvPr/>
              </p:nvSpPr>
              <p:spPr>
                <a:xfrm rot="268425">
                  <a:off x="-193533" y="1935407"/>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84" name="Shape 1184"/>
                <p:cNvSpPr/>
                <p:nvPr/>
              </p:nvSpPr>
              <p:spPr>
                <a:xfrm rot="20733237">
                  <a:off x="77400" y="2469451"/>
                  <a:ext cx="708452"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85" name="Shape 1185"/>
                <p:cNvSpPr/>
                <p:nvPr/>
              </p:nvSpPr>
              <p:spPr>
                <a:xfrm rot="975579">
                  <a:off x="-401305" y="885541"/>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grpSp>
      <p:grpSp>
        <p:nvGrpSpPr>
          <p:cNvPr id="1200" name="Group 1200"/>
          <p:cNvGrpSpPr/>
          <p:nvPr/>
        </p:nvGrpSpPr>
        <p:grpSpPr>
          <a:xfrm>
            <a:off x="9591266" y="3002271"/>
            <a:ext cx="3237942" cy="3698893"/>
            <a:chOff x="16866" y="-21904"/>
            <a:chExt cx="3237940" cy="3698891"/>
          </a:xfrm>
        </p:grpSpPr>
        <p:sp>
          <p:nvSpPr>
            <p:cNvPr id="1189" name="Shape 1189"/>
            <p:cNvSpPr/>
            <p:nvPr/>
          </p:nvSpPr>
          <p:spPr>
            <a:xfrm>
              <a:off x="579627" y="-21904"/>
              <a:ext cx="1715212" cy="5899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800"/>
                </a:lnSpc>
                <a:defRPr sz="2200" b="1">
                  <a:solidFill>
                    <a:srgbClr val="9B66A0"/>
                  </a:solidFill>
                  <a:latin typeface="Lint McCree Intl BB"/>
                  <a:ea typeface="Lint McCree Intl BB"/>
                  <a:cs typeface="Lint McCree Intl BB"/>
                  <a:sym typeface="Lint McCree Intl BB"/>
                </a:defRPr>
              </a:lvl1pPr>
            </a:lstStyle>
            <a:p>
              <a:pPr lvl="0">
                <a:defRPr sz="1800" b="0">
                  <a:solidFill>
                    <a:srgbClr val="000000"/>
                  </a:solidFill>
                </a:defRPr>
              </a:pPr>
              <a:r>
                <a:rPr sz="2100"/>
                <a:t>Could be Fun</a:t>
              </a:r>
            </a:p>
          </p:txBody>
        </p:sp>
        <p:grpSp>
          <p:nvGrpSpPr>
            <p:cNvPr id="1199" name="Group 1199"/>
            <p:cNvGrpSpPr/>
            <p:nvPr/>
          </p:nvGrpSpPr>
          <p:grpSpPr>
            <a:xfrm>
              <a:off x="16866" y="596998"/>
              <a:ext cx="3237940" cy="3079989"/>
              <a:chOff x="-220133" y="-102259"/>
              <a:chExt cx="3237939" cy="3079988"/>
            </a:xfrm>
          </p:grpSpPr>
          <p:sp>
            <p:nvSpPr>
              <p:cNvPr id="1190" name="Shape 1190"/>
              <p:cNvSpPr/>
              <p:nvPr/>
            </p:nvSpPr>
            <p:spPr>
              <a:xfrm rot="21047688">
                <a:off x="1749228" y="5209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1" name="Shape 1191"/>
              <p:cNvSpPr/>
              <p:nvPr/>
            </p:nvSpPr>
            <p:spPr>
              <a:xfrm rot="758317">
                <a:off x="2240295" y="75300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nvGrpSpPr>
              <p:cNvPr id="1198" name="Group 1198"/>
              <p:cNvGrpSpPr/>
              <p:nvPr/>
            </p:nvGrpSpPr>
            <p:grpSpPr>
              <a:xfrm rot="10800000" flipH="1">
                <a:off x="-220134" y="-102260"/>
                <a:ext cx="2492069" cy="3079989"/>
                <a:chOff x="-220133" y="-365533"/>
                <a:chExt cx="2492068" cy="3079987"/>
              </a:xfrm>
            </p:grpSpPr>
            <p:sp>
              <p:nvSpPr>
                <p:cNvPr id="1192" name="Shape 1192"/>
                <p:cNvSpPr/>
                <p:nvPr/>
              </p:nvSpPr>
              <p:spPr>
                <a:xfrm rot="268425">
                  <a:off x="106695" y="-280548"/>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3" name="Shape 1193"/>
                <p:cNvSpPr/>
                <p:nvPr/>
              </p:nvSpPr>
              <p:spPr>
                <a:xfrm rot="20733237">
                  <a:off x="377628" y="253496"/>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4" name="Shape 1194"/>
                <p:cNvSpPr/>
                <p:nvPr/>
              </p:nvSpPr>
              <p:spPr>
                <a:xfrm rot="975579">
                  <a:off x="1478295" y="122628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5" name="Shape 1195"/>
                <p:cNvSpPr/>
                <p:nvPr/>
              </p:nvSpPr>
              <p:spPr>
                <a:xfrm rot="268425">
                  <a:off x="-193533" y="1393541"/>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6" name="Shape 1196"/>
                <p:cNvSpPr/>
                <p:nvPr/>
              </p:nvSpPr>
              <p:spPr>
                <a:xfrm rot="20733237">
                  <a:off x="77400" y="1927584"/>
                  <a:ext cx="708452"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197" name="Shape 1197"/>
                <p:cNvSpPr/>
                <p:nvPr/>
              </p:nvSpPr>
              <p:spPr>
                <a:xfrm rot="975579">
                  <a:off x="1478295" y="-280548"/>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grpSp>
      <p:grpSp>
        <p:nvGrpSpPr>
          <p:cNvPr id="1211" name="Group 1211"/>
          <p:cNvGrpSpPr/>
          <p:nvPr/>
        </p:nvGrpSpPr>
        <p:grpSpPr>
          <a:xfrm>
            <a:off x="4405000" y="6132870"/>
            <a:ext cx="4991421" cy="4039141"/>
            <a:chOff x="-688686" y="-970726"/>
            <a:chExt cx="4991420" cy="4039140"/>
          </a:xfrm>
        </p:grpSpPr>
        <p:sp>
          <p:nvSpPr>
            <p:cNvPr id="1201" name="Shape 1201"/>
            <p:cNvSpPr/>
            <p:nvPr/>
          </p:nvSpPr>
          <p:spPr>
            <a:xfrm>
              <a:off x="417926" y="33170"/>
              <a:ext cx="1134926" cy="107721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defTabSz="456987">
                <a:lnSpc>
                  <a:spcPts val="3800"/>
                </a:lnSpc>
                <a:defRPr sz="1800"/>
              </a:pPr>
              <a:r>
                <a:rPr sz="2100" b="1">
                  <a:solidFill>
                    <a:srgbClr val="9B66A0"/>
                  </a:solidFill>
                  <a:latin typeface="Lint McCree Intl BB"/>
                  <a:ea typeface="Lint McCree Intl BB"/>
                  <a:cs typeface="Lint McCree Intl BB"/>
                  <a:sym typeface="Lint McCree Intl BB"/>
                </a:rPr>
                <a:t>Radical </a:t>
              </a:r>
            </a:p>
            <a:p>
              <a:pPr defTabSz="456987">
                <a:lnSpc>
                  <a:spcPts val="3800"/>
                </a:lnSpc>
                <a:defRPr sz="1800"/>
              </a:pPr>
              <a:r>
                <a:rPr sz="2100" b="1">
                  <a:solidFill>
                    <a:srgbClr val="9B66A0"/>
                  </a:solidFill>
                  <a:latin typeface="Lint McCree Intl BB"/>
                  <a:ea typeface="Lint McCree Intl BB"/>
                  <a:cs typeface="Lint McCree Intl BB"/>
                  <a:sym typeface="Lint McCree Intl BB"/>
                </a:rPr>
                <a:t>change</a:t>
              </a:r>
            </a:p>
          </p:txBody>
        </p:sp>
        <p:grpSp>
          <p:nvGrpSpPr>
            <p:cNvPr id="1210" name="Group 1210"/>
            <p:cNvGrpSpPr/>
            <p:nvPr/>
          </p:nvGrpSpPr>
          <p:grpSpPr>
            <a:xfrm>
              <a:off x="-688686" y="-970726"/>
              <a:ext cx="4991420" cy="4039140"/>
              <a:chOff x="-2115029" y="-970725"/>
              <a:chExt cx="4991418" cy="4039138"/>
            </a:xfrm>
          </p:grpSpPr>
          <p:sp>
            <p:nvSpPr>
              <p:cNvPr id="1202" name="Shape 1202"/>
              <p:cNvSpPr/>
              <p:nvPr/>
            </p:nvSpPr>
            <p:spPr>
              <a:xfrm rot="20947723">
                <a:off x="-2054460" y="640253"/>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nvGrpSpPr>
              <p:cNvPr id="1209" name="Group 1209"/>
              <p:cNvGrpSpPr/>
              <p:nvPr/>
            </p:nvGrpSpPr>
            <p:grpSpPr>
              <a:xfrm rot="18379891" flipH="1">
                <a:off x="-771677" y="107527"/>
                <a:ext cx="3629286" cy="1882634"/>
                <a:chOff x="-807974" y="-539819"/>
                <a:chExt cx="3629285" cy="1882632"/>
              </a:xfrm>
            </p:grpSpPr>
            <p:sp>
              <p:nvSpPr>
                <p:cNvPr id="1203" name="Shape 1203"/>
                <p:cNvSpPr/>
                <p:nvPr/>
              </p:nvSpPr>
              <p:spPr>
                <a:xfrm rot="268425">
                  <a:off x="1113270" y="21900"/>
                  <a:ext cx="708452"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04" name="Shape 1204"/>
                <p:cNvSpPr/>
                <p:nvPr/>
              </p:nvSpPr>
              <p:spPr>
                <a:xfrm rot="20733237">
                  <a:off x="1384204" y="555943"/>
                  <a:ext cx="708451" cy="709723"/>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05" name="Shape 1205"/>
                <p:cNvSpPr/>
                <p:nvPr/>
              </p:nvSpPr>
              <p:spPr>
                <a:xfrm rot="975579">
                  <a:off x="2027670" y="21900"/>
                  <a:ext cx="708452"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06" name="Shape 1206"/>
                <p:cNvSpPr/>
                <p:nvPr/>
              </p:nvSpPr>
              <p:spPr>
                <a:xfrm rot="268425">
                  <a:off x="-781374" y="-454833"/>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07" name="Shape 1207"/>
                <p:cNvSpPr/>
                <p:nvPr/>
              </p:nvSpPr>
              <p:spPr>
                <a:xfrm rot="20733237">
                  <a:off x="-510441" y="79210"/>
                  <a:ext cx="708452" cy="709723"/>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08" name="Shape 1208"/>
                <p:cNvSpPr/>
                <p:nvPr/>
              </p:nvSpPr>
              <p:spPr>
                <a:xfrm rot="975579">
                  <a:off x="133026" y="-454833"/>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188"/>
                                        </p:tgtEl>
                                        <p:attrNameLst>
                                          <p:attrName>style.visibility</p:attrName>
                                        </p:attrNameLst>
                                      </p:cBhvr>
                                      <p:to>
                                        <p:strVal val="visible"/>
                                      </p:to>
                                    </p:set>
                                    <p:animEffect transition="in" filter="fade">
                                      <p:cBhvr>
                                        <p:cTn id="7" dur="1000"/>
                                        <p:tgtEl>
                                          <p:spTgt spid="11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2" nodeType="clickEffect">
                                  <p:stCondLst>
                                    <p:cond delay="0"/>
                                  </p:stCondLst>
                                  <p:iterate>
                                    <p:tmAbs val="0"/>
                                  </p:iterate>
                                  <p:childTnLst>
                                    <p:set>
                                      <p:cBhvr>
                                        <p:cTn id="11" fill="hold"/>
                                        <p:tgtEl>
                                          <p:spTgt spid="1200"/>
                                        </p:tgtEl>
                                        <p:attrNameLst>
                                          <p:attrName>style.visibility</p:attrName>
                                        </p:attrNameLst>
                                      </p:cBhvr>
                                      <p:to>
                                        <p:strVal val="visible"/>
                                      </p:to>
                                    </p:set>
                                    <p:animEffect transition="in" filter="fade">
                                      <p:cBhvr>
                                        <p:cTn id="12" dur="1000"/>
                                        <p:tgtEl>
                                          <p:spTgt spid="12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3" nodeType="clickEffect">
                                  <p:stCondLst>
                                    <p:cond delay="0"/>
                                  </p:stCondLst>
                                  <p:iterate>
                                    <p:tmAbs val="0"/>
                                  </p:iterate>
                                  <p:childTnLst>
                                    <p:set>
                                      <p:cBhvr>
                                        <p:cTn id="16" fill="hold"/>
                                        <p:tgtEl>
                                          <p:spTgt spid="1211"/>
                                        </p:tgtEl>
                                        <p:attrNameLst>
                                          <p:attrName>style.visibility</p:attrName>
                                        </p:attrNameLst>
                                      </p:cBhvr>
                                      <p:to>
                                        <p:strVal val="visible"/>
                                      </p:to>
                                    </p:set>
                                    <p:animEffect transition="in" filter="fade">
                                      <p:cBhvr>
                                        <p:cTn id="17" dur="1000"/>
                                        <p:tgtEl>
                                          <p:spTgt spid="1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 grpId="1" animBg="1" advAuto="0"/>
      <p:bldP spid="1200" grpId="2" animBg="1" advAuto="0"/>
      <p:bldP spid="1211" grpId="3" animBg="1" advAuto="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3" name="Shape 1213"/>
          <p:cNvSpPr/>
          <p:nvPr/>
        </p:nvSpPr>
        <p:spPr>
          <a:xfrm>
            <a:off x="1178826" y="357774"/>
            <a:ext cx="7842997" cy="163463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2400">
              <a:latin typeface="Helvetica"/>
              <a:ea typeface="Helvetica"/>
              <a:cs typeface="Helvetica"/>
              <a:sym typeface="Helvetica"/>
            </a:endParaRPr>
          </a:p>
          <a:p>
            <a:pPr algn="l" defTabSz="456987">
              <a:defRPr sz="1800"/>
            </a:pPr>
            <a:endParaRPr sz="11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Select one idea or a set of ideas </a:t>
            </a:r>
          </a:p>
          <a:p>
            <a:pPr algn="l" defTabSz="456987">
              <a:lnSpc>
                <a:spcPts val="3800"/>
              </a:lnSpc>
              <a:defRPr sz="1800"/>
            </a:pPr>
            <a:r>
              <a:rPr sz="2400">
                <a:latin typeface="Helvetica"/>
                <a:ea typeface="Helvetica"/>
                <a:cs typeface="Helvetica"/>
                <a:sym typeface="Helvetica"/>
              </a:rPr>
              <a:t>that fit together </a:t>
            </a:r>
            <a:r>
              <a:rPr sz="2400">
                <a:solidFill>
                  <a:srgbClr val="2D2829"/>
                </a:solidFill>
                <a:latin typeface="Helvetica"/>
                <a:ea typeface="Helvetica"/>
                <a:cs typeface="Helvetica"/>
                <a:sym typeface="Helvetica"/>
              </a:rPr>
              <a:t>and that you are </a:t>
            </a:r>
            <a:r>
              <a:rPr sz="2400" i="1">
                <a:solidFill>
                  <a:srgbClr val="C82506"/>
                </a:solidFill>
                <a:latin typeface="Helvetica"/>
                <a:ea typeface="Helvetica"/>
                <a:cs typeface="Helvetica"/>
                <a:sym typeface="Helvetica"/>
              </a:rPr>
              <a:t>really excited </a:t>
            </a:r>
            <a:r>
              <a:rPr sz="2400">
                <a:solidFill>
                  <a:srgbClr val="2D2829"/>
                </a:solidFill>
                <a:latin typeface="Helvetica"/>
                <a:ea typeface="Helvetica"/>
                <a:cs typeface="Helvetica"/>
                <a:sym typeface="Helvetica"/>
              </a:rPr>
              <a:t>about. </a:t>
            </a:r>
          </a:p>
        </p:txBody>
      </p:sp>
      <p:sp>
        <p:nvSpPr>
          <p:cNvPr id="1214" name="Shape 1214"/>
          <p:cNvSpPr/>
          <p:nvPr/>
        </p:nvSpPr>
        <p:spPr>
          <a:xfrm>
            <a:off x="10128029" y="415439"/>
            <a:ext cx="2923504"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Brainstorming</a:t>
            </a:r>
          </a:p>
        </p:txBody>
      </p:sp>
      <p:pic>
        <p:nvPicPr>
          <p:cNvPr id="1215" name="pasted-image.pdf"/>
          <p:cNvPicPr/>
          <p:nvPr/>
        </p:nvPicPr>
        <p:blipFill>
          <a:blip r:embed="rId2">
            <a:extLst/>
          </a:blip>
          <a:stretch>
            <a:fillRect/>
          </a:stretch>
        </p:blipFill>
        <p:spPr>
          <a:xfrm>
            <a:off x="8878925" y="172393"/>
            <a:ext cx="1110209" cy="1074987"/>
          </a:xfrm>
          <a:prstGeom prst="rect">
            <a:avLst/>
          </a:prstGeom>
          <a:ln w="12700">
            <a:miter lim="400000"/>
          </a:ln>
        </p:spPr>
      </p:pic>
      <p:pic>
        <p:nvPicPr>
          <p:cNvPr id="1216" name="pasted-image.tif"/>
          <p:cNvPicPr/>
          <p:nvPr/>
        </p:nvPicPr>
        <p:blipFill>
          <a:blip r:embed="rId3">
            <a:extLst/>
          </a:blip>
          <a:srcRect/>
          <a:stretch>
            <a:fillRect/>
          </a:stretch>
        </p:blipFill>
        <p:spPr>
          <a:xfrm>
            <a:off x="3459956" y="3183687"/>
            <a:ext cx="6084742" cy="3438967"/>
          </a:xfrm>
          <a:prstGeom prst="rect">
            <a:avLst/>
          </a:prstGeom>
          <a:ln w="12700">
            <a:miter lim="400000"/>
          </a:ln>
        </p:spPr>
      </p:pic>
      <p:grpSp>
        <p:nvGrpSpPr>
          <p:cNvPr id="1227" name="Group 1227"/>
          <p:cNvGrpSpPr/>
          <p:nvPr/>
        </p:nvGrpSpPr>
        <p:grpSpPr>
          <a:xfrm>
            <a:off x="722771" y="3036138"/>
            <a:ext cx="2843166" cy="4018239"/>
            <a:chOff x="-486495" y="-21903"/>
            <a:chExt cx="2843164" cy="4018235"/>
          </a:xfrm>
        </p:grpSpPr>
        <p:sp>
          <p:nvSpPr>
            <p:cNvPr id="1217" name="Shape 1217"/>
            <p:cNvSpPr/>
            <p:nvPr/>
          </p:nvSpPr>
          <p:spPr>
            <a:xfrm>
              <a:off x="640888" y="-21903"/>
              <a:ext cx="939359" cy="58990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800"/>
                </a:lnSpc>
                <a:defRPr sz="2200" b="1">
                  <a:solidFill>
                    <a:srgbClr val="A6AAA9"/>
                  </a:solidFill>
                  <a:latin typeface="Lint McCree Intl BB"/>
                  <a:ea typeface="Lint McCree Intl BB"/>
                  <a:cs typeface="Lint McCree Intl BB"/>
                  <a:sym typeface="Lint McCree Intl BB"/>
                </a:defRPr>
              </a:lvl1pPr>
            </a:lstStyle>
            <a:p>
              <a:pPr lvl="0">
                <a:defRPr sz="1800" b="0">
                  <a:solidFill>
                    <a:srgbClr val="000000"/>
                  </a:solidFill>
                </a:defRPr>
              </a:pPr>
              <a:r>
                <a:rPr sz="2100"/>
                <a:t>Seen it</a:t>
              </a:r>
            </a:p>
          </p:txBody>
        </p:sp>
        <p:grpSp>
          <p:nvGrpSpPr>
            <p:cNvPr id="1226" name="Group 1226"/>
            <p:cNvGrpSpPr/>
            <p:nvPr/>
          </p:nvGrpSpPr>
          <p:grpSpPr>
            <a:xfrm>
              <a:off x="-486495" y="740011"/>
              <a:ext cx="2843164" cy="3256321"/>
              <a:chOff x="-486494" y="0"/>
              <a:chExt cx="2843162" cy="3256320"/>
            </a:xfrm>
          </p:grpSpPr>
          <p:sp>
            <p:nvSpPr>
              <p:cNvPr id="1218" name="Shape 1218"/>
              <p:cNvSpPr/>
              <p:nvPr/>
            </p:nvSpPr>
            <p:spPr>
              <a:xfrm rot="595728">
                <a:off x="1592337" y="2370986"/>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nvGrpSpPr>
              <p:cNvPr id="1225" name="Group 1225"/>
              <p:cNvGrpSpPr/>
              <p:nvPr/>
            </p:nvGrpSpPr>
            <p:grpSpPr>
              <a:xfrm>
                <a:off x="-486495" y="0"/>
                <a:ext cx="2707630" cy="3256321"/>
                <a:chOff x="-486494" y="0"/>
                <a:chExt cx="2707629" cy="3256320"/>
              </a:xfrm>
            </p:grpSpPr>
            <p:sp>
              <p:nvSpPr>
                <p:cNvPr id="1219" name="Shape 1219"/>
                <p:cNvSpPr/>
                <p:nvPr/>
              </p:nvSpPr>
              <p:spPr>
                <a:xfrm rot="268425">
                  <a:off x="513095" y="84986"/>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20" name="Shape 1220"/>
                <p:cNvSpPr/>
                <p:nvPr/>
              </p:nvSpPr>
              <p:spPr>
                <a:xfrm rot="20733237">
                  <a:off x="784028" y="619029"/>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21" name="Shape 1221"/>
                <p:cNvSpPr/>
                <p:nvPr/>
              </p:nvSpPr>
              <p:spPr>
                <a:xfrm rot="975579">
                  <a:off x="1427495" y="84986"/>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22" name="Shape 1222"/>
                <p:cNvSpPr/>
                <p:nvPr/>
              </p:nvSpPr>
              <p:spPr>
                <a:xfrm rot="268425">
                  <a:off x="-193533" y="1935407"/>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23" name="Shape 1223"/>
                <p:cNvSpPr/>
                <p:nvPr/>
              </p:nvSpPr>
              <p:spPr>
                <a:xfrm rot="20733237">
                  <a:off x="77400" y="2469451"/>
                  <a:ext cx="708452"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24" name="Shape 1224"/>
                <p:cNvSpPr/>
                <p:nvPr/>
              </p:nvSpPr>
              <p:spPr>
                <a:xfrm rot="975579">
                  <a:off x="-401305" y="885541"/>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grpSp>
      <p:grpSp>
        <p:nvGrpSpPr>
          <p:cNvPr id="1238" name="Group 1238"/>
          <p:cNvGrpSpPr/>
          <p:nvPr/>
        </p:nvGrpSpPr>
        <p:grpSpPr>
          <a:xfrm>
            <a:off x="9591266" y="3002271"/>
            <a:ext cx="3237942" cy="3698892"/>
            <a:chOff x="16866" y="-21904"/>
            <a:chExt cx="3237940" cy="3698891"/>
          </a:xfrm>
        </p:grpSpPr>
        <p:sp>
          <p:nvSpPr>
            <p:cNvPr id="1228" name="Shape 1228"/>
            <p:cNvSpPr/>
            <p:nvPr/>
          </p:nvSpPr>
          <p:spPr>
            <a:xfrm>
              <a:off x="579627" y="-21904"/>
              <a:ext cx="1715212" cy="5899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defTabSz="457200">
                <a:lnSpc>
                  <a:spcPts val="3800"/>
                </a:lnSpc>
                <a:defRPr sz="2200" b="1">
                  <a:solidFill>
                    <a:srgbClr val="A6AAA9"/>
                  </a:solidFill>
                  <a:latin typeface="Lint McCree Intl BB"/>
                  <a:ea typeface="Lint McCree Intl BB"/>
                  <a:cs typeface="Lint McCree Intl BB"/>
                  <a:sym typeface="Lint McCree Intl BB"/>
                </a:defRPr>
              </a:lvl1pPr>
            </a:lstStyle>
            <a:p>
              <a:pPr lvl="0">
                <a:defRPr sz="1800" b="0">
                  <a:solidFill>
                    <a:srgbClr val="000000"/>
                  </a:solidFill>
                </a:defRPr>
              </a:pPr>
              <a:r>
                <a:rPr sz="2100"/>
                <a:t>Could be Fun</a:t>
              </a:r>
            </a:p>
          </p:txBody>
        </p:sp>
        <p:sp>
          <p:nvSpPr>
            <p:cNvPr id="1229" name="Shape 1229"/>
            <p:cNvSpPr/>
            <p:nvPr/>
          </p:nvSpPr>
          <p:spPr>
            <a:xfrm rot="10531575" flipH="1">
              <a:off x="343694" y="2882279"/>
              <a:ext cx="708452"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0" name="Shape 1230"/>
            <p:cNvSpPr/>
            <p:nvPr/>
          </p:nvSpPr>
          <p:spPr>
            <a:xfrm rot="11666763" flipH="1">
              <a:off x="614628" y="2348235"/>
              <a:ext cx="708451" cy="709722"/>
            </a:xfrm>
            <a:prstGeom prst="rect">
              <a:avLst/>
            </a:prstGeom>
            <a:solidFill>
              <a:srgbClr val="9FD37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nvGrpSpPr>
            <p:cNvPr id="1237" name="Group 1237"/>
            <p:cNvGrpSpPr/>
            <p:nvPr/>
          </p:nvGrpSpPr>
          <p:grpSpPr>
            <a:xfrm>
              <a:off x="16866" y="596998"/>
              <a:ext cx="3237940" cy="3079989"/>
              <a:chOff x="0" y="0"/>
              <a:chExt cx="3237939" cy="3079988"/>
            </a:xfrm>
          </p:grpSpPr>
          <p:sp>
            <p:nvSpPr>
              <p:cNvPr id="1231" name="Shape 1231"/>
              <p:cNvSpPr/>
              <p:nvPr/>
            </p:nvSpPr>
            <p:spPr>
              <a:xfrm rot="21047688">
                <a:off x="1969361" y="154354"/>
                <a:ext cx="708452"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2" name="Shape 1232"/>
              <p:cNvSpPr/>
              <p:nvPr/>
            </p:nvSpPr>
            <p:spPr>
              <a:xfrm rot="758317">
                <a:off x="2460428" y="855264"/>
                <a:ext cx="708451" cy="709723"/>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3" name="Shape 1233"/>
              <p:cNvSpPr/>
              <p:nvPr/>
            </p:nvSpPr>
            <p:spPr>
              <a:xfrm rot="9824421" flipH="1">
                <a:off x="1698428" y="778447"/>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4" name="Shape 1234"/>
              <p:cNvSpPr/>
              <p:nvPr/>
            </p:nvSpPr>
            <p:spPr>
              <a:xfrm rot="10531575" flipH="1">
                <a:off x="26600" y="611192"/>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5" name="Shape 1235"/>
              <p:cNvSpPr/>
              <p:nvPr/>
            </p:nvSpPr>
            <p:spPr>
              <a:xfrm rot="11666763" flipH="1">
                <a:off x="297534" y="77148"/>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36" name="Shape 1236"/>
              <p:cNvSpPr/>
              <p:nvPr/>
            </p:nvSpPr>
            <p:spPr>
              <a:xfrm rot="9824421" flipH="1">
                <a:off x="1698428" y="2285280"/>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grpSp>
      <p:sp>
        <p:nvSpPr>
          <p:cNvPr id="1239" name="Shape 1239"/>
          <p:cNvSpPr/>
          <p:nvPr/>
        </p:nvSpPr>
        <p:spPr>
          <a:xfrm>
            <a:off x="5503425" y="7131633"/>
            <a:ext cx="1151307" cy="108747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defTabSz="456987">
              <a:lnSpc>
                <a:spcPts val="3800"/>
              </a:lnSpc>
              <a:defRPr sz="1800"/>
            </a:pPr>
            <a:r>
              <a:rPr sz="2100" b="1">
                <a:solidFill>
                  <a:srgbClr val="A6AAA9"/>
                </a:solidFill>
                <a:latin typeface="Lint McCree Intl BB"/>
                <a:ea typeface="Lint McCree Intl BB"/>
                <a:cs typeface="Lint McCree Intl BB"/>
                <a:sym typeface="Lint McCree Intl BB"/>
              </a:rPr>
              <a:t>Radical </a:t>
            </a:r>
          </a:p>
          <a:p>
            <a:pPr defTabSz="456987">
              <a:lnSpc>
                <a:spcPts val="3800"/>
              </a:lnSpc>
              <a:defRPr sz="1800"/>
            </a:pPr>
            <a:r>
              <a:rPr sz="2100" b="1">
                <a:solidFill>
                  <a:srgbClr val="A6AAA9"/>
                </a:solidFill>
                <a:latin typeface="Lint McCree Intl BB"/>
                <a:ea typeface="Lint McCree Intl BB"/>
                <a:cs typeface="Lint McCree Intl BB"/>
                <a:sym typeface="Lint McCree Intl BB"/>
              </a:rPr>
              <a:t>change</a:t>
            </a:r>
          </a:p>
        </p:txBody>
      </p:sp>
      <p:grpSp>
        <p:nvGrpSpPr>
          <p:cNvPr id="1247" name="Group 1247"/>
          <p:cNvGrpSpPr/>
          <p:nvPr/>
        </p:nvGrpSpPr>
        <p:grpSpPr>
          <a:xfrm>
            <a:off x="4404991" y="6212078"/>
            <a:ext cx="4372004" cy="3488082"/>
            <a:chOff x="0" y="0"/>
            <a:chExt cx="4372002" cy="3488080"/>
          </a:xfrm>
        </p:grpSpPr>
        <p:sp>
          <p:nvSpPr>
            <p:cNvPr id="1240" name="Shape 1240"/>
            <p:cNvSpPr/>
            <p:nvPr/>
          </p:nvSpPr>
          <p:spPr>
            <a:xfrm rot="20947723">
              <a:off x="60570" y="1531759"/>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1" name="Shape 1241"/>
            <p:cNvSpPr/>
            <p:nvPr/>
          </p:nvSpPr>
          <p:spPr>
            <a:xfrm rot="18111465" flipH="1">
              <a:off x="2510822" y="1942078"/>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2" name="Shape 1242"/>
            <p:cNvSpPr/>
            <p:nvPr/>
          </p:nvSpPr>
          <p:spPr>
            <a:xfrm rot="19246653" flipH="1">
              <a:off x="2780533" y="2476740"/>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3" name="Shape 1243"/>
            <p:cNvSpPr/>
            <p:nvPr/>
          </p:nvSpPr>
          <p:spPr>
            <a:xfrm rot="17404312" flipH="1">
              <a:off x="1969080" y="2678721"/>
              <a:ext cx="708452"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4" name="Shape 1244"/>
            <p:cNvSpPr/>
            <p:nvPr/>
          </p:nvSpPr>
          <p:spPr>
            <a:xfrm rot="18111465" flipH="1">
              <a:off x="3249259" y="133304"/>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5" name="Shape 1245"/>
            <p:cNvSpPr/>
            <p:nvPr/>
          </p:nvSpPr>
          <p:spPr>
            <a:xfrm rot="19246653" flipH="1">
              <a:off x="3518970" y="667966"/>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46" name="Shape 1246"/>
            <p:cNvSpPr/>
            <p:nvPr/>
          </p:nvSpPr>
          <p:spPr>
            <a:xfrm rot="17404312" flipH="1">
              <a:off x="2707517" y="869947"/>
              <a:ext cx="708451" cy="709722"/>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pic>
        <p:nvPicPr>
          <p:cNvPr id="1248" name="Picture 1247"/>
          <p:cNvPicPr/>
          <p:nvPr/>
        </p:nvPicPr>
        <p:blipFill>
          <a:blip r:embed="rId4">
            <a:extLst/>
          </a:blip>
          <a:stretch>
            <a:fillRect/>
          </a:stretch>
        </p:blipFill>
        <p:spPr>
          <a:xfrm>
            <a:off x="9294313" y="4978401"/>
            <a:ext cx="2221178" cy="2120768"/>
          </a:xfrm>
          <a:prstGeom prst="rect">
            <a:avLst/>
          </a:prstGeom>
          <a:effectLst>
            <a:outerShdw blurRad="38100" dist="25400" dir="5400000" rotWithShape="0">
              <a:srgbClr val="000000">
                <a:alpha val="50000"/>
              </a:srgbClr>
            </a:outerShdw>
          </a:effectLst>
        </p:spPr>
      </p:pic>
      <p:pic>
        <p:nvPicPr>
          <p:cNvPr id="1249" name="LittleGuy_4c.png"/>
          <p:cNvPicPr/>
          <p:nvPr/>
        </p:nvPicPr>
        <p:blipFill>
          <a:blip r:embed="rId5">
            <a:extLst/>
          </a:blip>
          <a:stretch>
            <a:fillRect/>
          </a:stretch>
        </p:blipFill>
        <p:spPr>
          <a:xfrm>
            <a:off x="8862810" y="6263704"/>
            <a:ext cx="1600789" cy="3488081"/>
          </a:xfrm>
          <a:prstGeom prst="rect">
            <a:avLst/>
          </a:prstGeom>
          <a:ln w="12700">
            <a:miter lim="400000"/>
          </a:ln>
        </p:spPr>
      </p:pic>
      <p:sp>
        <p:nvSpPr>
          <p:cNvPr id="1250" name="Shape 1250"/>
          <p:cNvSpPr/>
          <p:nvPr/>
        </p:nvSpPr>
        <p:spPr>
          <a:xfrm>
            <a:off x="6183381" y="5752967"/>
            <a:ext cx="2923637" cy="1432283"/>
          </a:xfrm>
          <a:prstGeom prst="wedgeEllipseCallout">
            <a:avLst>
              <a:gd name="adj1" fmla="val 63439"/>
              <a:gd name="adj2" fmla="val 36347"/>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99"/>
              </a:lnSpc>
              <a:defRPr sz="1800"/>
            </a:pPr>
            <a:r>
              <a:rPr sz="1600">
                <a:solidFill>
                  <a:srgbClr val="2D2829"/>
                </a:solidFill>
                <a:latin typeface="Lint McCree Intl BB"/>
                <a:ea typeface="Lint McCree Intl BB"/>
                <a:cs typeface="Lint McCree Intl BB"/>
                <a:sym typeface="Lint McCree Intl BB"/>
              </a:rPr>
              <a:t>This is the idea you’ll </a:t>
            </a:r>
            <a:r>
              <a:rPr sz="1600" b="1">
                <a:solidFill>
                  <a:srgbClr val="2D2829"/>
                </a:solidFill>
                <a:latin typeface="Lint McCree Intl BB"/>
                <a:ea typeface="Lint McCree Intl BB"/>
                <a:cs typeface="Lint McCree Intl BB"/>
                <a:sym typeface="Lint McCree Intl BB"/>
              </a:rPr>
              <a:t>prototype!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54" name="Group 1254"/>
          <p:cNvGrpSpPr/>
          <p:nvPr/>
        </p:nvGrpSpPr>
        <p:grpSpPr>
          <a:xfrm>
            <a:off x="1058091" y="550498"/>
            <a:ext cx="11549294" cy="8303095"/>
            <a:chOff x="0" y="0"/>
            <a:chExt cx="11549292" cy="8303093"/>
          </a:xfrm>
        </p:grpSpPr>
        <p:pic>
          <p:nvPicPr>
            <p:cNvPr id="1252" name="Screen Shot 2015-08-28 at 5.04.07 PM.png"/>
            <p:cNvPicPr/>
            <p:nvPr/>
          </p:nvPicPr>
          <p:blipFill>
            <a:blip r:embed="rId2">
              <a:extLst/>
            </a:blip>
            <a:stretch>
              <a:fillRect/>
            </a:stretch>
          </p:blipFill>
          <p:spPr>
            <a:xfrm>
              <a:off x="0" y="1949967"/>
              <a:ext cx="11549292" cy="6353126"/>
            </a:xfrm>
            <a:prstGeom prst="rect">
              <a:avLst/>
            </a:prstGeom>
            <a:ln w="12700" cap="flat">
              <a:noFill/>
              <a:miter lim="400000"/>
            </a:ln>
            <a:effectLst/>
          </p:spPr>
        </p:pic>
        <p:sp>
          <p:nvSpPr>
            <p:cNvPr id="1253" name="Shape 1253"/>
            <p:cNvSpPr/>
            <p:nvPr/>
          </p:nvSpPr>
          <p:spPr>
            <a:xfrm>
              <a:off x="7205377" y="0"/>
              <a:ext cx="4273205" cy="2062425"/>
            </a:xfrm>
            <a:prstGeom prst="wedgeEllipseCallout">
              <a:avLst>
                <a:gd name="adj1" fmla="val -29768"/>
                <a:gd name="adj2" fmla="val 93015"/>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a:solidFill>
                    <a:srgbClr val="2D2829"/>
                  </a:solidFill>
                  <a:latin typeface="Lint McCree Intl BB"/>
                  <a:ea typeface="Lint McCree Intl BB"/>
                  <a:cs typeface="Lint McCree Intl BB"/>
                  <a:sym typeface="Lint McCree Intl BB"/>
                </a:rPr>
                <a:t>Answer the two questions on </a:t>
              </a:r>
              <a:r>
                <a:rPr b="1">
                  <a:solidFill>
                    <a:srgbClr val="2D2829"/>
                  </a:solidFill>
                  <a:latin typeface="Lint McCree Intl BB"/>
                  <a:ea typeface="Lint McCree Intl BB"/>
                  <a:cs typeface="Lint McCree Intl BB"/>
                  <a:sym typeface="Lint McCree Intl BB"/>
                </a:rPr>
                <a:t>page 6 </a:t>
              </a:r>
              <a:r>
                <a:rPr>
                  <a:solidFill>
                    <a:srgbClr val="2D2829"/>
                  </a:solidFill>
                  <a:latin typeface="Lint McCree Intl BB"/>
                  <a:ea typeface="Lint McCree Intl BB"/>
                  <a:cs typeface="Lint McCree Intl BB"/>
                  <a:sym typeface="Lint McCree Intl BB"/>
                </a:rPr>
                <a:t>of your </a:t>
              </a:r>
              <a:r>
                <a:rPr i="1">
                  <a:solidFill>
                    <a:srgbClr val="2D2829"/>
                  </a:solidFill>
                  <a:latin typeface="Lint McCree Intl BB"/>
                  <a:ea typeface="Lint McCree Intl BB"/>
                  <a:cs typeface="Lint McCree Intl BB"/>
                  <a:sym typeface="Lint McCree Intl BB"/>
                </a:rPr>
                <a:t>Student Workbook.</a:t>
              </a:r>
            </a:p>
          </p:txBody>
        </p:sp>
      </p:grpSp>
      <p:sp>
        <p:nvSpPr>
          <p:cNvPr id="1255" name="Shape 1255"/>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Protoyping</a:t>
            </a:r>
          </a:p>
        </p:txBody>
      </p:sp>
      <p:sp>
        <p:nvSpPr>
          <p:cNvPr id="1256" name="Shape 1256"/>
          <p:cNvSpPr/>
          <p:nvPr/>
        </p:nvSpPr>
        <p:spPr>
          <a:xfrm>
            <a:off x="1094765" y="1171172"/>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
        <p:nvSpPr>
          <p:cNvPr id="1257" name="Shape 1257"/>
          <p:cNvSpPr/>
          <p:nvPr/>
        </p:nvSpPr>
        <p:spPr>
          <a:xfrm>
            <a:off x="5246756" y="13907789"/>
            <a:ext cx="4964238"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254"/>
                                        </p:tgtEl>
                                        <p:attrNameLst>
                                          <p:attrName>style.visibility</p:attrName>
                                        </p:attrNameLst>
                                      </p:cBhvr>
                                      <p:to>
                                        <p:strVal val="visible"/>
                                      </p:to>
                                    </p:set>
                                    <p:animEffect transition="in" filter="fade">
                                      <p:cBhvr>
                                        <p:cTn id="7" dur="1000"/>
                                        <p:tgtEl>
                                          <p:spTgt spid="1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4" grpId="1" animBg="1" advAuto="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 name="Shape 1259"/>
          <p:cNvSpPr/>
          <p:nvPr/>
        </p:nvSpPr>
        <p:spPr>
          <a:xfrm>
            <a:off x="1277557" y="2387760"/>
            <a:ext cx="11059290" cy="1634631"/>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3999"/>
              </a:lnSpc>
              <a:defRPr sz="1800"/>
            </a:pPr>
            <a:r>
              <a:rPr sz="2400" b="1">
                <a:solidFill>
                  <a:srgbClr val="2D2829"/>
                </a:solidFill>
                <a:latin typeface="Helvetica"/>
                <a:ea typeface="Helvetica"/>
                <a:cs typeface="Helvetica"/>
                <a:sym typeface="Helvetica"/>
              </a:rPr>
              <a:t>A more structured variant of </a:t>
            </a:r>
            <a:r>
              <a:rPr sz="2400" b="1" i="1">
                <a:solidFill>
                  <a:srgbClr val="2D2829"/>
                </a:solidFill>
                <a:latin typeface="Helvetica"/>
                <a:ea typeface="Helvetica"/>
                <a:cs typeface="Helvetica"/>
                <a:sym typeface="Helvetica"/>
              </a:rPr>
              <a:t>brainstorming</a:t>
            </a:r>
            <a:r>
              <a:rPr sz="2400">
                <a:solidFill>
                  <a:srgbClr val="2D2829"/>
                </a:solidFill>
                <a:latin typeface="Helvetica"/>
                <a:ea typeface="Helvetica"/>
                <a:cs typeface="Helvetica"/>
                <a:sym typeface="Helvetica"/>
              </a:rPr>
              <a:t> </a:t>
            </a:r>
          </a:p>
          <a:p>
            <a:pPr algn="l" defTabSz="456987">
              <a:lnSpc>
                <a:spcPts val="3999"/>
              </a:lnSpc>
              <a:defRPr sz="1800"/>
            </a:pPr>
            <a:r>
              <a:rPr sz="2400" i="1">
                <a:solidFill>
                  <a:srgbClr val="2D2829"/>
                </a:solidFill>
                <a:latin typeface="Helvetica"/>
                <a:ea typeface="Helvetica"/>
                <a:cs typeface="Helvetica"/>
                <a:sym typeface="Helvetica"/>
              </a:rPr>
              <a:t>Lotus Blossom</a:t>
            </a:r>
            <a:r>
              <a:rPr sz="2400">
                <a:solidFill>
                  <a:srgbClr val="2D2829"/>
                </a:solidFill>
                <a:latin typeface="Helvetica"/>
                <a:ea typeface="Helvetica"/>
                <a:cs typeface="Helvetica"/>
                <a:sym typeface="Helvetica"/>
              </a:rPr>
              <a:t> diagrams begin with a “How might we...?” question, </a:t>
            </a:r>
          </a:p>
          <a:p>
            <a:pPr algn="l" defTabSz="456987">
              <a:lnSpc>
                <a:spcPts val="3999"/>
              </a:lnSpc>
              <a:defRPr sz="1800"/>
            </a:pPr>
            <a:r>
              <a:rPr sz="2400">
                <a:solidFill>
                  <a:srgbClr val="2D2829"/>
                </a:solidFill>
                <a:latin typeface="Helvetica"/>
                <a:ea typeface="Helvetica"/>
                <a:cs typeface="Helvetica"/>
                <a:sym typeface="Helvetica"/>
              </a:rPr>
              <a:t>and then “blossom” outwards. </a:t>
            </a:r>
          </a:p>
        </p:txBody>
      </p:sp>
      <p:sp>
        <p:nvSpPr>
          <p:cNvPr id="1260" name="Shape 1260"/>
          <p:cNvSpPr/>
          <p:nvPr/>
        </p:nvSpPr>
        <p:spPr>
          <a:xfrm>
            <a:off x="3607309" y="565336"/>
            <a:ext cx="3876550" cy="108336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4000" b="1">
                <a:solidFill>
                  <a:srgbClr val="41C4DC"/>
                </a:solidFill>
                <a:latin typeface="Helvetica Neue"/>
                <a:ea typeface="Helvetica Neue"/>
                <a:cs typeface="Helvetica Neue"/>
                <a:sym typeface="Helvetica Neue"/>
              </a:rPr>
              <a:t>Lotus Blossom</a:t>
            </a:r>
          </a:p>
          <a:p>
            <a:pPr algn="l" defTabSz="456987">
              <a:defRPr sz="1800"/>
            </a:pPr>
            <a:r>
              <a:rPr sz="2400">
                <a:solidFill>
                  <a:srgbClr val="41C4DC"/>
                </a:solidFill>
                <a:latin typeface="Helvetica Neue Light"/>
                <a:ea typeface="Helvetica Neue Light"/>
                <a:cs typeface="Helvetica Neue Light"/>
                <a:sym typeface="Helvetica Neue Light"/>
              </a:rPr>
              <a:t>20-40 minutes</a:t>
            </a:r>
          </a:p>
        </p:txBody>
      </p:sp>
      <p:pic>
        <p:nvPicPr>
          <p:cNvPr id="1261" name="pasted-image.pdf"/>
          <p:cNvPicPr/>
          <p:nvPr/>
        </p:nvPicPr>
        <p:blipFill>
          <a:blip r:embed="rId2">
            <a:extLst/>
          </a:blip>
          <a:stretch>
            <a:fillRect/>
          </a:stretch>
        </p:blipFill>
        <p:spPr>
          <a:xfrm>
            <a:off x="1600200" y="232593"/>
            <a:ext cx="1703908" cy="1787807"/>
          </a:xfrm>
          <a:prstGeom prst="rect">
            <a:avLst/>
          </a:prstGeom>
          <a:ln w="12700">
            <a:miter lim="400000"/>
          </a:ln>
        </p:spPr>
      </p:pic>
      <p:pic>
        <p:nvPicPr>
          <p:cNvPr id="1262" name="Lotus Blossom_ICE.png"/>
          <p:cNvPicPr/>
          <p:nvPr/>
        </p:nvPicPr>
        <p:blipFill>
          <a:blip r:embed="rId3">
            <a:extLst/>
          </a:blip>
          <a:stretch>
            <a:fillRect/>
          </a:stretch>
        </p:blipFill>
        <p:spPr>
          <a:xfrm>
            <a:off x="3456582" y="4448531"/>
            <a:ext cx="6091661" cy="4358262"/>
          </a:xfrm>
          <a:prstGeom prst="rect">
            <a:avLst/>
          </a:prstGeom>
          <a:ln w="12700">
            <a:miter lim="400000"/>
          </a:ln>
        </p:spPr>
      </p:pic>
      <p:sp>
        <p:nvSpPr>
          <p:cNvPr id="1263" name="Shape 1263"/>
          <p:cNvSpPr/>
          <p:nvPr/>
        </p:nvSpPr>
        <p:spPr>
          <a:xfrm>
            <a:off x="438042" y="4267200"/>
            <a:ext cx="4919332" cy="2315088"/>
          </a:xfrm>
          <a:prstGeom prst="wedgeEllipseCallout">
            <a:avLst>
              <a:gd name="adj1" fmla="val 2321"/>
              <a:gd name="adj2" fmla="val 100914"/>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000"/>
              </a:lnSpc>
              <a:defRPr sz="15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600" dirty="0"/>
              <a:t>It takes ideas that are too general or conceptual, and makes them more concrete and tactical.</a:t>
            </a:r>
          </a:p>
        </p:txBody>
      </p:sp>
      <p:pic>
        <p:nvPicPr>
          <p:cNvPr id="1264" name="LittleGuy_12d.png"/>
          <p:cNvPicPr/>
          <p:nvPr/>
        </p:nvPicPr>
        <p:blipFill>
          <a:blip r:embed="rId4">
            <a:extLst/>
          </a:blip>
          <a:stretch>
            <a:fillRect/>
          </a:stretch>
        </p:blipFill>
        <p:spPr>
          <a:xfrm>
            <a:off x="1966160" y="7890571"/>
            <a:ext cx="2013897" cy="1936148"/>
          </a:xfrm>
          <a:prstGeom prst="rect">
            <a:avLst/>
          </a:prstGeom>
          <a:ln w="12700">
            <a:miter lim="400000"/>
          </a:ln>
        </p:spPr>
      </p:pic>
      <p:sp>
        <p:nvSpPr>
          <p:cNvPr id="1265" name="Shape 1265"/>
          <p:cNvSpPr/>
          <p:nvPr/>
        </p:nvSpPr>
        <p:spPr>
          <a:xfrm>
            <a:off x="7483857" y="4267202"/>
            <a:ext cx="5208872" cy="2485770"/>
          </a:xfrm>
          <a:prstGeom prst="wedgeEllipseCallout">
            <a:avLst>
              <a:gd name="adj1" fmla="val 1707"/>
              <a:gd name="adj2" fmla="val 95607"/>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000"/>
              </a:lnSpc>
              <a:defRPr sz="1500">
                <a:solidFill>
                  <a:srgbClr val="2D2829"/>
                </a:solidFill>
                <a:latin typeface="Lint McCree Intl BB"/>
                <a:ea typeface="Lint McCree Intl BB"/>
                <a:cs typeface="Lint McCree Intl BB"/>
                <a:sym typeface="Lint McCree Intl BB"/>
              </a:defRPr>
            </a:lvl1pPr>
          </a:lstStyle>
          <a:p>
            <a:pPr lvl="0">
              <a:defRPr sz="1800">
                <a:solidFill>
                  <a:srgbClr val="000000"/>
                </a:solidFill>
              </a:defRPr>
            </a:pPr>
            <a:r>
              <a:rPr sz="1600"/>
              <a:t>By the end of this activity, you will have generated dozens of ideas and clustered them according to relevant themes.</a:t>
            </a:r>
          </a:p>
        </p:txBody>
      </p:sp>
      <p:pic>
        <p:nvPicPr>
          <p:cNvPr id="1266" name="LittleGuy_15c.png"/>
          <p:cNvPicPr/>
          <p:nvPr/>
        </p:nvPicPr>
        <p:blipFill>
          <a:blip r:embed="rId5">
            <a:extLst/>
          </a:blip>
          <a:stretch>
            <a:fillRect/>
          </a:stretch>
        </p:blipFill>
        <p:spPr>
          <a:xfrm>
            <a:off x="9584765" y="7995429"/>
            <a:ext cx="1064090" cy="178780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Screen Shot 2015-08-27 at 3.03.31 PM.png"/>
          <p:cNvPicPr/>
          <p:nvPr/>
        </p:nvPicPr>
        <p:blipFill>
          <a:blip r:embed="rId2">
            <a:alphaModFix amt="30094"/>
            <a:extLst/>
          </a:blip>
          <a:stretch>
            <a:fillRect/>
          </a:stretch>
        </p:blipFill>
        <p:spPr>
          <a:xfrm>
            <a:off x="1166733" y="4941960"/>
            <a:ext cx="1611816" cy="1211641"/>
          </a:xfrm>
          <a:prstGeom prst="rect">
            <a:avLst/>
          </a:prstGeom>
          <a:ln w="12700">
            <a:miter lim="400000"/>
          </a:ln>
        </p:spPr>
      </p:pic>
      <p:sp>
        <p:nvSpPr>
          <p:cNvPr id="179" name="Shape 179"/>
          <p:cNvSpPr/>
          <p:nvPr/>
        </p:nvSpPr>
        <p:spPr>
          <a:xfrm>
            <a:off x="1610061" y="348861"/>
            <a:ext cx="8015706" cy="2190433"/>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lstStyle>
            <a:lvl1pPr algn="l" defTabSz="457200">
              <a:defRPr sz="2800" b="1">
                <a:solidFill>
                  <a:srgbClr val="286B8E"/>
                </a:solidFill>
              </a:defRPr>
            </a:lvl1pPr>
          </a:lstStyle>
          <a:p>
            <a:pPr lvl="0">
              <a:defRPr sz="1800" b="0">
                <a:solidFill>
                  <a:srgbClr val="000000"/>
                </a:solidFill>
              </a:defRPr>
            </a:pPr>
            <a:r>
              <a:rPr i="1" dirty="0"/>
              <a:t>Overview</a:t>
            </a:r>
            <a:r>
              <a:rPr dirty="0"/>
              <a:t> Cards</a:t>
            </a:r>
          </a:p>
        </p:txBody>
      </p:sp>
      <p:pic>
        <p:nvPicPr>
          <p:cNvPr id="180" name="5a.png"/>
          <p:cNvPicPr/>
          <p:nvPr/>
        </p:nvPicPr>
        <p:blipFill>
          <a:blip r:embed="rId3">
            <a:alphaModFix amt="30094"/>
            <a:extLst/>
          </a:blip>
          <a:stretch>
            <a:fillRect/>
          </a:stretch>
        </p:blipFill>
        <p:spPr>
          <a:xfrm>
            <a:off x="2924359" y="3590059"/>
            <a:ext cx="1713638" cy="1285230"/>
          </a:xfrm>
          <a:prstGeom prst="rect">
            <a:avLst/>
          </a:prstGeom>
          <a:ln w="25400">
            <a:solidFill>
              <a:srgbClr val="FFFFFF"/>
            </a:solidFill>
            <a:miter lim="400000"/>
          </a:ln>
        </p:spPr>
      </p:pic>
      <p:pic>
        <p:nvPicPr>
          <p:cNvPr id="181" name="6a.png"/>
          <p:cNvPicPr/>
          <p:nvPr/>
        </p:nvPicPr>
        <p:blipFill>
          <a:blip r:embed="rId4">
            <a:alphaModFix amt="30094"/>
            <a:extLst/>
          </a:blip>
          <a:stretch>
            <a:fillRect/>
          </a:stretch>
        </p:blipFill>
        <p:spPr>
          <a:xfrm>
            <a:off x="2926342" y="4923459"/>
            <a:ext cx="1713638" cy="1285230"/>
          </a:xfrm>
          <a:prstGeom prst="rect">
            <a:avLst/>
          </a:prstGeom>
          <a:ln w="25400">
            <a:solidFill>
              <a:srgbClr val="FFFFFF"/>
            </a:solidFill>
            <a:miter lim="400000"/>
          </a:ln>
        </p:spPr>
      </p:pic>
      <p:pic>
        <p:nvPicPr>
          <p:cNvPr id="182" name="7a.png"/>
          <p:cNvPicPr/>
          <p:nvPr/>
        </p:nvPicPr>
        <p:blipFill>
          <a:blip r:embed="rId5">
            <a:alphaModFix amt="30094"/>
            <a:extLst/>
          </a:blip>
          <a:stretch>
            <a:fillRect/>
          </a:stretch>
        </p:blipFill>
        <p:spPr>
          <a:xfrm>
            <a:off x="2926342" y="6256862"/>
            <a:ext cx="1713638" cy="1285230"/>
          </a:xfrm>
          <a:prstGeom prst="rect">
            <a:avLst/>
          </a:prstGeom>
          <a:ln w="25400">
            <a:solidFill>
              <a:srgbClr val="FFFFFF"/>
            </a:solidFill>
            <a:miter lim="400000"/>
          </a:ln>
        </p:spPr>
      </p:pic>
      <p:pic>
        <p:nvPicPr>
          <p:cNvPr id="183" name="8a.png"/>
          <p:cNvPicPr/>
          <p:nvPr/>
        </p:nvPicPr>
        <p:blipFill>
          <a:blip r:embed="rId6">
            <a:alphaModFix amt="30094"/>
            <a:extLst/>
          </a:blip>
          <a:srcRect/>
          <a:stretch>
            <a:fillRect/>
          </a:stretch>
        </p:blipFill>
        <p:spPr>
          <a:xfrm>
            <a:off x="2926342" y="7622591"/>
            <a:ext cx="1713638" cy="1285230"/>
          </a:xfrm>
          <a:prstGeom prst="rect">
            <a:avLst/>
          </a:prstGeom>
          <a:ln w="25400">
            <a:solidFill>
              <a:srgbClr val="FFFFFF"/>
            </a:solidFill>
            <a:miter lim="400000"/>
          </a:ln>
        </p:spPr>
      </p:pic>
      <p:pic>
        <p:nvPicPr>
          <p:cNvPr id="184" name="10a.png"/>
          <p:cNvPicPr/>
          <p:nvPr/>
        </p:nvPicPr>
        <p:blipFill>
          <a:blip r:embed="rId7">
            <a:alphaModFix amt="30094"/>
            <a:extLst/>
          </a:blip>
          <a:stretch>
            <a:fillRect/>
          </a:stretch>
        </p:blipFill>
        <p:spPr>
          <a:xfrm>
            <a:off x="4795522" y="3595847"/>
            <a:ext cx="1644039" cy="1233030"/>
          </a:xfrm>
          <a:prstGeom prst="rect">
            <a:avLst/>
          </a:prstGeom>
          <a:ln w="12700">
            <a:miter lim="400000"/>
          </a:ln>
        </p:spPr>
      </p:pic>
      <p:pic>
        <p:nvPicPr>
          <p:cNvPr id="185" name="Screen Shot 2015-08-28 at 9.19.31 AM.png"/>
          <p:cNvPicPr/>
          <p:nvPr/>
        </p:nvPicPr>
        <p:blipFill>
          <a:blip r:embed="rId8">
            <a:alphaModFix amt="30094"/>
            <a:extLst/>
          </a:blip>
          <a:stretch>
            <a:fillRect/>
          </a:stretch>
        </p:blipFill>
        <p:spPr>
          <a:xfrm>
            <a:off x="6583145" y="7620445"/>
            <a:ext cx="1668321" cy="1248255"/>
          </a:xfrm>
          <a:prstGeom prst="rect">
            <a:avLst/>
          </a:prstGeom>
          <a:ln w="12700">
            <a:miter lim="400000"/>
          </a:ln>
        </p:spPr>
      </p:pic>
      <p:pic>
        <p:nvPicPr>
          <p:cNvPr id="186" name="Screen Shot 2015-08-28 at 9.19.18 AM.png"/>
          <p:cNvPicPr/>
          <p:nvPr/>
        </p:nvPicPr>
        <p:blipFill>
          <a:blip r:embed="rId9">
            <a:alphaModFix amt="30094"/>
            <a:extLst/>
          </a:blip>
          <a:stretch>
            <a:fillRect/>
          </a:stretch>
        </p:blipFill>
        <p:spPr>
          <a:xfrm>
            <a:off x="6583159" y="6279692"/>
            <a:ext cx="1668319" cy="1248255"/>
          </a:xfrm>
          <a:prstGeom prst="rect">
            <a:avLst/>
          </a:prstGeom>
          <a:ln w="12700">
            <a:miter lim="400000"/>
          </a:ln>
        </p:spPr>
      </p:pic>
      <p:pic>
        <p:nvPicPr>
          <p:cNvPr id="187" name="Screen Shot 2015-08-28 at 9.21.06 AM.png"/>
          <p:cNvPicPr/>
          <p:nvPr/>
        </p:nvPicPr>
        <p:blipFill>
          <a:blip r:embed="rId10">
            <a:alphaModFix amt="30094"/>
            <a:extLst/>
          </a:blip>
          <a:stretch>
            <a:fillRect/>
          </a:stretch>
        </p:blipFill>
        <p:spPr>
          <a:xfrm>
            <a:off x="10183918" y="3592393"/>
            <a:ext cx="1663674" cy="1248255"/>
          </a:xfrm>
          <a:prstGeom prst="rect">
            <a:avLst/>
          </a:prstGeom>
          <a:ln w="12700">
            <a:miter lim="400000"/>
          </a:ln>
        </p:spPr>
      </p:pic>
      <p:pic>
        <p:nvPicPr>
          <p:cNvPr id="188" name="Screen Shot 2015-08-28 at 9.18.50 AM.png"/>
          <p:cNvPicPr/>
          <p:nvPr/>
        </p:nvPicPr>
        <p:blipFill>
          <a:blip r:embed="rId11">
            <a:alphaModFix amt="30094"/>
            <a:extLst/>
          </a:blip>
          <a:stretch>
            <a:fillRect/>
          </a:stretch>
        </p:blipFill>
        <p:spPr>
          <a:xfrm>
            <a:off x="4777927" y="6281198"/>
            <a:ext cx="1660949" cy="1245218"/>
          </a:xfrm>
          <a:prstGeom prst="rect">
            <a:avLst/>
          </a:prstGeom>
          <a:ln w="12700">
            <a:miter lim="400000"/>
          </a:ln>
        </p:spPr>
      </p:pic>
      <p:pic>
        <p:nvPicPr>
          <p:cNvPr id="189" name="Screen Shot 2015-08-28 at 9.19.06 AM.png"/>
          <p:cNvPicPr/>
          <p:nvPr/>
        </p:nvPicPr>
        <p:blipFill>
          <a:blip r:embed="rId12">
            <a:alphaModFix amt="30094"/>
            <a:extLst/>
          </a:blip>
          <a:stretch>
            <a:fillRect/>
          </a:stretch>
        </p:blipFill>
        <p:spPr>
          <a:xfrm>
            <a:off x="4775891" y="4937434"/>
            <a:ext cx="1665000" cy="1248255"/>
          </a:xfrm>
          <a:prstGeom prst="rect">
            <a:avLst/>
          </a:prstGeom>
          <a:ln w="12700">
            <a:miter lim="400000"/>
          </a:ln>
        </p:spPr>
      </p:pic>
      <p:pic>
        <p:nvPicPr>
          <p:cNvPr id="190" name="Screen Shot 2015-08-28 at 9.18.25 AM.png"/>
          <p:cNvPicPr/>
          <p:nvPr/>
        </p:nvPicPr>
        <p:blipFill>
          <a:blip r:embed="rId13">
            <a:alphaModFix amt="30094"/>
            <a:extLst/>
          </a:blip>
          <a:stretch>
            <a:fillRect/>
          </a:stretch>
        </p:blipFill>
        <p:spPr>
          <a:xfrm>
            <a:off x="6595330" y="3617180"/>
            <a:ext cx="1643954" cy="1231009"/>
          </a:xfrm>
          <a:prstGeom prst="rect">
            <a:avLst/>
          </a:prstGeom>
          <a:ln w="12700">
            <a:miter lim="400000"/>
          </a:ln>
        </p:spPr>
      </p:pic>
      <p:pic>
        <p:nvPicPr>
          <p:cNvPr id="191" name="Screen Shot 2015-08-28 at 9.18.36 AM.png"/>
          <p:cNvPicPr/>
          <p:nvPr/>
        </p:nvPicPr>
        <p:blipFill>
          <a:blip r:embed="rId14">
            <a:alphaModFix amt="30094"/>
            <a:extLst/>
          </a:blip>
          <a:stretch>
            <a:fillRect/>
          </a:stretch>
        </p:blipFill>
        <p:spPr>
          <a:xfrm>
            <a:off x="6620705" y="4956735"/>
            <a:ext cx="1641998" cy="1231009"/>
          </a:xfrm>
          <a:prstGeom prst="rect">
            <a:avLst/>
          </a:prstGeom>
          <a:ln w="12700">
            <a:miter lim="400000"/>
          </a:ln>
        </p:spPr>
      </p:pic>
      <p:pic>
        <p:nvPicPr>
          <p:cNvPr id="192" name="Screen Shot 2015-08-28 at 9.20.20 AM.png"/>
          <p:cNvPicPr/>
          <p:nvPr/>
        </p:nvPicPr>
        <p:blipFill>
          <a:blip r:embed="rId15">
            <a:alphaModFix amt="30094"/>
            <a:extLst/>
          </a:blip>
          <a:stretch>
            <a:fillRect/>
          </a:stretch>
        </p:blipFill>
        <p:spPr>
          <a:xfrm>
            <a:off x="8490546" y="4955902"/>
            <a:ext cx="1644692" cy="1233030"/>
          </a:xfrm>
          <a:prstGeom prst="rect">
            <a:avLst/>
          </a:prstGeom>
          <a:ln w="12700">
            <a:miter lim="400000"/>
          </a:ln>
        </p:spPr>
      </p:pic>
      <p:pic>
        <p:nvPicPr>
          <p:cNvPr id="193" name="Screen Shot 2015-08-28 at 9.20.48 AM.png"/>
          <p:cNvPicPr/>
          <p:nvPr/>
        </p:nvPicPr>
        <p:blipFill>
          <a:blip r:embed="rId16">
            <a:alphaModFix amt="30094"/>
            <a:extLst/>
          </a:blip>
          <a:stretch>
            <a:fillRect/>
          </a:stretch>
        </p:blipFill>
        <p:spPr>
          <a:xfrm>
            <a:off x="8482010" y="7621938"/>
            <a:ext cx="1661766" cy="1244836"/>
          </a:xfrm>
          <a:prstGeom prst="rect">
            <a:avLst/>
          </a:prstGeom>
          <a:ln w="12700">
            <a:miter lim="400000"/>
          </a:ln>
        </p:spPr>
      </p:pic>
      <p:pic>
        <p:nvPicPr>
          <p:cNvPr id="194" name="Screen Shot 2015-08-28 at 9.20.33 AM.png"/>
          <p:cNvPicPr/>
          <p:nvPr/>
        </p:nvPicPr>
        <p:blipFill>
          <a:blip r:embed="rId17">
            <a:alphaModFix amt="30094"/>
            <a:extLst/>
          </a:blip>
          <a:stretch>
            <a:fillRect/>
          </a:stretch>
        </p:blipFill>
        <p:spPr>
          <a:xfrm>
            <a:off x="8480036" y="6281667"/>
            <a:ext cx="1665737" cy="1244836"/>
          </a:xfrm>
          <a:prstGeom prst="rect">
            <a:avLst/>
          </a:prstGeom>
          <a:ln w="12700">
            <a:miter lim="400000"/>
          </a:ln>
        </p:spPr>
      </p:pic>
      <p:pic>
        <p:nvPicPr>
          <p:cNvPr id="195" name="Screen Shot 2015-08-28 at 9.20.02 AM.png"/>
          <p:cNvPicPr/>
          <p:nvPr/>
        </p:nvPicPr>
        <p:blipFill>
          <a:blip r:embed="rId18">
            <a:alphaModFix amt="30094"/>
            <a:extLst/>
          </a:blip>
          <a:stretch>
            <a:fillRect/>
          </a:stretch>
        </p:blipFill>
        <p:spPr>
          <a:xfrm>
            <a:off x="8481029" y="3590579"/>
            <a:ext cx="1663751" cy="1246820"/>
          </a:xfrm>
          <a:prstGeom prst="rect">
            <a:avLst/>
          </a:prstGeom>
          <a:ln w="12700">
            <a:miter lim="400000"/>
          </a:ln>
        </p:spPr>
      </p:pic>
      <p:pic>
        <p:nvPicPr>
          <p:cNvPr id="196" name="Screen Shot 2015-08-28 at 10.14.14 AM.png"/>
          <p:cNvPicPr/>
          <p:nvPr/>
        </p:nvPicPr>
        <p:blipFill>
          <a:blip r:embed="rId19">
            <a:alphaModFix amt="30094"/>
            <a:extLst/>
          </a:blip>
          <a:stretch>
            <a:fillRect/>
          </a:stretch>
        </p:blipFill>
        <p:spPr>
          <a:xfrm>
            <a:off x="10230729" y="4964254"/>
            <a:ext cx="1659046" cy="1248253"/>
          </a:xfrm>
          <a:prstGeom prst="rect">
            <a:avLst/>
          </a:prstGeom>
          <a:ln w="12700">
            <a:miter lim="400000"/>
          </a:ln>
        </p:spPr>
      </p:pic>
      <p:pic>
        <p:nvPicPr>
          <p:cNvPr id="197" name="Screen Shot 2015-08-27 at 3.05.08 PM.png"/>
          <p:cNvPicPr/>
          <p:nvPr/>
        </p:nvPicPr>
        <p:blipFill>
          <a:blip r:embed="rId20">
            <a:extLst/>
          </a:blip>
          <a:stretch>
            <a:fillRect/>
          </a:stretch>
        </p:blipFill>
        <p:spPr>
          <a:xfrm>
            <a:off x="627582" y="3916698"/>
            <a:ext cx="2241050" cy="1678582"/>
          </a:xfrm>
          <a:prstGeom prst="rect">
            <a:avLst/>
          </a:prstGeom>
          <a:ln w="25400">
            <a:solidFill>
              <a:srgbClr val="FFFFFF"/>
            </a:solidFill>
            <a:miter lim="400000"/>
          </a:ln>
          <a:effectLst>
            <a:outerShdw blurRad="189807" dist="88591" dir="2310126" rotWithShape="0">
              <a:srgbClr val="000000">
                <a:alpha val="33883"/>
              </a:srgbClr>
            </a:outerShdw>
          </a:effectLst>
        </p:spPr>
      </p:pic>
      <p:pic>
        <p:nvPicPr>
          <p:cNvPr id="198" name="Screen Shot 2015-08-27 at 3.04.35 PM.png"/>
          <p:cNvPicPr/>
          <p:nvPr/>
        </p:nvPicPr>
        <p:blipFill>
          <a:blip r:embed="rId21">
            <a:extLst/>
          </a:blip>
          <a:stretch>
            <a:fillRect/>
          </a:stretch>
        </p:blipFill>
        <p:spPr>
          <a:xfrm>
            <a:off x="632005" y="2156317"/>
            <a:ext cx="2236639" cy="1678582"/>
          </a:xfrm>
          <a:prstGeom prst="rect">
            <a:avLst/>
          </a:prstGeom>
          <a:ln w="25400">
            <a:solidFill>
              <a:srgbClr val="FFFFFF"/>
            </a:solidFill>
            <a:miter lim="400000"/>
          </a:ln>
          <a:effectLst>
            <a:outerShdw blurRad="189807" dist="88591" dir="2310126" rotWithShape="0">
              <a:srgbClr val="000000">
                <a:alpha val="33883"/>
              </a:srgbClr>
            </a:outerShdw>
          </a:effectLst>
        </p:spPr>
      </p:pic>
      <p:pic>
        <p:nvPicPr>
          <p:cNvPr id="199" name="4a.png"/>
          <p:cNvPicPr/>
          <p:nvPr/>
        </p:nvPicPr>
        <p:blipFill>
          <a:blip r:embed="rId22">
            <a:extLst/>
          </a:blip>
          <a:stretch>
            <a:fillRect/>
          </a:stretch>
        </p:blipFill>
        <p:spPr>
          <a:xfrm>
            <a:off x="3099106" y="2131456"/>
            <a:ext cx="2304405" cy="1728304"/>
          </a:xfrm>
          <a:prstGeom prst="rect">
            <a:avLst/>
          </a:prstGeom>
          <a:ln w="25400">
            <a:solidFill>
              <a:srgbClr val="FFFFFF"/>
            </a:solidFill>
            <a:miter lim="400000"/>
          </a:ln>
          <a:effectLst>
            <a:outerShdw blurRad="189807" dist="88591" dir="2310126" rotWithShape="0">
              <a:srgbClr val="000000">
                <a:alpha val="33883"/>
              </a:srgbClr>
            </a:outerShdw>
          </a:effectLst>
        </p:spPr>
      </p:pic>
      <p:pic>
        <p:nvPicPr>
          <p:cNvPr id="200" name="9a .png"/>
          <p:cNvPicPr/>
          <p:nvPr/>
        </p:nvPicPr>
        <p:blipFill>
          <a:blip r:embed="rId23">
            <a:extLst/>
          </a:blip>
          <a:stretch>
            <a:fillRect/>
          </a:stretch>
        </p:blipFill>
        <p:spPr>
          <a:xfrm>
            <a:off x="6079423" y="2179691"/>
            <a:ext cx="2238110" cy="1678582"/>
          </a:xfrm>
          <a:prstGeom prst="rect">
            <a:avLst/>
          </a:prstGeom>
          <a:ln w="25400">
            <a:solidFill>
              <a:srgbClr val="FFFFFF"/>
            </a:solidFill>
            <a:miter lim="400000"/>
          </a:ln>
          <a:effectLst>
            <a:outerShdw blurRad="189807" dist="88591" dir="2310126" rotWithShape="0">
              <a:srgbClr val="000000">
                <a:alpha val="33883"/>
              </a:srgbClr>
            </a:outerShdw>
          </a:effectLst>
        </p:spPr>
      </p:pic>
      <p:pic>
        <p:nvPicPr>
          <p:cNvPr id="201" name="Screen Shot 2015-08-28 at 7.39.42 AM.png"/>
          <p:cNvPicPr/>
          <p:nvPr/>
        </p:nvPicPr>
        <p:blipFill>
          <a:blip r:embed="rId24">
            <a:extLst/>
          </a:blip>
          <a:stretch>
            <a:fillRect/>
          </a:stretch>
        </p:blipFill>
        <p:spPr>
          <a:xfrm>
            <a:off x="8568764" y="2178201"/>
            <a:ext cx="2239871" cy="1681559"/>
          </a:xfrm>
          <a:prstGeom prst="rect">
            <a:avLst/>
          </a:prstGeom>
          <a:ln w="25400">
            <a:solidFill>
              <a:srgbClr val="FFFFFF"/>
            </a:solidFill>
            <a:miter lim="400000"/>
          </a:ln>
          <a:effectLst>
            <a:outerShdw blurRad="189807" dist="88591" dir="2310126" rotWithShape="0">
              <a:srgbClr val="000000">
                <a:alpha val="33883"/>
              </a:srgbClr>
            </a:outerShdw>
          </a:effectLst>
        </p:spPr>
      </p:pic>
      <p:sp>
        <p:nvSpPr>
          <p:cNvPr id="202" name="Shape 202"/>
          <p:cNvSpPr/>
          <p:nvPr/>
        </p:nvSpPr>
        <p:spPr>
          <a:xfrm>
            <a:off x="2830312" y="4624014"/>
            <a:ext cx="5738439" cy="2842880"/>
          </a:xfrm>
          <a:prstGeom prst="wedgeEllipseCallout">
            <a:avLst>
              <a:gd name="adj1" fmla="val -61670"/>
              <a:gd name="adj2" fmla="val 50239"/>
            </a:avLst>
          </a:prstGeom>
          <a:solidFill>
            <a:srgbClr val="A9DEEE"/>
          </a:solidFill>
          <a:ln w="12700">
            <a:miter lim="400000"/>
          </a:ln>
          <a:extLst>
            <a:ext uri="{C572A759-6A51-4108-AA02-DFA0A04FC94B}">
              <ma14:wrappingTextBoxFlag xmlns:ma14="http://schemas.microsoft.com/office/mac/drawingml/2011/main" xmlns="" val="1"/>
            </a:ext>
          </a:extLst>
        </p:spPr>
        <p:txBody>
          <a:bodyPr lIns="114248" tIns="114248" rIns="114248" bIns="114248" anchor="ctr"/>
          <a:lstStyle/>
          <a:p>
            <a:pPr marL="272922" indent="-272922" defTabSz="647401">
              <a:spcBef>
                <a:spcPts val="100"/>
              </a:spcBef>
              <a:defRPr sz="1800"/>
            </a:pPr>
            <a:r>
              <a:rPr lang="en-CA" sz="1800" dirty="0">
                <a:latin typeface="Lint McCree Intl BB"/>
                <a:ea typeface="Lint McCree Intl BB"/>
                <a:cs typeface="Lint McCree Intl BB"/>
                <a:sym typeface="Lint McCree Intl BB"/>
              </a:rPr>
              <a:t>These 6 “overview” cards </a:t>
            </a:r>
            <a:r>
              <a:rPr sz="1800" dirty="0">
                <a:latin typeface="Lint McCree Intl BB"/>
                <a:ea typeface="Lint McCree Intl BB"/>
                <a:cs typeface="Lint McCree Intl BB"/>
                <a:sym typeface="Lint McCree Intl BB"/>
              </a:rPr>
              <a:t>provide</a:t>
            </a:r>
            <a:r>
              <a:rPr lang="en-CA" sz="1800" dirty="0">
                <a:latin typeface="Lint McCree Intl BB"/>
                <a:ea typeface="Lint McCree Intl BB"/>
                <a:cs typeface="Lint McCree Intl BB"/>
                <a:sym typeface="Lint McCree Intl BB"/>
              </a:rPr>
              <a:t> </a:t>
            </a:r>
            <a:r>
              <a:rPr sz="1800" dirty="0">
                <a:latin typeface="Lint McCree Intl BB"/>
                <a:ea typeface="Lint McCree Intl BB"/>
                <a:cs typeface="Lint McCree Intl BB"/>
                <a:sym typeface="Lint McCree Intl BB"/>
              </a:rPr>
              <a:t>general</a:t>
            </a:r>
            <a:r>
              <a:rPr lang="en-CA" sz="1800" dirty="0">
                <a:latin typeface="Lint McCree Intl BB"/>
                <a:ea typeface="Lint McCree Intl BB"/>
                <a:cs typeface="Lint McCree Intl BB"/>
                <a:sym typeface="Lint McCree Intl BB"/>
              </a:rPr>
              <a:t> </a:t>
            </a:r>
            <a:r>
              <a:rPr sz="1800" i="1" dirty="0">
                <a:latin typeface="Lint McCree Intl BB"/>
                <a:ea typeface="Lint McCree Intl BB"/>
                <a:cs typeface="Lint McCree Intl BB"/>
                <a:sym typeface="Lint McCree Intl BB"/>
              </a:rPr>
              <a:t>information</a:t>
            </a:r>
            <a:r>
              <a:rPr sz="1800" dirty="0">
                <a:latin typeface="Lint McCree Intl BB"/>
                <a:ea typeface="Lint McCree Intl BB"/>
                <a:cs typeface="Lint McCree Intl BB"/>
                <a:sym typeface="Lint McCree Intl BB"/>
              </a:rPr>
              <a:t>, </a:t>
            </a:r>
            <a:r>
              <a:rPr sz="1800" i="1" dirty="0">
                <a:latin typeface="Lint McCree Intl BB"/>
                <a:ea typeface="Lint McCree Intl BB"/>
                <a:cs typeface="Lint McCree Intl BB"/>
                <a:sym typeface="Lint McCree Intl BB"/>
              </a:rPr>
              <a:t>guidance</a:t>
            </a:r>
            <a:r>
              <a:rPr sz="1800" dirty="0">
                <a:latin typeface="Lint McCree Intl BB"/>
                <a:ea typeface="Lint McCree Intl BB"/>
                <a:cs typeface="Lint McCree Intl BB"/>
                <a:sym typeface="Lint McCree Intl BB"/>
              </a:rPr>
              <a:t> and </a:t>
            </a:r>
            <a:r>
              <a:rPr sz="1800" i="1" dirty="0">
                <a:latin typeface="Lint McCree Intl BB"/>
                <a:ea typeface="Lint McCree Intl BB"/>
                <a:cs typeface="Lint McCree Intl BB"/>
                <a:sym typeface="Lint McCree Intl BB"/>
              </a:rPr>
              <a:t>direction</a:t>
            </a:r>
            <a:r>
              <a:rPr sz="1800" dirty="0">
                <a:latin typeface="Lint McCree Intl BB"/>
                <a:ea typeface="Lint McCree Intl BB"/>
                <a:cs typeface="Lint McCree Intl BB"/>
                <a:sym typeface="Lint McCree Intl BB"/>
              </a:rPr>
              <a:t>.</a:t>
            </a:r>
          </a:p>
        </p:txBody>
      </p:sp>
      <p:pic>
        <p:nvPicPr>
          <p:cNvPr id="203" name="pasted-image.png"/>
          <p:cNvPicPr/>
          <p:nvPr/>
        </p:nvPicPr>
        <p:blipFill>
          <a:blip r:embed="rId25">
            <a:extLst/>
          </a:blip>
          <a:stretch>
            <a:fillRect/>
          </a:stretch>
        </p:blipFill>
        <p:spPr>
          <a:xfrm>
            <a:off x="935504" y="7068869"/>
            <a:ext cx="1356518" cy="2690021"/>
          </a:xfrm>
          <a:prstGeom prst="rect">
            <a:avLst/>
          </a:prstGeom>
          <a:ln w="12700">
            <a:miter lim="400000"/>
          </a:ln>
        </p:spPr>
      </p:pic>
      <p:pic>
        <p:nvPicPr>
          <p:cNvPr id="204" name="Screen Shot 2015-08-28 at 6.36.58 PM.png"/>
          <p:cNvPicPr/>
          <p:nvPr/>
        </p:nvPicPr>
        <p:blipFill>
          <a:blip r:embed="rId26">
            <a:extLst/>
          </a:blip>
          <a:stretch>
            <a:fillRect/>
          </a:stretch>
        </p:blipFill>
        <p:spPr>
          <a:xfrm>
            <a:off x="9883104" y="6047497"/>
            <a:ext cx="2265294" cy="1703983"/>
          </a:xfrm>
          <a:prstGeom prst="rect">
            <a:avLst/>
          </a:prstGeom>
          <a:ln w="12700">
            <a:miter lim="400000"/>
          </a:ln>
          <a:effectLst>
            <a:outerShdw blurRad="186368" dist="87891" dir="2310000" rotWithShape="0">
              <a:srgbClr val="000000">
                <a:alpha val="34195"/>
              </a:srgbClr>
            </a:outerShdw>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Shape 1269"/>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270" name="pasted-image.pdf"/>
          <p:cNvPicPr/>
          <p:nvPr/>
        </p:nvPicPr>
        <p:blipFill>
          <a:blip r:embed="rId2">
            <a:extLst/>
          </a:blip>
          <a:stretch>
            <a:fillRect/>
          </a:stretch>
        </p:blipFill>
        <p:spPr>
          <a:xfrm>
            <a:off x="8192595" y="58644"/>
            <a:ext cx="1241382" cy="1302507"/>
          </a:xfrm>
          <a:prstGeom prst="rect">
            <a:avLst/>
          </a:prstGeom>
          <a:ln w="12700">
            <a:miter lim="400000"/>
          </a:ln>
        </p:spPr>
      </p:pic>
      <p:sp>
        <p:nvSpPr>
          <p:cNvPr id="1271" name="Shape 1271"/>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pic>
        <p:nvPicPr>
          <p:cNvPr id="1272" name="Lotus Blossom_ICE.png"/>
          <p:cNvPicPr/>
          <p:nvPr/>
        </p:nvPicPr>
        <p:blipFill>
          <a:blip r:embed="rId3">
            <a:extLst/>
          </a:blip>
          <a:stretch>
            <a:fillRect/>
          </a:stretch>
        </p:blipFill>
        <p:spPr>
          <a:xfrm>
            <a:off x="1062831" y="2714604"/>
            <a:ext cx="4522487" cy="3235601"/>
          </a:xfrm>
          <a:prstGeom prst="rect">
            <a:avLst/>
          </a:prstGeom>
          <a:ln w="12700">
            <a:solidFill/>
            <a:miter lim="400000"/>
          </a:ln>
          <a:effectLst>
            <a:outerShdw blurRad="121224" dist="106023" dir="1579233" rotWithShape="0">
              <a:srgbClr val="000000">
                <a:alpha val="35000"/>
              </a:srgbClr>
            </a:outerShdw>
          </a:effectLst>
        </p:spPr>
      </p:pic>
      <p:sp>
        <p:nvSpPr>
          <p:cNvPr id="1273" name="Shape 1273"/>
          <p:cNvSpPr/>
          <p:nvPr/>
        </p:nvSpPr>
        <p:spPr>
          <a:xfrm>
            <a:off x="1049256" y="6589078"/>
            <a:ext cx="4549638" cy="933536"/>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r>
              <a:rPr b="1">
                <a:solidFill>
                  <a:srgbClr val="2D2829"/>
                </a:solidFill>
                <a:latin typeface="Lint McCree Intl BB"/>
                <a:ea typeface="Lint McCree Intl BB"/>
                <a:cs typeface="Lint McCree Intl BB"/>
                <a:sym typeface="Lint McCree Intl BB"/>
              </a:rPr>
              <a:t>Lotus Blossom Template</a:t>
            </a:r>
            <a:endParaRPr>
              <a:solidFill>
                <a:srgbClr val="2D2829"/>
              </a:solidFill>
              <a:latin typeface="Lint McCree Intl BB"/>
              <a:ea typeface="Lint McCree Intl BB"/>
              <a:cs typeface="Lint McCree Intl BB"/>
              <a:sym typeface="Lint McCree Intl BB"/>
            </a:endParaRPr>
          </a:p>
          <a:p>
            <a:pPr algn="l" defTabSz="456987">
              <a:defRPr sz="1800"/>
            </a:pPr>
            <a:r>
              <a:rPr>
                <a:solidFill>
                  <a:srgbClr val="2D2829"/>
                </a:solidFill>
                <a:latin typeface="Lint McCree Intl BB"/>
                <a:ea typeface="Lint McCree Intl BB"/>
                <a:cs typeface="Lint McCree Intl BB"/>
                <a:sym typeface="Lint McCree Intl BB"/>
              </a:rPr>
              <a:t>Print or have students create their own on chart paper</a:t>
            </a:r>
          </a:p>
        </p:txBody>
      </p:sp>
      <p:grpSp>
        <p:nvGrpSpPr>
          <p:cNvPr id="1276" name="Group 1276"/>
          <p:cNvGrpSpPr/>
          <p:nvPr/>
        </p:nvGrpSpPr>
        <p:grpSpPr>
          <a:xfrm>
            <a:off x="6059183" y="3129508"/>
            <a:ext cx="2960774" cy="4239652"/>
            <a:chOff x="0" y="0"/>
            <a:chExt cx="2960772" cy="4239649"/>
          </a:xfrm>
        </p:grpSpPr>
        <p:pic>
          <p:nvPicPr>
            <p:cNvPr id="1274" name="pasted-image.tif"/>
            <p:cNvPicPr/>
            <p:nvPr/>
          </p:nvPicPr>
          <p:blipFill>
            <a:blip r:embed="rId4">
              <a:extLst/>
            </a:blip>
            <a:stretch>
              <a:fillRect/>
            </a:stretch>
          </p:blipFill>
          <p:spPr>
            <a:xfrm rot="15106048" flipH="1">
              <a:off x="326750" y="285859"/>
              <a:ext cx="2307273" cy="2357233"/>
            </a:xfrm>
            <a:prstGeom prst="rect">
              <a:avLst/>
            </a:prstGeom>
            <a:ln w="12700" cap="flat">
              <a:noFill/>
              <a:miter lim="400000"/>
            </a:ln>
            <a:effectLst/>
          </p:spPr>
        </p:pic>
        <p:sp>
          <p:nvSpPr>
            <p:cNvPr id="1275" name="Shape 1275"/>
            <p:cNvSpPr/>
            <p:nvPr/>
          </p:nvSpPr>
          <p:spPr>
            <a:xfrm>
              <a:off x="680338" y="2965331"/>
              <a:ext cx="1600096" cy="127431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a:p>
              <a:pPr algn="l" defTabSz="456987">
                <a:lnSpc>
                  <a:spcPts val="3300"/>
                </a:lnSpc>
                <a:defRPr sz="1800"/>
              </a:pPr>
              <a:r>
                <a:rPr>
                  <a:solidFill>
                    <a:srgbClr val="2D2829"/>
                  </a:solidFill>
                  <a:latin typeface="Lint McCree Intl BB"/>
                  <a:ea typeface="Lint McCree Intl BB"/>
                  <a:cs typeface="Lint McCree Intl BB"/>
                  <a:sym typeface="Lint McCree Intl BB"/>
                </a:rPr>
                <a:t>one per </a:t>
              </a:r>
            </a:p>
            <a:p>
              <a:pPr algn="l" defTabSz="456987">
                <a:lnSpc>
                  <a:spcPts val="3300"/>
                </a:lnSpc>
                <a:defRPr sz="1800"/>
              </a:pPr>
              <a:r>
                <a:rPr>
                  <a:solidFill>
                    <a:srgbClr val="2D2829"/>
                  </a:solidFill>
                  <a:latin typeface="Lint McCree Intl BB"/>
                  <a:ea typeface="Lint McCree Intl BB"/>
                  <a:cs typeface="Lint McCree Intl BB"/>
                  <a:sym typeface="Lint McCree Intl BB"/>
                </a:rPr>
                <a:t>student </a:t>
              </a:r>
            </a:p>
          </p:txBody>
        </p:sp>
      </p:grpSp>
      <p:grpSp>
        <p:nvGrpSpPr>
          <p:cNvPr id="1282" name="Group 1282"/>
          <p:cNvGrpSpPr/>
          <p:nvPr/>
        </p:nvGrpSpPr>
        <p:grpSpPr>
          <a:xfrm>
            <a:off x="9711839" y="3813126"/>
            <a:ext cx="2982699" cy="3566682"/>
            <a:chOff x="240739" y="341046"/>
            <a:chExt cx="2982697" cy="3566680"/>
          </a:xfrm>
        </p:grpSpPr>
        <p:grpSp>
          <p:nvGrpSpPr>
            <p:cNvPr id="1280" name="Group 1280"/>
            <p:cNvGrpSpPr/>
            <p:nvPr/>
          </p:nvGrpSpPr>
          <p:grpSpPr>
            <a:xfrm>
              <a:off x="240739" y="341046"/>
              <a:ext cx="1794209" cy="1817070"/>
              <a:chOff x="240739" y="341046"/>
              <a:chExt cx="1794208" cy="1817068"/>
            </a:xfrm>
          </p:grpSpPr>
          <p:sp>
            <p:nvSpPr>
              <p:cNvPr id="1277" name="Shape 1277"/>
              <p:cNvSpPr/>
              <p:nvPr/>
            </p:nvSpPr>
            <p:spPr>
              <a:xfrm rot="268425">
                <a:off x="332351" y="372500"/>
                <a:ext cx="839329" cy="840836"/>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78" name="Shape 1278"/>
              <p:cNvSpPr/>
              <p:nvPr/>
            </p:nvSpPr>
            <p:spPr>
              <a:xfrm rot="20733237">
                <a:off x="332351" y="1225880"/>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sp>
            <p:nvSpPr>
              <p:cNvPr id="1279" name="Shape 1279"/>
              <p:cNvSpPr/>
              <p:nvPr/>
            </p:nvSpPr>
            <p:spPr>
              <a:xfrm rot="975579">
                <a:off x="1094691" y="593178"/>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3100"/>
                </a:pPr>
                <a:endParaRPr/>
              </a:p>
            </p:txBody>
          </p:sp>
        </p:grpSp>
        <p:sp>
          <p:nvSpPr>
            <p:cNvPr id="1281" name="Shape 1281"/>
            <p:cNvSpPr/>
            <p:nvPr/>
          </p:nvSpPr>
          <p:spPr>
            <a:xfrm>
              <a:off x="275764" y="2613755"/>
              <a:ext cx="2947673" cy="129397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Sticky notes </a:t>
              </a:r>
            </a:p>
            <a:p>
              <a:pPr algn="l" defTabSz="456987">
                <a:lnSpc>
                  <a:spcPts val="3300"/>
                </a:lnSpc>
                <a:defRPr sz="1800"/>
              </a:pPr>
              <a:r>
                <a:rPr>
                  <a:solidFill>
                    <a:srgbClr val="2D2829"/>
                  </a:solidFill>
                  <a:latin typeface="Lint McCree Intl BB"/>
                  <a:ea typeface="Lint McCree Intl BB"/>
                  <a:cs typeface="Lint McCree Intl BB"/>
                  <a:sym typeface="Lint McCree Intl BB"/>
                </a:rPr>
                <a:t>one pad per </a:t>
              </a:r>
            </a:p>
            <a:p>
              <a:pPr algn="l" defTabSz="456987">
                <a:lnSpc>
                  <a:spcPts val="3300"/>
                </a:lnSpc>
                <a:defRPr sz="1800"/>
              </a:pPr>
              <a:r>
                <a:rPr>
                  <a:solidFill>
                    <a:srgbClr val="2D2829"/>
                  </a:solidFill>
                  <a:latin typeface="Lint McCree Intl BB"/>
                  <a:ea typeface="Lint McCree Intl BB"/>
                  <a:cs typeface="Lint McCree Intl BB"/>
                  <a:sym typeface="Lint McCree Intl BB"/>
                </a:rPr>
                <a:t>student </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Shape 1284"/>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285" name="pasted-image.pdf"/>
          <p:cNvPicPr/>
          <p:nvPr/>
        </p:nvPicPr>
        <p:blipFill>
          <a:blip r:embed="rId2">
            <a:extLst/>
          </a:blip>
          <a:stretch>
            <a:fillRect/>
          </a:stretch>
        </p:blipFill>
        <p:spPr>
          <a:xfrm>
            <a:off x="8192595" y="58644"/>
            <a:ext cx="1241382" cy="1302507"/>
          </a:xfrm>
          <a:prstGeom prst="rect">
            <a:avLst/>
          </a:prstGeom>
          <a:ln w="12700">
            <a:miter lim="400000"/>
          </a:ln>
        </p:spPr>
      </p:pic>
      <p:grpSp>
        <p:nvGrpSpPr>
          <p:cNvPr id="1289" name="Group 1289"/>
          <p:cNvGrpSpPr/>
          <p:nvPr/>
        </p:nvGrpSpPr>
        <p:grpSpPr>
          <a:xfrm>
            <a:off x="1924974" y="2571509"/>
            <a:ext cx="9043750" cy="6470326"/>
            <a:chOff x="0" y="0"/>
            <a:chExt cx="9043748" cy="6470324"/>
          </a:xfrm>
        </p:grpSpPr>
        <p:pic>
          <p:nvPicPr>
            <p:cNvPr id="1286" name="Lotus Blossom_ICE.png"/>
            <p:cNvPicPr/>
            <p:nvPr/>
          </p:nvPicPr>
          <p:blipFill>
            <a:blip r:embed="rId3">
              <a:extLst/>
            </a:blip>
            <a:stretch>
              <a:fillRect/>
            </a:stretch>
          </p:blipFill>
          <p:spPr>
            <a:xfrm>
              <a:off x="0" y="0"/>
              <a:ext cx="9043748" cy="6470324"/>
            </a:xfrm>
            <a:prstGeom prst="rect">
              <a:avLst/>
            </a:prstGeom>
            <a:ln w="25400" cap="flat">
              <a:solidFill>
                <a:srgbClr val="41C4DC"/>
              </a:solidFill>
              <a:prstDash val="solid"/>
              <a:miter lim="400000"/>
            </a:ln>
            <a:effectLst/>
          </p:spPr>
        </p:pic>
        <p:sp>
          <p:nvSpPr>
            <p:cNvPr id="1287" name="Shape 1287"/>
            <p:cNvSpPr/>
            <p:nvPr/>
          </p:nvSpPr>
          <p:spPr>
            <a:xfrm rot="329312">
              <a:off x="3928962" y="2739596"/>
              <a:ext cx="1185824" cy="991132"/>
            </a:xfrm>
            <a:prstGeom prst="rect">
              <a:avLst/>
            </a:prstGeom>
            <a:solidFill>
              <a:srgbClr val="41C4DD"/>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2400"/>
              </a:lvl1pPr>
            </a:lstStyle>
            <a:p>
              <a:pPr lvl="0">
                <a:defRPr sz="1800"/>
              </a:pPr>
              <a:r>
                <a:rPr/>
                <a:t>HMW…</a:t>
              </a:r>
            </a:p>
          </p:txBody>
        </p:sp>
      </p:grpSp>
      <p:sp>
        <p:nvSpPr>
          <p:cNvPr id="1290" name="Shape 1290"/>
          <p:cNvSpPr/>
          <p:nvPr/>
        </p:nvSpPr>
        <p:spPr>
          <a:xfrm>
            <a:off x="1962665" y="1573662"/>
            <a:ext cx="1410590" cy="6796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lvl1pPr algn="l" defTabSz="457200">
              <a:lnSpc>
                <a:spcPts val="4500"/>
              </a:lnSpc>
              <a:defRPr sz="2800" b="1">
                <a:solidFill>
                  <a:srgbClr val="2D2829"/>
                </a:solidFill>
                <a:latin typeface="Helvetica"/>
                <a:ea typeface="Helvetica"/>
                <a:cs typeface="Helvetica"/>
                <a:sym typeface="Helvetica"/>
              </a:defRPr>
            </a:lvl1pPr>
          </a:lstStyle>
          <a:p>
            <a:pPr lvl="0">
              <a:defRPr sz="1800" b="0">
                <a:solidFill>
                  <a:srgbClr val="000000"/>
                </a:solidFill>
              </a:defRPr>
            </a:pPr>
            <a:r>
              <a:rPr/>
              <a:t>How it works</a:t>
            </a:r>
          </a:p>
        </p:txBody>
      </p:sp>
      <p:pic>
        <p:nvPicPr>
          <p:cNvPr id="1291" name="LittleGuy_7b.png"/>
          <p:cNvPicPr/>
          <p:nvPr/>
        </p:nvPicPr>
        <p:blipFill>
          <a:blip r:embed="rId4">
            <a:extLst/>
          </a:blip>
          <a:stretch>
            <a:fillRect/>
          </a:stretch>
        </p:blipFill>
        <p:spPr>
          <a:xfrm>
            <a:off x="5965224" y="3687216"/>
            <a:ext cx="1074377" cy="1888149"/>
          </a:xfrm>
          <a:prstGeom prst="rect">
            <a:avLst/>
          </a:prstGeom>
          <a:ln w="12700">
            <a:miter lim="400000"/>
          </a:ln>
        </p:spPr>
      </p:pic>
      <p:sp>
        <p:nvSpPr>
          <p:cNvPr id="10" name="Shape 1322"/>
          <p:cNvSpPr/>
          <p:nvPr/>
        </p:nvSpPr>
        <p:spPr>
          <a:xfrm>
            <a:off x="7704669" y="1610314"/>
            <a:ext cx="4707466" cy="2335957"/>
          </a:xfrm>
          <a:prstGeom prst="wedgeEllipseCallout">
            <a:avLst>
              <a:gd name="adj1" fmla="val -69871"/>
              <a:gd name="adj2" fmla="val 38230"/>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lvl="1" indent="228495" defTabSz="456987">
              <a:lnSpc>
                <a:spcPts val="2800"/>
              </a:lnSpc>
              <a:defRPr sz="1800"/>
            </a:pPr>
            <a:r>
              <a:rPr lang="en-US" sz="1600" dirty="0">
                <a:latin typeface="Lint McCree Intl BB"/>
                <a:ea typeface="Lint McCree Intl BB"/>
                <a:cs typeface="Lint McCree Intl BB"/>
                <a:sym typeface="Lint McCree Intl BB"/>
              </a:rPr>
              <a:t>Write your </a:t>
            </a:r>
          </a:p>
          <a:p>
            <a:pPr lvl="1" indent="228495" defTabSz="456987">
              <a:lnSpc>
                <a:spcPts val="2800"/>
              </a:lnSpc>
              <a:defRPr sz="1800"/>
            </a:pPr>
            <a:r>
              <a:rPr lang="en-US" sz="1600" b="1" dirty="0">
                <a:latin typeface="Lint McCree Intl BB"/>
                <a:ea typeface="Lint McCree Intl BB"/>
                <a:cs typeface="Lint McCree Intl BB"/>
                <a:sym typeface="Lint McCree Intl BB"/>
              </a:rPr>
              <a:t>“How might we...?”</a:t>
            </a:r>
            <a:r>
              <a:rPr lang="en-US" sz="1600" dirty="0">
                <a:latin typeface="Lint McCree Intl BB"/>
                <a:ea typeface="Lint McCree Intl BB"/>
                <a:cs typeface="Lint McCree Intl BB"/>
                <a:sym typeface="Lint McCree Intl BB"/>
              </a:rPr>
              <a:t> question from </a:t>
            </a:r>
            <a:r>
              <a:rPr lang="en-US" sz="1600" i="1" dirty="0">
                <a:solidFill>
                  <a:srgbClr val="2D2829"/>
                </a:solidFill>
                <a:latin typeface="Lint McCree Intl BB"/>
                <a:ea typeface="Lint McCree Intl BB"/>
                <a:cs typeface="Lint McCree Intl BB"/>
                <a:sym typeface="Lint McCree Intl BB"/>
              </a:rPr>
              <a:t>Shifting Gears 1-2</a:t>
            </a:r>
            <a:r>
              <a:rPr lang="en-US" sz="1600" dirty="0">
                <a:solidFill>
                  <a:srgbClr val="2D2829"/>
                </a:solidFill>
                <a:latin typeface="Lint McCree Intl BB"/>
                <a:ea typeface="Lint McCree Intl BB"/>
                <a:cs typeface="Lint McCree Intl BB"/>
                <a:sym typeface="Lint McCree Intl BB"/>
              </a:rPr>
              <a:t> in the </a:t>
            </a:r>
            <a:r>
              <a:rPr lang="en-US" sz="1600" dirty="0" err="1">
                <a:solidFill>
                  <a:srgbClr val="2D2829"/>
                </a:solidFill>
                <a:latin typeface="Lint McCree Intl BB"/>
                <a:ea typeface="Lint McCree Intl BB"/>
                <a:cs typeface="Lint McCree Intl BB"/>
                <a:sym typeface="Lint McCree Intl BB"/>
              </a:rPr>
              <a:t>centre</a:t>
            </a:r>
            <a:r>
              <a:rPr lang="en-US" sz="1600" dirty="0">
                <a:solidFill>
                  <a:srgbClr val="2D2829"/>
                </a:solidFill>
                <a:latin typeface="Lint McCree Intl BB"/>
                <a:ea typeface="Lint McCree Intl BB"/>
                <a:cs typeface="Lint McCree Intl BB"/>
                <a:sym typeface="Lint McCree Intl BB"/>
              </a:rPr>
              <a:t> of the Lotus Blossom.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3" name="Lotus Blossom_ICE.png"/>
          <p:cNvPicPr/>
          <p:nvPr/>
        </p:nvPicPr>
        <p:blipFill>
          <a:blip r:embed="rId2">
            <a:extLst/>
          </a:blip>
          <a:stretch>
            <a:fillRect/>
          </a:stretch>
        </p:blipFill>
        <p:spPr>
          <a:xfrm>
            <a:off x="1980527" y="2571521"/>
            <a:ext cx="9043748" cy="6470325"/>
          </a:xfrm>
          <a:prstGeom prst="rect">
            <a:avLst/>
          </a:prstGeom>
          <a:ln w="25400">
            <a:solidFill>
              <a:srgbClr val="41C4DC"/>
            </a:solidFill>
            <a:miter lim="400000"/>
          </a:ln>
        </p:spPr>
      </p:pic>
      <p:grpSp>
        <p:nvGrpSpPr>
          <p:cNvPr id="1296" name="Group 1296"/>
          <p:cNvGrpSpPr/>
          <p:nvPr/>
        </p:nvGrpSpPr>
        <p:grpSpPr>
          <a:xfrm>
            <a:off x="5979481" y="5425212"/>
            <a:ext cx="1013033" cy="762920"/>
            <a:chOff x="34163" y="46697"/>
            <a:chExt cx="1013032" cy="762920"/>
          </a:xfrm>
        </p:grpSpPr>
        <p:sp>
          <p:nvSpPr>
            <p:cNvPr id="1294" name="Shape 1294"/>
            <p:cNvSpPr/>
            <p:nvPr/>
          </p:nvSpPr>
          <p:spPr>
            <a:xfrm rot="329312">
              <a:off x="34163" y="46697"/>
              <a:ext cx="1013032" cy="762920"/>
            </a:xfrm>
            <a:prstGeom prst="rect">
              <a:avLst/>
            </a:prstGeom>
            <a:solidFill>
              <a:srgbClr val="51A7F9"/>
            </a:solidFill>
            <a:ln w="12700" cap="flat">
              <a:noFill/>
              <a:miter lim="400000"/>
            </a:ln>
            <a:effectLst/>
          </p:spPr>
          <p:txBody>
            <a:bodyPr wrap="square" lIns="0" tIns="0" rIns="0" bIns="0" numCol="1" anchor="ctr">
              <a:noAutofit/>
            </a:bodyPr>
            <a:lstStyle/>
            <a:p>
              <a:pPr lvl="0">
                <a:defRPr sz="1800"/>
              </a:pPr>
              <a:endParaRPr/>
            </a:p>
          </p:txBody>
        </p:sp>
        <p:sp>
          <p:nvSpPr>
            <p:cNvPr id="1295" name="Shape 1295"/>
            <p:cNvSpPr/>
            <p:nvPr/>
          </p:nvSpPr>
          <p:spPr>
            <a:xfrm rot="329312">
              <a:off x="34163" y="289656"/>
              <a:ext cx="1013032"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HMW</a:t>
              </a:r>
            </a:p>
          </p:txBody>
        </p:sp>
      </p:grpSp>
      <p:grpSp>
        <p:nvGrpSpPr>
          <p:cNvPr id="1317" name="Group 1317"/>
          <p:cNvGrpSpPr/>
          <p:nvPr/>
        </p:nvGrpSpPr>
        <p:grpSpPr>
          <a:xfrm>
            <a:off x="4963016" y="4442109"/>
            <a:ext cx="3013507" cy="2865263"/>
            <a:chOff x="52442" y="73173"/>
            <a:chExt cx="3013507" cy="2865261"/>
          </a:xfrm>
        </p:grpSpPr>
        <p:sp>
          <p:nvSpPr>
            <p:cNvPr id="1297" name="Shape 1297"/>
            <p:cNvSpPr/>
            <p:nvPr/>
          </p:nvSpPr>
          <p:spPr>
            <a:xfrm rot="512668">
              <a:off x="52442" y="1019811"/>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298" name="Shape 1298"/>
            <p:cNvSpPr/>
            <p:nvPr/>
          </p:nvSpPr>
          <p:spPr>
            <a:xfrm rot="20854116">
              <a:off x="1083828" y="73173"/>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grpSp>
          <p:nvGrpSpPr>
            <p:cNvPr id="1316" name="Group 1316"/>
            <p:cNvGrpSpPr/>
            <p:nvPr/>
          </p:nvGrpSpPr>
          <p:grpSpPr>
            <a:xfrm>
              <a:off x="52442" y="290713"/>
              <a:ext cx="3013507" cy="2647721"/>
              <a:chOff x="22183" y="91828"/>
              <a:chExt cx="3013506" cy="2647719"/>
            </a:xfrm>
          </p:grpSpPr>
          <p:grpSp>
            <p:nvGrpSpPr>
              <p:cNvPr id="1301" name="Group 1301"/>
              <p:cNvGrpSpPr/>
              <p:nvPr/>
            </p:nvGrpSpPr>
            <p:grpSpPr>
              <a:xfrm>
                <a:off x="326982" y="91828"/>
                <a:ext cx="762921" cy="762922"/>
                <a:chOff x="20675" y="20675"/>
                <a:chExt cx="762920" cy="762921"/>
              </a:xfrm>
            </p:grpSpPr>
            <p:sp>
              <p:nvSpPr>
                <p:cNvPr id="1299" name="Shape 1299"/>
                <p:cNvSpPr/>
                <p:nvPr/>
              </p:nvSpPr>
              <p:spPr>
                <a:xfrm rot="21408223">
                  <a:off x="20675" y="20675"/>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00" name="Shape 1300"/>
                <p:cNvSpPr/>
                <p:nvPr/>
              </p:nvSpPr>
              <p:spPr>
                <a:xfrm rot="21408223">
                  <a:off x="20675" y="263626"/>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04" name="Group 1304"/>
              <p:cNvGrpSpPr/>
              <p:nvPr/>
            </p:nvGrpSpPr>
            <p:grpSpPr>
              <a:xfrm>
                <a:off x="326982" y="1560409"/>
                <a:ext cx="762922" cy="762923"/>
                <a:chOff x="30935" y="30935"/>
                <a:chExt cx="762921" cy="762921"/>
              </a:xfrm>
            </p:grpSpPr>
            <p:sp>
              <p:nvSpPr>
                <p:cNvPr id="1302" name="Shape 1302"/>
                <p:cNvSpPr/>
                <p:nvPr/>
              </p:nvSpPr>
              <p:spPr>
                <a:xfrm rot="291497">
                  <a:off x="30935" y="30935"/>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03" name="Shape 1303"/>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07" name="Group 1307"/>
              <p:cNvGrpSpPr/>
              <p:nvPr/>
            </p:nvGrpSpPr>
            <p:grpSpPr>
              <a:xfrm>
                <a:off x="1774783" y="98487"/>
                <a:ext cx="762921" cy="762922"/>
                <a:chOff x="11530" y="11530"/>
                <a:chExt cx="762920" cy="762921"/>
              </a:xfrm>
            </p:grpSpPr>
            <p:sp>
              <p:nvSpPr>
                <p:cNvPr id="1305" name="Shape 1305"/>
                <p:cNvSpPr/>
                <p:nvPr/>
              </p:nvSpPr>
              <p:spPr>
                <a:xfrm rot="21494445">
                  <a:off x="11530" y="11530"/>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06" name="Shape 1306"/>
                <p:cNvSpPr/>
                <p:nvPr/>
              </p:nvSpPr>
              <p:spPr>
                <a:xfrm rot="21494445">
                  <a:off x="11530" y="254481"/>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sp>
            <p:nvSpPr>
              <p:cNvPr id="1308" name="Shape 1308"/>
              <p:cNvSpPr/>
              <p:nvPr/>
            </p:nvSpPr>
            <p:spPr>
              <a:xfrm rot="21531718">
                <a:off x="1795267" y="157654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09" name="Shape 1309"/>
              <p:cNvSpPr/>
              <p:nvPr/>
            </p:nvSpPr>
            <p:spPr>
              <a:xfrm rot="21531718">
                <a:off x="1795267" y="1819506"/>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sp>
            <p:nvSpPr>
              <p:cNvPr id="1310" name="Shape 1310"/>
              <p:cNvSpPr/>
              <p:nvPr/>
            </p:nvSpPr>
            <p:spPr>
              <a:xfrm rot="512668">
                <a:off x="22183" y="1063889"/>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sp>
            <p:nvSpPr>
              <p:cNvPr id="1311" name="Shape 1311"/>
              <p:cNvSpPr/>
              <p:nvPr/>
            </p:nvSpPr>
            <p:spPr>
              <a:xfrm rot="20722253">
                <a:off x="1055456" y="1976626"/>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12" name="Shape 1312"/>
              <p:cNvSpPr/>
              <p:nvPr/>
            </p:nvSpPr>
            <p:spPr>
              <a:xfrm rot="20722253">
                <a:off x="1055456" y="2219588"/>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sp>
            <p:nvSpPr>
              <p:cNvPr id="1313" name="Shape 1313"/>
              <p:cNvSpPr/>
              <p:nvPr/>
            </p:nvSpPr>
            <p:spPr>
              <a:xfrm rot="1362755">
                <a:off x="2272769" y="839488"/>
                <a:ext cx="762920" cy="762921"/>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14" name="Shape 1314"/>
              <p:cNvSpPr/>
              <p:nvPr/>
            </p:nvSpPr>
            <p:spPr>
              <a:xfrm rot="1362755">
                <a:off x="2272769" y="1082448"/>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sp>
            <p:nvSpPr>
              <p:cNvPr id="1315" name="Shape 1315"/>
              <p:cNvSpPr/>
              <p:nvPr/>
            </p:nvSpPr>
            <p:spPr>
              <a:xfrm rot="20854116">
                <a:off x="1053568" y="117249"/>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sp>
        <p:nvSpPr>
          <p:cNvPr id="1318" name="Shape 1318"/>
          <p:cNvSpPr/>
          <p:nvPr/>
        </p:nvSpPr>
        <p:spPr>
          <a:xfrm>
            <a:off x="1982147" y="1429918"/>
            <a:ext cx="3570204" cy="967097"/>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Do an initial brainstorm</a:t>
            </a:r>
          </a:p>
        </p:txBody>
      </p:sp>
      <p:sp>
        <p:nvSpPr>
          <p:cNvPr id="1319" name="Shape 1319"/>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320" name="pasted-image.pdf"/>
          <p:cNvPicPr/>
          <p:nvPr/>
        </p:nvPicPr>
        <p:blipFill>
          <a:blip r:embed="rId3">
            <a:extLst/>
          </a:blip>
          <a:stretch>
            <a:fillRect/>
          </a:stretch>
        </p:blipFill>
        <p:spPr>
          <a:xfrm>
            <a:off x="8192595" y="58644"/>
            <a:ext cx="1241382" cy="1302507"/>
          </a:xfrm>
          <a:prstGeom prst="rect">
            <a:avLst/>
          </a:prstGeom>
          <a:ln w="12700">
            <a:miter lim="400000"/>
          </a:ln>
        </p:spPr>
      </p:pic>
      <p:pic>
        <p:nvPicPr>
          <p:cNvPr id="1321" name="LittleGuy_6c.png"/>
          <p:cNvPicPr/>
          <p:nvPr/>
        </p:nvPicPr>
        <p:blipFill>
          <a:blip r:embed="rId4">
            <a:extLst/>
          </a:blip>
          <a:stretch>
            <a:fillRect/>
          </a:stretch>
        </p:blipFill>
        <p:spPr>
          <a:xfrm>
            <a:off x="5914755" y="7177106"/>
            <a:ext cx="1142460" cy="1853716"/>
          </a:xfrm>
          <a:prstGeom prst="rect">
            <a:avLst/>
          </a:prstGeom>
          <a:ln w="12700">
            <a:miter lim="400000"/>
          </a:ln>
        </p:spPr>
      </p:pic>
      <p:sp>
        <p:nvSpPr>
          <p:cNvPr id="1322" name="Shape 1322"/>
          <p:cNvSpPr/>
          <p:nvPr/>
        </p:nvSpPr>
        <p:spPr>
          <a:xfrm>
            <a:off x="8039891" y="5771679"/>
            <a:ext cx="4423044" cy="2335957"/>
          </a:xfrm>
          <a:prstGeom prst="wedgeEllipseCallout">
            <a:avLst>
              <a:gd name="adj1" fmla="val -73795"/>
              <a:gd name="adj2" fmla="val 30256"/>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dirty="0">
                <a:latin typeface="Lint McCree Intl BB"/>
                <a:ea typeface="Lint McCree Intl BB"/>
                <a:cs typeface="Lint McCree Intl BB"/>
                <a:sym typeface="Lint McCree Intl BB"/>
              </a:rPr>
              <a:t>Fill the area </a:t>
            </a:r>
            <a:r>
              <a:rPr dirty="0">
                <a:solidFill>
                  <a:srgbClr val="2D2829"/>
                </a:solidFill>
                <a:latin typeface="Lint McCree Intl BB"/>
                <a:ea typeface="Lint McCree Intl BB"/>
                <a:cs typeface="Lint McCree Intl BB"/>
                <a:sym typeface="Lint McCree Intl BB"/>
              </a:rPr>
              <a:t>immediately around the centre of the Lotus Blossom with ideas…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4" name="Group 1354"/>
          <p:cNvGrpSpPr/>
          <p:nvPr/>
        </p:nvGrpSpPr>
        <p:grpSpPr>
          <a:xfrm>
            <a:off x="1964111" y="2571509"/>
            <a:ext cx="9043750" cy="6470326"/>
            <a:chOff x="0" y="0"/>
            <a:chExt cx="9043748" cy="6470324"/>
          </a:xfrm>
        </p:grpSpPr>
        <p:pic>
          <p:nvPicPr>
            <p:cNvPr id="1324" name="Lotus Blossom_ICE.png"/>
            <p:cNvPicPr/>
            <p:nvPr/>
          </p:nvPicPr>
          <p:blipFill>
            <a:blip r:embed="rId2">
              <a:extLst/>
            </a:blip>
            <a:stretch>
              <a:fillRect/>
            </a:stretch>
          </p:blipFill>
          <p:spPr>
            <a:xfrm>
              <a:off x="0" y="0"/>
              <a:ext cx="9043748" cy="6470324"/>
            </a:xfrm>
            <a:prstGeom prst="rect">
              <a:avLst/>
            </a:prstGeom>
            <a:ln w="25400" cap="flat">
              <a:solidFill>
                <a:srgbClr val="41C4DC"/>
              </a:solidFill>
              <a:prstDash val="solid"/>
              <a:miter lim="400000"/>
            </a:ln>
            <a:effectLst/>
          </p:spPr>
        </p:pic>
        <p:grpSp>
          <p:nvGrpSpPr>
            <p:cNvPr id="1337" name="Group 1337"/>
            <p:cNvGrpSpPr/>
            <p:nvPr/>
          </p:nvGrpSpPr>
          <p:grpSpPr>
            <a:xfrm>
              <a:off x="1131952" y="1076374"/>
              <a:ext cx="6825056" cy="4255037"/>
              <a:chOff x="73268" y="20674"/>
              <a:chExt cx="6825055" cy="4255035"/>
            </a:xfrm>
          </p:grpSpPr>
          <p:grpSp>
            <p:nvGrpSpPr>
              <p:cNvPr id="1327" name="Group 1327"/>
              <p:cNvGrpSpPr/>
              <p:nvPr/>
            </p:nvGrpSpPr>
            <p:grpSpPr>
              <a:xfrm>
                <a:off x="73268" y="20674"/>
                <a:ext cx="762921" cy="762922"/>
                <a:chOff x="20675" y="20675"/>
                <a:chExt cx="762920" cy="762920"/>
              </a:xfrm>
            </p:grpSpPr>
            <p:sp>
              <p:nvSpPr>
                <p:cNvPr id="1325" name="Shape 1325"/>
                <p:cNvSpPr/>
                <p:nvPr/>
              </p:nvSpPr>
              <p:spPr>
                <a:xfrm rot="21408223">
                  <a:off x="20675" y="2067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26" name="Shape 1326"/>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30" name="Group 1330"/>
              <p:cNvGrpSpPr/>
              <p:nvPr/>
            </p:nvGrpSpPr>
            <p:grpSpPr>
              <a:xfrm>
                <a:off x="73268" y="3512786"/>
                <a:ext cx="762922" cy="762922"/>
                <a:chOff x="30935" y="30935"/>
                <a:chExt cx="762921" cy="762920"/>
              </a:xfrm>
            </p:grpSpPr>
            <p:sp>
              <p:nvSpPr>
                <p:cNvPr id="1328" name="Shape 1328"/>
                <p:cNvSpPr/>
                <p:nvPr/>
              </p:nvSpPr>
              <p:spPr>
                <a:xfrm rot="291497">
                  <a:off x="30935" y="3093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29" name="Shape 1329"/>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33" name="Group 1333"/>
              <p:cNvGrpSpPr/>
              <p:nvPr/>
            </p:nvGrpSpPr>
            <p:grpSpPr>
              <a:xfrm>
                <a:off x="6135401" y="20674"/>
                <a:ext cx="762921" cy="762921"/>
                <a:chOff x="11530" y="11530"/>
                <a:chExt cx="762920" cy="762920"/>
              </a:xfrm>
            </p:grpSpPr>
            <p:sp>
              <p:nvSpPr>
                <p:cNvPr id="1331" name="Shape 1331"/>
                <p:cNvSpPr/>
                <p:nvPr/>
              </p:nvSpPr>
              <p:spPr>
                <a:xfrm rot="21494445">
                  <a:off x="11530" y="11530"/>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32" name="Shape 1332"/>
                <p:cNvSpPr/>
                <p:nvPr/>
              </p:nvSpPr>
              <p:spPr>
                <a:xfrm rot="21494445">
                  <a:off x="11530" y="254479"/>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36" name="Group 1336"/>
              <p:cNvGrpSpPr/>
              <p:nvPr/>
            </p:nvGrpSpPr>
            <p:grpSpPr>
              <a:xfrm>
                <a:off x="6135402" y="3512787"/>
                <a:ext cx="762921" cy="762922"/>
                <a:chOff x="12328" y="12328"/>
                <a:chExt cx="762920" cy="762920"/>
              </a:xfrm>
            </p:grpSpPr>
            <p:sp>
              <p:nvSpPr>
                <p:cNvPr id="1334" name="Shape 1334"/>
                <p:cNvSpPr/>
                <p:nvPr/>
              </p:nvSpPr>
              <p:spPr>
                <a:xfrm rot="21487020">
                  <a:off x="12328" y="12328"/>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335" name="Shape 1335"/>
                <p:cNvSpPr/>
                <p:nvPr/>
              </p:nvSpPr>
              <p:spPr>
                <a:xfrm rot="21487020">
                  <a:off x="12328" y="255290"/>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353" name="Group 1353"/>
            <p:cNvGrpSpPr/>
            <p:nvPr/>
          </p:nvGrpSpPr>
          <p:grpSpPr>
            <a:xfrm>
              <a:off x="3107720" y="1904466"/>
              <a:ext cx="2708711" cy="2443031"/>
              <a:chOff x="30935" y="73173"/>
              <a:chExt cx="2708709" cy="2443030"/>
            </a:xfrm>
          </p:grpSpPr>
          <p:sp>
            <p:nvSpPr>
              <p:cNvPr id="1338" name="Shape 1338"/>
              <p:cNvSpPr/>
              <p:nvPr/>
            </p:nvSpPr>
            <p:spPr>
              <a:xfrm rot="20854116">
                <a:off x="678804" y="73173"/>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grpSp>
            <p:nvGrpSpPr>
              <p:cNvPr id="1352" name="Group 1352"/>
              <p:cNvGrpSpPr/>
              <p:nvPr/>
            </p:nvGrpSpPr>
            <p:grpSpPr>
              <a:xfrm>
                <a:off x="30935" y="284696"/>
                <a:ext cx="2708709" cy="2231507"/>
                <a:chOff x="30935" y="91828"/>
                <a:chExt cx="2708708" cy="2231505"/>
              </a:xfrm>
            </p:grpSpPr>
            <p:grpSp>
              <p:nvGrpSpPr>
                <p:cNvPr id="1341" name="Group 1341"/>
                <p:cNvGrpSpPr/>
                <p:nvPr/>
              </p:nvGrpSpPr>
              <p:grpSpPr>
                <a:xfrm>
                  <a:off x="650027" y="795673"/>
                  <a:ext cx="1399857" cy="762921"/>
                  <a:chOff x="33276" y="65196"/>
                  <a:chExt cx="1399855" cy="762920"/>
                </a:xfrm>
              </p:grpSpPr>
              <p:sp>
                <p:nvSpPr>
                  <p:cNvPr id="1339" name="Shape 1339"/>
                  <p:cNvSpPr/>
                  <p:nvPr/>
                </p:nvSpPr>
                <p:spPr>
                  <a:xfrm rot="329312">
                    <a:off x="33276" y="65196"/>
                    <a:ext cx="1399855" cy="762920"/>
                  </a:xfrm>
                  <a:prstGeom prst="rect">
                    <a:avLst/>
                  </a:prstGeom>
                  <a:solidFill>
                    <a:srgbClr val="51A7F9"/>
                  </a:solidFill>
                  <a:ln w="12700" cap="flat">
                    <a:noFill/>
                    <a:miter lim="400000"/>
                  </a:ln>
                  <a:effectLst/>
                </p:spPr>
                <p:txBody>
                  <a:bodyPr wrap="square" lIns="0" tIns="0" rIns="0" bIns="0" numCol="1" anchor="ctr">
                    <a:noAutofit/>
                  </a:bodyPr>
                  <a:lstStyle/>
                  <a:p>
                    <a:pPr lvl="0">
                      <a:defRPr sz="1800"/>
                    </a:pPr>
                    <a:endParaRPr/>
                  </a:p>
                </p:txBody>
              </p:sp>
              <p:sp>
                <p:nvSpPr>
                  <p:cNvPr id="1340" name="Shape 1340"/>
                  <p:cNvSpPr/>
                  <p:nvPr/>
                </p:nvSpPr>
                <p:spPr>
                  <a:xfrm rot="329312">
                    <a:off x="33276" y="308146"/>
                    <a:ext cx="1399855"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HMW</a:t>
                    </a:r>
                  </a:p>
                </p:txBody>
              </p:sp>
            </p:grpSp>
            <p:grpSp>
              <p:nvGrpSpPr>
                <p:cNvPr id="1351" name="Group 1351"/>
                <p:cNvGrpSpPr/>
                <p:nvPr/>
              </p:nvGrpSpPr>
              <p:grpSpPr>
                <a:xfrm>
                  <a:off x="30935" y="91828"/>
                  <a:ext cx="2708708" cy="2231505"/>
                  <a:chOff x="326982" y="91828"/>
                  <a:chExt cx="2708707" cy="2231504"/>
                </a:xfrm>
              </p:grpSpPr>
              <p:grpSp>
                <p:nvGrpSpPr>
                  <p:cNvPr id="1344" name="Group 1344"/>
                  <p:cNvGrpSpPr/>
                  <p:nvPr/>
                </p:nvGrpSpPr>
                <p:grpSpPr>
                  <a:xfrm>
                    <a:off x="326982" y="91828"/>
                    <a:ext cx="762921" cy="762922"/>
                    <a:chOff x="20675" y="20675"/>
                    <a:chExt cx="762920" cy="762921"/>
                  </a:xfrm>
                </p:grpSpPr>
                <p:sp>
                  <p:nvSpPr>
                    <p:cNvPr id="1342" name="Shape 1342"/>
                    <p:cNvSpPr/>
                    <p:nvPr/>
                  </p:nvSpPr>
                  <p:spPr>
                    <a:xfrm rot="21408223">
                      <a:off x="20675" y="2067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43" name="Shape 1343"/>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nvGrpSpPr>
                  <p:cNvPr id="1347" name="Group 1347"/>
                  <p:cNvGrpSpPr/>
                  <p:nvPr/>
                </p:nvGrpSpPr>
                <p:grpSpPr>
                  <a:xfrm>
                    <a:off x="326982" y="1560409"/>
                    <a:ext cx="762922" cy="762923"/>
                    <a:chOff x="30935" y="30935"/>
                    <a:chExt cx="762921" cy="762921"/>
                  </a:xfrm>
                </p:grpSpPr>
                <p:sp>
                  <p:nvSpPr>
                    <p:cNvPr id="1345" name="Shape 1345"/>
                    <p:cNvSpPr/>
                    <p:nvPr/>
                  </p:nvSpPr>
                  <p:spPr>
                    <a:xfrm rot="291497">
                      <a:off x="30935" y="3093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46" name="Shape 1346"/>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sp>
                <p:nvSpPr>
                  <p:cNvPr id="1348" name="Shape 1348"/>
                  <p:cNvSpPr/>
                  <p:nvPr/>
                </p:nvSpPr>
                <p:spPr>
                  <a:xfrm rot="1362755">
                    <a:off x="2272769" y="839488"/>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49" name="Shape 1349"/>
                  <p:cNvSpPr/>
                  <p:nvPr/>
                </p:nvSpPr>
                <p:spPr>
                  <a:xfrm rot="1362755">
                    <a:off x="2272769" y="1082449"/>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sp>
                <p:nvSpPr>
                  <p:cNvPr id="1350" name="Shape 1350"/>
                  <p:cNvSpPr/>
                  <p:nvPr/>
                </p:nvSpPr>
                <p:spPr>
                  <a:xfrm rot="20854116">
                    <a:off x="1053568" y="11724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grpSp>
      </p:grpSp>
      <p:sp>
        <p:nvSpPr>
          <p:cNvPr id="1355" name="Shape 1355"/>
          <p:cNvSpPr/>
          <p:nvPr/>
        </p:nvSpPr>
        <p:spPr>
          <a:xfrm>
            <a:off x="1982147" y="1342375"/>
            <a:ext cx="6846313" cy="1142188"/>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2400">
              <a:latin typeface="Helvetica"/>
              <a:ea typeface="Helvetica"/>
              <a:cs typeface="Helvetica"/>
              <a:sym typeface="Helvetica"/>
            </a:endParaRPr>
          </a:p>
          <a:p>
            <a:pPr algn="l" defTabSz="456987">
              <a:defRPr sz="1800"/>
            </a:pPr>
            <a:endParaRPr sz="11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Choose the top 4 ideas from the brainstorm…</a:t>
            </a:r>
          </a:p>
        </p:txBody>
      </p:sp>
      <p:sp>
        <p:nvSpPr>
          <p:cNvPr id="1356" name="Shape 1356"/>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357" name="pasted-image.pdf"/>
          <p:cNvPicPr/>
          <p:nvPr/>
        </p:nvPicPr>
        <p:blipFill>
          <a:blip r:embed="rId3">
            <a:extLst/>
          </a:blip>
          <a:stretch>
            <a:fillRect/>
          </a:stretch>
        </p:blipFill>
        <p:spPr>
          <a:xfrm>
            <a:off x="8192595" y="58644"/>
            <a:ext cx="1241382" cy="1302507"/>
          </a:xfrm>
          <a:prstGeom prst="rect">
            <a:avLst/>
          </a:prstGeom>
          <a:ln w="12700">
            <a:miter lim="400000"/>
          </a:ln>
        </p:spPr>
      </p:pic>
      <p:pic>
        <p:nvPicPr>
          <p:cNvPr id="1358" name="pasted-image.tif"/>
          <p:cNvPicPr/>
          <p:nvPr/>
        </p:nvPicPr>
        <p:blipFill>
          <a:blip r:embed="rId4">
            <a:extLst/>
          </a:blip>
          <a:stretch>
            <a:fillRect/>
          </a:stretch>
        </p:blipFill>
        <p:spPr>
          <a:xfrm flipH="1">
            <a:off x="3699866" y="7249034"/>
            <a:ext cx="1509050" cy="2585722"/>
          </a:xfrm>
          <a:prstGeom prst="rect">
            <a:avLst/>
          </a:prstGeom>
          <a:ln w="12700">
            <a:miter lim="400000"/>
          </a:ln>
        </p:spPr>
      </p:pic>
      <p:sp>
        <p:nvSpPr>
          <p:cNvPr id="1359" name="Shape 1359"/>
          <p:cNvSpPr/>
          <p:nvPr/>
        </p:nvSpPr>
        <p:spPr>
          <a:xfrm>
            <a:off x="5139544" y="6313546"/>
            <a:ext cx="3642129" cy="2335957"/>
          </a:xfrm>
          <a:prstGeom prst="wedgeEllipseCallout">
            <a:avLst>
              <a:gd name="adj1" fmla="val -58635"/>
              <a:gd name="adj2" fmla="val 18975"/>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latin typeface="Lint McCree Intl BB"/>
                <a:ea typeface="Lint McCree Intl BB"/>
                <a:cs typeface="Lint McCree Intl BB"/>
                <a:sym typeface="Lint McCree Intl BB"/>
              </a:defRPr>
            </a:lvl1pPr>
          </a:lstStyle>
          <a:p>
            <a:pPr lvl="0"/>
            <a:r>
              <a:t>and move them to the four outer blossoms.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6" name="Group 1416"/>
          <p:cNvGrpSpPr/>
          <p:nvPr/>
        </p:nvGrpSpPr>
        <p:grpSpPr>
          <a:xfrm>
            <a:off x="1947694" y="2545367"/>
            <a:ext cx="9043750" cy="6470326"/>
            <a:chOff x="-16417" y="-26141"/>
            <a:chExt cx="9043749" cy="6470325"/>
          </a:xfrm>
        </p:grpSpPr>
        <p:pic>
          <p:nvPicPr>
            <p:cNvPr id="1361" name="Lotus Blossom_ICE.png"/>
            <p:cNvPicPr/>
            <p:nvPr/>
          </p:nvPicPr>
          <p:blipFill>
            <a:blip r:embed="rId2">
              <a:extLst/>
            </a:blip>
            <a:srcRect/>
            <a:stretch>
              <a:fillRect/>
            </a:stretch>
          </p:blipFill>
          <p:spPr>
            <a:xfrm>
              <a:off x="-16417" y="-26141"/>
              <a:ext cx="9043749" cy="6470325"/>
            </a:xfrm>
            <a:prstGeom prst="rect">
              <a:avLst/>
            </a:prstGeom>
            <a:ln w="25400" cap="flat">
              <a:solidFill>
                <a:srgbClr val="41C4DC"/>
              </a:solidFill>
              <a:prstDash val="solid"/>
              <a:miter lim="400000"/>
            </a:ln>
            <a:effectLst/>
          </p:spPr>
        </p:pic>
        <p:grpSp>
          <p:nvGrpSpPr>
            <p:cNvPr id="1386" name="Group 1386"/>
            <p:cNvGrpSpPr/>
            <p:nvPr/>
          </p:nvGrpSpPr>
          <p:grpSpPr>
            <a:xfrm>
              <a:off x="162519" y="132608"/>
              <a:ext cx="2629824" cy="2633556"/>
              <a:chOff x="11706" y="20674"/>
              <a:chExt cx="2629823" cy="2633554"/>
            </a:xfrm>
          </p:grpSpPr>
          <p:grpSp>
            <p:nvGrpSpPr>
              <p:cNvPr id="1364" name="Group 1364"/>
              <p:cNvGrpSpPr/>
              <p:nvPr/>
            </p:nvGrpSpPr>
            <p:grpSpPr>
              <a:xfrm>
                <a:off x="62506" y="20674"/>
                <a:ext cx="762921" cy="762922"/>
                <a:chOff x="20675" y="20675"/>
                <a:chExt cx="762920" cy="762920"/>
              </a:xfrm>
            </p:grpSpPr>
            <p:sp>
              <p:nvSpPr>
                <p:cNvPr id="1362" name="Shape 1362"/>
                <p:cNvSpPr/>
                <p:nvPr/>
              </p:nvSpPr>
              <p:spPr>
                <a:xfrm rot="21408223">
                  <a:off x="20675" y="2067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63" name="Shape 1363"/>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67" name="Group 1367"/>
              <p:cNvGrpSpPr/>
              <p:nvPr/>
            </p:nvGrpSpPr>
            <p:grpSpPr>
              <a:xfrm>
                <a:off x="24406" y="935076"/>
                <a:ext cx="762921" cy="762921"/>
                <a:chOff x="20641" y="20641"/>
                <a:chExt cx="762920" cy="762919"/>
              </a:xfrm>
            </p:grpSpPr>
            <p:sp>
              <p:nvSpPr>
                <p:cNvPr id="1365" name="Shape 1365"/>
                <p:cNvSpPr/>
                <p:nvPr/>
              </p:nvSpPr>
              <p:spPr>
                <a:xfrm rot="191450">
                  <a:off x="20641" y="20641"/>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66" name="Shape 1366"/>
                <p:cNvSpPr/>
                <p:nvPr/>
              </p:nvSpPr>
              <p:spPr>
                <a:xfrm rot="191450">
                  <a:off x="20641" y="263602"/>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70" name="Group 1370"/>
              <p:cNvGrpSpPr/>
              <p:nvPr/>
            </p:nvGrpSpPr>
            <p:grpSpPr>
              <a:xfrm>
                <a:off x="11706" y="1853207"/>
                <a:ext cx="762921" cy="762921"/>
                <a:chOff x="11706" y="11706"/>
                <a:chExt cx="762920" cy="762920"/>
              </a:xfrm>
            </p:grpSpPr>
            <p:sp>
              <p:nvSpPr>
                <p:cNvPr id="1368" name="Shape 1368"/>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69" name="Shape 1369"/>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73" name="Group 1373"/>
              <p:cNvGrpSpPr/>
              <p:nvPr/>
            </p:nvGrpSpPr>
            <p:grpSpPr>
              <a:xfrm>
                <a:off x="944246" y="1891307"/>
                <a:ext cx="762922" cy="762921"/>
                <a:chOff x="11706" y="11706"/>
                <a:chExt cx="762920" cy="762920"/>
              </a:xfrm>
            </p:grpSpPr>
            <p:sp>
              <p:nvSpPr>
                <p:cNvPr id="1371" name="Shape 1371"/>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72" name="Shape 1372"/>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76" name="Group 1376"/>
              <p:cNvGrpSpPr/>
              <p:nvPr/>
            </p:nvGrpSpPr>
            <p:grpSpPr>
              <a:xfrm>
                <a:off x="1878606" y="1887577"/>
                <a:ext cx="762923" cy="762921"/>
                <a:chOff x="825" y="825"/>
                <a:chExt cx="762921" cy="762920"/>
              </a:xfrm>
            </p:grpSpPr>
            <p:sp>
              <p:nvSpPr>
                <p:cNvPr id="1374" name="Shape 1374"/>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75" name="Shape 1375"/>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79" name="Group 1379"/>
              <p:cNvGrpSpPr/>
              <p:nvPr/>
            </p:nvGrpSpPr>
            <p:grpSpPr>
              <a:xfrm>
                <a:off x="1865906" y="960476"/>
                <a:ext cx="762923" cy="762921"/>
                <a:chOff x="825" y="825"/>
                <a:chExt cx="762921" cy="762920"/>
              </a:xfrm>
            </p:grpSpPr>
            <p:sp>
              <p:nvSpPr>
                <p:cNvPr id="1377" name="Shape 1377"/>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78" name="Shape 1378"/>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82" name="Group 1382"/>
              <p:cNvGrpSpPr/>
              <p:nvPr/>
            </p:nvGrpSpPr>
            <p:grpSpPr>
              <a:xfrm>
                <a:off x="1815106" y="20675"/>
                <a:ext cx="762923" cy="762921"/>
                <a:chOff x="825" y="825"/>
                <a:chExt cx="762921" cy="762919"/>
              </a:xfrm>
            </p:grpSpPr>
            <p:sp>
              <p:nvSpPr>
                <p:cNvPr id="1380" name="Shape 1380"/>
                <p:cNvSpPr/>
                <p:nvPr/>
              </p:nvSpPr>
              <p:spPr>
                <a:xfrm rot="21592555">
                  <a:off x="825" y="825"/>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81" name="Shape 1381"/>
                <p:cNvSpPr/>
                <p:nvPr/>
              </p:nvSpPr>
              <p:spPr>
                <a:xfrm rot="21592555">
                  <a:off x="825" y="243786"/>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385" name="Group 1385"/>
              <p:cNvGrpSpPr/>
              <p:nvPr/>
            </p:nvGrpSpPr>
            <p:grpSpPr>
              <a:xfrm>
                <a:off x="948731" y="20675"/>
                <a:ext cx="762923" cy="762921"/>
                <a:chOff x="825" y="825"/>
                <a:chExt cx="762921" cy="762920"/>
              </a:xfrm>
            </p:grpSpPr>
            <p:sp>
              <p:nvSpPr>
                <p:cNvPr id="1383" name="Shape 1383"/>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384" name="Shape 1384"/>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402" name="Group 1402"/>
            <p:cNvGrpSpPr/>
            <p:nvPr/>
          </p:nvGrpSpPr>
          <p:grpSpPr>
            <a:xfrm>
              <a:off x="3107720" y="1904466"/>
              <a:ext cx="2708711" cy="2443031"/>
              <a:chOff x="30935" y="73173"/>
              <a:chExt cx="2708709" cy="2443030"/>
            </a:xfrm>
          </p:grpSpPr>
          <p:sp>
            <p:nvSpPr>
              <p:cNvPr id="1387" name="Shape 1387"/>
              <p:cNvSpPr/>
              <p:nvPr/>
            </p:nvSpPr>
            <p:spPr>
              <a:xfrm rot="20854116">
                <a:off x="678804" y="73173"/>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grpSp>
            <p:nvGrpSpPr>
              <p:cNvPr id="1401" name="Group 1401"/>
              <p:cNvGrpSpPr/>
              <p:nvPr/>
            </p:nvGrpSpPr>
            <p:grpSpPr>
              <a:xfrm>
                <a:off x="30935" y="284696"/>
                <a:ext cx="2708709" cy="2231507"/>
                <a:chOff x="30935" y="91828"/>
                <a:chExt cx="2708708" cy="2231505"/>
              </a:xfrm>
            </p:grpSpPr>
            <p:grpSp>
              <p:nvGrpSpPr>
                <p:cNvPr id="1390" name="Group 1390"/>
                <p:cNvGrpSpPr/>
                <p:nvPr/>
              </p:nvGrpSpPr>
              <p:grpSpPr>
                <a:xfrm>
                  <a:off x="650027" y="795673"/>
                  <a:ext cx="1399857" cy="762921"/>
                  <a:chOff x="33276" y="65196"/>
                  <a:chExt cx="1399855" cy="762920"/>
                </a:xfrm>
              </p:grpSpPr>
              <p:sp>
                <p:nvSpPr>
                  <p:cNvPr id="1388" name="Shape 1388"/>
                  <p:cNvSpPr/>
                  <p:nvPr/>
                </p:nvSpPr>
                <p:spPr>
                  <a:xfrm rot="329312">
                    <a:off x="33276" y="65196"/>
                    <a:ext cx="1399855" cy="762920"/>
                  </a:xfrm>
                  <a:prstGeom prst="rect">
                    <a:avLst/>
                  </a:prstGeom>
                  <a:solidFill>
                    <a:srgbClr val="51A7F9"/>
                  </a:solidFill>
                  <a:ln w="12700" cap="flat">
                    <a:noFill/>
                    <a:miter lim="400000"/>
                  </a:ln>
                  <a:effectLst/>
                </p:spPr>
                <p:txBody>
                  <a:bodyPr wrap="square" lIns="0" tIns="0" rIns="0" bIns="0" numCol="1" anchor="ctr">
                    <a:noAutofit/>
                  </a:bodyPr>
                  <a:lstStyle/>
                  <a:p>
                    <a:pPr lvl="0">
                      <a:defRPr sz="1800"/>
                    </a:pPr>
                    <a:endParaRPr/>
                  </a:p>
                </p:txBody>
              </p:sp>
              <p:sp>
                <p:nvSpPr>
                  <p:cNvPr id="1389" name="Shape 1389"/>
                  <p:cNvSpPr/>
                  <p:nvPr/>
                </p:nvSpPr>
                <p:spPr>
                  <a:xfrm rot="329312">
                    <a:off x="33276" y="308146"/>
                    <a:ext cx="1399855"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HMW</a:t>
                    </a:r>
                  </a:p>
                </p:txBody>
              </p:sp>
            </p:grpSp>
            <p:grpSp>
              <p:nvGrpSpPr>
                <p:cNvPr id="1400" name="Group 1400"/>
                <p:cNvGrpSpPr/>
                <p:nvPr/>
              </p:nvGrpSpPr>
              <p:grpSpPr>
                <a:xfrm>
                  <a:off x="30935" y="91828"/>
                  <a:ext cx="2708708" cy="2231505"/>
                  <a:chOff x="326982" y="91828"/>
                  <a:chExt cx="2708707" cy="2231504"/>
                </a:xfrm>
              </p:grpSpPr>
              <p:grpSp>
                <p:nvGrpSpPr>
                  <p:cNvPr id="1393" name="Group 1393"/>
                  <p:cNvGrpSpPr/>
                  <p:nvPr/>
                </p:nvGrpSpPr>
                <p:grpSpPr>
                  <a:xfrm>
                    <a:off x="326982" y="91828"/>
                    <a:ext cx="762921" cy="762922"/>
                    <a:chOff x="20675" y="20675"/>
                    <a:chExt cx="762920" cy="762921"/>
                  </a:xfrm>
                </p:grpSpPr>
                <p:sp>
                  <p:nvSpPr>
                    <p:cNvPr id="1391" name="Shape 1391"/>
                    <p:cNvSpPr/>
                    <p:nvPr/>
                  </p:nvSpPr>
                  <p:spPr>
                    <a:xfrm rot="21408223">
                      <a:off x="20675" y="2067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92" name="Shape 1392"/>
                    <p:cNvSpPr/>
                    <p:nvPr/>
                  </p:nvSpPr>
                  <p:spPr>
                    <a:xfrm rot="21408223">
                      <a:off x="20675" y="263626"/>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nvGrpSpPr>
                  <p:cNvPr id="1396" name="Group 1396"/>
                  <p:cNvGrpSpPr/>
                  <p:nvPr/>
                </p:nvGrpSpPr>
                <p:grpSpPr>
                  <a:xfrm>
                    <a:off x="326982" y="1560409"/>
                    <a:ext cx="762922" cy="762923"/>
                    <a:chOff x="30935" y="30935"/>
                    <a:chExt cx="762921" cy="762921"/>
                  </a:xfrm>
                </p:grpSpPr>
                <p:sp>
                  <p:nvSpPr>
                    <p:cNvPr id="1394" name="Shape 1394"/>
                    <p:cNvSpPr/>
                    <p:nvPr/>
                  </p:nvSpPr>
                  <p:spPr>
                    <a:xfrm rot="291497">
                      <a:off x="30935" y="3093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95" name="Shape 1395"/>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sp>
                <p:nvSpPr>
                  <p:cNvPr id="1397" name="Shape 1397"/>
                  <p:cNvSpPr/>
                  <p:nvPr/>
                </p:nvSpPr>
                <p:spPr>
                  <a:xfrm rot="1362755">
                    <a:off x="2272769" y="839488"/>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398" name="Shape 1398"/>
                  <p:cNvSpPr/>
                  <p:nvPr/>
                </p:nvSpPr>
                <p:spPr>
                  <a:xfrm rot="1362755">
                    <a:off x="2272769" y="1082448"/>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sp>
                <p:nvSpPr>
                  <p:cNvPr id="1399" name="Shape 1399"/>
                  <p:cNvSpPr/>
                  <p:nvPr/>
                </p:nvSpPr>
                <p:spPr>
                  <a:xfrm rot="20854116">
                    <a:off x="1053568" y="117247"/>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grpSp>
        <p:grpSp>
          <p:nvGrpSpPr>
            <p:cNvPr id="1415" name="Group 1415"/>
            <p:cNvGrpSpPr/>
            <p:nvPr/>
          </p:nvGrpSpPr>
          <p:grpSpPr>
            <a:xfrm>
              <a:off x="1089619" y="1076374"/>
              <a:ext cx="6867389" cy="4255036"/>
              <a:chOff x="30935" y="20674"/>
              <a:chExt cx="6867388" cy="4255035"/>
            </a:xfrm>
          </p:grpSpPr>
          <p:grpSp>
            <p:nvGrpSpPr>
              <p:cNvPr id="1405" name="Group 1405"/>
              <p:cNvGrpSpPr/>
              <p:nvPr/>
            </p:nvGrpSpPr>
            <p:grpSpPr>
              <a:xfrm>
                <a:off x="73268" y="20674"/>
                <a:ext cx="762921" cy="762922"/>
                <a:chOff x="20675" y="20675"/>
                <a:chExt cx="762920" cy="762920"/>
              </a:xfrm>
            </p:grpSpPr>
            <p:sp>
              <p:nvSpPr>
                <p:cNvPr id="1403" name="Shape 1403"/>
                <p:cNvSpPr/>
                <p:nvPr/>
              </p:nvSpPr>
              <p:spPr>
                <a:xfrm rot="21408223">
                  <a:off x="20675" y="2067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04" name="Shape 1404"/>
                <p:cNvSpPr/>
                <p:nvPr/>
              </p:nvSpPr>
              <p:spPr>
                <a:xfrm rot="21408223">
                  <a:off x="20675" y="263625"/>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08" name="Group 1408"/>
              <p:cNvGrpSpPr/>
              <p:nvPr/>
            </p:nvGrpSpPr>
            <p:grpSpPr>
              <a:xfrm>
                <a:off x="30935" y="3512786"/>
                <a:ext cx="762922" cy="762922"/>
                <a:chOff x="30935" y="30935"/>
                <a:chExt cx="762921" cy="762920"/>
              </a:xfrm>
            </p:grpSpPr>
            <p:sp>
              <p:nvSpPr>
                <p:cNvPr id="1406" name="Shape 1406"/>
                <p:cNvSpPr/>
                <p:nvPr/>
              </p:nvSpPr>
              <p:spPr>
                <a:xfrm rot="291497">
                  <a:off x="30935" y="3093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07" name="Shape 1407"/>
                <p:cNvSpPr/>
                <p:nvPr/>
              </p:nvSpPr>
              <p:spPr>
                <a:xfrm rot="291497">
                  <a:off x="30935" y="27388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11" name="Group 1411"/>
              <p:cNvGrpSpPr/>
              <p:nvPr/>
            </p:nvGrpSpPr>
            <p:grpSpPr>
              <a:xfrm>
                <a:off x="6135401" y="20674"/>
                <a:ext cx="762921" cy="762921"/>
                <a:chOff x="11530" y="11530"/>
                <a:chExt cx="762920" cy="762920"/>
              </a:xfrm>
            </p:grpSpPr>
            <p:sp>
              <p:nvSpPr>
                <p:cNvPr id="1409" name="Shape 1409"/>
                <p:cNvSpPr/>
                <p:nvPr/>
              </p:nvSpPr>
              <p:spPr>
                <a:xfrm rot="21494445">
                  <a:off x="11530" y="11530"/>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10" name="Shape 1410"/>
                <p:cNvSpPr/>
                <p:nvPr/>
              </p:nvSpPr>
              <p:spPr>
                <a:xfrm rot="21494445">
                  <a:off x="11530" y="254490"/>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14" name="Group 1414"/>
              <p:cNvGrpSpPr/>
              <p:nvPr/>
            </p:nvGrpSpPr>
            <p:grpSpPr>
              <a:xfrm>
                <a:off x="6135402" y="3512787"/>
                <a:ext cx="762921" cy="762922"/>
                <a:chOff x="12328" y="12328"/>
                <a:chExt cx="762920" cy="762920"/>
              </a:xfrm>
            </p:grpSpPr>
            <p:sp>
              <p:nvSpPr>
                <p:cNvPr id="1412" name="Shape 1412"/>
                <p:cNvSpPr/>
                <p:nvPr/>
              </p:nvSpPr>
              <p:spPr>
                <a:xfrm rot="21487020">
                  <a:off x="12328" y="12328"/>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13" name="Shape 1413"/>
                <p:cNvSpPr/>
                <p:nvPr/>
              </p:nvSpPr>
              <p:spPr>
                <a:xfrm rot="21487020">
                  <a:off x="12328" y="25527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sp>
        <p:nvSpPr>
          <p:cNvPr id="1417" name="Shape 1417"/>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418" name="pasted-image.pdf"/>
          <p:cNvPicPr/>
          <p:nvPr/>
        </p:nvPicPr>
        <p:blipFill>
          <a:blip r:embed="rId3">
            <a:extLst/>
          </a:blip>
          <a:stretch>
            <a:fillRect/>
          </a:stretch>
        </p:blipFill>
        <p:spPr>
          <a:xfrm>
            <a:off x="8192595" y="58644"/>
            <a:ext cx="1241382" cy="1302507"/>
          </a:xfrm>
          <a:prstGeom prst="rect">
            <a:avLst/>
          </a:prstGeom>
          <a:ln w="12700">
            <a:miter lim="400000"/>
          </a:ln>
        </p:spPr>
      </p:pic>
      <p:sp>
        <p:nvSpPr>
          <p:cNvPr id="1419" name="Shape 1419"/>
          <p:cNvSpPr/>
          <p:nvPr/>
        </p:nvSpPr>
        <p:spPr>
          <a:xfrm>
            <a:off x="1921317" y="1335045"/>
            <a:ext cx="8159494" cy="126256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800"/>
              </a:lnSpc>
              <a:defRPr sz="1800"/>
            </a:pPr>
            <a:r>
              <a:rPr sz="2400">
                <a:latin typeface="Helvetica"/>
                <a:ea typeface="Helvetica"/>
                <a:cs typeface="Helvetica"/>
                <a:sym typeface="Helvetica"/>
              </a:rPr>
              <a:t>Use the idea in the centre of each blossom as the </a:t>
            </a:r>
            <a:r>
              <a:rPr sz="2400">
                <a:solidFill>
                  <a:srgbClr val="2D2829"/>
                </a:solidFill>
                <a:latin typeface="Helvetica"/>
                <a:ea typeface="Helvetica"/>
                <a:cs typeface="Helvetica"/>
                <a:sym typeface="Helvetica"/>
              </a:rPr>
              <a:t>catalyst </a:t>
            </a:r>
          </a:p>
          <a:p>
            <a:pPr algn="l" defTabSz="456987">
              <a:lnSpc>
                <a:spcPts val="3800"/>
              </a:lnSpc>
              <a:defRPr sz="1800"/>
            </a:pPr>
            <a:r>
              <a:rPr sz="2400">
                <a:solidFill>
                  <a:srgbClr val="2D2829"/>
                </a:solidFill>
                <a:latin typeface="Helvetica"/>
                <a:ea typeface="Helvetica"/>
                <a:cs typeface="Helvetica"/>
                <a:sym typeface="Helvetica"/>
              </a:rPr>
              <a:t>for a new brainstorm…</a:t>
            </a:r>
          </a:p>
        </p:txBody>
      </p:sp>
      <p:sp>
        <p:nvSpPr>
          <p:cNvPr id="1420" name="Shape 1420"/>
          <p:cNvSpPr/>
          <p:nvPr/>
        </p:nvSpPr>
        <p:spPr>
          <a:xfrm>
            <a:off x="5105677" y="2928313"/>
            <a:ext cx="3642129" cy="2335957"/>
          </a:xfrm>
          <a:prstGeom prst="wedgeEllipseCallout">
            <a:avLst>
              <a:gd name="adj1" fmla="val -88134"/>
              <a:gd name="adj2" fmla="val -6615"/>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100"/>
              </a:lnSpc>
              <a:defRPr sz="1800"/>
            </a:pPr>
            <a:r>
              <a:rPr>
                <a:latin typeface="Lint McCree Intl BB"/>
                <a:ea typeface="Lint McCree Intl BB"/>
                <a:cs typeface="Lint McCree Intl BB"/>
                <a:sym typeface="Lint McCree Intl BB"/>
              </a:rPr>
              <a:t>Focus on </a:t>
            </a:r>
            <a:r>
              <a:rPr i="1">
                <a:latin typeface="Lint McCree Intl BB"/>
                <a:ea typeface="Lint McCree Intl BB"/>
                <a:cs typeface="Lint McCree Intl BB"/>
                <a:sym typeface="Lint McCree Intl BB"/>
              </a:rPr>
              <a:t>building out</a:t>
            </a:r>
            <a:r>
              <a:rPr>
                <a:latin typeface="Lint McCree Intl BB"/>
                <a:ea typeface="Lint McCree Intl BB"/>
                <a:cs typeface="Lint McCree Intl BB"/>
                <a:sym typeface="Lint McCree Intl BB"/>
              </a:rPr>
              <a:t> the idea at the center of the blossom.</a:t>
            </a:r>
          </a:p>
        </p:txBody>
      </p:sp>
      <p:pic>
        <p:nvPicPr>
          <p:cNvPr id="1421" name="LittleGuy_10b.png"/>
          <p:cNvPicPr/>
          <p:nvPr/>
        </p:nvPicPr>
        <p:blipFill>
          <a:blip r:embed="rId4">
            <a:extLst/>
          </a:blip>
          <a:stretch>
            <a:fillRect/>
          </a:stretch>
        </p:blipFill>
        <p:spPr>
          <a:xfrm>
            <a:off x="2247930" y="3620610"/>
            <a:ext cx="1174707" cy="200375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78" name="Group 1478"/>
          <p:cNvGrpSpPr/>
          <p:nvPr/>
        </p:nvGrpSpPr>
        <p:grpSpPr>
          <a:xfrm>
            <a:off x="1964111" y="2571509"/>
            <a:ext cx="9043750" cy="6470326"/>
            <a:chOff x="0" y="0"/>
            <a:chExt cx="9043748" cy="6470324"/>
          </a:xfrm>
        </p:grpSpPr>
        <p:pic>
          <p:nvPicPr>
            <p:cNvPr id="1423" name="Lotus Blossom_ICE.png"/>
            <p:cNvPicPr/>
            <p:nvPr/>
          </p:nvPicPr>
          <p:blipFill>
            <a:blip r:embed="rId2">
              <a:extLst/>
            </a:blip>
            <a:stretch>
              <a:fillRect/>
            </a:stretch>
          </p:blipFill>
          <p:spPr>
            <a:xfrm>
              <a:off x="0" y="0"/>
              <a:ext cx="9043748" cy="6470324"/>
            </a:xfrm>
            <a:prstGeom prst="rect">
              <a:avLst/>
            </a:prstGeom>
            <a:ln w="25400" cap="flat">
              <a:solidFill>
                <a:srgbClr val="41C4DC"/>
              </a:solidFill>
              <a:prstDash val="solid"/>
              <a:miter lim="400000"/>
            </a:ln>
            <a:effectLst/>
          </p:spPr>
        </p:pic>
        <p:grpSp>
          <p:nvGrpSpPr>
            <p:cNvPr id="1448" name="Group 1448"/>
            <p:cNvGrpSpPr/>
            <p:nvPr/>
          </p:nvGrpSpPr>
          <p:grpSpPr>
            <a:xfrm>
              <a:off x="162519" y="132608"/>
              <a:ext cx="2629824" cy="2633556"/>
              <a:chOff x="11706" y="20674"/>
              <a:chExt cx="2629823" cy="2633554"/>
            </a:xfrm>
          </p:grpSpPr>
          <p:grpSp>
            <p:nvGrpSpPr>
              <p:cNvPr id="1426" name="Group 1426"/>
              <p:cNvGrpSpPr/>
              <p:nvPr/>
            </p:nvGrpSpPr>
            <p:grpSpPr>
              <a:xfrm>
                <a:off x="62506" y="20674"/>
                <a:ext cx="762921" cy="762922"/>
                <a:chOff x="20675" y="20675"/>
                <a:chExt cx="762920" cy="762920"/>
              </a:xfrm>
            </p:grpSpPr>
            <p:sp>
              <p:nvSpPr>
                <p:cNvPr id="1424" name="Shape 1424"/>
                <p:cNvSpPr/>
                <p:nvPr/>
              </p:nvSpPr>
              <p:spPr>
                <a:xfrm rot="21408223">
                  <a:off x="20675" y="2067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25" name="Shape 1425"/>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29" name="Group 1429"/>
              <p:cNvGrpSpPr/>
              <p:nvPr/>
            </p:nvGrpSpPr>
            <p:grpSpPr>
              <a:xfrm>
                <a:off x="24406" y="935076"/>
                <a:ext cx="762921" cy="762921"/>
                <a:chOff x="20641" y="20641"/>
                <a:chExt cx="762920" cy="762919"/>
              </a:xfrm>
            </p:grpSpPr>
            <p:sp>
              <p:nvSpPr>
                <p:cNvPr id="1427" name="Shape 1427"/>
                <p:cNvSpPr/>
                <p:nvPr/>
              </p:nvSpPr>
              <p:spPr>
                <a:xfrm rot="191450">
                  <a:off x="20641" y="20641"/>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28" name="Shape 1428"/>
                <p:cNvSpPr/>
                <p:nvPr/>
              </p:nvSpPr>
              <p:spPr>
                <a:xfrm rot="191450">
                  <a:off x="20641" y="263602"/>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32" name="Group 1432"/>
              <p:cNvGrpSpPr/>
              <p:nvPr/>
            </p:nvGrpSpPr>
            <p:grpSpPr>
              <a:xfrm>
                <a:off x="11706" y="1853207"/>
                <a:ext cx="762921" cy="762921"/>
                <a:chOff x="11706" y="11706"/>
                <a:chExt cx="762920" cy="762920"/>
              </a:xfrm>
            </p:grpSpPr>
            <p:sp>
              <p:nvSpPr>
                <p:cNvPr id="1430" name="Shape 1430"/>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31" name="Shape 1431"/>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35" name="Group 1435"/>
              <p:cNvGrpSpPr/>
              <p:nvPr/>
            </p:nvGrpSpPr>
            <p:grpSpPr>
              <a:xfrm>
                <a:off x="944246" y="1891307"/>
                <a:ext cx="762922" cy="762921"/>
                <a:chOff x="11706" y="11706"/>
                <a:chExt cx="762920" cy="762920"/>
              </a:xfrm>
            </p:grpSpPr>
            <p:sp>
              <p:nvSpPr>
                <p:cNvPr id="1433" name="Shape 1433"/>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34" name="Shape 1434"/>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38" name="Group 1438"/>
              <p:cNvGrpSpPr/>
              <p:nvPr/>
            </p:nvGrpSpPr>
            <p:grpSpPr>
              <a:xfrm>
                <a:off x="1878606" y="1887577"/>
                <a:ext cx="762923" cy="762921"/>
                <a:chOff x="825" y="825"/>
                <a:chExt cx="762921" cy="762920"/>
              </a:xfrm>
            </p:grpSpPr>
            <p:sp>
              <p:nvSpPr>
                <p:cNvPr id="1436" name="Shape 1436"/>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37" name="Shape 1437"/>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41" name="Group 1441"/>
              <p:cNvGrpSpPr/>
              <p:nvPr/>
            </p:nvGrpSpPr>
            <p:grpSpPr>
              <a:xfrm>
                <a:off x="1865906" y="960476"/>
                <a:ext cx="762923" cy="762921"/>
                <a:chOff x="825" y="825"/>
                <a:chExt cx="762921" cy="762920"/>
              </a:xfrm>
            </p:grpSpPr>
            <p:sp>
              <p:nvSpPr>
                <p:cNvPr id="1439" name="Shape 1439"/>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40" name="Shape 1440"/>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44" name="Group 1444"/>
              <p:cNvGrpSpPr/>
              <p:nvPr/>
            </p:nvGrpSpPr>
            <p:grpSpPr>
              <a:xfrm>
                <a:off x="1815106" y="20675"/>
                <a:ext cx="762923" cy="762921"/>
                <a:chOff x="825" y="825"/>
                <a:chExt cx="762921" cy="762919"/>
              </a:xfrm>
            </p:grpSpPr>
            <p:sp>
              <p:nvSpPr>
                <p:cNvPr id="1442" name="Shape 1442"/>
                <p:cNvSpPr/>
                <p:nvPr/>
              </p:nvSpPr>
              <p:spPr>
                <a:xfrm rot="21592555">
                  <a:off x="825" y="825"/>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43" name="Shape 1443"/>
                <p:cNvSpPr/>
                <p:nvPr/>
              </p:nvSpPr>
              <p:spPr>
                <a:xfrm rot="21592555">
                  <a:off x="825" y="243786"/>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47" name="Group 1447"/>
              <p:cNvGrpSpPr/>
              <p:nvPr/>
            </p:nvGrpSpPr>
            <p:grpSpPr>
              <a:xfrm>
                <a:off x="948731" y="20675"/>
                <a:ext cx="762923" cy="762921"/>
                <a:chOff x="825" y="825"/>
                <a:chExt cx="762921" cy="762920"/>
              </a:xfrm>
            </p:grpSpPr>
            <p:sp>
              <p:nvSpPr>
                <p:cNvPr id="1445" name="Shape 1445"/>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46" name="Shape 1446"/>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464" name="Group 1464"/>
            <p:cNvGrpSpPr/>
            <p:nvPr/>
          </p:nvGrpSpPr>
          <p:grpSpPr>
            <a:xfrm>
              <a:off x="3107720" y="1904466"/>
              <a:ext cx="2708711" cy="2443031"/>
              <a:chOff x="30935" y="73173"/>
              <a:chExt cx="2708709" cy="2443030"/>
            </a:xfrm>
          </p:grpSpPr>
          <p:sp>
            <p:nvSpPr>
              <p:cNvPr id="1449" name="Shape 1449"/>
              <p:cNvSpPr/>
              <p:nvPr/>
            </p:nvSpPr>
            <p:spPr>
              <a:xfrm rot="20854116">
                <a:off x="678804" y="73173"/>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grpSp>
            <p:nvGrpSpPr>
              <p:cNvPr id="1463" name="Group 1463"/>
              <p:cNvGrpSpPr/>
              <p:nvPr/>
            </p:nvGrpSpPr>
            <p:grpSpPr>
              <a:xfrm>
                <a:off x="30935" y="284696"/>
                <a:ext cx="2708709" cy="2231507"/>
                <a:chOff x="30935" y="91828"/>
                <a:chExt cx="2708708" cy="2231505"/>
              </a:xfrm>
            </p:grpSpPr>
            <p:grpSp>
              <p:nvGrpSpPr>
                <p:cNvPr id="1452" name="Group 1452"/>
                <p:cNvGrpSpPr/>
                <p:nvPr/>
              </p:nvGrpSpPr>
              <p:grpSpPr>
                <a:xfrm>
                  <a:off x="650027" y="795673"/>
                  <a:ext cx="1399857" cy="762921"/>
                  <a:chOff x="33276" y="65196"/>
                  <a:chExt cx="1399855" cy="762920"/>
                </a:xfrm>
              </p:grpSpPr>
              <p:sp>
                <p:nvSpPr>
                  <p:cNvPr id="1450" name="Shape 1450"/>
                  <p:cNvSpPr/>
                  <p:nvPr/>
                </p:nvSpPr>
                <p:spPr>
                  <a:xfrm rot="329312">
                    <a:off x="33276" y="65196"/>
                    <a:ext cx="1399855" cy="762920"/>
                  </a:xfrm>
                  <a:prstGeom prst="rect">
                    <a:avLst/>
                  </a:prstGeom>
                  <a:solidFill>
                    <a:srgbClr val="51A7F9"/>
                  </a:solidFill>
                  <a:ln w="12700" cap="flat">
                    <a:noFill/>
                    <a:miter lim="400000"/>
                  </a:ln>
                  <a:effectLst/>
                </p:spPr>
                <p:txBody>
                  <a:bodyPr wrap="square" lIns="0" tIns="0" rIns="0" bIns="0" numCol="1" anchor="ctr">
                    <a:noAutofit/>
                  </a:bodyPr>
                  <a:lstStyle/>
                  <a:p>
                    <a:pPr lvl="0">
                      <a:defRPr sz="1800"/>
                    </a:pPr>
                    <a:endParaRPr/>
                  </a:p>
                </p:txBody>
              </p:sp>
              <p:sp>
                <p:nvSpPr>
                  <p:cNvPr id="1451" name="Shape 1451"/>
                  <p:cNvSpPr/>
                  <p:nvPr/>
                </p:nvSpPr>
                <p:spPr>
                  <a:xfrm rot="329312">
                    <a:off x="33276" y="308146"/>
                    <a:ext cx="1399855"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dirty="0"/>
                      <a:t>HMW</a:t>
                    </a:r>
                  </a:p>
                </p:txBody>
              </p:sp>
            </p:grpSp>
            <p:grpSp>
              <p:nvGrpSpPr>
                <p:cNvPr id="1462" name="Group 1462"/>
                <p:cNvGrpSpPr/>
                <p:nvPr/>
              </p:nvGrpSpPr>
              <p:grpSpPr>
                <a:xfrm>
                  <a:off x="30935" y="91828"/>
                  <a:ext cx="2708708" cy="2231505"/>
                  <a:chOff x="326982" y="91828"/>
                  <a:chExt cx="2708707" cy="2231504"/>
                </a:xfrm>
              </p:grpSpPr>
              <p:grpSp>
                <p:nvGrpSpPr>
                  <p:cNvPr id="1455" name="Group 1455"/>
                  <p:cNvGrpSpPr/>
                  <p:nvPr/>
                </p:nvGrpSpPr>
                <p:grpSpPr>
                  <a:xfrm>
                    <a:off x="326982" y="91828"/>
                    <a:ext cx="762921" cy="762922"/>
                    <a:chOff x="20675" y="20675"/>
                    <a:chExt cx="762920" cy="762921"/>
                  </a:xfrm>
                </p:grpSpPr>
                <p:sp>
                  <p:nvSpPr>
                    <p:cNvPr id="1453" name="Shape 1453"/>
                    <p:cNvSpPr/>
                    <p:nvPr/>
                  </p:nvSpPr>
                  <p:spPr>
                    <a:xfrm rot="21408223">
                      <a:off x="20675" y="2067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454" name="Shape 1454"/>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nvGrpSpPr>
                  <p:cNvPr id="1458" name="Group 1458"/>
                  <p:cNvGrpSpPr/>
                  <p:nvPr/>
                </p:nvGrpSpPr>
                <p:grpSpPr>
                  <a:xfrm>
                    <a:off x="326982" y="1560409"/>
                    <a:ext cx="762922" cy="762923"/>
                    <a:chOff x="30935" y="30935"/>
                    <a:chExt cx="762921" cy="762921"/>
                  </a:xfrm>
                </p:grpSpPr>
                <p:sp>
                  <p:nvSpPr>
                    <p:cNvPr id="1456" name="Shape 1456"/>
                    <p:cNvSpPr/>
                    <p:nvPr/>
                  </p:nvSpPr>
                  <p:spPr>
                    <a:xfrm rot="291497">
                      <a:off x="30935" y="3093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457" name="Shape 1457"/>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sp>
                <p:nvSpPr>
                  <p:cNvPr id="1459" name="Shape 1459"/>
                  <p:cNvSpPr/>
                  <p:nvPr/>
                </p:nvSpPr>
                <p:spPr>
                  <a:xfrm rot="1362755">
                    <a:off x="2272769" y="839488"/>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460" name="Shape 1460"/>
                  <p:cNvSpPr/>
                  <p:nvPr/>
                </p:nvSpPr>
                <p:spPr>
                  <a:xfrm rot="1362755">
                    <a:off x="2272769" y="1082449"/>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dirty="0"/>
                      <a:t>idea</a:t>
                    </a:r>
                  </a:p>
                </p:txBody>
              </p:sp>
              <p:sp>
                <p:nvSpPr>
                  <p:cNvPr id="1461" name="Shape 1461"/>
                  <p:cNvSpPr/>
                  <p:nvPr/>
                </p:nvSpPr>
                <p:spPr>
                  <a:xfrm rot="20854116">
                    <a:off x="1053568" y="11724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grpSp>
        <p:grpSp>
          <p:nvGrpSpPr>
            <p:cNvPr id="1477" name="Group 1477"/>
            <p:cNvGrpSpPr/>
            <p:nvPr/>
          </p:nvGrpSpPr>
          <p:grpSpPr>
            <a:xfrm>
              <a:off x="1089619" y="1076374"/>
              <a:ext cx="6867389" cy="4255036"/>
              <a:chOff x="30935" y="20674"/>
              <a:chExt cx="6867388" cy="4255035"/>
            </a:xfrm>
          </p:grpSpPr>
          <p:grpSp>
            <p:nvGrpSpPr>
              <p:cNvPr id="1467" name="Group 1467"/>
              <p:cNvGrpSpPr/>
              <p:nvPr/>
            </p:nvGrpSpPr>
            <p:grpSpPr>
              <a:xfrm>
                <a:off x="73268" y="20674"/>
                <a:ext cx="762921" cy="762922"/>
                <a:chOff x="20675" y="20675"/>
                <a:chExt cx="762920" cy="762920"/>
              </a:xfrm>
            </p:grpSpPr>
            <p:sp>
              <p:nvSpPr>
                <p:cNvPr id="1465" name="Shape 1465"/>
                <p:cNvSpPr/>
                <p:nvPr/>
              </p:nvSpPr>
              <p:spPr>
                <a:xfrm rot="21408223">
                  <a:off x="20675" y="2067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66" name="Shape 1466"/>
                <p:cNvSpPr/>
                <p:nvPr/>
              </p:nvSpPr>
              <p:spPr>
                <a:xfrm rot="21408223">
                  <a:off x="20675" y="263625"/>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70" name="Group 1470"/>
              <p:cNvGrpSpPr/>
              <p:nvPr/>
            </p:nvGrpSpPr>
            <p:grpSpPr>
              <a:xfrm>
                <a:off x="30935" y="3512786"/>
                <a:ext cx="762922" cy="762922"/>
                <a:chOff x="30935" y="30935"/>
                <a:chExt cx="762921" cy="762920"/>
              </a:xfrm>
            </p:grpSpPr>
            <p:sp>
              <p:nvSpPr>
                <p:cNvPr id="1468" name="Shape 1468"/>
                <p:cNvSpPr/>
                <p:nvPr/>
              </p:nvSpPr>
              <p:spPr>
                <a:xfrm rot="291497">
                  <a:off x="30935" y="30935"/>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69" name="Shape 1469"/>
                <p:cNvSpPr/>
                <p:nvPr/>
              </p:nvSpPr>
              <p:spPr>
                <a:xfrm rot="291497">
                  <a:off x="30935" y="27388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73" name="Group 1473"/>
              <p:cNvGrpSpPr/>
              <p:nvPr/>
            </p:nvGrpSpPr>
            <p:grpSpPr>
              <a:xfrm>
                <a:off x="6135401" y="20674"/>
                <a:ext cx="762921" cy="762921"/>
                <a:chOff x="11530" y="11530"/>
                <a:chExt cx="762920" cy="762920"/>
              </a:xfrm>
            </p:grpSpPr>
            <p:sp>
              <p:nvSpPr>
                <p:cNvPr id="1471" name="Shape 1471"/>
                <p:cNvSpPr/>
                <p:nvPr/>
              </p:nvSpPr>
              <p:spPr>
                <a:xfrm rot="21494445">
                  <a:off x="11530" y="11530"/>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72" name="Shape 1472"/>
                <p:cNvSpPr/>
                <p:nvPr/>
              </p:nvSpPr>
              <p:spPr>
                <a:xfrm rot="21494445">
                  <a:off x="11530" y="254490"/>
                  <a:ext cx="762920" cy="2769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76" name="Group 1476"/>
              <p:cNvGrpSpPr/>
              <p:nvPr/>
            </p:nvGrpSpPr>
            <p:grpSpPr>
              <a:xfrm>
                <a:off x="6135402" y="3512787"/>
                <a:ext cx="762921" cy="762922"/>
                <a:chOff x="12328" y="12328"/>
                <a:chExt cx="762920" cy="762920"/>
              </a:xfrm>
            </p:grpSpPr>
            <p:sp>
              <p:nvSpPr>
                <p:cNvPr id="1474" name="Shape 1474"/>
                <p:cNvSpPr/>
                <p:nvPr/>
              </p:nvSpPr>
              <p:spPr>
                <a:xfrm rot="21487020">
                  <a:off x="12328" y="12328"/>
                  <a:ext cx="762920"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475" name="Shape 1475"/>
                <p:cNvSpPr/>
                <p:nvPr/>
              </p:nvSpPr>
              <p:spPr>
                <a:xfrm rot="21487020">
                  <a:off x="12328" y="25527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sp>
        <p:nvSpPr>
          <p:cNvPr id="1479" name="Shape 1479"/>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480" name="pasted-image.pdf"/>
          <p:cNvPicPr/>
          <p:nvPr/>
        </p:nvPicPr>
        <p:blipFill>
          <a:blip r:embed="rId3">
            <a:extLst/>
          </a:blip>
          <a:stretch>
            <a:fillRect/>
          </a:stretch>
        </p:blipFill>
        <p:spPr>
          <a:xfrm>
            <a:off x="8192595" y="58644"/>
            <a:ext cx="1241382" cy="1302507"/>
          </a:xfrm>
          <a:prstGeom prst="rect">
            <a:avLst/>
          </a:prstGeom>
          <a:ln w="12700">
            <a:miter lim="400000"/>
          </a:ln>
        </p:spPr>
      </p:pic>
      <p:sp>
        <p:nvSpPr>
          <p:cNvPr id="1481" name="Shape 1481"/>
          <p:cNvSpPr/>
          <p:nvPr/>
        </p:nvSpPr>
        <p:spPr>
          <a:xfrm>
            <a:off x="1921329" y="1581276"/>
            <a:ext cx="4019329" cy="770121"/>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By the time you’re done… </a:t>
            </a:r>
          </a:p>
        </p:txBody>
      </p:sp>
      <p:grpSp>
        <p:nvGrpSpPr>
          <p:cNvPr id="1506" name="Group 1506"/>
          <p:cNvGrpSpPr/>
          <p:nvPr/>
        </p:nvGrpSpPr>
        <p:grpSpPr>
          <a:xfrm>
            <a:off x="2126631" y="6192386"/>
            <a:ext cx="2629824" cy="2633556"/>
            <a:chOff x="11706" y="20674"/>
            <a:chExt cx="2629823" cy="2633554"/>
          </a:xfrm>
        </p:grpSpPr>
        <p:grpSp>
          <p:nvGrpSpPr>
            <p:cNvPr id="1484" name="Group 1484"/>
            <p:cNvGrpSpPr/>
            <p:nvPr/>
          </p:nvGrpSpPr>
          <p:grpSpPr>
            <a:xfrm>
              <a:off x="62506" y="20674"/>
              <a:ext cx="762921" cy="762922"/>
              <a:chOff x="20675" y="20675"/>
              <a:chExt cx="762920" cy="762920"/>
            </a:xfrm>
          </p:grpSpPr>
          <p:sp>
            <p:nvSpPr>
              <p:cNvPr id="1482" name="Shape 1482"/>
              <p:cNvSpPr/>
              <p:nvPr/>
            </p:nvSpPr>
            <p:spPr>
              <a:xfrm rot="21408223">
                <a:off x="20675" y="2067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83" name="Shape 1483"/>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87" name="Group 1487"/>
            <p:cNvGrpSpPr/>
            <p:nvPr/>
          </p:nvGrpSpPr>
          <p:grpSpPr>
            <a:xfrm>
              <a:off x="24406" y="935076"/>
              <a:ext cx="762921" cy="762921"/>
              <a:chOff x="20641" y="20641"/>
              <a:chExt cx="762920" cy="762919"/>
            </a:xfrm>
          </p:grpSpPr>
          <p:sp>
            <p:nvSpPr>
              <p:cNvPr id="1485" name="Shape 1485"/>
              <p:cNvSpPr/>
              <p:nvPr/>
            </p:nvSpPr>
            <p:spPr>
              <a:xfrm rot="191450">
                <a:off x="20641" y="20641"/>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86" name="Shape 1486"/>
              <p:cNvSpPr/>
              <p:nvPr/>
            </p:nvSpPr>
            <p:spPr>
              <a:xfrm rot="191450">
                <a:off x="20641" y="263602"/>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90" name="Group 1490"/>
            <p:cNvGrpSpPr/>
            <p:nvPr/>
          </p:nvGrpSpPr>
          <p:grpSpPr>
            <a:xfrm>
              <a:off x="11706" y="1853207"/>
              <a:ext cx="762921" cy="762921"/>
              <a:chOff x="11706" y="11706"/>
              <a:chExt cx="762920" cy="762920"/>
            </a:xfrm>
          </p:grpSpPr>
          <p:sp>
            <p:nvSpPr>
              <p:cNvPr id="1488" name="Shape 1488"/>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89" name="Shape 1489"/>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93" name="Group 1493"/>
            <p:cNvGrpSpPr/>
            <p:nvPr/>
          </p:nvGrpSpPr>
          <p:grpSpPr>
            <a:xfrm>
              <a:off x="944246" y="1891307"/>
              <a:ext cx="762922" cy="762921"/>
              <a:chOff x="11706" y="11706"/>
              <a:chExt cx="762920" cy="762920"/>
            </a:xfrm>
          </p:grpSpPr>
          <p:sp>
            <p:nvSpPr>
              <p:cNvPr id="1491" name="Shape 1491"/>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92" name="Shape 1492"/>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96" name="Group 1496"/>
            <p:cNvGrpSpPr/>
            <p:nvPr/>
          </p:nvGrpSpPr>
          <p:grpSpPr>
            <a:xfrm>
              <a:off x="1878606" y="1887577"/>
              <a:ext cx="762923" cy="762921"/>
              <a:chOff x="825" y="825"/>
              <a:chExt cx="762921" cy="762920"/>
            </a:xfrm>
          </p:grpSpPr>
          <p:sp>
            <p:nvSpPr>
              <p:cNvPr id="1494" name="Shape 1494"/>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95" name="Shape 1495"/>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499" name="Group 1499"/>
            <p:cNvGrpSpPr/>
            <p:nvPr/>
          </p:nvGrpSpPr>
          <p:grpSpPr>
            <a:xfrm>
              <a:off x="1865906" y="960476"/>
              <a:ext cx="762923" cy="762921"/>
              <a:chOff x="825" y="825"/>
              <a:chExt cx="762921" cy="762920"/>
            </a:xfrm>
          </p:grpSpPr>
          <p:sp>
            <p:nvSpPr>
              <p:cNvPr id="1497" name="Shape 1497"/>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498" name="Shape 1498"/>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02" name="Group 1502"/>
            <p:cNvGrpSpPr/>
            <p:nvPr/>
          </p:nvGrpSpPr>
          <p:grpSpPr>
            <a:xfrm>
              <a:off x="1815106" y="20675"/>
              <a:ext cx="762923" cy="762921"/>
              <a:chOff x="825" y="825"/>
              <a:chExt cx="762921" cy="762919"/>
            </a:xfrm>
          </p:grpSpPr>
          <p:sp>
            <p:nvSpPr>
              <p:cNvPr id="1500" name="Shape 1500"/>
              <p:cNvSpPr/>
              <p:nvPr/>
            </p:nvSpPr>
            <p:spPr>
              <a:xfrm rot="21592555">
                <a:off x="825" y="825"/>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01" name="Shape 1501"/>
              <p:cNvSpPr/>
              <p:nvPr/>
            </p:nvSpPr>
            <p:spPr>
              <a:xfrm rot="21592555">
                <a:off x="825" y="243786"/>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05" name="Group 1505"/>
            <p:cNvGrpSpPr/>
            <p:nvPr/>
          </p:nvGrpSpPr>
          <p:grpSpPr>
            <a:xfrm>
              <a:off x="948731" y="20675"/>
              <a:ext cx="762923" cy="762921"/>
              <a:chOff x="825" y="825"/>
              <a:chExt cx="762921" cy="762920"/>
            </a:xfrm>
          </p:grpSpPr>
          <p:sp>
            <p:nvSpPr>
              <p:cNvPr id="1503" name="Shape 1503"/>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04" name="Shape 1504"/>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531" name="Group 1531"/>
          <p:cNvGrpSpPr/>
          <p:nvPr/>
        </p:nvGrpSpPr>
        <p:grpSpPr>
          <a:xfrm>
            <a:off x="8239564" y="6192386"/>
            <a:ext cx="2629824" cy="2633556"/>
            <a:chOff x="11706" y="20674"/>
            <a:chExt cx="2629823" cy="2633554"/>
          </a:xfrm>
        </p:grpSpPr>
        <p:grpSp>
          <p:nvGrpSpPr>
            <p:cNvPr id="1509" name="Group 1509"/>
            <p:cNvGrpSpPr/>
            <p:nvPr/>
          </p:nvGrpSpPr>
          <p:grpSpPr>
            <a:xfrm>
              <a:off x="62506" y="20674"/>
              <a:ext cx="762921" cy="762922"/>
              <a:chOff x="20675" y="20675"/>
              <a:chExt cx="762920" cy="762920"/>
            </a:xfrm>
          </p:grpSpPr>
          <p:sp>
            <p:nvSpPr>
              <p:cNvPr id="1507" name="Shape 1507"/>
              <p:cNvSpPr/>
              <p:nvPr/>
            </p:nvSpPr>
            <p:spPr>
              <a:xfrm rot="21408223">
                <a:off x="20675" y="2067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08" name="Shape 1508"/>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12" name="Group 1512"/>
            <p:cNvGrpSpPr/>
            <p:nvPr/>
          </p:nvGrpSpPr>
          <p:grpSpPr>
            <a:xfrm>
              <a:off x="24406" y="935076"/>
              <a:ext cx="762921" cy="762921"/>
              <a:chOff x="20641" y="20641"/>
              <a:chExt cx="762920" cy="762919"/>
            </a:xfrm>
          </p:grpSpPr>
          <p:sp>
            <p:nvSpPr>
              <p:cNvPr id="1510" name="Shape 1510"/>
              <p:cNvSpPr/>
              <p:nvPr/>
            </p:nvSpPr>
            <p:spPr>
              <a:xfrm rot="191450">
                <a:off x="20641" y="20641"/>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11" name="Shape 1511"/>
              <p:cNvSpPr/>
              <p:nvPr/>
            </p:nvSpPr>
            <p:spPr>
              <a:xfrm rot="191450">
                <a:off x="20641" y="263602"/>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15" name="Group 1515"/>
            <p:cNvGrpSpPr/>
            <p:nvPr/>
          </p:nvGrpSpPr>
          <p:grpSpPr>
            <a:xfrm>
              <a:off x="11706" y="1853207"/>
              <a:ext cx="762921" cy="762921"/>
              <a:chOff x="11706" y="11706"/>
              <a:chExt cx="762920" cy="762920"/>
            </a:xfrm>
          </p:grpSpPr>
          <p:sp>
            <p:nvSpPr>
              <p:cNvPr id="1513" name="Shape 1513"/>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14" name="Shape 1514"/>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18" name="Group 1518"/>
            <p:cNvGrpSpPr/>
            <p:nvPr/>
          </p:nvGrpSpPr>
          <p:grpSpPr>
            <a:xfrm>
              <a:off x="944246" y="1891307"/>
              <a:ext cx="762922" cy="762921"/>
              <a:chOff x="11706" y="11706"/>
              <a:chExt cx="762920" cy="762920"/>
            </a:xfrm>
          </p:grpSpPr>
          <p:sp>
            <p:nvSpPr>
              <p:cNvPr id="1516" name="Shape 1516"/>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17" name="Shape 1517"/>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21" name="Group 1521"/>
            <p:cNvGrpSpPr/>
            <p:nvPr/>
          </p:nvGrpSpPr>
          <p:grpSpPr>
            <a:xfrm>
              <a:off x="1878606" y="1887577"/>
              <a:ext cx="762923" cy="762921"/>
              <a:chOff x="825" y="825"/>
              <a:chExt cx="762921" cy="762920"/>
            </a:xfrm>
          </p:grpSpPr>
          <p:sp>
            <p:nvSpPr>
              <p:cNvPr id="1519" name="Shape 1519"/>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20" name="Shape 1520"/>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24" name="Group 1524"/>
            <p:cNvGrpSpPr/>
            <p:nvPr/>
          </p:nvGrpSpPr>
          <p:grpSpPr>
            <a:xfrm>
              <a:off x="1865906" y="960476"/>
              <a:ext cx="762923" cy="762921"/>
              <a:chOff x="825" y="825"/>
              <a:chExt cx="762921" cy="762920"/>
            </a:xfrm>
          </p:grpSpPr>
          <p:sp>
            <p:nvSpPr>
              <p:cNvPr id="1522" name="Shape 1522"/>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23" name="Shape 1523"/>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27" name="Group 1527"/>
            <p:cNvGrpSpPr/>
            <p:nvPr/>
          </p:nvGrpSpPr>
          <p:grpSpPr>
            <a:xfrm>
              <a:off x="1815106" y="20675"/>
              <a:ext cx="762923" cy="762921"/>
              <a:chOff x="825" y="825"/>
              <a:chExt cx="762921" cy="762919"/>
            </a:xfrm>
          </p:grpSpPr>
          <p:sp>
            <p:nvSpPr>
              <p:cNvPr id="1525" name="Shape 1525"/>
              <p:cNvSpPr/>
              <p:nvPr/>
            </p:nvSpPr>
            <p:spPr>
              <a:xfrm rot="21592555">
                <a:off x="825" y="825"/>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26" name="Shape 1526"/>
              <p:cNvSpPr/>
              <p:nvPr/>
            </p:nvSpPr>
            <p:spPr>
              <a:xfrm rot="21592555">
                <a:off x="825" y="243786"/>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30" name="Group 1530"/>
            <p:cNvGrpSpPr/>
            <p:nvPr/>
          </p:nvGrpSpPr>
          <p:grpSpPr>
            <a:xfrm>
              <a:off x="948731" y="20675"/>
              <a:ext cx="762923" cy="762921"/>
              <a:chOff x="825" y="825"/>
              <a:chExt cx="762921" cy="762920"/>
            </a:xfrm>
          </p:grpSpPr>
          <p:sp>
            <p:nvSpPr>
              <p:cNvPr id="1528" name="Shape 1528"/>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29" name="Shape 1529"/>
              <p:cNvSpPr/>
              <p:nvPr/>
            </p:nvSpPr>
            <p:spPr>
              <a:xfrm rot="21592555">
                <a:off x="825" y="243774"/>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556" name="Group 1556"/>
          <p:cNvGrpSpPr/>
          <p:nvPr/>
        </p:nvGrpSpPr>
        <p:grpSpPr>
          <a:xfrm>
            <a:off x="8201464" y="2745923"/>
            <a:ext cx="2629824" cy="2633557"/>
            <a:chOff x="11706" y="20674"/>
            <a:chExt cx="2629823" cy="2633554"/>
          </a:xfrm>
        </p:grpSpPr>
        <p:grpSp>
          <p:nvGrpSpPr>
            <p:cNvPr id="1534" name="Group 1534"/>
            <p:cNvGrpSpPr/>
            <p:nvPr/>
          </p:nvGrpSpPr>
          <p:grpSpPr>
            <a:xfrm>
              <a:off x="62506" y="20674"/>
              <a:ext cx="762921" cy="762922"/>
              <a:chOff x="20675" y="20675"/>
              <a:chExt cx="762920" cy="762920"/>
            </a:xfrm>
          </p:grpSpPr>
          <p:sp>
            <p:nvSpPr>
              <p:cNvPr id="1532" name="Shape 1532"/>
              <p:cNvSpPr/>
              <p:nvPr/>
            </p:nvSpPr>
            <p:spPr>
              <a:xfrm rot="21408223">
                <a:off x="20675" y="2067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33" name="Shape 1533"/>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37" name="Group 1537"/>
            <p:cNvGrpSpPr/>
            <p:nvPr/>
          </p:nvGrpSpPr>
          <p:grpSpPr>
            <a:xfrm>
              <a:off x="24406" y="935076"/>
              <a:ext cx="762921" cy="762921"/>
              <a:chOff x="20641" y="20641"/>
              <a:chExt cx="762920" cy="762919"/>
            </a:xfrm>
          </p:grpSpPr>
          <p:sp>
            <p:nvSpPr>
              <p:cNvPr id="1535" name="Shape 1535"/>
              <p:cNvSpPr/>
              <p:nvPr/>
            </p:nvSpPr>
            <p:spPr>
              <a:xfrm rot="191450">
                <a:off x="20641" y="20641"/>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36" name="Shape 1536"/>
              <p:cNvSpPr/>
              <p:nvPr/>
            </p:nvSpPr>
            <p:spPr>
              <a:xfrm rot="191450">
                <a:off x="20641" y="263602"/>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40" name="Group 1540"/>
            <p:cNvGrpSpPr/>
            <p:nvPr/>
          </p:nvGrpSpPr>
          <p:grpSpPr>
            <a:xfrm>
              <a:off x="11706" y="1853207"/>
              <a:ext cx="762921" cy="762921"/>
              <a:chOff x="11706" y="11706"/>
              <a:chExt cx="762920" cy="762920"/>
            </a:xfrm>
          </p:grpSpPr>
          <p:sp>
            <p:nvSpPr>
              <p:cNvPr id="1538" name="Shape 1538"/>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39" name="Shape 1539"/>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43" name="Group 1543"/>
            <p:cNvGrpSpPr/>
            <p:nvPr/>
          </p:nvGrpSpPr>
          <p:grpSpPr>
            <a:xfrm>
              <a:off x="944246" y="1891307"/>
              <a:ext cx="762922" cy="762921"/>
              <a:chOff x="11706" y="11706"/>
              <a:chExt cx="762920" cy="762920"/>
            </a:xfrm>
          </p:grpSpPr>
          <p:sp>
            <p:nvSpPr>
              <p:cNvPr id="1541" name="Shape 1541"/>
              <p:cNvSpPr/>
              <p:nvPr/>
            </p:nvSpPr>
            <p:spPr>
              <a:xfrm rot="21492810">
                <a:off x="11706" y="11706"/>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42" name="Shape 1542"/>
              <p:cNvSpPr/>
              <p:nvPr/>
            </p:nvSpPr>
            <p:spPr>
              <a:xfrm rot="21492810">
                <a:off x="11706" y="254658"/>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46" name="Group 1546"/>
            <p:cNvGrpSpPr/>
            <p:nvPr/>
          </p:nvGrpSpPr>
          <p:grpSpPr>
            <a:xfrm>
              <a:off x="1878606" y="1887577"/>
              <a:ext cx="762923" cy="762921"/>
              <a:chOff x="825" y="825"/>
              <a:chExt cx="762921" cy="762920"/>
            </a:xfrm>
          </p:grpSpPr>
          <p:sp>
            <p:nvSpPr>
              <p:cNvPr id="1544" name="Shape 1544"/>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45" name="Shape 1545"/>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49" name="Group 1549"/>
            <p:cNvGrpSpPr/>
            <p:nvPr/>
          </p:nvGrpSpPr>
          <p:grpSpPr>
            <a:xfrm>
              <a:off x="1865906" y="960476"/>
              <a:ext cx="762923" cy="762921"/>
              <a:chOff x="825" y="825"/>
              <a:chExt cx="762921" cy="762920"/>
            </a:xfrm>
          </p:grpSpPr>
          <p:sp>
            <p:nvSpPr>
              <p:cNvPr id="1547" name="Shape 1547"/>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48" name="Shape 1548"/>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52" name="Group 1552"/>
            <p:cNvGrpSpPr/>
            <p:nvPr/>
          </p:nvGrpSpPr>
          <p:grpSpPr>
            <a:xfrm>
              <a:off x="1815106" y="20675"/>
              <a:ext cx="762923" cy="762921"/>
              <a:chOff x="825" y="825"/>
              <a:chExt cx="762921" cy="762919"/>
            </a:xfrm>
          </p:grpSpPr>
          <p:sp>
            <p:nvSpPr>
              <p:cNvPr id="1550" name="Shape 1550"/>
              <p:cNvSpPr/>
              <p:nvPr/>
            </p:nvSpPr>
            <p:spPr>
              <a:xfrm rot="21592555">
                <a:off x="825" y="825"/>
                <a:ext cx="762920"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51" name="Shape 1551"/>
              <p:cNvSpPr/>
              <p:nvPr/>
            </p:nvSpPr>
            <p:spPr>
              <a:xfrm rot="21592555">
                <a:off x="825" y="243786"/>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55" name="Group 1555"/>
            <p:cNvGrpSpPr/>
            <p:nvPr/>
          </p:nvGrpSpPr>
          <p:grpSpPr>
            <a:xfrm>
              <a:off x="948731" y="20675"/>
              <a:ext cx="762923" cy="762921"/>
              <a:chOff x="825" y="825"/>
              <a:chExt cx="762921" cy="762920"/>
            </a:xfrm>
          </p:grpSpPr>
          <p:sp>
            <p:nvSpPr>
              <p:cNvPr id="1553" name="Shape 1553"/>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54" name="Shape 1554"/>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sp>
        <p:nvSpPr>
          <p:cNvPr id="1557" name="Shape 1557"/>
          <p:cNvSpPr/>
          <p:nvPr/>
        </p:nvSpPr>
        <p:spPr>
          <a:xfrm>
            <a:off x="6937282" y="5569913"/>
            <a:ext cx="3642130" cy="2335957"/>
          </a:xfrm>
          <a:prstGeom prst="wedgeEllipseCallout">
            <a:avLst>
              <a:gd name="adj1" fmla="val -52914"/>
              <a:gd name="adj2" fmla="val 46963"/>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lnSpc>
                <a:spcPts val="3100"/>
              </a:lnSpc>
              <a:defRPr sz="1800">
                <a:latin typeface="Lint McCree Intl BB"/>
                <a:ea typeface="Lint McCree Intl BB"/>
                <a:cs typeface="Lint McCree Intl BB"/>
                <a:sym typeface="Lint McCree Intl BB"/>
              </a:defRPr>
            </a:lvl1pPr>
          </a:lstStyle>
          <a:p>
            <a:pPr lvl="0"/>
            <a:r>
              <a:t>You’ll have four ideas that are well fleshed out.</a:t>
            </a:r>
          </a:p>
        </p:txBody>
      </p:sp>
      <p:pic>
        <p:nvPicPr>
          <p:cNvPr id="1558" name="LittleGuy_12c.png"/>
          <p:cNvPicPr/>
          <p:nvPr/>
        </p:nvPicPr>
        <p:blipFill>
          <a:blip r:embed="rId4">
            <a:extLst/>
          </a:blip>
          <a:stretch>
            <a:fillRect/>
          </a:stretch>
        </p:blipFill>
        <p:spPr>
          <a:xfrm>
            <a:off x="5354201" y="7844303"/>
            <a:ext cx="2013897" cy="193614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15" name="Group 1615"/>
          <p:cNvGrpSpPr/>
          <p:nvPr/>
        </p:nvGrpSpPr>
        <p:grpSpPr>
          <a:xfrm>
            <a:off x="1964111" y="2571509"/>
            <a:ext cx="9043750" cy="6470326"/>
            <a:chOff x="0" y="0"/>
            <a:chExt cx="9043748" cy="6470324"/>
          </a:xfrm>
        </p:grpSpPr>
        <p:pic>
          <p:nvPicPr>
            <p:cNvPr id="1560" name="Lotus Blossom_ICE.png"/>
            <p:cNvPicPr/>
            <p:nvPr/>
          </p:nvPicPr>
          <p:blipFill>
            <a:blip r:embed="rId2">
              <a:extLst/>
            </a:blip>
            <a:stretch>
              <a:fillRect/>
            </a:stretch>
          </p:blipFill>
          <p:spPr>
            <a:xfrm>
              <a:off x="0" y="0"/>
              <a:ext cx="9043748" cy="6470324"/>
            </a:xfrm>
            <a:prstGeom prst="rect">
              <a:avLst/>
            </a:prstGeom>
            <a:ln w="25400" cap="flat">
              <a:solidFill>
                <a:srgbClr val="41C4DC"/>
              </a:solidFill>
              <a:prstDash val="solid"/>
              <a:miter lim="400000"/>
            </a:ln>
            <a:effectLst/>
          </p:spPr>
        </p:pic>
        <p:grpSp>
          <p:nvGrpSpPr>
            <p:cNvPr id="1570" name="Group 1570"/>
            <p:cNvGrpSpPr/>
            <p:nvPr/>
          </p:nvGrpSpPr>
          <p:grpSpPr>
            <a:xfrm>
              <a:off x="128710" y="161664"/>
              <a:ext cx="2693703" cy="2577550"/>
              <a:chOff x="12699" y="-38100"/>
              <a:chExt cx="2693702" cy="2577549"/>
            </a:xfrm>
          </p:grpSpPr>
          <p:sp>
            <p:nvSpPr>
              <p:cNvPr id="1561" name="Shape 1561"/>
              <p:cNvSpPr/>
              <p:nvPr/>
            </p:nvSpPr>
            <p:spPr>
              <a:xfrm rot="21408223">
                <a:off x="990157" y="896757"/>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2" name="Shape 1562"/>
              <p:cNvSpPr/>
              <p:nvPr/>
            </p:nvSpPr>
            <p:spPr>
              <a:xfrm rot="21408223">
                <a:off x="33375" y="-17425"/>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3" name="Shape 1563"/>
              <p:cNvSpPr/>
              <p:nvPr/>
            </p:nvSpPr>
            <p:spPr>
              <a:xfrm rot="191450">
                <a:off x="37657" y="901259"/>
                <a:ext cx="762920"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4" name="Shape 1564"/>
              <p:cNvSpPr/>
              <p:nvPr/>
            </p:nvSpPr>
            <p:spPr>
              <a:xfrm rot="21492810">
                <a:off x="37657" y="1764823"/>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5" name="Shape 1565"/>
              <p:cNvSpPr/>
              <p:nvPr/>
            </p:nvSpPr>
            <p:spPr>
              <a:xfrm rot="21492810">
                <a:off x="9901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6" name="Shape 1566"/>
              <p:cNvSpPr/>
              <p:nvPr/>
            </p:nvSpPr>
            <p:spPr>
              <a:xfrm rot="21592555">
                <a:off x="19426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7" name="Shape 1567"/>
              <p:cNvSpPr/>
              <p:nvPr/>
            </p:nvSpPr>
            <p:spPr>
              <a:xfrm rot="21592555">
                <a:off x="1942657" y="896757"/>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8" name="Shape 1568"/>
              <p:cNvSpPr/>
              <p:nvPr/>
            </p:nvSpPr>
            <p:spPr>
              <a:xfrm rot="21592555">
                <a:off x="1917257" y="-6542"/>
                <a:ext cx="762921"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569" name="Shape 1569"/>
              <p:cNvSpPr/>
              <p:nvPr/>
            </p:nvSpPr>
            <p:spPr>
              <a:xfrm rot="21592555">
                <a:off x="965638" y="-6509"/>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grpSp>
        <p:grpSp>
          <p:nvGrpSpPr>
            <p:cNvPr id="1598" name="Group 1598"/>
            <p:cNvGrpSpPr/>
            <p:nvPr/>
          </p:nvGrpSpPr>
          <p:grpSpPr>
            <a:xfrm>
              <a:off x="6242315" y="3673655"/>
              <a:ext cx="2677847" cy="2496188"/>
              <a:chOff x="20674" y="14574"/>
              <a:chExt cx="2677846" cy="2496186"/>
            </a:xfrm>
          </p:grpSpPr>
          <p:grpSp>
            <p:nvGrpSpPr>
              <p:cNvPr id="1573" name="Group 1573"/>
              <p:cNvGrpSpPr/>
              <p:nvPr/>
            </p:nvGrpSpPr>
            <p:grpSpPr>
              <a:xfrm>
                <a:off x="973173" y="879772"/>
                <a:ext cx="762922" cy="762922"/>
                <a:chOff x="25248" y="25248"/>
                <a:chExt cx="762920" cy="762920"/>
              </a:xfrm>
            </p:grpSpPr>
            <p:sp>
              <p:nvSpPr>
                <p:cNvPr id="1571" name="Shape 1571"/>
                <p:cNvSpPr/>
                <p:nvPr/>
              </p:nvSpPr>
              <p:spPr>
                <a:xfrm rot="21364186">
                  <a:off x="25248" y="25248"/>
                  <a:ext cx="762919" cy="762920"/>
                </a:xfrm>
                <a:prstGeom prst="rect">
                  <a:avLst/>
                </a:prstGeom>
                <a:solidFill>
                  <a:srgbClr val="F39019"/>
                </a:solidFill>
                <a:ln w="12700" cap="flat">
                  <a:noFill/>
                  <a:miter lim="400000"/>
                </a:ln>
                <a:effectLst/>
              </p:spPr>
              <p:txBody>
                <a:bodyPr wrap="square" lIns="0" tIns="0" rIns="0" bIns="0" numCol="1" anchor="ctr">
                  <a:noAutofit/>
                </a:bodyPr>
                <a:lstStyle/>
                <a:p>
                  <a:pPr lvl="0">
                    <a:defRPr sz="1800"/>
                  </a:pPr>
                  <a:endParaRPr/>
                </a:p>
              </p:txBody>
            </p:sp>
            <p:sp>
              <p:nvSpPr>
                <p:cNvPr id="1572" name="Shape 1572"/>
                <p:cNvSpPr/>
                <p:nvPr/>
              </p:nvSpPr>
              <p:spPr>
                <a:xfrm rot="21364186">
                  <a:off x="25249" y="268210"/>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76" name="Group 1576"/>
              <p:cNvGrpSpPr/>
              <p:nvPr/>
            </p:nvGrpSpPr>
            <p:grpSpPr>
              <a:xfrm>
                <a:off x="20674" y="20674"/>
                <a:ext cx="762921" cy="762921"/>
                <a:chOff x="20675" y="20675"/>
                <a:chExt cx="762919" cy="762919"/>
              </a:xfrm>
            </p:grpSpPr>
            <p:sp>
              <p:nvSpPr>
                <p:cNvPr id="1574" name="Shape 1574"/>
                <p:cNvSpPr/>
                <p:nvPr/>
              </p:nvSpPr>
              <p:spPr>
                <a:xfrm rot="21408223">
                  <a:off x="20675" y="20675"/>
                  <a:ext cx="762919"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75" name="Shape 1575"/>
                <p:cNvSpPr/>
                <p:nvPr/>
              </p:nvSpPr>
              <p:spPr>
                <a:xfrm rot="21408223">
                  <a:off x="20675" y="263636"/>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79" name="Group 1579"/>
              <p:cNvGrpSpPr/>
              <p:nvPr/>
            </p:nvGrpSpPr>
            <p:grpSpPr>
              <a:xfrm>
                <a:off x="30599" y="884275"/>
                <a:ext cx="762920" cy="762921"/>
                <a:chOff x="20641" y="20641"/>
                <a:chExt cx="762919" cy="762920"/>
              </a:xfrm>
            </p:grpSpPr>
            <p:sp>
              <p:nvSpPr>
                <p:cNvPr id="1577" name="Shape 1577"/>
                <p:cNvSpPr/>
                <p:nvPr/>
              </p:nvSpPr>
              <p:spPr>
                <a:xfrm rot="191450">
                  <a:off x="20641" y="20641"/>
                  <a:ext cx="762919"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78" name="Shape 1578"/>
                <p:cNvSpPr/>
                <p:nvPr/>
              </p:nvSpPr>
              <p:spPr>
                <a:xfrm rot="191450">
                  <a:off x="20641" y="263589"/>
                  <a:ext cx="762919"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82" name="Group 1582"/>
              <p:cNvGrpSpPr/>
              <p:nvPr/>
            </p:nvGrpSpPr>
            <p:grpSpPr>
              <a:xfrm>
                <a:off x="30598" y="1747840"/>
                <a:ext cx="762920" cy="762920"/>
                <a:chOff x="11706" y="11706"/>
                <a:chExt cx="762919" cy="762919"/>
              </a:xfrm>
            </p:grpSpPr>
            <p:sp>
              <p:nvSpPr>
                <p:cNvPr id="1580" name="Shape 1580"/>
                <p:cNvSpPr/>
                <p:nvPr/>
              </p:nvSpPr>
              <p:spPr>
                <a:xfrm rot="21492810">
                  <a:off x="11706" y="11706"/>
                  <a:ext cx="762919"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81" name="Shape 1581"/>
                <p:cNvSpPr/>
                <p:nvPr/>
              </p:nvSpPr>
              <p:spPr>
                <a:xfrm rot="21492810">
                  <a:off x="11706" y="254655"/>
                  <a:ext cx="762918"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85" name="Group 1585"/>
              <p:cNvGrpSpPr/>
              <p:nvPr/>
            </p:nvGrpSpPr>
            <p:grpSpPr>
              <a:xfrm>
                <a:off x="983098" y="1744972"/>
                <a:ext cx="762920" cy="762921"/>
                <a:chOff x="11706" y="11706"/>
                <a:chExt cx="762919" cy="762920"/>
              </a:xfrm>
            </p:grpSpPr>
            <p:sp>
              <p:nvSpPr>
                <p:cNvPr id="1583" name="Shape 1583"/>
                <p:cNvSpPr/>
                <p:nvPr/>
              </p:nvSpPr>
              <p:spPr>
                <a:xfrm rot="21492810">
                  <a:off x="11706" y="11706"/>
                  <a:ext cx="762919"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84" name="Shape 1584"/>
                <p:cNvSpPr/>
                <p:nvPr/>
              </p:nvSpPr>
              <p:spPr>
                <a:xfrm rot="21492810">
                  <a:off x="11706" y="254658"/>
                  <a:ext cx="762918"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88" name="Group 1588"/>
              <p:cNvGrpSpPr/>
              <p:nvPr/>
            </p:nvGrpSpPr>
            <p:grpSpPr>
              <a:xfrm>
                <a:off x="1935599" y="1744972"/>
                <a:ext cx="762921" cy="762922"/>
                <a:chOff x="825" y="825"/>
                <a:chExt cx="762920" cy="762920"/>
              </a:xfrm>
            </p:grpSpPr>
            <p:sp>
              <p:nvSpPr>
                <p:cNvPr id="1586" name="Shape 1586"/>
                <p:cNvSpPr/>
                <p:nvPr/>
              </p:nvSpPr>
              <p:spPr>
                <a:xfrm rot="21592555">
                  <a:off x="825" y="825"/>
                  <a:ext cx="762919"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87" name="Shape 1587"/>
                <p:cNvSpPr/>
                <p:nvPr/>
              </p:nvSpPr>
              <p:spPr>
                <a:xfrm rot="21592555">
                  <a:off x="825" y="24378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91" name="Group 1591"/>
              <p:cNvGrpSpPr/>
              <p:nvPr/>
            </p:nvGrpSpPr>
            <p:grpSpPr>
              <a:xfrm>
                <a:off x="1935599" y="879772"/>
                <a:ext cx="762921" cy="762922"/>
                <a:chOff x="825" y="825"/>
                <a:chExt cx="762920" cy="762920"/>
              </a:xfrm>
            </p:grpSpPr>
            <p:sp>
              <p:nvSpPr>
                <p:cNvPr id="1589" name="Shape 1589"/>
                <p:cNvSpPr/>
                <p:nvPr/>
              </p:nvSpPr>
              <p:spPr>
                <a:xfrm rot="21592555">
                  <a:off x="825" y="825"/>
                  <a:ext cx="762919"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90" name="Shape 1590"/>
                <p:cNvSpPr/>
                <p:nvPr/>
              </p:nvSpPr>
              <p:spPr>
                <a:xfrm rot="21592555">
                  <a:off x="825" y="24378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94" name="Group 1594"/>
              <p:cNvGrpSpPr/>
              <p:nvPr/>
            </p:nvGrpSpPr>
            <p:grpSpPr>
              <a:xfrm>
                <a:off x="1935599" y="14574"/>
                <a:ext cx="762921" cy="762920"/>
                <a:chOff x="825" y="825"/>
                <a:chExt cx="762920" cy="762919"/>
              </a:xfrm>
            </p:grpSpPr>
            <p:sp>
              <p:nvSpPr>
                <p:cNvPr id="1592" name="Shape 1592"/>
                <p:cNvSpPr/>
                <p:nvPr/>
              </p:nvSpPr>
              <p:spPr>
                <a:xfrm rot="21592555">
                  <a:off x="825" y="825"/>
                  <a:ext cx="762919" cy="762919"/>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93" name="Shape 1593"/>
                <p:cNvSpPr/>
                <p:nvPr/>
              </p:nvSpPr>
              <p:spPr>
                <a:xfrm rot="21592555">
                  <a:off x="825" y="243774"/>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nvGrpSpPr>
              <p:cNvPr id="1597" name="Group 1597"/>
              <p:cNvGrpSpPr/>
              <p:nvPr/>
            </p:nvGrpSpPr>
            <p:grpSpPr>
              <a:xfrm>
                <a:off x="965636" y="31590"/>
                <a:ext cx="762923" cy="762921"/>
                <a:chOff x="825" y="825"/>
                <a:chExt cx="762921" cy="762920"/>
              </a:xfrm>
            </p:grpSpPr>
            <p:sp>
              <p:nvSpPr>
                <p:cNvPr id="1595" name="Shape 1595"/>
                <p:cNvSpPr/>
                <p:nvPr/>
              </p:nvSpPr>
              <p:spPr>
                <a:xfrm rot="21592555">
                  <a:off x="825" y="825"/>
                  <a:ext cx="762920" cy="762920"/>
                </a:xfrm>
                <a:prstGeom prst="rect">
                  <a:avLst/>
                </a:prstGeom>
                <a:solidFill>
                  <a:srgbClr val="F5D328"/>
                </a:solidFill>
                <a:ln w="12700" cap="flat">
                  <a:noFill/>
                  <a:miter lim="400000"/>
                </a:ln>
                <a:effectLst/>
              </p:spPr>
              <p:txBody>
                <a:bodyPr wrap="square" lIns="0" tIns="0" rIns="0" bIns="0" numCol="1" anchor="ctr">
                  <a:noAutofit/>
                </a:bodyPr>
                <a:lstStyle/>
                <a:p>
                  <a:pPr lvl="0">
                    <a:defRPr sz="1800"/>
                  </a:pPr>
                  <a:endParaRPr/>
                </a:p>
              </p:txBody>
            </p:sp>
            <p:sp>
              <p:nvSpPr>
                <p:cNvPr id="1596" name="Shape 1596"/>
                <p:cNvSpPr/>
                <p:nvPr/>
              </p:nvSpPr>
              <p:spPr>
                <a:xfrm rot="21592555">
                  <a:off x="825" y="243775"/>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idea</a:t>
                  </a:r>
                </a:p>
              </p:txBody>
            </p:sp>
          </p:grpSp>
        </p:grpSp>
        <p:grpSp>
          <p:nvGrpSpPr>
            <p:cNvPr id="1614" name="Group 1614"/>
            <p:cNvGrpSpPr/>
            <p:nvPr/>
          </p:nvGrpSpPr>
          <p:grpSpPr>
            <a:xfrm>
              <a:off x="3107720" y="1904466"/>
              <a:ext cx="2708711" cy="2443031"/>
              <a:chOff x="30935" y="73173"/>
              <a:chExt cx="2708709" cy="2443030"/>
            </a:xfrm>
          </p:grpSpPr>
          <p:sp>
            <p:nvSpPr>
              <p:cNvPr id="1599" name="Shape 1599"/>
              <p:cNvSpPr/>
              <p:nvPr/>
            </p:nvSpPr>
            <p:spPr>
              <a:xfrm rot="20854116">
                <a:off x="678804" y="73173"/>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grpSp>
            <p:nvGrpSpPr>
              <p:cNvPr id="1613" name="Group 1613"/>
              <p:cNvGrpSpPr/>
              <p:nvPr/>
            </p:nvGrpSpPr>
            <p:grpSpPr>
              <a:xfrm>
                <a:off x="30935" y="284696"/>
                <a:ext cx="2708709" cy="2231507"/>
                <a:chOff x="30935" y="91828"/>
                <a:chExt cx="2708708" cy="2231505"/>
              </a:xfrm>
            </p:grpSpPr>
            <p:grpSp>
              <p:nvGrpSpPr>
                <p:cNvPr id="1602" name="Group 1602"/>
                <p:cNvGrpSpPr/>
                <p:nvPr/>
              </p:nvGrpSpPr>
              <p:grpSpPr>
                <a:xfrm>
                  <a:off x="650027" y="795673"/>
                  <a:ext cx="1399857" cy="762921"/>
                  <a:chOff x="33276" y="65196"/>
                  <a:chExt cx="1399855" cy="762920"/>
                </a:xfrm>
              </p:grpSpPr>
              <p:sp>
                <p:nvSpPr>
                  <p:cNvPr id="1600" name="Shape 1600"/>
                  <p:cNvSpPr/>
                  <p:nvPr/>
                </p:nvSpPr>
                <p:spPr>
                  <a:xfrm rot="329312">
                    <a:off x="33276" y="65196"/>
                    <a:ext cx="1399855" cy="762920"/>
                  </a:xfrm>
                  <a:prstGeom prst="rect">
                    <a:avLst/>
                  </a:prstGeom>
                  <a:solidFill>
                    <a:srgbClr val="51A7F9"/>
                  </a:solidFill>
                  <a:ln w="12700" cap="flat">
                    <a:noFill/>
                    <a:miter lim="400000"/>
                  </a:ln>
                  <a:effectLst/>
                </p:spPr>
                <p:txBody>
                  <a:bodyPr wrap="square" lIns="0" tIns="0" rIns="0" bIns="0" numCol="1" anchor="ctr">
                    <a:noAutofit/>
                  </a:bodyPr>
                  <a:lstStyle/>
                  <a:p>
                    <a:pPr lvl="0">
                      <a:defRPr sz="1800"/>
                    </a:pPr>
                    <a:endParaRPr/>
                  </a:p>
                </p:txBody>
              </p:sp>
              <p:sp>
                <p:nvSpPr>
                  <p:cNvPr id="1601" name="Shape 1601"/>
                  <p:cNvSpPr/>
                  <p:nvPr/>
                </p:nvSpPr>
                <p:spPr>
                  <a:xfrm rot="329312">
                    <a:off x="33276" y="308146"/>
                    <a:ext cx="1399855"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lvl1pPr>
                  </a:lstStyle>
                  <a:p>
                    <a:pPr lvl="0">
                      <a:defRPr sz="1800"/>
                    </a:pPr>
                    <a:r>
                      <a:rPr/>
                      <a:t>HMW</a:t>
                    </a:r>
                  </a:p>
                </p:txBody>
              </p:sp>
            </p:grpSp>
            <p:grpSp>
              <p:nvGrpSpPr>
                <p:cNvPr id="1612" name="Group 1612"/>
                <p:cNvGrpSpPr/>
                <p:nvPr/>
              </p:nvGrpSpPr>
              <p:grpSpPr>
                <a:xfrm>
                  <a:off x="30935" y="91828"/>
                  <a:ext cx="2708708" cy="2231505"/>
                  <a:chOff x="326982" y="91828"/>
                  <a:chExt cx="2708707" cy="2231504"/>
                </a:xfrm>
              </p:grpSpPr>
              <p:grpSp>
                <p:nvGrpSpPr>
                  <p:cNvPr id="1605" name="Group 1605"/>
                  <p:cNvGrpSpPr/>
                  <p:nvPr/>
                </p:nvGrpSpPr>
                <p:grpSpPr>
                  <a:xfrm>
                    <a:off x="326982" y="91828"/>
                    <a:ext cx="762921" cy="762922"/>
                    <a:chOff x="20675" y="20675"/>
                    <a:chExt cx="762920" cy="762921"/>
                  </a:xfrm>
                </p:grpSpPr>
                <p:sp>
                  <p:nvSpPr>
                    <p:cNvPr id="1603" name="Shape 1603"/>
                    <p:cNvSpPr/>
                    <p:nvPr/>
                  </p:nvSpPr>
                  <p:spPr>
                    <a:xfrm rot="21408223">
                      <a:off x="20675" y="2067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604" name="Shape 1604"/>
                    <p:cNvSpPr/>
                    <p:nvPr/>
                  </p:nvSpPr>
                  <p:spPr>
                    <a:xfrm rot="21408223">
                      <a:off x="20675" y="26363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nvGrpSpPr>
                  <p:cNvPr id="1608" name="Group 1608"/>
                  <p:cNvGrpSpPr/>
                  <p:nvPr/>
                </p:nvGrpSpPr>
                <p:grpSpPr>
                  <a:xfrm>
                    <a:off x="326982" y="1560409"/>
                    <a:ext cx="762922" cy="762923"/>
                    <a:chOff x="30935" y="30935"/>
                    <a:chExt cx="762921" cy="762921"/>
                  </a:xfrm>
                </p:grpSpPr>
                <p:sp>
                  <p:nvSpPr>
                    <p:cNvPr id="1606" name="Shape 1606"/>
                    <p:cNvSpPr/>
                    <p:nvPr/>
                  </p:nvSpPr>
                  <p:spPr>
                    <a:xfrm rot="291497">
                      <a:off x="30935" y="30935"/>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607" name="Shape 1607"/>
                    <p:cNvSpPr/>
                    <p:nvPr/>
                  </p:nvSpPr>
                  <p:spPr>
                    <a:xfrm rot="291497">
                      <a:off x="30935" y="273897"/>
                      <a:ext cx="762921"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sp>
                <p:nvSpPr>
                  <p:cNvPr id="1609" name="Shape 1609"/>
                  <p:cNvSpPr/>
                  <p:nvPr/>
                </p:nvSpPr>
                <p:spPr>
                  <a:xfrm rot="1362755">
                    <a:off x="2272769" y="839488"/>
                    <a:ext cx="762920" cy="762921"/>
                  </a:xfrm>
                  <a:prstGeom prst="rect">
                    <a:avLst/>
                  </a:prstGeom>
                  <a:solidFill>
                    <a:srgbClr val="DDDDDD"/>
                  </a:solidFill>
                  <a:ln w="12700" cap="flat">
                    <a:noFill/>
                    <a:miter lim="400000"/>
                  </a:ln>
                  <a:effectLst/>
                </p:spPr>
                <p:txBody>
                  <a:bodyPr wrap="square" lIns="0" tIns="0" rIns="0" bIns="0" numCol="1" anchor="ctr">
                    <a:noAutofit/>
                  </a:bodyPr>
                  <a:lstStyle/>
                  <a:p>
                    <a:pPr lvl="0">
                      <a:defRPr sz="1800"/>
                    </a:pPr>
                    <a:endParaRPr/>
                  </a:p>
                </p:txBody>
              </p:sp>
              <p:sp>
                <p:nvSpPr>
                  <p:cNvPr id="1610" name="Shape 1610"/>
                  <p:cNvSpPr/>
                  <p:nvPr/>
                </p:nvSpPr>
                <p:spPr>
                  <a:xfrm rot="1362755">
                    <a:off x="2272769" y="1082449"/>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sp>
                <p:nvSpPr>
                  <p:cNvPr id="1611" name="Shape 1611"/>
                  <p:cNvSpPr/>
                  <p:nvPr/>
                </p:nvSpPr>
                <p:spPr>
                  <a:xfrm rot="20854116">
                    <a:off x="1053568" y="117247"/>
                    <a:ext cx="762920" cy="2769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2400">
                        <a:solidFill>
                          <a:srgbClr val="A7A7A7"/>
                        </a:solidFill>
                      </a:defRPr>
                    </a:lvl1pPr>
                  </a:lstStyle>
                  <a:p>
                    <a:pPr lvl="0">
                      <a:defRPr sz="1800">
                        <a:solidFill>
                          <a:srgbClr val="000000"/>
                        </a:solidFill>
                      </a:defRPr>
                    </a:pPr>
                    <a:r>
                      <a:rPr/>
                      <a:t>idea</a:t>
                    </a:r>
                  </a:p>
                </p:txBody>
              </p:sp>
            </p:grpSp>
          </p:grpSp>
        </p:grpSp>
      </p:grpSp>
      <p:sp>
        <p:nvSpPr>
          <p:cNvPr id="1616" name="Shape 1616"/>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Lotus Blossom</a:t>
            </a:r>
          </a:p>
        </p:txBody>
      </p:sp>
      <p:pic>
        <p:nvPicPr>
          <p:cNvPr id="1617" name="pasted-image.pdf"/>
          <p:cNvPicPr/>
          <p:nvPr/>
        </p:nvPicPr>
        <p:blipFill>
          <a:blip r:embed="rId3">
            <a:extLst/>
          </a:blip>
          <a:stretch>
            <a:fillRect/>
          </a:stretch>
        </p:blipFill>
        <p:spPr>
          <a:xfrm>
            <a:off x="8192595" y="58644"/>
            <a:ext cx="1241382" cy="1302507"/>
          </a:xfrm>
          <a:prstGeom prst="rect">
            <a:avLst/>
          </a:prstGeom>
          <a:ln w="12700">
            <a:miter lim="400000"/>
          </a:ln>
        </p:spPr>
      </p:pic>
      <p:sp>
        <p:nvSpPr>
          <p:cNvPr id="1618" name="Shape 1618"/>
          <p:cNvSpPr/>
          <p:nvPr/>
        </p:nvSpPr>
        <p:spPr>
          <a:xfrm>
            <a:off x="1890016" y="1216831"/>
            <a:ext cx="9752230" cy="1142188"/>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2400">
              <a:latin typeface="Helvetica"/>
              <a:ea typeface="Helvetica"/>
              <a:cs typeface="Helvetica"/>
              <a:sym typeface="Helvetica"/>
            </a:endParaRPr>
          </a:p>
          <a:p>
            <a:pPr algn="l" defTabSz="456987">
              <a:defRPr sz="1800"/>
            </a:pPr>
            <a:endParaRPr sz="1100">
              <a:latin typeface="Helvetica"/>
              <a:ea typeface="Helvetica"/>
              <a:cs typeface="Helvetica"/>
              <a:sym typeface="Helvetica"/>
            </a:endParaRPr>
          </a:p>
          <a:p>
            <a:pPr algn="l" defTabSz="456987">
              <a:lnSpc>
                <a:spcPts val="3800"/>
              </a:lnSpc>
              <a:defRPr sz="1800"/>
            </a:pPr>
            <a:r>
              <a:rPr sz="2400" b="1">
                <a:latin typeface="Helvetica"/>
                <a:ea typeface="Helvetica"/>
                <a:cs typeface="Helvetica"/>
                <a:sym typeface="Helvetica"/>
              </a:rPr>
              <a:t>Select one idea or a set of ideas </a:t>
            </a:r>
            <a:r>
              <a:rPr sz="2400" b="1">
                <a:solidFill>
                  <a:srgbClr val="2D2829"/>
                </a:solidFill>
                <a:latin typeface="Helvetica"/>
                <a:ea typeface="Helvetica"/>
                <a:cs typeface="Helvetica"/>
                <a:sym typeface="Helvetica"/>
              </a:rPr>
              <a:t>that you are </a:t>
            </a:r>
            <a:r>
              <a:rPr sz="2400" b="1" i="1">
                <a:solidFill>
                  <a:srgbClr val="C82506"/>
                </a:solidFill>
                <a:latin typeface="Helvetica"/>
                <a:ea typeface="Helvetica"/>
                <a:cs typeface="Helvetica"/>
                <a:sym typeface="Helvetica"/>
              </a:rPr>
              <a:t>really excited </a:t>
            </a:r>
            <a:r>
              <a:rPr sz="2400" b="1">
                <a:solidFill>
                  <a:srgbClr val="2D2829"/>
                </a:solidFill>
                <a:latin typeface="Helvetica"/>
                <a:ea typeface="Helvetica"/>
                <a:cs typeface="Helvetica"/>
                <a:sym typeface="Helvetica"/>
              </a:rPr>
              <a:t>about. </a:t>
            </a:r>
          </a:p>
        </p:txBody>
      </p:sp>
      <p:grpSp>
        <p:nvGrpSpPr>
          <p:cNvPr id="1628" name="Group 1628"/>
          <p:cNvGrpSpPr/>
          <p:nvPr/>
        </p:nvGrpSpPr>
        <p:grpSpPr>
          <a:xfrm>
            <a:off x="2092820" y="6170640"/>
            <a:ext cx="2693703" cy="2577552"/>
            <a:chOff x="12699" y="-38100"/>
            <a:chExt cx="2693702" cy="2577549"/>
          </a:xfrm>
        </p:grpSpPr>
        <p:sp>
          <p:nvSpPr>
            <p:cNvPr id="1619" name="Shape 1619"/>
            <p:cNvSpPr/>
            <p:nvPr/>
          </p:nvSpPr>
          <p:spPr>
            <a:xfrm rot="21408223">
              <a:off x="990157" y="896757"/>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0" name="Shape 1620"/>
            <p:cNvSpPr/>
            <p:nvPr/>
          </p:nvSpPr>
          <p:spPr>
            <a:xfrm rot="21408223">
              <a:off x="33375" y="-17425"/>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1" name="Shape 1621"/>
            <p:cNvSpPr/>
            <p:nvPr/>
          </p:nvSpPr>
          <p:spPr>
            <a:xfrm rot="191450">
              <a:off x="37657" y="901259"/>
              <a:ext cx="762920"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2" name="Shape 1622"/>
            <p:cNvSpPr/>
            <p:nvPr/>
          </p:nvSpPr>
          <p:spPr>
            <a:xfrm rot="21492810">
              <a:off x="37657" y="1764823"/>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3" name="Shape 1623"/>
            <p:cNvSpPr/>
            <p:nvPr/>
          </p:nvSpPr>
          <p:spPr>
            <a:xfrm rot="21492810">
              <a:off x="9901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4" name="Shape 1624"/>
            <p:cNvSpPr/>
            <p:nvPr/>
          </p:nvSpPr>
          <p:spPr>
            <a:xfrm rot="21592555">
              <a:off x="19426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5" name="Shape 1625"/>
            <p:cNvSpPr/>
            <p:nvPr/>
          </p:nvSpPr>
          <p:spPr>
            <a:xfrm rot="21592555">
              <a:off x="1942657" y="896757"/>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6" name="Shape 1626"/>
            <p:cNvSpPr/>
            <p:nvPr/>
          </p:nvSpPr>
          <p:spPr>
            <a:xfrm rot="21592555">
              <a:off x="1917257" y="-6542"/>
              <a:ext cx="762921"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27" name="Shape 1627"/>
            <p:cNvSpPr/>
            <p:nvPr/>
          </p:nvSpPr>
          <p:spPr>
            <a:xfrm rot="21592555">
              <a:off x="965638" y="-6509"/>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grpSp>
      <p:grpSp>
        <p:nvGrpSpPr>
          <p:cNvPr id="1638" name="Group 1638"/>
          <p:cNvGrpSpPr/>
          <p:nvPr/>
        </p:nvGrpSpPr>
        <p:grpSpPr>
          <a:xfrm>
            <a:off x="8205754" y="2699307"/>
            <a:ext cx="2693703" cy="2577552"/>
            <a:chOff x="12699" y="-38100"/>
            <a:chExt cx="2693702" cy="2577549"/>
          </a:xfrm>
        </p:grpSpPr>
        <p:sp>
          <p:nvSpPr>
            <p:cNvPr id="1629" name="Shape 1629"/>
            <p:cNvSpPr/>
            <p:nvPr/>
          </p:nvSpPr>
          <p:spPr>
            <a:xfrm rot="21408223">
              <a:off x="990157" y="896757"/>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0" name="Shape 1630"/>
            <p:cNvSpPr/>
            <p:nvPr/>
          </p:nvSpPr>
          <p:spPr>
            <a:xfrm rot="21408223">
              <a:off x="33375" y="-17425"/>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1" name="Shape 1631"/>
            <p:cNvSpPr/>
            <p:nvPr/>
          </p:nvSpPr>
          <p:spPr>
            <a:xfrm rot="191450">
              <a:off x="37657" y="901259"/>
              <a:ext cx="762920"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2" name="Shape 1632"/>
            <p:cNvSpPr/>
            <p:nvPr/>
          </p:nvSpPr>
          <p:spPr>
            <a:xfrm rot="21492810">
              <a:off x="37657" y="1764823"/>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3" name="Shape 1633"/>
            <p:cNvSpPr/>
            <p:nvPr/>
          </p:nvSpPr>
          <p:spPr>
            <a:xfrm rot="21492810">
              <a:off x="9901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4" name="Shape 1634"/>
            <p:cNvSpPr/>
            <p:nvPr/>
          </p:nvSpPr>
          <p:spPr>
            <a:xfrm rot="21592555">
              <a:off x="1942657" y="1761955"/>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5" name="Shape 1635"/>
            <p:cNvSpPr/>
            <p:nvPr/>
          </p:nvSpPr>
          <p:spPr>
            <a:xfrm rot="21592555">
              <a:off x="1942657" y="896757"/>
              <a:ext cx="762921"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6" name="Shape 1636"/>
            <p:cNvSpPr/>
            <p:nvPr/>
          </p:nvSpPr>
          <p:spPr>
            <a:xfrm rot="21592555">
              <a:off x="1917257" y="-6542"/>
              <a:ext cx="762921" cy="762919"/>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sp>
          <p:nvSpPr>
            <p:cNvPr id="1637" name="Shape 1637"/>
            <p:cNvSpPr/>
            <p:nvPr/>
          </p:nvSpPr>
          <p:spPr>
            <a:xfrm rot="21592555">
              <a:off x="965638" y="-6509"/>
              <a:ext cx="762920" cy="762920"/>
            </a:xfrm>
            <a:prstGeom prst="rect">
              <a:avLst/>
            </a:prstGeom>
            <a:solidFill>
              <a:srgbClr val="DCDEE0"/>
            </a:solidFill>
            <a:ln w="9525" cap="flat">
              <a:solidFill>
                <a:srgbClr val="53585F"/>
              </a:solidFill>
              <a:prstDash val="solid"/>
              <a:miter lim="400000"/>
            </a:ln>
            <a:effectLst/>
          </p:spPr>
          <p:txBody>
            <a:bodyPr wrap="square" lIns="0" tIns="0" rIns="0" bIns="0" numCol="1" anchor="ctr">
              <a:noAutofit/>
            </a:bodyPr>
            <a:lstStyle/>
            <a:p>
              <a:pPr lvl="0">
                <a:defRPr sz="1800"/>
              </a:pPr>
              <a:endParaRPr/>
            </a:p>
          </p:txBody>
        </p:sp>
      </p:grpSp>
      <p:pic>
        <p:nvPicPr>
          <p:cNvPr id="1639" name="LittleGuy_15a.png"/>
          <p:cNvPicPr/>
          <p:nvPr/>
        </p:nvPicPr>
        <p:blipFill>
          <a:blip r:embed="rId4">
            <a:extLst/>
          </a:blip>
          <a:stretch>
            <a:fillRect/>
          </a:stretch>
        </p:blipFill>
        <p:spPr>
          <a:xfrm>
            <a:off x="6978293" y="7847085"/>
            <a:ext cx="1152383" cy="1936148"/>
          </a:xfrm>
          <a:prstGeom prst="rect">
            <a:avLst/>
          </a:prstGeom>
          <a:ln w="12700">
            <a:miter lim="400000"/>
          </a:ln>
        </p:spPr>
      </p:pic>
      <p:sp>
        <p:nvSpPr>
          <p:cNvPr id="1640" name="Shape 1640"/>
          <p:cNvSpPr/>
          <p:nvPr/>
        </p:nvSpPr>
        <p:spPr>
          <a:xfrm>
            <a:off x="3809504" y="6650434"/>
            <a:ext cx="3180846" cy="1527964"/>
          </a:xfrm>
          <a:prstGeom prst="wedgeEllipseCallout">
            <a:avLst>
              <a:gd name="adj1" fmla="val 63439"/>
              <a:gd name="adj2" fmla="val 36347"/>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2999"/>
              </a:lnSpc>
              <a:defRPr sz="1800"/>
            </a:pPr>
            <a:r>
              <a:rPr sz="1600" dirty="0">
                <a:solidFill>
                  <a:srgbClr val="2D2829"/>
                </a:solidFill>
                <a:latin typeface="Lint McCree Intl BB"/>
                <a:ea typeface="Lint McCree Intl BB"/>
                <a:cs typeface="Lint McCree Intl BB"/>
                <a:sym typeface="Lint McCree Intl BB"/>
              </a:rPr>
              <a:t>This is the idea you’ll </a:t>
            </a:r>
            <a:r>
              <a:rPr sz="1600" b="1" dirty="0">
                <a:solidFill>
                  <a:srgbClr val="2D2829"/>
                </a:solidFill>
                <a:latin typeface="Lint McCree Intl BB"/>
                <a:ea typeface="Lint McCree Intl BB"/>
                <a:cs typeface="Lint McCree Intl BB"/>
                <a:sym typeface="Lint McCree Intl BB"/>
              </a:rPr>
              <a:t>prototype!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4" name="Group 1644"/>
          <p:cNvGrpSpPr/>
          <p:nvPr/>
        </p:nvGrpSpPr>
        <p:grpSpPr>
          <a:xfrm>
            <a:off x="1058091" y="550498"/>
            <a:ext cx="11549294" cy="8252297"/>
            <a:chOff x="0" y="0"/>
            <a:chExt cx="11549292" cy="8252294"/>
          </a:xfrm>
        </p:grpSpPr>
        <p:pic>
          <p:nvPicPr>
            <p:cNvPr id="1642" name="Screen Shot 2015-08-28 at 5.04.07 PM.png"/>
            <p:cNvPicPr/>
            <p:nvPr/>
          </p:nvPicPr>
          <p:blipFill>
            <a:blip r:embed="rId2">
              <a:extLst/>
            </a:blip>
            <a:stretch>
              <a:fillRect/>
            </a:stretch>
          </p:blipFill>
          <p:spPr>
            <a:xfrm>
              <a:off x="0" y="1899168"/>
              <a:ext cx="11549292" cy="6353126"/>
            </a:xfrm>
            <a:prstGeom prst="rect">
              <a:avLst/>
            </a:prstGeom>
            <a:ln w="12700" cap="flat">
              <a:noFill/>
              <a:miter lim="400000"/>
            </a:ln>
            <a:effectLst/>
          </p:spPr>
        </p:pic>
        <p:sp>
          <p:nvSpPr>
            <p:cNvPr id="1643" name="Shape 1643"/>
            <p:cNvSpPr/>
            <p:nvPr/>
          </p:nvSpPr>
          <p:spPr>
            <a:xfrm>
              <a:off x="6968310" y="0"/>
              <a:ext cx="4510273" cy="2062425"/>
            </a:xfrm>
            <a:prstGeom prst="wedgeEllipseCallout">
              <a:avLst>
                <a:gd name="adj1" fmla="val -26618"/>
                <a:gd name="adj2" fmla="val 89731"/>
              </a:avLst>
            </a:prstGeom>
            <a:solidFill>
              <a:srgbClr val="A9DEEE"/>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p>
              <a:pPr defTabSz="456987">
                <a:lnSpc>
                  <a:spcPts val="3300"/>
                </a:lnSpc>
                <a:defRPr sz="1800"/>
              </a:pPr>
              <a:r>
                <a:rPr dirty="0">
                  <a:solidFill>
                    <a:srgbClr val="2D2829"/>
                  </a:solidFill>
                  <a:latin typeface="Lint McCree Intl BB"/>
                  <a:ea typeface="Lint McCree Intl BB"/>
                  <a:cs typeface="Lint McCree Intl BB"/>
                  <a:sym typeface="Lint McCree Intl BB"/>
                </a:rPr>
                <a:t>Answer the two questions on </a:t>
              </a:r>
              <a:r>
                <a:rPr b="1" dirty="0">
                  <a:solidFill>
                    <a:srgbClr val="2D2829"/>
                  </a:solidFill>
                  <a:latin typeface="Lint McCree Intl BB"/>
                  <a:ea typeface="Lint McCree Intl BB"/>
                  <a:cs typeface="Lint McCree Intl BB"/>
                  <a:sym typeface="Lint McCree Intl BB"/>
                </a:rPr>
                <a:t>page 6 </a:t>
              </a:r>
              <a:r>
                <a:rPr dirty="0">
                  <a:solidFill>
                    <a:srgbClr val="2D2829"/>
                  </a:solidFill>
                  <a:latin typeface="Lint McCree Intl BB"/>
                  <a:ea typeface="Lint McCree Intl BB"/>
                  <a:cs typeface="Lint McCree Intl BB"/>
                  <a:sym typeface="Lint McCree Intl BB"/>
                </a:rPr>
                <a:t>of your </a:t>
              </a:r>
              <a:r>
                <a:rPr i="1" dirty="0">
                  <a:solidFill>
                    <a:srgbClr val="2D2829"/>
                  </a:solidFill>
                  <a:latin typeface="Lint McCree Intl BB"/>
                  <a:ea typeface="Lint McCree Intl BB"/>
                  <a:cs typeface="Lint McCree Intl BB"/>
                  <a:sym typeface="Lint McCree Intl BB"/>
                </a:rPr>
                <a:t>Student Workbook.</a:t>
              </a:r>
            </a:p>
          </p:txBody>
        </p:sp>
      </p:grpSp>
      <p:sp>
        <p:nvSpPr>
          <p:cNvPr id="1645" name="Shape 1645"/>
          <p:cNvSpPr/>
          <p:nvPr/>
        </p:nvSpPr>
        <p:spPr>
          <a:xfrm>
            <a:off x="1094765" y="171083"/>
            <a:ext cx="9533062" cy="739644"/>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p>
            <a:pPr algn="l" defTabSz="456987">
              <a:spcBef>
                <a:spcPts val="5100"/>
              </a:spcBef>
              <a:defRPr sz="1800"/>
            </a:pPr>
            <a:r>
              <a:rPr sz="4000" b="1">
                <a:solidFill>
                  <a:srgbClr val="41C4DC"/>
                </a:solidFill>
                <a:latin typeface="Helvetica Neue"/>
                <a:ea typeface="Helvetica Neue"/>
                <a:cs typeface="Helvetica Neue"/>
                <a:sym typeface="Helvetica Neue"/>
              </a:rPr>
              <a:t>Gear 2:</a:t>
            </a:r>
            <a:r>
              <a:rPr sz="4000" b="1">
                <a:solidFill>
                  <a:srgbClr val="EE2A7D"/>
                </a:solidFill>
                <a:latin typeface="Helvetica Neue"/>
                <a:ea typeface="Helvetica Neue"/>
                <a:cs typeface="Helvetica Neue"/>
                <a:sym typeface="Helvetica Neue"/>
              </a:rPr>
              <a:t> </a:t>
            </a:r>
            <a:r>
              <a:rPr sz="4000">
                <a:latin typeface="Helvetica Neue Light"/>
                <a:ea typeface="Helvetica Neue Light"/>
                <a:cs typeface="Helvetica Neue Light"/>
                <a:sym typeface="Helvetica Neue Light"/>
              </a:rPr>
              <a:t>Ideation and Protoyping</a:t>
            </a:r>
          </a:p>
        </p:txBody>
      </p:sp>
      <p:sp>
        <p:nvSpPr>
          <p:cNvPr id="1646" name="Shape 1646"/>
          <p:cNvSpPr/>
          <p:nvPr/>
        </p:nvSpPr>
        <p:spPr>
          <a:xfrm>
            <a:off x="1094765" y="1171172"/>
            <a:ext cx="9533062" cy="460250"/>
          </a:xfrm>
          <a:prstGeom prst="rect">
            <a:avLst/>
          </a:prstGeom>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defRPr sz="2200" b="1">
                <a:latin typeface="Helvetica"/>
                <a:ea typeface="Helvetica"/>
                <a:cs typeface="Helvetica"/>
                <a:sym typeface="Helvetica"/>
              </a:defRPr>
            </a:lvl1pPr>
          </a:lstStyle>
          <a:p>
            <a:pPr lvl="0">
              <a:defRPr sz="1800" b="0"/>
            </a:pPr>
            <a:r>
              <a:rPr sz="2100"/>
              <a:t>Before moving on…</a:t>
            </a:r>
          </a:p>
        </p:txBody>
      </p:sp>
      <p:sp>
        <p:nvSpPr>
          <p:cNvPr id="1647" name="Shape 1647"/>
          <p:cNvSpPr/>
          <p:nvPr/>
        </p:nvSpPr>
        <p:spPr>
          <a:xfrm>
            <a:off x="5246756" y="13907789"/>
            <a:ext cx="4964238" cy="46735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lnSpc>
                <a:spcPts val="2800"/>
              </a:lnSpc>
              <a:spcBef>
                <a:spcPts val="300"/>
              </a:spcBef>
              <a:defRPr sz="1800"/>
            </a:pPr>
            <a:r>
              <a:rPr sz="1400">
                <a:solidFill>
                  <a:srgbClr val="2D2829"/>
                </a:solidFill>
                <a:latin typeface="Lint McCree Intl BB"/>
                <a:ea typeface="Lint McCree Intl BB"/>
                <a:cs typeface="Lint McCree Intl BB"/>
                <a:sym typeface="Lint McCree Intl BB"/>
              </a:rPr>
              <a:t>Student Workbook, </a:t>
            </a:r>
            <a:r>
              <a:rPr sz="1400">
                <a:latin typeface="Lint McCree Intl BB"/>
                <a:ea typeface="Lint McCree Intl BB"/>
                <a:cs typeface="Lint McCree Intl BB"/>
                <a:sym typeface="Lint McCree Intl BB"/>
              </a:rPr>
              <a:t>Page 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1644"/>
                                        </p:tgtEl>
                                        <p:attrNameLst>
                                          <p:attrName>style.visibility</p:attrName>
                                        </p:attrNameLst>
                                      </p:cBhvr>
                                      <p:to>
                                        <p:strVal val="visible"/>
                                      </p:to>
                                    </p:set>
                                    <p:animEffect transition="in" filter="fade">
                                      <p:cBhvr>
                                        <p:cTn id="7" dur="1000"/>
                                        <p:tgtEl>
                                          <p:spTgt spid="1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4" grpId="1" animBg="1" advAuto="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Shape 1649"/>
          <p:cNvSpPr/>
          <p:nvPr/>
        </p:nvSpPr>
        <p:spPr>
          <a:xfrm>
            <a:off x="1446891" y="2381504"/>
            <a:ext cx="11059290" cy="985335"/>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p>
            <a:pPr algn="l" defTabSz="456987">
              <a:defRPr sz="1800"/>
            </a:pPr>
            <a:endParaRPr sz="2400" b="1">
              <a:latin typeface="Helvetica"/>
              <a:ea typeface="Helvetica"/>
              <a:cs typeface="Helvetica"/>
              <a:sym typeface="Helvetica"/>
            </a:endParaRPr>
          </a:p>
          <a:p>
            <a:pPr algn="l" defTabSz="456987">
              <a:lnSpc>
                <a:spcPts val="3999"/>
              </a:lnSpc>
              <a:defRPr sz="1800"/>
            </a:pPr>
            <a:r>
              <a:rPr sz="2400" b="1">
                <a:solidFill>
                  <a:srgbClr val="2D2829"/>
                </a:solidFill>
                <a:latin typeface="Helvetica"/>
                <a:ea typeface="Helvetica"/>
                <a:cs typeface="Helvetica"/>
                <a:sym typeface="Helvetica"/>
              </a:rPr>
              <a:t>This activity is meant to help you build a better idea to move forward with.</a:t>
            </a:r>
            <a:endParaRPr sz="2400">
              <a:solidFill>
                <a:srgbClr val="2D2829"/>
              </a:solidFill>
              <a:latin typeface="Helvetica"/>
              <a:ea typeface="Helvetica"/>
              <a:cs typeface="Helvetica"/>
              <a:sym typeface="Helvetica"/>
            </a:endParaRPr>
          </a:p>
        </p:txBody>
      </p:sp>
      <p:sp>
        <p:nvSpPr>
          <p:cNvPr id="1650" name="Shape 1650"/>
          <p:cNvSpPr/>
          <p:nvPr/>
        </p:nvSpPr>
        <p:spPr>
          <a:xfrm>
            <a:off x="505217" y="5051148"/>
            <a:ext cx="4168383" cy="1751542"/>
          </a:xfrm>
          <a:prstGeom prst="wedgeEllipseCallout">
            <a:avLst>
              <a:gd name="adj1" fmla="val 5280"/>
              <a:gd name="adj2" fmla="val 96808"/>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Sketch one of the ideas from your </a:t>
            </a:r>
            <a:r>
              <a:rPr i="1">
                <a:solidFill>
                  <a:srgbClr val="2D2829"/>
                </a:solidFill>
                <a:latin typeface="Lint McCree Intl BB"/>
                <a:ea typeface="Lint McCree Intl BB"/>
                <a:cs typeface="Lint McCree Intl BB"/>
                <a:sym typeface="Lint McCree Intl BB"/>
              </a:rPr>
              <a:t>brainstorm</a:t>
            </a:r>
            <a:r>
              <a:rPr>
                <a:solidFill>
                  <a:srgbClr val="2D2829"/>
                </a:solidFill>
                <a:latin typeface="Lint McCree Intl BB"/>
                <a:ea typeface="Lint McCree Intl BB"/>
                <a:cs typeface="Lint McCree Intl BB"/>
                <a:sym typeface="Lint McCree Intl BB"/>
              </a:rPr>
              <a:t>…</a:t>
            </a:r>
          </a:p>
        </p:txBody>
      </p:sp>
      <p:pic>
        <p:nvPicPr>
          <p:cNvPr id="1651" name="LittleGuy_12d.png"/>
          <p:cNvPicPr/>
          <p:nvPr/>
        </p:nvPicPr>
        <p:blipFill>
          <a:blip r:embed="rId2">
            <a:extLst/>
          </a:blip>
          <a:stretch>
            <a:fillRect/>
          </a:stretch>
        </p:blipFill>
        <p:spPr>
          <a:xfrm>
            <a:off x="1665828" y="7810138"/>
            <a:ext cx="2013897" cy="1936148"/>
          </a:xfrm>
          <a:prstGeom prst="rect">
            <a:avLst/>
          </a:prstGeom>
          <a:ln w="12700">
            <a:miter lim="400000"/>
          </a:ln>
        </p:spPr>
      </p:pic>
      <p:sp>
        <p:nvSpPr>
          <p:cNvPr id="1652" name="Shape 1652"/>
          <p:cNvSpPr/>
          <p:nvPr/>
        </p:nvSpPr>
        <p:spPr>
          <a:xfrm>
            <a:off x="9381870" y="4486435"/>
            <a:ext cx="3310869" cy="2197249"/>
          </a:xfrm>
          <a:prstGeom prst="wedgeEllipseCallout">
            <a:avLst>
              <a:gd name="adj1" fmla="val -19477"/>
              <a:gd name="adj2" fmla="val 95607"/>
            </a:avLst>
          </a:prstGeom>
          <a:solidFill>
            <a:srgbClr val="A9DEEE"/>
          </a:solidFill>
          <a:ln w="12700">
            <a:miter lim="400000"/>
          </a:ln>
          <a:extLst>
            <a:ext uri="{C572A759-6A51-4108-AA02-DFA0A04FC94B}">
              <ma14:wrappingTextBoxFlag xmlns:ma14="http://schemas.microsoft.com/office/mac/drawingml/2011/main" xmlns="" val="1"/>
            </a:ext>
          </a:extLst>
        </p:spPr>
        <p:txBody>
          <a:bodyPr lIns="0" tIns="0" rIns="0" bIns="0" anchor="ctr"/>
          <a:lstStyle/>
          <a:p>
            <a:pPr defTabSz="456987">
              <a:lnSpc>
                <a:spcPts val="3300"/>
              </a:lnSpc>
              <a:defRPr sz="1800"/>
            </a:pPr>
            <a:r>
              <a:rPr>
                <a:solidFill>
                  <a:srgbClr val="2D2829"/>
                </a:solidFill>
                <a:latin typeface="Lint McCree Intl BB"/>
                <a:ea typeface="Lint McCree Intl BB"/>
                <a:cs typeface="Lint McCree Intl BB"/>
                <a:sym typeface="Lint McCree Intl BB"/>
              </a:rPr>
              <a:t>…or combine </a:t>
            </a:r>
            <a:r>
              <a:rPr i="1">
                <a:solidFill>
                  <a:srgbClr val="2D2829"/>
                </a:solidFill>
                <a:latin typeface="Lint McCree Intl BB"/>
                <a:ea typeface="Lint McCree Intl BB"/>
                <a:cs typeface="Lint McCree Intl BB"/>
                <a:sym typeface="Lint McCree Intl BB"/>
              </a:rPr>
              <a:t>multiple</a:t>
            </a:r>
            <a:r>
              <a:rPr>
                <a:solidFill>
                  <a:srgbClr val="2D2829"/>
                </a:solidFill>
                <a:latin typeface="Lint McCree Intl BB"/>
                <a:ea typeface="Lint McCree Intl BB"/>
                <a:cs typeface="Lint McCree Intl BB"/>
                <a:sym typeface="Lint McCree Intl BB"/>
              </a:rPr>
              <a:t> ideas to make a new one. </a:t>
            </a:r>
          </a:p>
        </p:txBody>
      </p:sp>
      <p:pic>
        <p:nvPicPr>
          <p:cNvPr id="1653" name="LittleGuy_15c.png"/>
          <p:cNvPicPr/>
          <p:nvPr/>
        </p:nvPicPr>
        <p:blipFill>
          <a:blip r:embed="rId3">
            <a:extLst/>
          </a:blip>
          <a:stretch>
            <a:fillRect/>
          </a:stretch>
        </p:blipFill>
        <p:spPr>
          <a:xfrm>
            <a:off x="9584765" y="7995429"/>
            <a:ext cx="1064090" cy="1787807"/>
          </a:xfrm>
          <a:prstGeom prst="rect">
            <a:avLst/>
          </a:prstGeom>
          <a:ln w="12700">
            <a:miter lim="400000"/>
          </a:ln>
        </p:spPr>
      </p:pic>
      <p:sp>
        <p:nvSpPr>
          <p:cNvPr id="1655" name="Shape 1655"/>
          <p:cNvSpPr/>
          <p:nvPr/>
        </p:nvSpPr>
        <p:spPr>
          <a:xfrm>
            <a:off x="3607307" y="563283"/>
            <a:ext cx="2234226" cy="108747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r>
              <a:rPr sz="4000" b="1">
                <a:solidFill>
                  <a:srgbClr val="41C4DC"/>
                </a:solidFill>
                <a:latin typeface="Helvetica Neue"/>
                <a:ea typeface="Helvetica Neue"/>
                <a:cs typeface="Helvetica Neue"/>
                <a:sym typeface="Helvetica Neue"/>
              </a:rPr>
              <a:t>Mash Up</a:t>
            </a:r>
          </a:p>
          <a:p>
            <a:pPr algn="l" defTabSz="456987">
              <a:defRPr sz="1800"/>
            </a:pPr>
            <a:r>
              <a:rPr sz="2400">
                <a:solidFill>
                  <a:srgbClr val="41C4DC"/>
                </a:solidFill>
                <a:latin typeface="Helvetica Neue Light"/>
                <a:ea typeface="Helvetica Neue Light"/>
                <a:cs typeface="Helvetica Neue Light"/>
                <a:sym typeface="Helvetica Neue Light"/>
              </a:rPr>
              <a:t>20-30 minutes</a:t>
            </a:r>
          </a:p>
        </p:txBody>
      </p:sp>
      <p:pic>
        <p:nvPicPr>
          <p:cNvPr id="1656" name="pasted-image.pdf"/>
          <p:cNvPicPr/>
          <p:nvPr/>
        </p:nvPicPr>
        <p:blipFill>
          <a:blip r:embed="rId4">
            <a:extLst/>
          </a:blip>
          <a:stretch>
            <a:fillRect/>
          </a:stretch>
        </p:blipFill>
        <p:spPr>
          <a:xfrm>
            <a:off x="1972508" y="235479"/>
            <a:ext cx="1400511" cy="1743076"/>
          </a:xfrm>
          <a:prstGeom prst="rect">
            <a:avLst/>
          </a:prstGeom>
          <a:ln w="12700">
            <a:miter lim="400000"/>
          </a:ln>
        </p:spPr>
      </p:pic>
      <p:pic>
        <p:nvPicPr>
          <p:cNvPr id="1657" name="pasted-image.pdf"/>
          <p:cNvPicPr/>
          <p:nvPr/>
        </p:nvPicPr>
        <p:blipFill>
          <a:blip r:embed="rId5">
            <a:extLst/>
          </a:blip>
          <a:stretch>
            <a:fillRect/>
          </a:stretch>
        </p:blipFill>
        <p:spPr>
          <a:xfrm>
            <a:off x="4673600" y="3630325"/>
            <a:ext cx="2624415" cy="2541154"/>
          </a:xfrm>
          <a:prstGeom prst="rect">
            <a:avLst/>
          </a:prstGeom>
          <a:ln w="12700">
            <a:miter lim="400000"/>
          </a:ln>
        </p:spPr>
      </p:pic>
      <p:pic>
        <p:nvPicPr>
          <p:cNvPr id="1658" name="pasted-image.pdf"/>
          <p:cNvPicPr/>
          <p:nvPr/>
        </p:nvPicPr>
        <p:blipFill>
          <a:blip r:embed="rId4">
            <a:extLst/>
          </a:blip>
          <a:stretch>
            <a:fillRect/>
          </a:stretch>
        </p:blipFill>
        <p:spPr>
          <a:xfrm>
            <a:off x="6900110" y="6687080"/>
            <a:ext cx="1400511" cy="1743076"/>
          </a:xfrm>
          <a:prstGeom prst="rect">
            <a:avLst/>
          </a:prstGeom>
          <a:ln w="12700">
            <a:miter lim="400000"/>
          </a:ln>
        </p:spPr>
      </p:pic>
      <p:sp>
        <p:nvSpPr>
          <p:cNvPr id="1659" name="Shape 1659"/>
          <p:cNvSpPr/>
          <p:nvPr/>
        </p:nvSpPr>
        <p:spPr>
          <a:xfrm>
            <a:off x="6129829" y="6460078"/>
            <a:ext cx="3310871" cy="2197249"/>
          </a:xfrm>
          <a:prstGeom prst="wedgeEllipseCallout">
            <a:avLst>
              <a:gd name="adj1" fmla="val -32391"/>
              <a:gd name="adj2" fmla="val -74782"/>
            </a:avLst>
          </a:prstGeom>
          <a:ln w="50800">
            <a:solidFill>
              <a:srgbClr val="4DC6DC"/>
            </a:solidFill>
            <a:miter lim="400000"/>
          </a:ln>
        </p:spPr>
        <p:txBody>
          <a:bodyPr lIns="0" tIns="0" rIns="0" bIns="0" anchor="ctr"/>
          <a:lstStyle/>
          <a:p>
            <a:pPr defTabSz="456987">
              <a:lnSpc>
                <a:spcPts val="3300"/>
              </a:lnSpc>
              <a:defRPr sz="1800">
                <a:solidFill>
                  <a:srgbClr val="2D2829"/>
                </a:solidFill>
                <a:latin typeface="Lint McCree Intl BB"/>
                <a:ea typeface="Lint McCree Intl BB"/>
                <a:cs typeface="Lint McCree Intl BB"/>
                <a:sym typeface="Lint McCree Intl BB"/>
              </a:defRPr>
            </a:pP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 name="Shape 1661"/>
          <p:cNvSpPr/>
          <p:nvPr/>
        </p:nvSpPr>
        <p:spPr>
          <a:xfrm>
            <a:off x="9823228" y="415439"/>
            <a:ext cx="3200193" cy="408254"/>
          </a:xfrm>
          <a:prstGeom prst="rect">
            <a:avLst/>
          </a:prstGeom>
          <a:solidFill>
            <a:srgbClr val="41C4DC"/>
          </a:solidFill>
          <a:ln w="12700">
            <a:miter lim="400000"/>
          </a:ln>
          <a:extLst>
            <a:ext uri="{C572A759-6A51-4108-AA02-DFA0A04FC94B}">
              <ma14:wrappingTextBoxFlag xmlns:ma14="http://schemas.microsoft.com/office/mac/drawingml/2011/main" xmlns="" val="1"/>
            </a:ext>
          </a:extLst>
        </p:spPr>
        <p:txBody>
          <a:bodyPr lIns="64993" tIns="64993" rIns="64993" bIns="64993">
            <a:spAutoFit/>
          </a:bodyPr>
          <a:lstStyle>
            <a:lvl1pPr algn="l" defTabSz="457200">
              <a:spcBef>
                <a:spcPts val="5100"/>
              </a:spcBef>
              <a:defRPr sz="3000" b="1">
                <a:solidFill>
                  <a:srgbClr val="FFFFFF"/>
                </a:solidFill>
                <a:latin typeface="Helvetica Neue"/>
                <a:ea typeface="Helvetica Neue"/>
                <a:cs typeface="Helvetica Neue"/>
                <a:sym typeface="Helvetica Neue"/>
              </a:defRPr>
            </a:lvl1pPr>
          </a:lstStyle>
          <a:p>
            <a:pPr lvl="0">
              <a:defRPr sz="1800" b="0">
                <a:solidFill>
                  <a:srgbClr val="000000"/>
                </a:solidFill>
              </a:defRPr>
            </a:pPr>
            <a:r>
              <a:rPr/>
              <a:t>Mash Up</a:t>
            </a:r>
          </a:p>
        </p:txBody>
      </p:sp>
      <p:sp>
        <p:nvSpPr>
          <p:cNvPr id="1662" name="Shape 1662"/>
          <p:cNvSpPr/>
          <p:nvPr/>
        </p:nvSpPr>
        <p:spPr>
          <a:xfrm>
            <a:off x="1657864" y="1481781"/>
            <a:ext cx="1766861" cy="1280802"/>
          </a:xfrm>
          <a:prstGeom prst="rect">
            <a:avLst/>
          </a:prstGeom>
          <a:ln w="12700">
            <a:miter lim="400000"/>
          </a:ln>
          <a:extLst>
            <a:ext uri="{C572A759-6A51-4108-AA02-DFA0A04FC94B}">
              <ma14:wrappingTextBoxFlag xmlns:ma14="http://schemas.microsoft.com/office/mac/drawingml/2011/main" xmlns="" val="1"/>
            </a:ext>
          </a:extLst>
        </p:spPr>
        <p:txBody>
          <a:bodyPr wrap="none" lIns="50774" tIns="50774" rIns="50774" bIns="50774" anchor="ctr">
            <a:spAutoFit/>
          </a:bodyPr>
          <a:lstStyle/>
          <a:p>
            <a:pPr algn="l" defTabSz="456987">
              <a:defRPr sz="1800"/>
            </a:pPr>
            <a:endParaRPr sz="1100">
              <a:latin typeface="Helvetica"/>
              <a:ea typeface="Helvetica"/>
              <a:cs typeface="Helvetica"/>
              <a:sym typeface="Helvetica"/>
            </a:endParaRPr>
          </a:p>
          <a:p>
            <a:pPr algn="l" defTabSz="456987">
              <a:lnSpc>
                <a:spcPts val="4500"/>
              </a:lnSpc>
              <a:defRPr sz="1800"/>
            </a:pPr>
            <a:r>
              <a:rPr sz="2800" b="1">
                <a:solidFill>
                  <a:srgbClr val="2D2829"/>
                </a:solidFill>
                <a:latin typeface="Helvetica"/>
                <a:ea typeface="Helvetica"/>
                <a:cs typeface="Helvetica"/>
                <a:sym typeface="Helvetica"/>
              </a:rPr>
              <a:t>Materials</a:t>
            </a:r>
            <a:r>
              <a:rPr sz="2400" b="1">
                <a:solidFill>
                  <a:srgbClr val="2D2829"/>
                </a:solidFill>
                <a:latin typeface="Helvetica"/>
                <a:ea typeface="Helvetica"/>
                <a:cs typeface="Helvetica"/>
                <a:sym typeface="Helvetica"/>
              </a:rPr>
              <a:t> </a:t>
            </a:r>
          </a:p>
          <a:p>
            <a:pPr algn="l" defTabSz="456987">
              <a:lnSpc>
                <a:spcPts val="3300"/>
              </a:lnSpc>
              <a:defRPr sz="1800"/>
            </a:pPr>
            <a:endParaRPr>
              <a:solidFill>
                <a:srgbClr val="2D2829"/>
              </a:solidFill>
              <a:latin typeface="Lint McCree Intl BB"/>
              <a:ea typeface="Lint McCree Intl BB"/>
              <a:cs typeface="Lint McCree Intl BB"/>
              <a:sym typeface="Lint McCree Intl BB"/>
            </a:endParaRPr>
          </a:p>
        </p:txBody>
      </p:sp>
      <p:sp>
        <p:nvSpPr>
          <p:cNvPr id="1663" name="Shape 1663"/>
          <p:cNvSpPr/>
          <p:nvPr/>
        </p:nvSpPr>
        <p:spPr>
          <a:xfrm>
            <a:off x="1438723" y="6442744"/>
            <a:ext cx="4549638" cy="379539"/>
          </a:xfrm>
          <a:prstGeom prst="rect">
            <a:avLst/>
          </a:prstGeom>
          <a:ln w="12700">
            <a:miter lim="400000"/>
          </a:ln>
          <a:extLst>
            <a:ext uri="{C572A759-6A51-4108-AA02-DFA0A04FC94B}">
              <ma14:wrappingTextBoxFlag xmlns:ma14="http://schemas.microsoft.com/office/mac/drawingml/2011/main" xmlns="" val="1"/>
            </a:ext>
          </a:extLst>
        </p:spPr>
        <p:txBody>
          <a:bodyPr lIns="50774" tIns="50774" rIns="50774" bIns="50774" anchor="ctr">
            <a:spAutoFit/>
          </a:bodyPr>
          <a:lstStyle>
            <a:lvl1pPr algn="l" defTabSz="457200">
              <a:defRPr sz="1800" b="1">
                <a:solidFill>
                  <a:srgbClr val="2D2829"/>
                </a:solidFill>
                <a:latin typeface="Lint McCree Intl BB"/>
                <a:ea typeface="Lint McCree Intl BB"/>
                <a:cs typeface="Lint McCree Intl BB"/>
                <a:sym typeface="Lint McCree Intl BB"/>
              </a:defRPr>
            </a:lvl1pPr>
          </a:lstStyle>
          <a:p>
            <a:pPr lvl="0">
              <a:defRPr b="0">
                <a:solidFill>
                  <a:srgbClr val="000000"/>
                </a:solidFill>
              </a:defRPr>
            </a:pPr>
            <a:r>
              <a:rPr b="1">
                <a:solidFill>
                  <a:srgbClr val="2D2829"/>
                </a:solidFill>
              </a:rPr>
              <a:t>Sketching Paper</a:t>
            </a:r>
            <a:endParaRPr>
              <a:solidFill>
                <a:srgbClr val="2D2829"/>
              </a:solidFill>
            </a:endParaRPr>
          </a:p>
        </p:txBody>
      </p:sp>
      <p:grpSp>
        <p:nvGrpSpPr>
          <p:cNvPr id="1666" name="Group 1666"/>
          <p:cNvGrpSpPr/>
          <p:nvPr/>
        </p:nvGrpSpPr>
        <p:grpSpPr>
          <a:xfrm>
            <a:off x="5779627" y="3248043"/>
            <a:ext cx="2960774" cy="4239652"/>
            <a:chOff x="0" y="0"/>
            <a:chExt cx="2960772" cy="4239649"/>
          </a:xfrm>
        </p:grpSpPr>
        <p:pic>
          <p:nvPicPr>
            <p:cNvPr id="1664" name="pasted-image.tif"/>
            <p:cNvPicPr/>
            <p:nvPr/>
          </p:nvPicPr>
          <p:blipFill>
            <a:blip r:embed="rId2">
              <a:extLst/>
            </a:blip>
            <a:stretch>
              <a:fillRect/>
            </a:stretch>
          </p:blipFill>
          <p:spPr>
            <a:xfrm rot="15106048" flipH="1">
              <a:off x="326750" y="285859"/>
              <a:ext cx="2307273" cy="2357233"/>
            </a:xfrm>
            <a:prstGeom prst="rect">
              <a:avLst/>
            </a:prstGeom>
            <a:ln w="12700" cap="flat">
              <a:noFill/>
              <a:miter lim="400000"/>
            </a:ln>
            <a:effectLst/>
          </p:spPr>
        </p:pic>
        <p:sp>
          <p:nvSpPr>
            <p:cNvPr id="1665" name="Shape 1665"/>
            <p:cNvSpPr/>
            <p:nvPr/>
          </p:nvSpPr>
          <p:spPr>
            <a:xfrm>
              <a:off x="680338" y="2965331"/>
              <a:ext cx="1600096" cy="127431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Markers</a:t>
              </a:r>
              <a:r>
                <a:rPr>
                  <a:solidFill>
                    <a:srgbClr val="2D2829"/>
                  </a:solidFill>
                  <a:latin typeface="Lint McCree Intl BB"/>
                  <a:ea typeface="Lint McCree Intl BB"/>
                  <a:cs typeface="Lint McCree Intl BB"/>
                  <a:sym typeface="Lint McCree Intl BB"/>
                </a:rPr>
                <a:t> </a:t>
              </a:r>
            </a:p>
          </p:txBody>
        </p:sp>
      </p:grpSp>
      <p:grpSp>
        <p:nvGrpSpPr>
          <p:cNvPr id="1672" name="Group 1672"/>
          <p:cNvGrpSpPr/>
          <p:nvPr/>
        </p:nvGrpSpPr>
        <p:grpSpPr>
          <a:xfrm>
            <a:off x="9711839" y="3813125"/>
            <a:ext cx="2982699" cy="3993919"/>
            <a:chOff x="240739" y="341046"/>
            <a:chExt cx="2982697" cy="3993916"/>
          </a:xfrm>
        </p:grpSpPr>
        <p:grpSp>
          <p:nvGrpSpPr>
            <p:cNvPr id="1670" name="Group 1670"/>
            <p:cNvGrpSpPr/>
            <p:nvPr/>
          </p:nvGrpSpPr>
          <p:grpSpPr>
            <a:xfrm>
              <a:off x="240739" y="341046"/>
              <a:ext cx="1794209" cy="1817070"/>
              <a:chOff x="240739" y="341046"/>
              <a:chExt cx="1794208" cy="1817068"/>
            </a:xfrm>
          </p:grpSpPr>
          <p:sp>
            <p:nvSpPr>
              <p:cNvPr id="1667" name="Shape 1667"/>
              <p:cNvSpPr/>
              <p:nvPr/>
            </p:nvSpPr>
            <p:spPr>
              <a:xfrm rot="268425">
                <a:off x="332351" y="372500"/>
                <a:ext cx="839329" cy="840836"/>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668" name="Shape 1668"/>
              <p:cNvSpPr/>
              <p:nvPr/>
            </p:nvSpPr>
            <p:spPr>
              <a:xfrm rot="20733237">
                <a:off x="332351" y="1225880"/>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sp>
            <p:nvSpPr>
              <p:cNvPr id="1669" name="Shape 1669"/>
              <p:cNvSpPr/>
              <p:nvPr/>
            </p:nvSpPr>
            <p:spPr>
              <a:xfrm rot="975579">
                <a:off x="1094691" y="593178"/>
                <a:ext cx="839330" cy="840835"/>
              </a:xfrm>
              <a:prstGeom prst="rect">
                <a:avLst/>
              </a:prstGeom>
              <a:solidFill>
                <a:srgbClr val="F39019"/>
              </a:solidFill>
              <a:ln w="3175" cap="flat">
                <a:solidFill>
                  <a:srgbClr val="000000"/>
                </a:solidFill>
                <a:prstDash val="solid"/>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defRPr sz="1700">
                    <a:latin typeface="Lint McCree Intl BB"/>
                    <a:ea typeface="Lint McCree Intl BB"/>
                    <a:cs typeface="Lint McCree Intl BB"/>
                    <a:sym typeface="Lint McCree Intl BB"/>
                  </a:defRPr>
                </a:lvl1pPr>
              </a:lstStyle>
              <a:p>
                <a:pPr lvl="0">
                  <a:defRPr sz="1800"/>
                </a:pPr>
                <a:r>
                  <a:rPr/>
                  <a:t>idea</a:t>
                </a:r>
              </a:p>
            </p:txBody>
          </p:sp>
        </p:grpSp>
        <p:sp>
          <p:nvSpPr>
            <p:cNvPr id="1671" name="Shape 1671"/>
            <p:cNvSpPr/>
            <p:nvPr/>
          </p:nvSpPr>
          <p:spPr>
            <a:xfrm>
              <a:off x="275764" y="2613755"/>
              <a:ext cx="2947673" cy="172120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456987">
                <a:lnSpc>
                  <a:spcPts val="3300"/>
                </a:lnSpc>
                <a:defRPr sz="1800"/>
              </a:pPr>
              <a:r>
                <a:rPr b="1">
                  <a:solidFill>
                    <a:srgbClr val="2D2829"/>
                  </a:solidFill>
                  <a:latin typeface="Lint McCree Intl BB"/>
                  <a:ea typeface="Lint McCree Intl BB"/>
                  <a:cs typeface="Lint McCree Intl BB"/>
                  <a:sym typeface="Lint McCree Intl BB"/>
                </a:rPr>
                <a:t>Ideas</a:t>
              </a:r>
            </a:p>
            <a:p>
              <a:pPr algn="l" defTabSz="456987">
                <a:lnSpc>
                  <a:spcPts val="3300"/>
                </a:lnSpc>
                <a:defRPr sz="1800"/>
              </a:pPr>
              <a:r>
                <a:rPr>
                  <a:solidFill>
                    <a:srgbClr val="2D2829"/>
                  </a:solidFill>
                  <a:latin typeface="Lint McCree Intl BB"/>
                  <a:ea typeface="Lint McCree Intl BB"/>
                  <a:cs typeface="Lint McCree Intl BB"/>
                  <a:sym typeface="Lint McCree Intl BB"/>
                </a:rPr>
                <a:t>From Brainstorming</a:t>
              </a:r>
            </a:p>
            <a:p>
              <a:pPr algn="l" defTabSz="456987">
                <a:lnSpc>
                  <a:spcPts val="3300"/>
                </a:lnSpc>
                <a:defRPr sz="1800"/>
              </a:pPr>
              <a:r>
                <a:rPr>
                  <a:solidFill>
                    <a:srgbClr val="2D2829"/>
                  </a:solidFill>
                  <a:latin typeface="Lint McCree Intl BB"/>
                  <a:ea typeface="Lint McCree Intl BB"/>
                  <a:cs typeface="Lint McCree Intl BB"/>
                  <a:sym typeface="Lint McCree Intl BB"/>
                </a:rPr>
                <a:t>Activity</a:t>
              </a:r>
            </a:p>
          </p:txBody>
        </p:sp>
      </p:grpSp>
      <p:pic>
        <p:nvPicPr>
          <p:cNvPr id="1673" name="pasted-image.pdf"/>
          <p:cNvPicPr/>
          <p:nvPr/>
        </p:nvPicPr>
        <p:blipFill>
          <a:blip r:embed="rId3">
            <a:extLst/>
          </a:blip>
          <a:stretch>
            <a:fillRect/>
          </a:stretch>
        </p:blipFill>
        <p:spPr>
          <a:xfrm>
            <a:off x="8493858" y="166268"/>
            <a:ext cx="995703" cy="1239253"/>
          </a:xfrm>
          <a:prstGeom prst="rect">
            <a:avLst/>
          </a:prstGeom>
          <a:ln w="12700">
            <a:miter lim="400000"/>
          </a:ln>
        </p:spPr>
      </p:pic>
      <p:pic>
        <p:nvPicPr>
          <p:cNvPr id="1674" name="pasted-image.tif"/>
          <p:cNvPicPr/>
          <p:nvPr/>
        </p:nvPicPr>
        <p:blipFill>
          <a:blip r:embed="rId4">
            <a:extLst/>
          </a:blip>
          <a:stretch>
            <a:fillRect/>
          </a:stretch>
        </p:blipFill>
        <p:spPr>
          <a:xfrm rot="16240446">
            <a:off x="1826408" y="2903388"/>
            <a:ext cx="2498694" cy="343570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3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1135</TotalTime>
  <Words>9095</Words>
  <Application>Microsoft Office PowerPoint</Application>
  <PresentationFormat>Custom</PresentationFormat>
  <Paragraphs>1458</Paragraphs>
  <Slides>162</Slides>
  <Notes>45</Notes>
  <HiddenSlides>1</HiddenSlides>
  <MMClips>0</MMClips>
  <ScaleCrop>false</ScaleCrop>
  <HeadingPairs>
    <vt:vector size="4" baseType="variant">
      <vt:variant>
        <vt:lpstr>Theme</vt:lpstr>
      </vt:variant>
      <vt:variant>
        <vt:i4>4</vt:i4>
      </vt:variant>
      <vt:variant>
        <vt:lpstr>Slide Titles</vt:lpstr>
      </vt:variant>
      <vt:variant>
        <vt:i4>162</vt:i4>
      </vt:variant>
    </vt:vector>
  </HeadingPairs>
  <TitlesOfParts>
    <vt:vector size="166" baseType="lpstr">
      <vt:lpstr>White</vt:lpstr>
      <vt:lpstr>1_White</vt:lpstr>
      <vt:lpstr>2_White</vt:lpstr>
      <vt:lpstr>3_White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Dutta, Sudeshna (EDU)</dc:creator>
  <cp:lastModifiedBy>Bond, Karen (EDU)</cp:lastModifiedBy>
  <cp:revision>52</cp:revision>
  <dcterms:modified xsi:type="dcterms:W3CDTF">2015-10-01T14:16:44Z</dcterms:modified>
</cp:coreProperties>
</file>