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embeddedFontLst>
    <p:embeddedFont>
      <p:font typeface="Proxima Nova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bold.fntdata"/><Relationship Id="rId11" Type="http://schemas.openxmlformats.org/officeDocument/2006/relationships/slide" Target="slides/slide7.xml"/><Relationship Id="rId22" Type="http://schemas.openxmlformats.org/officeDocument/2006/relationships/font" Target="fonts/ProximaNova-boldItalic.fntdata"/><Relationship Id="rId10" Type="http://schemas.openxmlformats.org/officeDocument/2006/relationships/slide" Target="slides/slide6.xml"/><Relationship Id="rId21" Type="http://schemas.openxmlformats.org/officeDocument/2006/relationships/font" Target="fonts/ProximaNova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roximaNova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bg>
      <p:bgPr>
        <a:solidFill>
          <a:schemeClr val="dk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hape 11"/>
          <p:cNvCxnSpPr/>
          <p:nvPr/>
        </p:nvCxnSpPr>
        <p:spPr>
          <a:xfrm>
            <a:off x="0" y="3997533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" name="Shape 12"/>
          <p:cNvSpPr txBox="1"/>
          <p:nvPr>
            <p:ph type="ctrTitle"/>
          </p:nvPr>
        </p:nvSpPr>
        <p:spPr>
          <a:xfrm>
            <a:off x="510450" y="1676400"/>
            <a:ext cx="8123100" cy="21180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510450" y="4243083"/>
            <a:ext cx="8123100" cy="840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" name="Shape 52"/>
          <p:cNvSpPr txBox="1"/>
          <p:nvPr>
            <p:ph type="title"/>
          </p:nvPr>
        </p:nvSpPr>
        <p:spPr>
          <a:xfrm>
            <a:off x="311700" y="1321966"/>
            <a:ext cx="8520600" cy="25572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b="1" sz="14000"/>
            </a:lvl1pPr>
            <a:lvl2pPr lvl="1" algn="ctr">
              <a:spcBef>
                <a:spcPts val="0"/>
              </a:spcBef>
              <a:buSzPct val="100000"/>
              <a:defRPr b="1" sz="14000"/>
            </a:lvl2pPr>
            <a:lvl3pPr lvl="2" algn="ctr">
              <a:spcBef>
                <a:spcPts val="0"/>
              </a:spcBef>
              <a:buSzPct val="100000"/>
              <a:defRPr b="1" sz="14000"/>
            </a:lvl3pPr>
            <a:lvl4pPr lvl="3" algn="ctr">
              <a:spcBef>
                <a:spcPts val="0"/>
              </a:spcBef>
              <a:buSzPct val="100000"/>
              <a:defRPr b="1" sz="14000"/>
            </a:lvl4pPr>
            <a:lvl5pPr lvl="4" algn="ctr">
              <a:spcBef>
                <a:spcPts val="0"/>
              </a:spcBef>
              <a:buSzPct val="100000"/>
              <a:defRPr b="1" sz="14000"/>
            </a:lvl5pPr>
            <a:lvl6pPr lvl="5" algn="ctr">
              <a:spcBef>
                <a:spcPts val="0"/>
              </a:spcBef>
              <a:buSzPct val="100000"/>
              <a:defRPr b="1" sz="14000"/>
            </a:lvl6pPr>
            <a:lvl7pPr lvl="6" algn="ctr">
              <a:spcBef>
                <a:spcPts val="0"/>
              </a:spcBef>
              <a:buSzPct val="100000"/>
              <a:defRPr b="1" sz="14000"/>
            </a:lvl7pPr>
            <a:lvl8pPr lvl="7" algn="ctr">
              <a:spcBef>
                <a:spcPts val="0"/>
              </a:spcBef>
              <a:buSzPct val="100000"/>
              <a:defRPr b="1" sz="14000"/>
            </a:lvl8pPr>
            <a:lvl9pPr lvl="8" algn="ctr">
              <a:spcBef>
                <a:spcPts val="0"/>
              </a:spcBef>
              <a:buSzPct val="100000"/>
              <a:defRPr b="1" sz="14000"/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311700" y="4095066"/>
            <a:ext cx="8520600" cy="1202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hape 16"/>
          <p:cNvCxnSpPr/>
          <p:nvPr/>
        </p:nvCxnSpPr>
        <p:spPr>
          <a:xfrm>
            <a:off x="0" y="3997533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" name="Shape 17"/>
          <p:cNvSpPr txBox="1"/>
          <p:nvPr>
            <p:ph type="title"/>
          </p:nvPr>
        </p:nvSpPr>
        <p:spPr>
          <a:xfrm>
            <a:off x="510450" y="2743200"/>
            <a:ext cx="8123100" cy="1038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0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24" name="Shape 24"/>
          <p:cNvSpPr/>
          <p:nvPr/>
        </p:nvSpPr>
        <p:spPr>
          <a:xfrm>
            <a:off x="0" y="0"/>
            <a:ext cx="9144000" cy="176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lt2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90250" y="701800"/>
            <a:ext cx="5797500" cy="54543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4572000" y="10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2" name="Shape 42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" name="Shape 43"/>
          <p:cNvSpPr txBox="1"/>
          <p:nvPr>
            <p:ph type="title"/>
          </p:nvPr>
        </p:nvSpPr>
        <p:spPr>
          <a:xfrm>
            <a:off x="265500" y="1607766"/>
            <a:ext cx="4045200" cy="2012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265500" y="3692001"/>
            <a:ext cx="4045200" cy="1794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idx="1" type="body"/>
          </p:nvPr>
        </p:nvSpPr>
        <p:spPr>
          <a:xfrm>
            <a:off x="311700" y="5649100"/>
            <a:ext cx="5998800" cy="7983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Proxima Nova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</a:p>
        </p:txBody>
      </p:sp>
      <p:pic>
        <p:nvPicPr>
          <p:cNvPr descr="OCTE logo.jpg" id="9" name="Shape 9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563249" y="261200"/>
            <a:ext cx="457900" cy="4820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3F3F3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ctrTitle"/>
          </p:nvPr>
        </p:nvSpPr>
        <p:spPr>
          <a:xfrm>
            <a:off x="311700" y="992766"/>
            <a:ext cx="8520600" cy="21519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Clr>
                <a:srgbClr val="DBF5F9"/>
              </a:buClr>
              <a:buSzPct val="250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Multiplexing seven-segment displays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Showing numbers v1.2… cont’d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311700" y="1536633"/>
            <a:ext cx="8520600" cy="490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By changing the bit pattern, we can show any number we want.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How about number 8? We need all segments to be on, so the code will be, all pins 0 to 6 will be low, or 0.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void loop() {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// turn on dig1 anode, output HIGH on pin 9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digitalWrite(9, HIGH);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 	// again, just one line of code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 	//       xgfedcba    x,not used,don’t care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	PORTD = B10000000;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 	// keep it on for 10 mS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delay(10);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 	// turn off the display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digitalWrite(9, LOW);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8" name="Shape 128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How to pick other digits? v1.2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Selecting the anode pins 9, 10, 11 or 12, we can choose any of the four digits.</a:t>
            </a:r>
          </a:p>
          <a:p>
            <a: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/>
              <a:t>Assume we want to show 3 on digit 2.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void loop() {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// turn on dig2 anode, output HIGH on pin 10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digitalWrite(10, HIGH);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      xgfedcba    x,not used, don’t care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PORTD = B10110000;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keep it on for 10 mS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delay(10);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turn off the display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digitalWrite(10, LOW);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35" name="Shape 135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Next steps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Use an array to store the bit patterns (cathode) for numbers from 0 to 9. This will make your code shorter and more efficient.</a:t>
            </a:r>
          </a:p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Use a blinking colon to show the ticking of seconds.</a:t>
            </a:r>
          </a:p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Layout your circuit on Fritzing, colour code the wires for easy tracing.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Review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Multiplexing reduces pins needed.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Sequence is: choose the digit (anode), write the bit pattern (cathode), wait for 10ms (could be 5mS), then turn off the digit.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Use the anode pins to choose the digit.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Direct Register accessing avoids many lines of pinMode() and digitalWrite() functions, easy to type and efficient.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Have fun and Enjoy coding!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/>
              <a:t>Come out with v2.0 or v3.0 !!!</a:t>
            </a:r>
          </a:p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Thank you!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l">
              <a:spcBef>
                <a:spcPts val="0"/>
              </a:spcBef>
              <a:buClr>
                <a:srgbClr val="DBF5F9"/>
              </a:buClr>
              <a:buSzPct val="25000"/>
              <a:buFont typeface="Arial"/>
              <a:buNone/>
            </a:pPr>
            <a:r>
              <a:rPr lang="en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multiplex?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Arduino (or any other microcontroller) does not have too many pins to connect all segments.</a:t>
            </a:r>
          </a:p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For example, four seven-segment displays will need 4 x 7 = 28 segment and 4 power pins, total of 32 pins. </a:t>
            </a:r>
          </a:p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Arduino does not have 32 pins.</a:t>
            </a:r>
          </a:p>
          <a:p>
            <a:pPr indent="-381000" lvl="0" marL="457200" rtl="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By multiplexing, we just need 11 pins. We will see how.</a:t>
            </a:r>
            <a:br>
              <a:rPr lang="en"/>
            </a:br>
          </a:p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to multiplex?</a:t>
            </a:r>
            <a:br>
              <a:rPr lang="en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Our eyes cannot see if a light flickers faster than 15 times a second. That is why fluorescent lights, TV, movie screens appear to be on, but not flicker.</a:t>
            </a:r>
          </a:p>
          <a:p>
            <a:pPr indent="-228600" lvl="0" marL="457200">
              <a:spcBef>
                <a:spcPts val="0"/>
              </a:spcBef>
              <a:buAutoNum type="arabicPeriod"/>
            </a:pPr>
            <a:r>
              <a:rPr lang="en" sz="2400"/>
              <a:t>Since there are 4 displays, we need to switch them at 4 x 15 or 60 times a second and they will appear to be on all the time.</a:t>
            </a:r>
            <a:br>
              <a:rPr lang="en"/>
            </a:br>
          </a:p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Display pins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Seven Cathode pins A to G are common to all four displays. We don’t need DP or decimal point.</a:t>
            </a:r>
          </a:p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Anode pins Dig1 to Dig4 are used to turn each display on / off; faster than 60 times a second.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3">
            <a:alphaModFix/>
          </a:blip>
          <a:srcRect b="-2069" l="0" r="0" t="2070"/>
          <a:stretch/>
        </p:blipFill>
        <p:spPr>
          <a:xfrm>
            <a:off x="2256299" y="3957630"/>
            <a:ext cx="4631400" cy="27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Programming the Arduino v1.0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Let us connect Arduino digital pins 0 to 6 to cathode segments A to G. Ignore DP - decimal point.</a:t>
            </a:r>
          </a:p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" sz="2400"/>
              <a:t>And Arduino digital pins 9, 10, 11 and 12 to DIG1 to DIG4 (Anode pins). Refer to the pin numbers on the display.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9393" y="3901466"/>
            <a:ext cx="4945200" cy="27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Sketch v1.0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356966"/>
            <a:ext cx="85206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Your Setup code.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void setup() {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// initialize anode pins as output.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pinMode(9, OUTPUT);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pinMode(10, OUTPUT);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pinMode(11, OUTPUT);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pinMode(12, OUTPUT);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// initialize cathode pins as output.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pinMode(0, OUTPUT);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// do the same for other 6 pins 1 to 6.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}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CC0000"/>
                </a:solidFill>
              </a:rPr>
              <a:t>// can we improvise? Hmmm…..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Sketch 1.1, second try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3245150" y="1674133"/>
            <a:ext cx="52272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/>
              <a:t>Since digital pins 0 to 6 are connected to PD0 to PD6 of Register D, we can write one line in setup: </a:t>
            </a:r>
          </a:p>
          <a:p>
            <a:pPr lvl="0">
              <a:spcBef>
                <a:spcPts val="0"/>
              </a:spcBef>
              <a:buNone/>
            </a:pPr>
            <a:r>
              <a:rPr lang="en" sz="2400">
                <a:latin typeface="Courier New"/>
                <a:ea typeface="Courier New"/>
                <a:cs typeface="Courier New"/>
                <a:sym typeface="Courier New"/>
              </a:rPr>
              <a:t>DDRD = B01111111;</a:t>
            </a:r>
          </a:p>
          <a:p>
            <a:pPr lvl="0">
              <a:spcBef>
                <a:spcPts val="0"/>
              </a:spcBef>
              <a:buNone/>
            </a:pPr>
            <a:r>
              <a:rPr lang="en" sz="2400"/>
              <a:t>This will make all the 7 pins from 0 to 6 as output. 1=output, 0=input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descr="http://i.stack.imgur.com/dVkQU.jpg" id="106" name="Shape 106"/>
          <p:cNvPicPr preferRelativeResize="0"/>
          <p:nvPr/>
        </p:nvPicPr>
        <p:blipFill rotWithShape="1">
          <a:blip r:embed="rId3">
            <a:alphaModFix/>
          </a:blip>
          <a:srcRect b="22684" l="61250" r="14538" t="30134"/>
          <a:stretch/>
        </p:blipFill>
        <p:spPr>
          <a:xfrm>
            <a:off x="377075" y="1674144"/>
            <a:ext cx="2235600" cy="435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Showing numbers v1.1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311700" y="1356966"/>
            <a:ext cx="8520600" cy="4860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Let us show 0 on digit 1. The sequence will be...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void loop() {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// turn on DIG1 (anode),HIGH on pin 9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digitalWrite(9, HIGH);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// now cathodes, output LOW to light a segment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digitalWrite(0, LOW); digitalWrite(1, LOW);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digitalWrite(2, LOW); digitalWrite(3, LOW);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digitalWrite(4, LOW); digitalWrite(5, LOW);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// 0 does not need the segment G	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digitalWrite(6, HIGH); 	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// keep it on for 10 mS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delay(10);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// turn off the display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digitalWrite(9, LOW);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153" y="2543600"/>
            <a:ext cx="3001848" cy="1827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Showing numbers v1.2, second try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311700" y="1536633"/>
            <a:ext cx="8520600" cy="5000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Earlier,  we have seen how to use all the 7 pins together. Let us use the trick here for the cathode pins 0 to 6.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void loop() {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// turn on dig1 anode, output HIGH on pin 9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digitalWrite(9, HIGH);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again, just one line of code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      xgfedcba    x,not used, don’t care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	PORTD = B11000000;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keep it on for 10 mS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	delay(10);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   // turn off the display</a:t>
            </a:r>
          </a:p>
          <a:p>
            <a:pPr indent="45720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digitalWrite(9, LOW);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