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33" r:id="rId3"/>
    <p:sldId id="350" r:id="rId4"/>
    <p:sldId id="287" r:id="rId5"/>
    <p:sldId id="332" r:id="rId6"/>
    <p:sldId id="338" r:id="rId7"/>
    <p:sldId id="340" r:id="rId8"/>
    <p:sldId id="341" r:id="rId9"/>
    <p:sldId id="342" r:id="rId10"/>
    <p:sldId id="343" r:id="rId11"/>
    <p:sldId id="344" r:id="rId12"/>
    <p:sldId id="351" r:id="rId13"/>
    <p:sldId id="345" r:id="rId14"/>
    <p:sldId id="261" r:id="rId15"/>
    <p:sldId id="303" r:id="rId16"/>
    <p:sldId id="27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sorterViewPr>
    <p:cViewPr>
      <p:scale>
        <a:sx n="100" d="100"/>
        <a:sy n="100" d="100"/>
      </p:scale>
      <p:origin x="0" y="96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262953-6875-4484-BE86-531FADC38884}" type="datetimeFigureOut">
              <a:rPr lang="en-US" smtClean="0"/>
              <a:t>9/21/2016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C1FD1-B42B-44FC-AE7C-6FF160D98FE6}" type="slidenum">
              <a:rPr lang="en-US" smtClean="0"/>
              <a:t>‹#›</a:t>
            </a:fld>
            <a:endParaRPr lang="en-US"/>
          </a:p>
        </p:txBody>
      </p:sp>
    </p:spTree>
    <p:extLst>
      <p:ext uri="{BB962C8B-B14F-4D97-AF65-F5344CB8AC3E}">
        <p14:creationId xmlns:p14="http://schemas.microsoft.com/office/powerpoint/2010/main" val="309173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E1800D-4CBE-4957-89DD-877AC94271FA}"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348598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1800D-4CBE-4957-89DD-877AC94271FA}"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3573140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1800D-4CBE-4957-89DD-877AC94271FA}"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382639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1800D-4CBE-4957-89DD-877AC94271FA}"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347268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E1800D-4CBE-4957-89DD-877AC94271FA}"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428888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E1800D-4CBE-4957-89DD-877AC94271FA}"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1876535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E1800D-4CBE-4957-89DD-877AC94271FA}" type="datetimeFigureOut">
              <a:rPr lang="en-US" smtClean="0"/>
              <a:t>9/21/2016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195352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E1800D-4CBE-4957-89DD-877AC94271FA}" type="datetimeFigureOut">
              <a:rPr lang="en-US" smtClean="0"/>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309027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1800D-4CBE-4957-89DD-877AC94271FA}" type="datetimeFigureOut">
              <a:rPr lang="en-US" smtClean="0"/>
              <a:t>9/21/2016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209150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1800D-4CBE-4957-89DD-877AC94271FA}"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418909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1800D-4CBE-4957-89DD-877AC94271FA}"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3457D-6D55-4008-B467-375204C6C311}" type="slidenum">
              <a:rPr lang="en-US" smtClean="0"/>
              <a:t>‹#›</a:t>
            </a:fld>
            <a:endParaRPr lang="en-US"/>
          </a:p>
        </p:txBody>
      </p:sp>
    </p:spTree>
    <p:extLst>
      <p:ext uri="{BB962C8B-B14F-4D97-AF65-F5344CB8AC3E}">
        <p14:creationId xmlns:p14="http://schemas.microsoft.com/office/powerpoint/2010/main" val="134314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1800D-4CBE-4957-89DD-877AC94271FA}" type="datetimeFigureOut">
              <a:rPr lang="en-US" smtClean="0"/>
              <a:t>9/21/2016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3457D-6D55-4008-B467-375204C6C311}" type="slidenum">
              <a:rPr lang="en-US" smtClean="0"/>
              <a:t>‹#›</a:t>
            </a:fld>
            <a:endParaRPr lang="en-US"/>
          </a:p>
        </p:txBody>
      </p:sp>
    </p:spTree>
    <p:extLst>
      <p:ext uri="{BB962C8B-B14F-4D97-AF65-F5344CB8AC3E}">
        <p14:creationId xmlns:p14="http://schemas.microsoft.com/office/powerpoint/2010/main" val="205870856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tcpermaculture.com/site/2013/05/02/mason-bees-a-quick-overview/" TargetMode="External"/><Relationship Id="rId2" Type="http://schemas.openxmlformats.org/officeDocument/2006/relationships/hyperlink" Target="http://www.davidsuzuki.org/conservation/pollinators" TargetMode="External"/><Relationship Id="rId1" Type="http://schemas.openxmlformats.org/officeDocument/2006/relationships/slideLayout" Target="../slideLayouts/slideLayout2.xml"/><Relationship Id="rId5" Type="http://schemas.openxmlformats.org/officeDocument/2006/relationships/hyperlink" Target="http://www.seeds.ca/pollination/making-bee-nests" TargetMode="External"/><Relationship Id="rId4" Type="http://schemas.openxmlformats.org/officeDocument/2006/relationships/hyperlink" Target="http://www.xerces.org/wp-content/uploads/2008/11/nests_for_native_bees_fact_sheet_xerces_society.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normAutofit/>
          </a:bodyPr>
          <a:lstStyle/>
          <a:p>
            <a:r>
              <a:rPr lang="en-US" sz="4800" b="1" dirty="0" smtClean="0">
                <a:solidFill>
                  <a:srgbClr val="009900"/>
                </a:solidFill>
              </a:rPr>
              <a:t>Native Bees</a:t>
            </a:r>
            <a:endParaRPr lang="en-US" sz="4800" b="1" dirty="0">
              <a:solidFill>
                <a:srgbClr val="009900"/>
              </a:solidFill>
            </a:endParaRPr>
          </a:p>
        </p:txBody>
      </p:sp>
      <p:pic>
        <p:nvPicPr>
          <p:cNvPr id="4" name="Picture 2" descr="C:\Users\user\Desktop\bee hotel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04" y="2021910"/>
            <a:ext cx="3886200" cy="40441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060" y="2209800"/>
            <a:ext cx="502707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941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799" y="0"/>
            <a:ext cx="8763001" cy="7171194"/>
          </a:xfrm>
          <a:prstGeom prst="rect">
            <a:avLst/>
          </a:prstGeom>
        </p:spPr>
        <p:txBody>
          <a:bodyPr wrap="square">
            <a:spAutoFit/>
          </a:bodyPr>
          <a:lstStyle/>
          <a:p>
            <a:endParaRPr lang="en-US" sz="2800" b="1" dirty="0" smtClean="0">
              <a:solidFill>
                <a:srgbClr val="009900"/>
              </a:solidFill>
              <a:latin typeface="Arial Black" panose="020B0A04020102020204" pitchFamily="34" charset="0"/>
            </a:endParaRPr>
          </a:p>
          <a:p>
            <a:endParaRPr lang="en-US" sz="2800" b="1" dirty="0">
              <a:solidFill>
                <a:srgbClr val="009900"/>
              </a:solidFill>
              <a:latin typeface="Arial Black" panose="020B0A04020102020204" pitchFamily="34" charset="0"/>
            </a:endParaRPr>
          </a:p>
          <a:p>
            <a:endParaRPr lang="en-US" sz="2800" b="1" dirty="0" smtClean="0">
              <a:solidFill>
                <a:srgbClr val="009900"/>
              </a:solidFill>
              <a:latin typeface="Arial Black" panose="020B0A04020102020204" pitchFamily="34" charset="0"/>
            </a:endParaRPr>
          </a:p>
          <a:p>
            <a:endParaRPr lang="en-US" sz="2800" b="1" dirty="0" smtClean="0">
              <a:solidFill>
                <a:srgbClr val="009900"/>
              </a:solidFill>
              <a:latin typeface="Arial Black" panose="020B0A04020102020204" pitchFamily="34" charset="0"/>
            </a:endParaRPr>
          </a:p>
          <a:p>
            <a:endParaRPr lang="en-US" sz="2800" b="1" dirty="0">
              <a:solidFill>
                <a:srgbClr val="009900"/>
              </a:solidFill>
              <a:latin typeface="Arial Black" panose="020B0A04020102020204" pitchFamily="34" charset="0"/>
            </a:endParaRPr>
          </a:p>
          <a:p>
            <a:endParaRPr lang="en-US" sz="2800" b="1" dirty="0" smtClean="0">
              <a:solidFill>
                <a:srgbClr val="009900"/>
              </a:solidFill>
              <a:latin typeface="Arial Black" panose="020B0A04020102020204" pitchFamily="34" charset="0"/>
            </a:endParaRPr>
          </a:p>
          <a:p>
            <a:endParaRPr lang="en-US" sz="2800" b="1" dirty="0">
              <a:solidFill>
                <a:srgbClr val="009900"/>
              </a:solidFill>
              <a:latin typeface="Arial Black" panose="020B0A04020102020204" pitchFamily="34" charset="0"/>
            </a:endParaRPr>
          </a:p>
          <a:p>
            <a:endParaRPr lang="en-US" sz="2800" b="1" dirty="0" smtClean="0">
              <a:solidFill>
                <a:srgbClr val="009900"/>
              </a:solidFill>
              <a:latin typeface="Arial Black" panose="020B0A04020102020204" pitchFamily="34" charset="0"/>
            </a:endParaRPr>
          </a:p>
          <a:p>
            <a:r>
              <a:rPr lang="en-US" sz="3200" b="1" dirty="0" smtClean="0">
                <a:solidFill>
                  <a:srgbClr val="009900"/>
                </a:solidFill>
                <a:latin typeface="+mj-lt"/>
              </a:rPr>
              <a:t>Stay for Free… If You’re a Bee!</a:t>
            </a:r>
            <a:endParaRPr lang="en-US" sz="3200" b="1" dirty="0">
              <a:solidFill>
                <a:srgbClr val="009900"/>
              </a:solidFill>
              <a:latin typeface="+mj-lt"/>
            </a:endParaRPr>
          </a:p>
          <a:p>
            <a:r>
              <a:rPr lang="en-US" sz="2400" dirty="0" smtClean="0">
                <a:latin typeface="Arial Narrow" panose="020B0606020202030204" pitchFamily="34" charset="0"/>
              </a:rPr>
              <a:t>This </a:t>
            </a:r>
            <a:r>
              <a:rPr lang="en-US" sz="2400" dirty="0">
                <a:latin typeface="Arial Narrow" panose="020B0606020202030204" pitchFamily="34" charset="0"/>
              </a:rPr>
              <a:t>Native Bee Hotel </a:t>
            </a:r>
            <a:r>
              <a:rPr lang="en-US" sz="2400" dirty="0" smtClean="0">
                <a:latin typeface="Arial Narrow" panose="020B0606020202030204" pitchFamily="34" charset="0"/>
              </a:rPr>
              <a:t>is installed at the Niagara Parks Botanical Gardens. It is made from natural </a:t>
            </a:r>
            <a:r>
              <a:rPr lang="en-US" sz="2400" dirty="0">
                <a:latin typeface="Arial Narrow" panose="020B0606020202030204" pitchFamily="34" charset="0"/>
              </a:rPr>
              <a:t>materials and contains thousands of holes of varying sizes. These tunnels are attractive to native species where they can take refuge and nest undisturbed by predators.  </a:t>
            </a:r>
            <a:r>
              <a:rPr lang="en-US" sz="2400" dirty="0" smtClean="0">
                <a:latin typeface="Arial Narrow" panose="020B0606020202030204" pitchFamily="34" charset="0"/>
              </a:rPr>
              <a:t>This </a:t>
            </a:r>
            <a:r>
              <a:rPr lang="en-US" sz="2400" dirty="0">
                <a:latin typeface="Arial Narrow" panose="020B0606020202030204" pitchFamily="34" charset="0"/>
              </a:rPr>
              <a:t>bee hotel was designed and constructed by students from the Niagara Catholic District School Board in collaboration with students from the Niagara Parks School of Horticulture.</a:t>
            </a:r>
          </a:p>
          <a:p>
            <a:r>
              <a:rPr lang="en-US" sz="2800" dirty="0"/>
              <a:t/>
            </a:r>
            <a:br>
              <a:rPr lang="en-US" sz="2800" dirty="0"/>
            </a:br>
            <a:r>
              <a:rPr lang="en-US" dirty="0"/>
              <a:t/>
            </a:r>
            <a:br>
              <a:rPr lang="en-US" dirty="0"/>
            </a:br>
            <a:endParaRPr lang="en-US" dirty="0"/>
          </a:p>
        </p:txBody>
      </p:sp>
      <p:pic>
        <p:nvPicPr>
          <p:cNvPr id="3" name="Picture 2" descr="C:\Users\user\Desktop\Bee Hotel Sket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31418"/>
            <a:ext cx="301919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user\Desktop\Legacy Sign Images\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09263"/>
            <a:ext cx="3505200" cy="299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48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71910"/>
            <a:ext cx="8763000" cy="5386090"/>
          </a:xfrm>
          <a:prstGeom prst="rect">
            <a:avLst/>
          </a:prstGeom>
        </p:spPr>
        <p:txBody>
          <a:bodyPr wrap="square">
            <a:spAutoFit/>
          </a:bodyPr>
          <a:lstStyle/>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r>
              <a:rPr lang="en-US" sz="3200" b="1" dirty="0" smtClean="0">
                <a:solidFill>
                  <a:srgbClr val="009900"/>
                </a:solidFill>
                <a:latin typeface="+mj-lt"/>
              </a:rPr>
              <a:t>Native Bee Habitats:</a:t>
            </a:r>
            <a:endParaRPr lang="en-US" sz="3200" b="1" dirty="0">
              <a:solidFill>
                <a:srgbClr val="009900"/>
              </a:solidFill>
              <a:latin typeface="+mj-lt"/>
            </a:endParaRPr>
          </a:p>
          <a:p>
            <a:r>
              <a:rPr lang="en-US" sz="2400" dirty="0" smtClean="0">
                <a:latin typeface="Arial Narrow" panose="020B0606020202030204" pitchFamily="34" charset="0"/>
              </a:rPr>
              <a:t>Native </a:t>
            </a:r>
            <a:r>
              <a:rPr lang="en-US" sz="2400" dirty="0">
                <a:latin typeface="Arial Narrow" panose="020B0606020202030204" pitchFamily="34" charset="0"/>
              </a:rPr>
              <a:t>bees </a:t>
            </a:r>
            <a:r>
              <a:rPr lang="en-US" sz="2400" dirty="0" smtClean="0">
                <a:latin typeface="Arial Narrow" panose="020B0606020202030204" pitchFamily="34" charset="0"/>
              </a:rPr>
              <a:t>require a place to </a:t>
            </a:r>
          </a:p>
          <a:p>
            <a:r>
              <a:rPr lang="en-US" sz="2400" dirty="0" smtClean="0">
                <a:latin typeface="Arial Narrow" panose="020B0606020202030204" pitchFamily="34" charset="0"/>
              </a:rPr>
              <a:t>spend the night, overwinter and </a:t>
            </a:r>
          </a:p>
          <a:p>
            <a:r>
              <a:rPr lang="en-US" sz="2400" dirty="0" smtClean="0">
                <a:latin typeface="Arial Narrow" panose="020B0606020202030204" pitchFamily="34" charset="0"/>
              </a:rPr>
              <a:t>rear their young. These shelters </a:t>
            </a:r>
          </a:p>
          <a:p>
            <a:r>
              <a:rPr lang="en-US" sz="2400" dirty="0" smtClean="0">
                <a:latin typeface="Arial Narrow" panose="020B0606020202030204" pitchFamily="34" charset="0"/>
              </a:rPr>
              <a:t>can be made easily from reeds, </a:t>
            </a:r>
          </a:p>
          <a:p>
            <a:r>
              <a:rPr lang="en-US" sz="2400" dirty="0" smtClean="0">
                <a:latin typeface="Arial Narrow" panose="020B0606020202030204" pitchFamily="34" charset="0"/>
              </a:rPr>
              <a:t>bamboo or by drilling holes in </a:t>
            </a:r>
          </a:p>
          <a:p>
            <a:r>
              <a:rPr lang="en-US" sz="2400" dirty="0" smtClean="0">
                <a:latin typeface="Arial Narrow" panose="020B0606020202030204" pitchFamily="34" charset="0"/>
              </a:rPr>
              <a:t>cross-sections of wood. </a:t>
            </a:r>
            <a:endParaRPr lang="en-US" sz="2400" dirty="0">
              <a:latin typeface="Arial Narrow" panose="020B0606020202030204" pitchFamily="34" charset="0"/>
            </a:endParaRPr>
          </a:p>
          <a:p>
            <a:r>
              <a:rPr lang="en-US" dirty="0"/>
              <a:t/>
            </a:r>
            <a:br>
              <a:rPr lang="en-US" dirty="0"/>
            </a:br>
            <a:endParaRPr lang="en-US" dirty="0"/>
          </a:p>
        </p:txBody>
      </p:sp>
      <p:pic>
        <p:nvPicPr>
          <p:cNvPr id="5122" name="Picture 2" descr="C:\Users\user\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55877"/>
            <a:ext cx="2186836" cy="21717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11151"/>
            <a:ext cx="2209800" cy="27467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esktop\Home-made Insect Hot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3338" y="6350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Image result for mason bees ne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155" y="36099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ttp://littleecofootprints.typepad.com/.a/6a00e55397a5c2883401a511b39fd5970c-p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1814" y="3609975"/>
            <a:ext cx="1765499"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494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47800"/>
            <a:ext cx="8763000" cy="4093428"/>
          </a:xfrm>
          <a:prstGeom prst="rect">
            <a:avLst/>
          </a:prstGeom>
        </p:spPr>
        <p:txBody>
          <a:bodyPr wrap="square">
            <a:spAutoFit/>
          </a:bodyPr>
          <a:lstStyle/>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r>
              <a:rPr lang="en-US" sz="3200" b="1" dirty="0" smtClean="0">
                <a:solidFill>
                  <a:srgbClr val="009900"/>
                </a:solidFill>
                <a:latin typeface="+mj-lt"/>
              </a:rPr>
              <a:t>Large Scale Native </a:t>
            </a:r>
          </a:p>
          <a:p>
            <a:r>
              <a:rPr lang="en-US" sz="3200" b="1" dirty="0" smtClean="0">
                <a:solidFill>
                  <a:srgbClr val="009900"/>
                </a:solidFill>
                <a:latin typeface="+mj-lt"/>
              </a:rPr>
              <a:t>Bee Habitats</a:t>
            </a:r>
            <a:endParaRPr lang="en-US" sz="3200" b="1" dirty="0">
              <a:solidFill>
                <a:srgbClr val="009900"/>
              </a:solidFill>
              <a:latin typeface="+mj-lt"/>
            </a:endParaRPr>
          </a:p>
          <a:p>
            <a:r>
              <a:rPr lang="en-US" sz="2800" dirty="0" smtClean="0">
                <a:latin typeface="Arial Narrow" panose="020B0606020202030204" pitchFamily="34" charset="0"/>
              </a:rPr>
              <a:t> </a:t>
            </a:r>
            <a:endParaRPr lang="en-US" sz="2800" dirty="0">
              <a:latin typeface="Arial Narrow" panose="020B0606020202030204" pitchFamily="34" charset="0"/>
            </a:endParaRPr>
          </a:p>
          <a:p>
            <a:r>
              <a:rPr lang="en-US" dirty="0"/>
              <a:t/>
            </a:r>
            <a:br>
              <a:rPr lang="en-US" dirty="0"/>
            </a:br>
            <a:endParaRPr lang="en-US" dirty="0"/>
          </a:p>
        </p:txBody>
      </p:sp>
      <p:pic>
        <p:nvPicPr>
          <p:cNvPr id="8" name="Picture 2" descr="C:\Users\user\Desktop\Bijenhotel_Grimbergen_Belgi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810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0999" y="394569"/>
            <a:ext cx="3914385" cy="2885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user\Desktop\17321592510_9cbe2787f3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799" y="3886200"/>
            <a:ext cx="4346879" cy="247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424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295400"/>
            <a:ext cx="8458199" cy="5493812"/>
          </a:xfrm>
          <a:prstGeom prst="rect">
            <a:avLst/>
          </a:prstGeom>
        </p:spPr>
        <p:txBody>
          <a:bodyPr wrap="square">
            <a:spAutoFit/>
          </a:bodyPr>
          <a:lstStyle/>
          <a:p>
            <a:pPr algn="ctr"/>
            <a:endParaRPr lang="en-US" sz="3300" b="1" dirty="0" smtClean="0">
              <a:solidFill>
                <a:srgbClr val="009900"/>
              </a:solidFill>
              <a:latin typeface="Arial Narrow" panose="020B0606020202030204" pitchFamily="34" charset="0"/>
            </a:endParaRPr>
          </a:p>
          <a:p>
            <a:pPr algn="ctr"/>
            <a:endParaRPr lang="en-US" sz="3300" b="1" dirty="0">
              <a:solidFill>
                <a:srgbClr val="009900"/>
              </a:solidFill>
              <a:latin typeface="Arial Narrow" panose="020B0606020202030204" pitchFamily="34" charset="0"/>
            </a:endParaRPr>
          </a:p>
          <a:p>
            <a:r>
              <a:rPr lang="en-US" sz="3200" b="1" dirty="0" smtClean="0">
                <a:solidFill>
                  <a:srgbClr val="009900"/>
                </a:solidFill>
                <a:latin typeface="+mj-lt"/>
              </a:rPr>
              <a:t>Healthy Ecosystems</a:t>
            </a:r>
            <a:endParaRPr lang="en-US" sz="3200" b="1" dirty="0">
              <a:solidFill>
                <a:srgbClr val="009900"/>
              </a:solidFill>
              <a:latin typeface="+mj-lt"/>
            </a:endParaRPr>
          </a:p>
          <a:p>
            <a:r>
              <a:rPr lang="en-US" sz="2400" dirty="0">
                <a:latin typeface="Arial Narrow" panose="020B0606020202030204" pitchFamily="34" charset="0"/>
              </a:rPr>
              <a:t>As </a:t>
            </a:r>
            <a:r>
              <a:rPr lang="en-US" sz="2400" dirty="0" smtClean="0">
                <a:latin typeface="Arial Narrow" panose="020B0606020202030204" pitchFamily="34" charset="0"/>
              </a:rPr>
              <a:t>bee and other pollinator </a:t>
            </a:r>
            <a:r>
              <a:rPr lang="en-US" sz="2400" dirty="0">
                <a:latin typeface="Arial Narrow" panose="020B0606020202030204" pitchFamily="34" charset="0"/>
              </a:rPr>
              <a:t>habitat continues to feel the pressure from sprawling cities and urbanization it is more important than ever to plant species beneficial to these important creatures. Try to include a mix of plants that have a varied season of bloom. In early spring, Red Maple and Crocus provide important early meals for pollinators. Summer is the most active season and plants such as Echinacea and Butterfly Weed are just a few examples. Autumn blooming plants like Falls Aster, Goldenrod and Witch Hazel help provide pollinators an important source of energy late in the season as they lead into winter.  </a:t>
            </a:r>
          </a:p>
          <a:p>
            <a:r>
              <a:rPr lang="en-US" dirty="0"/>
              <a:t/>
            </a:r>
            <a:br>
              <a:rPr lang="en-US" dirty="0"/>
            </a:br>
            <a:endParaRPr lang="en-US" dirty="0"/>
          </a:p>
        </p:txBody>
      </p:sp>
      <p:pic>
        <p:nvPicPr>
          <p:cNvPr id="3" name="Content Placeholder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17752"/>
            <a:ext cx="2667000" cy="177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8495" y="348193"/>
            <a:ext cx="2619055" cy="178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1255" y="348193"/>
            <a:ext cx="2532345" cy="177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494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9900"/>
                </a:solidFill>
              </a:rPr>
              <a:t>Ontario Prairies</a:t>
            </a:r>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43050"/>
            <a:ext cx="83820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963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0172" y="29227"/>
            <a:ext cx="10254172" cy="682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224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9900"/>
                </a:solidFill>
              </a:rPr>
              <a:t>Sources</a:t>
            </a:r>
            <a:endParaRPr lang="en-US" dirty="0">
              <a:solidFill>
                <a:srgbClr val="009900"/>
              </a:solidFill>
            </a:endParaRPr>
          </a:p>
        </p:txBody>
      </p:sp>
      <p:sp>
        <p:nvSpPr>
          <p:cNvPr id="3" name="Content Placeholder 2"/>
          <p:cNvSpPr>
            <a:spLocks noGrp="1"/>
          </p:cNvSpPr>
          <p:nvPr>
            <p:ph idx="1"/>
          </p:nvPr>
        </p:nvSpPr>
        <p:spPr/>
        <p:txBody>
          <a:bodyPr/>
          <a:lstStyle/>
          <a:p>
            <a:r>
              <a:rPr lang="en-US" sz="2400" i="1" dirty="0" smtClean="0">
                <a:hlinkClick r:id="rId2"/>
              </a:rPr>
              <a:t>www.davidsuzuki.org/conservation/pollinators</a:t>
            </a:r>
            <a:endParaRPr lang="en-US" sz="2400" i="1" dirty="0" smtClean="0"/>
          </a:p>
          <a:p>
            <a:r>
              <a:rPr lang="en-US" sz="2400" i="1" dirty="0">
                <a:hlinkClick r:id="rId3"/>
              </a:rPr>
              <a:t>http://tcpermaculture.com/site/2013/05/02/mason-bees-a-quick-overview</a:t>
            </a:r>
            <a:r>
              <a:rPr lang="en-US" sz="2400" i="1" dirty="0" smtClean="0">
                <a:hlinkClick r:id="rId3"/>
              </a:rPr>
              <a:t>/</a:t>
            </a:r>
            <a:endParaRPr lang="en-US" sz="2400" i="1" dirty="0" smtClean="0"/>
          </a:p>
          <a:p>
            <a:r>
              <a:rPr lang="en-US" sz="2400" i="1" dirty="0">
                <a:hlinkClick r:id="rId4"/>
              </a:rPr>
              <a:t>http://</a:t>
            </a:r>
            <a:r>
              <a:rPr lang="en-US" sz="2400" i="1" dirty="0" smtClean="0">
                <a:hlinkClick r:id="rId4"/>
              </a:rPr>
              <a:t>www.xerces.org/wp-content/uploads/2008/11/nests_for_native_bees_fact_sheet_xerces_society.pdf</a:t>
            </a:r>
            <a:endParaRPr lang="en-US" sz="2400" i="1" dirty="0" smtClean="0"/>
          </a:p>
          <a:p>
            <a:r>
              <a:rPr lang="en-US" sz="2400" i="1" dirty="0">
                <a:hlinkClick r:id="rId5"/>
              </a:rPr>
              <a:t>http://</a:t>
            </a:r>
            <a:r>
              <a:rPr lang="en-US" sz="2400" i="1" dirty="0" smtClean="0">
                <a:hlinkClick r:id="rId5"/>
              </a:rPr>
              <a:t>www.seeds.ca/pollination/making-bee-nests</a:t>
            </a:r>
            <a:endParaRPr lang="en-US" sz="2400" i="1" dirty="0" smtClean="0"/>
          </a:p>
          <a:p>
            <a:endParaRPr lang="en-US" sz="2400" i="1" dirty="0" smtClean="0"/>
          </a:p>
          <a:p>
            <a:pPr marL="0" indent="0">
              <a:buNone/>
            </a:pPr>
            <a:endParaRPr lang="en-US" dirty="0"/>
          </a:p>
        </p:txBody>
      </p:sp>
    </p:spTree>
    <p:extLst>
      <p:ext uri="{BB962C8B-B14F-4D97-AF65-F5344CB8AC3E}">
        <p14:creationId xmlns:p14="http://schemas.microsoft.com/office/powerpoint/2010/main" val="3575970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763000" cy="2800767"/>
          </a:xfrm>
          <a:prstGeom prst="rect">
            <a:avLst/>
          </a:prstGeom>
        </p:spPr>
        <p:txBody>
          <a:bodyPr wrap="square">
            <a:spAutoFit/>
          </a:bodyPr>
          <a:lstStyle/>
          <a:p>
            <a:r>
              <a:rPr lang="en-US" sz="2800" b="1" dirty="0" smtClean="0">
                <a:solidFill>
                  <a:srgbClr val="009900"/>
                </a:solidFill>
              </a:rPr>
              <a:t>An Essential Service: Pollination</a:t>
            </a:r>
            <a:endParaRPr lang="en-US" sz="2800" b="1" dirty="0">
              <a:solidFill>
                <a:srgbClr val="009900"/>
              </a:solidFill>
            </a:endParaRPr>
          </a:p>
          <a:p>
            <a:r>
              <a:rPr lang="en-US" sz="2400" dirty="0" smtClean="0">
                <a:latin typeface="Arial Narrow" panose="020B0606020202030204" pitchFamily="34" charset="0"/>
              </a:rPr>
              <a:t>Did </a:t>
            </a:r>
            <a:r>
              <a:rPr lang="en-US" sz="2400" dirty="0">
                <a:latin typeface="Arial Narrow" panose="020B0606020202030204" pitchFamily="34" charset="0"/>
              </a:rPr>
              <a:t>you know that plants and pollinators are essential to the production of most of the food we eat as well as treats like chocolate, coffee and almonds? Pollination is not only important to crops such as fruits and vegetables, but it is required for the success of almost 90% of all plants on our planet. It is a vital component of healthy ecosystems. The work that pollinators do impacts heavily on food and many related products produced around the </a:t>
            </a:r>
            <a:r>
              <a:rPr lang="en-US" sz="2400" dirty="0" smtClean="0">
                <a:latin typeface="Arial Narrow" panose="020B0606020202030204" pitchFamily="34" charset="0"/>
              </a:rPr>
              <a:t>world.</a:t>
            </a:r>
            <a:endParaRPr lang="en-US" sz="2400" b="1" dirty="0">
              <a:solidFill>
                <a:srgbClr val="009900"/>
              </a:solidFill>
              <a:latin typeface="Arial Narrow" panose="020B0606020202030204" pitchFamily="34" charset="0"/>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62004"/>
            <a:ext cx="4953000" cy="329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ww.dgcs.unam.mx/boletin/bdboletin/multimedia/WAV131018/6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594964"/>
            <a:ext cx="3229626" cy="2167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1756" y="3276600"/>
            <a:ext cx="240468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261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79537"/>
            <a:ext cx="8763000" cy="6150279"/>
          </a:xfrm>
        </p:spPr>
        <p:txBody>
          <a:bodyPr>
            <a:normAutofit fontScale="92500" lnSpcReduction="10000"/>
          </a:bodyPr>
          <a:lstStyle/>
          <a:p>
            <a:pPr marL="0" indent="0">
              <a:buNone/>
            </a:pPr>
            <a:endParaRPr lang="en-US" sz="2400" dirty="0" smtClean="0">
              <a:latin typeface="Arial Narrow" panose="020B0606020202030204" pitchFamily="34" charset="0"/>
            </a:endParaRPr>
          </a:p>
          <a:p>
            <a:pPr marL="0" indent="0">
              <a:buNone/>
            </a:pPr>
            <a:endParaRPr lang="en-US" sz="2400" dirty="0">
              <a:latin typeface="Arial Narrow" panose="020B0606020202030204" pitchFamily="34" charset="0"/>
            </a:endParaRPr>
          </a:p>
          <a:p>
            <a:pPr marL="0" indent="0">
              <a:buNone/>
            </a:pPr>
            <a:endParaRPr lang="en-US" sz="2400" dirty="0" smtClean="0">
              <a:latin typeface="Arial Narrow" panose="020B0606020202030204" pitchFamily="34" charset="0"/>
            </a:endParaRPr>
          </a:p>
          <a:p>
            <a:pPr marL="0" indent="0">
              <a:buNone/>
            </a:pPr>
            <a:endParaRPr lang="en-US" sz="2400" dirty="0">
              <a:latin typeface="Arial Narrow" panose="020B0606020202030204" pitchFamily="34" charset="0"/>
            </a:endParaRPr>
          </a:p>
          <a:p>
            <a:pPr marL="0" indent="0">
              <a:buNone/>
            </a:pPr>
            <a:endParaRPr lang="en-US" sz="2400" dirty="0" smtClean="0">
              <a:latin typeface="Arial Narrow" panose="020B0606020202030204" pitchFamily="34" charset="0"/>
            </a:endParaRPr>
          </a:p>
          <a:p>
            <a:pPr marL="0" indent="0">
              <a:buNone/>
            </a:pPr>
            <a:endParaRPr lang="en-US" sz="2400" dirty="0">
              <a:latin typeface="Arial Narrow" panose="020B0606020202030204" pitchFamily="34" charset="0"/>
            </a:endParaRPr>
          </a:p>
          <a:p>
            <a:pPr marL="0" indent="0">
              <a:buNone/>
            </a:pPr>
            <a:endParaRPr lang="en-US" sz="2400" dirty="0" smtClean="0">
              <a:latin typeface="Arial Narrow" panose="020B0606020202030204" pitchFamily="34" charset="0"/>
            </a:endParaRPr>
          </a:p>
          <a:p>
            <a:pPr marL="0" indent="0">
              <a:buNone/>
            </a:pPr>
            <a:endParaRPr lang="en-US" sz="2400" dirty="0">
              <a:latin typeface="Arial Narrow" panose="020B0606020202030204" pitchFamily="34" charset="0"/>
            </a:endParaRPr>
          </a:p>
          <a:p>
            <a:pPr marL="0" indent="0">
              <a:buNone/>
            </a:pPr>
            <a:r>
              <a:rPr lang="en-US" sz="2600" dirty="0" smtClean="0">
                <a:latin typeface="Arial Narrow" panose="020B0606020202030204" pitchFamily="34" charset="0"/>
              </a:rPr>
              <a:t>Every </a:t>
            </a:r>
            <a:r>
              <a:rPr lang="en-US" sz="2600" dirty="0">
                <a:latin typeface="Arial Narrow" panose="020B0606020202030204" pitchFamily="34" charset="0"/>
              </a:rPr>
              <a:t>year, just in Canada alone, pollinators assist in billions of dollars of food production including apples, pears, cucumbers, melons, berries, as well as many other pollinator-reliant industries such as wines, beers and medicines.  They do not purposely pollinate plants but in the process of visiting a flower for their own food (pollen and nectar) they accidentally pick up pollen which is transferred when visiting other flowers.  Without pollinators, scientists predict we would lose 75-95% of all flowering plants on Earth</a:t>
            </a:r>
            <a:r>
              <a:rPr lang="en-US" sz="2600" dirty="0" smtClean="0">
                <a:latin typeface="Arial Narrow" panose="020B0606020202030204" pitchFamily="34" charset="0"/>
              </a:rPr>
              <a:t>. The most important group </a:t>
            </a:r>
            <a:r>
              <a:rPr lang="en-US" sz="2600" dirty="0" smtClean="0">
                <a:latin typeface="Arial Narrow" panose="020B0606020202030204" pitchFamily="34" charset="0"/>
              </a:rPr>
              <a:t>of </a:t>
            </a:r>
            <a:r>
              <a:rPr lang="en-US" sz="2600" dirty="0" smtClean="0">
                <a:latin typeface="Arial Narrow" panose="020B0606020202030204" pitchFamily="34" charset="0"/>
              </a:rPr>
              <a:t>pollinators are bees.</a:t>
            </a:r>
            <a:endParaRPr lang="en-US" sz="2600" dirty="0">
              <a:latin typeface="Arial Narrow" panose="020B0606020202030204" pitchFamily="34" charset="0"/>
            </a:endParaRPr>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307238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753" y="381000"/>
            <a:ext cx="4843847"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541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786" y="0"/>
            <a:ext cx="8839200" cy="6705600"/>
          </a:xfrm>
        </p:spPr>
        <p:txBody>
          <a:bodyPr>
            <a:normAutofit lnSpcReduction="10000"/>
          </a:bodyPr>
          <a:lstStyle/>
          <a:p>
            <a:pPr marL="0" indent="0">
              <a:buNone/>
            </a:pPr>
            <a:endParaRPr lang="en-US" sz="3000" b="1" dirty="0" smtClean="0">
              <a:solidFill>
                <a:srgbClr val="009900"/>
              </a:solidFill>
              <a:latin typeface="Arial Black" panose="020B0A04020102020204" pitchFamily="34" charset="0"/>
            </a:endParaRPr>
          </a:p>
          <a:p>
            <a:pPr marL="0" indent="0">
              <a:buNone/>
            </a:pPr>
            <a:endParaRPr lang="en-US" sz="3000" b="1" dirty="0">
              <a:solidFill>
                <a:srgbClr val="009900"/>
              </a:solidFill>
              <a:latin typeface="Arial Black" panose="020B0A04020102020204" pitchFamily="34" charset="0"/>
            </a:endParaRPr>
          </a:p>
          <a:p>
            <a:pPr marL="0" indent="0">
              <a:buNone/>
            </a:pPr>
            <a:endParaRPr lang="en-US" sz="3000" b="1" dirty="0" smtClean="0">
              <a:solidFill>
                <a:srgbClr val="009900"/>
              </a:solidFill>
              <a:latin typeface="Arial Black" panose="020B0A04020102020204" pitchFamily="34" charset="0"/>
            </a:endParaRPr>
          </a:p>
          <a:p>
            <a:pPr marL="0" indent="0">
              <a:buNone/>
            </a:pPr>
            <a:endParaRPr lang="en-US" sz="3000" b="1" dirty="0" smtClean="0">
              <a:solidFill>
                <a:srgbClr val="009900"/>
              </a:solidFill>
              <a:latin typeface="Arial Black" panose="020B0A04020102020204" pitchFamily="34" charset="0"/>
            </a:endParaRPr>
          </a:p>
          <a:p>
            <a:pPr marL="0" indent="0">
              <a:buNone/>
            </a:pPr>
            <a:endParaRPr lang="en-US" sz="3000" b="1" dirty="0" smtClean="0">
              <a:solidFill>
                <a:srgbClr val="009900"/>
              </a:solidFill>
              <a:latin typeface="Arial Black" panose="020B0A04020102020204" pitchFamily="34" charset="0"/>
            </a:endParaRPr>
          </a:p>
          <a:p>
            <a:pPr marL="0" indent="0">
              <a:buNone/>
            </a:pPr>
            <a:endParaRPr lang="en-US" b="1" dirty="0" smtClean="0">
              <a:solidFill>
                <a:srgbClr val="009900"/>
              </a:solidFill>
              <a:latin typeface="+mj-lt"/>
            </a:endParaRPr>
          </a:p>
          <a:p>
            <a:pPr marL="0" indent="0">
              <a:buNone/>
            </a:pPr>
            <a:endParaRPr lang="en-US" b="1" dirty="0">
              <a:solidFill>
                <a:srgbClr val="009900"/>
              </a:solidFill>
              <a:latin typeface="+mj-lt"/>
            </a:endParaRPr>
          </a:p>
          <a:p>
            <a:pPr marL="0" indent="0">
              <a:buNone/>
            </a:pPr>
            <a:r>
              <a:rPr lang="en-US" b="1" dirty="0" smtClean="0">
                <a:solidFill>
                  <a:srgbClr val="009900"/>
                </a:solidFill>
                <a:latin typeface="+mj-lt"/>
              </a:rPr>
              <a:t>Honey Bees: </a:t>
            </a:r>
          </a:p>
          <a:p>
            <a:pPr marL="0" indent="0">
              <a:buNone/>
            </a:pPr>
            <a:r>
              <a:rPr lang="en-US" b="1" dirty="0" smtClean="0">
                <a:solidFill>
                  <a:srgbClr val="009900"/>
                </a:solidFill>
                <a:latin typeface="+mj-lt"/>
              </a:rPr>
              <a:t>Foreign Friends &amp; Welcome Visitors</a:t>
            </a:r>
            <a:endParaRPr lang="en-US" b="1" dirty="0">
              <a:solidFill>
                <a:srgbClr val="009900"/>
              </a:solidFill>
              <a:latin typeface="+mj-lt"/>
            </a:endParaRPr>
          </a:p>
          <a:p>
            <a:pPr marL="0" indent="0">
              <a:buNone/>
            </a:pPr>
            <a:r>
              <a:rPr lang="en-US" sz="2400" dirty="0" smtClean="0">
                <a:latin typeface="Arial Narrow" panose="020B0606020202030204" pitchFamily="34" charset="0"/>
              </a:rPr>
              <a:t>When </a:t>
            </a:r>
            <a:r>
              <a:rPr lang="en-US" sz="2400" dirty="0">
                <a:latin typeface="Arial Narrow" panose="020B0606020202030204" pitchFamily="34" charset="0"/>
              </a:rPr>
              <a:t>we picture bees, we most often associate them with the production of honey, beeswax and stingers! That image of the bee is far too narrow and only takes into account the honey bee (</a:t>
            </a:r>
            <a:r>
              <a:rPr lang="en-US" sz="2400" i="1" dirty="0" err="1">
                <a:latin typeface="Arial Narrow" panose="020B0606020202030204" pitchFamily="34" charset="0"/>
              </a:rPr>
              <a:t>Apis</a:t>
            </a:r>
            <a:r>
              <a:rPr lang="en-US" sz="2400" i="1" dirty="0">
                <a:latin typeface="Arial Narrow" panose="020B0606020202030204" pitchFamily="34" charset="0"/>
              </a:rPr>
              <a:t> </a:t>
            </a:r>
            <a:r>
              <a:rPr lang="en-US" sz="2400" i="1" dirty="0" err="1">
                <a:latin typeface="Arial Narrow" panose="020B0606020202030204" pitchFamily="34" charset="0"/>
              </a:rPr>
              <a:t>mellifera</a:t>
            </a:r>
            <a:r>
              <a:rPr lang="en-US" sz="2400" dirty="0">
                <a:latin typeface="Arial Narrow" panose="020B0606020202030204" pitchFamily="34" charset="0"/>
              </a:rPr>
              <a:t>) which is not North American but a European import brought over for the express purpose of producing honey and pollinating crops.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93180"/>
            <a:ext cx="4913938" cy="325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6575"/>
            <a:ext cx="1009650"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1832150" cy="183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077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45" y="228600"/>
            <a:ext cx="8839200" cy="7217360"/>
          </a:xfrm>
          <a:prstGeom prst="rect">
            <a:avLst/>
          </a:prstGeom>
        </p:spPr>
        <p:txBody>
          <a:bodyPr wrap="square">
            <a:spAutoFit/>
          </a:bodyPr>
          <a:lstStyle/>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200" b="1" dirty="0" smtClean="0">
              <a:solidFill>
                <a:srgbClr val="009900"/>
              </a:solidFill>
              <a:latin typeface="+mj-lt"/>
            </a:endParaRPr>
          </a:p>
          <a:p>
            <a:r>
              <a:rPr lang="en-US" sz="3200" b="1" dirty="0" smtClean="0">
                <a:solidFill>
                  <a:srgbClr val="009900"/>
                </a:solidFill>
                <a:latin typeface="+mj-lt"/>
              </a:rPr>
              <a:t>Home Grown Talent:</a:t>
            </a:r>
            <a:endParaRPr lang="en-US" sz="3200" b="1" dirty="0">
              <a:solidFill>
                <a:srgbClr val="009900"/>
              </a:solidFill>
              <a:latin typeface="+mj-lt"/>
            </a:endParaRPr>
          </a:p>
          <a:p>
            <a:r>
              <a:rPr lang="en-US" sz="2400" dirty="0">
                <a:latin typeface="Arial Narrow" panose="020B0606020202030204" pitchFamily="34" charset="0"/>
              </a:rPr>
              <a:t>Our native bees are equally proficient at pollinating, they do not swarm and generally, they do not sting. While native bees do not produce honey like its foreign counterpart, they still take on the vital role of pollination in the farm and garden. Our home grown bees are believed to be responsible for a large proportion of the economic benefits that are mostly attributed to honey bees.  </a:t>
            </a:r>
          </a:p>
          <a:p>
            <a:r>
              <a:rPr lang="en-US" sz="2400" dirty="0"/>
              <a:t/>
            </a:r>
            <a:br>
              <a:rPr lang="en-US" sz="2400" dirty="0"/>
            </a:br>
            <a:endParaRPr lang="en-US" sz="2400"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5200" y="262003"/>
            <a:ext cx="5276547" cy="384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808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95400"/>
            <a:ext cx="8915400" cy="5139869"/>
          </a:xfrm>
          <a:prstGeom prst="rect">
            <a:avLst/>
          </a:prstGeom>
        </p:spPr>
        <p:txBody>
          <a:bodyPr wrap="square">
            <a:spAutoFit/>
          </a:bodyPr>
          <a:lstStyle/>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200" b="1" dirty="0" smtClean="0">
              <a:solidFill>
                <a:srgbClr val="009900"/>
              </a:solidFill>
              <a:latin typeface="+mj-lt"/>
            </a:endParaRPr>
          </a:p>
          <a:p>
            <a:r>
              <a:rPr lang="en-US" sz="3200" b="1" dirty="0" smtClean="0">
                <a:solidFill>
                  <a:srgbClr val="009900"/>
                </a:solidFill>
                <a:latin typeface="+mj-lt"/>
              </a:rPr>
              <a:t>Plenty to Choose From:</a:t>
            </a:r>
            <a:endParaRPr lang="en-US" sz="3200" b="1" dirty="0">
              <a:solidFill>
                <a:srgbClr val="009900"/>
              </a:solidFill>
              <a:latin typeface="+mj-lt"/>
            </a:endParaRPr>
          </a:p>
          <a:p>
            <a:r>
              <a:rPr lang="en-US" sz="2400" dirty="0">
                <a:latin typeface="Arial Narrow" panose="020B0606020202030204" pitchFamily="34" charset="0"/>
              </a:rPr>
              <a:t>Native bees are often harder to notice or recognize than the honey bee since they prefer to work alone and can be very tiny. Ontario is home to more than 400 species of indigenous (native) bees including Miner, Carpenter, Masked, Sweat and Mason bees, to name a few. </a:t>
            </a:r>
          </a:p>
          <a:p>
            <a:r>
              <a:rPr lang="en-US" dirty="0"/>
              <a:t/>
            </a:r>
            <a:br>
              <a:rPr lang="en-US" dirty="0"/>
            </a:b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533400"/>
            <a:ext cx="400439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889867"/>
            <a:ext cx="4152900" cy="425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523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199" cy="6217087"/>
          </a:xfrm>
          <a:prstGeom prst="rect">
            <a:avLst/>
          </a:prstGeom>
        </p:spPr>
        <p:txBody>
          <a:bodyPr wrap="square">
            <a:spAutoFit/>
          </a:bodyPr>
          <a:lstStyle/>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r>
              <a:rPr lang="en-US" sz="3200" b="1" dirty="0" smtClean="0">
                <a:solidFill>
                  <a:srgbClr val="009900"/>
                </a:solidFill>
                <a:latin typeface="+mj-lt"/>
              </a:rPr>
              <a:t>Motherly Instinct:</a:t>
            </a:r>
            <a:endParaRPr lang="en-US" sz="3200" b="1" dirty="0">
              <a:solidFill>
                <a:srgbClr val="009900"/>
              </a:solidFill>
              <a:latin typeface="+mj-lt"/>
            </a:endParaRPr>
          </a:p>
          <a:p>
            <a:r>
              <a:rPr lang="en-US" sz="2400" dirty="0">
                <a:latin typeface="Arial Narrow" panose="020B0606020202030204" pitchFamily="34" charset="0"/>
              </a:rPr>
              <a:t>The female native bee is a fiercely devoted single mother, independently providing food and shelter for her offspring.  She usually prepares her nest in the early spring and then spends a portion of the season gathering pollen and nectar to feed her children.  Once the food is gathered, </a:t>
            </a:r>
            <a:r>
              <a:rPr lang="en-US" sz="2400" dirty="0" smtClean="0">
                <a:latin typeface="Arial Narrow" panose="020B0606020202030204" pitchFamily="34" charset="0"/>
              </a:rPr>
              <a:t>this </a:t>
            </a:r>
            <a:r>
              <a:rPr lang="en-US" sz="2400" dirty="0">
                <a:latin typeface="Arial Narrow" panose="020B0606020202030204" pitchFamily="34" charset="0"/>
              </a:rPr>
              <a:t>devoted mother seals her eggs into carefully constructed egg chambers with ample food for the newborns. Where and how a native bee builds these egg chambers varies greatly.</a:t>
            </a:r>
          </a:p>
        </p:txBody>
      </p:sp>
      <p:pic>
        <p:nvPicPr>
          <p:cNvPr id="3" name="Picture 3" descr="C:\Users\user\Desktop\Legacy Sign Images\Sign Images\Native Bee Sealed Chamb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556" y="178496"/>
            <a:ext cx="2721429" cy="2546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esktop\Legacy Sign Images\Sign Images\Native Bee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78496"/>
            <a:ext cx="2790737" cy="2546928"/>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68024"/>
            <a:ext cx="292655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523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129" y="0"/>
            <a:ext cx="8839200" cy="7848302"/>
          </a:xfrm>
          <a:prstGeom prst="rect">
            <a:avLst/>
          </a:prstGeom>
        </p:spPr>
        <p:txBody>
          <a:bodyPr wrap="square">
            <a:spAutoFit/>
          </a:bodyPr>
          <a:lstStyle/>
          <a:p>
            <a:endParaRPr lang="en-US" sz="2800" dirty="0" smtClean="0">
              <a:latin typeface="Arial Narrow" panose="020B0606020202030204" pitchFamily="34" charset="0"/>
            </a:endParaRPr>
          </a:p>
          <a:p>
            <a:endParaRPr lang="en-US" sz="2800" dirty="0">
              <a:latin typeface="Arial Narrow" panose="020B0606020202030204" pitchFamily="34" charset="0"/>
            </a:endParaRP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a:latin typeface="Arial Narrow" panose="020B0606020202030204" pitchFamily="34" charset="0"/>
            </a:endParaRP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r>
              <a:rPr lang="en-US" sz="2400" dirty="0" smtClean="0">
                <a:latin typeface="Arial Narrow" panose="020B0606020202030204" pitchFamily="34" charset="0"/>
              </a:rPr>
              <a:t>Some </a:t>
            </a:r>
            <a:r>
              <a:rPr lang="en-US" sz="2400" dirty="0">
                <a:latin typeface="Arial Narrow" panose="020B0606020202030204" pitchFamily="34" charset="0"/>
              </a:rPr>
              <a:t>bees, like the giant Carpenter bee will chew the wooden walls of their nest site and tunnel in, mixing the wood pulp with their spit to make their own particle board enclosures. Mason bees use mud to seal their entrances. Cellophane bees produce their own saran wrap from glands and use that substance to seal their egg </a:t>
            </a:r>
            <a:r>
              <a:rPr lang="en-US" sz="2400" dirty="0" smtClean="0">
                <a:latin typeface="Arial Narrow" panose="020B0606020202030204" pitchFamily="34" charset="0"/>
              </a:rPr>
              <a:t>chambers</a:t>
            </a:r>
            <a:r>
              <a:rPr lang="en-US" sz="2400" dirty="0">
                <a:latin typeface="Arial Narrow" panose="020B0606020202030204" pitchFamily="34" charset="0"/>
              </a:rPr>
              <a:t>.  </a:t>
            </a:r>
            <a:r>
              <a:rPr lang="en-US" sz="2400" dirty="0" smtClean="0">
                <a:latin typeface="Arial Narrow" panose="020B0606020202030204" pitchFamily="34" charset="0"/>
              </a:rPr>
              <a:t>With </a:t>
            </a:r>
            <a:r>
              <a:rPr lang="en-US" sz="2400" dirty="0">
                <a:latin typeface="Arial Narrow" panose="020B0606020202030204" pitchFamily="34" charset="0"/>
              </a:rPr>
              <a:t>some species, once the egg cells are built and the offspring laid, the mother bee will fly off to her eventual death.  With other species, hives are built big enough that parents may share it with the next generation of their offspring, handing the nest down like an ancestral home.  </a:t>
            </a:r>
          </a:p>
          <a:p>
            <a:r>
              <a:rPr lang="en-US" sz="2800" dirty="0"/>
              <a:t/>
            </a:r>
            <a:br>
              <a:rPr lang="en-US" sz="2800" dirty="0"/>
            </a:br>
            <a:r>
              <a:rPr lang="en-US" dirty="0"/>
              <a:t/>
            </a:r>
            <a:br>
              <a:rPr lang="en-US" dirty="0"/>
            </a:br>
            <a:endParaRPr lang="en-US" dirty="0"/>
          </a:p>
        </p:txBody>
      </p:sp>
      <p:pic>
        <p:nvPicPr>
          <p:cNvPr id="5" name="Picture 2" descr="C:\Users\user\Desktop\Legacy Sign Images\Sign Images\Native Be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01077"/>
            <a:ext cx="3030834" cy="32132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orchard-mason-b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01078"/>
            <a:ext cx="4896405" cy="321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48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199" cy="6832640"/>
          </a:xfrm>
          <a:prstGeom prst="rect">
            <a:avLst/>
          </a:prstGeom>
        </p:spPr>
        <p:txBody>
          <a:bodyPr wrap="square">
            <a:spAutoFit/>
          </a:bodyPr>
          <a:lstStyle/>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endParaRPr lang="en-US" sz="3300" b="1" dirty="0" smtClean="0">
              <a:solidFill>
                <a:srgbClr val="009900"/>
              </a:solidFill>
              <a:latin typeface="Arial Narrow" panose="020B0606020202030204" pitchFamily="34" charset="0"/>
            </a:endParaRPr>
          </a:p>
          <a:p>
            <a:r>
              <a:rPr lang="en-US" sz="3200" b="1" dirty="0" smtClean="0">
                <a:solidFill>
                  <a:srgbClr val="009900"/>
                </a:solidFill>
                <a:latin typeface="+mj-lt"/>
              </a:rPr>
              <a:t>A Healthy Ecosystem:</a:t>
            </a:r>
            <a:endParaRPr lang="en-US" sz="3200" b="1" dirty="0">
              <a:solidFill>
                <a:srgbClr val="009900"/>
              </a:solidFill>
              <a:latin typeface="+mj-lt"/>
            </a:endParaRPr>
          </a:p>
          <a:p>
            <a:r>
              <a:rPr lang="en-US" sz="2400" dirty="0">
                <a:latin typeface="Arial Narrow" panose="020B0606020202030204" pitchFamily="34" charset="0"/>
              </a:rPr>
              <a:t>Native bees work tirelessly to ensure that their offspring are fed, simultaneously providing the vital service of pollination to the many flowers they encounter.  Loss of habitat and a general fear of these little winged workers are causing their populations to decline. We can help them by planting pollinator plants, installing bee hotels, and even just by telling others how important bees are to us and a healthy ecosystem. </a:t>
            </a:r>
            <a:r>
              <a:rPr lang="en-US" sz="2400" dirty="0"/>
              <a:t/>
            </a:r>
            <a:br>
              <a:rPr lang="en-US" sz="2400" dirty="0"/>
            </a:br>
            <a:endParaRPr lang="en-US"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572" y="-654643"/>
            <a:ext cx="9583172" cy="422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148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2389</TotalTime>
  <Words>695</Words>
  <Application>Microsoft Office PowerPoint</Application>
  <PresentationFormat>On-screen Show (4:3)</PresentationFormat>
  <Paragraphs>110</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Native Bees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Ontario Prairies</vt:lpstr>
      <vt:lpstr>PowerPoint Presentation</vt:lpstr>
      <vt:lpstr>Sources</vt:lpstr>
    </vt:vector>
  </TitlesOfParts>
  <Company>Niagara Catholic DSB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55</cp:revision>
  <dcterms:created xsi:type="dcterms:W3CDTF">2015-03-31T03:01:54Z</dcterms:created>
  <dcterms:modified xsi:type="dcterms:W3CDTF">2016-09-21T04:41:13Z</dcterms:modified>
</cp:coreProperties>
</file>