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g80rpj2LygfIbmkNlbI54qlCaZC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nna Norrie" initials="" lastIdx="1" clrIdx="0"/>
  <p:cmAuthor id="1" name="Lindsay Stracha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7AF3F92-3143-4D03-ABFC-4DE2A517F4A3}">
  <a:tblStyle styleId="{27AF3F92-3143-4D03-ABFC-4DE2A517F4A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customschemas.google.com/relationships/presentationmetadata" Target="meta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3-07-13T01:17:34.941" idx="1">
    <p:pos x="6000" y="0"/>
    <p:text>@lindsaystrachanpeel@gmail.com I added this slide.....thoughts?
_Reassigned to Lindsay Strachan_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0-xxufM"/>
      </p:ext>
    </p:extLst>
  </p:cm>
  <p:cm authorId="1" dt="2023-07-13T01:17:34.941" idx="1">
    <p:pos x="6000" y="0"/>
    <p:text>It looks good to me, connects it</p:text>
    <p:extLst>
      <p:ext uri="{C676402C-5697-4E1C-873F-D02D1690AC5C}">
        <p15:threadingInfo xmlns:p15="http://schemas.microsoft.com/office/powerpoint/2012/main" timeZoneBias="0">
          <p15:parentCm authorId="0" idx="1"/>
        </p15:threadingInfo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0-xxufc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be5d451c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24be5d451c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2eff60f27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g22eff60f27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2eff60f275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g22eff60f275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2eff60f275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5" name="Google Shape;165;g22eff60f275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2eff60f275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g22eff60f275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2eff60f275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g22eff60f275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2eff60f275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5" name="Google Shape;195;g22eff60f275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2eff60f275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g22eff60f275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2eff60f275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5" name="Google Shape;215;g22eff60f275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57efda1cd9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4" name="Google Shape;224;g257efda1cd9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57efda1cd9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6" name="Google Shape;236;g257efda1cd9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be5d451c5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g24be5d451c5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4cabbbe6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7" name="Google Shape;247;g24cabbbe6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57b834e7d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g257b834e7d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57b834e7d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257b834e7d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579764c8a9c1ca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gc579764c8a9c1ca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57b834e7d1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g257b834e7d1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57efda1cd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g257efda1cd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2eff60f2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g22eff60f27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2eff60f27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" name="Google Shape;135;g22eff60f27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4be5d451c5_0_29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g24be5d451c5_0_29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g24be5d451c5_0_2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4be5d451c5_0_33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g24be5d451c5_0_33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g24be5d451c5_0_3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4be5d451c5_0_3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4be5d451c5_0_30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g24be5d451c5_0_30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g24be5d451c5_0_30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24be5d451c5_0_32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g24be5d451c5_0_32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0" name="Google Shape;20;g24be5d451c5_0_32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1" name="Google Shape;21;g24be5d451c5_0_32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g24be5d451c5_0_3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4be5d451c5_0_30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5" name="Google Shape;25;g24be5d451c5_0_30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24be5d451c5_0_30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g24be5d451c5_0_30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g24be5d451c5_0_30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g24be5d451c5_0_30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24be5d451c5_0_3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g24be5d451c5_0_3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4be5d451c5_0_31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Google Shape;36;g24be5d451c5_0_31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g24be5d451c5_0_3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4be5d451c5_0_3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g24be5d451c5_0_3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4be5d451c5_0_32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g24be5d451c5_0_3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be5d451c5_0_29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g24be5d451c5_0_29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g24be5d451c5_0_29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4be5d451c5_0_5"/>
          <p:cNvSpPr txBox="1"/>
          <p:nvPr/>
        </p:nvSpPr>
        <p:spPr>
          <a:xfrm>
            <a:off x="311700" y="177597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ALLYSHIP </a:t>
            </a:r>
            <a:r>
              <a:rPr lang="en" sz="3200">
                <a:latin typeface="Century Gothic"/>
                <a:ea typeface="Century Gothic"/>
                <a:cs typeface="Century Gothic"/>
                <a:sym typeface="Century Gothic"/>
              </a:rPr>
              <a:t>Awareness</a:t>
            </a:r>
            <a:endParaRPr sz="52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g24be5d451c5_0_5"/>
          <p:cNvSpPr txBox="1"/>
          <p:nvPr/>
        </p:nvSpPr>
        <p:spPr>
          <a:xfrm>
            <a:off x="311700" y="26055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Student Workbook</a:t>
            </a:r>
            <a:endParaRPr sz="24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sz="1381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Use this workbook to document your learning as you go through the ALLYSHIP Training.</a:t>
            </a:r>
            <a:endParaRPr sz="1381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g24be5d451c5_0_5"/>
          <p:cNvPicPr preferRelativeResize="0"/>
          <p:nvPr/>
        </p:nvPicPr>
        <p:blipFill rotWithShape="1">
          <a:blip r:embed="rId3">
            <a:alphaModFix/>
          </a:blip>
          <a:srcRect t="13978"/>
          <a:stretch/>
        </p:blipFill>
        <p:spPr>
          <a:xfrm>
            <a:off x="404375" y="-1"/>
            <a:ext cx="4008300" cy="1407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g24be5d451c5_0_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12900" y="167525"/>
            <a:ext cx="2020675" cy="1115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g24be5d451c5_0_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4064775"/>
            <a:ext cx="9143999" cy="415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g24be5d451c5_0_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24026" y="4556412"/>
            <a:ext cx="808269" cy="487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g24be5d451c5_0_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51929" y="4644650"/>
            <a:ext cx="2035410" cy="415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g24be5d451c5_0_5"/>
          <p:cNvPicPr preferRelativeResize="0"/>
          <p:nvPr/>
        </p:nvPicPr>
        <p:blipFill rotWithShape="1">
          <a:blip r:embed="rId8">
            <a:alphaModFix/>
          </a:blip>
          <a:srcRect t="33941" b="41618"/>
          <a:stretch/>
        </p:blipFill>
        <p:spPr>
          <a:xfrm>
            <a:off x="3597593" y="4480200"/>
            <a:ext cx="2619556" cy="640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g22eff60f275_0_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g22eff60f275_0_2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49" name="Google Shape;149;g22eff60f275_0_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g22eff60f275_0_2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1" name="Google Shape;151;g22eff60f275_0_2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2" name="Google Shape;152;g22eff60f275_0_20"/>
          <p:cNvGraphicFramePr/>
          <p:nvPr/>
        </p:nvGraphicFramePr>
        <p:xfrm>
          <a:off x="952500" y="5323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27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6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6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6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42250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anti-oppression? Explain it and give an example.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2250">
                <a:tc rowSpan="2"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Anti-oppression Activity</a:t>
                      </a: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Explain your full name (i.e. how to say it properly, how you got it, what it means, any stories around it)</a:t>
                      </a:r>
                      <a:endParaRPr sz="8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1800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does it mean to be “marginalized”?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822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Marginalized Discussion</a:t>
                      </a: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groups of people in your school or community do you believe are marginalized? Why?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g22eff60f275_0_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8886" y="3863325"/>
            <a:ext cx="1567138" cy="86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g22eff60f275_0_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g22eff60f275_0_3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60" name="Google Shape;160;g22eff60f275_0_3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g22eff60f275_0_3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162" name="Google Shape;162;g22eff60f275_0_30"/>
          <p:cNvGraphicFramePr/>
          <p:nvPr/>
        </p:nvGraphicFramePr>
        <p:xfrm>
          <a:off x="213500" y="7200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212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5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are the three essential elements to being an ally?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6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Based on your own understanding, </a:t>
                      </a: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an “ally”? Who can be one?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Who has been an ally to you in your life or in society as a whole? Explain how they were an ally.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22eff60f275_0_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22eff60f275_0_39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69" name="Google Shape;169;g22eff60f275_0_3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g22eff60f275_0_39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1" name="Google Shape;171;g22eff60f275_0_39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2" name="Google Shape;172;g22eff60f275_0_39"/>
          <p:cNvGraphicFramePr/>
          <p:nvPr/>
        </p:nvGraphicFramePr>
        <p:xfrm>
          <a:off x="533250" y="5323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333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3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3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9572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Allyship - Step 1: Take charge of your learning and unlearning:</a:t>
                      </a:r>
                      <a:endParaRPr sz="15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Confront your own ____________ and__________, even if it is _____________________ to do; this is the first step in seeing things from the _________________ of others.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 ________________ to have your ideas about the _________ of the _________________________ that is challenged – these are _______________________ and are constantly _____________ (i.e. the history of Indigenous communities in Canada, slavery, homophobia, patriarchy and much more)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Determine if you must “_____________” or check on your ______________________.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 lot of ____________ is biased in outdated __________ and ________________ about a specific __________ of people.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g22eff60f275_0_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g22eff60f275_0_49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79" name="Google Shape;179;g22eff60f275_0_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g22eff60f275_0_49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1" name="Google Shape;181;g22eff60f275_0_49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2" name="Google Shape;182;g22eff60f275_0_49"/>
          <p:cNvGraphicFramePr/>
          <p:nvPr/>
        </p:nvGraphicFramePr>
        <p:xfrm>
          <a:off x="385975" y="48041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35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4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4177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Allyship - Step 2: Trusted</a:t>
                      </a:r>
                      <a:endParaRPr sz="15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You can’t call yourself an ______. Others make that _______________ about you, one individual at a time.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1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To qualify, you must demonstrate ___________________. 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Since we are defining our important terms, know that trust is </a:t>
                      </a:r>
                      <a:r>
                        <a:rPr lang="en" sz="1300" i="1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_________________, in the face of ________, that another person will do the ______________________.</a:t>
                      </a:r>
                      <a:endParaRPr sz="1300" i="1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i="1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Understandably, people who have historically faced ___________ may have a __________________________ for extending trust. 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Those who have experienced _________________, _______________ or _____________ have every right to be ______________ and skeptical. 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Font typeface="Century Gothic"/>
                        <a:buChar char="●"/>
                      </a:pP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Those who have ____________ them (or still do) may be people they dared to trust. What makes </a:t>
                      </a:r>
                      <a:r>
                        <a:rPr lang="en" sz="1300" i="1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you</a:t>
                      </a:r>
                      <a:r>
                        <a:rPr lang="en" sz="13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the person who will do the right thing?</a:t>
                      </a:r>
                      <a:endParaRPr sz="13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g22eff60f275_0_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g22eff60f275_0_6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89" name="Google Shape;189;g22eff60f275_0_6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g22eff60f275_0_6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1" name="Google Shape;191;g22eff60f275_0_6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2" name="Google Shape;192;g22eff60f275_0_60"/>
          <p:cNvGraphicFramePr/>
          <p:nvPr/>
        </p:nvGraphicFramePr>
        <p:xfrm>
          <a:off x="459600" y="3529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41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3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3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3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37950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Allyship - Step 3: Learning</a:t>
                      </a:r>
                      <a:endParaRPr sz="15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302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entury Gothic"/>
                        <a:buChar char="●"/>
                      </a:pPr>
                      <a:r>
                        <a:rPr lang="en" sz="1400" u="none" strike="noStrike" cap="none">
                          <a:solidFill>
                            <a:srgbClr val="202020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word “______” is being thrown around a lot these days . . . m</a:t>
                      </a:r>
                      <a:r>
                        <a:rPr lang="en" sz="1400" u="none" strike="noStrike" cap="none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ostly in labels that people __________ to themselves, tied to a hashtag or an inspiration</a:t>
                      </a:r>
                      <a:r>
                        <a:rPr lang="en" sz="1400" u="none" strike="noStrike" cap="none">
                          <a:solidFill>
                            <a:srgbClr val="202020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 quote. It does not mean </a:t>
                      </a:r>
                      <a:r>
                        <a:rPr lang="en" sz="1400" i="1" u="none" strike="noStrike" cap="none">
                          <a:solidFill>
                            <a:srgbClr val="202020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nothing</a:t>
                      </a:r>
                      <a:r>
                        <a:rPr lang="en" sz="1400" u="none" strike="noStrike" cap="none">
                          <a:solidFill>
                            <a:srgbClr val="202020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, but it also does not hold the ________ it should. We are calling ourselves allies without going beyond words of _________.</a:t>
                      </a:r>
                      <a:endParaRPr sz="1400" u="none" strike="noStrike" cap="none">
                        <a:solidFill>
                          <a:srgbClr val="202020"/>
                        </a:solidFill>
                        <a:highlight>
                          <a:schemeClr val="lt1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330200" algn="l" rtl="0">
                        <a:lnSpc>
                          <a:spcPct val="115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entury Gothic"/>
                        <a:buChar char="●"/>
                      </a:pPr>
                      <a:r>
                        <a:rPr lang="en" sz="1400" u="none" strike="noStrike" cap="none">
                          <a:solidFill>
                            <a:srgbClr val="202020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Don’t be mistaken: Solidarity is better than ________, but on its own, it isn’t _________ that affects _________. It won’t help win the war against _________ racism. To get there, we must truly __________ with this _________. We must believe this fight is ________ and we must act with a _______________ equivalent to that belief in order to be ________________ and _______________.</a:t>
                      </a: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16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does being trustworthy mean to you?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actions make us trustworthy?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does being authentic mean?</a:t>
                      </a: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g22eff60f275_0_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g22eff60f275_0_7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99" name="Google Shape;199;g22eff60f275_0_7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g22eff60f275_0_7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1" name="Google Shape;201;g22eff60f275_0_7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2" name="Google Shape;202;g22eff60f275_0_70"/>
          <p:cNvGraphicFramePr/>
          <p:nvPr/>
        </p:nvGraphicFramePr>
        <p:xfrm>
          <a:off x="385975" y="48041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27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7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2842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Allyship - Step 4: Authentic</a:t>
                      </a:r>
                      <a:endParaRPr sz="15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en" sz="1500" b="1" u="none" strike="noStrike" cap="none">
                          <a:solidFill>
                            <a:srgbClr val="3333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DO’S</a:t>
                      </a:r>
                      <a:endParaRPr sz="13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endParaRPr sz="6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your research to learn more about the history of the __________ in which you are ______________</a:t>
                      </a: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the outer ________ and figure out how to change the _______________________</a:t>
                      </a: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use your__________________ (digitally and in-person) historically ________________ voices</a:t>
                      </a: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be open to ______________</a:t>
                      </a: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be aware of your _____________________</a:t>
                      </a: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the work every day to ______________ how to be a better ________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g22eff60f275_0_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g22eff60f275_0_8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09" name="Google Shape;209;g22eff60f275_0_8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g22eff60f275_0_8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1" name="Google Shape;211;g22eff60f275_0_8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2" name="Google Shape;212;g22eff60f275_0_80"/>
          <p:cNvGraphicFramePr/>
          <p:nvPr/>
        </p:nvGraphicFramePr>
        <p:xfrm>
          <a:off x="385975" y="48041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27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6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7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2842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Allyship - Step 4: Authentic</a:t>
                      </a:r>
                      <a:endParaRPr sz="15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b="1" u="none" strike="noStrike" cap="none">
                          <a:solidFill>
                            <a:srgbClr val="3333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DONT’S</a:t>
                      </a:r>
                      <a:endParaRPr sz="13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endParaRPr sz="6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rgbClr val="3333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not expect to be __________________________. Take it upon yourself to use the ________ around you to ________ and __________ your questions </a:t>
                      </a: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rgbClr val="3333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not _____________ how your _____________ is “________________” a _____________ person </a:t>
                      </a: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rgbClr val="3333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not __________ as though you know ________</a:t>
                      </a: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rgbClr val="3333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not take __________ for the _________ of those who are _________________ and did the ________ before you stepped into the picture </a:t>
                      </a: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solidFill>
                            <a:srgbClr val="333333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• Do not _____________ that every member of a __________________ community feels _________________</a:t>
                      </a:r>
                      <a:endParaRPr sz="14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33333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g22eff60f275_0_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g22eff60f275_0_9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19" name="Google Shape;219;g22eff60f275_0_9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g22eff60f275_0_9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221" name="Google Shape;221;g22eff60f275_0_90"/>
          <p:cNvGraphicFramePr/>
          <p:nvPr/>
        </p:nvGraphicFramePr>
        <p:xfrm>
          <a:off x="213500" y="7200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212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5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Record the three ways that describes OVIN?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47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List four of the six ways that OVIN and SHSM are connected: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4)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4400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Why do you think the ways that you listed above are important? Explain your answer.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Google Shape;226;g257efda1cd9_1_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8886" y="3939525"/>
            <a:ext cx="1567138" cy="86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g257efda1cd9_1_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g257efda1cd9_1_10"/>
          <p:cNvSpPr txBox="1"/>
          <p:nvPr/>
        </p:nvSpPr>
        <p:spPr>
          <a:xfrm>
            <a:off x="533250" y="12378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29" name="Google Shape;229;g257efda1cd9_1_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g257efda1cd9_1_1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1" name="Google Shape;231;g257efda1cd9_1_1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ALLYSHIP RELATED TO SHSM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2" name="Google Shape;232;g257efda1cd9_1_10"/>
          <p:cNvGraphicFramePr/>
          <p:nvPr/>
        </p:nvGraphicFramePr>
        <p:xfrm>
          <a:off x="952500" y="1037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675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What SHSM are you enrolled in?</a:t>
                      </a: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175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Document your key ideas re the SHSM Related Activity here.</a:t>
                      </a: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175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Document your key ideas related to the SHSM Learning Extension here.</a:t>
                      </a: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3" name="Google Shape;233;g257efda1cd9_1_10"/>
          <p:cNvSpPr txBox="1"/>
          <p:nvPr/>
        </p:nvSpPr>
        <p:spPr>
          <a:xfrm>
            <a:off x="461250" y="3997400"/>
            <a:ext cx="6792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Submit your student workbook and completed SHSM Learning Extension to your SHSM Lead to receive the Allyship Awareness Training Certificate.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Google Shape;238;g257efda1cd9_1_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8886" y="3863325"/>
            <a:ext cx="1567138" cy="86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g257efda1cd9_1_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g257efda1cd9_1_21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41" name="Google Shape;241;g257efda1cd9_1_2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g257efda1cd9_1_21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g257efda1cd9_1_21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257efda1cd9_1_21"/>
          <p:cNvSpPr txBox="1"/>
          <p:nvPr/>
        </p:nvSpPr>
        <p:spPr>
          <a:xfrm>
            <a:off x="461250" y="480400"/>
            <a:ext cx="46266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Additional Notes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g24be5d451c5_0_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8886" y="3863325"/>
            <a:ext cx="1567138" cy="86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g24be5d451c5_0_6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g24be5d451c5_0_61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9" name="Google Shape;69;g24be5d451c5_0_6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g24be5d451c5_0_61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71" name="Google Shape;71;g24be5d451c5_0_61"/>
          <p:cNvGraphicFramePr/>
          <p:nvPr/>
        </p:nvGraphicFramePr>
        <p:xfrm>
          <a:off x="213500" y="7200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212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45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Define Ubuntu.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Explain Identity.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personal identity?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social identity?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My top 3 identities are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2)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3)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44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item that I connect with is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reason that I connect with this item is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Google Shape;249;g24cabbbe6aa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8886" y="3863325"/>
            <a:ext cx="1567138" cy="86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g24cabbbe6aa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g24cabbbe6aa_0_0"/>
          <p:cNvSpPr txBox="1"/>
          <p:nvPr/>
        </p:nvSpPr>
        <p:spPr>
          <a:xfrm>
            <a:off x="328175" y="484550"/>
            <a:ext cx="48663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Questions?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2" name="Google Shape;252;g24cabbbe6aa_0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g257b834e7d1_0_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g257b834e7d1_0_11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8" name="Google Shape;78;g257b834e7d1_0_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g257b834e7d1_0_11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80" name="Google Shape;80;g257b834e7d1_0_11"/>
          <p:cNvGraphicFramePr/>
          <p:nvPr/>
        </p:nvGraphicFramePr>
        <p:xfrm>
          <a:off x="193625" y="9162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2427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6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9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do you easily show to others around you?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Why do you choose to show those aspects of yourself to others?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Does your audience impact what you show of yourself that can not be physically seen?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has the most visible aspects impacted you in your life?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6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 you think anything listed as not being visible should be included in the visible section?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1" name="Google Shape;81;g257b834e7d1_0_11"/>
          <p:cNvSpPr txBox="1"/>
          <p:nvPr/>
        </p:nvSpPr>
        <p:spPr>
          <a:xfrm>
            <a:off x="193625" y="480400"/>
            <a:ext cx="55086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Identity Self-Reflection Activity: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g257b834e7d1_0_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g257b834e7d1_0_24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8" name="Google Shape;88;g257b834e7d1_0_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257b834e7d1_0_24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0" name="Google Shape;90;g257b834e7d1_0_24"/>
          <p:cNvGraphicFramePr/>
          <p:nvPr/>
        </p:nvGraphicFramePr>
        <p:xfrm>
          <a:off x="377925" y="92681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244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3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Explain Intersectionality.</a:t>
                      </a:r>
                      <a:endParaRPr sz="1100" u="none" strike="noStrike" cap="none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do you easily show to others around you?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Why do you choose to show those aspects of yourself to others?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4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Does your audience impact what you show of yourself that can not be physically seen?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has the most visible aspects impacted you in your life?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1" name="Google Shape;91;g257b834e7d1_0_24"/>
          <p:cNvSpPr txBox="1"/>
          <p:nvPr/>
        </p:nvSpPr>
        <p:spPr>
          <a:xfrm>
            <a:off x="193625" y="480400"/>
            <a:ext cx="55086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Intersectionality &amp; Self-Reflection Activity: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gc579764c8a9c1ca_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gc579764c8a9c1ca_3"/>
          <p:cNvSpPr txBox="1"/>
          <p:nvPr/>
        </p:nvSpPr>
        <p:spPr>
          <a:xfrm>
            <a:off x="533250" y="1161650"/>
            <a:ext cx="8334000" cy="19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8" name="Google Shape;98;gc579764c8a9c1ca_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c579764c8a9c1ca_3"/>
          <p:cNvSpPr txBox="1"/>
          <p:nvPr/>
        </p:nvSpPr>
        <p:spPr>
          <a:xfrm>
            <a:off x="5011650" y="636950"/>
            <a:ext cx="33441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0" name="Google Shape;100;gc579764c8a9c1ca_3"/>
          <p:cNvSpPr txBox="1"/>
          <p:nvPr/>
        </p:nvSpPr>
        <p:spPr>
          <a:xfrm>
            <a:off x="193625" y="480400"/>
            <a:ext cx="55086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1" name="Google Shape;101;gc579764c8a9c1ca_3"/>
          <p:cNvGraphicFramePr/>
          <p:nvPr/>
        </p:nvGraphicFramePr>
        <p:xfrm>
          <a:off x="952500" y="5323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2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49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equality?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equity?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justice?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675">
                <a:tc rowSpan="2"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Equality Discussion</a:t>
                      </a: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Why does a society need to have everyone measured to the same standard?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Is this the same in all societies or does it differ based on location?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375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97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Application</a:t>
                      </a: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Explain your thoughts on equality having reviewed the image.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300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Equity Discussion</a:t>
                      </a: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is equity different from equality?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8700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Application</a:t>
                      </a:r>
                      <a:endParaRPr sz="1100" b="1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resource was used to create the equity?</a:t>
                      </a:r>
                      <a:endParaRPr sz="12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Can you give other examples of resources from your community?</a:t>
                      </a:r>
                      <a:endParaRPr sz="12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g257b834e7d1_0_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257b834e7d1_0_45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8" name="Google Shape;108;g257b834e7d1_0_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g257b834e7d1_0_45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0" name="Google Shape;110;g257b834e7d1_0_45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1" name="Google Shape;111;g257b834e7d1_0_45"/>
          <p:cNvGraphicFramePr/>
          <p:nvPr/>
        </p:nvGraphicFramePr>
        <p:xfrm>
          <a:off x="952500" y="5323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2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277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diversity?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equity?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inclusion?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1425">
                <a:tc rowSpan="2"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Justice Discussion</a:t>
                      </a: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are examples of systematic barriers that lead to systemic racism and oppression?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77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Application</a:t>
                      </a:r>
                      <a:endParaRPr sz="1100" b="1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was the barrier? Did a change to the barrier hurt or change anything with the outcome of the game? 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Can you give other examples of other barriers people from your community face?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32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Explain why a Just Society is important.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g257efda1cd9_1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257efda1cd9_1_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8" name="Google Shape;118;g257efda1cd9_1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257efda1cd9_1_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0" name="Google Shape;120;g257efda1cd9_1_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1" name="Google Shape;121;g257efda1cd9_1_0"/>
          <p:cNvGraphicFramePr/>
          <p:nvPr/>
        </p:nvGraphicFramePr>
        <p:xfrm>
          <a:off x="440050" y="880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8097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8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Can you think of a time when you witnessed a situation that was inequitable, or not inclusive? 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happened? 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did you know it was inequitable?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did it make you feel? 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did the people around handle the situation?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8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might you do differently in the future?</a:t>
                      </a:r>
                      <a:endParaRPr sz="1100" u="none" strike="noStrike" cap="none"/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2" name="Google Shape;122;g257efda1cd9_1_0"/>
          <p:cNvSpPr txBox="1"/>
          <p:nvPr/>
        </p:nvSpPr>
        <p:spPr>
          <a:xfrm>
            <a:off x="440050" y="415400"/>
            <a:ext cx="54696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Self Reflection</a:t>
            </a:r>
            <a:endParaRPr sz="1500" b="1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g22eff60f275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22eff60f275_0_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29" name="Google Shape;129;g22eff60f275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g22eff60f275_0_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1" name="Google Shape;131;g22eff60f275_0_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2" name="Google Shape;132;g22eff60f275_0_0"/>
          <p:cNvGraphicFramePr/>
          <p:nvPr/>
        </p:nvGraphicFramePr>
        <p:xfrm>
          <a:off x="533250" y="5323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3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9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9162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oppression?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power?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is privilege?</a:t>
                      </a:r>
                      <a:endParaRPr sz="1100" u="none" strike="noStrike" cap="none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1425">
                <a:tc rowSpan="2"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are microaggressions? Explain how they can be used in conversation?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775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Explain how the</a:t>
                      </a:r>
                      <a:r>
                        <a:rPr lang="en" sz="1100" b="1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</a:t>
                      </a: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wheel of power/privilege works? 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g22eff60f275_0_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728075"/>
            <a:ext cx="9143999" cy="415422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22eff60f275_0_10"/>
          <p:cNvSpPr txBox="1"/>
          <p:nvPr/>
        </p:nvSpPr>
        <p:spPr>
          <a:xfrm>
            <a:off x="533250" y="1161650"/>
            <a:ext cx="833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39" name="Google Shape;139;g22eff60f275_0_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8"/>
            <a:ext cx="9143999" cy="41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22eff60f275_0_10"/>
          <p:cNvSpPr txBox="1"/>
          <p:nvPr/>
        </p:nvSpPr>
        <p:spPr>
          <a:xfrm>
            <a:off x="5011650" y="636950"/>
            <a:ext cx="334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1" name="Google Shape;141;g22eff60f275_0_10"/>
          <p:cNvSpPr txBox="1"/>
          <p:nvPr/>
        </p:nvSpPr>
        <p:spPr>
          <a:xfrm>
            <a:off x="193625" y="480400"/>
            <a:ext cx="550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2" name="Google Shape;142;g22eff60f275_0_10"/>
          <p:cNvGraphicFramePr/>
          <p:nvPr/>
        </p:nvGraphicFramePr>
        <p:xfrm>
          <a:off x="952500" y="5323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{27AF3F92-3143-4D03-ABFC-4DE2A517F4A3}</a:tableStyleId>
              </a:tblPr>
              <a:tblGrid>
                <a:gridCol w="12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46400">
                <a:tc rowSpan="2"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Explain what the invisible knapsack is: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6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7300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Record your responses from the Privilege Quiz here: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-298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                                   2.                                             3.                                            4.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 5.                                           6.                                             7.                                            8.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 9.                                          10.                                           11.                                          12.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13.                                         14.                                           15.                                          16.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17.                                         18.                                           19.                                          20.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21.                                         22.                                           23.                                          24.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25.                                         26.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marL="45720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3200">
                <a:tc gridSpan="6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strike="noStrike" cap="none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are your overall thoughts about your results? </a:t>
                      </a:r>
                      <a:endParaRPr sz="1100" u="none" strike="noStrike" cap="none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91425" marR="91425" marT="91425" marB="91425">
                    <a:lnL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7D9BC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1318</Words>
  <Application>Microsoft Office PowerPoint</Application>
  <PresentationFormat>On-screen Show (16:9)</PresentationFormat>
  <Paragraphs>257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Century Gothic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socialmedia</dc:creator>
  <cp:lastModifiedBy>socialmedia</cp:lastModifiedBy>
  <cp:revision>1</cp:revision>
  <dcterms:modified xsi:type="dcterms:W3CDTF">2023-09-01T12:28:49Z</dcterms:modified>
</cp:coreProperties>
</file>